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5" r:id="rId1"/>
  </p:sldMasterIdLst>
  <p:notesMasterIdLst>
    <p:notesMasterId r:id="rId36"/>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95" autoAdjust="0"/>
    <p:restoredTop sz="94660"/>
  </p:normalViewPr>
  <p:slideViewPr>
    <p:cSldViewPr>
      <p:cViewPr>
        <p:scale>
          <a:sx n="70" d="100"/>
          <a:sy n="70"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E8A97193-9596-4FA6-B955-8985B0F2EC74}" type="datetimeFigureOut">
              <a:rPr lang="cs-CZ" smtClean="0"/>
              <a:t>18. 11. 2017</a:t>
            </a:fld>
            <a:endParaRPr lang="cs-CZ"/>
          </a:p>
        </p:txBody>
      </p:sp>
      <p:sp>
        <p:nvSpPr>
          <p:cNvPr id="4" name="Zástupný symbol pro obrázek snímku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614863"/>
            <a:ext cx="5486400" cy="437197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EDAE2CC1-433B-4DFE-96BA-7504B3169EAB}" type="slidenum">
              <a:rPr lang="cs-CZ" smtClean="0"/>
              <a:t>‹#›</a:t>
            </a:fld>
            <a:endParaRPr lang="cs-CZ"/>
          </a:p>
        </p:txBody>
      </p:sp>
    </p:spTree>
    <p:extLst>
      <p:ext uri="{BB962C8B-B14F-4D97-AF65-F5344CB8AC3E}">
        <p14:creationId xmlns:p14="http://schemas.microsoft.com/office/powerpoint/2010/main" val="105057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cs-CZ" altLang="en-US" smtClean="0"/>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endParaRPr lang="de-AT" altLang="en-US"/>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ftr="0" dt="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43000"/>
            <a:ext cx="7623175" cy="2590800"/>
          </a:xfrm>
        </p:spPr>
        <p:txBody>
          <a:bodyPr/>
          <a:lstStyle/>
          <a:p>
            <a:pPr>
              <a:spcBef>
                <a:spcPts val="1200"/>
              </a:spcBef>
              <a:spcAft>
                <a:spcPts val="0"/>
              </a:spcAft>
            </a:pPr>
            <a:r>
              <a:rPr lang="en-US" sz="3200" dirty="0" smtClean="0">
                <a:latin typeface="Verdana" pitchFamily="34" charset="0"/>
              </a:rPr>
              <a:t>Accounting (Basics) - Lecture </a:t>
            </a:r>
            <a:r>
              <a:rPr lang="cs-CZ" sz="3200" dirty="0">
                <a:latin typeface="Verdana" pitchFamily="34" charset="0"/>
              </a:rPr>
              <a:t>5</a:t>
            </a:r>
            <a:r>
              <a:rPr lang="en-US" sz="2400" dirty="0" smtClean="0">
                <a:latin typeface="Verdana" pitchFamily="34" charset="0"/>
              </a:rPr>
              <a:t/>
            </a:r>
            <a:br>
              <a:rPr lang="en-US" sz="2400" dirty="0" smtClean="0">
                <a:latin typeface="Verdana" pitchFamily="34" charset="0"/>
              </a:rPr>
            </a:br>
            <a:r>
              <a:rPr lang="cs-CZ" sz="2400" dirty="0" smtClean="0">
                <a:latin typeface="Verdana" pitchFamily="34" charset="0"/>
              </a:rPr>
              <a:t/>
            </a:r>
            <a:br>
              <a:rPr lang="cs-CZ" sz="2400" dirty="0" smtClean="0">
                <a:latin typeface="Verdana" pitchFamily="34" charset="0"/>
              </a:rPr>
            </a:br>
            <a:r>
              <a:rPr lang="cs-CZ" sz="2400" dirty="0" smtClean="0">
                <a:latin typeface="Verdana" pitchFamily="34" charset="0"/>
              </a:rPr>
              <a:t>INVENTORY ACCOUNTING METHODS, ITS VALUATION, INVENTORYING AND ANALYTICAL EVIDENCE. SPECIFIC ACOCUNTING TECHNIQUES CONCERNING INTERNALLY PRODUCED INVENTORY. STRANGE CASES OF INVENTORY ACCOUNTING AT THE END OF ACCOUNTING PERIOD.</a:t>
            </a:r>
            <a:r>
              <a:rPr lang="cs-CZ" sz="2400" dirty="0" smtClean="0"/>
              <a:t> </a:t>
            </a:r>
            <a:endParaRPr lang="en-US" sz="2400" dirty="0">
              <a:latin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cs-CZ" dirty="0" err="1" smtClean="0"/>
              <a:t>Solution</a:t>
            </a:r>
            <a:r>
              <a:rPr lang="cs-CZ" dirty="0" smtClean="0"/>
              <a:t>:</a:t>
            </a:r>
          </a:p>
          <a:p>
            <a:endParaRPr lang="cs-CZ" dirty="0"/>
          </a:p>
          <a:p>
            <a:endParaRPr lang="cs-CZ" dirty="0" smtClean="0"/>
          </a:p>
          <a:p>
            <a:endParaRPr lang="cs-CZ" dirty="0"/>
          </a:p>
          <a:p>
            <a:r>
              <a:rPr lang="en-US" i="1" dirty="0"/>
              <a:t>Transactions:</a:t>
            </a:r>
            <a:endParaRPr lang="cs-CZ" b="1" dirty="0"/>
          </a:p>
          <a:p>
            <a:pPr lvl="1"/>
            <a:r>
              <a:rPr lang="cs-CZ" i="1" dirty="0" smtClean="0"/>
              <a:t>1) </a:t>
            </a:r>
            <a:r>
              <a:rPr lang="en-US" i="1" dirty="0" smtClean="0"/>
              <a:t>Purchase </a:t>
            </a:r>
            <a:r>
              <a:rPr lang="en-US" i="1" dirty="0"/>
              <a:t>of material</a:t>
            </a:r>
            <a:endParaRPr lang="cs-CZ" b="1" dirty="0"/>
          </a:p>
          <a:p>
            <a:pPr lvl="1"/>
            <a:r>
              <a:rPr lang="cs-CZ" i="1" dirty="0" smtClean="0"/>
              <a:t>2) </a:t>
            </a:r>
            <a:r>
              <a:rPr lang="en-US" i="1" dirty="0" smtClean="0"/>
              <a:t>Transportation</a:t>
            </a:r>
            <a:endParaRPr lang="cs-CZ" b="1" dirty="0"/>
          </a:p>
          <a:p>
            <a:pPr lvl="1"/>
            <a:r>
              <a:rPr lang="cs-CZ" i="1" dirty="0" smtClean="0"/>
              <a:t>3) </a:t>
            </a:r>
            <a:r>
              <a:rPr lang="en-US" i="1" dirty="0" smtClean="0"/>
              <a:t>Taking </a:t>
            </a:r>
            <a:r>
              <a:rPr lang="en-US" i="1" dirty="0"/>
              <a:t>of material into stock in acquisition costs</a:t>
            </a:r>
            <a:endParaRPr lang="cs-CZ" b="1" dirty="0"/>
          </a:p>
          <a:p>
            <a:endParaRPr lang="cs-CZ" dirty="0" smtClean="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pic>
        <p:nvPicPr>
          <p:cNvPr id="1026" name="Picture 2" descr="C:\Users\Jana\Pictures\My Screen Shots\Screen Shot 07-30-17 at 09.18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244488"/>
            <a:ext cx="8417841" cy="1184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0367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cs-CZ" b="1" dirty="0" smtClean="0"/>
              <a:t>B) </a:t>
            </a:r>
            <a:r>
              <a:rPr lang="en-US" b="1" dirty="0"/>
              <a:t>Consumption (decrease) of </a:t>
            </a:r>
            <a:r>
              <a:rPr lang="en-US" b="1" dirty="0" smtClean="0"/>
              <a:t>inventories</a:t>
            </a:r>
            <a:endParaRPr lang="cs-CZ" b="1" dirty="0" smtClean="0"/>
          </a:p>
          <a:p>
            <a:r>
              <a:rPr lang="en-US" dirty="0"/>
              <a:t>Costs </a:t>
            </a:r>
            <a:r>
              <a:rPr lang="cs-CZ" dirty="0" smtClean="0"/>
              <a:t>(</a:t>
            </a:r>
            <a:r>
              <a:rPr lang="cs-CZ" dirty="0" err="1" smtClean="0"/>
              <a:t>expenses</a:t>
            </a:r>
            <a:r>
              <a:rPr lang="cs-CZ" dirty="0" smtClean="0"/>
              <a:t>) </a:t>
            </a:r>
            <a:r>
              <a:rPr lang="en-US" dirty="0" smtClean="0"/>
              <a:t>connected </a:t>
            </a:r>
            <a:r>
              <a:rPr lang="en-US" dirty="0"/>
              <a:t>with inventories are charged in the moment of consumption of material or decrease of goods sold.</a:t>
            </a:r>
            <a:endParaRPr lang="cs-CZ" b="1" dirty="0"/>
          </a:p>
          <a:p>
            <a:endParaRPr lang="cs-CZ" b="1" dirty="0" smtClean="0"/>
          </a:p>
          <a:p>
            <a:r>
              <a:rPr lang="en-US" b="1" dirty="0" smtClean="0"/>
              <a:t>Example</a:t>
            </a:r>
            <a:r>
              <a:rPr lang="en-US" b="1" dirty="0"/>
              <a:t>:</a:t>
            </a:r>
            <a:r>
              <a:rPr lang="en-US" dirty="0"/>
              <a:t> </a:t>
            </a:r>
            <a:endParaRPr lang="cs-CZ" b="1" dirty="0"/>
          </a:p>
          <a:p>
            <a:r>
              <a:rPr lang="en-US" dirty="0"/>
              <a:t>Company consumed material in value 11 000 CZK. Charge this operation.</a:t>
            </a:r>
            <a:endParaRPr lang="cs-CZ" b="1" dirty="0"/>
          </a:p>
          <a:p>
            <a:endParaRPr lang="cs-CZ" b="1"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extLst>
      <p:ext uri="{BB962C8B-B14F-4D97-AF65-F5344CB8AC3E}">
        <p14:creationId xmlns:p14="http://schemas.microsoft.com/office/powerpoint/2010/main" val="1404123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cs-CZ" dirty="0" err="1" smtClean="0"/>
              <a:t>Solution</a:t>
            </a:r>
            <a:r>
              <a:rPr lang="cs-CZ" dirty="0" smtClean="0"/>
              <a:t>:</a:t>
            </a:r>
          </a:p>
          <a:p>
            <a:endParaRPr lang="cs-CZ" dirty="0"/>
          </a:p>
          <a:p>
            <a:endParaRPr lang="cs-CZ" dirty="0" smtClean="0"/>
          </a:p>
          <a:p>
            <a:endParaRPr lang="cs-CZ" dirty="0"/>
          </a:p>
          <a:p>
            <a:endParaRPr lang="cs-CZ" dirty="0" smtClean="0"/>
          </a:p>
          <a:p>
            <a:r>
              <a:rPr lang="cs-CZ" dirty="0" smtClean="0"/>
              <a:t>1) </a:t>
            </a:r>
            <a:r>
              <a:rPr lang="cs-CZ" dirty="0" err="1" smtClean="0"/>
              <a:t>Consumption</a:t>
            </a:r>
            <a:r>
              <a:rPr lang="cs-CZ" dirty="0" smtClean="0"/>
              <a:t> </a:t>
            </a:r>
            <a:r>
              <a:rPr lang="cs-CZ" dirty="0" err="1" smtClean="0"/>
              <a:t>of</a:t>
            </a:r>
            <a:r>
              <a:rPr lang="cs-CZ" dirty="0" smtClean="0"/>
              <a:t> </a:t>
            </a:r>
            <a:r>
              <a:rPr lang="cs-CZ" dirty="0" err="1" smtClean="0"/>
              <a:t>material</a:t>
            </a:r>
            <a:endParaRPr lang="cs-CZ" dirty="0" smtClean="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pic>
        <p:nvPicPr>
          <p:cNvPr id="2050" name="Picture 2" descr="C:\Users\Jana\Pictures\My Screen Shots\Screen Shot 07-30-17 at 09.30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412" y="2514600"/>
            <a:ext cx="7265271" cy="16001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053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cs-CZ" b="1" dirty="0" smtClean="0"/>
              <a:t>C) </a:t>
            </a:r>
            <a:r>
              <a:rPr lang="en-US" b="1" dirty="0"/>
              <a:t>Charging about own </a:t>
            </a:r>
            <a:r>
              <a:rPr lang="en-US" b="1" dirty="0" smtClean="0"/>
              <a:t>inventories</a:t>
            </a:r>
            <a:endParaRPr lang="cs-CZ" b="1" dirty="0" smtClean="0"/>
          </a:p>
          <a:p>
            <a:r>
              <a:rPr lang="en-US" sz="2400" dirty="0"/>
              <a:t>Own inventories are charged on accounts </a:t>
            </a:r>
            <a:r>
              <a:rPr lang="cs-CZ" sz="2400" dirty="0" err="1" smtClean="0"/>
              <a:t>which</a:t>
            </a:r>
            <a:r>
              <a:rPr lang="cs-CZ" sz="2400" dirty="0" smtClean="0"/>
              <a:t> </a:t>
            </a:r>
            <a:r>
              <a:rPr lang="en-US" sz="2400" dirty="0" smtClean="0"/>
              <a:t>contains </a:t>
            </a:r>
            <a:r>
              <a:rPr lang="en-US" sz="2400" dirty="0"/>
              <a:t>following </a:t>
            </a:r>
            <a:r>
              <a:rPr lang="en-US" sz="2400" dirty="0" smtClean="0"/>
              <a:t>accounts:</a:t>
            </a:r>
            <a:r>
              <a:rPr lang="cs-CZ" sz="2400" dirty="0" smtClean="0"/>
              <a:t> </a:t>
            </a:r>
            <a:r>
              <a:rPr lang="en-US" sz="2400" dirty="0" smtClean="0"/>
              <a:t>Incomplete </a:t>
            </a:r>
            <a:r>
              <a:rPr lang="en-US" sz="2400" dirty="0"/>
              <a:t>products, </a:t>
            </a:r>
            <a:r>
              <a:rPr lang="en-US" sz="2400" dirty="0" smtClean="0"/>
              <a:t>Intermediate </a:t>
            </a:r>
            <a:r>
              <a:rPr lang="en-US" sz="2400" dirty="0"/>
              <a:t>products, </a:t>
            </a:r>
            <a:r>
              <a:rPr lang="en-US" sz="2400" dirty="0" smtClean="0"/>
              <a:t>Products</a:t>
            </a:r>
            <a:r>
              <a:rPr lang="en-US" sz="2400" dirty="0"/>
              <a:t>, </a:t>
            </a:r>
            <a:r>
              <a:rPr lang="en-US" sz="2400" dirty="0" smtClean="0"/>
              <a:t>Animals</a:t>
            </a:r>
            <a:r>
              <a:rPr lang="en-US" sz="2400" dirty="0"/>
              <a:t>. </a:t>
            </a:r>
            <a:endParaRPr lang="cs-CZ" sz="2400" dirty="0" smtClean="0"/>
          </a:p>
          <a:p>
            <a:r>
              <a:rPr lang="en-US" sz="2400" dirty="0" smtClean="0"/>
              <a:t>Correlated </a:t>
            </a:r>
            <a:r>
              <a:rPr lang="en-US" sz="2400" dirty="0"/>
              <a:t>accounts are </a:t>
            </a:r>
            <a:r>
              <a:rPr lang="cs-CZ" sz="2400" dirty="0" err="1" smtClean="0"/>
              <a:t>cost</a:t>
            </a:r>
            <a:r>
              <a:rPr lang="cs-CZ" sz="2400" dirty="0" smtClean="0"/>
              <a:t> (</a:t>
            </a:r>
            <a:r>
              <a:rPr lang="cs-CZ" sz="2400" dirty="0" err="1" smtClean="0"/>
              <a:t>expense</a:t>
            </a:r>
            <a:r>
              <a:rPr lang="cs-CZ" sz="2400" dirty="0" smtClean="0"/>
              <a:t>) </a:t>
            </a:r>
            <a:r>
              <a:rPr lang="en-US" sz="2400" dirty="0" smtClean="0"/>
              <a:t>accounts </a:t>
            </a:r>
            <a:r>
              <a:rPr lang="cs-CZ" sz="2400" dirty="0" smtClean="0"/>
              <a:t>- </a:t>
            </a:r>
            <a:r>
              <a:rPr lang="en-US" sz="2400" dirty="0" smtClean="0"/>
              <a:t>Changes </a:t>
            </a:r>
            <a:r>
              <a:rPr lang="en-US" sz="2400" dirty="0"/>
              <a:t>of incomplete products, </a:t>
            </a:r>
            <a:r>
              <a:rPr lang="en-US" sz="2400" dirty="0" smtClean="0"/>
              <a:t>Changes </a:t>
            </a:r>
            <a:r>
              <a:rPr lang="en-US" sz="2400" dirty="0"/>
              <a:t>of intermediate products and </a:t>
            </a:r>
            <a:r>
              <a:rPr lang="en-US" sz="2400" dirty="0" smtClean="0"/>
              <a:t>Changes </a:t>
            </a:r>
            <a:r>
              <a:rPr lang="en-US" sz="2400" dirty="0"/>
              <a:t>of products). </a:t>
            </a:r>
            <a:endParaRPr lang="cs-CZ" sz="2400" dirty="0" smtClean="0"/>
          </a:p>
          <a:p>
            <a:r>
              <a:rPr lang="en-US" sz="2400" dirty="0" smtClean="0"/>
              <a:t>Inventories </a:t>
            </a:r>
            <a:r>
              <a:rPr lang="en-US" sz="2400" dirty="0"/>
              <a:t>of own production are valued by own costs (direct (and partly indirect) costs spent for production of these inventories – wages, consumed material, consumed energy, etc.). </a:t>
            </a:r>
            <a:endParaRPr lang="cs-CZ" sz="2400" b="1" dirty="0"/>
          </a:p>
          <a:p>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extLst>
      <p:ext uri="{BB962C8B-B14F-4D97-AF65-F5344CB8AC3E}">
        <p14:creationId xmlns:p14="http://schemas.microsoft.com/office/powerpoint/2010/main" val="4159427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They</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en-US" b="1" dirty="0"/>
              <a:t>Example:</a:t>
            </a:r>
            <a:r>
              <a:rPr lang="en-US" dirty="0"/>
              <a:t> </a:t>
            </a:r>
            <a:endParaRPr lang="cs-CZ" b="1" dirty="0"/>
          </a:p>
          <a:p>
            <a:r>
              <a:rPr lang="en-US" dirty="0"/>
              <a:t>Company consumed material in value 1 000 and wages in value 500. On this base the new incomplete products have been produced. Charge creation and value the incomplete </a:t>
            </a:r>
            <a:r>
              <a:rPr lang="en-US" dirty="0" smtClean="0"/>
              <a:t>products</a:t>
            </a:r>
            <a:r>
              <a:rPr lang="cs-CZ"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extLst>
      <p:ext uri="{BB962C8B-B14F-4D97-AF65-F5344CB8AC3E}">
        <p14:creationId xmlns:p14="http://schemas.microsoft.com/office/powerpoint/2010/main" val="1224561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They</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cs-CZ" dirty="0" err="1" smtClean="0"/>
              <a:t>Solution</a:t>
            </a:r>
            <a:r>
              <a:rPr lang="cs-CZ" dirty="0" smtClean="0"/>
              <a:t>:</a:t>
            </a:r>
          </a:p>
          <a:p>
            <a:r>
              <a:rPr lang="en-US" i="1" dirty="0"/>
              <a:t>Valuation by own costs = 1000 + 500 = 1 500.</a:t>
            </a:r>
            <a:endParaRPr lang="cs-CZ"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pic>
        <p:nvPicPr>
          <p:cNvPr id="4098" name="Picture 2" descr="C:\Users\Jana\Pictures\My Screen Shots\Screen Shot 07-30-17 at 09.40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364173"/>
            <a:ext cx="6658678" cy="1512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9778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They</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pPr lvl="0"/>
            <a:r>
              <a:rPr lang="cs-CZ" b="1" dirty="0" smtClean="0"/>
              <a:t>D) </a:t>
            </a:r>
            <a:r>
              <a:rPr lang="en-US" b="1" dirty="0" smtClean="0"/>
              <a:t>Deficits </a:t>
            </a:r>
            <a:r>
              <a:rPr lang="en-US" b="1" dirty="0"/>
              <a:t>and surpluses of </a:t>
            </a:r>
            <a:r>
              <a:rPr lang="en-US" b="1" dirty="0" smtClean="0"/>
              <a:t>inventories</a:t>
            </a:r>
            <a:endParaRPr lang="cs-CZ" b="1" dirty="0" smtClean="0"/>
          </a:p>
          <a:p>
            <a:r>
              <a:rPr lang="en-US" sz="2400" dirty="0"/>
              <a:t>Accounting units have a duty to make stocktaking (minimally to the date of financial statements compilation) in case of inventories. </a:t>
            </a:r>
            <a:endParaRPr lang="cs-CZ" sz="2400" dirty="0" smtClean="0"/>
          </a:p>
          <a:p>
            <a:r>
              <a:rPr lang="en-US" sz="2400" dirty="0" smtClean="0"/>
              <a:t>Stocktaking </a:t>
            </a:r>
            <a:r>
              <a:rPr lang="en-US" sz="2400" dirty="0"/>
              <a:t>controls accounting balances of inventories with real balances. </a:t>
            </a:r>
            <a:endParaRPr lang="cs-CZ" sz="2400" dirty="0" smtClean="0"/>
          </a:p>
          <a:p>
            <a:r>
              <a:rPr lang="en-US" sz="2400" dirty="0" smtClean="0"/>
              <a:t>If </a:t>
            </a:r>
            <a:r>
              <a:rPr lang="en-US" sz="2400" dirty="0"/>
              <a:t>there are differences between these two balances, they must be charged. </a:t>
            </a:r>
            <a:endParaRPr lang="cs-CZ" sz="2400" dirty="0" smtClean="0"/>
          </a:p>
          <a:p>
            <a:r>
              <a:rPr lang="en-US" sz="2400" dirty="0" smtClean="0"/>
              <a:t>If </a:t>
            </a:r>
            <a:r>
              <a:rPr lang="en-US" sz="2400" dirty="0"/>
              <a:t>the accounting </a:t>
            </a:r>
            <a:r>
              <a:rPr lang="cs-CZ" sz="2400" dirty="0" smtClean="0"/>
              <a:t>balance</a:t>
            </a:r>
            <a:r>
              <a:rPr lang="en-US" sz="2400" dirty="0" smtClean="0"/>
              <a:t> </a:t>
            </a:r>
            <a:r>
              <a:rPr lang="en-US" sz="2400" dirty="0"/>
              <a:t>is higher than real balance, it is called deficit (charged as operating </a:t>
            </a:r>
            <a:r>
              <a:rPr lang="cs-CZ" sz="2400" dirty="0" err="1" smtClean="0"/>
              <a:t>expense</a:t>
            </a:r>
            <a:r>
              <a:rPr lang="en-US" sz="2400" dirty="0" smtClean="0"/>
              <a:t>). </a:t>
            </a:r>
            <a:endParaRPr lang="cs-CZ" sz="2400" dirty="0" smtClean="0"/>
          </a:p>
          <a:p>
            <a:pPr lvl="0"/>
            <a:endParaRPr lang="cs-CZ"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extLst>
      <p:ext uri="{BB962C8B-B14F-4D97-AF65-F5344CB8AC3E}">
        <p14:creationId xmlns:p14="http://schemas.microsoft.com/office/powerpoint/2010/main" val="4247377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They</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en-US" sz="2400" dirty="0" smtClean="0"/>
              <a:t>If the accounting balance is lower than real balance, it is called surplus (charged as operating revenue). </a:t>
            </a:r>
            <a:endParaRPr lang="cs-CZ" sz="2400" dirty="0" smtClean="0"/>
          </a:p>
          <a:p>
            <a:r>
              <a:rPr lang="en-US" sz="2400" dirty="0" smtClean="0"/>
              <a:t>In case of inventories there are two types of deficits caused by different reasons. </a:t>
            </a:r>
            <a:endParaRPr lang="cs-CZ" sz="2400" dirty="0" smtClean="0"/>
          </a:p>
          <a:p>
            <a:r>
              <a:rPr lang="en-US" sz="2400" dirty="0" smtClean="0"/>
              <a:t>Some deficit can happen because of a nature decrease of the inventories (for example because of steaming of inventories). </a:t>
            </a:r>
            <a:endParaRPr lang="cs-CZ" sz="2400" dirty="0" smtClean="0"/>
          </a:p>
          <a:p>
            <a:r>
              <a:rPr lang="en-US" sz="2400" dirty="0" smtClean="0"/>
              <a:t>This kind of deficit is charged as consumption of inventories (account Consumed material in case of material and account Goods sold in case of goods) (so-called deficit in norm). </a:t>
            </a:r>
            <a:endParaRPr lang="cs-CZ" sz="2400" dirty="0" smtClean="0"/>
          </a:p>
          <a:p>
            <a:pPr lvl="0"/>
            <a:endParaRPr lang="cs-CZ"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extLst>
      <p:ext uri="{BB962C8B-B14F-4D97-AF65-F5344CB8AC3E}">
        <p14:creationId xmlns:p14="http://schemas.microsoft.com/office/powerpoint/2010/main" val="3285852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They</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en-US" sz="2400" dirty="0" smtClean="0"/>
              <a:t>Deficits </a:t>
            </a:r>
            <a:r>
              <a:rPr lang="en-US" sz="2400" dirty="0"/>
              <a:t>caused by employees or third persons (for example steals, destructions, etc.) are charged on special cost </a:t>
            </a:r>
            <a:r>
              <a:rPr lang="cs-CZ" sz="2400" dirty="0" smtClean="0"/>
              <a:t>(</a:t>
            </a:r>
            <a:r>
              <a:rPr lang="cs-CZ" sz="2400" dirty="0" err="1" smtClean="0"/>
              <a:t>expense</a:t>
            </a:r>
            <a:r>
              <a:rPr lang="cs-CZ" sz="2400" dirty="0" smtClean="0"/>
              <a:t>) </a:t>
            </a:r>
            <a:r>
              <a:rPr lang="en-US" sz="2400" dirty="0" smtClean="0"/>
              <a:t>account </a:t>
            </a:r>
            <a:r>
              <a:rPr lang="en-US" sz="2400" dirty="0"/>
              <a:t>named Deficits and damages</a:t>
            </a:r>
            <a:r>
              <a:rPr lang="en-US" sz="2400" dirty="0" smtClean="0"/>
              <a:t>.</a:t>
            </a:r>
            <a:endParaRPr lang="cs-CZ" sz="2400" dirty="0" smtClean="0"/>
          </a:p>
          <a:p>
            <a:r>
              <a:rPr lang="en-US" sz="2400" b="1" dirty="0"/>
              <a:t>Example:</a:t>
            </a:r>
            <a:r>
              <a:rPr lang="en-US" sz="2400" dirty="0"/>
              <a:t> </a:t>
            </a:r>
            <a:endParaRPr lang="cs-CZ" sz="2400" b="1" dirty="0"/>
          </a:p>
          <a:p>
            <a:r>
              <a:rPr lang="en-US" sz="2400" dirty="0"/>
              <a:t>Stocktaking at stock found out surplus in case of material in value 10 000 CZK (valuation by executant acquisition costs) and deficit in case of goods in value 15 000 CZK (valuation by value in accounting files). The deficit in value 10 000 CZK was caused by drying-up of dyes (deficit in norm), the deficit in value 5 000 CZK was caused by employees (steal) (deficit above norm). Charge all necessary transactions:</a:t>
            </a:r>
            <a:endParaRPr lang="cs-CZ" sz="2400" b="1" dirty="0"/>
          </a:p>
          <a:p>
            <a:endParaRPr lang="cs-CZ" sz="2400" b="1" dirty="0"/>
          </a:p>
          <a:p>
            <a:pPr lvl="0"/>
            <a:endParaRPr lang="cs-CZ"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extLst>
      <p:ext uri="{BB962C8B-B14F-4D97-AF65-F5344CB8AC3E}">
        <p14:creationId xmlns:p14="http://schemas.microsoft.com/office/powerpoint/2010/main" val="2113772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en-US" b="1" dirty="0"/>
              <a:t>Solution:</a:t>
            </a:r>
            <a:endParaRPr lang="cs-CZ" b="1" dirty="0"/>
          </a:p>
          <a:p>
            <a:r>
              <a:rPr lang="en-US" i="1" dirty="0"/>
              <a:t>Surplus</a:t>
            </a:r>
            <a:r>
              <a:rPr lang="en-US" i="1" dirty="0" smtClean="0"/>
              <a:t>:</a:t>
            </a:r>
            <a:endParaRPr lang="cs-CZ" i="1" dirty="0" smtClean="0"/>
          </a:p>
          <a:p>
            <a:endParaRPr lang="cs-CZ" b="1" i="1" dirty="0"/>
          </a:p>
          <a:p>
            <a:endParaRPr lang="cs-CZ" b="1" i="1" dirty="0" smtClean="0"/>
          </a:p>
          <a:p>
            <a:endParaRPr lang="cs-CZ" b="1" i="1" dirty="0"/>
          </a:p>
          <a:p>
            <a:r>
              <a:rPr lang="en-US" i="1" dirty="0"/>
              <a:t>Deficit in norm:</a:t>
            </a:r>
            <a:endParaRPr lang="cs-CZ" i="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pic>
        <p:nvPicPr>
          <p:cNvPr id="5122" name="Picture 2" descr="C:\Users\Jana\Pictures\My Screen Shots\Screen Shot 07-30-17 at 09.49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6735" y="2667000"/>
            <a:ext cx="6869006" cy="144780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Jana\Pictures\My Screen Shots\Screen Shot 07-30-17 at 09.50 P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5029200"/>
            <a:ext cx="6666016"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1515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pPr eaLnBrk="0" hangingPunct="0">
              <a:spcBef>
                <a:spcPts val="600"/>
              </a:spcBef>
            </a:pPr>
            <a:r>
              <a:rPr lang="cs-CZ" sz="2000" dirty="0" err="1" smtClean="0"/>
              <a:t>Inventory</a:t>
            </a:r>
            <a:r>
              <a:rPr lang="cs-CZ" sz="2000" dirty="0" smtClean="0"/>
              <a:t> </a:t>
            </a:r>
            <a:r>
              <a:rPr lang="cs-CZ" sz="2000" dirty="0" err="1" smtClean="0"/>
              <a:t>accounting</a:t>
            </a:r>
            <a:r>
              <a:rPr lang="cs-CZ" sz="2000" dirty="0" smtClean="0"/>
              <a:t> </a:t>
            </a:r>
            <a:r>
              <a:rPr lang="cs-CZ" sz="2000" dirty="0" err="1" smtClean="0"/>
              <a:t>methods</a:t>
            </a:r>
            <a:r>
              <a:rPr lang="cs-CZ" sz="2000" dirty="0" smtClean="0"/>
              <a:t>, </a:t>
            </a:r>
            <a:r>
              <a:rPr lang="cs-CZ" sz="2000" dirty="0" err="1" smtClean="0"/>
              <a:t>its</a:t>
            </a:r>
            <a:r>
              <a:rPr lang="cs-CZ" sz="2000" dirty="0" smtClean="0"/>
              <a:t> </a:t>
            </a:r>
            <a:r>
              <a:rPr lang="cs-CZ" sz="2000" dirty="0" err="1" smtClean="0"/>
              <a:t>valuation</a:t>
            </a:r>
            <a:r>
              <a:rPr lang="cs-CZ" sz="2000" dirty="0" smtClean="0"/>
              <a:t>, </a:t>
            </a:r>
            <a:r>
              <a:rPr lang="cs-CZ" sz="2000" dirty="0" err="1" smtClean="0"/>
              <a:t>inventorying</a:t>
            </a:r>
            <a:r>
              <a:rPr lang="cs-CZ" sz="2000" dirty="0" smtClean="0"/>
              <a:t> and </a:t>
            </a:r>
            <a:r>
              <a:rPr lang="cs-CZ" sz="2000" dirty="0" err="1" smtClean="0"/>
              <a:t>analytical</a:t>
            </a:r>
            <a:r>
              <a:rPr lang="cs-CZ" sz="2000" dirty="0" smtClean="0"/>
              <a:t> evidence</a:t>
            </a:r>
          </a:p>
          <a:p>
            <a:pPr eaLnBrk="0" hangingPunct="0">
              <a:spcBef>
                <a:spcPts val="600"/>
              </a:spcBef>
            </a:pPr>
            <a:r>
              <a:rPr lang="cs-CZ" sz="2000" dirty="0" err="1" smtClean="0"/>
              <a:t>Specific</a:t>
            </a:r>
            <a:r>
              <a:rPr lang="cs-CZ" sz="2000" dirty="0" smtClean="0"/>
              <a:t> </a:t>
            </a:r>
            <a:r>
              <a:rPr lang="cs-CZ" sz="2000" dirty="0" err="1" smtClean="0"/>
              <a:t>accounting</a:t>
            </a:r>
            <a:r>
              <a:rPr lang="cs-CZ" sz="2000" dirty="0" smtClean="0"/>
              <a:t> </a:t>
            </a:r>
            <a:r>
              <a:rPr lang="cs-CZ" sz="2000" dirty="0" err="1" smtClean="0"/>
              <a:t>techniques</a:t>
            </a:r>
            <a:r>
              <a:rPr lang="cs-CZ" sz="2000" dirty="0" smtClean="0"/>
              <a:t> </a:t>
            </a:r>
            <a:r>
              <a:rPr lang="cs-CZ" sz="2000" dirty="0" err="1" smtClean="0"/>
              <a:t>concerning</a:t>
            </a:r>
            <a:r>
              <a:rPr lang="cs-CZ" sz="2000" dirty="0" smtClean="0"/>
              <a:t> </a:t>
            </a:r>
            <a:r>
              <a:rPr lang="cs-CZ" sz="2000" dirty="0" err="1" smtClean="0"/>
              <a:t>internally</a:t>
            </a:r>
            <a:r>
              <a:rPr lang="cs-CZ" sz="2000" dirty="0" smtClean="0"/>
              <a:t> </a:t>
            </a:r>
            <a:r>
              <a:rPr lang="cs-CZ" sz="2000" dirty="0" err="1" smtClean="0"/>
              <a:t>produced</a:t>
            </a:r>
            <a:r>
              <a:rPr lang="cs-CZ" sz="2000" dirty="0" smtClean="0"/>
              <a:t> </a:t>
            </a:r>
            <a:r>
              <a:rPr lang="cs-CZ" sz="2000" dirty="0" err="1" smtClean="0"/>
              <a:t>inventory</a:t>
            </a:r>
            <a:endParaRPr lang="cs-CZ" sz="2000" dirty="0" smtClean="0"/>
          </a:p>
          <a:p>
            <a:pPr eaLnBrk="0" hangingPunct="0">
              <a:spcBef>
                <a:spcPts val="600"/>
              </a:spcBef>
            </a:pPr>
            <a:r>
              <a:rPr lang="cs-CZ" sz="2000" dirty="0" err="1" smtClean="0"/>
              <a:t>Strange</a:t>
            </a:r>
            <a:r>
              <a:rPr lang="cs-CZ" sz="2000" dirty="0" smtClean="0"/>
              <a:t> </a:t>
            </a:r>
            <a:r>
              <a:rPr lang="cs-CZ" sz="2000" dirty="0" err="1" smtClean="0"/>
              <a:t>cases</a:t>
            </a:r>
            <a:r>
              <a:rPr lang="cs-CZ" sz="2000" dirty="0" smtClean="0"/>
              <a:t> </a:t>
            </a:r>
            <a:r>
              <a:rPr lang="cs-CZ" sz="2000" dirty="0" err="1" smtClean="0"/>
              <a:t>of</a:t>
            </a:r>
            <a:r>
              <a:rPr lang="cs-CZ" sz="2000" dirty="0" smtClean="0"/>
              <a:t> </a:t>
            </a:r>
            <a:r>
              <a:rPr lang="cs-CZ" sz="2000" dirty="0" err="1" smtClean="0"/>
              <a:t>inventory</a:t>
            </a:r>
            <a:r>
              <a:rPr lang="cs-CZ" sz="2000" dirty="0" smtClean="0"/>
              <a:t> </a:t>
            </a:r>
            <a:r>
              <a:rPr lang="cs-CZ" sz="2000" dirty="0" err="1" smtClean="0"/>
              <a:t>accounting</a:t>
            </a:r>
            <a:r>
              <a:rPr lang="cs-CZ" sz="2000" dirty="0" smtClean="0"/>
              <a:t> </a:t>
            </a:r>
            <a:r>
              <a:rPr lang="cs-CZ" sz="2000" dirty="0" err="1" smtClean="0"/>
              <a:t>at</a:t>
            </a:r>
            <a:r>
              <a:rPr lang="cs-CZ" sz="2000" dirty="0" smtClean="0"/>
              <a:t> </a:t>
            </a:r>
            <a:r>
              <a:rPr lang="cs-CZ" sz="2000" dirty="0" err="1" smtClean="0"/>
              <a:t>the</a:t>
            </a:r>
            <a:r>
              <a:rPr lang="cs-CZ" sz="2000" dirty="0" smtClean="0"/>
              <a:t> end </a:t>
            </a:r>
            <a:r>
              <a:rPr lang="cs-CZ" sz="2000" dirty="0" err="1" smtClean="0"/>
              <a:t>of</a:t>
            </a:r>
            <a:r>
              <a:rPr lang="cs-CZ" sz="2000" dirty="0" smtClean="0"/>
              <a:t> </a:t>
            </a:r>
            <a:r>
              <a:rPr lang="cs-CZ" sz="2000" dirty="0" err="1" smtClean="0"/>
              <a:t>accounting</a:t>
            </a:r>
            <a:r>
              <a:rPr lang="cs-CZ" sz="2000" dirty="0" smtClean="0"/>
              <a:t> period</a:t>
            </a:r>
          </a:p>
          <a:p>
            <a:pPr eaLnBrk="0" hangingPunct="0">
              <a:spcBef>
                <a:spcPts val="600"/>
              </a:spcBef>
            </a:pPr>
            <a:endParaRPr lang="cs-CZ" sz="20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en-US" i="1" dirty="0"/>
              <a:t>Deficit above norm:</a:t>
            </a:r>
            <a:endParaRPr lang="cs-CZ"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209800"/>
            <a:ext cx="6821843" cy="1300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83174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pPr lvl="0"/>
            <a:r>
              <a:rPr lang="cs-CZ" b="1" dirty="0" smtClean="0"/>
              <a:t>E) </a:t>
            </a:r>
            <a:r>
              <a:rPr lang="cs-CZ" b="1" dirty="0" err="1" smtClean="0"/>
              <a:t>Adjusting</a:t>
            </a:r>
            <a:r>
              <a:rPr lang="en-US" b="1" dirty="0" smtClean="0"/>
              <a:t> </a:t>
            </a:r>
            <a:r>
              <a:rPr lang="en-US" b="1" dirty="0"/>
              <a:t>items connected with </a:t>
            </a:r>
            <a:r>
              <a:rPr lang="en-US" b="1" dirty="0" smtClean="0"/>
              <a:t>inventories</a:t>
            </a:r>
            <a:endParaRPr lang="cs-CZ" b="1" dirty="0" smtClean="0"/>
          </a:p>
          <a:p>
            <a:pPr lvl="0"/>
            <a:r>
              <a:rPr lang="en-US" sz="2400" dirty="0"/>
              <a:t>In case when stocktaking finds out temporary! (not permanent) decrease of value of inventories, it is necessary to charge the difference between accounting value and newly found value. </a:t>
            </a:r>
            <a:endParaRPr lang="cs-CZ" sz="2400" dirty="0" smtClean="0"/>
          </a:p>
          <a:p>
            <a:pPr lvl="0"/>
            <a:r>
              <a:rPr lang="en-US" sz="2400" dirty="0" smtClean="0"/>
              <a:t>In </a:t>
            </a:r>
            <a:r>
              <a:rPr lang="en-US" sz="2400" dirty="0"/>
              <a:t>this moment so-called </a:t>
            </a:r>
            <a:r>
              <a:rPr lang="cs-CZ" sz="2400" dirty="0" err="1" smtClean="0"/>
              <a:t>adjust</a:t>
            </a:r>
            <a:r>
              <a:rPr lang="en-US" sz="2400" dirty="0" err="1" smtClean="0"/>
              <a:t>ing</a:t>
            </a:r>
            <a:r>
              <a:rPr lang="en-US" sz="2400" dirty="0" smtClean="0"/>
              <a:t> </a:t>
            </a:r>
            <a:r>
              <a:rPr lang="en-US" sz="2400" dirty="0"/>
              <a:t>item to inventories must be </a:t>
            </a:r>
            <a:r>
              <a:rPr lang="en-US" sz="2400" dirty="0" smtClean="0"/>
              <a:t>charged</a:t>
            </a:r>
            <a:r>
              <a:rPr lang="cs-CZ" sz="2400" dirty="0" smtClean="0"/>
              <a:t> (</a:t>
            </a:r>
            <a:r>
              <a:rPr lang="cs-CZ" sz="2400" dirty="0" err="1" smtClean="0"/>
              <a:t>also</a:t>
            </a:r>
            <a:r>
              <a:rPr lang="cs-CZ" sz="2400" dirty="0" smtClean="0"/>
              <a:t> </a:t>
            </a:r>
            <a:r>
              <a:rPr lang="cs-CZ" sz="2400" dirty="0" err="1" smtClean="0"/>
              <a:t>called</a:t>
            </a:r>
            <a:r>
              <a:rPr lang="cs-CZ" sz="2400" dirty="0" smtClean="0"/>
              <a:t> as </a:t>
            </a:r>
            <a:r>
              <a:rPr lang="cs-CZ" sz="2400" dirty="0" err="1" smtClean="0"/>
              <a:t>impairments</a:t>
            </a:r>
            <a:r>
              <a:rPr lang="cs-CZ" sz="2400" dirty="0" smtClean="0"/>
              <a:t>)</a:t>
            </a:r>
            <a:r>
              <a:rPr lang="en-US" sz="2400" dirty="0" smtClean="0"/>
              <a:t>.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extLst>
      <p:ext uri="{BB962C8B-B14F-4D97-AF65-F5344CB8AC3E}">
        <p14:creationId xmlns:p14="http://schemas.microsoft.com/office/powerpoint/2010/main" val="4185817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pPr lvl="0"/>
            <a:r>
              <a:rPr lang="en-US" sz="2400" dirty="0" smtClean="0"/>
              <a:t>In </a:t>
            </a:r>
            <a:r>
              <a:rPr lang="en-US" sz="2400" dirty="0"/>
              <a:t>the moment when future stocktaking finds out that the value is back on original amount, this </a:t>
            </a:r>
            <a:r>
              <a:rPr lang="cs-CZ" sz="2400" dirty="0" err="1" smtClean="0"/>
              <a:t>adjust</a:t>
            </a:r>
            <a:r>
              <a:rPr lang="en-US" sz="2400" dirty="0" err="1" smtClean="0"/>
              <a:t>ing</a:t>
            </a:r>
            <a:r>
              <a:rPr lang="en-US" sz="2400" dirty="0" smtClean="0"/>
              <a:t> </a:t>
            </a:r>
            <a:r>
              <a:rPr lang="en-US" sz="2400" dirty="0"/>
              <a:t>item </a:t>
            </a:r>
            <a:r>
              <a:rPr lang="en-US" sz="2400" dirty="0" smtClean="0"/>
              <a:t>(</a:t>
            </a:r>
            <a:r>
              <a:rPr lang="cs-CZ" sz="2400" dirty="0" smtClean="0"/>
              <a:t>A</a:t>
            </a:r>
            <a:r>
              <a:rPr lang="en-US" sz="2400" dirty="0" smtClean="0"/>
              <a:t>I</a:t>
            </a:r>
            <a:r>
              <a:rPr lang="en-US" sz="2400" dirty="0"/>
              <a:t>) must be cancelled. </a:t>
            </a:r>
            <a:endParaRPr lang="cs-CZ" sz="2400" dirty="0" smtClean="0"/>
          </a:p>
          <a:p>
            <a:pPr lvl="0"/>
            <a:r>
              <a:rPr lang="en-US" sz="2400" dirty="0" smtClean="0"/>
              <a:t>Special </a:t>
            </a:r>
            <a:r>
              <a:rPr lang="en-US" sz="2400" dirty="0"/>
              <a:t>accounting group for </a:t>
            </a:r>
            <a:r>
              <a:rPr lang="cs-CZ" sz="2400" dirty="0" err="1" smtClean="0"/>
              <a:t>adjust</a:t>
            </a:r>
            <a:r>
              <a:rPr lang="en-US" sz="2400" dirty="0" err="1" smtClean="0"/>
              <a:t>ing</a:t>
            </a:r>
            <a:r>
              <a:rPr lang="en-US" sz="2400" dirty="0" smtClean="0"/>
              <a:t> </a:t>
            </a:r>
            <a:r>
              <a:rPr lang="en-US" sz="2400" dirty="0"/>
              <a:t>items to inventories is created in list of </a:t>
            </a:r>
            <a:r>
              <a:rPr lang="en-US" sz="2400" dirty="0" smtClean="0"/>
              <a:t>accounts</a:t>
            </a:r>
            <a:r>
              <a:rPr lang="cs-CZ" sz="2400" dirty="0" smtClean="0"/>
              <a:t>.</a:t>
            </a:r>
          </a:p>
          <a:p>
            <a:pPr lvl="0"/>
            <a:r>
              <a:rPr lang="en-US" sz="2400" dirty="0" smtClean="0"/>
              <a:t>Creation </a:t>
            </a:r>
            <a:r>
              <a:rPr lang="en-US" sz="2400" dirty="0"/>
              <a:t>of </a:t>
            </a:r>
            <a:r>
              <a:rPr lang="cs-CZ" sz="2400" dirty="0" err="1" smtClean="0"/>
              <a:t>adjust</a:t>
            </a:r>
            <a:r>
              <a:rPr lang="en-US" sz="2400" dirty="0" err="1" smtClean="0"/>
              <a:t>ing</a:t>
            </a:r>
            <a:r>
              <a:rPr lang="en-US" sz="2400" dirty="0" smtClean="0"/>
              <a:t> </a:t>
            </a:r>
            <a:r>
              <a:rPr lang="en-US" sz="2400" dirty="0"/>
              <a:t>items is charged as operating </a:t>
            </a:r>
            <a:r>
              <a:rPr lang="en-US" sz="2400" dirty="0" smtClean="0"/>
              <a:t>cost</a:t>
            </a:r>
            <a:r>
              <a:rPr lang="cs-CZ" sz="2400" dirty="0" smtClean="0"/>
              <a:t> (</a:t>
            </a:r>
            <a:r>
              <a:rPr lang="cs-CZ" sz="2400" dirty="0" err="1" smtClean="0"/>
              <a:t>expense</a:t>
            </a:r>
            <a:r>
              <a:rPr lang="cs-CZ" sz="2400" dirty="0" smtClean="0"/>
              <a:t>)</a:t>
            </a:r>
            <a:r>
              <a:rPr lang="en-US" sz="2400" dirty="0" smtClean="0"/>
              <a:t>, </a:t>
            </a:r>
            <a:r>
              <a:rPr lang="en-US" sz="2400" dirty="0"/>
              <a:t>cancelling as decrease of operating </a:t>
            </a:r>
            <a:r>
              <a:rPr lang="en-US" sz="2400" dirty="0" smtClean="0"/>
              <a:t>cost</a:t>
            </a:r>
            <a:r>
              <a:rPr lang="cs-CZ" sz="2400" dirty="0" smtClean="0"/>
              <a:t> (</a:t>
            </a:r>
            <a:r>
              <a:rPr lang="cs-CZ" sz="2400" dirty="0" err="1" smtClean="0"/>
              <a:t>expense</a:t>
            </a:r>
            <a:r>
              <a:rPr lang="cs-CZ" sz="2400" dirty="0" smtClean="0"/>
              <a:t>)</a:t>
            </a:r>
            <a:r>
              <a:rPr lang="en-US" sz="2400" dirty="0" smtClean="0"/>
              <a:t>.</a:t>
            </a:r>
            <a:endParaRPr lang="cs-CZ" sz="2400"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extLst>
      <p:ext uri="{BB962C8B-B14F-4D97-AF65-F5344CB8AC3E}">
        <p14:creationId xmlns:p14="http://schemas.microsoft.com/office/powerpoint/2010/main" val="4011205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en-US" sz="2400" b="1" dirty="0" smtClean="0"/>
              <a:t>Example</a:t>
            </a:r>
            <a:r>
              <a:rPr lang="en-US" sz="2400" b="1" dirty="0"/>
              <a:t>: </a:t>
            </a:r>
            <a:endParaRPr lang="cs-CZ" sz="2400" b="1" dirty="0"/>
          </a:p>
          <a:p>
            <a:r>
              <a:rPr lang="en-US" sz="2400" dirty="0"/>
              <a:t>Stocktaking found out that accounting value of material had temporarily decreased from value 10 000 to 6 000 CZK. Next stocktaking found out that the value of inventories had returned on original amount. Charge all transactions necessary to be charged. </a:t>
            </a:r>
            <a:endParaRPr lang="cs-CZ" sz="2400"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extLst>
      <p:ext uri="{BB962C8B-B14F-4D97-AF65-F5344CB8AC3E}">
        <p14:creationId xmlns:p14="http://schemas.microsoft.com/office/powerpoint/2010/main" val="930975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en-US" b="1" dirty="0"/>
              <a:t>Solution</a:t>
            </a:r>
            <a:r>
              <a:rPr lang="en-US" b="1" dirty="0" smtClean="0"/>
              <a:t>:</a:t>
            </a:r>
            <a:endParaRPr lang="cs-CZ" b="1" dirty="0" smtClean="0"/>
          </a:p>
          <a:p>
            <a:endParaRPr lang="cs-CZ" b="1" dirty="0"/>
          </a:p>
          <a:p>
            <a:endParaRPr lang="cs-CZ" b="1" dirty="0" smtClean="0"/>
          </a:p>
          <a:p>
            <a:endParaRPr lang="cs-CZ" b="1" dirty="0"/>
          </a:p>
          <a:p>
            <a:endParaRPr lang="cs-CZ" b="1" dirty="0" smtClean="0"/>
          </a:p>
          <a:p>
            <a:r>
              <a:rPr lang="en-US" i="1" dirty="0"/>
              <a:t>Transactions:</a:t>
            </a:r>
            <a:endParaRPr lang="cs-CZ" b="1" dirty="0"/>
          </a:p>
          <a:p>
            <a:pPr lvl="1"/>
            <a:r>
              <a:rPr lang="cs-CZ" i="1" dirty="0" smtClean="0"/>
              <a:t>1) </a:t>
            </a:r>
            <a:r>
              <a:rPr lang="en-US" i="1" dirty="0" smtClean="0"/>
              <a:t>Creation </a:t>
            </a:r>
            <a:r>
              <a:rPr lang="en-US" i="1" dirty="0"/>
              <a:t>of </a:t>
            </a:r>
            <a:r>
              <a:rPr lang="cs-CZ" i="1" dirty="0" smtClean="0"/>
              <a:t>A</a:t>
            </a:r>
            <a:r>
              <a:rPr lang="en-US" i="1" dirty="0" smtClean="0"/>
              <a:t>I</a:t>
            </a:r>
            <a:endParaRPr lang="cs-CZ" b="1" dirty="0"/>
          </a:p>
          <a:p>
            <a:pPr lvl="1"/>
            <a:r>
              <a:rPr lang="cs-CZ" i="1" dirty="0" smtClean="0"/>
              <a:t>2) </a:t>
            </a:r>
            <a:r>
              <a:rPr lang="en-US" i="1" dirty="0" smtClean="0"/>
              <a:t>Clearing </a:t>
            </a:r>
            <a:r>
              <a:rPr lang="en-US" i="1" dirty="0"/>
              <a:t>of </a:t>
            </a:r>
            <a:r>
              <a:rPr lang="cs-CZ" i="1" dirty="0" smtClean="0"/>
              <a:t>A</a:t>
            </a:r>
            <a:r>
              <a:rPr lang="en-US" i="1" dirty="0" smtClean="0"/>
              <a:t>I</a:t>
            </a:r>
            <a:endParaRPr lang="cs-CZ" b="1" dirty="0"/>
          </a:p>
          <a:p>
            <a:endParaRPr lang="cs-CZ"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pic>
        <p:nvPicPr>
          <p:cNvPr id="1026" name="Picture 2" descr="C:\Users\Jana\Pictures\My Screen Shots\Screen Shot 11-18-17 at 03.06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286000"/>
            <a:ext cx="6705600" cy="12669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4823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Way</a:t>
            </a:r>
            <a:r>
              <a:rPr lang="cs-CZ" dirty="0" smtClean="0"/>
              <a:t> B</a:t>
            </a:r>
            <a:endParaRPr lang="cs-CZ" dirty="0"/>
          </a:p>
        </p:txBody>
      </p:sp>
      <p:sp>
        <p:nvSpPr>
          <p:cNvPr id="3" name="Zástupný symbol pro obsah 2"/>
          <p:cNvSpPr>
            <a:spLocks noGrp="1"/>
          </p:cNvSpPr>
          <p:nvPr>
            <p:ph idx="1"/>
          </p:nvPr>
        </p:nvSpPr>
        <p:spPr/>
        <p:txBody>
          <a:bodyPr/>
          <a:lstStyle/>
          <a:p>
            <a:r>
              <a:rPr lang="en-US" sz="2400" dirty="0"/>
              <a:t>This way of charging about inventories means that asset accounts </a:t>
            </a:r>
            <a:r>
              <a:rPr lang="cs-CZ" sz="2400" dirty="0" smtClean="0"/>
              <a:t>as </a:t>
            </a:r>
            <a:r>
              <a:rPr lang="cs-CZ" sz="2400" dirty="0" err="1" smtClean="0"/>
              <a:t>Material</a:t>
            </a:r>
            <a:r>
              <a:rPr lang="cs-CZ" sz="2400" dirty="0" smtClean="0"/>
              <a:t> </a:t>
            </a:r>
            <a:r>
              <a:rPr lang="cs-CZ" sz="2400" dirty="0" err="1" smtClean="0"/>
              <a:t>at</a:t>
            </a:r>
            <a:r>
              <a:rPr lang="cs-CZ" sz="2400" dirty="0" smtClean="0"/>
              <a:t> </a:t>
            </a:r>
            <a:r>
              <a:rPr lang="cs-CZ" sz="2400" dirty="0" err="1" smtClean="0"/>
              <a:t>stock</a:t>
            </a:r>
            <a:r>
              <a:rPr lang="cs-CZ" sz="2400" dirty="0" smtClean="0"/>
              <a:t> </a:t>
            </a:r>
            <a:r>
              <a:rPr lang="cs-CZ" sz="2400" dirty="0" err="1" smtClean="0"/>
              <a:t>or</a:t>
            </a:r>
            <a:r>
              <a:rPr lang="cs-CZ" sz="2400" dirty="0" smtClean="0"/>
              <a:t> </a:t>
            </a:r>
            <a:r>
              <a:rPr lang="cs-CZ" sz="2400" dirty="0" err="1" smtClean="0"/>
              <a:t>Goods</a:t>
            </a:r>
            <a:r>
              <a:rPr lang="cs-CZ" sz="2400" dirty="0" smtClean="0"/>
              <a:t> </a:t>
            </a:r>
            <a:r>
              <a:rPr lang="cs-CZ" sz="2400" dirty="0" err="1" smtClean="0"/>
              <a:t>at</a:t>
            </a:r>
            <a:r>
              <a:rPr lang="cs-CZ" sz="2400" dirty="0" smtClean="0"/>
              <a:t> </a:t>
            </a:r>
            <a:r>
              <a:rPr lang="cs-CZ" sz="2400" dirty="0" err="1" smtClean="0"/>
              <a:t>stock</a:t>
            </a:r>
            <a:r>
              <a:rPr lang="cs-CZ" sz="2400" dirty="0" smtClean="0"/>
              <a:t> </a:t>
            </a:r>
            <a:r>
              <a:rPr lang="en-US" sz="2400" dirty="0" smtClean="0"/>
              <a:t>are </a:t>
            </a:r>
            <a:r>
              <a:rPr lang="en-US" sz="2400" dirty="0"/>
              <a:t>used only at the beginning (opening balances are charged on them) or at the end of accounting </a:t>
            </a:r>
            <a:r>
              <a:rPr lang="en-US" sz="2400" dirty="0" smtClean="0"/>
              <a:t>period). </a:t>
            </a:r>
            <a:endParaRPr lang="cs-CZ" sz="2400" dirty="0" smtClean="0"/>
          </a:p>
          <a:p>
            <a:r>
              <a:rPr lang="en-US" sz="2400" dirty="0" smtClean="0"/>
              <a:t>Purchases </a:t>
            </a:r>
            <a:r>
              <a:rPr lang="en-US" sz="2400" dirty="0"/>
              <a:t>of material or goods during the accounting period are charged immediately into </a:t>
            </a:r>
            <a:r>
              <a:rPr lang="en-US" sz="2400" dirty="0" smtClean="0"/>
              <a:t>costs</a:t>
            </a:r>
            <a:r>
              <a:rPr lang="cs-CZ" sz="2400" dirty="0" smtClean="0"/>
              <a:t> (</a:t>
            </a:r>
            <a:r>
              <a:rPr lang="cs-CZ" sz="2400" dirty="0" err="1" smtClean="0"/>
              <a:t>expenses</a:t>
            </a:r>
            <a:r>
              <a:rPr lang="cs-CZ" sz="2400" dirty="0" smtClean="0"/>
              <a:t>)</a:t>
            </a:r>
            <a:r>
              <a:rPr lang="en-US" sz="2400" dirty="0" smtClean="0"/>
              <a:t> (Consumed </a:t>
            </a:r>
            <a:r>
              <a:rPr lang="en-US" sz="2400" dirty="0"/>
              <a:t>material, </a:t>
            </a:r>
            <a:r>
              <a:rPr lang="en-US" sz="2400" dirty="0" smtClean="0"/>
              <a:t>Goods </a:t>
            </a:r>
            <a:r>
              <a:rPr lang="en-US" sz="2400" dirty="0"/>
              <a:t>sold). </a:t>
            </a:r>
            <a:endParaRPr lang="cs-CZ" sz="2400" dirty="0" smtClean="0"/>
          </a:p>
          <a:p>
            <a:r>
              <a:rPr lang="en-US" sz="2400" dirty="0" smtClean="0"/>
              <a:t>Own </a:t>
            </a:r>
            <a:r>
              <a:rPr lang="en-US" sz="2400" dirty="0"/>
              <a:t>inventories are not charged during the accounting period. </a:t>
            </a:r>
            <a:endParaRPr lang="cs-CZ" sz="24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extLst>
      <p:ext uri="{BB962C8B-B14F-4D97-AF65-F5344CB8AC3E}">
        <p14:creationId xmlns:p14="http://schemas.microsoft.com/office/powerpoint/2010/main" val="2048279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Way</a:t>
            </a:r>
            <a:r>
              <a:rPr lang="cs-CZ" dirty="0" smtClean="0"/>
              <a:t> B</a:t>
            </a:r>
            <a:endParaRPr lang="cs-CZ" dirty="0"/>
          </a:p>
        </p:txBody>
      </p:sp>
      <p:sp>
        <p:nvSpPr>
          <p:cNvPr id="3" name="Zástupný symbol pro obsah 2"/>
          <p:cNvSpPr>
            <a:spLocks noGrp="1"/>
          </p:cNvSpPr>
          <p:nvPr>
            <p:ph idx="1"/>
          </p:nvPr>
        </p:nvSpPr>
        <p:spPr/>
        <p:txBody>
          <a:bodyPr/>
          <a:lstStyle/>
          <a:p>
            <a:r>
              <a:rPr lang="en-US" sz="2400" dirty="0" smtClean="0"/>
              <a:t>At </a:t>
            </a:r>
            <a:r>
              <a:rPr lang="en-US" sz="2400" dirty="0"/>
              <a:t>the end of accounting period the opening balances from accounts </a:t>
            </a:r>
            <a:r>
              <a:rPr lang="cs-CZ" sz="2400" dirty="0" err="1" smtClean="0"/>
              <a:t>Material</a:t>
            </a:r>
            <a:r>
              <a:rPr lang="cs-CZ" sz="2400" dirty="0" smtClean="0"/>
              <a:t> </a:t>
            </a:r>
            <a:r>
              <a:rPr lang="cs-CZ" sz="2400" dirty="0" err="1" smtClean="0"/>
              <a:t>at</a:t>
            </a:r>
            <a:r>
              <a:rPr lang="cs-CZ" sz="2400" dirty="0" smtClean="0"/>
              <a:t> </a:t>
            </a:r>
            <a:r>
              <a:rPr lang="cs-CZ" sz="2400" dirty="0" err="1" smtClean="0"/>
              <a:t>stock</a:t>
            </a:r>
            <a:r>
              <a:rPr lang="cs-CZ" sz="2400" dirty="0" smtClean="0"/>
              <a:t> </a:t>
            </a:r>
            <a:r>
              <a:rPr lang="cs-CZ" sz="2400" dirty="0" err="1" smtClean="0"/>
              <a:t>or</a:t>
            </a:r>
            <a:r>
              <a:rPr lang="cs-CZ" sz="2400" dirty="0" smtClean="0"/>
              <a:t> </a:t>
            </a:r>
            <a:r>
              <a:rPr lang="cs-CZ" sz="2400" dirty="0" err="1" smtClean="0"/>
              <a:t>Goods</a:t>
            </a:r>
            <a:r>
              <a:rPr lang="cs-CZ" sz="2400" dirty="0" smtClean="0"/>
              <a:t> </a:t>
            </a:r>
            <a:r>
              <a:rPr lang="cs-CZ" sz="2400" dirty="0" err="1" smtClean="0"/>
              <a:t>at</a:t>
            </a:r>
            <a:r>
              <a:rPr lang="cs-CZ" sz="2400" dirty="0" smtClean="0"/>
              <a:t> </a:t>
            </a:r>
            <a:r>
              <a:rPr lang="cs-CZ" sz="2400" dirty="0" err="1" smtClean="0"/>
              <a:t>stock</a:t>
            </a:r>
            <a:r>
              <a:rPr lang="en-US" sz="2400" dirty="0" smtClean="0"/>
              <a:t> </a:t>
            </a:r>
            <a:r>
              <a:rPr lang="en-US" sz="2400" dirty="0"/>
              <a:t>are recharged into costs too. </a:t>
            </a:r>
            <a:endParaRPr lang="cs-CZ" sz="2400" dirty="0" smtClean="0"/>
          </a:p>
          <a:p>
            <a:r>
              <a:rPr lang="en-US" sz="2400" dirty="0" smtClean="0"/>
              <a:t>Then </a:t>
            </a:r>
            <a:r>
              <a:rPr lang="en-US" sz="2400" dirty="0"/>
              <a:t>stocktaking compares real consumption or other real decreases with accounting </a:t>
            </a:r>
            <a:r>
              <a:rPr lang="cs-CZ" sz="2400" dirty="0" smtClean="0"/>
              <a:t>balance</a:t>
            </a:r>
            <a:r>
              <a:rPr lang="en-US" sz="2400" dirty="0" smtClean="0"/>
              <a:t> </a:t>
            </a:r>
            <a:r>
              <a:rPr lang="en-US" sz="2400" dirty="0"/>
              <a:t>and unrealized consumption of inventories or other unrealized decreases (real) must be recharged from cost accounts to asset accounts </a:t>
            </a:r>
            <a:r>
              <a:rPr lang="cs-CZ" sz="2400" dirty="0" smtClean="0"/>
              <a:t>(</a:t>
            </a:r>
            <a:r>
              <a:rPr lang="cs-CZ" sz="2400" dirty="0" err="1" smtClean="0"/>
              <a:t>Material</a:t>
            </a:r>
            <a:r>
              <a:rPr lang="cs-CZ" sz="2400" dirty="0" smtClean="0"/>
              <a:t> </a:t>
            </a:r>
            <a:r>
              <a:rPr lang="cs-CZ" sz="2400" dirty="0" err="1" smtClean="0"/>
              <a:t>at</a:t>
            </a:r>
            <a:r>
              <a:rPr lang="cs-CZ" sz="2400" dirty="0" smtClean="0"/>
              <a:t> </a:t>
            </a:r>
            <a:r>
              <a:rPr lang="cs-CZ" sz="2400" dirty="0" err="1" smtClean="0"/>
              <a:t>stock</a:t>
            </a:r>
            <a:r>
              <a:rPr lang="cs-CZ" sz="2400" dirty="0" smtClean="0"/>
              <a:t>, </a:t>
            </a:r>
            <a:r>
              <a:rPr lang="cs-CZ" sz="2400" dirty="0" err="1" smtClean="0"/>
              <a:t>Goods</a:t>
            </a:r>
            <a:r>
              <a:rPr lang="cs-CZ" sz="2400" dirty="0" smtClean="0"/>
              <a:t> </a:t>
            </a:r>
            <a:r>
              <a:rPr lang="cs-CZ" sz="2400" dirty="0" err="1" smtClean="0"/>
              <a:t>at</a:t>
            </a:r>
            <a:r>
              <a:rPr lang="cs-CZ" sz="2400" dirty="0" smtClean="0"/>
              <a:t> </a:t>
            </a:r>
            <a:r>
              <a:rPr lang="cs-CZ" sz="2400" dirty="0" err="1" smtClean="0"/>
              <a:t>stock</a:t>
            </a:r>
            <a:r>
              <a:rPr lang="cs-CZ" sz="2400" dirty="0" smtClean="0"/>
              <a:t>, </a:t>
            </a:r>
            <a:r>
              <a:rPr lang="cs-CZ" sz="2400" dirty="0" err="1" smtClean="0"/>
              <a:t>etc</a:t>
            </a:r>
            <a:r>
              <a:rPr lang="en-US" sz="2400" dirty="0" smtClean="0"/>
              <a:t>.</a:t>
            </a:r>
            <a:r>
              <a:rPr lang="cs-CZ" sz="2400" dirty="0" smtClean="0"/>
              <a:t>).</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extLst>
      <p:ext uri="{BB962C8B-B14F-4D97-AF65-F5344CB8AC3E}">
        <p14:creationId xmlns:p14="http://schemas.microsoft.com/office/powerpoint/2010/main" val="1789119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Way</a:t>
            </a:r>
            <a:r>
              <a:rPr lang="cs-CZ" dirty="0" smtClean="0"/>
              <a:t> B</a:t>
            </a:r>
            <a:endParaRPr lang="cs-CZ" dirty="0"/>
          </a:p>
        </p:txBody>
      </p:sp>
      <p:sp>
        <p:nvSpPr>
          <p:cNvPr id="3" name="Zástupný symbol pro obsah 2"/>
          <p:cNvSpPr>
            <a:spLocks noGrp="1"/>
          </p:cNvSpPr>
          <p:nvPr>
            <p:ph idx="1"/>
          </p:nvPr>
        </p:nvSpPr>
        <p:spPr/>
        <p:txBody>
          <a:bodyPr/>
          <a:lstStyle/>
          <a:p>
            <a:r>
              <a:rPr lang="en-US" sz="2400" b="1" dirty="0"/>
              <a:t>Example:</a:t>
            </a:r>
            <a:r>
              <a:rPr lang="en-US" sz="2400" dirty="0"/>
              <a:t> </a:t>
            </a:r>
            <a:endParaRPr lang="cs-CZ" sz="2400" b="1" dirty="0"/>
          </a:p>
          <a:p>
            <a:r>
              <a:rPr lang="en-US" sz="2400" dirty="0"/>
              <a:t>At the beginning of accounting period the company had material in value 20 000 CZK. Company bought material on invoice bill in value 10 000 CZK. This material was transported by other company. The value of transportation is 1 000 CZK (invoice bill). Material in value 7 000 CZK was consumed during the accounting period. Charge all necessary transactions.</a:t>
            </a:r>
            <a:endParaRPr lang="cs-CZ" sz="2400"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extLst>
      <p:ext uri="{BB962C8B-B14F-4D97-AF65-F5344CB8AC3E}">
        <p14:creationId xmlns:p14="http://schemas.microsoft.com/office/powerpoint/2010/main" val="35198005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Way</a:t>
            </a:r>
            <a:r>
              <a:rPr lang="cs-CZ" dirty="0" smtClean="0"/>
              <a:t> B</a:t>
            </a:r>
            <a:endParaRPr lang="cs-CZ" dirty="0"/>
          </a:p>
        </p:txBody>
      </p:sp>
      <p:sp>
        <p:nvSpPr>
          <p:cNvPr id="3" name="Zástupný symbol pro obsah 2"/>
          <p:cNvSpPr>
            <a:spLocks noGrp="1"/>
          </p:cNvSpPr>
          <p:nvPr>
            <p:ph idx="1"/>
          </p:nvPr>
        </p:nvSpPr>
        <p:spPr/>
        <p:txBody>
          <a:bodyPr/>
          <a:lstStyle/>
          <a:p>
            <a:r>
              <a:rPr lang="en-US" i="1" dirty="0"/>
              <a:t>Charging at the beginning of accounting period</a:t>
            </a:r>
            <a:r>
              <a:rPr lang="en-US" i="1" dirty="0" smtClean="0"/>
              <a:t>:</a:t>
            </a:r>
            <a:endParaRPr lang="cs-CZ" i="1" dirty="0" smtClean="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pic>
        <p:nvPicPr>
          <p:cNvPr id="8194" name="Picture 2" descr="C:\Users\Jana\Pictures\My Screen Shots\Screen Shot 07-30-17 at 10.10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775" y="2743200"/>
            <a:ext cx="7506225" cy="1262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4995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Way</a:t>
            </a:r>
            <a:r>
              <a:rPr lang="cs-CZ" dirty="0" smtClean="0"/>
              <a:t> B</a:t>
            </a:r>
            <a:endParaRPr lang="cs-CZ" dirty="0"/>
          </a:p>
        </p:txBody>
      </p:sp>
      <p:sp>
        <p:nvSpPr>
          <p:cNvPr id="3" name="Zástupný symbol pro obsah 2"/>
          <p:cNvSpPr>
            <a:spLocks noGrp="1"/>
          </p:cNvSpPr>
          <p:nvPr>
            <p:ph idx="1"/>
          </p:nvPr>
        </p:nvSpPr>
        <p:spPr/>
        <p:txBody>
          <a:bodyPr/>
          <a:lstStyle/>
          <a:p>
            <a:r>
              <a:rPr lang="en-US" i="1" dirty="0"/>
              <a:t>Charging during the accounting period</a:t>
            </a:r>
            <a:r>
              <a:rPr lang="en-US" i="1" dirty="0" smtClean="0"/>
              <a:t>:</a:t>
            </a:r>
            <a:endParaRPr lang="cs-CZ" i="1" dirty="0" smtClean="0"/>
          </a:p>
          <a:p>
            <a:endParaRPr lang="cs-CZ" i="1" dirty="0"/>
          </a:p>
          <a:p>
            <a:endParaRPr lang="cs-CZ" i="1" dirty="0" smtClean="0"/>
          </a:p>
          <a:p>
            <a:endParaRPr lang="cs-CZ" i="1" dirty="0"/>
          </a:p>
          <a:p>
            <a:endParaRPr lang="cs-CZ" i="1" dirty="0" smtClean="0"/>
          </a:p>
          <a:p>
            <a:r>
              <a:rPr lang="en-US" sz="2400" i="1" dirty="0"/>
              <a:t>Transactions:</a:t>
            </a:r>
            <a:endParaRPr lang="cs-CZ" sz="2400" b="1" dirty="0"/>
          </a:p>
          <a:p>
            <a:pPr lvl="1"/>
            <a:r>
              <a:rPr lang="cs-CZ" sz="2000" i="1" dirty="0" smtClean="0"/>
              <a:t>1) </a:t>
            </a:r>
            <a:r>
              <a:rPr lang="en-US" sz="2000" i="1" dirty="0" smtClean="0"/>
              <a:t>Purchase</a:t>
            </a:r>
            <a:endParaRPr lang="cs-CZ" sz="2000" b="1" dirty="0"/>
          </a:p>
          <a:p>
            <a:pPr lvl="1"/>
            <a:r>
              <a:rPr lang="cs-CZ" sz="2000" i="1" dirty="0" smtClean="0"/>
              <a:t>2) </a:t>
            </a:r>
            <a:r>
              <a:rPr lang="en-US" sz="2000" i="1" dirty="0" smtClean="0"/>
              <a:t>Transportation </a:t>
            </a:r>
            <a:r>
              <a:rPr lang="en-US" sz="2000" i="1" dirty="0"/>
              <a:t>costs</a:t>
            </a:r>
            <a:endParaRPr lang="cs-CZ" sz="2000" b="1" dirty="0"/>
          </a:p>
          <a:p>
            <a:pPr lvl="1"/>
            <a:r>
              <a:rPr lang="cs-CZ" sz="2000" i="1" dirty="0" smtClean="0"/>
              <a:t>3) </a:t>
            </a:r>
            <a:r>
              <a:rPr lang="en-US" sz="2000" i="1" dirty="0" smtClean="0"/>
              <a:t>Real </a:t>
            </a:r>
            <a:r>
              <a:rPr lang="en-US" sz="2000" i="1" dirty="0"/>
              <a:t>consumption of material will not be charged during the accounting period (in accounting it was consumed immediately in moment of purchase)</a:t>
            </a:r>
            <a:endParaRPr lang="cs-CZ" sz="2000" b="1" dirty="0"/>
          </a:p>
          <a:p>
            <a:endParaRPr lang="cs-CZ" i="1" dirty="0" smtClean="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pic>
        <p:nvPicPr>
          <p:cNvPr id="9218" name="Picture 2" descr="C:\Users\Jana\Pictures\My Screen Shots\Screen Shot 07-30-17 at 10.12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775" y="2743200"/>
            <a:ext cx="7963426" cy="1339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178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Inventory</a:t>
            </a:r>
            <a:r>
              <a:rPr lang="cs-CZ" dirty="0" smtClean="0"/>
              <a:t> </a:t>
            </a:r>
            <a:r>
              <a:rPr lang="cs-CZ" dirty="0" err="1" smtClean="0"/>
              <a:t>accounting</a:t>
            </a:r>
            <a:r>
              <a:rPr lang="cs-CZ" dirty="0" smtClean="0"/>
              <a:t> </a:t>
            </a:r>
            <a:r>
              <a:rPr lang="cs-CZ" dirty="0" err="1" smtClean="0"/>
              <a:t>methods</a:t>
            </a:r>
            <a:endParaRPr lang="cs-CZ" dirty="0"/>
          </a:p>
        </p:txBody>
      </p:sp>
      <p:sp>
        <p:nvSpPr>
          <p:cNvPr id="3" name="Zástupný symbol pro obsah 2"/>
          <p:cNvSpPr>
            <a:spLocks noGrp="1"/>
          </p:cNvSpPr>
          <p:nvPr>
            <p:ph idx="1"/>
          </p:nvPr>
        </p:nvSpPr>
        <p:spPr/>
        <p:txBody>
          <a:bodyPr/>
          <a:lstStyle/>
          <a:p>
            <a:r>
              <a:rPr lang="en-US" sz="2400" dirty="0"/>
              <a:t>According to list of accounts, inventories can be divided into several accounting groups - material, own inventories (products, intermediate products, incomplete products, etc.), merchandise (goods) and animals (used for trade, animals held for breeding are charged as fixed assets). </a:t>
            </a:r>
            <a:endParaRPr lang="cs-CZ" sz="2400" dirty="0" smtClean="0"/>
          </a:p>
          <a:p>
            <a:r>
              <a:rPr lang="en-US" sz="2400" dirty="0"/>
              <a:t>There are two ways of charging about inventories – way A and way B. </a:t>
            </a:r>
            <a:endParaRPr lang="cs-CZ" sz="2400" dirty="0"/>
          </a:p>
          <a:p>
            <a:r>
              <a:rPr lang="en-US" sz="2400" dirty="0"/>
              <a:t>The concrete way of charging depends on company’s decision. </a:t>
            </a:r>
            <a:endParaRPr lang="cs-CZ" sz="2400" dirty="0"/>
          </a:p>
          <a:p>
            <a:endParaRPr lang="cs-CZ" sz="2400" b="1"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extLst>
      <p:ext uri="{BB962C8B-B14F-4D97-AF65-F5344CB8AC3E}">
        <p14:creationId xmlns:p14="http://schemas.microsoft.com/office/powerpoint/2010/main" val="23510976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Way</a:t>
            </a:r>
            <a:r>
              <a:rPr lang="cs-CZ" dirty="0" smtClean="0"/>
              <a:t> B</a:t>
            </a:r>
            <a:endParaRPr lang="cs-CZ" dirty="0"/>
          </a:p>
        </p:txBody>
      </p:sp>
      <p:sp>
        <p:nvSpPr>
          <p:cNvPr id="3" name="Zástupný symbol pro obsah 2"/>
          <p:cNvSpPr>
            <a:spLocks noGrp="1"/>
          </p:cNvSpPr>
          <p:nvPr>
            <p:ph idx="1"/>
          </p:nvPr>
        </p:nvSpPr>
        <p:spPr>
          <a:xfrm>
            <a:off x="457200" y="914400"/>
            <a:ext cx="8229600" cy="5216525"/>
          </a:xfrm>
        </p:spPr>
        <p:txBody>
          <a:bodyPr/>
          <a:lstStyle/>
          <a:p>
            <a:r>
              <a:rPr lang="en-US" i="1" dirty="0"/>
              <a:t>Charging at the end of accounting period</a:t>
            </a:r>
            <a:r>
              <a:rPr lang="en-US" i="1" dirty="0" smtClean="0"/>
              <a:t>:</a:t>
            </a:r>
            <a:endParaRPr lang="cs-CZ" i="1" dirty="0" smtClean="0"/>
          </a:p>
          <a:p>
            <a:endParaRPr lang="cs-CZ" b="1" i="1" dirty="0"/>
          </a:p>
          <a:p>
            <a:endParaRPr lang="cs-CZ" b="1" i="1" dirty="0" smtClean="0"/>
          </a:p>
          <a:p>
            <a:pPr marL="344487" lvl="1" indent="0">
              <a:buNone/>
            </a:pPr>
            <a:endParaRPr lang="cs-CZ" sz="2000" i="1" dirty="0" smtClean="0"/>
          </a:p>
          <a:p>
            <a:pPr lvl="1"/>
            <a:r>
              <a:rPr lang="cs-CZ" sz="2000" i="1" dirty="0" smtClean="0"/>
              <a:t>4) </a:t>
            </a:r>
            <a:r>
              <a:rPr lang="en-US" sz="2000" i="1" dirty="0" smtClean="0"/>
              <a:t>Recharging </a:t>
            </a:r>
            <a:r>
              <a:rPr lang="en-US" sz="2000" i="1" dirty="0"/>
              <a:t>of OB on cost account</a:t>
            </a:r>
            <a:endParaRPr lang="cs-CZ" sz="2000" b="1" dirty="0"/>
          </a:p>
          <a:p>
            <a:pPr lvl="1"/>
            <a:r>
              <a:rPr lang="en-US" sz="2000" i="1" dirty="0" smtClean="0"/>
              <a:t>5) Recharging of unconsumed material back to asset account (in this case the value 24 000 is calculated as the difference between total amount of costs charged on DS of </a:t>
            </a:r>
            <a:r>
              <a:rPr lang="cs-CZ" sz="2000" i="1" dirty="0" err="1" smtClean="0"/>
              <a:t>Consumed</a:t>
            </a:r>
            <a:r>
              <a:rPr lang="cs-CZ" sz="2000" i="1" dirty="0" smtClean="0"/>
              <a:t> </a:t>
            </a:r>
            <a:r>
              <a:rPr lang="cs-CZ" sz="2000" i="1" dirty="0" err="1" smtClean="0"/>
              <a:t>material</a:t>
            </a:r>
            <a:r>
              <a:rPr lang="en-US" sz="2000" i="1" dirty="0" smtClean="0"/>
              <a:t> and amount 7 000 which is the value of real consumption. The final </a:t>
            </a:r>
            <a:r>
              <a:rPr lang="cs-CZ" sz="2000" i="1" dirty="0" smtClean="0"/>
              <a:t>balance </a:t>
            </a:r>
            <a:r>
              <a:rPr lang="en-US" sz="2000" i="1" dirty="0" smtClean="0"/>
              <a:t>of account </a:t>
            </a:r>
            <a:r>
              <a:rPr lang="cs-CZ" sz="2000" i="1" dirty="0" err="1" smtClean="0"/>
              <a:t>Consumed</a:t>
            </a:r>
            <a:r>
              <a:rPr lang="cs-CZ" sz="2000" i="1" dirty="0" smtClean="0"/>
              <a:t> </a:t>
            </a:r>
            <a:r>
              <a:rPr lang="cs-CZ" sz="2000" i="1" dirty="0" err="1" smtClean="0"/>
              <a:t>material</a:t>
            </a:r>
            <a:r>
              <a:rPr lang="en-US" sz="2000" i="1" dirty="0" smtClean="0"/>
              <a:t> must be 7 000 CZK which is the value of real consumption, the final balance of account </a:t>
            </a:r>
            <a:r>
              <a:rPr lang="cs-CZ" sz="2000" i="1" dirty="0" err="1" smtClean="0"/>
              <a:t>Material</a:t>
            </a:r>
            <a:r>
              <a:rPr lang="cs-CZ" sz="2000" i="1" dirty="0" smtClean="0"/>
              <a:t> </a:t>
            </a:r>
            <a:r>
              <a:rPr lang="cs-CZ" sz="2000" i="1" dirty="0" err="1" smtClean="0"/>
              <a:t>at</a:t>
            </a:r>
            <a:r>
              <a:rPr lang="cs-CZ" sz="2000" i="1" dirty="0" smtClean="0"/>
              <a:t> </a:t>
            </a:r>
            <a:r>
              <a:rPr lang="cs-CZ" sz="2000" i="1" dirty="0" err="1" smtClean="0"/>
              <a:t>stock</a:t>
            </a:r>
            <a:r>
              <a:rPr lang="en-US" sz="2000" i="1" dirty="0" smtClean="0"/>
              <a:t> will be 24 000, which is unconsumed material. Final balances of accounts </a:t>
            </a:r>
            <a:r>
              <a:rPr lang="cs-CZ" sz="2000" i="1" dirty="0" err="1" smtClean="0"/>
              <a:t>Consumed</a:t>
            </a:r>
            <a:r>
              <a:rPr lang="cs-CZ" sz="2000" i="1" dirty="0" smtClean="0"/>
              <a:t> </a:t>
            </a:r>
            <a:r>
              <a:rPr lang="cs-CZ" sz="2000" i="1" dirty="0" err="1" smtClean="0"/>
              <a:t>material</a:t>
            </a:r>
            <a:r>
              <a:rPr lang="cs-CZ" sz="2000" i="1" dirty="0" smtClean="0"/>
              <a:t> </a:t>
            </a:r>
            <a:r>
              <a:rPr lang="en-US" sz="2000" i="1" dirty="0" smtClean="0"/>
              <a:t>and </a:t>
            </a:r>
            <a:r>
              <a:rPr lang="cs-CZ" sz="2000" i="1" dirty="0" err="1" smtClean="0"/>
              <a:t>Material</a:t>
            </a:r>
            <a:r>
              <a:rPr lang="cs-CZ" sz="2000" i="1" dirty="0" smtClean="0"/>
              <a:t> </a:t>
            </a:r>
            <a:r>
              <a:rPr lang="cs-CZ" sz="2000" i="1" dirty="0" err="1" smtClean="0"/>
              <a:t>at</a:t>
            </a:r>
            <a:r>
              <a:rPr lang="cs-CZ" sz="2000" i="1" dirty="0" smtClean="0"/>
              <a:t> </a:t>
            </a:r>
            <a:r>
              <a:rPr lang="cs-CZ" sz="2000" i="1" dirty="0" err="1" smtClean="0"/>
              <a:t>stock</a:t>
            </a:r>
            <a:r>
              <a:rPr lang="cs-CZ" sz="2000" i="1" dirty="0" smtClean="0"/>
              <a:t> </a:t>
            </a:r>
            <a:r>
              <a:rPr lang="en-US" sz="2000" i="1" dirty="0" smtClean="0"/>
              <a:t>must be equal to situation in charging by way A).</a:t>
            </a:r>
            <a:r>
              <a:rPr lang="en-US" i="1" dirty="0" smtClean="0"/>
              <a:t> </a:t>
            </a:r>
            <a:endParaRPr lang="cs-CZ" b="1" dirty="0" smtClean="0"/>
          </a:p>
          <a:p>
            <a:endParaRPr lang="cs-CZ"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pic>
        <p:nvPicPr>
          <p:cNvPr id="10242" name="Picture 2" descr="C:\Users\Jana\Pictures\My Screen Shots\Screen Shot 07-30-17 at 10.18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5385" y="1372153"/>
            <a:ext cx="6819524" cy="162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3506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Special valuation of decrease of inventories of the same kind</a:t>
            </a:r>
            <a:endParaRPr lang="cs-CZ" dirty="0"/>
          </a:p>
        </p:txBody>
      </p:sp>
      <p:sp>
        <p:nvSpPr>
          <p:cNvPr id="3" name="Zástupný symbol pro obsah 2"/>
          <p:cNvSpPr>
            <a:spLocks noGrp="1"/>
          </p:cNvSpPr>
          <p:nvPr>
            <p:ph idx="1"/>
          </p:nvPr>
        </p:nvSpPr>
        <p:spPr/>
        <p:txBody>
          <a:bodyPr/>
          <a:lstStyle/>
          <a:p>
            <a:r>
              <a:rPr lang="en-US" sz="2400" dirty="0"/>
              <a:t>It is possible to use special valuation procedures for valuation of inventories of the same kind in the moment of their decrease. </a:t>
            </a:r>
            <a:endParaRPr lang="cs-CZ" sz="2400" dirty="0" smtClean="0"/>
          </a:p>
          <a:p>
            <a:r>
              <a:rPr lang="en-US" sz="2400" dirty="0" smtClean="0"/>
              <a:t>These </a:t>
            </a:r>
            <a:r>
              <a:rPr lang="en-US" sz="2400" dirty="0"/>
              <a:t>methods are:</a:t>
            </a:r>
            <a:endParaRPr lang="cs-CZ" sz="2400" b="1" dirty="0"/>
          </a:p>
          <a:p>
            <a:r>
              <a:rPr lang="en-US" sz="2400" b="1" dirty="0"/>
              <a:t>FIFO</a:t>
            </a:r>
            <a:r>
              <a:rPr lang="en-US" sz="2400" dirty="0"/>
              <a:t> – first in, first out – means that decreasing inventories are valued by the value of the oldest delivery (regardless to fact whether the oldest delivery was really consumed).</a:t>
            </a:r>
            <a:endParaRPr lang="cs-CZ" sz="2400" b="1" dirty="0"/>
          </a:p>
          <a:p>
            <a:r>
              <a:rPr lang="en-US" sz="2400" b="1" dirty="0"/>
              <a:t>Weighted arithmetical average</a:t>
            </a:r>
            <a:r>
              <a:rPr lang="en-US" sz="2400" dirty="0"/>
              <a:t> – decreasing inventories are valued by arithmetic average from values of inventories at the stock.</a:t>
            </a:r>
            <a:endParaRPr lang="cs-CZ" sz="2400"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Tree>
    <p:extLst>
      <p:ext uri="{BB962C8B-B14F-4D97-AF65-F5344CB8AC3E}">
        <p14:creationId xmlns:p14="http://schemas.microsoft.com/office/powerpoint/2010/main" val="25925060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Special valuation of decrease of inventories of the same kind</a:t>
            </a:r>
            <a:endParaRPr lang="cs-CZ" dirty="0"/>
          </a:p>
        </p:txBody>
      </p:sp>
      <p:sp>
        <p:nvSpPr>
          <p:cNvPr id="3" name="Zástupný symbol pro obsah 2"/>
          <p:cNvSpPr>
            <a:spLocks noGrp="1"/>
          </p:cNvSpPr>
          <p:nvPr>
            <p:ph idx="1"/>
          </p:nvPr>
        </p:nvSpPr>
        <p:spPr>
          <a:xfrm>
            <a:off x="381000" y="1600200"/>
            <a:ext cx="8229600" cy="4530725"/>
          </a:xfrm>
        </p:spPr>
        <p:txBody>
          <a:bodyPr/>
          <a:lstStyle/>
          <a:p>
            <a:r>
              <a:rPr lang="en-US" sz="2400" b="1" dirty="0"/>
              <a:t>Example:</a:t>
            </a:r>
            <a:r>
              <a:rPr lang="en-US" sz="2400" dirty="0"/>
              <a:t> </a:t>
            </a:r>
            <a:endParaRPr lang="cs-CZ" sz="2400" b="1" dirty="0"/>
          </a:p>
          <a:p>
            <a:r>
              <a:rPr lang="en-US" sz="2400" dirty="0"/>
              <a:t>Company bought on February 1 - 30 kg of sand in value 100 CZK/kg, on February 26 next 50 kg of sand in value 120 CZK/kg and on February 28 last 120 kg of sand in value 150 CZK/kg. On March 2 another 180 kg of sand was consumed. Valuate the consumed sand by the methods FIFO and Weighted arithmetical average (WAA) and charge all necessary transactions.</a:t>
            </a:r>
            <a:endParaRPr lang="cs-CZ" sz="2400"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Tree>
    <p:extLst>
      <p:ext uri="{BB962C8B-B14F-4D97-AF65-F5344CB8AC3E}">
        <p14:creationId xmlns:p14="http://schemas.microsoft.com/office/powerpoint/2010/main" val="16339606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Special valuation of decrease of inventories of the same kind</a:t>
            </a:r>
            <a:endParaRPr lang="cs-CZ" dirty="0"/>
          </a:p>
        </p:txBody>
      </p:sp>
      <p:sp>
        <p:nvSpPr>
          <p:cNvPr id="3" name="Zástupný symbol pro obsah 2"/>
          <p:cNvSpPr>
            <a:spLocks noGrp="1"/>
          </p:cNvSpPr>
          <p:nvPr>
            <p:ph idx="1"/>
          </p:nvPr>
        </p:nvSpPr>
        <p:spPr>
          <a:xfrm>
            <a:off x="381000" y="1600200"/>
            <a:ext cx="8229600" cy="4530725"/>
          </a:xfrm>
        </p:spPr>
        <p:txBody>
          <a:bodyPr/>
          <a:lstStyle/>
          <a:p>
            <a:r>
              <a:rPr lang="en-US" sz="2400" b="1" dirty="0"/>
              <a:t>Solution:</a:t>
            </a:r>
            <a:endParaRPr lang="cs-CZ" sz="2400" b="1" dirty="0"/>
          </a:p>
          <a:p>
            <a:r>
              <a:rPr lang="en-US" sz="2400" b="1" i="1" dirty="0"/>
              <a:t>FIFO</a:t>
            </a:r>
            <a:r>
              <a:rPr lang="en-US" sz="2400" i="1" dirty="0"/>
              <a:t> – consumed 180 kg will be valued on this way:</a:t>
            </a:r>
            <a:endParaRPr lang="cs-CZ" sz="2400" b="1" dirty="0"/>
          </a:p>
          <a:p>
            <a:r>
              <a:rPr lang="en-US" sz="2400" i="1" dirty="0"/>
              <a:t>Value = 30 kg x 100 CZK/kg + 50 kg x 120 CZK/kg + 100 kg x 150 CZK/kg = 3 000 + </a:t>
            </a:r>
            <a:br>
              <a:rPr lang="en-US" sz="2400" i="1" dirty="0"/>
            </a:br>
            <a:r>
              <a:rPr lang="en-US" sz="2400" i="1" dirty="0"/>
              <a:t>6 000 + 15 000 = 24 000 CZK</a:t>
            </a:r>
            <a:endParaRPr lang="cs-CZ" sz="2400" b="1" dirty="0"/>
          </a:p>
          <a:p>
            <a:r>
              <a:rPr lang="en-US" sz="2400" b="1" i="1" dirty="0"/>
              <a:t> </a:t>
            </a:r>
            <a:endParaRPr lang="cs-CZ" sz="2400" b="1" dirty="0"/>
          </a:p>
          <a:p>
            <a:r>
              <a:rPr lang="en-US" sz="2400" b="1" i="1" dirty="0"/>
              <a:t>WAA</a:t>
            </a:r>
            <a:endParaRPr lang="cs-CZ" sz="2400" b="1" dirty="0"/>
          </a:p>
          <a:p>
            <a:r>
              <a:rPr lang="en-US" sz="2400" i="1" dirty="0"/>
              <a:t>Average value of one kilogram = (30 x 100 + 50 x 120 + 120 x 150) / 200 kg (total amount of bought kilograms) = (3 000 + 6 000 + 18 000) / 200 = 135</a:t>
            </a:r>
            <a:endParaRPr lang="cs-CZ" sz="2400" b="1" dirty="0"/>
          </a:p>
          <a:p>
            <a:r>
              <a:rPr lang="en-US" sz="2400" i="1" dirty="0"/>
              <a:t>Value of 180 kg consumed = 180 x 135 = 24 300 CZK.</a:t>
            </a:r>
            <a:endParaRPr lang="cs-CZ" sz="2400"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Tree>
    <p:extLst>
      <p:ext uri="{BB962C8B-B14F-4D97-AF65-F5344CB8AC3E}">
        <p14:creationId xmlns:p14="http://schemas.microsoft.com/office/powerpoint/2010/main" val="15437455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Special valuation of decrease of inventories of the same kind</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pic>
        <p:nvPicPr>
          <p:cNvPr id="11268" name="Picture 4" descr="C:\Users\Jana\Pictures\My Screen Shots\Screen Shot 07-30-17 at 10.59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00670"/>
            <a:ext cx="7752550" cy="3380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7416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Inventory</a:t>
            </a:r>
            <a:r>
              <a:rPr lang="cs-CZ" dirty="0" smtClean="0"/>
              <a:t> </a:t>
            </a:r>
            <a:r>
              <a:rPr lang="cs-CZ" dirty="0" err="1" smtClean="0"/>
              <a:t>accounting</a:t>
            </a:r>
            <a:r>
              <a:rPr lang="cs-CZ" dirty="0" smtClean="0"/>
              <a:t> </a:t>
            </a:r>
            <a:r>
              <a:rPr lang="cs-CZ" dirty="0" err="1" smtClean="0"/>
              <a:t>methods</a:t>
            </a:r>
            <a:endParaRPr lang="cs-CZ" dirty="0"/>
          </a:p>
        </p:txBody>
      </p:sp>
      <p:sp>
        <p:nvSpPr>
          <p:cNvPr id="3" name="Zástupný symbol pro obsah 2"/>
          <p:cNvSpPr>
            <a:spLocks noGrp="1"/>
          </p:cNvSpPr>
          <p:nvPr>
            <p:ph idx="1"/>
          </p:nvPr>
        </p:nvSpPr>
        <p:spPr/>
        <p:txBody>
          <a:bodyPr/>
          <a:lstStyle/>
          <a:p>
            <a:r>
              <a:rPr lang="en-US" sz="2400" dirty="0" smtClean="0"/>
              <a:t>It </a:t>
            </a:r>
            <a:r>
              <a:rPr lang="en-US" sz="2400" dirty="0"/>
              <a:t>is even possible to use both ways simultaneously (for example for charging about material and goods can be used way A and for charging about own inventories (products, incomplete products, etc.) can be used way B. </a:t>
            </a:r>
            <a:endParaRPr lang="cs-CZ" sz="2400" dirty="0" smtClean="0"/>
          </a:p>
          <a:p>
            <a:r>
              <a:rPr lang="en-US" sz="2400" dirty="0" smtClean="0"/>
              <a:t>The </a:t>
            </a:r>
            <a:r>
              <a:rPr lang="en-US" sz="2400" dirty="0"/>
              <a:t>chosen way of charging should be defined in internal accounting regulation issued by company.</a:t>
            </a:r>
            <a:endParaRPr lang="cs-CZ" sz="2400"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extLst>
      <p:ext uri="{BB962C8B-B14F-4D97-AF65-F5344CB8AC3E}">
        <p14:creationId xmlns:p14="http://schemas.microsoft.com/office/powerpoint/2010/main" val="2131360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en-US" dirty="0"/>
              <a:t>This way </a:t>
            </a:r>
            <a:r>
              <a:rPr lang="cs-CZ" dirty="0" smtClean="0"/>
              <a:t>A </a:t>
            </a:r>
            <a:r>
              <a:rPr lang="en-US" dirty="0" smtClean="0"/>
              <a:t>of </a:t>
            </a:r>
            <a:r>
              <a:rPr lang="en-US" dirty="0"/>
              <a:t>charging means that inventories are charged during the accounting period on accounts </a:t>
            </a:r>
            <a:r>
              <a:rPr lang="cs-CZ" dirty="0" err="1" smtClean="0"/>
              <a:t>Acquisition</a:t>
            </a:r>
            <a:r>
              <a:rPr lang="cs-CZ" dirty="0" smtClean="0"/>
              <a:t> </a:t>
            </a:r>
            <a:r>
              <a:rPr lang="cs-CZ" dirty="0" err="1" smtClean="0"/>
              <a:t>of</a:t>
            </a:r>
            <a:r>
              <a:rPr lang="cs-CZ" dirty="0" smtClean="0"/>
              <a:t> </a:t>
            </a:r>
            <a:r>
              <a:rPr lang="cs-CZ" dirty="0" err="1" smtClean="0"/>
              <a:t>material</a:t>
            </a:r>
            <a:r>
              <a:rPr lang="cs-CZ" dirty="0" smtClean="0"/>
              <a:t> and </a:t>
            </a:r>
            <a:r>
              <a:rPr lang="cs-CZ" dirty="0" err="1" smtClean="0"/>
              <a:t>Material</a:t>
            </a:r>
            <a:r>
              <a:rPr lang="cs-CZ" dirty="0" smtClean="0"/>
              <a:t> on </a:t>
            </a:r>
            <a:r>
              <a:rPr lang="cs-CZ" dirty="0" err="1" smtClean="0"/>
              <a:t>stock</a:t>
            </a:r>
            <a:r>
              <a:rPr lang="cs-CZ" dirty="0" smtClean="0"/>
              <a:t> (</a:t>
            </a:r>
            <a:r>
              <a:rPr lang="cs-CZ" dirty="0" err="1" smtClean="0"/>
              <a:t>or</a:t>
            </a:r>
            <a:r>
              <a:rPr lang="cs-CZ" dirty="0" smtClean="0"/>
              <a:t> </a:t>
            </a:r>
            <a:r>
              <a:rPr lang="cs-CZ" dirty="0" err="1" smtClean="0"/>
              <a:t>Goods</a:t>
            </a:r>
            <a:r>
              <a:rPr lang="cs-CZ" dirty="0" smtClean="0"/>
              <a:t> on </a:t>
            </a:r>
            <a:r>
              <a:rPr lang="cs-CZ" dirty="0" err="1" smtClean="0"/>
              <a:t>stock</a:t>
            </a:r>
            <a:r>
              <a:rPr lang="cs-CZ" dirty="0" smtClean="0"/>
              <a:t>, </a:t>
            </a:r>
            <a:r>
              <a:rPr lang="cs-CZ" dirty="0" err="1" smtClean="0"/>
              <a:t>Acquisition</a:t>
            </a:r>
            <a:r>
              <a:rPr lang="cs-CZ" dirty="0" smtClean="0"/>
              <a:t> </a:t>
            </a:r>
            <a:r>
              <a:rPr lang="cs-CZ" dirty="0" err="1" smtClean="0"/>
              <a:t>of</a:t>
            </a:r>
            <a:r>
              <a:rPr lang="cs-CZ" dirty="0" smtClean="0"/>
              <a:t> </a:t>
            </a:r>
            <a:r>
              <a:rPr lang="cs-CZ" dirty="0" err="1" smtClean="0"/>
              <a:t>goods</a:t>
            </a:r>
            <a:r>
              <a:rPr lang="cs-CZ" dirty="0" smtClean="0"/>
              <a:t>, </a:t>
            </a:r>
            <a:r>
              <a:rPr lang="cs-CZ" dirty="0" err="1" smtClean="0"/>
              <a:t>etc</a:t>
            </a:r>
            <a:r>
              <a:rPr lang="cs-CZ" dirty="0" smtClean="0"/>
              <a:t>.)</a:t>
            </a:r>
            <a:r>
              <a:rPr lang="en-US" dirty="0" smtClean="0"/>
              <a:t>. </a:t>
            </a:r>
            <a:endParaRPr lang="cs-CZ" dirty="0" smtClean="0"/>
          </a:p>
          <a:p>
            <a:r>
              <a:rPr lang="en-US" dirty="0" smtClean="0"/>
              <a:t>As </a:t>
            </a:r>
            <a:r>
              <a:rPr lang="en-US" dirty="0"/>
              <a:t>cost </a:t>
            </a:r>
            <a:r>
              <a:rPr lang="cs-CZ" dirty="0" smtClean="0"/>
              <a:t>(</a:t>
            </a:r>
            <a:r>
              <a:rPr lang="cs-CZ" dirty="0" err="1" smtClean="0"/>
              <a:t>expense</a:t>
            </a:r>
            <a:r>
              <a:rPr lang="cs-CZ" dirty="0" smtClean="0"/>
              <a:t>) </a:t>
            </a:r>
            <a:r>
              <a:rPr lang="en-US" dirty="0" smtClean="0"/>
              <a:t>they </a:t>
            </a:r>
            <a:r>
              <a:rPr lang="en-US" dirty="0"/>
              <a:t>are charged in the moment of their consumption (in case of material) or their sale (in case of goods (merchandise</a:t>
            </a:r>
            <a:r>
              <a:rPr lang="en-US" dirty="0" smtClean="0"/>
              <a:t>)).</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extLst>
      <p:ext uri="{BB962C8B-B14F-4D97-AF65-F5344CB8AC3E}">
        <p14:creationId xmlns:p14="http://schemas.microsoft.com/office/powerpoint/2010/main" val="1921623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en-US" dirty="0" smtClean="0"/>
              <a:t>Special </a:t>
            </a:r>
            <a:r>
              <a:rPr lang="en-US" dirty="0"/>
              <a:t>procedures are used for charging about own inventories. </a:t>
            </a:r>
            <a:endParaRPr lang="cs-CZ" dirty="0" smtClean="0"/>
          </a:p>
          <a:p>
            <a:r>
              <a:rPr lang="en-US" dirty="0" smtClean="0"/>
              <a:t>The </a:t>
            </a:r>
            <a:r>
              <a:rPr lang="en-US" dirty="0"/>
              <a:t>own inventories are charged on asset accounts used for concrete type of </a:t>
            </a:r>
            <a:r>
              <a:rPr lang="en-US" dirty="0" smtClean="0"/>
              <a:t>own</a:t>
            </a:r>
            <a:r>
              <a:rPr lang="cs-CZ" dirty="0" smtClean="0"/>
              <a:t>-</a:t>
            </a:r>
            <a:r>
              <a:rPr lang="en-US" dirty="0" smtClean="0"/>
              <a:t>produced </a:t>
            </a:r>
            <a:r>
              <a:rPr lang="en-US" dirty="0"/>
              <a:t>inventories (products, incomplete products or intermediate products) and the change of the balance of these inventories is charged as a </a:t>
            </a:r>
            <a:r>
              <a:rPr lang="cs-CZ" dirty="0" err="1" smtClean="0"/>
              <a:t>capitalization</a:t>
            </a:r>
            <a:r>
              <a:rPr lang="cs-CZ" dirty="0" smtClean="0"/>
              <a:t> </a:t>
            </a:r>
            <a:r>
              <a:rPr lang="cs-CZ" dirty="0" err="1" smtClean="0"/>
              <a:t>of</a:t>
            </a:r>
            <a:r>
              <a:rPr lang="cs-CZ" dirty="0" smtClean="0"/>
              <a:t> </a:t>
            </a:r>
            <a:r>
              <a:rPr lang="cs-CZ" dirty="0" err="1" smtClean="0"/>
              <a:t>expenses</a:t>
            </a:r>
            <a:r>
              <a:rPr lang="cs-CZ" dirty="0" smtClean="0"/>
              <a:t> (</a:t>
            </a:r>
            <a:r>
              <a:rPr lang="cs-CZ" dirty="0" err="1" smtClean="0"/>
              <a:t>costs</a:t>
            </a:r>
            <a:r>
              <a:rPr lang="cs-CZ" dirty="0" smtClean="0"/>
              <a:t>)</a:t>
            </a:r>
            <a:r>
              <a:rPr lang="en-US" dirty="0" smtClean="0"/>
              <a:t> </a:t>
            </a:r>
            <a:r>
              <a:rPr lang="en-US" dirty="0"/>
              <a:t>influencing the </a:t>
            </a:r>
            <a:r>
              <a:rPr lang="cs-CZ" dirty="0" smtClean="0"/>
              <a:t>profit</a:t>
            </a:r>
            <a:r>
              <a:rPr lang="en-US" dirty="0" smtClean="0"/>
              <a:t> </a:t>
            </a:r>
            <a:r>
              <a:rPr lang="en-US" dirty="0"/>
              <a:t>of the company</a:t>
            </a:r>
            <a:r>
              <a:rPr lang="en-US" dirty="0" smtClean="0"/>
              <a:t>.</a:t>
            </a:r>
            <a:endParaRPr lang="cs-CZ" b="1"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extLst>
      <p:ext uri="{BB962C8B-B14F-4D97-AF65-F5344CB8AC3E}">
        <p14:creationId xmlns:p14="http://schemas.microsoft.com/office/powerpoint/2010/main" val="1246673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en-US" b="1" dirty="0" smtClean="0"/>
              <a:t>Accounting transactions connected with inventories:</a:t>
            </a:r>
            <a:endParaRPr lang="cs-CZ" b="1" dirty="0" smtClean="0"/>
          </a:p>
          <a:p>
            <a:r>
              <a:rPr lang="cs-CZ" b="1" dirty="0" smtClean="0"/>
              <a:t>A) </a:t>
            </a:r>
            <a:r>
              <a:rPr lang="en-US" b="1" dirty="0" smtClean="0"/>
              <a:t>Acquisition of inventories by purchase</a:t>
            </a:r>
            <a:endParaRPr lang="cs-CZ" b="1" dirty="0" smtClean="0"/>
          </a:p>
          <a:p>
            <a:r>
              <a:rPr lang="en-US" dirty="0" smtClean="0"/>
              <a:t>Inventories bought are valued by acquisition costs. </a:t>
            </a:r>
            <a:endParaRPr lang="cs-CZ" dirty="0" smtClean="0"/>
          </a:p>
          <a:p>
            <a:r>
              <a:rPr lang="en-US" dirty="0" smtClean="0"/>
              <a:t>It is suitable to use some special account for calculation of these acquisition costs (it is purchase price and all costs connected with the acquisition (especially transportation costs, assembling costs, etc.)). </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extLst>
      <p:ext uri="{BB962C8B-B14F-4D97-AF65-F5344CB8AC3E}">
        <p14:creationId xmlns:p14="http://schemas.microsoft.com/office/powerpoint/2010/main" val="2536681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en-US" dirty="0" smtClean="0"/>
              <a:t>This </a:t>
            </a:r>
            <a:r>
              <a:rPr lang="en-US" dirty="0"/>
              <a:t>account is usually called Acquisition of </a:t>
            </a:r>
            <a:r>
              <a:rPr lang="en-US" dirty="0" smtClean="0"/>
              <a:t>material </a:t>
            </a:r>
            <a:r>
              <a:rPr lang="en-US" dirty="0"/>
              <a:t>or Acquisition of </a:t>
            </a:r>
            <a:r>
              <a:rPr lang="en-US" dirty="0" smtClean="0"/>
              <a:t>good</a:t>
            </a:r>
            <a:r>
              <a:rPr lang="cs-CZ" dirty="0" smtClean="0"/>
              <a:t>s</a:t>
            </a:r>
            <a:r>
              <a:rPr lang="en-US" dirty="0" smtClean="0"/>
              <a:t>. </a:t>
            </a:r>
            <a:endParaRPr lang="cs-CZ" dirty="0" smtClean="0"/>
          </a:p>
          <a:p>
            <a:r>
              <a:rPr lang="en-US" dirty="0" smtClean="0"/>
              <a:t>In </a:t>
            </a:r>
            <a:r>
              <a:rPr lang="en-US" dirty="0"/>
              <a:t>the moment when total amount of acquisition costs is known, this value is recharged from these accounts on concrete asset accounts used for material or goods </a:t>
            </a:r>
            <a:r>
              <a:rPr lang="en-US" dirty="0" smtClean="0"/>
              <a:t>(Material </a:t>
            </a:r>
            <a:r>
              <a:rPr lang="en-US" dirty="0"/>
              <a:t>at stock and </a:t>
            </a:r>
            <a:r>
              <a:rPr lang="en-US" dirty="0" smtClean="0"/>
              <a:t>Goods </a:t>
            </a:r>
            <a:r>
              <a:rPr lang="en-US" dirty="0"/>
              <a:t>at stock).</a:t>
            </a:r>
            <a:endParaRPr lang="cs-CZ"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extLst>
      <p:ext uri="{BB962C8B-B14F-4D97-AF65-F5344CB8AC3E}">
        <p14:creationId xmlns:p14="http://schemas.microsoft.com/office/powerpoint/2010/main" val="2855217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way</a:t>
            </a:r>
            <a:r>
              <a:rPr lang="cs-CZ" dirty="0" smtClean="0"/>
              <a:t> A</a:t>
            </a:r>
            <a:endParaRPr lang="cs-CZ" dirty="0"/>
          </a:p>
        </p:txBody>
      </p:sp>
      <p:sp>
        <p:nvSpPr>
          <p:cNvPr id="3" name="Zástupný symbol pro obsah 2"/>
          <p:cNvSpPr>
            <a:spLocks noGrp="1"/>
          </p:cNvSpPr>
          <p:nvPr>
            <p:ph idx="1"/>
          </p:nvPr>
        </p:nvSpPr>
        <p:spPr/>
        <p:txBody>
          <a:bodyPr/>
          <a:lstStyle/>
          <a:p>
            <a:r>
              <a:rPr lang="en-US" b="1" dirty="0"/>
              <a:t>Example:</a:t>
            </a:r>
            <a:r>
              <a:rPr lang="en-US" dirty="0"/>
              <a:t> </a:t>
            </a:r>
            <a:endParaRPr lang="cs-CZ" b="1" dirty="0"/>
          </a:p>
          <a:p>
            <a:r>
              <a:rPr lang="en-US" dirty="0"/>
              <a:t>Company buys material on invoice bill in value 10 000 CZK. This material was transported by other company. The value of transportation is 1 000 CZK (invoice bill). Charge all necessary transactions.</a:t>
            </a:r>
            <a:endParaRPr lang="cs-CZ" b="1"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extLst>
      <p:ext uri="{BB962C8B-B14F-4D97-AF65-F5344CB8AC3E}">
        <p14:creationId xmlns:p14="http://schemas.microsoft.com/office/powerpoint/2010/main" val="1149177432"/>
      </p:ext>
    </p:extLst>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1378</TotalTime>
  <Words>1856</Words>
  <Application>Microsoft Office PowerPoint</Application>
  <PresentationFormat>Předvádění na obrazovce (4:3)</PresentationFormat>
  <Paragraphs>186</Paragraphs>
  <Slides>34</Slides>
  <Notes>0</Notes>
  <HiddenSlides>0</HiddenSlides>
  <MMClips>0</MMClips>
  <ScaleCrop>false</ScaleCrop>
  <HeadingPairs>
    <vt:vector size="4" baseType="variant">
      <vt:variant>
        <vt:lpstr>Motiv</vt:lpstr>
      </vt:variant>
      <vt:variant>
        <vt:i4>1</vt:i4>
      </vt:variant>
      <vt:variant>
        <vt:lpstr>Nadpisy snímků</vt:lpstr>
      </vt:variant>
      <vt:variant>
        <vt:i4>34</vt:i4>
      </vt:variant>
    </vt:vector>
  </HeadingPairs>
  <TitlesOfParts>
    <vt:vector size="35" baseType="lpstr">
      <vt:lpstr>Тема1</vt:lpstr>
      <vt:lpstr>Accounting (Basics) - Lecture 5  INVENTORY ACCOUNTING METHODS, ITS VALUATION, INVENTORYING AND ANALYTICAL EVIDENCE. SPECIFIC ACOCUNTING TECHNIQUES CONCERNING INTERNALLY PRODUCED INVENTORY. STRANGE CASES OF INVENTORY ACCOUNTING AT THE END OF ACCOUNTING PERIOD. </vt:lpstr>
      <vt:lpstr>Content</vt:lpstr>
      <vt:lpstr>Inventory accounting methods</vt:lpstr>
      <vt:lpstr>Inventory accounting methods</vt:lpstr>
      <vt:lpstr>The way A</vt:lpstr>
      <vt:lpstr>The way A</vt:lpstr>
      <vt:lpstr>The way A</vt:lpstr>
      <vt:lpstr>The way A</vt:lpstr>
      <vt:lpstr>The way A</vt:lpstr>
      <vt:lpstr>The way A</vt:lpstr>
      <vt:lpstr>The way A</vt:lpstr>
      <vt:lpstr>The way A</vt:lpstr>
      <vt:lpstr>The way A</vt:lpstr>
      <vt:lpstr>They way A</vt:lpstr>
      <vt:lpstr>They way A</vt:lpstr>
      <vt:lpstr>They way A</vt:lpstr>
      <vt:lpstr>They way A</vt:lpstr>
      <vt:lpstr>They way A</vt:lpstr>
      <vt:lpstr>The way A</vt:lpstr>
      <vt:lpstr>The way A</vt:lpstr>
      <vt:lpstr>The way A</vt:lpstr>
      <vt:lpstr>The way A</vt:lpstr>
      <vt:lpstr>The way A</vt:lpstr>
      <vt:lpstr>The way A</vt:lpstr>
      <vt:lpstr>Way B</vt:lpstr>
      <vt:lpstr>Way B</vt:lpstr>
      <vt:lpstr>Way B</vt:lpstr>
      <vt:lpstr>Way B</vt:lpstr>
      <vt:lpstr>Way B</vt:lpstr>
      <vt:lpstr>Way B</vt:lpstr>
      <vt:lpstr>Special valuation of decrease of inventories of the same kind</vt:lpstr>
      <vt:lpstr>Special valuation of decrease of inventories of the same kind</vt:lpstr>
      <vt:lpstr>Special valuation of decrease of inventories of the same kind</vt:lpstr>
      <vt:lpstr>Special valuation of decrease of inventories of the same kind</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dzejny.h@seznam.cz</cp:lastModifiedBy>
  <cp:revision>114</cp:revision>
  <dcterms:created xsi:type="dcterms:W3CDTF">2014-08-29T06:21:19Z</dcterms:created>
  <dcterms:modified xsi:type="dcterms:W3CDTF">2017-11-18T14:07:42Z</dcterms:modified>
</cp:coreProperties>
</file>