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85" r:id="rId1"/>
  </p:sldMasterIdLst>
  <p:notesMasterIdLst>
    <p:notesMasterId r:id="rId3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4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715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60"/>
  </p:normalViewPr>
  <p:slideViewPr>
    <p:cSldViewPr>
      <p:cViewPr>
        <p:scale>
          <a:sx n="70" d="100"/>
          <a:sy n="70" d="100"/>
        </p:scale>
        <p:origin x="-2220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97193-9596-4FA6-B955-8985B0F2EC74}" type="datetimeFigureOut">
              <a:rPr lang="cs-CZ" smtClean="0"/>
              <a:t>4.9.2017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00125" y="728663"/>
            <a:ext cx="4857750" cy="3643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14863"/>
            <a:ext cx="5486400" cy="4371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28138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228138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E2CC1-433B-4DFE-96BA-7504B3169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57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 smtClean="0"/>
              <a:t>Образец заголовка</a:t>
            </a:r>
            <a:endParaRPr lang="de-AT" altLang="en-US"/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 smtClean="0"/>
              <a:t>Образец подзаголовка</a:t>
            </a:r>
            <a:endParaRPr lang="de-AT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5305E-9487-4C57-B9D9-28D8E13B0594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CF08A-757A-4C18-BB01-E9941BE0D054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38E77-E569-418D-AC85-45F94562278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de-A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6E4AB-D9D3-4024-BBAC-00C7F42573E1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78343-DC1D-4157-B723-CC654D4BD59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95A67-93DB-4FF6-9828-0EE5FDCFFD31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843DE-EC20-4D91-8EA8-F1F1109898BB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F29AE-DDF2-41D5-899D-E0757A3E7322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6F743-DCA9-4CF3-80E9-2F0F09CCC5EB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C2B44-34F7-4350-A2B6-2A339F3328C1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78451-5C6D-415A-9699-7C3BB43026EA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39949-0D1A-46DF-B7D4-05453D3A5D45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87AA0-8815-427C-BA1A-63AFF7CC79D6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2E28A-F547-40A0-A4AE-F97D8C5F5B3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 smtClean="0"/>
              <a:t>Titelmasterformat durch Klicken bearbeiten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 smtClean="0"/>
              <a:t>Textmasterformate durch Klicken bearbeiten</a:t>
            </a:r>
          </a:p>
          <a:p>
            <a:pPr lvl="1"/>
            <a:r>
              <a:rPr lang="de-AT" altLang="en-US" smtClean="0"/>
              <a:t>Zweite Ebene</a:t>
            </a:r>
          </a:p>
          <a:p>
            <a:pPr lvl="2"/>
            <a:r>
              <a:rPr lang="de-AT" altLang="en-US" smtClean="0"/>
              <a:t>Dritte Ebene</a:t>
            </a:r>
          </a:p>
          <a:p>
            <a:pPr lvl="3"/>
            <a:r>
              <a:rPr lang="de-AT" altLang="en-US" smtClean="0"/>
              <a:t>Vierte Ebene</a:t>
            </a:r>
          </a:p>
          <a:p>
            <a:pPr lvl="4"/>
            <a:r>
              <a:rPr lang="de-AT" altLang="en-US" smtClean="0"/>
              <a:t>Fünfte Ebene</a:t>
            </a:r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en-US" smtClean="0"/>
              <a:t>Sep 20, 2013</a:t>
            </a:r>
            <a:endParaRPr lang="de-AT" alt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A5948A23-BE49-4B7D-8794-AA63FED33A12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  <p:sp>
        <p:nvSpPr>
          <p:cNvPr id="441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1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1" r:id="rId1"/>
    <p:sldLayoutId id="2147484498" r:id="rId2"/>
    <p:sldLayoutId id="2147484499" r:id="rId3"/>
    <p:sldLayoutId id="2147484500" r:id="rId4"/>
    <p:sldLayoutId id="2147484501" r:id="rId5"/>
    <p:sldLayoutId id="2147484502" r:id="rId6"/>
    <p:sldLayoutId id="2147484503" r:id="rId7"/>
    <p:sldLayoutId id="2147484504" r:id="rId8"/>
    <p:sldLayoutId id="2147484505" r:id="rId9"/>
    <p:sldLayoutId id="2147484506" r:id="rId10"/>
    <p:sldLayoutId id="2147484507" r:id="rId11"/>
    <p:sldLayoutId id="2147484508" r:id="rId12"/>
    <p:sldLayoutId id="2147484509" r:id="rId13"/>
    <p:sldLayoutId id="2147484510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623175" cy="2590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3200" dirty="0" smtClean="0">
                <a:latin typeface="Verdana" pitchFamily="34" charset="0"/>
              </a:rPr>
              <a:t>Accounting (Basics) - Lecture </a:t>
            </a:r>
            <a:r>
              <a:rPr lang="cs-CZ" sz="3200" dirty="0">
                <a:latin typeface="Verdana" pitchFamily="34" charset="0"/>
              </a:rPr>
              <a:t>6</a:t>
            </a:r>
            <a:r>
              <a:rPr lang="en-US" sz="2400" dirty="0" smtClean="0">
                <a:latin typeface="Verdana" pitchFamily="34" charset="0"/>
              </a:rPr>
              <a:t/>
            </a:r>
            <a:br>
              <a:rPr lang="en-US" sz="2400" dirty="0" smtClean="0">
                <a:latin typeface="Verdana" pitchFamily="34" charset="0"/>
              </a:rPr>
            </a:br>
            <a:r>
              <a:rPr lang="cs-CZ" sz="2400" dirty="0" smtClean="0">
                <a:latin typeface="Verdana" pitchFamily="34" charset="0"/>
              </a:rPr>
              <a:t/>
            </a:r>
            <a:br>
              <a:rPr lang="cs-CZ" sz="2400" dirty="0" smtClean="0">
                <a:latin typeface="Verdana" pitchFamily="34" charset="0"/>
              </a:rPr>
            </a:br>
            <a:r>
              <a:rPr lang="cs-CZ" sz="2400" dirty="0" smtClean="0">
                <a:latin typeface="Verdana" pitchFamily="34" charset="0"/>
              </a:rPr>
              <a:t>FINANCIAL ACCOUNTS, THEIR STRUCTURE AND IMPORTANCE, CASH, CASH IN TRANSIT, BANK ACCOUNTS</a:t>
            </a:r>
            <a:endParaRPr lang="en-US" sz="2400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Recording</a:t>
            </a:r>
            <a:r>
              <a:rPr lang="cs-CZ" dirty="0" smtClean="0"/>
              <a:t> cash </a:t>
            </a:r>
            <a:r>
              <a:rPr lang="cs-CZ" dirty="0" err="1" smtClean="0"/>
              <a:t>transactions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</a:t>
            </a:r>
            <a:r>
              <a:rPr lang="cs-CZ" dirty="0" err="1" smtClean="0"/>
              <a:t>rental</a:t>
            </a:r>
            <a:r>
              <a:rPr lang="cs-CZ" dirty="0" smtClean="0"/>
              <a:t> </a:t>
            </a:r>
            <a:r>
              <a:rPr lang="cs-CZ" dirty="0" err="1" smtClean="0"/>
              <a:t>expenses</a:t>
            </a:r>
            <a:r>
              <a:rPr lang="cs-CZ" dirty="0" smtClean="0"/>
              <a:t> 80</a:t>
            </a:r>
          </a:p>
          <a:p>
            <a:pPr lvl="1"/>
            <a:r>
              <a:rPr lang="cs-CZ" dirty="0" err="1" smtClean="0"/>
              <a:t>Debit</a:t>
            </a:r>
            <a:r>
              <a:rPr lang="cs-CZ" dirty="0" smtClean="0"/>
              <a:t> rent 80, </a:t>
            </a:r>
            <a:r>
              <a:rPr lang="cs-CZ" dirty="0" err="1" smtClean="0"/>
              <a:t>credit</a:t>
            </a:r>
            <a:r>
              <a:rPr lang="cs-CZ" dirty="0" smtClean="0"/>
              <a:t> cash 80</a:t>
            </a:r>
          </a:p>
          <a:p>
            <a:r>
              <a:rPr lang="cs-CZ" dirty="0" smtClean="0"/>
              <a:t>2) </a:t>
            </a:r>
            <a:r>
              <a:rPr lang="cs-CZ" dirty="0" err="1" smtClean="0"/>
              <a:t>selling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dirty="0" smtClean="0"/>
              <a:t> 230</a:t>
            </a:r>
          </a:p>
          <a:p>
            <a:pPr lvl="1"/>
            <a:r>
              <a:rPr lang="cs-CZ" dirty="0" err="1" smtClean="0"/>
              <a:t>Debit</a:t>
            </a:r>
            <a:r>
              <a:rPr lang="cs-CZ" dirty="0" smtClean="0"/>
              <a:t> cash 230, </a:t>
            </a:r>
            <a:r>
              <a:rPr lang="cs-CZ" dirty="0" err="1" smtClean="0"/>
              <a:t>credit</a:t>
            </a:r>
            <a:r>
              <a:rPr lang="cs-CZ" dirty="0" smtClean="0"/>
              <a:t> sales </a:t>
            </a:r>
            <a:r>
              <a:rPr lang="cs-CZ" dirty="0" err="1" smtClean="0"/>
              <a:t>revenue</a:t>
            </a:r>
            <a:r>
              <a:rPr lang="cs-CZ" dirty="0" smtClean="0"/>
              <a:t> 230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cs-CZ" sz="3000" dirty="0" smtClean="0">
                <a:ea typeface="+mn-ea"/>
                <a:cs typeface="+mn-cs"/>
              </a:rPr>
              <a:t>3</a:t>
            </a:r>
            <a:r>
              <a:rPr lang="cs-CZ" sz="3000" dirty="0">
                <a:ea typeface="+mn-ea"/>
                <a:cs typeface="+mn-cs"/>
              </a:rPr>
              <a:t>) </a:t>
            </a:r>
            <a:r>
              <a:rPr lang="cs-CZ" sz="3000" dirty="0" err="1" smtClean="0">
                <a:ea typeface="+mn-ea"/>
                <a:cs typeface="+mn-cs"/>
              </a:rPr>
              <a:t>purchase</a:t>
            </a:r>
            <a:r>
              <a:rPr lang="cs-CZ" sz="3000" dirty="0" smtClean="0">
                <a:ea typeface="+mn-ea"/>
                <a:cs typeface="+mn-cs"/>
              </a:rPr>
              <a:t> </a:t>
            </a:r>
            <a:r>
              <a:rPr lang="cs-CZ" sz="3000" dirty="0" err="1" smtClean="0">
                <a:ea typeface="+mn-ea"/>
                <a:cs typeface="+mn-cs"/>
              </a:rPr>
              <a:t>of</a:t>
            </a:r>
            <a:r>
              <a:rPr lang="cs-CZ" sz="3000" dirty="0" smtClean="0">
                <a:ea typeface="+mn-ea"/>
                <a:cs typeface="+mn-cs"/>
              </a:rPr>
              <a:t> </a:t>
            </a:r>
            <a:r>
              <a:rPr lang="cs-CZ" sz="3000" dirty="0" err="1" smtClean="0">
                <a:ea typeface="+mn-ea"/>
                <a:cs typeface="+mn-cs"/>
              </a:rPr>
              <a:t>goods</a:t>
            </a:r>
            <a:r>
              <a:rPr lang="cs-CZ" sz="3000" dirty="0" smtClean="0">
                <a:ea typeface="+mn-ea"/>
                <a:cs typeface="+mn-cs"/>
              </a:rPr>
              <a:t> 70</a:t>
            </a:r>
          </a:p>
          <a:p>
            <a:pPr lvl="1"/>
            <a:r>
              <a:rPr lang="cs-CZ" dirty="0" err="1"/>
              <a:t>Debit</a:t>
            </a:r>
            <a:r>
              <a:rPr lang="cs-CZ" dirty="0"/>
              <a:t> </a:t>
            </a:r>
            <a:r>
              <a:rPr lang="cs-CZ" dirty="0" err="1"/>
              <a:t>purchases</a:t>
            </a:r>
            <a:r>
              <a:rPr lang="cs-CZ" dirty="0"/>
              <a:t> 70, </a:t>
            </a:r>
            <a:r>
              <a:rPr lang="cs-CZ" dirty="0" err="1"/>
              <a:t>credit</a:t>
            </a:r>
            <a:r>
              <a:rPr lang="cs-CZ" dirty="0"/>
              <a:t> cash </a:t>
            </a:r>
            <a:r>
              <a:rPr lang="cs-CZ" dirty="0" smtClean="0"/>
              <a:t>70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cs-CZ" sz="3000" dirty="0" smtClean="0">
                <a:ea typeface="+mn-ea"/>
                <a:cs typeface="+mn-cs"/>
              </a:rPr>
              <a:t>4) </a:t>
            </a:r>
            <a:r>
              <a:rPr lang="cs-CZ" sz="3000" dirty="0" err="1"/>
              <a:t>selling</a:t>
            </a:r>
            <a:r>
              <a:rPr lang="cs-CZ" sz="3000" dirty="0"/>
              <a:t> </a:t>
            </a:r>
            <a:r>
              <a:rPr lang="cs-CZ" sz="3000" dirty="0" err="1"/>
              <a:t>of</a:t>
            </a:r>
            <a:r>
              <a:rPr lang="cs-CZ" sz="3000" dirty="0"/>
              <a:t> more </a:t>
            </a:r>
            <a:r>
              <a:rPr lang="cs-CZ" sz="3000" dirty="0" err="1"/>
              <a:t>goods</a:t>
            </a:r>
            <a:r>
              <a:rPr lang="cs-CZ" sz="3000" dirty="0"/>
              <a:t> 3 </a:t>
            </a:r>
            <a:r>
              <a:rPr lang="cs-CZ" sz="3000" dirty="0" smtClean="0"/>
              <a:t>400</a:t>
            </a:r>
            <a:endParaRPr lang="cs-CZ" dirty="0" smtClean="0"/>
          </a:p>
          <a:p>
            <a:pPr lvl="1"/>
            <a:r>
              <a:rPr lang="cs-CZ" dirty="0" err="1"/>
              <a:t>Debit</a:t>
            </a:r>
            <a:r>
              <a:rPr lang="cs-CZ" dirty="0"/>
              <a:t> cash 3 400, </a:t>
            </a:r>
            <a:r>
              <a:rPr lang="cs-CZ" dirty="0" err="1"/>
              <a:t>credit</a:t>
            </a:r>
            <a:r>
              <a:rPr lang="cs-CZ" dirty="0"/>
              <a:t> sales </a:t>
            </a:r>
            <a:r>
              <a:rPr lang="cs-CZ" dirty="0" err="1"/>
              <a:t>revenue</a:t>
            </a:r>
            <a:r>
              <a:rPr lang="cs-CZ" dirty="0"/>
              <a:t> 3 </a:t>
            </a:r>
            <a:r>
              <a:rPr lang="cs-CZ" dirty="0" smtClean="0"/>
              <a:t>400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cs-CZ" sz="3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10</a:t>
            </a:fld>
            <a:endParaRPr lang="de-AT" altLang="en-US" dirty="0"/>
          </a:p>
        </p:txBody>
      </p:sp>
    </p:spTree>
    <p:extLst>
      <p:ext uri="{BB962C8B-B14F-4D97-AF65-F5344CB8AC3E}">
        <p14:creationId xmlns:p14="http://schemas.microsoft.com/office/powerpoint/2010/main" val="2164027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Recording cash transactions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11</a:t>
            </a:fld>
            <a:endParaRPr lang="de-AT" altLang="en-US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609600" y="1828800"/>
            <a:ext cx="2743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1981200" y="1828800"/>
            <a:ext cx="0" cy="1219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4038600" y="1828800"/>
            <a:ext cx="2743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5410200" y="1828800"/>
            <a:ext cx="0" cy="1219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09600" y="4038600"/>
            <a:ext cx="2743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1981200" y="4038600"/>
            <a:ext cx="0" cy="1219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4343400" y="4068170"/>
            <a:ext cx="2743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5715000" y="4068170"/>
            <a:ext cx="0" cy="1219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1524000" y="134135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Cash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258101" y="1367135"/>
            <a:ext cx="2523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Sales (</a:t>
            </a:r>
            <a:r>
              <a:rPr lang="cs-CZ" sz="2400" dirty="0" err="1" smtClean="0"/>
              <a:t>Revenue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62000" y="35052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Rent (</a:t>
            </a:r>
            <a:r>
              <a:rPr lang="cs-CZ" sz="2400" dirty="0" err="1" smtClean="0"/>
              <a:t>Expense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991100" y="3505200"/>
            <a:ext cx="163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Purchases</a:t>
            </a:r>
            <a:endParaRPr lang="en-GB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16909" y="1996532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(2)   230</a:t>
            </a:r>
            <a:endParaRPr lang="cs-CZ" sz="2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16909" y="2438399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(4) 3 400</a:t>
            </a:r>
            <a:endParaRPr lang="cs-CZ" sz="2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1997691" y="1996532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(1)    80</a:t>
            </a:r>
            <a:endParaRPr lang="cs-CZ" sz="2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997691" y="2458197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(3)   70</a:t>
            </a:r>
            <a:endParaRPr lang="cs-CZ" sz="24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410200" y="1996532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(2)   230</a:t>
            </a:r>
            <a:endParaRPr lang="cs-CZ" sz="2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410200" y="2458196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(4) 3 400</a:t>
            </a:r>
            <a:endParaRPr lang="cs-CZ" sz="24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81652" y="4179036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(1)    80</a:t>
            </a:r>
            <a:endParaRPr lang="cs-CZ" sz="24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258101" y="4248496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(3)    </a:t>
            </a:r>
            <a:r>
              <a:rPr lang="cs-CZ" sz="2400" dirty="0"/>
              <a:t>7</a:t>
            </a:r>
            <a:r>
              <a:rPr lang="cs-CZ" sz="2400" dirty="0" smtClean="0"/>
              <a:t>0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9710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Evaluating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short</a:t>
            </a:r>
            <a:r>
              <a:rPr lang="cs-CZ" dirty="0"/>
              <a:t>-term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 and </a:t>
            </a:r>
            <a:r>
              <a:rPr lang="cs-CZ" dirty="0" err="1"/>
              <a:t>liabilities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funds, </a:t>
            </a:r>
            <a:r>
              <a:rPr lang="cs-CZ" sz="2400" dirty="0" err="1" smtClean="0"/>
              <a:t>valuables</a:t>
            </a:r>
            <a:r>
              <a:rPr lang="en-US" sz="2400" dirty="0" smtClean="0"/>
              <a:t> </a:t>
            </a:r>
            <a:r>
              <a:rPr lang="en-US" sz="2400" dirty="0"/>
              <a:t>and liabilities </a:t>
            </a:r>
            <a:r>
              <a:rPr lang="en-US" sz="2400" dirty="0" smtClean="0"/>
              <a:t>are </a:t>
            </a:r>
            <a:r>
              <a:rPr lang="en-US" sz="2400" dirty="0"/>
              <a:t>valued at </a:t>
            </a:r>
            <a:r>
              <a:rPr lang="en-US" sz="2400" dirty="0" smtClean="0"/>
              <a:t>nominal</a:t>
            </a:r>
            <a:r>
              <a:rPr lang="cs-CZ" sz="2400" dirty="0" smtClean="0"/>
              <a:t> v</a:t>
            </a:r>
            <a:r>
              <a:rPr lang="en-US" sz="2400" dirty="0" err="1" smtClean="0"/>
              <a:t>alues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r>
              <a:rPr lang="cs-CZ" sz="2400" dirty="0" err="1" smtClean="0"/>
              <a:t>Purchased</a:t>
            </a:r>
            <a:r>
              <a:rPr lang="en-US" sz="2400" dirty="0" smtClean="0"/>
              <a:t> securities a</a:t>
            </a:r>
            <a:r>
              <a:rPr lang="cs-CZ" sz="2400" dirty="0" smtClean="0"/>
              <a:t>re </a:t>
            </a:r>
            <a:r>
              <a:rPr lang="cs-CZ" sz="2400" dirty="0" err="1" smtClean="0"/>
              <a:t>valued</a:t>
            </a:r>
            <a:r>
              <a:rPr lang="cs-CZ" sz="2400" dirty="0" smtClean="0"/>
              <a:t> </a:t>
            </a:r>
            <a:r>
              <a:rPr lang="cs-CZ" sz="2400" dirty="0" err="1" smtClean="0"/>
              <a:t>at</a:t>
            </a:r>
            <a:r>
              <a:rPr lang="cs-CZ" sz="2400" dirty="0" smtClean="0"/>
              <a:t> </a:t>
            </a:r>
            <a:r>
              <a:rPr lang="cs-CZ" sz="2400" dirty="0" err="1" smtClean="0"/>
              <a:t>acquisition</a:t>
            </a:r>
            <a:r>
              <a:rPr lang="cs-CZ" sz="2400" dirty="0" smtClean="0"/>
              <a:t> </a:t>
            </a:r>
            <a:r>
              <a:rPr lang="cs-CZ" sz="2400" dirty="0" err="1" smtClean="0"/>
              <a:t>price</a:t>
            </a:r>
            <a:r>
              <a:rPr lang="en-US" sz="2400" dirty="0" smtClean="0"/>
              <a:t>, </a:t>
            </a:r>
            <a:r>
              <a:rPr lang="en-US" sz="2400" dirty="0"/>
              <a:t>including acquisition-related costs, such </a:t>
            </a:r>
            <a:r>
              <a:rPr lang="en-US" sz="2400" dirty="0" smtClean="0"/>
              <a:t>as</a:t>
            </a:r>
            <a:r>
              <a:rPr lang="cs-CZ" sz="2400" dirty="0" smtClean="0"/>
              <a:t> f</a:t>
            </a:r>
            <a:r>
              <a:rPr lang="en-US" sz="2400" dirty="0" err="1" smtClean="0"/>
              <a:t>ees</a:t>
            </a:r>
            <a:r>
              <a:rPr lang="en-US" sz="2400" dirty="0" smtClean="0"/>
              <a:t> </a:t>
            </a:r>
            <a:r>
              <a:rPr lang="en-US" sz="2400" dirty="0"/>
              <a:t>and commissions to brokers, advisers and stock </a:t>
            </a:r>
            <a:r>
              <a:rPr lang="en-US" sz="2400" dirty="0" smtClean="0"/>
              <a:t>exchanges.</a:t>
            </a:r>
            <a:endParaRPr lang="cs-CZ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the event of loss, they are valued using the weighted arithmetic mean of the purchase price </a:t>
            </a:r>
            <a:r>
              <a:rPr lang="en-US" sz="2400" dirty="0" smtClean="0"/>
              <a:t>or</a:t>
            </a:r>
            <a:r>
              <a:rPr lang="cs-CZ" sz="2400" dirty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/>
              <a:t>FIFO </a:t>
            </a:r>
            <a:r>
              <a:rPr lang="cs-CZ" sz="2400" dirty="0" err="1" smtClean="0"/>
              <a:t>method</a:t>
            </a:r>
            <a:r>
              <a:rPr lang="cs-CZ" sz="2400" dirty="0" smtClean="0"/>
              <a:t>. </a:t>
            </a:r>
          </a:p>
          <a:p>
            <a:r>
              <a:rPr lang="en-US" sz="2400" dirty="0"/>
              <a:t>These valuation techniques can be used within</a:t>
            </a:r>
            <a:br>
              <a:rPr lang="en-US" sz="2400" dirty="0"/>
            </a:br>
            <a:r>
              <a:rPr lang="cs-CZ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same type of securities, the same issuers </a:t>
            </a:r>
            <a:r>
              <a:rPr lang="cs-CZ" sz="2400" dirty="0" err="1" smtClean="0"/>
              <a:t>etc</a:t>
            </a:r>
            <a:r>
              <a:rPr lang="cs-CZ" sz="2400" dirty="0" smtClean="0"/>
              <a:t>.</a:t>
            </a:r>
            <a:r>
              <a:rPr lang="en-US" sz="2400" dirty="0" smtClean="0"/>
              <a:t>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12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69864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Evaluating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short</a:t>
            </a:r>
            <a:r>
              <a:rPr lang="cs-CZ" dirty="0"/>
              <a:t>-term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 and </a:t>
            </a:r>
            <a:r>
              <a:rPr lang="cs-CZ" dirty="0" err="1"/>
              <a:t>liabilities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balance sheet date, </a:t>
            </a:r>
            <a:r>
              <a:rPr lang="en-US" dirty="0" smtClean="0"/>
              <a:t>securities </a:t>
            </a:r>
            <a:r>
              <a:rPr lang="en-US" dirty="0"/>
              <a:t>are </a:t>
            </a:r>
            <a:r>
              <a:rPr lang="cs-CZ" dirty="0" err="1" smtClean="0"/>
              <a:t>priced</a:t>
            </a:r>
            <a:r>
              <a:rPr lang="en-US" dirty="0" smtClean="0"/>
              <a:t> </a:t>
            </a:r>
            <a:r>
              <a:rPr lang="en-US" dirty="0"/>
              <a:t>at fair value (</a:t>
            </a:r>
            <a:r>
              <a:rPr lang="en-US" dirty="0" smtClean="0"/>
              <a:t>except</a:t>
            </a:r>
            <a:r>
              <a:rPr lang="cs-CZ" dirty="0" smtClean="0"/>
              <a:t> s</a:t>
            </a:r>
            <a:r>
              <a:rPr lang="en-US" dirty="0" err="1" smtClean="0"/>
              <a:t>ecurities</a:t>
            </a:r>
            <a:r>
              <a:rPr lang="en-US" dirty="0" smtClean="0"/>
              <a:t> </a:t>
            </a:r>
            <a:r>
              <a:rPr lang="en-US" dirty="0"/>
              <a:t>held to maturity). 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fair value is intended to express the current </a:t>
            </a:r>
            <a:r>
              <a:rPr lang="en-US" dirty="0" smtClean="0"/>
              <a:t>market</a:t>
            </a:r>
            <a:r>
              <a:rPr lang="cs-CZ" dirty="0" smtClean="0"/>
              <a:t> v</a:t>
            </a:r>
            <a:r>
              <a:rPr lang="en-US" dirty="0" err="1" smtClean="0"/>
              <a:t>aluation</a:t>
            </a:r>
            <a:r>
              <a:rPr lang="en-US" dirty="0" smtClean="0"/>
              <a:t> </a:t>
            </a:r>
            <a:r>
              <a:rPr lang="en-US" dirty="0"/>
              <a:t>of the security. </a:t>
            </a:r>
            <a:endParaRPr lang="cs-CZ" dirty="0" smtClean="0"/>
          </a:p>
          <a:p>
            <a:r>
              <a:rPr lang="en-US" dirty="0" smtClean="0"/>
              <a:t>Therefore</a:t>
            </a:r>
            <a:r>
              <a:rPr lang="en-US" dirty="0"/>
              <a:t>, either the market price quoted on the stock exchange </a:t>
            </a:r>
            <a:r>
              <a:rPr lang="en-US" dirty="0" smtClean="0"/>
              <a:t>(or other</a:t>
            </a:r>
            <a:r>
              <a:rPr lang="cs-CZ" dirty="0" smtClean="0"/>
              <a:t> r</a:t>
            </a:r>
            <a:r>
              <a:rPr lang="en-US" dirty="0" err="1" smtClean="0"/>
              <a:t>egulated</a:t>
            </a:r>
            <a:r>
              <a:rPr lang="cs-CZ" dirty="0"/>
              <a:t> </a:t>
            </a:r>
            <a:r>
              <a:rPr lang="en-US" dirty="0" smtClean="0"/>
              <a:t>market</a:t>
            </a:r>
            <a:r>
              <a:rPr lang="en-US" dirty="0"/>
              <a:t>) or a valuation determined by a qualified estimate.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13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865201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Valuables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This </a:t>
            </a:r>
            <a:r>
              <a:rPr lang="en-US" sz="2800" dirty="0"/>
              <a:t>account accounts for the </a:t>
            </a:r>
            <a:r>
              <a:rPr lang="en-US" sz="2800" dirty="0" smtClean="0"/>
              <a:t>stat</a:t>
            </a:r>
            <a:r>
              <a:rPr lang="cs-CZ" sz="2800" dirty="0" smtClean="0"/>
              <a:t>e</a:t>
            </a:r>
            <a:r>
              <a:rPr lang="en-US" sz="2800" dirty="0" smtClean="0"/>
              <a:t> </a:t>
            </a:r>
            <a:r>
              <a:rPr lang="en-US" sz="2800" dirty="0"/>
              <a:t>and movement of the </a:t>
            </a:r>
            <a:r>
              <a:rPr lang="cs-CZ" sz="2800" dirty="0" err="1" smtClean="0"/>
              <a:t>valuables</a:t>
            </a:r>
            <a:r>
              <a:rPr lang="en-US" sz="2800" dirty="0" smtClean="0"/>
              <a:t> </a:t>
            </a:r>
            <a:r>
              <a:rPr lang="en-US" sz="2800" dirty="0"/>
              <a:t>prior to their </a:t>
            </a:r>
            <a:r>
              <a:rPr lang="cs-CZ" sz="2800" dirty="0" err="1" smtClean="0"/>
              <a:t>release</a:t>
            </a:r>
            <a:r>
              <a:rPr lang="en-US" sz="2800" dirty="0" smtClean="0"/>
              <a:t>. </a:t>
            </a:r>
            <a:endParaRPr lang="cs-CZ" sz="2800" dirty="0" smtClean="0"/>
          </a:p>
          <a:p>
            <a:r>
              <a:rPr lang="cs-CZ" sz="2800" dirty="0" err="1" smtClean="0"/>
              <a:t>Valuables</a:t>
            </a:r>
            <a:r>
              <a:rPr lang="cs-CZ" sz="2800" dirty="0" smtClean="0"/>
              <a:t> are p</a:t>
            </a:r>
            <a:r>
              <a:rPr lang="en-US" sz="2800" dirty="0" err="1" smtClean="0"/>
              <a:t>ostage</a:t>
            </a:r>
            <a:r>
              <a:rPr lang="en-US" sz="2800" dirty="0" smtClean="0"/>
              <a:t> </a:t>
            </a:r>
            <a:r>
              <a:rPr lang="en-US" sz="2800" dirty="0"/>
              <a:t>stamps, </a:t>
            </a:r>
            <a:r>
              <a:rPr lang="cs-CZ" sz="2800" dirty="0" err="1" smtClean="0"/>
              <a:t>government</a:t>
            </a:r>
            <a:r>
              <a:rPr lang="cs-CZ" sz="2800" dirty="0" smtClean="0"/>
              <a:t> </a:t>
            </a:r>
            <a:r>
              <a:rPr lang="en-US" sz="2800" dirty="0" smtClean="0"/>
              <a:t>stamps</a:t>
            </a:r>
            <a:r>
              <a:rPr lang="en-US" sz="2800" dirty="0"/>
              <a:t>, phone cards, fuel cards, meal </a:t>
            </a:r>
            <a:r>
              <a:rPr lang="en-US" sz="2800" dirty="0" smtClean="0"/>
              <a:t>vouchers</a:t>
            </a:r>
            <a:r>
              <a:rPr lang="cs-CZ" sz="2800" dirty="0" smtClean="0"/>
              <a:t>, </a:t>
            </a:r>
            <a:r>
              <a:rPr lang="en-US" sz="2800" dirty="0" smtClean="0"/>
              <a:t>prepaid </a:t>
            </a:r>
            <a:r>
              <a:rPr lang="en-US" sz="2800" dirty="0"/>
              <a:t>tickets for public transport, </a:t>
            </a:r>
            <a:r>
              <a:rPr lang="en-US" sz="2800" dirty="0" smtClean="0"/>
              <a:t>etc.</a:t>
            </a:r>
            <a:endParaRPr lang="cs-CZ" sz="2800" dirty="0" smtClean="0"/>
          </a:p>
          <a:p>
            <a:r>
              <a:rPr lang="en-US" sz="2800" dirty="0" err="1" smtClean="0"/>
              <a:t>Valu</a:t>
            </a:r>
            <a:r>
              <a:rPr lang="cs-CZ" sz="2800" dirty="0" err="1" smtClean="0"/>
              <a:t>abl</a:t>
            </a:r>
            <a:r>
              <a:rPr lang="en-US" sz="2800" dirty="0" err="1" smtClean="0"/>
              <a:t>es</a:t>
            </a:r>
            <a:r>
              <a:rPr lang="en-US" sz="2800" dirty="0" smtClean="0"/>
              <a:t> </a:t>
            </a:r>
            <a:r>
              <a:rPr lang="en-US" sz="2800" dirty="0"/>
              <a:t>entrusted to workers for use for predetermined purposes are recognized as a </a:t>
            </a:r>
            <a:r>
              <a:rPr lang="en-US" sz="2800" dirty="0" smtClean="0"/>
              <a:t>receivable</a:t>
            </a:r>
            <a:r>
              <a:rPr lang="cs-CZ" sz="2800" dirty="0" smtClean="0"/>
              <a:t> f</a:t>
            </a:r>
            <a:r>
              <a:rPr lang="en-US" sz="2800" dirty="0" smtClean="0"/>
              <a:t>or employees</a:t>
            </a:r>
            <a:r>
              <a:rPr lang="cs-CZ" sz="2800" dirty="0" smtClean="0"/>
              <a:t>.</a:t>
            </a:r>
            <a:endParaRPr lang="en-US" sz="2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14</a:t>
            </a:fld>
            <a:endParaRPr lang="de-AT" altLang="en-US" dirty="0"/>
          </a:p>
        </p:txBody>
      </p:sp>
    </p:spTree>
    <p:extLst>
      <p:ext uri="{BB962C8B-B14F-4D97-AF65-F5344CB8AC3E}">
        <p14:creationId xmlns:p14="http://schemas.microsoft.com/office/powerpoint/2010/main" val="3034015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 </a:t>
            </a:r>
            <a:r>
              <a:rPr lang="cs-CZ" dirty="0" err="1" smtClean="0"/>
              <a:t>accounts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30725"/>
          </a:xfrm>
        </p:spPr>
        <p:txBody>
          <a:bodyPr/>
          <a:lstStyle/>
          <a:p>
            <a:r>
              <a:rPr lang="en-US" dirty="0"/>
              <a:t>Entities use the following types of </a:t>
            </a:r>
            <a:r>
              <a:rPr lang="en-US" dirty="0" smtClean="0"/>
              <a:t>accounts:</a:t>
            </a:r>
            <a:endParaRPr lang="cs-CZ" dirty="0" smtClean="0"/>
          </a:p>
          <a:p>
            <a:pPr lvl="1"/>
            <a:r>
              <a:rPr lang="en-US" sz="2400" dirty="0" smtClean="0"/>
              <a:t>Current </a:t>
            </a:r>
            <a:r>
              <a:rPr lang="en-US" sz="2400" dirty="0"/>
              <a:t>Account - An entity has funds in its account to finance its </a:t>
            </a:r>
            <a:r>
              <a:rPr lang="en-US" sz="2400" dirty="0" smtClean="0"/>
              <a:t>own</a:t>
            </a:r>
            <a:r>
              <a:rPr lang="cs-CZ" sz="2400" dirty="0" smtClean="0"/>
              <a:t> a</a:t>
            </a:r>
            <a:r>
              <a:rPr lang="en-US" sz="2400" dirty="0" err="1" smtClean="0"/>
              <a:t>ctivities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lvl="1"/>
            <a:r>
              <a:rPr lang="en-US" sz="2400" dirty="0" smtClean="0"/>
              <a:t>Overdraft </a:t>
            </a:r>
            <a:r>
              <a:rPr lang="en-US" sz="2400" dirty="0"/>
              <a:t>Account - Allows the business to make payments even when they are not in the </a:t>
            </a:r>
            <a:r>
              <a:rPr lang="en-US" sz="2400" dirty="0" smtClean="0"/>
              <a:t>account</a:t>
            </a:r>
            <a:r>
              <a:rPr lang="cs-CZ" sz="2400" dirty="0" smtClean="0"/>
              <a:t> f</a:t>
            </a:r>
            <a:r>
              <a:rPr lang="en-US" sz="2400" dirty="0" err="1" smtClean="0"/>
              <a:t>unds</a:t>
            </a:r>
            <a:r>
              <a:rPr lang="en-US" sz="2400" dirty="0"/>
              <a:t>, providing a short-term (overdraft) loan on the basis </a:t>
            </a:r>
            <a:r>
              <a:rPr lang="en-US" sz="2400" dirty="0" smtClean="0"/>
              <a:t>of</a:t>
            </a:r>
            <a:r>
              <a:rPr lang="cs-CZ" sz="2400" dirty="0" smtClean="0"/>
              <a:t> c</a:t>
            </a:r>
            <a:r>
              <a:rPr lang="en-US" sz="2400" dirty="0" err="1" smtClean="0"/>
              <a:t>redit</a:t>
            </a:r>
            <a:r>
              <a:rPr lang="en-US" sz="2400" dirty="0" smtClean="0"/>
              <a:t> </a:t>
            </a:r>
            <a:r>
              <a:rPr lang="en-US" sz="2400" dirty="0"/>
              <a:t>agreements with the </a:t>
            </a:r>
            <a:r>
              <a:rPr lang="en-US" sz="2400" dirty="0" smtClean="0"/>
              <a:t>bank.</a:t>
            </a:r>
            <a:endParaRPr lang="cs-CZ" sz="2400" dirty="0" smtClean="0"/>
          </a:p>
          <a:p>
            <a:pPr lvl="1"/>
            <a:r>
              <a:rPr lang="en-US" sz="2400" dirty="0" smtClean="0"/>
              <a:t>Deposit </a:t>
            </a:r>
            <a:r>
              <a:rPr lang="en-US" sz="2400" dirty="0"/>
              <a:t>account </a:t>
            </a:r>
            <a:r>
              <a:rPr lang="en-US" sz="2400" dirty="0" smtClean="0"/>
              <a:t>–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u</a:t>
            </a:r>
            <a:r>
              <a:rPr lang="en-US" sz="2400" dirty="0" err="1" smtClean="0"/>
              <a:t>sed</a:t>
            </a:r>
            <a:r>
              <a:rPr lang="en-US" sz="2400" dirty="0" smtClean="0"/>
              <a:t> </a:t>
            </a:r>
            <a:r>
              <a:rPr lang="cs-CZ" sz="2400" dirty="0" err="1" smtClean="0"/>
              <a:t>for</a:t>
            </a:r>
            <a:r>
              <a:rPr lang="en-US" sz="2400" dirty="0" smtClean="0"/>
              <a:t> deposit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en-US" sz="2400" dirty="0" smtClean="0"/>
              <a:t> </a:t>
            </a:r>
            <a:r>
              <a:rPr lang="en-US" sz="2400" dirty="0"/>
              <a:t>temporarily free funds </a:t>
            </a:r>
            <a:r>
              <a:rPr lang="en-US" sz="2400" dirty="0" smtClean="0"/>
              <a:t>as</a:t>
            </a:r>
            <a:r>
              <a:rPr lang="cs-CZ" sz="2400" dirty="0" smtClean="0"/>
              <a:t> t</a:t>
            </a:r>
            <a:r>
              <a:rPr lang="en-US" sz="2400" dirty="0" err="1" smtClean="0"/>
              <a:t>erm</a:t>
            </a:r>
            <a:r>
              <a:rPr lang="en-US" sz="2400" dirty="0" smtClean="0"/>
              <a:t> </a:t>
            </a:r>
            <a:r>
              <a:rPr lang="en-US" sz="2400" dirty="0"/>
              <a:t>deposit for a certain period of </a:t>
            </a:r>
            <a:r>
              <a:rPr lang="en-US" sz="2400" dirty="0" smtClean="0"/>
              <a:t>time.</a:t>
            </a:r>
            <a:endParaRPr lang="cs-CZ" sz="2400" dirty="0" smtClean="0"/>
          </a:p>
          <a:p>
            <a:pPr lvl="1"/>
            <a:r>
              <a:rPr lang="en-US" sz="2400" dirty="0" smtClean="0"/>
              <a:t>Foreign </a:t>
            </a:r>
            <a:r>
              <a:rPr lang="en-US" sz="2400" dirty="0"/>
              <a:t>exchange account - is intended to store cash in foreign </a:t>
            </a:r>
            <a:r>
              <a:rPr lang="en-US" sz="2400" dirty="0" smtClean="0"/>
              <a:t>currencies</a:t>
            </a:r>
            <a:r>
              <a:rPr lang="cs-CZ" sz="2400" dirty="0" smtClean="0"/>
              <a:t>, t</a:t>
            </a:r>
            <a:r>
              <a:rPr lang="en-US" sz="2400" dirty="0" smtClean="0"/>
              <a:t>he </a:t>
            </a:r>
            <a:r>
              <a:rPr lang="en-US" sz="2400" dirty="0"/>
              <a:t>accounting entity is obliged to keep it also converted into Czech </a:t>
            </a:r>
            <a:r>
              <a:rPr lang="en-US" sz="2400" dirty="0" smtClean="0"/>
              <a:t>crowns</a:t>
            </a:r>
            <a:r>
              <a:rPr lang="cs-CZ" sz="2400" dirty="0" smtClean="0"/>
              <a:t> (in </a:t>
            </a:r>
            <a:r>
              <a:rPr lang="cs-CZ" sz="2400" dirty="0" err="1" smtClean="0"/>
              <a:t>the</a:t>
            </a:r>
            <a:r>
              <a:rPr lang="cs-CZ" sz="2400" dirty="0" smtClean="0"/>
              <a:t> Czech Republic)</a:t>
            </a:r>
            <a:r>
              <a:rPr lang="en-US" sz="2400" dirty="0" smtClean="0"/>
              <a:t>.</a:t>
            </a:r>
            <a:r>
              <a:rPr lang="en-US" sz="2400" dirty="0"/>
              <a:t/>
            </a:r>
            <a:br>
              <a:rPr lang="en-US" sz="2400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15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515191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 </a:t>
            </a:r>
            <a:r>
              <a:rPr lang="cs-CZ" dirty="0" err="1" smtClean="0"/>
              <a:t>accounts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/>
              <a:t>entity is informed </a:t>
            </a:r>
            <a:r>
              <a:rPr lang="cs-CZ" sz="2800" dirty="0" err="1" smtClean="0"/>
              <a:t>about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state</a:t>
            </a:r>
            <a:r>
              <a:rPr lang="cs-CZ" sz="2800" dirty="0" smtClean="0"/>
              <a:t> </a:t>
            </a:r>
            <a:r>
              <a:rPr lang="en-US" sz="2800" dirty="0" smtClean="0"/>
              <a:t>and </a:t>
            </a:r>
            <a:r>
              <a:rPr lang="en-US" sz="2800" dirty="0"/>
              <a:t>movement of the funds in the account</a:t>
            </a:r>
            <a:br>
              <a:rPr lang="en-US" sz="2800" dirty="0"/>
            </a:br>
            <a:r>
              <a:rPr lang="en-US" sz="2800" dirty="0"/>
              <a:t>from </a:t>
            </a:r>
            <a:r>
              <a:rPr lang="cs-CZ" sz="2800" dirty="0" smtClean="0"/>
              <a:t>bank </a:t>
            </a:r>
            <a:r>
              <a:rPr lang="cs-CZ" sz="2800" dirty="0" err="1" smtClean="0"/>
              <a:t>statement</a:t>
            </a:r>
            <a:r>
              <a:rPr lang="en-US" sz="2800" dirty="0" smtClean="0"/>
              <a:t>. </a:t>
            </a:r>
            <a:endParaRPr lang="cs-CZ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bank forwards the interest, the financial return that is charged for the deposited </a:t>
            </a:r>
            <a:r>
              <a:rPr lang="en-US" sz="2800" dirty="0" smtClean="0"/>
              <a:t>funds</a:t>
            </a:r>
            <a:r>
              <a:rPr lang="cs-CZ" sz="2800" dirty="0" smtClean="0"/>
              <a:t> o</a:t>
            </a:r>
            <a:r>
              <a:rPr lang="en-US" sz="2800" dirty="0" smtClean="0"/>
              <a:t>n </a:t>
            </a:r>
            <a:r>
              <a:rPr lang="en-US" sz="2800" dirty="0"/>
              <a:t>account </a:t>
            </a:r>
            <a:r>
              <a:rPr lang="en-US" sz="2800" dirty="0" smtClean="0"/>
              <a:t>Financial </a:t>
            </a:r>
            <a:r>
              <a:rPr lang="cs-CZ" sz="2800" dirty="0" err="1"/>
              <a:t>r</a:t>
            </a:r>
            <a:r>
              <a:rPr lang="cs-CZ" sz="2800" dirty="0" err="1" smtClean="0"/>
              <a:t>evenue</a:t>
            </a:r>
            <a:r>
              <a:rPr lang="en-US" sz="2800" dirty="0" smtClean="0"/>
              <a:t>. </a:t>
            </a:r>
            <a:endParaRPr lang="cs-CZ" sz="2800" dirty="0" smtClean="0"/>
          </a:p>
          <a:p>
            <a:r>
              <a:rPr lang="en-US" sz="2800" dirty="0" smtClean="0"/>
              <a:t>For </a:t>
            </a:r>
            <a:r>
              <a:rPr lang="en-US" sz="2800" dirty="0"/>
              <a:t>individual operations, the bank charges the </a:t>
            </a:r>
            <a:r>
              <a:rPr lang="en-US" sz="2800" dirty="0" smtClean="0"/>
              <a:t>fees</a:t>
            </a:r>
            <a:r>
              <a:rPr lang="cs-CZ" sz="2800" dirty="0" smtClean="0"/>
              <a:t>, </a:t>
            </a:r>
            <a:r>
              <a:rPr lang="cs-CZ" sz="2800" dirty="0" err="1" smtClean="0"/>
              <a:t>which</a:t>
            </a:r>
            <a:r>
              <a:rPr lang="cs-CZ" sz="2800" dirty="0" smtClean="0"/>
              <a:t> s</a:t>
            </a:r>
            <a:r>
              <a:rPr lang="en-US" sz="2800" dirty="0" err="1" smtClean="0"/>
              <a:t>erve</a:t>
            </a:r>
            <a:r>
              <a:rPr lang="en-US" sz="2800" dirty="0" smtClean="0"/>
              <a:t> </a:t>
            </a:r>
            <a:r>
              <a:rPr lang="en-US" sz="2800" dirty="0"/>
              <a:t>to cover the costs associated with the operations </a:t>
            </a:r>
            <a:r>
              <a:rPr lang="en-US" sz="2800" dirty="0" smtClean="0"/>
              <a:t>concerned</a:t>
            </a:r>
            <a:r>
              <a:rPr lang="cs-CZ" sz="2800" dirty="0" smtClean="0"/>
              <a:t>.</a:t>
            </a:r>
          </a:p>
          <a:p>
            <a:r>
              <a:rPr lang="en-US" sz="2800" dirty="0" smtClean="0"/>
              <a:t>These </a:t>
            </a:r>
            <a:r>
              <a:rPr lang="en-US" sz="2800" dirty="0"/>
              <a:t>costs are charged </a:t>
            </a:r>
            <a:r>
              <a:rPr lang="cs-CZ" sz="2800" dirty="0" smtClean="0"/>
              <a:t>on </a:t>
            </a:r>
            <a:r>
              <a:rPr lang="en-US" sz="2800" dirty="0" smtClean="0"/>
              <a:t>Financial </a:t>
            </a:r>
            <a:r>
              <a:rPr lang="en-US" sz="2800" dirty="0"/>
              <a:t>costs.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16</a:t>
            </a:fld>
            <a:endParaRPr lang="de-AT" altLang="en-US" dirty="0"/>
          </a:p>
        </p:txBody>
      </p:sp>
    </p:spTree>
    <p:extLst>
      <p:ext uri="{BB962C8B-B14F-4D97-AF65-F5344CB8AC3E}">
        <p14:creationId xmlns:p14="http://schemas.microsoft.com/office/powerpoint/2010/main" val="3783670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Transfers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accounts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Cash in transit</a:t>
            </a:r>
            <a:r>
              <a:rPr lang="en-US" dirty="0" smtClean="0"/>
              <a:t> </a:t>
            </a:r>
            <a:r>
              <a:rPr lang="en-US" dirty="0"/>
              <a:t>account serves to </a:t>
            </a:r>
            <a:r>
              <a:rPr lang="cs-CZ" dirty="0" err="1" smtClean="0"/>
              <a:t>cover</a:t>
            </a:r>
            <a:r>
              <a:rPr lang="en-US" dirty="0" smtClean="0"/>
              <a:t> </a:t>
            </a:r>
            <a:r>
              <a:rPr lang="en-US" dirty="0"/>
              <a:t>the time gap between </a:t>
            </a:r>
            <a:r>
              <a:rPr lang="cs-CZ" dirty="0" err="1" smtClean="0"/>
              <a:t>movement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 </a:t>
            </a:r>
            <a:r>
              <a:rPr lang="en-US" dirty="0" smtClean="0"/>
              <a:t>and</a:t>
            </a:r>
            <a:r>
              <a:rPr lang="cs-CZ" dirty="0"/>
              <a:t> </a:t>
            </a:r>
            <a:r>
              <a:rPr lang="en-US" dirty="0" smtClean="0"/>
              <a:t>issuing </a:t>
            </a:r>
            <a:r>
              <a:rPr lang="en-US" dirty="0"/>
              <a:t>appropriate </a:t>
            </a:r>
            <a:r>
              <a:rPr lang="cs-CZ" dirty="0" err="1" smtClean="0"/>
              <a:t>accounting</a:t>
            </a:r>
            <a:r>
              <a:rPr lang="cs-CZ" dirty="0" smtClean="0"/>
              <a:t> </a:t>
            </a:r>
            <a:r>
              <a:rPr lang="en-US" dirty="0" smtClean="0"/>
              <a:t>documents</a:t>
            </a:r>
            <a:r>
              <a:rPr lang="en-US" dirty="0"/>
              <a:t>. </a:t>
            </a:r>
            <a:endParaRPr lang="cs-CZ" dirty="0" smtClean="0"/>
          </a:p>
          <a:p>
            <a:r>
              <a:rPr lang="cs-CZ" dirty="0" smtClean="0"/>
              <a:t>Cash in transit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cs-CZ" dirty="0" err="1" smtClean="0"/>
              <a:t>used</a:t>
            </a:r>
            <a:r>
              <a:rPr lang="en-US" dirty="0" smtClean="0"/>
              <a:t> </a:t>
            </a:r>
            <a:r>
              <a:rPr lang="en-US" dirty="0"/>
              <a:t>when the </a:t>
            </a:r>
            <a:r>
              <a:rPr lang="en-US" dirty="0" smtClean="0"/>
              <a:t>transfer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cash </a:t>
            </a:r>
            <a:r>
              <a:rPr lang="cs-CZ" dirty="0" err="1" smtClean="0"/>
              <a:t>desk</a:t>
            </a:r>
            <a:r>
              <a:rPr lang="cs-CZ" dirty="0" smtClean="0"/>
              <a:t> to bank </a:t>
            </a:r>
            <a:r>
              <a:rPr lang="cs-CZ" dirty="0" err="1" smtClean="0"/>
              <a:t>account</a:t>
            </a:r>
            <a:r>
              <a:rPr lang="en-US" dirty="0" smtClean="0"/>
              <a:t> </a:t>
            </a:r>
            <a:r>
              <a:rPr lang="en-US" dirty="0"/>
              <a:t>takes </a:t>
            </a:r>
            <a:r>
              <a:rPr lang="en-US" dirty="0" smtClean="0"/>
              <a:t>place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vice versa.</a:t>
            </a:r>
          </a:p>
          <a:p>
            <a:r>
              <a:rPr lang="cs-CZ" dirty="0" smtClean="0"/>
              <a:t>Cash in transit</a:t>
            </a:r>
            <a:r>
              <a:rPr lang="en-US" dirty="0" smtClean="0"/>
              <a:t> </a:t>
            </a:r>
            <a:r>
              <a:rPr lang="en-US" dirty="0"/>
              <a:t>account is also used for transfers between two bank accounts or </a:t>
            </a:r>
            <a:r>
              <a:rPr lang="en-US" dirty="0" smtClean="0"/>
              <a:t>at</a:t>
            </a:r>
            <a:r>
              <a:rPr lang="cs-CZ" dirty="0" smtClean="0"/>
              <a:t> p</a:t>
            </a:r>
            <a:r>
              <a:rPr lang="en-US" dirty="0" err="1" smtClean="0"/>
              <a:t>roviding</a:t>
            </a:r>
            <a:r>
              <a:rPr lang="en-US" dirty="0" smtClean="0"/>
              <a:t> </a:t>
            </a:r>
            <a:r>
              <a:rPr lang="en-US" dirty="0"/>
              <a:t>a bank loan </a:t>
            </a:r>
            <a:r>
              <a:rPr lang="en-US" dirty="0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paying</a:t>
            </a:r>
            <a:r>
              <a:rPr lang="en-US" dirty="0" smtClean="0"/>
              <a:t> </a:t>
            </a:r>
            <a:r>
              <a:rPr lang="en-US" dirty="0"/>
              <a:t>its installments.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17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411589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Transfers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accounts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the cashier </a:t>
            </a:r>
            <a:r>
              <a:rPr lang="en-GB" b="1" dirty="0"/>
              <a:t>withdraws money in the bank</a:t>
            </a:r>
            <a:r>
              <a:rPr lang="en-GB" dirty="0"/>
              <a:t>, the bank issues an </a:t>
            </a:r>
            <a:r>
              <a:rPr lang="en-GB" b="1" dirty="0"/>
              <a:t>expense</a:t>
            </a:r>
            <a:r>
              <a:rPr lang="en-GB" dirty="0"/>
              <a:t> cash slip, not an </a:t>
            </a:r>
            <a:r>
              <a:rPr lang="en-GB" b="1" dirty="0"/>
              <a:t>account statement. </a:t>
            </a:r>
            <a:endParaRPr lang="cs-CZ" b="1" dirty="0"/>
          </a:p>
          <a:p>
            <a:r>
              <a:rPr lang="en-GB" dirty="0" smtClean="0"/>
              <a:t>The </a:t>
            </a:r>
            <a:r>
              <a:rPr lang="en-GB" dirty="0"/>
              <a:t>cashier of the entity issues a </a:t>
            </a:r>
            <a:r>
              <a:rPr lang="en-GB" b="1" dirty="0"/>
              <a:t>cash receipt </a:t>
            </a:r>
            <a:r>
              <a:rPr lang="en-GB" dirty="0"/>
              <a:t>when receiving the cash and until the Current account statement is received posts in the account </a:t>
            </a:r>
            <a:r>
              <a:rPr lang="en-GB" b="1" dirty="0"/>
              <a:t>“Cash in transit”</a:t>
            </a:r>
            <a:r>
              <a:rPr lang="en-GB" dirty="0"/>
              <a:t> instead of the bank account.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18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396411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Transfers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accounts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b="1" dirty="0"/>
              <a:t>Cash in transit</a:t>
            </a:r>
            <a:r>
              <a:rPr lang="en-GB" dirty="0"/>
              <a:t> account is also used when a transfer occurs between two bank accounts or when a bank credit and its </a:t>
            </a:r>
            <a:r>
              <a:rPr lang="en-GB" dirty="0" smtClean="0"/>
              <a:t>instalments </a:t>
            </a:r>
            <a:r>
              <a:rPr lang="en-GB" dirty="0"/>
              <a:t>are provided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19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917274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Content</a:t>
            </a:r>
            <a:endParaRPr lang="en-US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spcBef>
                <a:spcPts val="600"/>
              </a:spcBef>
            </a:pPr>
            <a:r>
              <a:rPr lang="cs-CZ" sz="2000" dirty="0" err="1" smtClean="0"/>
              <a:t>Financial</a:t>
            </a:r>
            <a:r>
              <a:rPr lang="cs-CZ" sz="2000" dirty="0" smtClean="0"/>
              <a:t> </a:t>
            </a:r>
            <a:r>
              <a:rPr lang="cs-CZ" sz="2000" dirty="0" err="1"/>
              <a:t>accounts</a:t>
            </a:r>
            <a:r>
              <a:rPr lang="cs-CZ" sz="2000" dirty="0"/>
              <a:t>, </a:t>
            </a:r>
            <a:r>
              <a:rPr lang="cs-CZ" sz="2000" dirty="0" err="1"/>
              <a:t>their</a:t>
            </a:r>
            <a:r>
              <a:rPr lang="cs-CZ" sz="2000" dirty="0"/>
              <a:t> </a:t>
            </a:r>
            <a:r>
              <a:rPr lang="cs-CZ" sz="2000" dirty="0" err="1"/>
              <a:t>structure</a:t>
            </a:r>
            <a:r>
              <a:rPr lang="cs-CZ" sz="2000" dirty="0"/>
              <a:t> and </a:t>
            </a:r>
            <a:r>
              <a:rPr lang="cs-CZ" sz="2000" dirty="0" err="1" smtClean="0"/>
              <a:t>importance</a:t>
            </a:r>
            <a:endParaRPr lang="cs-CZ" sz="2000" dirty="0" smtClean="0"/>
          </a:p>
          <a:p>
            <a:pPr eaLnBrk="0" hangingPunct="0">
              <a:spcBef>
                <a:spcPts val="600"/>
              </a:spcBef>
            </a:pPr>
            <a:r>
              <a:rPr lang="cs-CZ" sz="2000" smtClean="0"/>
              <a:t>Cash</a:t>
            </a:r>
            <a:endParaRPr lang="cs-CZ" sz="2000" dirty="0" smtClean="0"/>
          </a:p>
          <a:p>
            <a:pPr eaLnBrk="0" hangingPunct="0">
              <a:spcBef>
                <a:spcPts val="600"/>
              </a:spcBef>
            </a:pPr>
            <a:r>
              <a:rPr lang="cs-CZ" sz="2000" dirty="0" smtClean="0"/>
              <a:t>Cash </a:t>
            </a:r>
            <a:r>
              <a:rPr lang="cs-CZ" sz="2000" dirty="0"/>
              <a:t>in </a:t>
            </a:r>
            <a:r>
              <a:rPr lang="cs-CZ" sz="2000" dirty="0" smtClean="0"/>
              <a:t>transit</a:t>
            </a:r>
          </a:p>
          <a:p>
            <a:pPr eaLnBrk="0" hangingPunct="0">
              <a:spcBef>
                <a:spcPts val="600"/>
              </a:spcBef>
            </a:pPr>
            <a:r>
              <a:rPr lang="cs-CZ" sz="2000" dirty="0" smtClean="0"/>
              <a:t>Bank </a:t>
            </a:r>
            <a:r>
              <a:rPr lang="cs-CZ" sz="2000" dirty="0" err="1"/>
              <a:t>accounts</a:t>
            </a:r>
            <a:endParaRPr lang="cs-CZ" sz="2000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2</a:t>
            </a:fld>
            <a:endParaRPr lang="de-AT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Short-Term Securities and Shares and Acquired Short-Term Financial Assets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Short-term securities </a:t>
            </a:r>
            <a:r>
              <a:rPr lang="en-GB" dirty="0" smtClean="0"/>
              <a:t>include </a:t>
            </a:r>
            <a:r>
              <a:rPr lang="en-GB" b="1" dirty="0"/>
              <a:t>securities for trading, debt securities, debt securities</a:t>
            </a:r>
            <a:r>
              <a:rPr lang="en-GB" dirty="0"/>
              <a:t> with a maturity within one year held to maturity, the company’s </a:t>
            </a:r>
            <a:r>
              <a:rPr lang="en-GB" b="1" dirty="0"/>
              <a:t>own shares and bonds and other feasible</a:t>
            </a:r>
            <a:r>
              <a:rPr lang="en-GB" dirty="0"/>
              <a:t> securities (not tradable on the public market).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20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743328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Equity securities held for trading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securities include </a:t>
            </a:r>
            <a:r>
              <a:rPr lang="en-GB" b="1" dirty="0"/>
              <a:t>shares</a:t>
            </a:r>
            <a:r>
              <a:rPr lang="en-GB" dirty="0"/>
              <a:t> which are </a:t>
            </a:r>
            <a:r>
              <a:rPr lang="en-GB" b="1" dirty="0"/>
              <a:t>tradable</a:t>
            </a:r>
            <a:r>
              <a:rPr lang="en-GB" dirty="0"/>
              <a:t> on the public market </a:t>
            </a:r>
            <a:r>
              <a:rPr lang="en-GB" b="1" dirty="0"/>
              <a:t>(stock exchange). </a:t>
            </a:r>
            <a:endParaRPr lang="cs-CZ" b="1" dirty="0" smtClean="0"/>
          </a:p>
          <a:p>
            <a:r>
              <a:rPr lang="en-GB" b="1" dirty="0" smtClean="0"/>
              <a:t>The </a:t>
            </a:r>
            <a:r>
              <a:rPr lang="en-GB" b="1" dirty="0"/>
              <a:t>profit is </a:t>
            </a:r>
            <a:r>
              <a:rPr lang="en-GB" dirty="0"/>
              <a:t>the </a:t>
            </a:r>
            <a:r>
              <a:rPr lang="en-GB" b="1" dirty="0"/>
              <a:t>difference</a:t>
            </a:r>
            <a:r>
              <a:rPr lang="en-GB" dirty="0"/>
              <a:t> in their </a:t>
            </a:r>
            <a:r>
              <a:rPr lang="en-GB" b="1" dirty="0"/>
              <a:t>prices</a:t>
            </a:r>
            <a:r>
              <a:rPr lang="en-GB" dirty="0"/>
              <a:t> over a short period, not more than one year. </a:t>
            </a:r>
            <a:endParaRPr lang="cs-CZ" dirty="0" smtClean="0"/>
          </a:p>
          <a:p>
            <a:r>
              <a:rPr lang="en-GB" dirty="0" smtClean="0"/>
              <a:t>Their </a:t>
            </a:r>
            <a:r>
              <a:rPr lang="en-GB" b="1" dirty="0"/>
              <a:t>acquisition</a:t>
            </a:r>
            <a:r>
              <a:rPr lang="en-GB" dirty="0"/>
              <a:t> is posted firstly in the </a:t>
            </a:r>
            <a:r>
              <a:rPr lang="en-GB" b="1" dirty="0"/>
              <a:t>calculation account, </a:t>
            </a:r>
            <a:r>
              <a:rPr lang="en-GB" dirty="0"/>
              <a:t>where the </a:t>
            </a:r>
            <a:r>
              <a:rPr lang="en-GB" b="1" dirty="0"/>
              <a:t>acquisition price</a:t>
            </a:r>
            <a:r>
              <a:rPr lang="en-GB" dirty="0"/>
              <a:t> is created (purchase price and costs of acquisition, e.g. fees for exchange brokers). 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21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498106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Equity securities held for trading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Securities </a:t>
            </a:r>
            <a:r>
              <a:rPr lang="en-GB" dirty="0"/>
              <a:t>at acquisition price are transferred to the respective account. </a:t>
            </a:r>
            <a:endParaRPr lang="cs-CZ" dirty="0" smtClean="0"/>
          </a:p>
          <a:p>
            <a:r>
              <a:rPr lang="en-GB" dirty="0" smtClean="0"/>
              <a:t>Sales </a:t>
            </a:r>
            <a:r>
              <a:rPr lang="en-GB" dirty="0"/>
              <a:t>of securities are accounted in two transactions: </a:t>
            </a:r>
            <a:endParaRPr lang="cs-CZ" dirty="0"/>
          </a:p>
          <a:p>
            <a:pPr lvl="1"/>
            <a:r>
              <a:rPr lang="en-GB" sz="2800" b="1" dirty="0"/>
              <a:t>a decrement</a:t>
            </a:r>
            <a:r>
              <a:rPr lang="en-GB" sz="2800" dirty="0"/>
              <a:t> in securities where the balance of securities on the respective account is decreased, correlatively as a financial </a:t>
            </a:r>
            <a:r>
              <a:rPr lang="en-GB" sz="2800" dirty="0" smtClean="0"/>
              <a:t>cost</a:t>
            </a:r>
            <a:endParaRPr lang="cs-CZ" sz="2800" dirty="0" smtClean="0"/>
          </a:p>
          <a:p>
            <a:pPr lvl="1"/>
            <a:r>
              <a:rPr lang="en-GB" sz="2800" b="1" dirty="0" smtClean="0"/>
              <a:t>origination </a:t>
            </a:r>
            <a:r>
              <a:rPr lang="en-GB" sz="2800" b="1" dirty="0"/>
              <a:t>of a receivable </a:t>
            </a:r>
            <a:r>
              <a:rPr lang="en-GB" sz="2800" dirty="0"/>
              <a:t>(or receipt of financial funds) and, at the same time, financial </a:t>
            </a:r>
            <a:r>
              <a:rPr lang="en-GB" sz="2800" dirty="0" err="1" smtClean="0"/>
              <a:t>revenu</a:t>
            </a:r>
            <a:r>
              <a:rPr lang="cs-CZ" sz="2800" dirty="0" smtClean="0"/>
              <a:t>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22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0254032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The entity purchased shares at 200 for trading through an invoice, paid commission to the brokers from the bank account; after three months sold the shares at the price of 300.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23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249075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39825"/>
          </a:xfrm>
        </p:spPr>
        <p:txBody>
          <a:bodyPr/>
          <a:lstStyle/>
          <a:p>
            <a:r>
              <a:rPr lang="cs-CZ" dirty="0" err="1" smtClean="0"/>
              <a:t>Example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082218"/>
              </p:ext>
            </p:extLst>
          </p:nvPr>
        </p:nvGraphicFramePr>
        <p:xfrm>
          <a:off x="346881" y="902209"/>
          <a:ext cx="8763000" cy="595579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09600"/>
                <a:gridCol w="2895600"/>
                <a:gridCol w="624435"/>
                <a:gridCol w="2097080"/>
                <a:gridCol w="2536285"/>
              </a:tblGrid>
              <a:tr h="4571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  <a:latin typeface="Arial"/>
                          <a:ea typeface="Times New Roman"/>
                        </a:rPr>
                        <a:t>Transaction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i="1">
                          <a:effectLst/>
                          <a:latin typeface="Arial"/>
                          <a:ea typeface="Times New Roman"/>
                        </a:rPr>
                        <a:t>Text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i="1">
                          <a:effectLst/>
                          <a:latin typeface="Arial"/>
                          <a:ea typeface="Times New Roman"/>
                        </a:rPr>
                        <a:t>Amount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i="1">
                          <a:effectLst/>
                          <a:latin typeface="Arial"/>
                          <a:ea typeface="Times New Roman"/>
                        </a:rPr>
                        <a:t>Debit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  <a:latin typeface="Arial"/>
                          <a:ea typeface="Times New Roman"/>
                        </a:rPr>
                        <a:t>Credit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1.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Invoice (received) from the broker for purchasing shares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200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Acquisition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of short-term financial assets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Other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payables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2.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Current account statement -  paid commission to the broker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10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Acquisition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of short-term financial assets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Cash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in bank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9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3.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Internal accounting document – transfer of the shares at the acquisition price into evidence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210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Equity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securities held for trading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Acquisition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of short-term financial assets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4.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Current account statement - Payment of received invoice for purchased shares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200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Other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payables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Cash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in bank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5.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Issued invoice for the sale of the shares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300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Other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receivables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Revenues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from sale of securities and shares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9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6.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Internal accounting document – decrement of shares at the acquisition price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210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Securities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and shares sold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Equity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securities held for trading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7.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CAS (Current account statement) - Payment of invoice for shares sold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300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Cash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in bank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Other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receivables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24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5559636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Own </a:t>
            </a:r>
            <a:r>
              <a:rPr lang="en-GB" dirty="0"/>
              <a:t>shares and equity (own ownership) interests</a:t>
            </a:r>
            <a:r>
              <a:rPr lang="cs-CZ" dirty="0"/>
              <a:t/>
            </a:r>
            <a:br>
              <a:rPr lang="cs-CZ" dirty="0"/>
            </a:br>
            <a:r>
              <a:rPr lang="en-GB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en-GB" dirty="0"/>
              <a:t>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account is used to account for the entity’s </a:t>
            </a:r>
            <a:r>
              <a:rPr lang="en-GB" b="1" dirty="0"/>
              <a:t>own shares</a:t>
            </a:r>
            <a:r>
              <a:rPr lang="en-GB" dirty="0"/>
              <a:t> which the entity issued and which the entity may withdraw for a particular time. </a:t>
            </a:r>
            <a:endParaRPr lang="cs-CZ" dirty="0" smtClean="0"/>
          </a:p>
          <a:p>
            <a:r>
              <a:rPr lang="en-GB" dirty="0" smtClean="0"/>
              <a:t>This </a:t>
            </a:r>
            <a:r>
              <a:rPr lang="en-GB" dirty="0"/>
              <a:t>happens if, for example, the joint-stock company withdraws shares from shareholders to exchange them for shares with another </a:t>
            </a:r>
            <a:r>
              <a:rPr lang="en-GB" dirty="0" smtClean="0"/>
              <a:t>nominal</a:t>
            </a:r>
            <a:r>
              <a:rPr lang="cs-CZ" dirty="0" smtClean="0"/>
              <a:t> (face)</a:t>
            </a:r>
            <a:r>
              <a:rPr lang="en-GB" dirty="0" smtClean="0"/>
              <a:t> </a:t>
            </a:r>
            <a:r>
              <a:rPr lang="en-GB" dirty="0"/>
              <a:t>value or wants to decrease the registered capital, etc.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25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8558498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Bonds held for trading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account is used to account for </a:t>
            </a:r>
            <a:r>
              <a:rPr lang="en-GB" b="1" dirty="0"/>
              <a:t>debt securities for trading</a:t>
            </a:r>
            <a:r>
              <a:rPr lang="en-GB" dirty="0"/>
              <a:t> (these securities are used when the issuer acquired financial funds through securities). </a:t>
            </a:r>
            <a:endParaRPr lang="cs-CZ" dirty="0" smtClean="0"/>
          </a:p>
          <a:p>
            <a:r>
              <a:rPr lang="en-GB" dirty="0" smtClean="0"/>
              <a:t>If </a:t>
            </a:r>
            <a:r>
              <a:rPr lang="en-GB" dirty="0"/>
              <a:t>they are tradable on the public market, the accounting is the same as for Equity securities.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26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5632383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Own bonds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account </a:t>
            </a:r>
            <a:r>
              <a:rPr lang="en-GB" b="1" dirty="0"/>
              <a:t>Own bonds</a:t>
            </a:r>
            <a:r>
              <a:rPr lang="en-GB" dirty="0"/>
              <a:t> is used to account for withdrawn not sold bonds of the entity; purchased non-transferable registered bonds before the expiry of the maturity period if the issuer undertook to re-purchase them; repurchased employee bonds in the case of cancelled employees’ labour relations.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27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4011460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Bond securities maturing within one year held to </a:t>
            </a:r>
            <a:r>
              <a:rPr lang="en-GB" dirty="0" smtClean="0"/>
              <a:t>maturity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Securities held </a:t>
            </a:r>
            <a:r>
              <a:rPr lang="en-GB" b="1" dirty="0"/>
              <a:t>to maturity</a:t>
            </a:r>
            <a:r>
              <a:rPr lang="en-GB" dirty="0"/>
              <a:t> are securities that have a firmly stated maturity and the entity wants to hold them to maturity. </a:t>
            </a:r>
            <a:endParaRPr lang="cs-CZ" dirty="0" smtClean="0"/>
          </a:p>
          <a:p>
            <a:r>
              <a:rPr lang="en-GB" dirty="0" smtClean="0"/>
              <a:t>The </a:t>
            </a:r>
            <a:r>
              <a:rPr lang="en-GB" dirty="0"/>
              <a:t>revenue is either </a:t>
            </a:r>
            <a:r>
              <a:rPr lang="en-GB" b="1" dirty="0"/>
              <a:t>interest</a:t>
            </a:r>
            <a:r>
              <a:rPr lang="en-GB" dirty="0"/>
              <a:t> stated by a </a:t>
            </a:r>
            <a:r>
              <a:rPr lang="en-GB" b="1" dirty="0"/>
              <a:t>fixed revenue rate</a:t>
            </a:r>
            <a:r>
              <a:rPr lang="en-GB" dirty="0"/>
              <a:t> (‘coupon piece’ of securities) or is equal to the </a:t>
            </a:r>
            <a:r>
              <a:rPr lang="en-GB" b="1" dirty="0"/>
              <a:t>nominal value decreased by the lower rate of issue</a:t>
            </a:r>
            <a:r>
              <a:rPr lang="en-GB" dirty="0"/>
              <a:t> (‘discounted piece’ of securities).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28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0298633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Short-Term Bank Credits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Short-term bank credits are classified as follows: </a:t>
            </a:r>
            <a:endParaRPr lang="cs-CZ" sz="2400" dirty="0"/>
          </a:p>
          <a:p>
            <a:endParaRPr lang="cs-CZ" sz="2400" dirty="0"/>
          </a:p>
          <a:p>
            <a:pPr lvl="0"/>
            <a:r>
              <a:rPr lang="en-GB" sz="2400" b="1" dirty="0"/>
              <a:t>Predefined credits, </a:t>
            </a:r>
            <a:r>
              <a:rPr lang="en-GB" sz="2400" dirty="0"/>
              <a:t>i.e.</a:t>
            </a:r>
            <a:r>
              <a:rPr lang="en-GB" sz="2400" b="1" dirty="0"/>
              <a:t> </a:t>
            </a:r>
            <a:r>
              <a:rPr lang="en-GB" sz="2400" dirty="0"/>
              <a:t>credits for purchasing real estate, machines, equipment, etc.</a:t>
            </a:r>
            <a:endParaRPr lang="cs-CZ" sz="2400" dirty="0"/>
          </a:p>
          <a:p>
            <a:pPr lvl="0"/>
            <a:r>
              <a:rPr lang="en-GB" sz="2400" b="1" dirty="0"/>
              <a:t>Discount credits, </a:t>
            </a:r>
            <a:r>
              <a:rPr lang="en-GB" sz="2400" dirty="0"/>
              <a:t>provided by the bank for owners of bills</a:t>
            </a:r>
            <a:endParaRPr lang="cs-CZ" sz="2400" dirty="0"/>
          </a:p>
          <a:p>
            <a:pPr lvl="0"/>
            <a:r>
              <a:rPr lang="en-GB" sz="2400" b="1" dirty="0"/>
              <a:t>Guarantee credits, </a:t>
            </a:r>
            <a:r>
              <a:rPr lang="en-GB" sz="2400" dirty="0"/>
              <a:t>when the bank guarantees to pay a commitment to a third party for its client </a:t>
            </a:r>
            <a:endParaRPr lang="cs-CZ" sz="2400" dirty="0"/>
          </a:p>
          <a:p>
            <a:pPr lvl="0"/>
            <a:r>
              <a:rPr lang="en-GB" sz="2400" b="1" dirty="0"/>
              <a:t>Lombard credits, </a:t>
            </a:r>
            <a:r>
              <a:rPr lang="en-GB" sz="2400" dirty="0"/>
              <a:t>provided on the pledge of a movable item.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29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10014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Financial accounts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Short-term financial assets are assets in which an entity intends to own </a:t>
            </a:r>
            <a:r>
              <a:rPr lang="en-US" dirty="0" smtClean="0"/>
              <a:t>it,</a:t>
            </a:r>
            <a:r>
              <a:rPr lang="cs-CZ" dirty="0" smtClean="0"/>
              <a:t> </a:t>
            </a:r>
            <a:r>
              <a:rPr lang="en-GB" dirty="0" smtClean="0"/>
              <a:t>trade</a:t>
            </a:r>
            <a:r>
              <a:rPr lang="en-US" dirty="0" smtClean="0"/>
              <a:t> </a:t>
            </a:r>
            <a:r>
              <a:rPr lang="en-US" dirty="0"/>
              <a:t>it and use it for one year or less than one year. </a:t>
            </a:r>
            <a:endParaRPr lang="cs-CZ" dirty="0" smtClean="0"/>
          </a:p>
          <a:p>
            <a:r>
              <a:rPr lang="en-GB" dirty="0" smtClean="0"/>
              <a:t>It is characterized</a:t>
            </a:r>
            <a:r>
              <a:rPr lang="en-US" dirty="0" smtClean="0"/>
              <a:t> </a:t>
            </a:r>
            <a:r>
              <a:rPr lang="en-US" dirty="0"/>
              <a:t>by high liquidity and immediate tradability. </a:t>
            </a:r>
            <a:endParaRPr lang="cs-CZ" dirty="0" smtClean="0"/>
          </a:p>
          <a:p>
            <a:r>
              <a:rPr lang="en-US" dirty="0" err="1" smtClean="0"/>
              <a:t>Financia</a:t>
            </a:r>
            <a:r>
              <a:rPr lang="cs-CZ" dirty="0" smtClean="0"/>
              <a:t>l </a:t>
            </a:r>
            <a:r>
              <a:rPr lang="en-US" dirty="0" smtClean="0"/>
              <a:t>accounts </a:t>
            </a:r>
            <a:r>
              <a:rPr lang="en-US" dirty="0"/>
              <a:t>capture both financial assets (assets) and financial resources (short-term </a:t>
            </a:r>
            <a:r>
              <a:rPr lang="en-US" dirty="0" smtClean="0"/>
              <a:t>finance</a:t>
            </a:r>
            <a:r>
              <a:rPr lang="cs-CZ" dirty="0" smtClean="0"/>
              <a:t> l</a:t>
            </a:r>
            <a:r>
              <a:rPr lang="en-US" dirty="0" err="1" smtClean="0"/>
              <a:t>oans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assistance</a:t>
            </a:r>
            <a:r>
              <a:rPr lang="cs-CZ" dirty="0" smtClean="0"/>
              <a:t>s</a:t>
            </a:r>
            <a:r>
              <a:rPr lang="en-US" dirty="0" smtClean="0"/>
              <a:t>).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3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0227750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Short-term bank credits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source material for accounting for credit accounts is </a:t>
            </a:r>
            <a:r>
              <a:rPr lang="en-GB" b="1" dirty="0"/>
              <a:t>credit account statements</a:t>
            </a:r>
            <a:r>
              <a:rPr lang="en-GB" dirty="0"/>
              <a:t>. </a:t>
            </a:r>
            <a:endParaRPr lang="cs-CZ" dirty="0" smtClean="0"/>
          </a:p>
          <a:p>
            <a:r>
              <a:rPr lang="en-GB" dirty="0" smtClean="0"/>
              <a:t>There </a:t>
            </a:r>
            <a:r>
              <a:rPr lang="en-GB" dirty="0"/>
              <a:t>are two kinds of credits:</a:t>
            </a:r>
            <a:endParaRPr lang="cs-CZ" dirty="0"/>
          </a:p>
          <a:p>
            <a:pPr lvl="1"/>
            <a:r>
              <a:rPr lang="en-GB" b="1" dirty="0"/>
              <a:t>common</a:t>
            </a:r>
            <a:r>
              <a:rPr lang="en-GB" dirty="0"/>
              <a:t> – the bank provides financial funds for an entity, they are accounted for through a correlative record to the debit of the bank account.</a:t>
            </a:r>
            <a:endParaRPr lang="cs-CZ" dirty="0"/>
          </a:p>
          <a:p>
            <a:pPr lvl="1"/>
            <a:r>
              <a:rPr lang="en-GB" b="1" dirty="0"/>
              <a:t>predefined </a:t>
            </a:r>
            <a:r>
              <a:rPr lang="en-GB" dirty="0"/>
              <a:t>- the bank does not provide the entity with financial funds in its bank account, but pays the invoice of the supplier directly from the bank account.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30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250601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If a short-term bank credit is provided, the entity posts the following transactions: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31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3511523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110027"/>
              </p:ext>
            </p:extLst>
          </p:nvPr>
        </p:nvGraphicFramePr>
        <p:xfrm>
          <a:off x="381000" y="1371602"/>
          <a:ext cx="8458199" cy="465690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34372"/>
                <a:gridCol w="2447842"/>
                <a:gridCol w="710549"/>
                <a:gridCol w="2078356"/>
                <a:gridCol w="2287080"/>
              </a:tblGrid>
              <a:tr h="576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Transaction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Text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Amount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Debit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Credit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1.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Credit account statement – short-term bank credit provided 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200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Cash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in transit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Short-term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bank loans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2.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Current account statement – crediting the credit on the account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200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Cash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in bank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Cash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in transit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3.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Credit account statement – paying suppliers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100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Trade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payables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Short-term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bank credits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4.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Current account statement – paying interest for the credit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10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Interest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Bank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accounts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5.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Credit account statement – credit instalment 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50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Short-term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bank credits 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Cash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in transit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6.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Current account statement – credit instalment 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50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Cash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in transit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Arial"/>
                          <a:ea typeface="Times New Roman"/>
                        </a:rPr>
                        <a:t>Cash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in bank 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32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519128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accounts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Short-term financial assets </a:t>
            </a:r>
            <a:r>
              <a:rPr lang="en-US" dirty="0" smtClean="0"/>
              <a:t>include:</a:t>
            </a:r>
            <a:endParaRPr lang="cs-CZ" dirty="0" smtClean="0"/>
          </a:p>
          <a:p>
            <a:pPr lvl="1"/>
            <a:r>
              <a:rPr lang="en-US" dirty="0" smtClean="0"/>
              <a:t>Cash</a:t>
            </a:r>
            <a:r>
              <a:rPr lang="cs-CZ" dirty="0" smtClean="0"/>
              <a:t> -</a:t>
            </a:r>
            <a:r>
              <a:rPr lang="en-US" dirty="0" smtClean="0"/>
              <a:t> </a:t>
            </a:r>
            <a:r>
              <a:rPr lang="en-US" dirty="0"/>
              <a:t>includes cash, </a:t>
            </a:r>
            <a:r>
              <a:rPr lang="en-US" dirty="0" err="1" smtClean="0"/>
              <a:t>ie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en-US" dirty="0"/>
              <a:t>money, checks, </a:t>
            </a:r>
            <a:r>
              <a:rPr lang="en-US" dirty="0" smtClean="0"/>
              <a:t>vouchers</a:t>
            </a:r>
            <a:r>
              <a:rPr lang="cs-CZ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valuables (postage stamps, highway </a:t>
            </a:r>
            <a:r>
              <a:rPr lang="en-US" dirty="0" smtClean="0"/>
              <a:t>stickers,</a:t>
            </a:r>
            <a:r>
              <a:rPr lang="cs-CZ" dirty="0" smtClean="0"/>
              <a:t> s</a:t>
            </a:r>
            <a:r>
              <a:rPr lang="en-US" dirty="0" smtClean="0"/>
              <a:t>tamps</a:t>
            </a:r>
            <a:r>
              <a:rPr lang="en-US" dirty="0"/>
              <a:t>, phone cards, etc</a:t>
            </a:r>
            <a:r>
              <a:rPr lang="en-US" dirty="0" smtClean="0"/>
              <a:t>.)</a:t>
            </a:r>
            <a:endParaRPr lang="cs-CZ" dirty="0" smtClean="0"/>
          </a:p>
          <a:p>
            <a:pPr lvl="1"/>
            <a:r>
              <a:rPr lang="en-US" dirty="0" smtClean="0"/>
              <a:t>Bank accounts</a:t>
            </a:r>
            <a:r>
              <a:rPr lang="cs-CZ" dirty="0" smtClean="0"/>
              <a:t> -</a:t>
            </a:r>
            <a:r>
              <a:rPr lang="en-US" dirty="0" smtClean="0"/>
              <a:t> </a:t>
            </a:r>
            <a:r>
              <a:rPr lang="en-US" dirty="0"/>
              <a:t>contain bank accounts (current account, foreign </a:t>
            </a:r>
            <a:r>
              <a:rPr lang="en-US" dirty="0" smtClean="0"/>
              <a:t>currency</a:t>
            </a:r>
            <a:r>
              <a:rPr lang="cs-CZ" dirty="0" smtClean="0"/>
              <a:t> </a:t>
            </a:r>
            <a:r>
              <a:rPr lang="en-US" dirty="0" smtClean="0"/>
              <a:t>account</a:t>
            </a:r>
            <a:r>
              <a:rPr lang="en-US" dirty="0"/>
              <a:t>, deposit account with a notice period of up to 1 year, etc</a:t>
            </a:r>
            <a:r>
              <a:rPr lang="en-US" dirty="0" smtClean="0"/>
              <a:t>.).</a:t>
            </a:r>
            <a:endParaRPr lang="cs-CZ" dirty="0" smtClean="0"/>
          </a:p>
          <a:p>
            <a:pPr lvl="1"/>
            <a:r>
              <a:rPr lang="en-US" dirty="0" smtClean="0"/>
              <a:t>Short-term </a:t>
            </a:r>
            <a:r>
              <a:rPr lang="en-US" dirty="0"/>
              <a:t>securities and shares and </a:t>
            </a:r>
            <a:r>
              <a:rPr lang="en-US" dirty="0" smtClean="0"/>
              <a:t>short-term</a:t>
            </a:r>
            <a:r>
              <a:rPr lang="cs-CZ" dirty="0" smtClean="0"/>
              <a:t> </a:t>
            </a:r>
            <a:r>
              <a:rPr lang="en-US" dirty="0" smtClean="0"/>
              <a:t>financial </a:t>
            </a:r>
            <a:r>
              <a:rPr lang="en-US" dirty="0"/>
              <a:t>assets </a:t>
            </a:r>
            <a:r>
              <a:rPr lang="cs-CZ" dirty="0" smtClean="0"/>
              <a:t>– </a:t>
            </a:r>
            <a:r>
              <a:rPr lang="en-US" dirty="0" smtClean="0"/>
              <a:t>include </a:t>
            </a:r>
            <a:r>
              <a:rPr lang="cs-CZ" dirty="0" err="1" smtClean="0"/>
              <a:t>securities</a:t>
            </a:r>
            <a:r>
              <a:rPr lang="en-US" dirty="0" smtClean="0"/>
              <a:t>, </a:t>
            </a:r>
            <a:r>
              <a:rPr lang="en-US" dirty="0"/>
              <a:t>debt securities and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shares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·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4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18437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accounts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Short-term financial assets </a:t>
            </a:r>
            <a:r>
              <a:rPr lang="en-US" dirty="0" smtClean="0"/>
              <a:t>include:</a:t>
            </a:r>
            <a:endParaRPr lang="cs-CZ" dirty="0" smtClean="0"/>
          </a:p>
          <a:p>
            <a:pPr lvl="1"/>
            <a:r>
              <a:rPr lang="en-US" dirty="0" smtClean="0"/>
              <a:t>Transfers </a:t>
            </a:r>
            <a:r>
              <a:rPr lang="en-US" dirty="0"/>
              <a:t>between financial accounts include </a:t>
            </a:r>
            <a:r>
              <a:rPr lang="cs-CZ" dirty="0" smtClean="0"/>
              <a:t>cash in transit</a:t>
            </a:r>
            <a:r>
              <a:rPr lang="en-US" dirty="0" smtClean="0"/>
              <a:t>,</a:t>
            </a:r>
            <a:r>
              <a:rPr lang="cs-CZ" dirty="0" smtClean="0"/>
              <a:t> w</a:t>
            </a:r>
            <a:r>
              <a:rPr lang="en-US" dirty="0" err="1" smtClean="0"/>
              <a:t>hich</a:t>
            </a:r>
            <a:r>
              <a:rPr lang="en-US" dirty="0" smtClean="0"/>
              <a:t> </a:t>
            </a:r>
            <a:r>
              <a:rPr lang="cs-CZ" dirty="0" err="1" smtClean="0"/>
              <a:t>is</a:t>
            </a:r>
            <a:r>
              <a:rPr lang="en-US" dirty="0" smtClean="0"/>
              <a:t> </a:t>
            </a:r>
            <a:r>
              <a:rPr lang="en-US" dirty="0"/>
              <a:t>intended to </a:t>
            </a:r>
            <a:r>
              <a:rPr lang="cs-CZ" dirty="0" err="1" smtClean="0"/>
              <a:t>cover</a:t>
            </a:r>
            <a:r>
              <a:rPr lang="en-US" dirty="0" smtClean="0"/>
              <a:t> </a:t>
            </a:r>
            <a:r>
              <a:rPr lang="en-US" dirty="0"/>
              <a:t>the time discrepancy between the moment of </a:t>
            </a:r>
            <a:r>
              <a:rPr lang="en-US" dirty="0" smtClean="0"/>
              <a:t>movement</a:t>
            </a:r>
            <a:r>
              <a:rPr lang="cs-CZ" dirty="0" smtClean="0"/>
              <a:t> </a:t>
            </a:r>
            <a:r>
              <a:rPr lang="cs-CZ" dirty="0"/>
              <a:t>o</a:t>
            </a:r>
            <a:r>
              <a:rPr lang="en-US" dirty="0" smtClean="0"/>
              <a:t>f </a:t>
            </a:r>
            <a:r>
              <a:rPr lang="en-US" dirty="0"/>
              <a:t>the funds </a:t>
            </a:r>
            <a:r>
              <a:rPr lang="cs-CZ" dirty="0" err="1" smtClean="0"/>
              <a:t>from</a:t>
            </a:r>
            <a:r>
              <a:rPr lang="cs-CZ" dirty="0" smtClean="0"/>
              <a:t> bank </a:t>
            </a:r>
            <a:r>
              <a:rPr lang="cs-CZ" dirty="0" err="1" smtClean="0"/>
              <a:t>account</a:t>
            </a:r>
            <a:r>
              <a:rPr lang="cs-CZ" dirty="0" smtClean="0"/>
              <a:t> to cash box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account</a:t>
            </a:r>
            <a:r>
              <a:rPr lang="cs-CZ" dirty="0" smtClean="0"/>
              <a:t> to </a:t>
            </a:r>
            <a:r>
              <a:rPr lang="cs-CZ" dirty="0" err="1" smtClean="0"/>
              <a:t>loan</a:t>
            </a:r>
            <a:r>
              <a:rPr lang="cs-CZ" dirty="0" smtClean="0"/>
              <a:t>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 lvl="1"/>
            <a:r>
              <a:rPr lang="en-US" dirty="0" smtClean="0"/>
              <a:t>Provisions </a:t>
            </a:r>
            <a:r>
              <a:rPr lang="en-US" dirty="0"/>
              <a:t>for short-term financial assets.</a:t>
            </a:r>
            <a:br>
              <a:rPr lang="en-US" dirty="0"/>
            </a:br>
            <a:r>
              <a:rPr lang="en-US" dirty="0"/>
              <a:t>Adjustments are expressed in the temporary impairment of assets.</a:t>
            </a:r>
            <a:br>
              <a:rPr lang="en-US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5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421193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Financial accounts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Short-term </a:t>
            </a:r>
            <a:r>
              <a:rPr lang="en-US" dirty="0"/>
              <a:t>loans and financial assistance </a:t>
            </a:r>
            <a:r>
              <a:rPr lang="en-US" dirty="0" smtClean="0"/>
              <a:t>include:</a:t>
            </a:r>
            <a:endParaRPr lang="cs-CZ" dirty="0"/>
          </a:p>
          <a:p>
            <a:pPr lvl="1"/>
            <a:r>
              <a:rPr lang="en-US" dirty="0" smtClean="0"/>
              <a:t>Short-term </a:t>
            </a:r>
            <a:r>
              <a:rPr lang="en-US" dirty="0"/>
              <a:t>bank loans are loans granted over a period of </a:t>
            </a:r>
            <a:r>
              <a:rPr lang="en-US" dirty="0" smtClean="0"/>
              <a:t>time</a:t>
            </a:r>
            <a:r>
              <a:rPr lang="cs-CZ" dirty="0" smtClean="0"/>
              <a:t> </a:t>
            </a:r>
            <a:r>
              <a:rPr lang="cs-CZ" dirty="0"/>
              <a:t>u</a:t>
            </a:r>
            <a:r>
              <a:rPr lang="en-US" dirty="0" smtClean="0"/>
              <a:t>p </a:t>
            </a:r>
            <a:r>
              <a:rPr lang="en-US" dirty="0"/>
              <a:t>to 1 year, </a:t>
            </a:r>
            <a:r>
              <a:rPr lang="en-US" dirty="0" err="1" smtClean="0"/>
              <a:t>eg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en-US" dirty="0"/>
              <a:t>bridging loans, </a:t>
            </a:r>
            <a:r>
              <a:rPr lang="en-US" dirty="0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bills</a:t>
            </a:r>
            <a:r>
              <a:rPr lang="en-US" dirty="0" smtClean="0"/>
              <a:t>, </a:t>
            </a:r>
            <a:r>
              <a:rPr lang="en-US" dirty="0"/>
              <a:t>and so </a:t>
            </a:r>
            <a:r>
              <a:rPr lang="en-US" dirty="0" smtClean="0"/>
              <a:t>on.</a:t>
            </a:r>
            <a:endParaRPr lang="cs-CZ" dirty="0"/>
          </a:p>
          <a:p>
            <a:pPr lvl="1"/>
            <a:r>
              <a:rPr lang="en-US" dirty="0" smtClean="0"/>
              <a:t>Short-term </a:t>
            </a:r>
            <a:r>
              <a:rPr lang="en-US" dirty="0"/>
              <a:t>financial assistance received from </a:t>
            </a:r>
            <a:r>
              <a:rPr lang="en-US" dirty="0" smtClean="0"/>
              <a:t>others</a:t>
            </a:r>
            <a:r>
              <a:rPr lang="cs-CZ" dirty="0" smtClean="0"/>
              <a:t> e</a:t>
            </a:r>
            <a:r>
              <a:rPr lang="en-US" dirty="0" err="1" smtClean="0"/>
              <a:t>ntities</a:t>
            </a:r>
            <a:r>
              <a:rPr lang="en-US" dirty="0" smtClean="0"/>
              <a:t> than </a:t>
            </a:r>
            <a:r>
              <a:rPr lang="en-US" dirty="0"/>
              <a:t>banks and which are under an obligation to do so.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6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538848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Recording</a:t>
            </a:r>
            <a:r>
              <a:rPr lang="cs-CZ" dirty="0" smtClean="0"/>
              <a:t> cash </a:t>
            </a:r>
            <a:r>
              <a:rPr lang="cs-CZ" dirty="0" err="1" smtClean="0"/>
              <a:t>transactions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Cash </a:t>
            </a:r>
            <a:r>
              <a:rPr lang="cs-CZ" sz="2400" dirty="0" err="1" smtClean="0"/>
              <a:t>transactions</a:t>
            </a:r>
            <a:r>
              <a:rPr lang="cs-CZ" sz="2400" dirty="0" smtClean="0"/>
              <a:t> are </a:t>
            </a:r>
            <a:r>
              <a:rPr lang="cs-CZ" sz="2400" dirty="0" err="1" smtClean="0"/>
              <a:t>those</a:t>
            </a:r>
            <a:r>
              <a:rPr lang="cs-CZ" sz="2400" dirty="0" smtClean="0"/>
              <a:t> </a:t>
            </a:r>
            <a:r>
              <a:rPr lang="cs-CZ" sz="2400" dirty="0" err="1" smtClean="0"/>
              <a:t>where</a:t>
            </a:r>
            <a:r>
              <a:rPr lang="cs-CZ" sz="2400" dirty="0" smtClean="0"/>
              <a:t> </a:t>
            </a:r>
            <a:r>
              <a:rPr lang="cs-CZ" sz="2400" dirty="0" err="1" smtClean="0"/>
              <a:t>payment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made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received</a:t>
            </a:r>
            <a:r>
              <a:rPr lang="cs-CZ" sz="2400" dirty="0" smtClean="0"/>
              <a:t> </a:t>
            </a:r>
            <a:r>
              <a:rPr lang="cs-CZ" sz="2400" dirty="0" err="1" smtClean="0"/>
              <a:t>immediately</a:t>
            </a:r>
            <a:r>
              <a:rPr lang="cs-CZ" sz="2400" dirty="0" smtClean="0"/>
              <a:t> (</a:t>
            </a:r>
            <a:r>
              <a:rPr lang="cs-CZ" sz="2400" dirty="0" err="1" smtClean="0"/>
              <a:t>i.e</a:t>
            </a:r>
            <a:r>
              <a:rPr lang="cs-CZ" sz="2400" dirty="0" smtClean="0"/>
              <a:t>. </a:t>
            </a:r>
            <a:r>
              <a:rPr lang="cs-CZ" sz="2400" dirty="0" err="1" smtClean="0"/>
              <a:t>when</a:t>
            </a:r>
            <a:r>
              <a:rPr lang="cs-CZ" sz="2400" dirty="0" smtClean="0"/>
              <a:t> cash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exchanged</a:t>
            </a:r>
            <a:r>
              <a:rPr lang="cs-CZ" sz="2400" dirty="0" smtClean="0"/>
              <a:t> </a:t>
            </a:r>
            <a:r>
              <a:rPr lang="cs-CZ" sz="2400" dirty="0" err="1" smtClean="0"/>
              <a:t>at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point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sale</a:t>
            </a:r>
            <a:r>
              <a:rPr lang="cs-CZ" sz="2400" dirty="0" smtClean="0"/>
              <a:t>/</a:t>
            </a:r>
            <a:r>
              <a:rPr lang="cs-CZ" sz="2400" dirty="0" err="1" smtClean="0"/>
              <a:t>purchase</a:t>
            </a:r>
            <a:r>
              <a:rPr lang="cs-CZ" sz="2400" dirty="0" smtClean="0"/>
              <a:t>).</a:t>
            </a:r>
          </a:p>
          <a:p>
            <a:r>
              <a:rPr lang="cs-CZ" sz="2400" dirty="0" smtClean="0"/>
              <a:t>Sales and </a:t>
            </a:r>
            <a:r>
              <a:rPr lang="cs-CZ" sz="2400" dirty="0" err="1" smtClean="0"/>
              <a:t>purchases</a:t>
            </a:r>
            <a:r>
              <a:rPr lang="cs-CZ" sz="2400" dirty="0" smtClean="0"/>
              <a:t> made by </a:t>
            </a:r>
            <a:r>
              <a:rPr lang="cs-CZ" sz="2400" dirty="0" err="1" smtClean="0"/>
              <a:t>cheque</a:t>
            </a:r>
            <a:r>
              <a:rPr lang="cs-CZ" sz="2400" dirty="0" smtClean="0"/>
              <a:t>, </a:t>
            </a:r>
            <a:r>
              <a:rPr lang="cs-CZ" sz="2400" dirty="0" err="1" smtClean="0"/>
              <a:t>however</a:t>
            </a:r>
            <a:r>
              <a:rPr lang="cs-CZ" sz="2400" dirty="0" smtClean="0"/>
              <a:t>, are </a:t>
            </a:r>
            <a:r>
              <a:rPr lang="cs-CZ" sz="2400" dirty="0" err="1" smtClean="0"/>
              <a:t>classed</a:t>
            </a:r>
            <a:r>
              <a:rPr lang="cs-CZ" sz="2400" dirty="0" smtClean="0"/>
              <a:t> as cash </a:t>
            </a:r>
            <a:r>
              <a:rPr lang="cs-CZ" sz="2400" dirty="0" err="1" smtClean="0"/>
              <a:t>transactions</a:t>
            </a:r>
            <a:r>
              <a:rPr lang="cs-CZ" sz="2400" dirty="0" smtClean="0"/>
              <a:t> as </a:t>
            </a:r>
            <a:r>
              <a:rPr lang="cs-CZ" sz="2400" dirty="0" err="1" smtClean="0"/>
              <a:t>well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main</a:t>
            </a:r>
            <a:r>
              <a:rPr lang="cs-CZ" sz="2400" dirty="0" smtClean="0"/>
              <a:t> </a:t>
            </a:r>
            <a:r>
              <a:rPr lang="cs-CZ" sz="2400" dirty="0" err="1" smtClean="0"/>
              <a:t>reason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this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that</a:t>
            </a:r>
            <a:r>
              <a:rPr lang="cs-CZ" sz="2400" dirty="0" smtClean="0"/>
              <a:t> </a:t>
            </a:r>
            <a:r>
              <a:rPr lang="cs-CZ" sz="2400" dirty="0" err="1" smtClean="0"/>
              <a:t>traditionally</a:t>
            </a:r>
            <a:r>
              <a:rPr lang="cs-CZ" sz="2400" dirty="0" smtClean="0"/>
              <a:t> such </a:t>
            </a:r>
            <a:r>
              <a:rPr lang="cs-CZ" sz="2400" dirty="0" err="1" smtClean="0"/>
              <a:t>transactions</a:t>
            </a:r>
            <a:r>
              <a:rPr lang="cs-CZ" sz="2400" dirty="0" smtClean="0"/>
              <a:t> </a:t>
            </a:r>
            <a:r>
              <a:rPr lang="cs-CZ" sz="2400" dirty="0" err="1" smtClean="0"/>
              <a:t>would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processed</a:t>
            </a:r>
            <a:r>
              <a:rPr lang="cs-CZ" sz="2400" dirty="0" smtClean="0"/>
              <a:t> </a:t>
            </a:r>
            <a:r>
              <a:rPr lang="cs-CZ" sz="2400" dirty="0" err="1"/>
              <a:t>u</a:t>
            </a:r>
            <a:r>
              <a:rPr lang="cs-CZ" sz="2400" dirty="0" err="1" smtClean="0"/>
              <a:t>sing</a:t>
            </a:r>
            <a:r>
              <a:rPr lang="cs-CZ" sz="2400" dirty="0" smtClean="0"/>
              <a:t> </a:t>
            </a:r>
            <a:r>
              <a:rPr lang="cs-CZ" sz="2400" dirty="0" smtClean="0"/>
              <a:t>a cash </a:t>
            </a:r>
            <a:r>
              <a:rPr lang="cs-CZ" sz="2400" dirty="0" err="1" smtClean="0"/>
              <a:t>register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cash </a:t>
            </a:r>
            <a:r>
              <a:rPr lang="cs-CZ" sz="2400" dirty="0" err="1" smtClean="0"/>
              <a:t>till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cheques</a:t>
            </a:r>
            <a:r>
              <a:rPr lang="cs-CZ" sz="2400" dirty="0"/>
              <a:t> </a:t>
            </a:r>
            <a:r>
              <a:rPr lang="cs-CZ" sz="2400" dirty="0" smtClean="0"/>
              <a:t>and </a:t>
            </a:r>
            <a:r>
              <a:rPr lang="cs-CZ" sz="2400" dirty="0" err="1" smtClean="0"/>
              <a:t>the</a:t>
            </a:r>
            <a:r>
              <a:rPr lang="cs-CZ" sz="2400" dirty="0" smtClean="0"/>
              <a:t> cash in </a:t>
            </a:r>
            <a:r>
              <a:rPr lang="cs-CZ" sz="2400" dirty="0" err="1" smtClean="0"/>
              <a:t>till</a:t>
            </a:r>
            <a:r>
              <a:rPr lang="cs-CZ" sz="2400" dirty="0" smtClean="0"/>
              <a:t> </a:t>
            </a:r>
            <a:r>
              <a:rPr lang="cs-CZ" sz="2400" dirty="0" err="1" smtClean="0"/>
              <a:t>would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counted</a:t>
            </a:r>
            <a:r>
              <a:rPr lang="cs-CZ" sz="2400" dirty="0" smtClean="0"/>
              <a:t> </a:t>
            </a:r>
            <a:r>
              <a:rPr lang="cs-CZ" sz="2400" dirty="0" err="1" smtClean="0"/>
              <a:t>at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end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day</a:t>
            </a:r>
            <a:r>
              <a:rPr lang="cs-CZ" sz="2400" dirty="0" smtClean="0"/>
              <a:t> and </a:t>
            </a:r>
            <a:r>
              <a:rPr lang="cs-CZ" sz="2400" dirty="0" err="1" smtClean="0"/>
              <a:t>then</a:t>
            </a:r>
            <a:r>
              <a:rPr lang="cs-CZ" sz="2400" dirty="0" smtClean="0"/>
              <a:t> </a:t>
            </a:r>
            <a:r>
              <a:rPr lang="cs-CZ" sz="2400" dirty="0" err="1" smtClean="0"/>
              <a:t>transferred</a:t>
            </a:r>
            <a:r>
              <a:rPr lang="cs-CZ" sz="2400" dirty="0" smtClean="0"/>
              <a:t> to </a:t>
            </a:r>
            <a:r>
              <a:rPr lang="cs-CZ" sz="2400" dirty="0" err="1" smtClean="0"/>
              <a:t>the</a:t>
            </a:r>
            <a:r>
              <a:rPr lang="cs-CZ" sz="2400" dirty="0" smtClean="0"/>
              <a:t> bank </a:t>
            </a:r>
            <a:r>
              <a:rPr lang="cs-CZ" sz="2400" dirty="0" err="1" smtClean="0"/>
              <a:t>account</a:t>
            </a:r>
            <a:r>
              <a:rPr lang="cs-CZ" sz="2400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7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388035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Recording</a:t>
            </a:r>
            <a:r>
              <a:rPr lang="cs-CZ" dirty="0" smtClean="0"/>
              <a:t> cash </a:t>
            </a:r>
            <a:r>
              <a:rPr lang="cs-CZ" dirty="0" err="1" smtClean="0"/>
              <a:t>transactions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/>
              <a:t>Credit</a:t>
            </a:r>
            <a:r>
              <a:rPr lang="cs-CZ" sz="2400" dirty="0" smtClean="0"/>
              <a:t> </a:t>
            </a:r>
            <a:r>
              <a:rPr lang="cs-CZ" sz="2400" dirty="0" err="1" smtClean="0"/>
              <a:t>transactions</a:t>
            </a:r>
            <a:r>
              <a:rPr lang="cs-CZ" sz="2400" dirty="0" smtClean="0"/>
              <a:t>, on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other</a:t>
            </a:r>
            <a:r>
              <a:rPr lang="cs-CZ" sz="2400" dirty="0" smtClean="0"/>
              <a:t> hand, </a:t>
            </a:r>
            <a:r>
              <a:rPr lang="cs-CZ" sz="2400" dirty="0" err="1" smtClean="0"/>
              <a:t>where</a:t>
            </a:r>
            <a:r>
              <a:rPr lang="cs-CZ" sz="2400" dirty="0" smtClean="0"/>
              <a:t> </a:t>
            </a:r>
            <a:r>
              <a:rPr lang="cs-CZ" sz="2400" dirty="0" err="1" smtClean="0"/>
              <a:t>goods</a:t>
            </a:r>
            <a:r>
              <a:rPr lang="cs-CZ" sz="2400" dirty="0" smtClean="0"/>
              <a:t> are sold and </a:t>
            </a:r>
            <a:r>
              <a:rPr lang="cs-CZ" sz="2400" dirty="0" err="1" smtClean="0"/>
              <a:t>purchased</a:t>
            </a:r>
            <a:r>
              <a:rPr lang="cs-CZ" sz="2400" dirty="0" smtClean="0"/>
              <a:t> and </a:t>
            </a:r>
            <a:r>
              <a:rPr lang="cs-CZ" sz="2400" dirty="0" err="1" smtClean="0"/>
              <a:t>paid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at</a:t>
            </a:r>
            <a:r>
              <a:rPr lang="cs-CZ" sz="2400" dirty="0" smtClean="0"/>
              <a:t> a </a:t>
            </a:r>
            <a:r>
              <a:rPr lang="cs-CZ" sz="2400" dirty="0" err="1" smtClean="0"/>
              <a:t>later</a:t>
            </a:r>
            <a:r>
              <a:rPr lang="cs-CZ" sz="2400" dirty="0" smtClean="0"/>
              <a:t> </a:t>
            </a:r>
            <a:r>
              <a:rPr lang="cs-CZ" sz="2400" dirty="0" err="1" smtClean="0"/>
              <a:t>date</a:t>
            </a:r>
            <a:r>
              <a:rPr lang="cs-CZ" sz="2400" dirty="0" smtClean="0"/>
              <a:t> are more </a:t>
            </a:r>
            <a:r>
              <a:rPr lang="cs-CZ" sz="2400" dirty="0" err="1" smtClean="0"/>
              <a:t>commonly</a:t>
            </a:r>
            <a:r>
              <a:rPr lang="cs-CZ" sz="2400" dirty="0" smtClean="0"/>
              <a:t> </a:t>
            </a:r>
            <a:r>
              <a:rPr lang="cs-CZ" sz="2400" dirty="0" err="1" smtClean="0"/>
              <a:t>paid</a:t>
            </a:r>
            <a:r>
              <a:rPr lang="cs-CZ" sz="2400" dirty="0" smtClean="0"/>
              <a:t> </a:t>
            </a:r>
            <a:r>
              <a:rPr lang="cs-CZ" sz="2400" dirty="0" err="1" smtClean="0"/>
              <a:t>using</a:t>
            </a:r>
            <a:r>
              <a:rPr lang="cs-CZ" sz="2400" dirty="0" smtClean="0"/>
              <a:t> </a:t>
            </a:r>
            <a:r>
              <a:rPr lang="cs-CZ" sz="2400" dirty="0" err="1" smtClean="0"/>
              <a:t>electronic</a:t>
            </a:r>
            <a:r>
              <a:rPr lang="cs-CZ" sz="2400" dirty="0" smtClean="0"/>
              <a:t> </a:t>
            </a:r>
            <a:r>
              <a:rPr lang="cs-CZ" sz="2400" dirty="0" err="1" smtClean="0"/>
              <a:t>payments</a:t>
            </a:r>
            <a:r>
              <a:rPr lang="cs-CZ" sz="2400" dirty="0" smtClean="0"/>
              <a:t>, </a:t>
            </a:r>
            <a:r>
              <a:rPr lang="cs-CZ" sz="2400" dirty="0" err="1" smtClean="0"/>
              <a:t>methods</a:t>
            </a:r>
            <a:r>
              <a:rPr lang="cs-CZ" sz="2400" dirty="0" smtClean="0"/>
              <a:t> (</a:t>
            </a:r>
            <a:r>
              <a:rPr lang="cs-CZ" sz="2400" dirty="0" err="1" smtClean="0"/>
              <a:t>i.e</a:t>
            </a:r>
            <a:r>
              <a:rPr lang="cs-CZ" sz="2400" dirty="0" smtClean="0"/>
              <a:t>. </a:t>
            </a:r>
            <a:r>
              <a:rPr lang="cs-CZ" sz="2400" dirty="0" err="1" smtClean="0"/>
              <a:t>they</a:t>
            </a:r>
            <a:r>
              <a:rPr lang="cs-CZ" sz="2400" dirty="0" smtClean="0"/>
              <a:t> are </a:t>
            </a:r>
            <a:r>
              <a:rPr lang="cs-CZ" sz="2400" dirty="0" err="1" smtClean="0"/>
              <a:t>paid</a:t>
            </a:r>
            <a:r>
              <a:rPr lang="cs-CZ" sz="2400" dirty="0" smtClean="0"/>
              <a:t> online) and are </a:t>
            </a:r>
            <a:r>
              <a:rPr lang="cs-CZ" sz="2400" dirty="0" err="1" smtClean="0"/>
              <a:t>commonly</a:t>
            </a:r>
            <a:r>
              <a:rPr lang="cs-CZ" sz="2400" dirty="0" smtClean="0"/>
              <a:t> </a:t>
            </a:r>
            <a:r>
              <a:rPr lang="cs-CZ" sz="2400" dirty="0" err="1" smtClean="0"/>
              <a:t>referred</a:t>
            </a:r>
            <a:r>
              <a:rPr lang="cs-CZ" sz="2400" dirty="0" smtClean="0"/>
              <a:t> to as bank </a:t>
            </a:r>
            <a:r>
              <a:rPr lang="cs-CZ" sz="2400" dirty="0" err="1" smtClean="0"/>
              <a:t>transactions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When</a:t>
            </a:r>
            <a:r>
              <a:rPr lang="cs-CZ" sz="2400" dirty="0" smtClean="0"/>
              <a:t> cash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received</a:t>
            </a:r>
            <a:r>
              <a:rPr lang="cs-CZ" sz="2400" dirty="0" smtClean="0"/>
              <a:t> (</a:t>
            </a:r>
            <a:r>
              <a:rPr lang="cs-CZ" sz="2400" dirty="0" err="1" smtClean="0"/>
              <a:t>i.e</a:t>
            </a:r>
            <a:r>
              <a:rPr lang="cs-CZ" sz="2400" dirty="0" smtClean="0"/>
              <a:t>. </a:t>
            </a:r>
            <a:r>
              <a:rPr lang="cs-CZ" sz="2400" dirty="0" err="1" smtClean="0"/>
              <a:t>receipt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an</a:t>
            </a:r>
            <a:r>
              <a:rPr lang="cs-CZ" sz="2400" dirty="0" smtClean="0"/>
              <a:t> </a:t>
            </a:r>
            <a:r>
              <a:rPr lang="cs-CZ" sz="2400" dirty="0" err="1" smtClean="0"/>
              <a:t>asset</a:t>
            </a:r>
            <a:r>
              <a:rPr lang="cs-CZ" sz="2400" dirty="0" smtClean="0"/>
              <a:t>)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entry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cash </a:t>
            </a:r>
            <a:r>
              <a:rPr lang="cs-CZ" sz="2400" dirty="0" err="1" smtClean="0"/>
              <a:t>ledger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a </a:t>
            </a:r>
            <a:r>
              <a:rPr lang="cs-CZ" sz="2400" dirty="0" err="1" smtClean="0"/>
              <a:t>debit</a:t>
            </a:r>
            <a:r>
              <a:rPr lang="cs-CZ" sz="2400" dirty="0" smtClean="0"/>
              <a:t>. </a:t>
            </a:r>
          </a:p>
          <a:p>
            <a:r>
              <a:rPr lang="cs-CZ" sz="2400" dirty="0" err="1" smtClean="0"/>
              <a:t>When</a:t>
            </a:r>
            <a:r>
              <a:rPr lang="cs-CZ" sz="2400" dirty="0" smtClean="0"/>
              <a:t> cash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paid</a:t>
            </a:r>
            <a:r>
              <a:rPr lang="cs-CZ" sz="2400" dirty="0" smtClean="0"/>
              <a:t> </a:t>
            </a:r>
            <a:r>
              <a:rPr lang="cs-CZ" sz="2400" dirty="0" err="1" smtClean="0"/>
              <a:t>out</a:t>
            </a:r>
            <a:r>
              <a:rPr lang="cs-CZ" sz="2400" dirty="0" smtClean="0"/>
              <a:t> (</a:t>
            </a:r>
            <a:r>
              <a:rPr lang="cs-CZ" sz="2400" dirty="0" err="1" smtClean="0"/>
              <a:t>i.e</a:t>
            </a:r>
            <a:r>
              <a:rPr lang="cs-CZ" sz="2400" dirty="0" smtClean="0"/>
              <a:t>. a </a:t>
            </a:r>
            <a:r>
              <a:rPr lang="cs-CZ" sz="2400" dirty="0" err="1" smtClean="0"/>
              <a:t>reduction</a:t>
            </a:r>
            <a:r>
              <a:rPr lang="cs-CZ" sz="2400" dirty="0" smtClean="0"/>
              <a:t> in </a:t>
            </a:r>
            <a:r>
              <a:rPr lang="cs-CZ" sz="2400" dirty="0" err="1" smtClean="0"/>
              <a:t>an</a:t>
            </a:r>
            <a:r>
              <a:rPr lang="cs-CZ" sz="2400" dirty="0" smtClean="0"/>
              <a:t> </a:t>
            </a:r>
            <a:r>
              <a:rPr lang="cs-CZ" sz="2400" dirty="0" err="1" smtClean="0"/>
              <a:t>asset</a:t>
            </a:r>
            <a:r>
              <a:rPr lang="cs-CZ" sz="2400" dirty="0" smtClean="0"/>
              <a:t>)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entry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cash </a:t>
            </a:r>
            <a:r>
              <a:rPr lang="cs-CZ" sz="2400" dirty="0" err="1" smtClean="0"/>
              <a:t>ledger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a </a:t>
            </a:r>
            <a:r>
              <a:rPr lang="cs-CZ" sz="2400" dirty="0" err="1" smtClean="0"/>
              <a:t>credit</a:t>
            </a:r>
            <a:r>
              <a:rPr lang="cs-CZ" sz="2400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8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487989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Recording</a:t>
            </a:r>
            <a:r>
              <a:rPr lang="cs-CZ" dirty="0" smtClean="0"/>
              <a:t> cash </a:t>
            </a:r>
            <a:r>
              <a:rPr lang="cs-CZ" dirty="0" err="1" smtClean="0"/>
              <a:t>transations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Illustration</a:t>
            </a:r>
            <a:endParaRPr lang="cs-CZ" dirty="0" smtClean="0"/>
          </a:p>
          <a:p>
            <a:pPr lvl="1"/>
            <a:r>
              <a:rPr lang="cs-CZ" dirty="0" smtClean="0"/>
              <a:t>Show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following</a:t>
            </a:r>
            <a:r>
              <a:rPr lang="cs-CZ" dirty="0" smtClean="0"/>
              <a:t> </a:t>
            </a:r>
            <a:r>
              <a:rPr lang="cs-CZ" dirty="0" err="1" smtClean="0"/>
              <a:t>transactions</a:t>
            </a:r>
            <a:r>
              <a:rPr lang="cs-CZ" dirty="0" smtClean="0"/>
              <a:t> in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accounts</a:t>
            </a:r>
            <a:r>
              <a:rPr lang="cs-CZ" dirty="0"/>
              <a:t> </a:t>
            </a:r>
            <a:r>
              <a:rPr lang="cs-CZ" dirty="0" smtClean="0"/>
              <a:t>(Cash, Rent, </a:t>
            </a:r>
            <a:r>
              <a:rPr lang="cs-CZ" dirty="0" err="1" smtClean="0"/>
              <a:t>Purchases</a:t>
            </a:r>
            <a:r>
              <a:rPr lang="cs-CZ" dirty="0" smtClean="0"/>
              <a:t>, Sales)</a:t>
            </a:r>
          </a:p>
          <a:p>
            <a:pPr lvl="1"/>
            <a:r>
              <a:rPr lang="cs-CZ" dirty="0" smtClean="0"/>
              <a:t>1)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pays</a:t>
            </a:r>
            <a:r>
              <a:rPr lang="cs-CZ" dirty="0" smtClean="0"/>
              <a:t> 80 </a:t>
            </a:r>
            <a:r>
              <a:rPr lang="cs-CZ" dirty="0" err="1" smtClean="0"/>
              <a:t>for</a:t>
            </a:r>
            <a:r>
              <a:rPr lang="cs-CZ" dirty="0" smtClean="0"/>
              <a:t> rent by </a:t>
            </a:r>
            <a:r>
              <a:rPr lang="cs-CZ" dirty="0" err="1" smtClean="0"/>
              <a:t>cheque</a:t>
            </a:r>
            <a:endParaRPr lang="cs-CZ" dirty="0" smtClean="0"/>
          </a:p>
          <a:p>
            <a:pPr lvl="1"/>
            <a:r>
              <a:rPr lang="cs-CZ" dirty="0" smtClean="0"/>
              <a:t>2)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sells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230 cash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banks</a:t>
            </a:r>
            <a:endParaRPr lang="cs-CZ" dirty="0" smtClean="0"/>
          </a:p>
          <a:p>
            <a:pPr lvl="1"/>
            <a:r>
              <a:rPr lang="cs-CZ" dirty="0" smtClean="0"/>
              <a:t>3)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purchases</a:t>
            </a:r>
            <a:r>
              <a:rPr lang="cs-CZ" dirty="0" smtClean="0"/>
              <a:t> 70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resale</a:t>
            </a:r>
            <a:r>
              <a:rPr lang="cs-CZ" dirty="0" smtClean="0"/>
              <a:t> </a:t>
            </a:r>
            <a:r>
              <a:rPr lang="cs-CZ" dirty="0" err="1" smtClean="0"/>
              <a:t>using</a:t>
            </a:r>
            <a:r>
              <a:rPr lang="cs-CZ" dirty="0" smtClean="0"/>
              <a:t> cash</a:t>
            </a:r>
          </a:p>
          <a:p>
            <a:pPr lvl="1"/>
            <a:r>
              <a:rPr lang="cs-CZ" dirty="0" smtClean="0"/>
              <a:t>4)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sells</a:t>
            </a:r>
            <a:r>
              <a:rPr lang="cs-CZ" dirty="0" smtClean="0"/>
              <a:t> more </a:t>
            </a:r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cash, </a:t>
            </a:r>
            <a:r>
              <a:rPr lang="cs-CZ" dirty="0" err="1" smtClean="0"/>
              <a:t>receiving</a:t>
            </a:r>
            <a:r>
              <a:rPr lang="cs-CZ" dirty="0" smtClean="0"/>
              <a:t> 3 400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843DE-EC20-4D91-8EA8-F1F1109898BB}" type="slidenum">
              <a:rPr lang="de-AT" altLang="en-US" smtClean="0"/>
              <a:pPr>
                <a:defRPr/>
              </a:pPr>
              <a:t>9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1496393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2531</TotalTime>
  <Words>2061</Words>
  <Application>Microsoft Office PowerPoint</Application>
  <PresentationFormat>Předvádění na obrazovce (4:3)</PresentationFormat>
  <Paragraphs>241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Тема1</vt:lpstr>
      <vt:lpstr>Accounting (Basics) - Lecture 6  FINANCIAL ACCOUNTS, THEIR STRUCTURE AND IMPORTANCE, CASH, CASH IN TRANSIT, BANK ACCOUNTS</vt:lpstr>
      <vt:lpstr>Content</vt:lpstr>
      <vt:lpstr>Financial accounts</vt:lpstr>
      <vt:lpstr>Financial accounts</vt:lpstr>
      <vt:lpstr>Financial accounts</vt:lpstr>
      <vt:lpstr>Financial accounts</vt:lpstr>
      <vt:lpstr>Recording cash transactions</vt:lpstr>
      <vt:lpstr>Recording cash transactions</vt:lpstr>
      <vt:lpstr>Recording cash transations</vt:lpstr>
      <vt:lpstr>Recording cash transactions</vt:lpstr>
      <vt:lpstr>Recording cash transactions</vt:lpstr>
      <vt:lpstr>Evaluating of short-term financial assets and liabilities</vt:lpstr>
      <vt:lpstr>Evaluating of short-term financial assets and liabilities</vt:lpstr>
      <vt:lpstr>Valuables</vt:lpstr>
      <vt:lpstr>Bank accounts</vt:lpstr>
      <vt:lpstr>Bank accounts</vt:lpstr>
      <vt:lpstr>Transfers between financial accounts</vt:lpstr>
      <vt:lpstr>Transfers between financial accounts</vt:lpstr>
      <vt:lpstr>Transfers between financial accounts</vt:lpstr>
      <vt:lpstr>Short-Term Securities and Shares and Acquired Short-Term Financial Assets </vt:lpstr>
      <vt:lpstr>Equity securities held for trading </vt:lpstr>
      <vt:lpstr>Equity securities held for trading </vt:lpstr>
      <vt:lpstr>Example</vt:lpstr>
      <vt:lpstr>Example</vt:lpstr>
      <vt:lpstr>Own shares and equity (own ownership) interests      </vt:lpstr>
      <vt:lpstr>Bonds held for trading</vt:lpstr>
      <vt:lpstr>Own bonds</vt:lpstr>
      <vt:lpstr>Bond securities maturing within one year held to maturity</vt:lpstr>
      <vt:lpstr>Short-Term Bank Credits </vt:lpstr>
      <vt:lpstr>Short-term bank credits</vt:lpstr>
      <vt:lpstr>Example</vt:lpstr>
      <vt:lpstr>Example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Sasha</dc:creator>
  <cp:lastModifiedBy>Valouch Petr</cp:lastModifiedBy>
  <cp:revision>142</cp:revision>
  <dcterms:created xsi:type="dcterms:W3CDTF">2014-08-29T06:21:19Z</dcterms:created>
  <dcterms:modified xsi:type="dcterms:W3CDTF">2017-09-04T07:31:49Z</dcterms:modified>
</cp:coreProperties>
</file>