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85" r:id="rId1"/>
  </p:sldMasterIdLst>
  <p:notesMasterIdLst>
    <p:notesMasterId r:id="rId56"/>
  </p:notes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8" r:id="rId41"/>
    <p:sldId id="299"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7" autoAdjust="0"/>
    <p:restoredTop sz="94660"/>
  </p:normalViewPr>
  <p:slideViewPr>
    <p:cSldViewPr>
      <p:cViewPr>
        <p:scale>
          <a:sx n="70" d="100"/>
          <a:sy n="70" d="100"/>
        </p:scale>
        <p:origin x="-2220" y="-9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857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85775"/>
          </a:xfrm>
          <a:prstGeom prst="rect">
            <a:avLst/>
          </a:prstGeom>
        </p:spPr>
        <p:txBody>
          <a:bodyPr vert="horz" lIns="91440" tIns="45720" rIns="91440" bIns="45720" rtlCol="0"/>
          <a:lstStyle>
            <a:lvl1pPr algn="r">
              <a:defRPr sz="1200"/>
            </a:lvl1pPr>
          </a:lstStyle>
          <a:p>
            <a:fld id="{E8A97193-9596-4FA6-B955-8985B0F2EC74}" type="datetimeFigureOut">
              <a:rPr lang="cs-CZ" smtClean="0"/>
              <a:t>4.9.2017</a:t>
            </a:fld>
            <a:endParaRPr lang="cs-CZ"/>
          </a:p>
        </p:txBody>
      </p:sp>
      <p:sp>
        <p:nvSpPr>
          <p:cNvPr id="4" name="Zástupný symbol pro obrázek snímku 3"/>
          <p:cNvSpPr>
            <a:spLocks noGrp="1" noRot="1" noChangeAspect="1"/>
          </p:cNvSpPr>
          <p:nvPr>
            <p:ph type="sldImg" idx="2"/>
          </p:nvPr>
        </p:nvSpPr>
        <p:spPr>
          <a:xfrm>
            <a:off x="1000125" y="728663"/>
            <a:ext cx="4857750" cy="3643312"/>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614863"/>
            <a:ext cx="5486400" cy="437197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228138"/>
            <a:ext cx="2971800" cy="4857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9228138"/>
            <a:ext cx="2971800" cy="485775"/>
          </a:xfrm>
          <a:prstGeom prst="rect">
            <a:avLst/>
          </a:prstGeom>
        </p:spPr>
        <p:txBody>
          <a:bodyPr vert="horz" lIns="91440" tIns="45720" rIns="91440" bIns="45720" rtlCol="0" anchor="b"/>
          <a:lstStyle>
            <a:lvl1pPr algn="r">
              <a:defRPr sz="1200"/>
            </a:lvl1pPr>
          </a:lstStyle>
          <a:p>
            <a:fld id="{EDAE2CC1-433B-4DFE-96BA-7504B3169EAB}" type="slidenum">
              <a:rPr lang="cs-CZ" smtClean="0"/>
              <a:t>‹#›</a:t>
            </a:fld>
            <a:endParaRPr lang="cs-CZ"/>
          </a:p>
        </p:txBody>
      </p:sp>
    </p:spTree>
    <p:extLst>
      <p:ext uri="{BB962C8B-B14F-4D97-AF65-F5344CB8AC3E}">
        <p14:creationId xmlns:p14="http://schemas.microsoft.com/office/powerpoint/2010/main" val="105057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cs-CZ" altLang="en-US" smtClean="0"/>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de-AT" altLang="en-US"/>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cs-CZ" altLang="en-US" smtClean="0"/>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de-AT" altLang="en-US"/>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ftr="0" dt="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143000"/>
            <a:ext cx="7623175" cy="2590800"/>
          </a:xfrm>
        </p:spPr>
        <p:txBody>
          <a:bodyPr/>
          <a:lstStyle/>
          <a:p>
            <a:pPr>
              <a:spcBef>
                <a:spcPts val="1200"/>
              </a:spcBef>
              <a:spcAft>
                <a:spcPts val="0"/>
              </a:spcAft>
            </a:pPr>
            <a:r>
              <a:rPr lang="en-US" sz="3200" dirty="0" smtClean="0">
                <a:latin typeface="Verdana" pitchFamily="34" charset="0"/>
              </a:rPr>
              <a:t>Accounting (Basics) - Lecture </a:t>
            </a:r>
            <a:r>
              <a:rPr lang="cs-CZ" sz="3200" dirty="0">
                <a:latin typeface="Verdana" pitchFamily="34" charset="0"/>
              </a:rPr>
              <a:t>7</a:t>
            </a:r>
            <a:r>
              <a:rPr lang="en-US" sz="2400" dirty="0" smtClean="0">
                <a:latin typeface="Verdana" pitchFamily="34" charset="0"/>
              </a:rPr>
              <a:t/>
            </a:r>
            <a:br>
              <a:rPr lang="en-US" sz="2400" dirty="0" smtClean="0">
                <a:latin typeface="Verdana" pitchFamily="34" charset="0"/>
              </a:rPr>
            </a:br>
            <a:r>
              <a:rPr lang="cs-CZ" sz="2400" dirty="0" smtClean="0">
                <a:latin typeface="Verdana" pitchFamily="34" charset="0"/>
              </a:rPr>
              <a:t/>
            </a:r>
            <a:br>
              <a:rPr lang="cs-CZ" sz="2400" dirty="0" smtClean="0">
                <a:latin typeface="Verdana" pitchFamily="34" charset="0"/>
              </a:rPr>
            </a:br>
            <a:r>
              <a:rPr lang="cs-CZ" sz="2400" dirty="0" smtClean="0">
                <a:latin typeface="Verdana" pitchFamily="34" charset="0"/>
              </a:rPr>
              <a:t>CLASSIFICATION OF LONG-TERM ASSETS, WAYS OF THEIR ACQUISITION. BASIC PROCEDURES OF ACCOUNTING OF ASSETS ACQUISITION AND DEPICTION DURING THEIR LIFETIME. METHODS OF LONG-TERM ASSETS DEPRECIATION (ACCOUNTING PERSPECTIVE).</a:t>
            </a:r>
            <a:br>
              <a:rPr lang="cs-CZ" sz="2400" dirty="0" smtClean="0">
                <a:latin typeface="Verdana" pitchFamily="34" charset="0"/>
              </a:rPr>
            </a:br>
            <a:endParaRPr lang="en-US" sz="2400" dirty="0">
              <a:latin typeface="Verdan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Long-Term Intangible Assets </a:t>
            </a:r>
            <a:endParaRPr lang="cs-CZ" dirty="0"/>
          </a:p>
        </p:txBody>
      </p:sp>
      <p:sp>
        <p:nvSpPr>
          <p:cNvPr id="3" name="Zástupný symbol pro obsah 2"/>
          <p:cNvSpPr>
            <a:spLocks noGrp="1"/>
          </p:cNvSpPr>
          <p:nvPr>
            <p:ph idx="1"/>
          </p:nvPr>
        </p:nvSpPr>
        <p:spPr/>
        <p:txBody>
          <a:bodyPr/>
          <a:lstStyle/>
          <a:p>
            <a:r>
              <a:rPr lang="en-GB" sz="2800" dirty="0" smtClean="0"/>
              <a:t>The </a:t>
            </a:r>
            <a:r>
              <a:rPr lang="en-GB" sz="2800" dirty="0"/>
              <a:t>company </a:t>
            </a:r>
            <a:r>
              <a:rPr lang="cs-CZ" sz="2800" dirty="0" err="1" smtClean="0"/>
              <a:t>usually</a:t>
            </a:r>
            <a:r>
              <a:rPr lang="cs-CZ" sz="2800" dirty="0" smtClean="0"/>
              <a:t> </a:t>
            </a:r>
            <a:r>
              <a:rPr lang="en-GB" sz="2800" dirty="0" smtClean="0"/>
              <a:t>uses </a:t>
            </a:r>
            <a:r>
              <a:rPr lang="en-GB" sz="2800" dirty="0"/>
              <a:t>the following accounts for keeping records of long-term intangible assets: </a:t>
            </a:r>
            <a:endParaRPr lang="cs-CZ" sz="2800" dirty="0" smtClean="0"/>
          </a:p>
          <a:p>
            <a:pPr lvl="1"/>
            <a:r>
              <a:rPr lang="en-GB" sz="2400" dirty="0" smtClean="0"/>
              <a:t>Research </a:t>
            </a:r>
            <a:r>
              <a:rPr lang="en-GB" sz="2400" dirty="0"/>
              <a:t>and development</a:t>
            </a:r>
            <a:endParaRPr lang="cs-CZ" sz="2400" dirty="0"/>
          </a:p>
          <a:p>
            <a:pPr lvl="1"/>
            <a:r>
              <a:rPr lang="en-GB" sz="2400" dirty="0"/>
              <a:t>Software</a:t>
            </a:r>
            <a:endParaRPr lang="cs-CZ" sz="2400" dirty="0"/>
          </a:p>
          <a:p>
            <a:pPr lvl="1"/>
            <a:r>
              <a:rPr lang="en-GB" sz="2400" dirty="0"/>
              <a:t>Valuable rights</a:t>
            </a:r>
            <a:endParaRPr lang="cs-CZ" sz="2400" dirty="0"/>
          </a:p>
          <a:p>
            <a:pPr lvl="1"/>
            <a:r>
              <a:rPr lang="en-GB" sz="2400" dirty="0"/>
              <a:t>Goodwill</a:t>
            </a:r>
            <a:endParaRPr lang="cs-CZ" sz="2400" dirty="0"/>
          </a:p>
          <a:p>
            <a:pPr lvl="1"/>
            <a:r>
              <a:rPr lang="en-GB" sz="2400" dirty="0"/>
              <a:t>Other long-term intangible assets</a:t>
            </a:r>
            <a:endParaRPr lang="cs-CZ" sz="2400" dirty="0"/>
          </a:p>
          <a:p>
            <a:pPr lvl="1"/>
            <a:r>
              <a:rPr lang="en-GB" sz="2400" dirty="0"/>
              <a:t>Intangible fixed assets under construction</a:t>
            </a:r>
            <a:endParaRPr lang="cs-CZ" sz="2400" dirty="0"/>
          </a:p>
          <a:p>
            <a:pPr lvl="1"/>
            <a:r>
              <a:rPr lang="en-GB" sz="2400" dirty="0"/>
              <a:t>Paid advances for intangible fixed assets</a:t>
            </a:r>
            <a:endParaRPr lang="cs-CZ" sz="2400" dirty="0"/>
          </a:p>
          <a:p>
            <a:endParaRPr lang="cs-CZ" sz="2800" dirty="0"/>
          </a:p>
          <a:p>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extLst>
      <p:ext uri="{BB962C8B-B14F-4D97-AF65-F5344CB8AC3E}">
        <p14:creationId xmlns:p14="http://schemas.microsoft.com/office/powerpoint/2010/main" val="40266891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Tangible Fixed Assets </a:t>
            </a:r>
            <a:endParaRPr lang="cs-CZ" dirty="0"/>
          </a:p>
        </p:txBody>
      </p:sp>
      <p:sp>
        <p:nvSpPr>
          <p:cNvPr id="3" name="Zástupný symbol pro obsah 2"/>
          <p:cNvSpPr>
            <a:spLocks noGrp="1"/>
          </p:cNvSpPr>
          <p:nvPr>
            <p:ph idx="1"/>
          </p:nvPr>
        </p:nvSpPr>
        <p:spPr/>
        <p:txBody>
          <a:bodyPr/>
          <a:lstStyle/>
          <a:p>
            <a:r>
              <a:rPr lang="en-GB" dirty="0"/>
              <a:t>These assets have a physical, tangible form. </a:t>
            </a:r>
            <a:endParaRPr lang="cs-CZ" dirty="0" smtClean="0"/>
          </a:p>
          <a:p>
            <a:r>
              <a:rPr lang="en-GB" dirty="0" smtClean="0"/>
              <a:t>They </a:t>
            </a:r>
            <a:r>
              <a:rPr lang="en-GB" dirty="0"/>
              <a:t>are items put into a state so that they can be used i.e. completing items and meeting the technical functions and obligations stated by special regulations for use (can be put into operation). </a:t>
            </a:r>
            <a:endParaRPr lang="cs-CZ" dirty="0" smtClean="0"/>
          </a:p>
          <a:p>
            <a:r>
              <a:rPr lang="en-GB" dirty="0" smtClean="0"/>
              <a:t>They </a:t>
            </a:r>
            <a:r>
              <a:rPr lang="en-GB" dirty="0"/>
              <a:t>can be depreciated or not depreciated.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extLst>
      <p:ext uri="{BB962C8B-B14F-4D97-AF65-F5344CB8AC3E}">
        <p14:creationId xmlns:p14="http://schemas.microsoft.com/office/powerpoint/2010/main" val="3927782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Tangible Fixed Assets </a:t>
            </a:r>
            <a:endParaRPr lang="cs-CZ" dirty="0"/>
          </a:p>
        </p:txBody>
      </p:sp>
      <p:sp>
        <p:nvSpPr>
          <p:cNvPr id="3" name="Zástupný symbol pro obsah 2"/>
          <p:cNvSpPr>
            <a:spLocks noGrp="1"/>
          </p:cNvSpPr>
          <p:nvPr>
            <p:ph idx="1"/>
          </p:nvPr>
        </p:nvSpPr>
        <p:spPr/>
        <p:txBody>
          <a:bodyPr/>
          <a:lstStyle/>
          <a:p>
            <a:r>
              <a:rPr lang="en-GB" dirty="0" smtClean="0"/>
              <a:t>The </a:t>
            </a:r>
            <a:r>
              <a:rPr lang="en-GB" dirty="0"/>
              <a:t>depreciation period, which depends on the time of use and the depreciation method, is selected by the company in the depreciation </a:t>
            </a:r>
            <a:r>
              <a:rPr lang="en-GB" dirty="0" smtClean="0"/>
              <a:t>plan</a:t>
            </a:r>
            <a:r>
              <a:rPr lang="cs-CZ" dirty="0" smtClean="0"/>
              <a:t> </a:t>
            </a:r>
            <a:r>
              <a:rPr lang="cs-CZ" dirty="0"/>
              <a:t>(</a:t>
            </a:r>
            <a:r>
              <a:rPr lang="cs-CZ" dirty="0" err="1"/>
              <a:t>with</a:t>
            </a:r>
            <a:r>
              <a:rPr lang="cs-CZ" dirty="0"/>
              <a:t> </a:t>
            </a:r>
            <a:r>
              <a:rPr lang="cs-CZ" dirty="0" err="1"/>
              <a:t>some</a:t>
            </a:r>
            <a:r>
              <a:rPr lang="cs-CZ" dirty="0"/>
              <a:t> </a:t>
            </a:r>
            <a:r>
              <a:rPr lang="cs-CZ" dirty="0" err="1"/>
              <a:t>exceptions</a:t>
            </a:r>
            <a:r>
              <a:rPr lang="cs-CZ" dirty="0"/>
              <a:t> in </a:t>
            </a:r>
            <a:r>
              <a:rPr lang="cs-CZ" dirty="0" err="1"/>
              <a:t>different</a:t>
            </a:r>
            <a:r>
              <a:rPr lang="cs-CZ" dirty="0"/>
              <a:t> </a:t>
            </a:r>
            <a:r>
              <a:rPr lang="cs-CZ" dirty="0" err="1"/>
              <a:t>accounting</a:t>
            </a:r>
            <a:r>
              <a:rPr lang="cs-CZ" dirty="0"/>
              <a:t> </a:t>
            </a:r>
            <a:r>
              <a:rPr lang="cs-CZ" dirty="0" err="1"/>
              <a:t>systems</a:t>
            </a:r>
            <a:r>
              <a:rPr lang="cs-CZ" dirty="0" smtClean="0"/>
              <a:t>)</a:t>
            </a:r>
            <a:r>
              <a:rPr lang="cs-CZ" dirty="0" smtClean="0"/>
              <a:t>.</a:t>
            </a:r>
            <a:endParaRPr lang="cs-CZ" dirty="0" smtClean="0"/>
          </a:p>
          <a:p>
            <a:r>
              <a:rPr lang="en-GB" dirty="0" smtClean="0"/>
              <a:t>The </a:t>
            </a:r>
            <a:r>
              <a:rPr lang="en-GB" dirty="0"/>
              <a:t>valuation from which the enterprise considers assets as fixed tangible assets can be chosen by the </a:t>
            </a:r>
            <a:r>
              <a:rPr lang="en-GB" dirty="0" smtClean="0"/>
              <a:t>company</a:t>
            </a:r>
            <a:r>
              <a:rPr lang="cs-CZ" dirty="0" smtClean="0"/>
              <a:t> (</a:t>
            </a:r>
            <a:r>
              <a:rPr lang="cs-CZ" dirty="0" err="1" smtClean="0"/>
              <a:t>according</a:t>
            </a:r>
            <a:r>
              <a:rPr lang="cs-CZ" dirty="0" smtClean="0"/>
              <a:t> to </a:t>
            </a:r>
            <a:r>
              <a:rPr lang="cs-CZ" dirty="0" err="1" smtClean="0"/>
              <a:t>concrete</a:t>
            </a:r>
            <a:r>
              <a:rPr lang="cs-CZ" dirty="0" smtClean="0"/>
              <a:t> </a:t>
            </a:r>
            <a:r>
              <a:rPr lang="cs-CZ" dirty="0" err="1" smtClean="0"/>
              <a:t>accounting</a:t>
            </a:r>
            <a:r>
              <a:rPr lang="cs-CZ" dirty="0" smtClean="0"/>
              <a:t> </a:t>
            </a:r>
            <a:r>
              <a:rPr lang="cs-CZ" dirty="0" err="1" smtClean="0"/>
              <a:t>rules</a:t>
            </a:r>
            <a:r>
              <a:rPr lang="cs-CZ" dirty="0" smtClean="0"/>
              <a:t> in sigle </a:t>
            </a:r>
            <a:r>
              <a:rPr lang="cs-CZ" dirty="0" err="1" smtClean="0"/>
              <a:t>countries</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extLst>
      <p:ext uri="{BB962C8B-B14F-4D97-AF65-F5344CB8AC3E}">
        <p14:creationId xmlns:p14="http://schemas.microsoft.com/office/powerpoint/2010/main" val="3352863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Tangible Fixed Assets </a:t>
            </a:r>
            <a:endParaRPr lang="cs-CZ" dirty="0"/>
          </a:p>
        </p:txBody>
      </p:sp>
      <p:sp>
        <p:nvSpPr>
          <p:cNvPr id="3" name="Zástupný symbol pro obsah 2"/>
          <p:cNvSpPr>
            <a:spLocks noGrp="1"/>
          </p:cNvSpPr>
          <p:nvPr>
            <p:ph idx="1"/>
          </p:nvPr>
        </p:nvSpPr>
        <p:spPr/>
        <p:txBody>
          <a:bodyPr/>
          <a:lstStyle/>
          <a:p>
            <a:r>
              <a:rPr lang="en-GB" sz="3200" dirty="0"/>
              <a:t>The company </a:t>
            </a:r>
            <a:r>
              <a:rPr lang="cs-CZ" sz="3200" dirty="0" err="1" smtClean="0"/>
              <a:t>usually</a:t>
            </a:r>
            <a:r>
              <a:rPr lang="cs-CZ" sz="3200" dirty="0" smtClean="0"/>
              <a:t> </a:t>
            </a:r>
            <a:r>
              <a:rPr lang="en-GB" sz="3200" dirty="0" smtClean="0"/>
              <a:t>uses </a:t>
            </a:r>
            <a:r>
              <a:rPr lang="en-GB" sz="3200" dirty="0"/>
              <a:t>the following accounts for keeping records of long-term </a:t>
            </a:r>
            <a:r>
              <a:rPr lang="en-GB" sz="3200" dirty="0" smtClean="0"/>
              <a:t>tangible assets</a:t>
            </a:r>
            <a:r>
              <a:rPr lang="cs-CZ" sz="3200" dirty="0" smtClean="0"/>
              <a:t>:</a:t>
            </a:r>
            <a:endParaRPr lang="cs-CZ" dirty="0"/>
          </a:p>
          <a:p>
            <a:pPr lvl="1"/>
            <a:r>
              <a:rPr lang="en-GB" dirty="0"/>
              <a:t>Land</a:t>
            </a:r>
            <a:endParaRPr lang="cs-CZ" dirty="0"/>
          </a:p>
          <a:p>
            <a:pPr lvl="1"/>
            <a:r>
              <a:rPr lang="en-GB" dirty="0"/>
              <a:t>Buildings halls and structures</a:t>
            </a:r>
            <a:endParaRPr lang="cs-CZ" dirty="0"/>
          </a:p>
          <a:p>
            <a:pPr lvl="1"/>
            <a:r>
              <a:rPr lang="en-GB" dirty="0"/>
              <a:t>Capital equipment and property units </a:t>
            </a:r>
            <a:endParaRPr lang="cs-CZ" dirty="0"/>
          </a:p>
          <a:p>
            <a:pPr lvl="1"/>
            <a:r>
              <a:rPr lang="en-GB" dirty="0"/>
              <a:t>Perennial crops</a:t>
            </a:r>
            <a:endParaRPr lang="cs-CZ" dirty="0"/>
          </a:p>
          <a:p>
            <a:pPr lvl="1"/>
            <a:r>
              <a:rPr lang="en-GB" dirty="0"/>
              <a:t>Breeding and draught animals</a:t>
            </a:r>
            <a:endParaRPr lang="cs-CZ" dirty="0"/>
          </a:p>
          <a:p>
            <a:pPr lvl="1"/>
            <a:r>
              <a:rPr lang="en-GB" dirty="0"/>
              <a:t>Other tangible fixed </a:t>
            </a:r>
            <a:r>
              <a:rPr lang="en-GB" dirty="0" smtClean="0"/>
              <a:t>assets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extLst>
      <p:ext uri="{BB962C8B-B14F-4D97-AF65-F5344CB8AC3E}">
        <p14:creationId xmlns:p14="http://schemas.microsoft.com/office/powerpoint/2010/main" val="903477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Tangible Fixed Assets </a:t>
            </a:r>
            <a:endParaRPr lang="cs-CZ" dirty="0"/>
          </a:p>
        </p:txBody>
      </p:sp>
      <p:sp>
        <p:nvSpPr>
          <p:cNvPr id="3" name="Zástupný symbol pro obsah 2"/>
          <p:cNvSpPr>
            <a:spLocks noGrp="1"/>
          </p:cNvSpPr>
          <p:nvPr>
            <p:ph idx="1"/>
          </p:nvPr>
        </p:nvSpPr>
        <p:spPr/>
        <p:txBody>
          <a:bodyPr/>
          <a:lstStyle/>
          <a:p>
            <a:r>
              <a:rPr lang="en-GB" sz="3200" dirty="0"/>
              <a:t>The company </a:t>
            </a:r>
            <a:r>
              <a:rPr lang="cs-CZ" sz="3200" dirty="0" err="1" smtClean="0"/>
              <a:t>usually</a:t>
            </a:r>
            <a:r>
              <a:rPr lang="cs-CZ" sz="3200" dirty="0" smtClean="0"/>
              <a:t> </a:t>
            </a:r>
            <a:r>
              <a:rPr lang="en-GB" sz="3200" dirty="0" smtClean="0"/>
              <a:t>uses </a:t>
            </a:r>
            <a:r>
              <a:rPr lang="en-GB" sz="3200" dirty="0"/>
              <a:t>the following accounts for keeping records of long-term </a:t>
            </a:r>
            <a:r>
              <a:rPr lang="en-GB" sz="3200" dirty="0" smtClean="0"/>
              <a:t>tangible assets</a:t>
            </a:r>
            <a:r>
              <a:rPr lang="cs-CZ" sz="3200" dirty="0" smtClean="0"/>
              <a:t>:</a:t>
            </a:r>
            <a:endParaRPr lang="cs-CZ" dirty="0"/>
          </a:p>
          <a:p>
            <a:pPr lvl="1"/>
            <a:r>
              <a:rPr lang="en-GB" dirty="0" smtClean="0"/>
              <a:t>Works </a:t>
            </a:r>
            <a:r>
              <a:rPr lang="en-GB" dirty="0"/>
              <a:t>of art and collections</a:t>
            </a:r>
            <a:endParaRPr lang="cs-CZ" dirty="0"/>
          </a:p>
          <a:p>
            <a:pPr lvl="1"/>
            <a:r>
              <a:rPr lang="en-GB" dirty="0"/>
              <a:t>Technical assessment</a:t>
            </a:r>
            <a:endParaRPr lang="cs-CZ" dirty="0"/>
          </a:p>
          <a:p>
            <a:pPr lvl="1"/>
            <a:r>
              <a:rPr lang="en-GB" dirty="0"/>
              <a:t>Tangible fixed assets under construction</a:t>
            </a:r>
            <a:endParaRPr lang="cs-CZ" dirty="0"/>
          </a:p>
          <a:p>
            <a:pPr lvl="1"/>
            <a:r>
              <a:rPr lang="en-GB" dirty="0"/>
              <a:t>Advance payments for tangible fixed assets</a:t>
            </a:r>
            <a:endParaRPr lang="cs-CZ" dirty="0"/>
          </a:p>
          <a:p>
            <a:pPr lvl="1"/>
            <a:r>
              <a:rPr lang="en-GB" dirty="0"/>
              <a:t>Adjustments to acquired assets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extLst>
      <p:ext uri="{BB962C8B-B14F-4D97-AF65-F5344CB8AC3E}">
        <p14:creationId xmlns:p14="http://schemas.microsoft.com/office/powerpoint/2010/main" val="3472685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Long-Term Financial Assets </a:t>
            </a:r>
            <a:endParaRPr lang="cs-CZ" dirty="0"/>
          </a:p>
        </p:txBody>
      </p:sp>
      <p:sp>
        <p:nvSpPr>
          <p:cNvPr id="3" name="Zástupný symbol pro obsah 2"/>
          <p:cNvSpPr>
            <a:spLocks noGrp="1"/>
          </p:cNvSpPr>
          <p:nvPr>
            <p:ph idx="1"/>
          </p:nvPr>
        </p:nvSpPr>
        <p:spPr/>
        <p:txBody>
          <a:bodyPr/>
          <a:lstStyle/>
          <a:p>
            <a:r>
              <a:rPr lang="en-GB" dirty="0"/>
              <a:t>The company acquires the following assets to: </a:t>
            </a:r>
            <a:endParaRPr lang="cs-CZ" dirty="0"/>
          </a:p>
          <a:p>
            <a:pPr lvl="1"/>
            <a:r>
              <a:rPr lang="en-GB" dirty="0"/>
              <a:t>have influence in another company</a:t>
            </a:r>
            <a:endParaRPr lang="cs-CZ" dirty="0"/>
          </a:p>
          <a:p>
            <a:pPr lvl="1"/>
            <a:r>
              <a:rPr lang="en-GB" dirty="0"/>
              <a:t>have higher revenues than from other investment</a:t>
            </a:r>
            <a:endParaRPr lang="cs-CZ" dirty="0"/>
          </a:p>
          <a:p>
            <a:r>
              <a:rPr lang="en-GB" dirty="0" smtClean="0"/>
              <a:t>In </a:t>
            </a:r>
            <a:r>
              <a:rPr lang="en-GB" dirty="0"/>
              <a:t>both cases the final objective is to gain an economic benefit by this investment through dividends, a profit share or revenues from the sale of long-term financial assets.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extLst>
      <p:ext uri="{BB962C8B-B14F-4D97-AF65-F5344CB8AC3E}">
        <p14:creationId xmlns:p14="http://schemas.microsoft.com/office/powerpoint/2010/main" val="2819241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Long-Term Financial Assets </a:t>
            </a:r>
            <a:endParaRPr lang="cs-CZ" dirty="0"/>
          </a:p>
        </p:txBody>
      </p:sp>
      <p:sp>
        <p:nvSpPr>
          <p:cNvPr id="3" name="Zástupný symbol pro obsah 2"/>
          <p:cNvSpPr>
            <a:spLocks noGrp="1"/>
          </p:cNvSpPr>
          <p:nvPr>
            <p:ph idx="1"/>
          </p:nvPr>
        </p:nvSpPr>
        <p:spPr/>
        <p:txBody>
          <a:bodyPr/>
          <a:lstStyle/>
          <a:p>
            <a:r>
              <a:rPr lang="en-GB" sz="2800" dirty="0"/>
              <a:t>The company </a:t>
            </a:r>
            <a:r>
              <a:rPr lang="cs-CZ" sz="2800" dirty="0" err="1" smtClean="0"/>
              <a:t>usually</a:t>
            </a:r>
            <a:r>
              <a:rPr lang="cs-CZ" sz="2800" dirty="0" smtClean="0"/>
              <a:t> </a:t>
            </a:r>
            <a:r>
              <a:rPr lang="en-GB" sz="2800" dirty="0" smtClean="0"/>
              <a:t>uses </a:t>
            </a:r>
            <a:r>
              <a:rPr lang="en-GB" sz="2800" dirty="0"/>
              <a:t>the following accounts for keeping records of long-term financial ass</a:t>
            </a:r>
            <a:r>
              <a:rPr lang="cs-CZ" sz="2800" dirty="0" err="1"/>
              <a:t>ets</a:t>
            </a:r>
            <a:r>
              <a:rPr lang="cs-CZ" sz="2800" dirty="0" smtClean="0"/>
              <a:t>:</a:t>
            </a:r>
          </a:p>
          <a:p>
            <a:pPr lvl="1"/>
            <a:r>
              <a:rPr lang="en-GB" sz="2400" dirty="0"/>
              <a:t>Shares and ownership interest with a controlling influence in enterprises</a:t>
            </a:r>
            <a:endParaRPr lang="cs-CZ" sz="2400" dirty="0"/>
          </a:p>
          <a:p>
            <a:pPr lvl="1"/>
            <a:r>
              <a:rPr lang="en-GB" sz="2400" dirty="0"/>
              <a:t>Shares and ownership interest with a substantial influence in enterprises</a:t>
            </a:r>
            <a:endParaRPr lang="cs-CZ" sz="2400" dirty="0"/>
          </a:p>
          <a:p>
            <a:pPr lvl="1"/>
            <a:r>
              <a:rPr lang="en-GB" sz="2400" dirty="0"/>
              <a:t>Implemented securities and ownership interests</a:t>
            </a:r>
            <a:endParaRPr lang="cs-CZ" sz="2400" dirty="0"/>
          </a:p>
          <a:p>
            <a:pPr lvl="1"/>
            <a:r>
              <a:rPr lang="en-GB" sz="2400" dirty="0"/>
              <a:t>Outstanding securities held to maturity</a:t>
            </a:r>
            <a:endParaRPr lang="cs-CZ" sz="2400" dirty="0"/>
          </a:p>
          <a:p>
            <a:pPr lvl="1"/>
            <a:r>
              <a:rPr lang="en-GB" sz="2400" dirty="0" smtClean="0"/>
              <a:t>Other </a:t>
            </a:r>
            <a:r>
              <a:rPr lang="en-GB" sz="2400" dirty="0"/>
              <a:t>loans</a:t>
            </a:r>
            <a:endParaRPr lang="cs-CZ" sz="2400" dirty="0"/>
          </a:p>
          <a:p>
            <a:pPr lvl="1"/>
            <a:r>
              <a:rPr lang="en-GB" sz="2400" dirty="0"/>
              <a:t>Other long-term financial assets</a:t>
            </a:r>
            <a:endParaRPr lang="cs-CZ" sz="24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extLst>
      <p:ext uri="{BB962C8B-B14F-4D97-AF65-F5344CB8AC3E}">
        <p14:creationId xmlns:p14="http://schemas.microsoft.com/office/powerpoint/2010/main" val="4040866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Fixed assets are not: </a:t>
            </a:r>
            <a:endParaRPr lang="cs-CZ" dirty="0"/>
          </a:p>
        </p:txBody>
      </p:sp>
      <p:sp>
        <p:nvSpPr>
          <p:cNvPr id="3" name="Zástupný symbol pro obsah 2"/>
          <p:cNvSpPr>
            <a:spLocks noGrp="1"/>
          </p:cNvSpPr>
          <p:nvPr>
            <p:ph idx="1"/>
          </p:nvPr>
        </p:nvSpPr>
        <p:spPr/>
        <p:txBody>
          <a:bodyPr/>
          <a:lstStyle/>
          <a:p>
            <a:pPr lvl="0"/>
            <a:r>
              <a:rPr lang="cs-CZ" dirty="0" smtClean="0"/>
              <a:t>L</a:t>
            </a:r>
            <a:r>
              <a:rPr lang="en-GB" dirty="0" smtClean="0"/>
              <a:t>ow-value </a:t>
            </a:r>
            <a:r>
              <a:rPr lang="en-GB" dirty="0"/>
              <a:t>intangible and tangible assets that the company has decided are not fixed assets. </a:t>
            </a:r>
            <a:endParaRPr lang="cs-CZ" dirty="0" smtClean="0"/>
          </a:p>
          <a:p>
            <a:pPr lvl="0"/>
            <a:r>
              <a:rPr lang="en-GB" dirty="0" smtClean="0"/>
              <a:t>In </a:t>
            </a:r>
            <a:r>
              <a:rPr lang="en-GB" dirty="0"/>
              <a:t>this case intangible fixed assets are posted during acquisition into costs (to the debit of the account </a:t>
            </a:r>
            <a:r>
              <a:rPr lang="en-GB" b="1" dirty="0"/>
              <a:t>“Services”) </a:t>
            </a:r>
            <a:r>
              <a:rPr lang="en-GB" dirty="0"/>
              <a:t>and tangible assets are accounted for as with inventories (including handing them over for use to the debit of the cost account </a:t>
            </a:r>
            <a:r>
              <a:rPr lang="en-GB" b="1" dirty="0"/>
              <a:t>“Consumption of material”).</a:t>
            </a:r>
            <a:r>
              <a:rPr lang="en-GB" dirty="0"/>
              <a:t>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extLst>
      <p:ext uri="{BB962C8B-B14F-4D97-AF65-F5344CB8AC3E}">
        <p14:creationId xmlns:p14="http://schemas.microsoft.com/office/powerpoint/2010/main" val="3318860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Fixed assets are not: </a:t>
            </a:r>
            <a:endParaRPr lang="cs-CZ" dirty="0"/>
          </a:p>
        </p:txBody>
      </p:sp>
      <p:sp>
        <p:nvSpPr>
          <p:cNvPr id="3" name="Zástupný symbol pro obsah 2"/>
          <p:cNvSpPr>
            <a:spLocks noGrp="1"/>
          </p:cNvSpPr>
          <p:nvPr>
            <p:ph idx="1"/>
          </p:nvPr>
        </p:nvSpPr>
        <p:spPr/>
        <p:txBody>
          <a:bodyPr/>
          <a:lstStyle/>
          <a:p>
            <a:pPr lvl="0"/>
            <a:r>
              <a:rPr lang="en-GB" dirty="0" smtClean="0"/>
              <a:t>The </a:t>
            </a:r>
            <a:r>
              <a:rPr lang="en-GB" dirty="0"/>
              <a:t>company states what types of these posted assets will be monitored up to cancelling them in the operative record-keeping and showing them in the </a:t>
            </a:r>
            <a:r>
              <a:rPr lang="cs-CZ" dirty="0" smtClean="0"/>
              <a:t>Notes</a:t>
            </a:r>
            <a:r>
              <a:rPr lang="en-GB" dirty="0" smtClean="0"/>
              <a:t> </a:t>
            </a:r>
            <a:r>
              <a:rPr lang="en-GB" dirty="0"/>
              <a:t>to the financial statement. </a:t>
            </a:r>
            <a:endParaRPr lang="cs-CZ" dirty="0" smtClean="0"/>
          </a:p>
          <a:p>
            <a:pPr lvl="0"/>
            <a:r>
              <a:rPr lang="cs-CZ" dirty="0" smtClean="0"/>
              <a:t>S</a:t>
            </a:r>
            <a:r>
              <a:rPr lang="en-GB" dirty="0" err="1" smtClean="0"/>
              <a:t>hort</a:t>
            </a:r>
            <a:r>
              <a:rPr lang="en-GB" dirty="0" smtClean="0"/>
              <a:t>-term </a:t>
            </a:r>
            <a:r>
              <a:rPr lang="en-GB" dirty="0"/>
              <a:t>financial assets which are recorded in accounting class Financial </a:t>
            </a:r>
            <a:r>
              <a:rPr lang="en-GB" dirty="0" smtClean="0"/>
              <a:t>accounts</a:t>
            </a:r>
            <a:r>
              <a:rPr lang="cs-CZ" dirty="0" smtClean="0"/>
              <a:t> (</a:t>
            </a:r>
            <a:r>
              <a:rPr lang="cs-CZ" dirty="0" err="1" smtClean="0"/>
              <a:t>see</a:t>
            </a:r>
            <a:r>
              <a:rPr lang="cs-CZ" dirty="0" smtClean="0"/>
              <a:t> </a:t>
            </a:r>
            <a:r>
              <a:rPr lang="cs-CZ" dirty="0" err="1" smtClean="0"/>
              <a:t>lecture</a:t>
            </a:r>
            <a:r>
              <a:rPr lang="cs-CZ" dirty="0" smtClean="0"/>
              <a:t> 6)</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extLst>
      <p:ext uri="{BB962C8B-B14F-4D97-AF65-F5344CB8AC3E}">
        <p14:creationId xmlns:p14="http://schemas.microsoft.com/office/powerpoint/2010/main" val="325114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Fixed Assets</a:t>
            </a:r>
            <a:endParaRPr lang="cs-CZ" dirty="0"/>
          </a:p>
        </p:txBody>
      </p:sp>
      <p:sp>
        <p:nvSpPr>
          <p:cNvPr id="3" name="Zástupný symbol pro obsah 2"/>
          <p:cNvSpPr>
            <a:spLocks noGrp="1"/>
          </p:cNvSpPr>
          <p:nvPr>
            <p:ph idx="1"/>
          </p:nvPr>
        </p:nvSpPr>
        <p:spPr/>
        <p:txBody>
          <a:bodyPr/>
          <a:lstStyle/>
          <a:p>
            <a:r>
              <a:rPr lang="en-GB" dirty="0"/>
              <a:t>The most frequent way of acquiring fixed assets is by purchasing them. </a:t>
            </a:r>
            <a:endParaRPr lang="cs-CZ" dirty="0" smtClean="0"/>
          </a:p>
          <a:p>
            <a:r>
              <a:rPr lang="en-GB" dirty="0" smtClean="0"/>
              <a:t>They </a:t>
            </a:r>
            <a:r>
              <a:rPr lang="en-GB" dirty="0"/>
              <a:t>can be acquired by the company’s activities, the investment of an affiliate or without payment (gift).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extLst>
      <p:ext uri="{BB962C8B-B14F-4D97-AF65-F5344CB8AC3E}">
        <p14:creationId xmlns:p14="http://schemas.microsoft.com/office/powerpoint/2010/main" val="234837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a:t>
            </a:r>
            <a:endParaRPr lang="en-US" sz="4000" dirty="0"/>
          </a:p>
        </p:txBody>
      </p:sp>
      <p:sp>
        <p:nvSpPr>
          <p:cNvPr id="3" name="Содержимое 2"/>
          <p:cNvSpPr>
            <a:spLocks noGrp="1"/>
          </p:cNvSpPr>
          <p:nvPr>
            <p:ph idx="1"/>
          </p:nvPr>
        </p:nvSpPr>
        <p:spPr/>
        <p:txBody>
          <a:bodyPr/>
          <a:lstStyle/>
          <a:p>
            <a:pPr eaLnBrk="0" hangingPunct="0">
              <a:spcBef>
                <a:spcPts val="600"/>
              </a:spcBef>
            </a:pPr>
            <a:r>
              <a:rPr lang="cs-CZ" sz="2000" dirty="0" err="1" smtClean="0"/>
              <a:t>Classification</a:t>
            </a:r>
            <a:r>
              <a:rPr lang="cs-CZ" sz="2000" dirty="0" smtClean="0"/>
              <a:t> </a:t>
            </a:r>
            <a:r>
              <a:rPr lang="cs-CZ" sz="2000" dirty="0" err="1"/>
              <a:t>of</a:t>
            </a:r>
            <a:r>
              <a:rPr lang="cs-CZ" sz="2000" dirty="0"/>
              <a:t> long-term (</a:t>
            </a:r>
            <a:r>
              <a:rPr lang="cs-CZ" sz="2000" dirty="0" err="1"/>
              <a:t>fixed</a:t>
            </a:r>
            <a:r>
              <a:rPr lang="cs-CZ" sz="2000" dirty="0"/>
              <a:t>) </a:t>
            </a:r>
            <a:r>
              <a:rPr lang="cs-CZ" sz="2000" dirty="0" err="1" smtClean="0"/>
              <a:t>assets</a:t>
            </a:r>
            <a:endParaRPr lang="cs-CZ" sz="2000" dirty="0" smtClean="0"/>
          </a:p>
          <a:p>
            <a:pPr eaLnBrk="0" hangingPunct="0">
              <a:spcBef>
                <a:spcPts val="600"/>
              </a:spcBef>
            </a:pPr>
            <a:r>
              <a:rPr lang="cs-CZ" sz="2000" dirty="0" smtClean="0"/>
              <a:t> </a:t>
            </a:r>
            <a:r>
              <a:rPr lang="cs-CZ" sz="2000" dirty="0" err="1" smtClean="0"/>
              <a:t>Ways</a:t>
            </a:r>
            <a:r>
              <a:rPr lang="cs-CZ" sz="2000" dirty="0" smtClean="0"/>
              <a:t> </a:t>
            </a:r>
            <a:r>
              <a:rPr lang="cs-CZ" sz="2000" dirty="0" err="1"/>
              <a:t>of</a:t>
            </a:r>
            <a:r>
              <a:rPr lang="cs-CZ" sz="2000" dirty="0"/>
              <a:t> </a:t>
            </a:r>
            <a:r>
              <a:rPr lang="cs-CZ" sz="2000" dirty="0" err="1"/>
              <a:t>their</a:t>
            </a:r>
            <a:r>
              <a:rPr lang="cs-CZ" sz="2000" dirty="0"/>
              <a:t> </a:t>
            </a:r>
            <a:r>
              <a:rPr lang="cs-CZ" sz="2000" dirty="0" err="1" smtClean="0"/>
              <a:t>acquisition</a:t>
            </a:r>
            <a:endParaRPr lang="cs-CZ" sz="2000" dirty="0" smtClean="0"/>
          </a:p>
          <a:p>
            <a:pPr eaLnBrk="0" hangingPunct="0">
              <a:spcBef>
                <a:spcPts val="600"/>
              </a:spcBef>
            </a:pPr>
            <a:r>
              <a:rPr lang="cs-CZ" sz="2000" dirty="0" smtClean="0"/>
              <a:t>Basic </a:t>
            </a:r>
            <a:r>
              <a:rPr lang="cs-CZ" sz="2000" dirty="0" err="1"/>
              <a:t>procedures</a:t>
            </a:r>
            <a:r>
              <a:rPr lang="cs-CZ" sz="2000" dirty="0"/>
              <a:t> </a:t>
            </a:r>
            <a:r>
              <a:rPr lang="cs-CZ" sz="2000" dirty="0" err="1"/>
              <a:t>of</a:t>
            </a:r>
            <a:r>
              <a:rPr lang="cs-CZ" sz="2000" dirty="0"/>
              <a:t> </a:t>
            </a:r>
            <a:r>
              <a:rPr lang="cs-CZ" sz="2000" dirty="0" err="1"/>
              <a:t>accounting</a:t>
            </a:r>
            <a:r>
              <a:rPr lang="cs-CZ" sz="2000" dirty="0"/>
              <a:t> </a:t>
            </a:r>
            <a:r>
              <a:rPr lang="cs-CZ" sz="2000" dirty="0" err="1"/>
              <a:t>of</a:t>
            </a:r>
            <a:r>
              <a:rPr lang="cs-CZ" sz="2000" dirty="0"/>
              <a:t> </a:t>
            </a:r>
            <a:r>
              <a:rPr lang="cs-CZ" sz="2000" dirty="0" err="1"/>
              <a:t>assets</a:t>
            </a:r>
            <a:r>
              <a:rPr lang="cs-CZ" sz="2000" dirty="0"/>
              <a:t> </a:t>
            </a:r>
            <a:r>
              <a:rPr lang="cs-CZ" sz="2000" dirty="0" err="1"/>
              <a:t>acquisition</a:t>
            </a:r>
            <a:r>
              <a:rPr lang="cs-CZ" sz="2000" dirty="0"/>
              <a:t> and </a:t>
            </a:r>
            <a:r>
              <a:rPr lang="cs-CZ" sz="2000" dirty="0" err="1"/>
              <a:t>depiction</a:t>
            </a:r>
            <a:r>
              <a:rPr lang="cs-CZ" sz="2000" dirty="0"/>
              <a:t> </a:t>
            </a:r>
            <a:r>
              <a:rPr lang="cs-CZ" sz="2000" dirty="0" err="1"/>
              <a:t>during</a:t>
            </a:r>
            <a:r>
              <a:rPr lang="cs-CZ" sz="2000" dirty="0"/>
              <a:t> </a:t>
            </a:r>
            <a:r>
              <a:rPr lang="cs-CZ" sz="2000" dirty="0" err="1"/>
              <a:t>their</a:t>
            </a:r>
            <a:r>
              <a:rPr lang="cs-CZ" sz="2000" dirty="0"/>
              <a:t> </a:t>
            </a:r>
            <a:r>
              <a:rPr lang="cs-CZ" sz="2000" dirty="0" err="1" smtClean="0"/>
              <a:t>lifetime</a:t>
            </a:r>
            <a:endParaRPr lang="cs-CZ" sz="2000" dirty="0" smtClean="0"/>
          </a:p>
          <a:p>
            <a:pPr eaLnBrk="0" hangingPunct="0">
              <a:spcBef>
                <a:spcPts val="600"/>
              </a:spcBef>
            </a:pPr>
            <a:r>
              <a:rPr lang="cs-CZ" sz="2000" dirty="0" err="1" smtClean="0"/>
              <a:t>Methods</a:t>
            </a:r>
            <a:r>
              <a:rPr lang="cs-CZ" sz="2000" dirty="0" smtClean="0"/>
              <a:t> </a:t>
            </a:r>
            <a:r>
              <a:rPr lang="cs-CZ" sz="2000" dirty="0" err="1"/>
              <a:t>of</a:t>
            </a:r>
            <a:r>
              <a:rPr lang="cs-CZ" sz="2000" dirty="0"/>
              <a:t> long-term (</a:t>
            </a:r>
            <a:r>
              <a:rPr lang="cs-CZ" sz="2000" dirty="0" err="1"/>
              <a:t>fixed</a:t>
            </a:r>
            <a:r>
              <a:rPr lang="cs-CZ" sz="2000" dirty="0"/>
              <a:t>) </a:t>
            </a:r>
            <a:r>
              <a:rPr lang="cs-CZ" sz="2000" dirty="0" err="1"/>
              <a:t>assets</a:t>
            </a:r>
            <a:r>
              <a:rPr lang="cs-CZ" sz="2000" dirty="0"/>
              <a:t> </a:t>
            </a:r>
            <a:r>
              <a:rPr lang="cs-CZ" sz="2000" dirty="0" err="1"/>
              <a:t>depreciation</a:t>
            </a:r>
            <a:r>
              <a:rPr lang="cs-CZ" sz="2000" dirty="0"/>
              <a:t> (</a:t>
            </a:r>
            <a:r>
              <a:rPr lang="cs-CZ" sz="2000" dirty="0" err="1"/>
              <a:t>accounting</a:t>
            </a:r>
            <a:r>
              <a:rPr lang="cs-CZ" sz="2000" dirty="0"/>
              <a:t> </a:t>
            </a:r>
            <a:r>
              <a:rPr lang="cs-CZ" sz="2000" dirty="0" err="1"/>
              <a:t>perspective</a:t>
            </a:r>
            <a:r>
              <a:rPr lang="cs-CZ" sz="2000" dirty="0"/>
              <a:t>). </a:t>
            </a:r>
            <a:br>
              <a:rPr lang="cs-CZ" sz="2000" dirty="0"/>
            </a:br>
            <a:endParaRPr lang="cs-CZ" sz="2000" dirty="0" smtClean="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Fixed Assets</a:t>
            </a:r>
            <a:endParaRPr lang="cs-CZ" dirty="0"/>
          </a:p>
        </p:txBody>
      </p:sp>
      <p:sp>
        <p:nvSpPr>
          <p:cNvPr id="3" name="Zástupný symbol pro obsah 2"/>
          <p:cNvSpPr>
            <a:spLocks noGrp="1"/>
          </p:cNvSpPr>
          <p:nvPr>
            <p:ph idx="1"/>
          </p:nvPr>
        </p:nvSpPr>
        <p:spPr/>
        <p:txBody>
          <a:bodyPr/>
          <a:lstStyle/>
          <a:p>
            <a:r>
              <a:rPr lang="en-GB" dirty="0" smtClean="0"/>
              <a:t>During </a:t>
            </a:r>
            <a:r>
              <a:rPr lang="en-GB" dirty="0"/>
              <a:t>the acquisition, as in the case of inventories, calculating accounts are </a:t>
            </a:r>
            <a:r>
              <a:rPr lang="en-GB" dirty="0" smtClean="0"/>
              <a:t>used</a:t>
            </a:r>
            <a:r>
              <a:rPr lang="en-GB" b="1" dirty="0" smtClean="0"/>
              <a:t> </a:t>
            </a:r>
            <a:r>
              <a:rPr lang="en-GB" b="1" dirty="0"/>
              <a:t>– Tangible and intangible fixed assets under construction and acquired long-term financial </a:t>
            </a:r>
            <a:r>
              <a:rPr lang="en-GB" b="1" dirty="0" smtClean="0"/>
              <a:t>assets</a:t>
            </a:r>
            <a:r>
              <a:rPr lang="en-GB" dirty="0" smtClean="0"/>
              <a:t>, </a:t>
            </a:r>
            <a:r>
              <a:rPr lang="en-GB" dirty="0"/>
              <a:t>on which, first of all, all parts of the acquisition price are ascertained and consequently (after meeting all the requirements for the use of assets) they are transferred to the respective assets </a:t>
            </a:r>
            <a:r>
              <a:rPr lang="en-GB" dirty="0" smtClean="0"/>
              <a:t>accounts</a:t>
            </a:r>
            <a:r>
              <a:rPr lang="cs-CZ"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extLst>
      <p:ext uri="{BB962C8B-B14F-4D97-AF65-F5344CB8AC3E}">
        <p14:creationId xmlns:p14="http://schemas.microsoft.com/office/powerpoint/2010/main" val="124789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Fixed Assets Acquired by Purchasing</a:t>
            </a:r>
            <a:endParaRPr lang="cs-CZ" dirty="0"/>
          </a:p>
        </p:txBody>
      </p:sp>
      <p:sp>
        <p:nvSpPr>
          <p:cNvPr id="3" name="Zástupný symbol pro obsah 2"/>
          <p:cNvSpPr>
            <a:spLocks noGrp="1"/>
          </p:cNvSpPr>
          <p:nvPr>
            <p:ph idx="1"/>
          </p:nvPr>
        </p:nvSpPr>
        <p:spPr/>
        <p:txBody>
          <a:bodyPr/>
          <a:lstStyle/>
          <a:p>
            <a:r>
              <a:rPr lang="en-GB" dirty="0"/>
              <a:t>They may be purchased through an invoice, in cash or a bank credit. </a:t>
            </a:r>
            <a:endParaRPr lang="cs-CZ" dirty="0" smtClean="0"/>
          </a:p>
          <a:p>
            <a:r>
              <a:rPr lang="en-GB" dirty="0" smtClean="0"/>
              <a:t>They </a:t>
            </a:r>
            <a:r>
              <a:rPr lang="en-GB" dirty="0"/>
              <a:t>are acquired through </a:t>
            </a:r>
            <a:r>
              <a:rPr lang="cs-CZ" dirty="0" err="1" smtClean="0"/>
              <a:t>calculating</a:t>
            </a:r>
            <a:r>
              <a:rPr lang="cs-CZ" dirty="0" smtClean="0"/>
              <a:t> </a:t>
            </a:r>
            <a:r>
              <a:rPr lang="cs-CZ" dirty="0" err="1" smtClean="0"/>
              <a:t>account</a:t>
            </a:r>
            <a:r>
              <a:rPr lang="en-GB" dirty="0" smtClean="0"/>
              <a:t> which </a:t>
            </a:r>
            <a:r>
              <a:rPr lang="en-GB" dirty="0"/>
              <a:t>can be omitted if it is clear there are no outstanding parts of the acquisition price and the asset can be immediately put into use.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extLst>
      <p:ext uri="{BB962C8B-B14F-4D97-AF65-F5344CB8AC3E}">
        <p14:creationId xmlns:p14="http://schemas.microsoft.com/office/powerpoint/2010/main" val="20502968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Fixed Assets Acquired by Purchasing</a:t>
            </a:r>
            <a:endParaRPr lang="cs-CZ" dirty="0"/>
          </a:p>
        </p:txBody>
      </p:sp>
      <p:sp>
        <p:nvSpPr>
          <p:cNvPr id="3" name="Zástupný symbol pro obsah 2"/>
          <p:cNvSpPr>
            <a:spLocks noGrp="1"/>
          </p:cNvSpPr>
          <p:nvPr>
            <p:ph idx="1"/>
          </p:nvPr>
        </p:nvSpPr>
        <p:spPr/>
        <p:txBody>
          <a:bodyPr/>
          <a:lstStyle/>
          <a:p>
            <a:r>
              <a:rPr lang="en-GB" dirty="0" smtClean="0"/>
              <a:t>If </a:t>
            </a:r>
            <a:r>
              <a:rPr lang="en-GB" dirty="0"/>
              <a:t>the acquisition process is not finished on the day of closing the accounts, these assets remain recorded in </a:t>
            </a:r>
            <a:r>
              <a:rPr lang="cs-CZ" dirty="0" err="1" smtClean="0"/>
              <a:t>calculating</a:t>
            </a:r>
            <a:r>
              <a:rPr lang="cs-CZ" dirty="0" smtClean="0"/>
              <a:t> </a:t>
            </a:r>
            <a:r>
              <a:rPr lang="cs-CZ" dirty="0" err="1" smtClean="0"/>
              <a:t>account</a:t>
            </a:r>
            <a:r>
              <a:rPr lang="cs-CZ" dirty="0" smtClean="0"/>
              <a:t> </a:t>
            </a:r>
            <a:r>
              <a:rPr lang="en-GB" dirty="0" smtClean="0"/>
              <a:t>according </a:t>
            </a:r>
            <a:r>
              <a:rPr lang="en-GB" dirty="0"/>
              <a:t>to the nature of the asset in one of the following accounts:</a:t>
            </a:r>
            <a:endParaRPr lang="cs-CZ" dirty="0"/>
          </a:p>
          <a:p>
            <a:pPr lvl="1"/>
            <a:r>
              <a:rPr lang="en-GB" dirty="0"/>
              <a:t>intangible fixed assets under construction,</a:t>
            </a:r>
            <a:endParaRPr lang="cs-CZ" dirty="0"/>
          </a:p>
          <a:p>
            <a:pPr lvl="1"/>
            <a:r>
              <a:rPr lang="en-GB" dirty="0"/>
              <a:t>tangible fixed assets under construction,</a:t>
            </a:r>
            <a:endParaRPr lang="cs-CZ" dirty="0"/>
          </a:p>
          <a:p>
            <a:pPr lvl="1"/>
            <a:r>
              <a:rPr lang="en-GB" dirty="0"/>
              <a:t>acquisition of long-term financial assets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extLst>
      <p:ext uri="{BB962C8B-B14F-4D97-AF65-F5344CB8AC3E}">
        <p14:creationId xmlns:p14="http://schemas.microsoft.com/office/powerpoint/2010/main" val="795002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Low-Value Assets</a:t>
            </a:r>
            <a:endParaRPr lang="cs-CZ" dirty="0"/>
          </a:p>
        </p:txBody>
      </p:sp>
      <p:sp>
        <p:nvSpPr>
          <p:cNvPr id="3" name="Zástupný symbol pro obsah 2"/>
          <p:cNvSpPr>
            <a:spLocks noGrp="1"/>
          </p:cNvSpPr>
          <p:nvPr>
            <p:ph idx="1"/>
          </p:nvPr>
        </p:nvSpPr>
        <p:spPr/>
        <p:txBody>
          <a:bodyPr/>
          <a:lstStyle/>
          <a:p>
            <a:r>
              <a:rPr lang="en-GB" dirty="0"/>
              <a:t>For low-value intangible and tangible assets with a usability time of more than one year, the company can decide whether it will record them as long-term or not. </a:t>
            </a:r>
            <a:endParaRPr lang="cs-CZ" dirty="0" smtClean="0"/>
          </a:p>
          <a:p>
            <a:r>
              <a:rPr lang="en-GB" dirty="0" smtClean="0"/>
              <a:t>If </a:t>
            </a:r>
            <a:r>
              <a:rPr lang="en-GB" dirty="0"/>
              <a:t>yes, they must be recorded under an internal accounting regulation showing the valuation from which the company considers this asset as long-term.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extLst>
      <p:ext uri="{BB962C8B-B14F-4D97-AF65-F5344CB8AC3E}">
        <p14:creationId xmlns:p14="http://schemas.microsoft.com/office/powerpoint/2010/main" val="67475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Low-Value Assets</a:t>
            </a:r>
            <a:endParaRPr lang="cs-CZ" dirty="0"/>
          </a:p>
        </p:txBody>
      </p:sp>
      <p:sp>
        <p:nvSpPr>
          <p:cNvPr id="3" name="Zástupný symbol pro obsah 2"/>
          <p:cNvSpPr>
            <a:spLocks noGrp="1"/>
          </p:cNvSpPr>
          <p:nvPr>
            <p:ph idx="1"/>
          </p:nvPr>
        </p:nvSpPr>
        <p:spPr/>
        <p:txBody>
          <a:bodyPr/>
          <a:lstStyle/>
          <a:p>
            <a:r>
              <a:rPr lang="en-GB" dirty="0" smtClean="0"/>
              <a:t>The </a:t>
            </a:r>
            <a:r>
              <a:rPr lang="en-GB" dirty="0"/>
              <a:t>accounting procedure for the acquisition of low-value assets is the </a:t>
            </a:r>
            <a:r>
              <a:rPr lang="cs-CZ" dirty="0" err="1" smtClean="0"/>
              <a:t>described</a:t>
            </a:r>
            <a:r>
              <a:rPr lang="cs-CZ" dirty="0" smtClean="0"/>
              <a:t> </a:t>
            </a:r>
            <a:r>
              <a:rPr lang="cs-CZ" dirty="0" err="1" smtClean="0"/>
              <a:t>before</a:t>
            </a:r>
            <a:r>
              <a:rPr lang="cs-CZ" dirty="0" smtClean="0"/>
              <a:t>.</a:t>
            </a:r>
          </a:p>
          <a:p>
            <a:r>
              <a:rPr lang="en-GB" dirty="0" smtClean="0"/>
              <a:t> After </a:t>
            </a:r>
            <a:r>
              <a:rPr lang="en-GB" dirty="0"/>
              <a:t>being put into use the assets will be recorded in the respective account </a:t>
            </a:r>
            <a:r>
              <a:rPr lang="cs-CZ" dirty="0" smtClean="0"/>
              <a:t>as </a:t>
            </a:r>
            <a:r>
              <a:rPr lang="cs-CZ" b="1" dirty="0" smtClean="0"/>
              <a:t>Land</a:t>
            </a:r>
            <a:r>
              <a:rPr lang="cs-CZ" dirty="0" smtClean="0"/>
              <a:t>, </a:t>
            </a:r>
            <a:r>
              <a:rPr lang="cs-CZ" dirty="0" err="1" smtClean="0"/>
              <a:t>etc</a:t>
            </a:r>
            <a:r>
              <a:rPr lang="cs-CZ" dirty="0" smtClean="0"/>
              <a:t>.</a:t>
            </a:r>
            <a:r>
              <a:rPr lang="en-GB" dirty="0" smtClean="0"/>
              <a:t> </a:t>
            </a:r>
            <a:r>
              <a:rPr lang="en-GB" dirty="0"/>
              <a:t>or in the account </a:t>
            </a:r>
            <a:r>
              <a:rPr lang="en-GB" b="1" dirty="0" smtClean="0"/>
              <a:t>Capital </a:t>
            </a:r>
            <a:r>
              <a:rPr lang="en-GB" b="1" dirty="0"/>
              <a:t>equipment and property </a:t>
            </a:r>
            <a:r>
              <a:rPr lang="en-GB" b="1" dirty="0" smtClean="0"/>
              <a:t>units</a:t>
            </a:r>
            <a:r>
              <a:rPr lang="en-GB" dirty="0" smtClean="0"/>
              <a:t> and </a:t>
            </a:r>
            <a:r>
              <a:rPr lang="en-GB" dirty="0"/>
              <a:t>depreciated according to the depreciation plan. </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extLst>
      <p:ext uri="{BB962C8B-B14F-4D97-AF65-F5344CB8AC3E}">
        <p14:creationId xmlns:p14="http://schemas.microsoft.com/office/powerpoint/2010/main" val="2252040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Low-Value Assets</a:t>
            </a:r>
            <a:endParaRPr lang="cs-CZ" dirty="0"/>
          </a:p>
        </p:txBody>
      </p:sp>
      <p:sp>
        <p:nvSpPr>
          <p:cNvPr id="3" name="Zástupný symbol pro obsah 2"/>
          <p:cNvSpPr>
            <a:spLocks noGrp="1"/>
          </p:cNvSpPr>
          <p:nvPr>
            <p:ph idx="1"/>
          </p:nvPr>
        </p:nvSpPr>
        <p:spPr/>
        <p:txBody>
          <a:bodyPr/>
          <a:lstStyle/>
          <a:p>
            <a:r>
              <a:rPr lang="en-GB" dirty="0" smtClean="0"/>
              <a:t>The </a:t>
            </a:r>
            <a:r>
              <a:rPr lang="en-GB" dirty="0"/>
              <a:t>accounting procedure for the acquisition of low-value assets is the </a:t>
            </a:r>
            <a:r>
              <a:rPr lang="cs-CZ" dirty="0" err="1" smtClean="0"/>
              <a:t>described</a:t>
            </a:r>
            <a:r>
              <a:rPr lang="cs-CZ" dirty="0" smtClean="0"/>
              <a:t> </a:t>
            </a:r>
            <a:r>
              <a:rPr lang="cs-CZ" dirty="0" err="1" smtClean="0"/>
              <a:t>before</a:t>
            </a:r>
            <a:r>
              <a:rPr lang="cs-CZ" dirty="0" smtClean="0"/>
              <a:t>.</a:t>
            </a:r>
          </a:p>
          <a:p>
            <a:r>
              <a:rPr lang="en-GB" dirty="0" smtClean="0"/>
              <a:t> After </a:t>
            </a:r>
            <a:r>
              <a:rPr lang="en-GB" dirty="0"/>
              <a:t>being put into use the assets will be recorded in the respective account </a:t>
            </a:r>
            <a:r>
              <a:rPr lang="cs-CZ" dirty="0" smtClean="0"/>
              <a:t>as </a:t>
            </a:r>
            <a:r>
              <a:rPr lang="cs-CZ" b="1" dirty="0" smtClean="0"/>
              <a:t>Land</a:t>
            </a:r>
            <a:r>
              <a:rPr lang="cs-CZ" dirty="0" smtClean="0"/>
              <a:t>, </a:t>
            </a:r>
            <a:r>
              <a:rPr lang="cs-CZ" dirty="0" err="1" smtClean="0"/>
              <a:t>etc</a:t>
            </a:r>
            <a:r>
              <a:rPr lang="cs-CZ" dirty="0" smtClean="0"/>
              <a:t>.</a:t>
            </a:r>
            <a:r>
              <a:rPr lang="en-GB" dirty="0" smtClean="0"/>
              <a:t> </a:t>
            </a:r>
            <a:r>
              <a:rPr lang="en-GB" dirty="0"/>
              <a:t>or in the account </a:t>
            </a:r>
            <a:r>
              <a:rPr lang="en-GB" b="1" dirty="0" smtClean="0"/>
              <a:t>Capital </a:t>
            </a:r>
            <a:r>
              <a:rPr lang="en-GB" b="1" dirty="0"/>
              <a:t>equipment and property </a:t>
            </a:r>
            <a:r>
              <a:rPr lang="en-GB" b="1" dirty="0" smtClean="0"/>
              <a:t>units</a:t>
            </a:r>
            <a:r>
              <a:rPr lang="en-GB" dirty="0" smtClean="0"/>
              <a:t> and </a:t>
            </a:r>
            <a:r>
              <a:rPr lang="en-GB" dirty="0"/>
              <a:t>depreciated according to the depreciation plan. </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extLst>
      <p:ext uri="{BB962C8B-B14F-4D97-AF65-F5344CB8AC3E}">
        <p14:creationId xmlns:p14="http://schemas.microsoft.com/office/powerpoint/2010/main" val="4215002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Low-Value Assets</a:t>
            </a:r>
            <a:endParaRPr lang="cs-CZ" dirty="0"/>
          </a:p>
        </p:txBody>
      </p:sp>
      <p:sp>
        <p:nvSpPr>
          <p:cNvPr id="3" name="Zástupný symbol pro obsah 2"/>
          <p:cNvSpPr>
            <a:spLocks noGrp="1"/>
          </p:cNvSpPr>
          <p:nvPr>
            <p:ph idx="1"/>
          </p:nvPr>
        </p:nvSpPr>
        <p:spPr/>
        <p:txBody>
          <a:bodyPr/>
          <a:lstStyle/>
          <a:p>
            <a:r>
              <a:rPr lang="en-GB" dirty="0"/>
              <a:t>If the top management of the company decides that low-value assets will not be recorded as long-term, there are two acquisition procedures: </a:t>
            </a:r>
            <a:endParaRPr lang="cs-CZ" dirty="0"/>
          </a:p>
          <a:p>
            <a:pPr lvl="1"/>
            <a:r>
              <a:rPr lang="en-GB" dirty="0"/>
              <a:t>the acquisition price of fixed intangible assets is transferred to </a:t>
            </a:r>
            <a:r>
              <a:rPr lang="en-GB" dirty="0" smtClean="0"/>
              <a:t>costs</a:t>
            </a:r>
            <a:r>
              <a:rPr lang="cs-CZ" dirty="0" smtClean="0"/>
              <a:t> (</a:t>
            </a:r>
            <a:r>
              <a:rPr lang="cs-CZ" dirty="0" err="1" smtClean="0"/>
              <a:t>expenses</a:t>
            </a:r>
            <a:r>
              <a:rPr lang="cs-CZ" dirty="0" smtClean="0"/>
              <a:t>)</a:t>
            </a:r>
            <a:endParaRPr lang="cs-CZ" dirty="0"/>
          </a:p>
          <a:p>
            <a:pPr lvl="1"/>
            <a:r>
              <a:rPr lang="en-GB" dirty="0"/>
              <a:t>for capital equipment and property units with an independent technical specification, the same method is used as for the acquisition of inventories and their </a:t>
            </a:r>
            <a:r>
              <a:rPr lang="en-GB" dirty="0" err="1" smtClean="0"/>
              <a:t>consumptio</a:t>
            </a:r>
            <a:r>
              <a:rPr lang="cs-CZ" dirty="0" smtClean="0"/>
              <a:t>n</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extLst>
      <p:ext uri="{BB962C8B-B14F-4D97-AF65-F5344CB8AC3E}">
        <p14:creationId xmlns:p14="http://schemas.microsoft.com/office/powerpoint/2010/main" val="4215002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Acquisition of Long-Term Assets through the Company’s Activities</a:t>
            </a:r>
            <a:endParaRPr lang="cs-CZ" dirty="0"/>
          </a:p>
        </p:txBody>
      </p:sp>
      <p:sp>
        <p:nvSpPr>
          <p:cNvPr id="3" name="Zástupný symbol pro obsah 2"/>
          <p:cNvSpPr>
            <a:spLocks noGrp="1"/>
          </p:cNvSpPr>
          <p:nvPr>
            <p:ph idx="1"/>
          </p:nvPr>
        </p:nvSpPr>
        <p:spPr/>
        <p:txBody>
          <a:bodyPr/>
          <a:lstStyle/>
          <a:p>
            <a:r>
              <a:rPr lang="en-GB" sz="2800" dirty="0"/>
              <a:t>The company may acquire intangible fixed assets through its own activities (its overheads) as in the case of inventories. </a:t>
            </a:r>
            <a:endParaRPr lang="cs-CZ" sz="2800" dirty="0" smtClean="0"/>
          </a:p>
          <a:p>
            <a:r>
              <a:rPr lang="en-GB" sz="2800" dirty="0" smtClean="0"/>
              <a:t>All </a:t>
            </a:r>
            <a:r>
              <a:rPr lang="en-GB" sz="2800" dirty="0"/>
              <a:t>costs spent on acquiring these assets are capitalized through </a:t>
            </a:r>
            <a:r>
              <a:rPr lang="cs-CZ" sz="2800" dirty="0" err="1" smtClean="0"/>
              <a:t>costs</a:t>
            </a:r>
            <a:r>
              <a:rPr lang="cs-CZ" sz="2800" dirty="0" smtClean="0"/>
              <a:t> (</a:t>
            </a:r>
            <a:r>
              <a:rPr lang="cs-CZ" sz="2800" dirty="0" err="1" smtClean="0"/>
              <a:t>expenses</a:t>
            </a:r>
            <a:r>
              <a:rPr lang="cs-CZ" sz="2800" dirty="0" smtClean="0"/>
              <a:t>)</a:t>
            </a:r>
            <a:r>
              <a:rPr lang="en-GB" sz="2800" dirty="0" smtClean="0"/>
              <a:t> </a:t>
            </a:r>
            <a:r>
              <a:rPr lang="en-GB" sz="2800" dirty="0"/>
              <a:t>and the asset is recorded in the respective acquisition (calculating) account. </a:t>
            </a:r>
            <a:endParaRPr lang="cs-CZ" sz="2800" dirty="0" smtClean="0"/>
          </a:p>
          <a:p>
            <a:r>
              <a:rPr lang="en-GB" sz="2800" dirty="0" smtClean="0"/>
              <a:t>After </a:t>
            </a:r>
            <a:r>
              <a:rPr lang="en-GB" sz="2800" dirty="0"/>
              <a:t>meeting the use requirements it is transferred to the respective assets account and is </a:t>
            </a:r>
            <a:r>
              <a:rPr lang="en-GB" sz="2800" dirty="0" smtClean="0"/>
              <a:t>depreciated. </a:t>
            </a:r>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extLst>
      <p:ext uri="{BB962C8B-B14F-4D97-AF65-F5344CB8AC3E}">
        <p14:creationId xmlns:p14="http://schemas.microsoft.com/office/powerpoint/2010/main" val="1071710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Cancelling Fixed Assets</a:t>
            </a:r>
            <a:endParaRPr lang="cs-CZ" dirty="0"/>
          </a:p>
        </p:txBody>
      </p:sp>
      <p:sp>
        <p:nvSpPr>
          <p:cNvPr id="3" name="Zástupný symbol pro obsah 2"/>
          <p:cNvSpPr>
            <a:spLocks noGrp="1"/>
          </p:cNvSpPr>
          <p:nvPr>
            <p:ph idx="1"/>
          </p:nvPr>
        </p:nvSpPr>
        <p:spPr/>
        <p:txBody>
          <a:bodyPr/>
          <a:lstStyle/>
          <a:p>
            <a:r>
              <a:rPr lang="en-GB" dirty="0"/>
              <a:t>Fixed assets are cancelled mainly because they are depreciated (physical liquidation), sold or donated. </a:t>
            </a:r>
            <a:endParaRPr lang="cs-CZ" dirty="0" smtClean="0"/>
          </a:p>
          <a:p>
            <a:r>
              <a:rPr lang="en-GB" dirty="0" smtClean="0"/>
              <a:t>They </a:t>
            </a:r>
            <a:r>
              <a:rPr lang="en-GB" dirty="0"/>
              <a:t>can also be stolen (damage) or destroyed.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extLst>
      <p:ext uri="{BB962C8B-B14F-4D97-AF65-F5344CB8AC3E}">
        <p14:creationId xmlns:p14="http://schemas.microsoft.com/office/powerpoint/2010/main" val="354019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Cancelling Fixed Assets</a:t>
            </a:r>
            <a:endParaRPr lang="cs-CZ" dirty="0"/>
          </a:p>
        </p:txBody>
      </p:sp>
      <p:sp>
        <p:nvSpPr>
          <p:cNvPr id="3" name="Zástupný symbol pro obsah 2"/>
          <p:cNvSpPr>
            <a:spLocks noGrp="1"/>
          </p:cNvSpPr>
          <p:nvPr>
            <p:ph idx="1"/>
          </p:nvPr>
        </p:nvSpPr>
        <p:spPr/>
        <p:txBody>
          <a:bodyPr/>
          <a:lstStyle/>
          <a:p>
            <a:r>
              <a:rPr lang="en-GB" dirty="0" smtClean="0"/>
              <a:t>To cancel depreciated assets, first of all, posting of adjusting entries up to the full amount of the acquisition price (single depreciation of the net book value) must be completed. </a:t>
            </a:r>
            <a:endParaRPr lang="cs-CZ" dirty="0" smtClean="0"/>
          </a:p>
          <a:p>
            <a:r>
              <a:rPr lang="en-GB" dirty="0" smtClean="0"/>
              <a:t>The price of </a:t>
            </a:r>
            <a:r>
              <a:rPr lang="en-GB" dirty="0" smtClean="0"/>
              <a:t>non</a:t>
            </a:r>
            <a:r>
              <a:rPr lang="cs-CZ" dirty="0" smtClean="0"/>
              <a:t>-</a:t>
            </a:r>
            <a:r>
              <a:rPr lang="en-GB" dirty="0" smtClean="0"/>
              <a:t>depreciated </a:t>
            </a:r>
            <a:r>
              <a:rPr lang="en-GB" dirty="0" smtClean="0"/>
              <a:t>assets and long-term financial assets is posted to the debit of </a:t>
            </a:r>
            <a:r>
              <a:rPr lang="en-GB" dirty="0" smtClean="0"/>
              <a:t>costs</a:t>
            </a:r>
            <a:r>
              <a:rPr lang="cs-CZ" dirty="0" smtClean="0"/>
              <a:t> (</a:t>
            </a:r>
            <a:r>
              <a:rPr lang="cs-CZ" dirty="0" err="1" smtClean="0"/>
              <a:t>expenses</a:t>
            </a:r>
            <a:r>
              <a:rPr lang="cs-CZ" dirty="0" smtClean="0"/>
              <a:t>)</a:t>
            </a:r>
            <a:r>
              <a:rPr lang="en-GB" dirty="0" smtClean="0"/>
              <a:t> </a:t>
            </a:r>
            <a:r>
              <a:rPr lang="en-GB" dirty="0" smtClean="0"/>
              <a:t>when they are liquidated.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extLst>
      <p:ext uri="{BB962C8B-B14F-4D97-AF65-F5344CB8AC3E}">
        <p14:creationId xmlns:p14="http://schemas.microsoft.com/office/powerpoint/2010/main" val="3338415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Long-term </a:t>
            </a:r>
            <a:r>
              <a:rPr lang="cs-CZ" dirty="0" err="1" smtClean="0"/>
              <a:t>assets</a:t>
            </a:r>
            <a:endParaRPr lang="cs-CZ" dirty="0"/>
          </a:p>
        </p:txBody>
      </p:sp>
      <p:sp>
        <p:nvSpPr>
          <p:cNvPr id="3" name="Zástupný symbol pro obsah 2"/>
          <p:cNvSpPr>
            <a:spLocks noGrp="1"/>
          </p:cNvSpPr>
          <p:nvPr>
            <p:ph idx="1"/>
          </p:nvPr>
        </p:nvSpPr>
        <p:spPr/>
        <p:txBody>
          <a:bodyPr/>
          <a:lstStyle/>
          <a:p>
            <a:r>
              <a:rPr lang="en-GB" dirty="0"/>
              <a:t>Long-term assets should be the most profitable assets of the company which are kept for a long time and, therefore, a decision about them is a strategic decision made by the top management or owners of the company. </a:t>
            </a:r>
            <a:endParaRPr lang="cs-CZ" dirty="0"/>
          </a:p>
          <a:p>
            <a:r>
              <a:rPr lang="en-GB" dirty="0"/>
              <a:t>They are not consumed at once, but gradually through depreciations.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extLst>
      <p:ext uri="{BB962C8B-B14F-4D97-AF65-F5344CB8AC3E}">
        <p14:creationId xmlns:p14="http://schemas.microsoft.com/office/powerpoint/2010/main" val="32562569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Cancelling Fixed Assets</a:t>
            </a:r>
            <a:endParaRPr lang="cs-CZ" dirty="0"/>
          </a:p>
        </p:txBody>
      </p:sp>
      <p:sp>
        <p:nvSpPr>
          <p:cNvPr id="3" name="Zástupný symbol pro obsah 2"/>
          <p:cNvSpPr>
            <a:spLocks noGrp="1"/>
          </p:cNvSpPr>
          <p:nvPr>
            <p:ph idx="1"/>
          </p:nvPr>
        </p:nvSpPr>
        <p:spPr/>
        <p:txBody>
          <a:bodyPr/>
          <a:lstStyle/>
          <a:p>
            <a:r>
              <a:rPr lang="en-GB" dirty="0" smtClean="0"/>
              <a:t>The costs </a:t>
            </a:r>
            <a:r>
              <a:rPr lang="cs-CZ" dirty="0" smtClean="0"/>
              <a:t>(</a:t>
            </a:r>
            <a:r>
              <a:rPr lang="cs-CZ" dirty="0" err="1" smtClean="0"/>
              <a:t>expenses</a:t>
            </a:r>
            <a:r>
              <a:rPr lang="cs-CZ" dirty="0" smtClean="0"/>
              <a:t>) </a:t>
            </a:r>
            <a:r>
              <a:rPr lang="en-GB" dirty="0" smtClean="0"/>
              <a:t>of </a:t>
            </a:r>
            <a:r>
              <a:rPr lang="en-GB" dirty="0" smtClean="0"/>
              <a:t>the physical liquidation are posted to the debit of the account </a:t>
            </a:r>
            <a:r>
              <a:rPr lang="en-GB" b="1" dirty="0" smtClean="0"/>
              <a:t>Other operating </a:t>
            </a:r>
            <a:r>
              <a:rPr lang="en-GB" b="1" dirty="0" smtClean="0"/>
              <a:t>costs</a:t>
            </a:r>
            <a:r>
              <a:rPr lang="cs-CZ" b="1" dirty="0" smtClean="0"/>
              <a:t> (</a:t>
            </a:r>
            <a:r>
              <a:rPr lang="cs-CZ" b="1" dirty="0" err="1" smtClean="0"/>
              <a:t>expenses</a:t>
            </a:r>
            <a:r>
              <a:rPr lang="cs-CZ" b="1" dirty="0" smtClean="0"/>
              <a:t>)</a:t>
            </a:r>
            <a:r>
              <a:rPr lang="en-GB" dirty="0" smtClean="0"/>
              <a:t> </a:t>
            </a:r>
            <a:r>
              <a:rPr lang="en-GB" dirty="0" smtClean="0"/>
              <a:t>and any remaining material from the liquidation is taken to the warehouse and is recorded in the account </a:t>
            </a:r>
            <a:r>
              <a:rPr lang="en-GB" b="1" dirty="0" smtClean="0"/>
              <a:t>Other operating revenues.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30</a:t>
            </a:fld>
            <a:endParaRPr lang="de-AT" altLang="en-US"/>
          </a:p>
        </p:txBody>
      </p:sp>
    </p:spTree>
    <p:extLst>
      <p:ext uri="{BB962C8B-B14F-4D97-AF65-F5344CB8AC3E}">
        <p14:creationId xmlns:p14="http://schemas.microsoft.com/office/powerpoint/2010/main" val="4014887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Depreciation of Long-Term Assets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800" dirty="0"/>
              <a:t>The company acquires each asset to obtain an economic benefit. </a:t>
            </a:r>
            <a:endParaRPr lang="cs-CZ" sz="2800" dirty="0" smtClean="0"/>
          </a:p>
          <a:p>
            <a:r>
              <a:rPr lang="en-GB" sz="2800" dirty="0" smtClean="0"/>
              <a:t>The </a:t>
            </a:r>
            <a:r>
              <a:rPr lang="en-GB" sz="2800" dirty="0"/>
              <a:t>asset enters into the economic process in which it is consumed and changed into products that are exchanged for money. </a:t>
            </a:r>
            <a:endParaRPr lang="cs-CZ" sz="2800" dirty="0" smtClean="0"/>
          </a:p>
          <a:p>
            <a:r>
              <a:rPr lang="en-GB" sz="2800" dirty="0" smtClean="0"/>
              <a:t>The </a:t>
            </a:r>
            <a:r>
              <a:rPr lang="en-GB" sz="2800" dirty="0"/>
              <a:t>degree of the achieved effect depends on the amount of consumed assets of the company and the speed with which they are exchanged (length of the economic useful life of an asset). </a:t>
            </a:r>
            <a:endParaRPr lang="cs-CZ" sz="2800"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31</a:t>
            </a:fld>
            <a:endParaRPr lang="de-AT" altLang="en-US"/>
          </a:p>
        </p:txBody>
      </p:sp>
    </p:spTree>
    <p:extLst>
      <p:ext uri="{BB962C8B-B14F-4D97-AF65-F5344CB8AC3E}">
        <p14:creationId xmlns:p14="http://schemas.microsoft.com/office/powerpoint/2010/main" val="2912962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Depreciation of Long-Term Assets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800" dirty="0" smtClean="0"/>
              <a:t>According </a:t>
            </a:r>
            <a:r>
              <a:rPr lang="en-GB" sz="2800" dirty="0"/>
              <a:t>to the character of the production, some assets are used by the company over the long </a:t>
            </a:r>
            <a:r>
              <a:rPr lang="en-GB" sz="2800" dirty="0" smtClean="0"/>
              <a:t>term, </a:t>
            </a:r>
            <a:r>
              <a:rPr lang="en-GB" sz="2800" dirty="0"/>
              <a:t>they are not consumed straight away but gradually and some of them are not consumed at all, but on the other hand they are appreciated in time, such as land, works of art, collections, items of cultural monuments, ownership interests and long-term securities. </a:t>
            </a:r>
            <a:endParaRPr lang="cs-CZ" sz="2800" dirty="0" smtClean="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32</a:t>
            </a:fld>
            <a:endParaRPr lang="de-AT" altLang="en-US"/>
          </a:p>
        </p:txBody>
      </p:sp>
    </p:spTree>
    <p:extLst>
      <p:ext uri="{BB962C8B-B14F-4D97-AF65-F5344CB8AC3E}">
        <p14:creationId xmlns:p14="http://schemas.microsoft.com/office/powerpoint/2010/main" val="1380363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Depreciation of Long-Term Assets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800" dirty="0" smtClean="0"/>
              <a:t>The </a:t>
            </a:r>
            <a:r>
              <a:rPr lang="en-GB" sz="2800" dirty="0"/>
              <a:t>gradual decrease in the value of long-term assets as they are used (physical wear or moral ageing) and the transfer of these amounts (depreciation) to the operating costs of the company is called depreciation. </a:t>
            </a:r>
            <a:endParaRPr lang="cs-CZ" sz="28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33</a:t>
            </a:fld>
            <a:endParaRPr lang="de-AT" altLang="en-US"/>
          </a:p>
        </p:txBody>
      </p:sp>
    </p:spTree>
    <p:extLst>
      <p:ext uri="{BB962C8B-B14F-4D97-AF65-F5344CB8AC3E}">
        <p14:creationId xmlns:p14="http://schemas.microsoft.com/office/powerpoint/2010/main" val="38684279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Depreciation of Long-Term Assets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800" dirty="0" smtClean="0"/>
              <a:t>There </a:t>
            </a:r>
            <a:r>
              <a:rPr lang="en-GB" sz="2800" dirty="0"/>
              <a:t>are two kinds of depreciation: </a:t>
            </a:r>
            <a:endParaRPr lang="cs-CZ" sz="2800" dirty="0"/>
          </a:p>
          <a:p>
            <a:pPr lvl="1"/>
            <a:r>
              <a:rPr lang="en-GB" sz="2400" dirty="0"/>
              <a:t>accounting (straight-line, regressive, progressive and use) </a:t>
            </a:r>
            <a:endParaRPr lang="cs-CZ" sz="2400" dirty="0"/>
          </a:p>
          <a:p>
            <a:pPr lvl="1"/>
            <a:r>
              <a:rPr lang="en-GB" sz="2400" dirty="0"/>
              <a:t>tax </a:t>
            </a:r>
            <a:r>
              <a:rPr lang="en-GB" sz="2400" dirty="0" smtClean="0"/>
              <a:t>(</a:t>
            </a:r>
            <a:r>
              <a:rPr lang="cs-CZ" sz="2400" dirty="0" err="1" smtClean="0"/>
              <a:t>different</a:t>
            </a:r>
            <a:r>
              <a:rPr lang="cs-CZ" sz="2400" dirty="0" smtClean="0"/>
              <a:t> in </a:t>
            </a:r>
            <a:r>
              <a:rPr lang="cs-CZ" sz="2400" dirty="0" err="1" smtClean="0"/>
              <a:t>different</a:t>
            </a:r>
            <a:r>
              <a:rPr lang="cs-CZ" sz="2400" dirty="0" smtClean="0"/>
              <a:t> </a:t>
            </a:r>
            <a:r>
              <a:rPr lang="cs-CZ" sz="2400" dirty="0" err="1" smtClean="0"/>
              <a:t>countries</a:t>
            </a:r>
            <a:r>
              <a:rPr lang="cs-CZ" sz="2400" dirty="0" smtClean="0"/>
              <a:t> </a:t>
            </a:r>
            <a:r>
              <a:rPr lang="cs-CZ" sz="2400" dirty="0" err="1" smtClean="0"/>
              <a:t>according</a:t>
            </a:r>
            <a:r>
              <a:rPr lang="cs-CZ" sz="2400" dirty="0" smtClean="0"/>
              <a:t> to </a:t>
            </a:r>
            <a:r>
              <a:rPr lang="cs-CZ" sz="2400" dirty="0" err="1" smtClean="0"/>
              <a:t>their</a:t>
            </a:r>
            <a:r>
              <a:rPr lang="cs-CZ" sz="2400" dirty="0" smtClean="0"/>
              <a:t> tax </a:t>
            </a:r>
            <a:r>
              <a:rPr lang="cs-CZ" sz="2400" dirty="0" err="1" smtClean="0"/>
              <a:t>legislation</a:t>
            </a:r>
            <a:r>
              <a:rPr lang="en-GB" sz="2400" dirty="0" smtClean="0"/>
              <a:t>). </a:t>
            </a:r>
            <a:endParaRPr lang="cs-CZ" sz="2400" dirty="0" smtClean="0"/>
          </a:p>
          <a:p>
            <a:pPr lvl="1"/>
            <a:endParaRPr lang="cs-CZ" sz="2400" dirty="0"/>
          </a:p>
          <a:p>
            <a:pPr marL="344487" lvl="1" indent="0">
              <a:buNone/>
            </a:pPr>
            <a:endParaRPr lang="cs-CZ" sz="2400" dirty="0"/>
          </a:p>
          <a:p>
            <a:pPr marL="344487" lvl="1" indent="0">
              <a:buNone/>
            </a:pPr>
            <a:r>
              <a:rPr lang="cs-CZ" sz="2800" dirty="0" err="1">
                <a:ea typeface="+mn-ea"/>
                <a:cs typeface="+mn-cs"/>
              </a:rPr>
              <a:t>We</a:t>
            </a:r>
            <a:r>
              <a:rPr lang="cs-CZ" sz="2800" dirty="0">
                <a:ea typeface="+mn-ea"/>
                <a:cs typeface="+mn-cs"/>
              </a:rPr>
              <a:t> are </a:t>
            </a:r>
            <a:r>
              <a:rPr lang="cs-CZ" sz="2800" dirty="0" err="1">
                <a:ea typeface="+mn-ea"/>
                <a:cs typeface="+mn-cs"/>
              </a:rPr>
              <a:t>going</a:t>
            </a:r>
            <a:r>
              <a:rPr lang="cs-CZ" sz="2800" dirty="0">
                <a:ea typeface="+mn-ea"/>
                <a:cs typeface="+mn-cs"/>
              </a:rPr>
              <a:t> to talk </a:t>
            </a:r>
            <a:r>
              <a:rPr lang="cs-CZ" sz="2800" dirty="0" err="1">
                <a:ea typeface="+mn-ea"/>
                <a:cs typeface="+mn-cs"/>
              </a:rPr>
              <a:t>about</a:t>
            </a:r>
            <a:r>
              <a:rPr lang="cs-CZ" sz="2800" dirty="0">
                <a:ea typeface="+mn-ea"/>
                <a:cs typeface="+mn-cs"/>
              </a:rPr>
              <a:t> </a:t>
            </a:r>
            <a:r>
              <a:rPr lang="cs-CZ" sz="2800" dirty="0" err="1">
                <a:ea typeface="+mn-ea"/>
                <a:cs typeface="+mn-cs"/>
              </a:rPr>
              <a:t>accounting</a:t>
            </a:r>
            <a:r>
              <a:rPr lang="cs-CZ" sz="2800" dirty="0">
                <a:ea typeface="+mn-ea"/>
                <a:cs typeface="+mn-cs"/>
              </a:rPr>
              <a:t> </a:t>
            </a:r>
            <a:r>
              <a:rPr lang="cs-CZ" sz="2800" dirty="0" err="1">
                <a:ea typeface="+mn-ea"/>
                <a:cs typeface="+mn-cs"/>
              </a:rPr>
              <a:t>depreciation</a:t>
            </a:r>
            <a:r>
              <a:rPr lang="cs-CZ" sz="2800" dirty="0">
                <a:ea typeface="+mn-ea"/>
                <a:cs typeface="+mn-cs"/>
              </a:rPr>
              <a:t> </a:t>
            </a:r>
            <a:r>
              <a:rPr lang="cs-CZ" sz="2800" dirty="0" err="1">
                <a:ea typeface="+mn-ea"/>
                <a:cs typeface="+mn-cs"/>
              </a:rPr>
              <a:t>only</a:t>
            </a:r>
            <a:r>
              <a:rPr lang="cs-CZ" sz="2800" dirty="0">
                <a:ea typeface="+mn-ea"/>
                <a:cs typeface="+mn-cs"/>
              </a:rPr>
              <a:t>.</a:t>
            </a:r>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34</a:t>
            </a:fld>
            <a:endParaRPr lang="de-AT" altLang="en-US"/>
          </a:p>
        </p:txBody>
      </p:sp>
    </p:spTree>
    <p:extLst>
      <p:ext uri="{BB962C8B-B14F-4D97-AF65-F5344CB8AC3E}">
        <p14:creationId xmlns:p14="http://schemas.microsoft.com/office/powerpoint/2010/main" val="3671739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Depreciation of Long-Term Assets</a:t>
            </a:r>
            <a:r>
              <a:rPr lang="cs-CZ" dirty="0"/>
              <a:t/>
            </a:r>
            <a:br>
              <a:rPr lang="cs-CZ" dirty="0"/>
            </a:br>
            <a:endParaRPr lang="cs-CZ" dirty="0"/>
          </a:p>
        </p:txBody>
      </p:sp>
      <p:sp>
        <p:nvSpPr>
          <p:cNvPr id="3" name="Zástupný symbol pro obsah 2"/>
          <p:cNvSpPr>
            <a:spLocks noGrp="1"/>
          </p:cNvSpPr>
          <p:nvPr>
            <p:ph idx="1"/>
          </p:nvPr>
        </p:nvSpPr>
        <p:spPr/>
        <p:txBody>
          <a:bodyPr/>
          <a:lstStyle/>
          <a:p>
            <a:r>
              <a:rPr lang="en-GB" sz="2800" dirty="0"/>
              <a:t>Long-term tangible and intangible assets are depreciated by the entity with the ownership or management rights to them. </a:t>
            </a:r>
            <a:endParaRPr lang="cs-CZ" sz="2800" dirty="0" smtClean="0"/>
          </a:p>
          <a:p>
            <a:r>
              <a:rPr lang="en-GB" sz="2800" dirty="0" smtClean="0"/>
              <a:t>Exceptionally</a:t>
            </a:r>
            <a:r>
              <a:rPr lang="en-GB" sz="2800" dirty="0"/>
              <a:t>, long-term assets are depreciated by the lessee in the case of leased movable assets and real estate which are used by the lessee during the entire taxable period or technical appreciation or they were paid by the lessee and the owner increased the input price. There are two kinds of depreciation: </a:t>
            </a:r>
            <a:endParaRPr lang="cs-CZ" sz="2800" dirty="0"/>
          </a:p>
          <a:p>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35</a:t>
            </a:fld>
            <a:endParaRPr lang="de-AT" altLang="en-US"/>
          </a:p>
        </p:txBody>
      </p:sp>
    </p:spTree>
    <p:extLst>
      <p:ext uri="{BB962C8B-B14F-4D97-AF65-F5344CB8AC3E}">
        <p14:creationId xmlns:p14="http://schemas.microsoft.com/office/powerpoint/2010/main" val="31514507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a:t>The company depreciates long-term assets indirectly through </a:t>
            </a:r>
            <a:r>
              <a:rPr lang="cs-CZ" b="1" dirty="0" err="1" smtClean="0"/>
              <a:t>accumulated</a:t>
            </a:r>
            <a:r>
              <a:rPr lang="cs-CZ" b="1" dirty="0" smtClean="0"/>
              <a:t> </a:t>
            </a:r>
            <a:r>
              <a:rPr lang="cs-CZ" b="1" dirty="0" err="1" smtClean="0"/>
              <a:t>depreciation</a:t>
            </a:r>
            <a:r>
              <a:rPr lang="cs-CZ" b="1" dirty="0" smtClean="0"/>
              <a:t> </a:t>
            </a:r>
            <a:r>
              <a:rPr lang="cs-CZ" b="1" dirty="0" err="1" smtClean="0"/>
              <a:t>accounts</a:t>
            </a:r>
            <a:r>
              <a:rPr lang="en-GB" dirty="0" smtClean="0"/>
              <a:t> </a:t>
            </a:r>
            <a:r>
              <a:rPr lang="en-GB" dirty="0"/>
              <a:t>based on the </a:t>
            </a:r>
            <a:r>
              <a:rPr lang="en-GB" b="1" dirty="0"/>
              <a:t>depreciation plan. </a:t>
            </a:r>
            <a:endParaRPr lang="cs-CZ" b="1" dirty="0" smtClean="0"/>
          </a:p>
          <a:p>
            <a:r>
              <a:rPr lang="en-GB" dirty="0" smtClean="0"/>
              <a:t>This </a:t>
            </a:r>
            <a:r>
              <a:rPr lang="en-GB" dirty="0"/>
              <a:t>plan is created by the company for individual items depending on their expected time of use, calculating methods and the way they are used.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36</a:t>
            </a:fld>
            <a:endParaRPr lang="de-AT" altLang="en-US"/>
          </a:p>
        </p:txBody>
      </p:sp>
    </p:spTree>
    <p:extLst>
      <p:ext uri="{BB962C8B-B14F-4D97-AF65-F5344CB8AC3E}">
        <p14:creationId xmlns:p14="http://schemas.microsoft.com/office/powerpoint/2010/main" val="3958335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a:xfrm>
            <a:off x="457200" y="1143000"/>
            <a:ext cx="8229600" cy="4530725"/>
          </a:xfrm>
        </p:spPr>
        <p:txBody>
          <a:bodyPr/>
          <a:lstStyle/>
          <a:p>
            <a:r>
              <a:rPr lang="en-GB" dirty="0" smtClean="0"/>
              <a:t>Long-term </a:t>
            </a:r>
            <a:r>
              <a:rPr lang="en-GB" dirty="0"/>
              <a:t>assets are recorded in the respective account at the purchase (input) </a:t>
            </a:r>
            <a:r>
              <a:rPr lang="en-GB" dirty="0" smtClean="0"/>
              <a:t>price </a:t>
            </a:r>
            <a:r>
              <a:rPr lang="en-GB" dirty="0"/>
              <a:t>and their overall depreciation resulting from cleared depreciations is monitored in the respective </a:t>
            </a:r>
            <a:r>
              <a:rPr lang="cs-CZ" b="1" dirty="0" err="1"/>
              <a:t>accumulated</a:t>
            </a:r>
            <a:r>
              <a:rPr lang="cs-CZ" b="1" dirty="0"/>
              <a:t> </a:t>
            </a:r>
            <a:r>
              <a:rPr lang="cs-CZ" b="1" dirty="0" err="1"/>
              <a:t>depreciation</a:t>
            </a:r>
            <a:r>
              <a:rPr lang="cs-CZ" b="1" dirty="0"/>
              <a:t> </a:t>
            </a:r>
            <a:r>
              <a:rPr lang="cs-CZ" b="1" dirty="0" err="1"/>
              <a:t>accounts</a:t>
            </a:r>
            <a:r>
              <a:rPr lang="en-GB" dirty="0" smtClean="0"/>
              <a:t>. </a:t>
            </a:r>
            <a:endParaRPr lang="cs-CZ" dirty="0" smtClean="0"/>
          </a:p>
          <a:p>
            <a:r>
              <a:rPr lang="en-GB" dirty="0" smtClean="0"/>
              <a:t>The </a:t>
            </a:r>
            <a:r>
              <a:rPr lang="en-GB" b="1" dirty="0"/>
              <a:t>net book value</a:t>
            </a:r>
            <a:r>
              <a:rPr lang="en-GB" dirty="0"/>
              <a:t> is ascertained by comparing both accounts, i.e. the part of the input price of long-term assets which will be transferred to the costs </a:t>
            </a:r>
            <a:r>
              <a:rPr lang="cs-CZ" dirty="0" smtClean="0"/>
              <a:t>(</a:t>
            </a:r>
            <a:r>
              <a:rPr lang="cs-CZ" dirty="0" err="1" smtClean="0"/>
              <a:t>expenses</a:t>
            </a:r>
            <a:r>
              <a:rPr lang="cs-CZ" dirty="0" smtClean="0"/>
              <a:t>) </a:t>
            </a:r>
            <a:r>
              <a:rPr lang="en-GB" dirty="0" smtClean="0"/>
              <a:t>of </a:t>
            </a:r>
            <a:r>
              <a:rPr lang="en-GB" dirty="0"/>
              <a:t>the company during the remaining time they are used.</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37</a:t>
            </a:fld>
            <a:endParaRPr lang="de-AT" altLang="en-US"/>
          </a:p>
        </p:txBody>
      </p:sp>
    </p:spTree>
    <p:extLst>
      <p:ext uri="{BB962C8B-B14F-4D97-AF65-F5344CB8AC3E}">
        <p14:creationId xmlns:p14="http://schemas.microsoft.com/office/powerpoint/2010/main" val="3535446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a:t>Depreciations are booked up to 100% of the input price. </a:t>
            </a:r>
            <a:endParaRPr lang="cs-CZ" dirty="0" smtClean="0"/>
          </a:p>
          <a:p>
            <a:r>
              <a:rPr lang="en-GB" dirty="0" smtClean="0"/>
              <a:t>Depreciation </a:t>
            </a:r>
            <a:r>
              <a:rPr lang="en-GB" dirty="0"/>
              <a:t>starts </a:t>
            </a:r>
            <a:r>
              <a:rPr lang="cs-CZ" dirty="0" err="1" smtClean="0"/>
              <a:t>usually</a:t>
            </a:r>
            <a:r>
              <a:rPr lang="cs-CZ" dirty="0" smtClean="0"/>
              <a:t> </a:t>
            </a:r>
            <a:r>
              <a:rPr lang="en-GB" dirty="0" smtClean="0"/>
              <a:t>in </a:t>
            </a:r>
            <a:r>
              <a:rPr lang="en-GB" dirty="0"/>
              <a:t>the month after the assets are put into use. </a:t>
            </a:r>
            <a:endParaRPr lang="cs-CZ" dirty="0" smtClean="0"/>
          </a:p>
          <a:p>
            <a:r>
              <a:rPr lang="en-GB" dirty="0" smtClean="0"/>
              <a:t>Tax </a:t>
            </a:r>
            <a:r>
              <a:rPr lang="en-GB" dirty="0"/>
              <a:t>depreciation can be </a:t>
            </a:r>
            <a:r>
              <a:rPr lang="cs-CZ" dirty="0" err="1" smtClean="0"/>
              <a:t>usually</a:t>
            </a:r>
            <a:r>
              <a:rPr lang="cs-CZ" dirty="0" smtClean="0"/>
              <a:t> </a:t>
            </a:r>
            <a:r>
              <a:rPr lang="en-GB" dirty="0" smtClean="0"/>
              <a:t>temporarily </a:t>
            </a:r>
            <a:r>
              <a:rPr lang="en-GB" dirty="0"/>
              <a:t>interrupted, whereas accounting depreciation cannot be interrupted.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38</a:t>
            </a:fld>
            <a:endParaRPr lang="de-AT" altLang="en-US" dirty="0"/>
          </a:p>
        </p:txBody>
      </p:sp>
    </p:spTree>
    <p:extLst>
      <p:ext uri="{BB962C8B-B14F-4D97-AF65-F5344CB8AC3E}">
        <p14:creationId xmlns:p14="http://schemas.microsoft.com/office/powerpoint/2010/main" val="35354467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smtClean="0"/>
              <a:t>Long-term </a:t>
            </a:r>
            <a:r>
              <a:rPr lang="en-GB" dirty="0"/>
              <a:t>tangible and intangible assets which do not meet the stated </a:t>
            </a:r>
            <a:r>
              <a:rPr lang="en-GB" dirty="0" smtClean="0"/>
              <a:t>limit by </a:t>
            </a:r>
            <a:r>
              <a:rPr lang="en-GB" dirty="0"/>
              <a:t>the </a:t>
            </a:r>
            <a:r>
              <a:rPr lang="en-GB" dirty="0" smtClean="0"/>
              <a:t>company</a:t>
            </a:r>
            <a:r>
              <a:rPr lang="cs-CZ" dirty="0" smtClean="0"/>
              <a:t>, </a:t>
            </a:r>
            <a:r>
              <a:rPr lang="en-GB" dirty="0" smtClean="0"/>
              <a:t>i.e</a:t>
            </a:r>
            <a:r>
              <a:rPr lang="en-GB" dirty="0"/>
              <a:t>. ‘low value’ long-term assets, can be depreciated </a:t>
            </a:r>
            <a:r>
              <a:rPr lang="en-GB" dirty="0" smtClean="0"/>
              <a:t>gradually </a:t>
            </a:r>
            <a:r>
              <a:rPr lang="en-GB" dirty="0"/>
              <a:t>or consumed once off (as inventory or a service). </a:t>
            </a:r>
            <a:endParaRPr lang="cs-CZ" dirty="0" smtClean="0"/>
          </a:p>
          <a:p>
            <a:r>
              <a:rPr lang="en-GB" dirty="0" smtClean="0"/>
              <a:t>The </a:t>
            </a:r>
            <a:r>
              <a:rPr lang="en-GB" dirty="0"/>
              <a:t>calculated depreciations are rounded </a:t>
            </a:r>
            <a:r>
              <a:rPr lang="en-GB" dirty="0" smtClean="0"/>
              <a:t>upwards. </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39</a:t>
            </a:fld>
            <a:endParaRPr lang="de-AT" altLang="en-US" dirty="0"/>
          </a:p>
        </p:txBody>
      </p:sp>
    </p:spTree>
    <p:extLst>
      <p:ext uri="{BB962C8B-B14F-4D97-AF65-F5344CB8AC3E}">
        <p14:creationId xmlns:p14="http://schemas.microsoft.com/office/powerpoint/2010/main" val="368831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Long-term </a:t>
            </a:r>
            <a:r>
              <a:rPr lang="cs-CZ" dirty="0" err="1" smtClean="0"/>
              <a:t>assets</a:t>
            </a:r>
            <a:endParaRPr lang="cs-CZ" dirty="0"/>
          </a:p>
        </p:txBody>
      </p:sp>
      <p:sp>
        <p:nvSpPr>
          <p:cNvPr id="3" name="Zástupný symbol pro obsah 2"/>
          <p:cNvSpPr>
            <a:spLocks noGrp="1"/>
          </p:cNvSpPr>
          <p:nvPr>
            <p:ph idx="1"/>
          </p:nvPr>
        </p:nvSpPr>
        <p:spPr/>
        <p:txBody>
          <a:bodyPr/>
          <a:lstStyle/>
          <a:p>
            <a:r>
              <a:rPr lang="en-GB" dirty="0" smtClean="0"/>
              <a:t>In </a:t>
            </a:r>
            <a:r>
              <a:rPr lang="en-GB" dirty="0"/>
              <a:t>some cases they are not consumed at all, and do not lose value but, on the contrary, gain it (e.g. land, collections, cultural monuments). </a:t>
            </a:r>
            <a:endParaRPr lang="cs-CZ" dirty="0" smtClean="0"/>
          </a:p>
          <a:p>
            <a:r>
              <a:rPr lang="en-GB" dirty="0" smtClean="0"/>
              <a:t>Their </a:t>
            </a:r>
            <a:r>
              <a:rPr lang="en-GB" dirty="0"/>
              <a:t>liquidity is the lowest and, therefore, they are located in the balance sheet at the beginning of assets.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extLst>
      <p:ext uri="{BB962C8B-B14F-4D97-AF65-F5344CB8AC3E}">
        <p14:creationId xmlns:p14="http://schemas.microsoft.com/office/powerpoint/2010/main" val="37044116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a:t>If a difference arises in the amount of accounting depreciations (depreciation of long-term intangible assets and tangible assets) and tax depreciations (depreciations mentioned when calculating the income tax base), this business result must be </a:t>
            </a:r>
            <a:r>
              <a:rPr lang="en-GB" dirty="0" smtClean="0"/>
              <a:t>modified</a:t>
            </a:r>
            <a:r>
              <a:rPr lang="cs-CZ" dirty="0" smtClean="0"/>
              <a:t> </a:t>
            </a:r>
            <a:r>
              <a:rPr lang="cs-CZ" dirty="0" err="1" smtClean="0"/>
              <a:t>when</a:t>
            </a:r>
            <a:r>
              <a:rPr lang="cs-CZ" dirty="0" smtClean="0"/>
              <a:t> </a:t>
            </a:r>
            <a:r>
              <a:rPr lang="cs-CZ" dirty="0" err="1" smtClean="0"/>
              <a:t>counting</a:t>
            </a:r>
            <a:r>
              <a:rPr lang="cs-CZ" dirty="0" smtClean="0"/>
              <a:t> </a:t>
            </a:r>
            <a:r>
              <a:rPr lang="cs-CZ" dirty="0" err="1" smtClean="0"/>
              <a:t>income</a:t>
            </a:r>
            <a:r>
              <a:rPr lang="cs-CZ" dirty="0" smtClean="0"/>
              <a:t> tax base</a:t>
            </a:r>
            <a:r>
              <a:rPr lang="en-GB" dirty="0" smtClean="0"/>
              <a:t>.</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40</a:t>
            </a:fld>
            <a:endParaRPr lang="de-AT" altLang="en-US" dirty="0"/>
          </a:p>
        </p:txBody>
      </p:sp>
    </p:spTree>
    <p:extLst>
      <p:ext uri="{BB962C8B-B14F-4D97-AF65-F5344CB8AC3E}">
        <p14:creationId xmlns:p14="http://schemas.microsoft.com/office/powerpoint/2010/main" val="22900876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smtClean="0"/>
              <a:t>Therefore</a:t>
            </a:r>
            <a:r>
              <a:rPr lang="en-GB" dirty="0"/>
              <a:t>, small and medium-sized firms which are not audited and do not need to know the economic depreciations of long-term assets for the price calculations of their products, are recommended to have the closest unity of tax and accounting depreciations.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41</a:t>
            </a:fld>
            <a:endParaRPr lang="de-AT" altLang="en-US" dirty="0"/>
          </a:p>
        </p:txBody>
      </p:sp>
    </p:spTree>
    <p:extLst>
      <p:ext uri="{BB962C8B-B14F-4D97-AF65-F5344CB8AC3E}">
        <p14:creationId xmlns:p14="http://schemas.microsoft.com/office/powerpoint/2010/main" val="2367169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Accounting Depreciations</a:t>
            </a:r>
            <a:endParaRPr lang="cs-CZ" dirty="0"/>
          </a:p>
        </p:txBody>
      </p:sp>
      <p:sp>
        <p:nvSpPr>
          <p:cNvPr id="3" name="Zástupný symbol pro obsah 2"/>
          <p:cNvSpPr>
            <a:spLocks noGrp="1"/>
          </p:cNvSpPr>
          <p:nvPr>
            <p:ph idx="1"/>
          </p:nvPr>
        </p:nvSpPr>
        <p:spPr/>
        <p:txBody>
          <a:bodyPr/>
          <a:lstStyle/>
          <a:p>
            <a:r>
              <a:rPr lang="en-GB" dirty="0"/>
              <a:t>Accounting depreciations are divided into time depreciation and performance based depreciation. </a:t>
            </a:r>
            <a:endParaRPr lang="cs-CZ" dirty="0" smtClean="0"/>
          </a:p>
          <a:p>
            <a:r>
              <a:rPr lang="en-GB" dirty="0" smtClean="0"/>
              <a:t>Time </a:t>
            </a:r>
            <a:r>
              <a:rPr lang="en-GB" dirty="0"/>
              <a:t>depreciation can be stated as </a:t>
            </a:r>
            <a:r>
              <a:rPr lang="en-GB" b="1" dirty="0"/>
              <a:t>even, accelerated or decelerated</a:t>
            </a:r>
            <a:r>
              <a:rPr lang="en-GB" dirty="0"/>
              <a:t> according to the following equation:</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42</a:t>
            </a:fld>
            <a:endParaRPr lang="de-AT" altLang="en-US" dirty="0"/>
          </a:p>
        </p:txBody>
      </p:sp>
    </p:spTree>
    <p:extLst>
      <p:ext uri="{BB962C8B-B14F-4D97-AF65-F5344CB8AC3E}">
        <p14:creationId xmlns:p14="http://schemas.microsoft.com/office/powerpoint/2010/main" val="38855785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t>
            </a:r>
            <a:r>
              <a:rPr lang="en-GB" dirty="0" err="1" smtClean="0"/>
              <a:t>traight</a:t>
            </a:r>
            <a:r>
              <a:rPr lang="en-GB" dirty="0" smtClean="0"/>
              <a:t>-line </a:t>
            </a:r>
            <a:r>
              <a:rPr lang="en-GB" dirty="0"/>
              <a:t>accounting depreciation</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43</a:t>
            </a:fld>
            <a:endParaRPr lang="de-AT" altLang="en-US" dirty="0"/>
          </a:p>
        </p:txBody>
      </p:sp>
      <p:sp>
        <p:nvSpPr>
          <p:cNvPr id="5" name="Zástupný symbol pro číslo snímku 3"/>
          <p:cNvSpPr>
            <a:spLocks noGrp="1"/>
          </p:cNvSpPr>
          <p:nvPr>
            <p:ph idx="1"/>
          </p:nvPr>
        </p:nvSpPr>
        <p:spPr>
          <a:xfrm>
            <a:off x="457200" y="3505200"/>
            <a:ext cx="8229600" cy="2625725"/>
          </a:xfrm>
        </p:spPr>
        <p:txBody>
          <a:bodyPr/>
          <a:lstStyle/>
          <a:p>
            <a:pPr marL="0" indent="0">
              <a:buNone/>
              <a:defRPr/>
            </a:pPr>
            <a:endParaRPr lang="cs-CZ" altLang="en-US" dirty="0"/>
          </a:p>
          <a:p>
            <a:pPr>
              <a:defRPr/>
            </a:pPr>
            <a:r>
              <a:rPr lang="cs-CZ" altLang="en-US" dirty="0" err="1" smtClean="0"/>
              <a:t>Where</a:t>
            </a:r>
            <a:endParaRPr lang="cs-CZ" altLang="en-US" dirty="0" smtClean="0"/>
          </a:p>
          <a:p>
            <a:pPr lvl="1">
              <a:defRPr/>
            </a:pPr>
            <a:r>
              <a:rPr lang="cs-CZ" altLang="en-US" dirty="0" smtClean="0"/>
              <a:t>D = </a:t>
            </a:r>
            <a:r>
              <a:rPr lang="cs-CZ" altLang="en-US" dirty="0" err="1" smtClean="0"/>
              <a:t>depreciation</a:t>
            </a:r>
            <a:endParaRPr lang="cs-CZ" altLang="en-US" dirty="0" smtClean="0"/>
          </a:p>
          <a:p>
            <a:pPr lvl="1">
              <a:defRPr/>
            </a:pPr>
            <a:r>
              <a:rPr lang="cs-CZ" altLang="en-US" dirty="0" smtClean="0"/>
              <a:t>P = input </a:t>
            </a:r>
            <a:r>
              <a:rPr lang="cs-CZ" altLang="en-US" dirty="0" err="1" smtClean="0"/>
              <a:t>price</a:t>
            </a:r>
            <a:endParaRPr lang="cs-CZ" altLang="en-US" dirty="0" smtClean="0"/>
          </a:p>
          <a:p>
            <a:pPr lvl="1">
              <a:defRPr/>
            </a:pPr>
            <a:r>
              <a:rPr lang="cs-CZ" altLang="en-US" dirty="0" smtClean="0"/>
              <a:t>t = </a:t>
            </a:r>
            <a:r>
              <a:rPr lang="en-GB" dirty="0"/>
              <a:t>number of years of economic useful life</a:t>
            </a:r>
            <a:endParaRPr lang="de-AT" altLang="en-US" dirty="0"/>
          </a:p>
        </p:txBody>
      </p:sp>
      <p:sp>
        <p:nvSpPr>
          <p:cNvPr id="6" name="TextovéPole 5"/>
          <p:cNvSpPr txBox="1"/>
          <p:nvPr/>
        </p:nvSpPr>
        <p:spPr>
          <a:xfrm>
            <a:off x="838200" y="2057400"/>
            <a:ext cx="5181600" cy="584775"/>
          </a:xfrm>
          <a:prstGeom prst="rect">
            <a:avLst/>
          </a:prstGeom>
          <a:noFill/>
        </p:spPr>
        <p:txBody>
          <a:bodyPr wrap="square" rtlCol="0">
            <a:spAutoFit/>
          </a:bodyPr>
          <a:lstStyle/>
          <a:p>
            <a:r>
              <a:rPr lang="cs-CZ" sz="3200" dirty="0" smtClean="0"/>
              <a:t>D = P / t</a:t>
            </a:r>
            <a:endParaRPr lang="cs-CZ" sz="3200" dirty="0"/>
          </a:p>
        </p:txBody>
      </p:sp>
    </p:spTree>
    <p:extLst>
      <p:ext uri="{BB962C8B-B14F-4D97-AF65-F5344CB8AC3E}">
        <p14:creationId xmlns:p14="http://schemas.microsoft.com/office/powerpoint/2010/main" val="12449335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a:t>
            </a:r>
            <a:r>
              <a:rPr lang="en-GB" dirty="0" err="1" smtClean="0"/>
              <a:t>traight</a:t>
            </a:r>
            <a:r>
              <a:rPr lang="en-GB" dirty="0" smtClean="0"/>
              <a:t>-line </a:t>
            </a:r>
            <a:r>
              <a:rPr lang="en-GB" dirty="0"/>
              <a:t>accounting depreciation</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44</a:t>
            </a:fld>
            <a:endParaRPr lang="de-AT" altLang="en-US" dirty="0"/>
          </a:p>
        </p:txBody>
      </p:sp>
      <p:sp>
        <p:nvSpPr>
          <p:cNvPr id="5" name="Zástupný symbol pro číslo snímku 3"/>
          <p:cNvSpPr>
            <a:spLocks noGrp="1"/>
          </p:cNvSpPr>
          <p:nvPr>
            <p:ph idx="1"/>
          </p:nvPr>
        </p:nvSpPr>
        <p:spPr>
          <a:xfrm>
            <a:off x="457200" y="1752600"/>
            <a:ext cx="8229600" cy="4378325"/>
          </a:xfrm>
        </p:spPr>
        <p:txBody>
          <a:bodyPr/>
          <a:lstStyle/>
          <a:p>
            <a:r>
              <a:rPr lang="en-GB" dirty="0" smtClean="0"/>
              <a:t>With </a:t>
            </a:r>
            <a:r>
              <a:rPr lang="en-GB" dirty="0"/>
              <a:t>even depreciation the level of the annual (monthly) depreciation is not changed - </a:t>
            </a:r>
            <a:r>
              <a:rPr lang="cs-CZ" dirty="0" smtClean="0"/>
              <a:t>D</a:t>
            </a:r>
            <a:r>
              <a:rPr lang="en-GB" baseline="-25000" dirty="0" smtClean="0"/>
              <a:t>1</a:t>
            </a:r>
            <a:r>
              <a:rPr lang="en-GB" dirty="0" smtClean="0"/>
              <a:t> =</a:t>
            </a:r>
            <a:r>
              <a:rPr lang="cs-CZ" dirty="0" smtClean="0"/>
              <a:t>D</a:t>
            </a:r>
            <a:r>
              <a:rPr lang="en-GB" baseline="-25000" dirty="0" smtClean="0"/>
              <a:t>2</a:t>
            </a:r>
            <a:r>
              <a:rPr lang="en-GB" dirty="0" smtClean="0"/>
              <a:t> </a:t>
            </a:r>
            <a:r>
              <a:rPr lang="cs-CZ" dirty="0" smtClean="0"/>
              <a:t> - </a:t>
            </a:r>
            <a:r>
              <a:rPr lang="cs-CZ" dirty="0" err="1" smtClean="0"/>
              <a:t>it</a:t>
            </a:r>
            <a:r>
              <a:rPr lang="cs-CZ" dirty="0" smtClean="0"/>
              <a:t> </a:t>
            </a:r>
            <a:r>
              <a:rPr lang="cs-CZ" dirty="0" err="1" smtClean="0"/>
              <a:t>is</a:t>
            </a:r>
            <a:r>
              <a:rPr lang="cs-CZ" dirty="0" smtClean="0"/>
              <a:t> </a:t>
            </a:r>
            <a:r>
              <a:rPr lang="cs-CZ" dirty="0" err="1" smtClean="0"/>
              <a:t>constant</a:t>
            </a:r>
            <a:r>
              <a:rPr lang="cs-CZ" dirty="0" smtClean="0"/>
              <a:t>.</a:t>
            </a:r>
          </a:p>
          <a:p>
            <a:r>
              <a:rPr lang="en-GB" dirty="0" smtClean="0"/>
              <a:t>The </a:t>
            </a:r>
            <a:r>
              <a:rPr lang="en-GB" dirty="0"/>
              <a:t>main advantage of this, the most used depreciation method, is its simplicity. </a:t>
            </a:r>
            <a:endParaRPr lang="cs-CZ" dirty="0" smtClean="0"/>
          </a:p>
        </p:txBody>
      </p:sp>
    </p:spTree>
    <p:extLst>
      <p:ext uri="{BB962C8B-B14F-4D97-AF65-F5344CB8AC3E}">
        <p14:creationId xmlns:p14="http://schemas.microsoft.com/office/powerpoint/2010/main" val="3707707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a:t>
            </a:r>
            <a:r>
              <a:rPr lang="en-GB" dirty="0" err="1" smtClean="0"/>
              <a:t>ccelerated</a:t>
            </a:r>
            <a:r>
              <a:rPr lang="en-GB" dirty="0" smtClean="0"/>
              <a:t> </a:t>
            </a:r>
            <a:r>
              <a:rPr lang="en-GB" dirty="0"/>
              <a:t>(regressive) accounting depreciation</a:t>
            </a:r>
            <a:endParaRPr lang="cs-CZ" dirty="0"/>
          </a:p>
        </p:txBody>
      </p:sp>
      <p:sp>
        <p:nvSpPr>
          <p:cNvPr id="3" name="Zástupný symbol pro obsah 2"/>
          <p:cNvSpPr>
            <a:spLocks noGrp="1"/>
          </p:cNvSpPr>
          <p:nvPr>
            <p:ph idx="1"/>
          </p:nvPr>
        </p:nvSpPr>
        <p:spPr>
          <a:xfrm>
            <a:off x="457200" y="3657600"/>
            <a:ext cx="8229600" cy="2473325"/>
          </a:xfrm>
        </p:spPr>
        <p:txBody>
          <a:bodyPr/>
          <a:lstStyle/>
          <a:p>
            <a:r>
              <a:rPr lang="cs-CZ" altLang="en-US" dirty="0" err="1"/>
              <a:t>Where</a:t>
            </a:r>
            <a:endParaRPr lang="cs-CZ" altLang="en-US" dirty="0"/>
          </a:p>
          <a:p>
            <a:pPr lvl="1"/>
            <a:r>
              <a:rPr lang="cs-CZ" dirty="0" smtClean="0"/>
              <a:t>i</a:t>
            </a:r>
            <a:r>
              <a:rPr lang="en-GB" dirty="0" smtClean="0"/>
              <a:t> </a:t>
            </a:r>
            <a:r>
              <a:rPr lang="en-GB" dirty="0"/>
              <a:t>= a year of depreciation</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45</a:t>
            </a:fld>
            <a:endParaRPr lang="de-AT" altLang="en-US"/>
          </a:p>
        </p:txBody>
      </p:sp>
      <p:sp>
        <p:nvSpPr>
          <p:cNvPr id="5" name="TextovéPole 4"/>
          <p:cNvSpPr txBox="1"/>
          <p:nvPr/>
        </p:nvSpPr>
        <p:spPr>
          <a:xfrm>
            <a:off x="838200" y="2057400"/>
            <a:ext cx="7086600" cy="584775"/>
          </a:xfrm>
          <a:prstGeom prst="rect">
            <a:avLst/>
          </a:prstGeom>
          <a:noFill/>
        </p:spPr>
        <p:txBody>
          <a:bodyPr wrap="square" rtlCol="0">
            <a:spAutoFit/>
          </a:bodyPr>
          <a:lstStyle/>
          <a:p>
            <a:r>
              <a:rPr lang="cs-CZ" sz="3200" dirty="0" smtClean="0"/>
              <a:t>D = (2 x P x (t+1-i))  / ( t x (t+1))</a:t>
            </a:r>
            <a:endParaRPr lang="cs-CZ" sz="3200" dirty="0"/>
          </a:p>
        </p:txBody>
      </p:sp>
    </p:spTree>
    <p:extLst>
      <p:ext uri="{BB962C8B-B14F-4D97-AF65-F5344CB8AC3E}">
        <p14:creationId xmlns:p14="http://schemas.microsoft.com/office/powerpoint/2010/main" val="2533492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en-GB" dirty="0" err="1"/>
              <a:t>ccelerated</a:t>
            </a:r>
            <a:r>
              <a:rPr lang="en-GB" dirty="0"/>
              <a:t> (regressive) accounting depreciation</a:t>
            </a:r>
            <a:endParaRPr lang="cs-CZ" dirty="0"/>
          </a:p>
        </p:txBody>
      </p:sp>
      <p:sp>
        <p:nvSpPr>
          <p:cNvPr id="3" name="Zástupný symbol pro obsah 2"/>
          <p:cNvSpPr>
            <a:spLocks noGrp="1"/>
          </p:cNvSpPr>
          <p:nvPr>
            <p:ph idx="1"/>
          </p:nvPr>
        </p:nvSpPr>
        <p:spPr/>
        <p:txBody>
          <a:bodyPr/>
          <a:lstStyle/>
          <a:p>
            <a:r>
              <a:rPr lang="en-GB" dirty="0" smtClean="0"/>
              <a:t>The rule that depreciation in a previous year is higher than in the following year applies to accelerated depreciation - O</a:t>
            </a:r>
            <a:r>
              <a:rPr lang="en-GB" baseline="-25000" dirty="0" smtClean="0"/>
              <a:t>1</a:t>
            </a:r>
            <a:r>
              <a:rPr lang="en-GB" dirty="0" smtClean="0"/>
              <a:t> &gt; O</a:t>
            </a:r>
            <a:r>
              <a:rPr lang="en-GB" baseline="-25000" dirty="0" smtClean="0"/>
              <a:t>2 </a:t>
            </a:r>
            <a:r>
              <a:rPr lang="en-GB" dirty="0" smtClean="0"/>
              <a:t>.</a:t>
            </a:r>
            <a:endParaRPr lang="cs-CZ" dirty="0" smtClean="0"/>
          </a:p>
          <a:p>
            <a:r>
              <a:rPr lang="en-GB" dirty="0" smtClean="0"/>
              <a:t>The basic advantage of this depreciation method is that it enables the economic resources of the company and the implementation of new, modern technology to be accumulated faster. </a:t>
            </a:r>
            <a:endParaRPr lang="cs-CZ" dirty="0" smtClean="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46</a:t>
            </a:fld>
            <a:endParaRPr lang="de-AT" altLang="en-US"/>
          </a:p>
        </p:txBody>
      </p:sp>
    </p:spTree>
    <p:extLst>
      <p:ext uri="{BB962C8B-B14F-4D97-AF65-F5344CB8AC3E}">
        <p14:creationId xmlns:p14="http://schemas.microsoft.com/office/powerpoint/2010/main" val="38652013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a:t>
            </a:r>
            <a:r>
              <a:rPr lang="en-GB" dirty="0" err="1"/>
              <a:t>ccelerated</a:t>
            </a:r>
            <a:r>
              <a:rPr lang="en-GB" dirty="0"/>
              <a:t> (regressive) accounting depreciation</a:t>
            </a:r>
            <a:endParaRPr lang="cs-CZ" dirty="0"/>
          </a:p>
        </p:txBody>
      </p:sp>
      <p:sp>
        <p:nvSpPr>
          <p:cNvPr id="3" name="Zástupný symbol pro obsah 2"/>
          <p:cNvSpPr>
            <a:spLocks noGrp="1"/>
          </p:cNvSpPr>
          <p:nvPr>
            <p:ph idx="1"/>
          </p:nvPr>
        </p:nvSpPr>
        <p:spPr/>
        <p:txBody>
          <a:bodyPr/>
          <a:lstStyle/>
          <a:p>
            <a:r>
              <a:rPr lang="en-GB" dirty="0" smtClean="0"/>
              <a:t>It </a:t>
            </a:r>
            <a:r>
              <a:rPr lang="en-GB" dirty="0"/>
              <a:t>protects the company against the moral ageing of long-term assets and decreases the risk of inflation</a:t>
            </a:r>
            <a:r>
              <a:rPr lang="en-GB" dirty="0" smtClean="0"/>
              <a: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47</a:t>
            </a:fld>
            <a:endParaRPr lang="de-AT" altLang="en-US"/>
          </a:p>
        </p:txBody>
      </p:sp>
    </p:spTree>
    <p:extLst>
      <p:ext uri="{BB962C8B-B14F-4D97-AF65-F5344CB8AC3E}">
        <p14:creationId xmlns:p14="http://schemas.microsoft.com/office/powerpoint/2010/main" val="11245146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Decelerated (progressive) accounting depreciation</a:t>
            </a:r>
            <a:endParaRPr lang="cs-CZ" dirty="0"/>
          </a:p>
        </p:txBody>
      </p:sp>
      <p:sp>
        <p:nvSpPr>
          <p:cNvPr id="3" name="Zástupný symbol pro obsah 2"/>
          <p:cNvSpPr>
            <a:spLocks noGrp="1"/>
          </p:cNvSpPr>
          <p:nvPr>
            <p:ph idx="1"/>
          </p:nvPr>
        </p:nvSpPr>
        <p:spPr>
          <a:xfrm>
            <a:off x="457200" y="3810000"/>
            <a:ext cx="8229600" cy="2320925"/>
          </a:xfrm>
        </p:spPr>
        <p:txBody>
          <a:bodyPr/>
          <a:lstStyle/>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48</a:t>
            </a:fld>
            <a:endParaRPr lang="de-AT" altLang="en-US"/>
          </a:p>
        </p:txBody>
      </p:sp>
      <p:sp>
        <p:nvSpPr>
          <p:cNvPr id="5" name="TextovéPole 4"/>
          <p:cNvSpPr txBox="1"/>
          <p:nvPr/>
        </p:nvSpPr>
        <p:spPr>
          <a:xfrm>
            <a:off x="838200" y="2057400"/>
            <a:ext cx="7467600" cy="584775"/>
          </a:xfrm>
          <a:prstGeom prst="rect">
            <a:avLst/>
          </a:prstGeom>
          <a:noFill/>
        </p:spPr>
        <p:txBody>
          <a:bodyPr wrap="square" rtlCol="0">
            <a:spAutoFit/>
          </a:bodyPr>
          <a:lstStyle/>
          <a:p>
            <a:r>
              <a:rPr lang="cs-CZ" sz="3200" dirty="0" smtClean="0"/>
              <a:t>D = (2 x P x ((t+1) - (t+1-i))) / ( t x (t+1))</a:t>
            </a:r>
            <a:endParaRPr lang="cs-CZ" sz="3200" dirty="0"/>
          </a:p>
        </p:txBody>
      </p:sp>
    </p:spTree>
    <p:extLst>
      <p:ext uri="{BB962C8B-B14F-4D97-AF65-F5344CB8AC3E}">
        <p14:creationId xmlns:p14="http://schemas.microsoft.com/office/powerpoint/2010/main" val="28514689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Decelerated (progressive) accounting depreciation</a:t>
            </a:r>
            <a:endParaRPr lang="cs-CZ" dirty="0"/>
          </a:p>
        </p:txBody>
      </p:sp>
      <p:sp>
        <p:nvSpPr>
          <p:cNvPr id="3" name="Zástupný symbol pro obsah 2"/>
          <p:cNvSpPr>
            <a:spLocks noGrp="1"/>
          </p:cNvSpPr>
          <p:nvPr>
            <p:ph idx="1"/>
          </p:nvPr>
        </p:nvSpPr>
        <p:spPr>
          <a:xfrm>
            <a:off x="457200" y="1828800"/>
            <a:ext cx="8229600" cy="4302125"/>
          </a:xfrm>
        </p:spPr>
        <p:txBody>
          <a:bodyPr/>
          <a:lstStyle/>
          <a:p>
            <a:r>
              <a:rPr lang="en-GB" dirty="0"/>
              <a:t>The company can select the progressive depreciation method if it needs to decrease </a:t>
            </a:r>
            <a:r>
              <a:rPr lang="en-GB" dirty="0" smtClean="0"/>
              <a:t>costs</a:t>
            </a:r>
            <a:r>
              <a:rPr lang="cs-CZ" dirty="0" smtClean="0"/>
              <a:t> (</a:t>
            </a:r>
            <a:r>
              <a:rPr lang="cs-CZ" dirty="0" err="1" smtClean="0"/>
              <a:t>expenses</a:t>
            </a:r>
            <a:r>
              <a:rPr lang="cs-CZ" dirty="0" smtClean="0"/>
              <a:t>)</a:t>
            </a:r>
            <a:r>
              <a:rPr lang="en-GB" dirty="0" smtClean="0"/>
              <a:t> </a:t>
            </a:r>
            <a:r>
              <a:rPr lang="en-GB" dirty="0"/>
              <a:t>in the first years and, on the other hand, decrease the business result (profit) later. </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49</a:t>
            </a:fld>
            <a:endParaRPr lang="de-AT" altLang="en-US"/>
          </a:p>
        </p:txBody>
      </p:sp>
    </p:spTree>
    <p:extLst>
      <p:ext uri="{BB962C8B-B14F-4D97-AF65-F5344CB8AC3E}">
        <p14:creationId xmlns:p14="http://schemas.microsoft.com/office/powerpoint/2010/main" val="246318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Long-term </a:t>
            </a:r>
            <a:r>
              <a:rPr lang="cs-CZ" dirty="0" err="1" smtClean="0"/>
              <a:t>assets</a:t>
            </a:r>
            <a:endParaRPr lang="cs-CZ" dirty="0"/>
          </a:p>
        </p:txBody>
      </p:sp>
      <p:sp>
        <p:nvSpPr>
          <p:cNvPr id="3" name="Zástupný symbol pro obsah 2"/>
          <p:cNvSpPr>
            <a:spLocks noGrp="1"/>
          </p:cNvSpPr>
          <p:nvPr>
            <p:ph idx="1"/>
          </p:nvPr>
        </p:nvSpPr>
        <p:spPr/>
        <p:txBody>
          <a:bodyPr/>
          <a:lstStyle/>
          <a:p>
            <a:r>
              <a:rPr lang="en-GB" dirty="0" smtClean="0"/>
              <a:t>They </a:t>
            </a:r>
            <a:r>
              <a:rPr lang="en-GB" dirty="0"/>
              <a:t>are classified into three basic </a:t>
            </a:r>
            <a:r>
              <a:rPr lang="en-GB" dirty="0" smtClean="0"/>
              <a:t>part</a:t>
            </a:r>
            <a:r>
              <a:rPr lang="cs-CZ" dirty="0" smtClean="0"/>
              <a:t>s: </a:t>
            </a:r>
            <a:r>
              <a:rPr lang="en-GB" dirty="0"/>
              <a:t>Long-term assets</a:t>
            </a:r>
            <a:endParaRPr lang="cs-CZ" dirty="0"/>
          </a:p>
          <a:p>
            <a:pPr lvl="1"/>
            <a:r>
              <a:rPr lang="en-GB" dirty="0"/>
              <a:t>I. Long-term intangible assets</a:t>
            </a:r>
            <a:endParaRPr lang="cs-CZ" dirty="0"/>
          </a:p>
          <a:p>
            <a:pPr lvl="1"/>
            <a:r>
              <a:rPr lang="en-GB" dirty="0"/>
              <a:t>II. Long-term tangible assets</a:t>
            </a:r>
            <a:endParaRPr lang="cs-CZ" dirty="0"/>
          </a:p>
          <a:p>
            <a:pPr lvl="1"/>
            <a:r>
              <a:rPr lang="en-GB" dirty="0"/>
              <a:t>III. Long-term financial assets</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extLst>
      <p:ext uri="{BB962C8B-B14F-4D97-AF65-F5344CB8AC3E}">
        <p14:creationId xmlns:p14="http://schemas.microsoft.com/office/powerpoint/2010/main" val="28765450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
            </a:r>
            <a:r>
              <a:rPr lang="en-GB" dirty="0" err="1" smtClean="0"/>
              <a:t>erformance</a:t>
            </a:r>
            <a:r>
              <a:rPr lang="en-GB" dirty="0" smtClean="0"/>
              <a:t>-based </a:t>
            </a:r>
            <a:r>
              <a:rPr lang="en-GB" dirty="0"/>
              <a:t>depreciation </a:t>
            </a:r>
            <a:endParaRPr lang="cs-CZ" dirty="0"/>
          </a:p>
        </p:txBody>
      </p:sp>
      <p:sp>
        <p:nvSpPr>
          <p:cNvPr id="3" name="Zástupný symbol pro obsah 2"/>
          <p:cNvSpPr>
            <a:spLocks noGrp="1"/>
          </p:cNvSpPr>
          <p:nvPr>
            <p:ph idx="1"/>
          </p:nvPr>
        </p:nvSpPr>
        <p:spPr/>
        <p:txBody>
          <a:bodyPr/>
          <a:lstStyle/>
          <a:p>
            <a:r>
              <a:rPr lang="en-GB" dirty="0"/>
              <a:t>This is used for machines or equipment and shows the technical (physical) wear of long-term assets. </a:t>
            </a:r>
            <a:endParaRPr lang="cs-CZ" dirty="0" smtClean="0"/>
          </a:p>
          <a:p>
            <a:r>
              <a:rPr lang="en-GB" dirty="0" smtClean="0"/>
              <a:t>However</a:t>
            </a:r>
            <a:r>
              <a:rPr lang="en-GB" dirty="0"/>
              <a:t>, the disadvantage is that it does not reflect moral (economic) wear of long-term assets. </a:t>
            </a:r>
            <a:endParaRPr lang="cs-CZ" dirty="0" smtClean="0"/>
          </a:p>
          <a:p>
            <a:r>
              <a:rPr lang="en-GB" dirty="0" smtClean="0"/>
              <a:t>The </a:t>
            </a:r>
            <a:r>
              <a:rPr lang="en-GB" dirty="0"/>
              <a:t>amount of depreciation depends on the expected total use and its allocation during the time of use. </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50</a:t>
            </a:fld>
            <a:endParaRPr lang="de-AT" altLang="en-US"/>
          </a:p>
        </p:txBody>
      </p:sp>
    </p:spTree>
    <p:extLst>
      <p:ext uri="{BB962C8B-B14F-4D97-AF65-F5344CB8AC3E}">
        <p14:creationId xmlns:p14="http://schemas.microsoft.com/office/powerpoint/2010/main" val="26754021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
            </a:r>
            <a:r>
              <a:rPr lang="en-GB" dirty="0" err="1" smtClean="0"/>
              <a:t>erformance</a:t>
            </a:r>
            <a:r>
              <a:rPr lang="en-GB" dirty="0" smtClean="0"/>
              <a:t>-based </a:t>
            </a:r>
            <a:r>
              <a:rPr lang="en-GB" dirty="0"/>
              <a:t>depreciation </a:t>
            </a:r>
            <a:r>
              <a:rPr lang="cs-CZ" dirty="0" smtClean="0"/>
              <a:t>- </a:t>
            </a:r>
            <a:r>
              <a:rPr lang="cs-CZ" dirty="0" err="1" smtClean="0"/>
              <a:t>Example</a:t>
            </a:r>
            <a:endParaRPr lang="cs-CZ" dirty="0"/>
          </a:p>
        </p:txBody>
      </p:sp>
      <p:sp>
        <p:nvSpPr>
          <p:cNvPr id="3" name="Zástupný symbol pro obsah 2"/>
          <p:cNvSpPr>
            <a:spLocks noGrp="1"/>
          </p:cNvSpPr>
          <p:nvPr>
            <p:ph idx="1"/>
          </p:nvPr>
        </p:nvSpPr>
        <p:spPr/>
        <p:txBody>
          <a:bodyPr/>
          <a:lstStyle/>
          <a:p>
            <a:r>
              <a:rPr lang="en-GB" i="1" dirty="0"/>
              <a:t>Calculate the depreciation on a machine with an acquisition price of CZK 600,000 over an eight-year economic useful life - the company assumes production of 2 million products according to the below sales budget.</a:t>
            </a:r>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51</a:t>
            </a:fld>
            <a:endParaRPr lang="de-AT" altLang="en-US"/>
          </a:p>
        </p:txBody>
      </p:sp>
    </p:spTree>
    <p:extLst>
      <p:ext uri="{BB962C8B-B14F-4D97-AF65-F5344CB8AC3E}">
        <p14:creationId xmlns:p14="http://schemas.microsoft.com/office/powerpoint/2010/main" val="41819796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
            </a:r>
            <a:r>
              <a:rPr lang="en-GB" dirty="0" err="1" smtClean="0"/>
              <a:t>erformance</a:t>
            </a:r>
            <a:r>
              <a:rPr lang="en-GB" dirty="0" smtClean="0"/>
              <a:t>-based </a:t>
            </a:r>
            <a:r>
              <a:rPr lang="en-GB" dirty="0"/>
              <a:t>depreciation </a:t>
            </a:r>
            <a:r>
              <a:rPr lang="cs-CZ" dirty="0" smtClean="0"/>
              <a:t>- </a:t>
            </a:r>
            <a:r>
              <a:rPr lang="cs-CZ" dirty="0" err="1" smtClean="0"/>
              <a:t>Example</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832171346"/>
              </p:ext>
            </p:extLst>
          </p:nvPr>
        </p:nvGraphicFramePr>
        <p:xfrm>
          <a:off x="761999" y="2133599"/>
          <a:ext cx="8077201" cy="2286000"/>
        </p:xfrm>
        <a:graphic>
          <a:graphicData uri="http://schemas.openxmlformats.org/drawingml/2006/table">
            <a:tbl>
              <a:tblPr firstRow="1" firstCol="1" lastRow="1" lastCol="1" bandRow="1" bandCol="1"/>
              <a:tblGrid>
                <a:gridCol w="2620644"/>
                <a:gridCol w="744501"/>
                <a:gridCol w="595601"/>
                <a:gridCol w="744501"/>
                <a:gridCol w="744501"/>
                <a:gridCol w="595601"/>
                <a:gridCol w="744501"/>
                <a:gridCol w="595601"/>
                <a:gridCol w="691750"/>
              </a:tblGrid>
              <a:tr h="762000">
                <a:tc>
                  <a:txBody>
                    <a:bodyPr/>
                    <a:lstStyle/>
                    <a:p>
                      <a:pPr>
                        <a:spcAft>
                          <a:spcPts val="0"/>
                        </a:spcAft>
                      </a:pPr>
                      <a:r>
                        <a:rPr lang="en-GB" sz="2000">
                          <a:effectLst/>
                          <a:latin typeface="Arial"/>
                          <a:ea typeface="Times New Roman"/>
                        </a:rPr>
                        <a:t>Year</a:t>
                      </a:r>
                      <a:endParaRPr lang="cs-CZ" sz="200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1</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3</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4</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5</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6</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7</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8</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a:spcAft>
                          <a:spcPts val="0"/>
                        </a:spcAft>
                      </a:pPr>
                      <a:r>
                        <a:rPr lang="en-GB" sz="2000">
                          <a:effectLst/>
                          <a:latin typeface="Arial"/>
                          <a:ea typeface="Times New Roman"/>
                        </a:rPr>
                        <a:t>Sales in thousands</a:t>
                      </a:r>
                      <a:endParaRPr lang="cs-CZ" sz="200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300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400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300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200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2000">
                <a:tc>
                  <a:txBody>
                    <a:bodyPr/>
                    <a:lstStyle/>
                    <a:p>
                      <a:pPr>
                        <a:spcAft>
                          <a:spcPts val="0"/>
                        </a:spcAft>
                      </a:pPr>
                      <a:r>
                        <a:rPr lang="en-GB" sz="2000">
                          <a:effectLst/>
                          <a:latin typeface="Arial"/>
                          <a:ea typeface="Times New Roman"/>
                        </a:rPr>
                        <a:t>Depreciation CZK thousands</a:t>
                      </a:r>
                      <a:endParaRPr lang="cs-CZ" sz="200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en-GB" sz="2000">
                          <a:effectLst/>
                          <a:latin typeface="Arial"/>
                          <a:ea typeface="Times New Roman"/>
                        </a:rPr>
                        <a:t>60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60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60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60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90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120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a:effectLst/>
                          <a:latin typeface="Arial"/>
                          <a:ea typeface="Times New Roman"/>
                        </a:rPr>
                        <a:t>90</a:t>
                      </a:r>
                      <a:endParaRPr lang="cs-CZ" sz="20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2000" dirty="0">
                          <a:effectLst/>
                          <a:latin typeface="Arial"/>
                          <a:ea typeface="Times New Roman"/>
                        </a:rPr>
                        <a:t>60</a:t>
                      </a:r>
                      <a:endParaRPr lang="cs-CZ" sz="20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52</a:t>
            </a:fld>
            <a:endParaRPr lang="de-AT" altLang="en-US"/>
          </a:p>
        </p:txBody>
      </p:sp>
      <p:sp>
        <p:nvSpPr>
          <p:cNvPr id="7" name="Obdélník 6"/>
          <p:cNvSpPr/>
          <p:nvPr/>
        </p:nvSpPr>
        <p:spPr>
          <a:xfrm>
            <a:off x="457200" y="5105400"/>
            <a:ext cx="8229600" cy="954107"/>
          </a:xfrm>
          <a:prstGeom prst="rect">
            <a:avLst/>
          </a:prstGeom>
        </p:spPr>
        <p:txBody>
          <a:bodyPr wrap="square">
            <a:spAutoFit/>
          </a:bodyPr>
          <a:lstStyle/>
          <a:p>
            <a:r>
              <a:rPr lang="en-GB" sz="2800" dirty="0"/>
              <a:t>The depreciation rate per output unit is 600,000 / 2,000,000 = 0.3 CZK/item. </a:t>
            </a:r>
            <a:endParaRPr lang="cs-CZ" sz="2800" dirty="0"/>
          </a:p>
        </p:txBody>
      </p:sp>
    </p:spTree>
    <p:extLst>
      <p:ext uri="{BB962C8B-B14F-4D97-AF65-F5344CB8AC3E}">
        <p14:creationId xmlns:p14="http://schemas.microsoft.com/office/powerpoint/2010/main" val="32882878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endParaRPr lang="cs-CZ" dirty="0"/>
          </a:p>
        </p:txBody>
      </p:sp>
      <p:sp>
        <p:nvSpPr>
          <p:cNvPr id="3" name="Zástupný symbol pro obsah 2"/>
          <p:cNvSpPr>
            <a:spLocks noGrp="1"/>
          </p:cNvSpPr>
          <p:nvPr>
            <p:ph idx="1"/>
          </p:nvPr>
        </p:nvSpPr>
        <p:spPr/>
        <p:txBody>
          <a:bodyPr/>
          <a:lstStyle/>
          <a:p>
            <a:r>
              <a:rPr lang="en-GB" i="1" dirty="0"/>
              <a:t>The company purchased a personal car in February </a:t>
            </a:r>
            <a:r>
              <a:rPr lang="en-GB" i="1" dirty="0" smtClean="0"/>
              <a:t>201</a:t>
            </a:r>
            <a:r>
              <a:rPr lang="cs-CZ" i="1" dirty="0"/>
              <a:t>8</a:t>
            </a:r>
            <a:r>
              <a:rPr lang="en-GB" i="1" dirty="0" smtClean="0"/>
              <a:t> </a:t>
            </a:r>
            <a:r>
              <a:rPr lang="en-GB" i="1" dirty="0"/>
              <a:t>for CZK 480,000 which it wants to use for four years. Calculate and book the </a:t>
            </a:r>
            <a:r>
              <a:rPr lang="cs-CZ" i="1" dirty="0" err="1" smtClean="0"/>
              <a:t>straight</a:t>
            </a:r>
            <a:r>
              <a:rPr lang="cs-CZ" i="1" dirty="0" smtClean="0"/>
              <a:t>-line</a:t>
            </a:r>
            <a:r>
              <a:rPr lang="en-GB" i="1" dirty="0" smtClean="0"/>
              <a:t> </a:t>
            </a:r>
            <a:r>
              <a:rPr lang="en-GB" i="1" dirty="0"/>
              <a:t>accounting depreciation by the end of the accounting period, i.e. by </a:t>
            </a:r>
            <a:r>
              <a:rPr lang="en-GB" i="1" dirty="0" smtClean="0"/>
              <a:t>31.12.201</a:t>
            </a:r>
            <a:r>
              <a:rPr lang="cs-CZ" i="1" dirty="0" smtClean="0"/>
              <a:t>8</a:t>
            </a:r>
            <a:r>
              <a:rPr lang="en-GB" i="1" dirty="0" smtClean="0"/>
              <a:t>.</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53</a:t>
            </a:fld>
            <a:endParaRPr lang="de-AT" altLang="en-US"/>
          </a:p>
        </p:txBody>
      </p:sp>
    </p:spTree>
    <p:extLst>
      <p:ext uri="{BB962C8B-B14F-4D97-AF65-F5344CB8AC3E}">
        <p14:creationId xmlns:p14="http://schemas.microsoft.com/office/powerpoint/2010/main" val="40575989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endParaRPr lang="cs-CZ" dirty="0"/>
          </a:p>
        </p:txBody>
      </p:sp>
      <p:sp>
        <p:nvSpPr>
          <p:cNvPr id="3" name="Zástupný symbol pro obsah 2"/>
          <p:cNvSpPr>
            <a:spLocks noGrp="1"/>
          </p:cNvSpPr>
          <p:nvPr>
            <p:ph idx="1"/>
          </p:nvPr>
        </p:nvSpPr>
        <p:spPr/>
        <p:txBody>
          <a:bodyPr/>
          <a:lstStyle/>
          <a:p>
            <a:r>
              <a:rPr lang="en-GB" i="1" dirty="0"/>
              <a:t>The depreciation is calculated for the period from starting to use the asset up to the end of the calendar year, i.e. 10/12 of the value of the annual depreciation which for straight-line depreciation is CZK 120 thousand. </a:t>
            </a:r>
            <a:endParaRPr lang="cs-CZ" i="1" dirty="0" smtClean="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54</a:t>
            </a:fld>
            <a:endParaRPr lang="de-AT" altLang="en-US"/>
          </a:p>
        </p:txBody>
      </p:sp>
      <p:graphicFrame>
        <p:nvGraphicFramePr>
          <p:cNvPr id="5" name="Tabulka 4"/>
          <p:cNvGraphicFramePr>
            <a:graphicFrameLocks noGrp="1"/>
          </p:cNvGraphicFramePr>
          <p:nvPr>
            <p:extLst>
              <p:ext uri="{D42A27DB-BD31-4B8C-83A1-F6EECF244321}">
                <p14:modId xmlns:p14="http://schemas.microsoft.com/office/powerpoint/2010/main" val="3863396054"/>
              </p:ext>
            </p:extLst>
          </p:nvPr>
        </p:nvGraphicFramePr>
        <p:xfrm>
          <a:off x="381000" y="4343400"/>
          <a:ext cx="8534400" cy="1665514"/>
        </p:xfrm>
        <a:graphic>
          <a:graphicData uri="http://schemas.openxmlformats.org/drawingml/2006/table">
            <a:tbl>
              <a:tblPr firstRow="1" firstCol="1" lastRow="1" lastCol="1" bandRow="1" bandCol="1"/>
              <a:tblGrid>
                <a:gridCol w="1054104"/>
                <a:gridCol w="1592671"/>
                <a:gridCol w="318888"/>
                <a:gridCol w="1250752"/>
                <a:gridCol w="1619245"/>
                <a:gridCol w="307962"/>
                <a:gridCol w="1335789"/>
                <a:gridCol w="1054989"/>
              </a:tblGrid>
              <a:tr h="330926">
                <a:tc gridSpan="2">
                  <a:txBody>
                    <a:bodyPr/>
                    <a:lstStyle/>
                    <a:p>
                      <a:pPr algn="ctr">
                        <a:spcAft>
                          <a:spcPts val="0"/>
                        </a:spcAft>
                      </a:pPr>
                      <a:r>
                        <a:rPr lang="en-GB" sz="1800" dirty="0" smtClean="0">
                          <a:effectLst/>
                          <a:latin typeface="Arial"/>
                          <a:ea typeface="Times New Roman"/>
                        </a:rPr>
                        <a:t>Capital </a:t>
                      </a:r>
                      <a:r>
                        <a:rPr lang="en-GB" sz="1800" dirty="0">
                          <a:effectLst/>
                          <a:latin typeface="Arial"/>
                          <a:ea typeface="Times New Roman"/>
                        </a:rPr>
                        <a:t>equipment</a:t>
                      </a:r>
                      <a:endParaRPr lang="cs-CZ" sz="1800" dirty="0">
                        <a:effectLst/>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cs-CZ"/>
                    </a:p>
                  </a:txBody>
                  <a:tcPr/>
                </a:tc>
                <a:tc>
                  <a:txBody>
                    <a:bodyPr/>
                    <a:lstStyle/>
                    <a:p>
                      <a:pPr algn="ct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a:noFill/>
                    </a:lnL>
                    <a:lnR>
                      <a:noFill/>
                    </a:lnR>
                    <a:lnT>
                      <a:noFill/>
                    </a:lnT>
                    <a:lnB>
                      <a:noFill/>
                    </a:lnB>
                  </a:tcPr>
                </a:tc>
                <a:tc gridSpan="2">
                  <a:txBody>
                    <a:bodyPr/>
                    <a:lstStyle/>
                    <a:p>
                      <a:pPr algn="ctr">
                        <a:spcAft>
                          <a:spcPts val="0"/>
                        </a:spcAft>
                      </a:pPr>
                      <a:r>
                        <a:rPr lang="cs-CZ" sz="1800" dirty="0" err="1" smtClean="0">
                          <a:effectLst/>
                          <a:latin typeface="Arial"/>
                          <a:ea typeface="Times New Roman"/>
                        </a:rPr>
                        <a:t>Accumulated</a:t>
                      </a:r>
                      <a:r>
                        <a:rPr lang="cs-CZ" sz="1800" baseline="0" dirty="0" smtClean="0">
                          <a:effectLst/>
                          <a:latin typeface="Arial"/>
                          <a:ea typeface="Times New Roman"/>
                        </a:rPr>
                        <a:t> </a:t>
                      </a:r>
                      <a:r>
                        <a:rPr lang="cs-CZ" sz="1800" baseline="0" smtClean="0">
                          <a:effectLst/>
                          <a:latin typeface="Arial"/>
                          <a:ea typeface="Times New Roman"/>
                        </a:rPr>
                        <a:t>depreciation</a:t>
                      </a:r>
                      <a:endParaRPr lang="cs-CZ" sz="1800" dirty="0">
                        <a:effectLst/>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cs-CZ"/>
                    </a:p>
                  </a:txBody>
                  <a:tcPr/>
                </a:tc>
                <a:tc>
                  <a:txBody>
                    <a:bodyPr/>
                    <a:lstStyle/>
                    <a:p>
                      <a:pPr algn="ct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a:noFill/>
                    </a:lnL>
                    <a:lnR>
                      <a:noFill/>
                    </a:lnR>
                    <a:lnT>
                      <a:noFill/>
                    </a:lnT>
                    <a:lnB>
                      <a:noFill/>
                    </a:lnB>
                  </a:tcPr>
                </a:tc>
                <a:tc gridSpan="2">
                  <a:txBody>
                    <a:bodyPr/>
                    <a:lstStyle/>
                    <a:p>
                      <a:pPr algn="ctr">
                        <a:spcAft>
                          <a:spcPts val="0"/>
                        </a:spcAft>
                      </a:pPr>
                      <a:r>
                        <a:rPr lang="cs-CZ" sz="1800" dirty="0" err="1" smtClean="0">
                          <a:effectLst/>
                          <a:latin typeface="Arial"/>
                          <a:ea typeface="Times New Roman"/>
                        </a:rPr>
                        <a:t>Depreciation</a:t>
                      </a:r>
                      <a:r>
                        <a:rPr lang="cs-CZ" sz="1800" dirty="0" smtClean="0">
                          <a:effectLst/>
                          <a:latin typeface="Arial"/>
                          <a:ea typeface="Times New Roman"/>
                        </a:rPr>
                        <a:t> (</a:t>
                      </a:r>
                      <a:r>
                        <a:rPr lang="cs-CZ" sz="1800" dirty="0" err="1" smtClean="0">
                          <a:effectLst/>
                          <a:latin typeface="Arial"/>
                          <a:ea typeface="Times New Roman"/>
                        </a:rPr>
                        <a:t>expenses</a:t>
                      </a:r>
                      <a:r>
                        <a:rPr lang="cs-CZ" sz="1800" dirty="0" smtClean="0">
                          <a:effectLst/>
                          <a:latin typeface="Arial"/>
                          <a:ea typeface="Times New Roman"/>
                        </a:rPr>
                        <a:t>)</a:t>
                      </a:r>
                      <a:endParaRPr lang="cs-CZ" sz="1800" dirty="0">
                        <a:effectLst/>
                        <a:latin typeface="Times New Roman"/>
                        <a:ea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cs-CZ"/>
                    </a:p>
                  </a:txBody>
                  <a:tcPr/>
                </a:tc>
              </a:tr>
              <a:tr h="1116874">
                <a:tc>
                  <a:txBody>
                    <a:bodyPr/>
                    <a:lstStyle/>
                    <a:p>
                      <a:pPr>
                        <a:spcAft>
                          <a:spcPts val="0"/>
                        </a:spcAft>
                      </a:pPr>
                      <a:r>
                        <a:rPr lang="en-GB" sz="1800" dirty="0">
                          <a:effectLst/>
                          <a:latin typeface="Arial"/>
                          <a:ea typeface="Times New Roman"/>
                        </a:rPr>
                        <a:t>PS   </a:t>
                      </a:r>
                      <a:r>
                        <a:rPr lang="en-GB" sz="1800" dirty="0" smtClean="0">
                          <a:effectLst/>
                          <a:latin typeface="Arial"/>
                          <a:ea typeface="Times New Roman"/>
                        </a:rPr>
                        <a:t>480</a:t>
                      </a:r>
                      <a:endParaRPr lang="cs-CZ" sz="1800" dirty="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a:noFill/>
                    </a:lnL>
                    <a:lnR>
                      <a:noFill/>
                    </a:lnR>
                    <a:lnT>
                      <a:noFill/>
                    </a:lnT>
                    <a:lnB>
                      <a:noFill/>
                    </a:lnB>
                  </a:tcPr>
                </a:tc>
                <a:tc>
                  <a:txBody>
                    <a:bodyPr/>
                    <a:lstStyle/>
                    <a:p>
                      <a:pP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GB" sz="1800" dirty="0">
                          <a:effectLst/>
                          <a:latin typeface="Arial"/>
                          <a:ea typeface="Times New Roman"/>
                        </a:rPr>
                        <a:t>1)    </a:t>
                      </a:r>
                      <a:r>
                        <a:rPr lang="en-GB" sz="1800" dirty="0" smtClean="0">
                          <a:effectLst/>
                          <a:latin typeface="Arial"/>
                          <a:ea typeface="Times New Roman"/>
                        </a:rPr>
                        <a:t>    100</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GB" sz="1800">
                          <a:effectLst/>
                          <a:latin typeface="Arial"/>
                          <a:ea typeface="Times New Roman"/>
                        </a:rPr>
                        <a:t> </a:t>
                      </a:r>
                      <a:endParaRPr lang="cs-CZ" sz="1800">
                        <a:effectLst/>
                        <a:latin typeface="Times New Roman"/>
                        <a:ea typeface="Times New Roman"/>
                      </a:endParaRPr>
                    </a:p>
                  </a:txBody>
                  <a:tcPr marL="68580" marR="68580" marT="0" marB="0">
                    <a:lnL>
                      <a:noFill/>
                    </a:lnL>
                    <a:lnR>
                      <a:noFill/>
                    </a:lnR>
                    <a:lnT>
                      <a:noFill/>
                    </a:lnT>
                    <a:lnB>
                      <a:noFill/>
                    </a:lnB>
                  </a:tcPr>
                </a:tc>
                <a:tc>
                  <a:txBody>
                    <a:bodyPr/>
                    <a:lstStyle/>
                    <a:p>
                      <a:pPr>
                        <a:spcAft>
                          <a:spcPts val="0"/>
                        </a:spcAft>
                      </a:pPr>
                      <a:r>
                        <a:rPr lang="en-GB" sz="1800" dirty="0">
                          <a:effectLst/>
                          <a:latin typeface="Arial"/>
                          <a:ea typeface="Times New Roman"/>
                        </a:rPr>
                        <a:t>1</a:t>
                      </a:r>
                      <a:r>
                        <a:rPr lang="en-GB" sz="1800" dirty="0" smtClean="0">
                          <a:effectLst/>
                          <a:latin typeface="Arial"/>
                          <a:ea typeface="Times New Roman"/>
                        </a:rPr>
                        <a:t>)   </a:t>
                      </a:r>
                      <a:r>
                        <a:rPr lang="en-GB" sz="1800" dirty="0">
                          <a:effectLst/>
                          <a:latin typeface="Arial"/>
                          <a:ea typeface="Times New Roman"/>
                        </a:rPr>
                        <a:t>100</a:t>
                      </a:r>
                      <a:endParaRPr lang="cs-CZ" sz="1800" dirty="0">
                        <a:effectLst/>
                        <a:latin typeface="Times New Roman"/>
                        <a:ea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en-GB" sz="1800" dirty="0">
                          <a:effectLst/>
                          <a:latin typeface="Arial"/>
                          <a:ea typeface="Times New Roman"/>
                        </a:rPr>
                        <a:t> </a:t>
                      </a:r>
                      <a:endParaRPr lang="cs-CZ" sz="18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Tree>
    <p:extLst>
      <p:ext uri="{BB962C8B-B14F-4D97-AF65-F5344CB8AC3E}">
        <p14:creationId xmlns:p14="http://schemas.microsoft.com/office/powerpoint/2010/main" val="3699083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Classification of Long-Term Assets</a:t>
            </a:r>
            <a:endParaRPr lang="cs-CZ" dirty="0"/>
          </a:p>
        </p:txBody>
      </p:sp>
      <p:sp>
        <p:nvSpPr>
          <p:cNvPr id="3" name="Zástupný symbol pro obsah 2"/>
          <p:cNvSpPr>
            <a:spLocks noGrp="1"/>
          </p:cNvSpPr>
          <p:nvPr>
            <p:ph idx="1"/>
          </p:nvPr>
        </p:nvSpPr>
        <p:spPr/>
        <p:txBody>
          <a:bodyPr/>
          <a:lstStyle/>
          <a:p>
            <a:r>
              <a:rPr lang="en-GB" dirty="0"/>
              <a:t>The accounting </a:t>
            </a:r>
            <a:r>
              <a:rPr lang="cs-CZ" dirty="0" err="1" smtClean="0"/>
              <a:t>system</a:t>
            </a:r>
            <a:r>
              <a:rPr lang="cs-CZ" dirty="0" smtClean="0"/>
              <a:t> </a:t>
            </a:r>
            <a:r>
              <a:rPr lang="en-GB" dirty="0" smtClean="0"/>
              <a:t>specifies </a:t>
            </a:r>
            <a:r>
              <a:rPr lang="en-GB" dirty="0"/>
              <a:t>the following accounting groups for long-term assets: </a:t>
            </a:r>
            <a:endParaRPr lang="cs-CZ" dirty="0"/>
          </a:p>
          <a:p>
            <a:pPr lvl="1"/>
            <a:r>
              <a:rPr lang="en-GB" dirty="0" smtClean="0"/>
              <a:t>Long-term </a:t>
            </a:r>
            <a:r>
              <a:rPr lang="en-GB" dirty="0"/>
              <a:t>intangible assets</a:t>
            </a:r>
            <a:endParaRPr lang="cs-CZ" dirty="0"/>
          </a:p>
          <a:p>
            <a:pPr lvl="1"/>
            <a:r>
              <a:rPr lang="en-GB" dirty="0" smtClean="0"/>
              <a:t>Long-term </a:t>
            </a:r>
            <a:r>
              <a:rPr lang="en-GB" dirty="0"/>
              <a:t>tangible assets, depreciated</a:t>
            </a:r>
            <a:endParaRPr lang="cs-CZ" dirty="0"/>
          </a:p>
          <a:p>
            <a:pPr lvl="1"/>
            <a:r>
              <a:rPr lang="en-GB" dirty="0" smtClean="0"/>
              <a:t>Long-term </a:t>
            </a:r>
            <a:r>
              <a:rPr lang="en-GB" dirty="0"/>
              <a:t>tangible assets, not depreciated</a:t>
            </a:r>
            <a:endParaRPr lang="cs-CZ" dirty="0"/>
          </a:p>
          <a:p>
            <a:pPr lvl="1"/>
            <a:r>
              <a:rPr lang="en-GB" dirty="0" smtClean="0"/>
              <a:t>Intangible </a:t>
            </a:r>
            <a:r>
              <a:rPr lang="en-GB" dirty="0"/>
              <a:t>and tangible fixed assets under construction and acquired long-term financial assets</a:t>
            </a:r>
            <a:endParaRPr lang="cs-CZ" dirty="0"/>
          </a:p>
          <a:p>
            <a:pPr lvl="1"/>
            <a:r>
              <a:rPr lang="en-GB" dirty="0" smtClean="0"/>
              <a:t>Advance </a:t>
            </a:r>
            <a:r>
              <a:rPr lang="en-GB" dirty="0"/>
              <a:t>payments for long-term assets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extLst>
      <p:ext uri="{BB962C8B-B14F-4D97-AF65-F5344CB8AC3E}">
        <p14:creationId xmlns:p14="http://schemas.microsoft.com/office/powerpoint/2010/main" val="264678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Classification of Long-Term Assets</a:t>
            </a:r>
            <a:endParaRPr lang="cs-CZ" dirty="0"/>
          </a:p>
        </p:txBody>
      </p:sp>
      <p:sp>
        <p:nvSpPr>
          <p:cNvPr id="3" name="Zástupný symbol pro obsah 2"/>
          <p:cNvSpPr>
            <a:spLocks noGrp="1"/>
          </p:cNvSpPr>
          <p:nvPr>
            <p:ph idx="1"/>
          </p:nvPr>
        </p:nvSpPr>
        <p:spPr/>
        <p:txBody>
          <a:bodyPr/>
          <a:lstStyle/>
          <a:p>
            <a:r>
              <a:rPr lang="en-GB" dirty="0"/>
              <a:t>The accounting </a:t>
            </a:r>
            <a:r>
              <a:rPr lang="cs-CZ" dirty="0" err="1" smtClean="0"/>
              <a:t>system</a:t>
            </a:r>
            <a:r>
              <a:rPr lang="cs-CZ" dirty="0" smtClean="0"/>
              <a:t> </a:t>
            </a:r>
            <a:r>
              <a:rPr lang="en-GB" dirty="0" smtClean="0"/>
              <a:t>specifies </a:t>
            </a:r>
            <a:r>
              <a:rPr lang="en-GB" dirty="0"/>
              <a:t>the following accounting groups for long-term assets: </a:t>
            </a:r>
            <a:endParaRPr lang="cs-CZ" dirty="0"/>
          </a:p>
          <a:p>
            <a:pPr lvl="1"/>
            <a:r>
              <a:rPr lang="en-GB" dirty="0" smtClean="0"/>
              <a:t>Long-term </a:t>
            </a:r>
            <a:r>
              <a:rPr lang="en-GB" dirty="0"/>
              <a:t>financial assets</a:t>
            </a:r>
            <a:endParaRPr lang="cs-CZ" dirty="0"/>
          </a:p>
          <a:p>
            <a:pPr lvl="1"/>
            <a:r>
              <a:rPr lang="en-GB" dirty="0" smtClean="0"/>
              <a:t>Adjustments </a:t>
            </a:r>
            <a:r>
              <a:rPr lang="en-GB" dirty="0"/>
              <a:t>to long-term intangible assets</a:t>
            </a:r>
            <a:endParaRPr lang="cs-CZ" dirty="0"/>
          </a:p>
          <a:p>
            <a:pPr lvl="1"/>
            <a:r>
              <a:rPr lang="en-GB" dirty="0" smtClean="0"/>
              <a:t>Adjustments </a:t>
            </a:r>
            <a:r>
              <a:rPr lang="en-GB" dirty="0"/>
              <a:t>to long-term tangible assets</a:t>
            </a:r>
            <a:endParaRPr lang="cs-CZ" dirty="0"/>
          </a:p>
          <a:p>
            <a:pPr lvl="1"/>
            <a:r>
              <a:rPr lang="en-GB" dirty="0" smtClean="0"/>
              <a:t>Adjustments </a:t>
            </a:r>
            <a:r>
              <a:rPr lang="en-GB" dirty="0"/>
              <a:t>to long-term assets</a:t>
            </a:r>
            <a:endParaRPr lang="cs-CZ" dirty="0"/>
          </a:p>
          <a:p>
            <a:endParaRPr lang="cs-CZ"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extLst>
      <p:ext uri="{BB962C8B-B14F-4D97-AF65-F5344CB8AC3E}">
        <p14:creationId xmlns:p14="http://schemas.microsoft.com/office/powerpoint/2010/main" val="2376348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Long-Term Intangible Assets </a:t>
            </a:r>
            <a:endParaRPr lang="cs-CZ" dirty="0"/>
          </a:p>
        </p:txBody>
      </p:sp>
      <p:sp>
        <p:nvSpPr>
          <p:cNvPr id="3" name="Zástupný symbol pro obsah 2"/>
          <p:cNvSpPr>
            <a:spLocks noGrp="1"/>
          </p:cNvSpPr>
          <p:nvPr>
            <p:ph idx="1"/>
          </p:nvPr>
        </p:nvSpPr>
        <p:spPr/>
        <p:txBody>
          <a:bodyPr/>
          <a:lstStyle/>
          <a:p>
            <a:r>
              <a:rPr lang="en-GB" sz="2800" dirty="0"/>
              <a:t>These are not physical and provide particular economically beneficial rights for the company. </a:t>
            </a:r>
            <a:endParaRPr lang="cs-CZ" sz="2800" dirty="0" smtClean="0"/>
          </a:p>
          <a:p>
            <a:r>
              <a:rPr lang="en-GB" sz="2800" dirty="0" smtClean="0"/>
              <a:t>The </a:t>
            </a:r>
            <a:r>
              <a:rPr lang="en-GB" sz="2800" dirty="0"/>
              <a:t>assessment level from which these rights will be considered long-term intangible assets is stated by the company itself (with the exception of goodwill) taking into account the principles of importance and the contextual and fair reflection of assets in the company’s accounting.  </a:t>
            </a:r>
            <a:endParaRPr lang="cs-CZ" sz="28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extLst>
      <p:ext uri="{BB962C8B-B14F-4D97-AF65-F5344CB8AC3E}">
        <p14:creationId xmlns:p14="http://schemas.microsoft.com/office/powerpoint/2010/main" val="253319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Long-Term Intangible Assets </a:t>
            </a:r>
            <a:endParaRPr lang="cs-CZ" dirty="0"/>
          </a:p>
        </p:txBody>
      </p:sp>
      <p:sp>
        <p:nvSpPr>
          <p:cNvPr id="3" name="Zástupný symbol pro obsah 2"/>
          <p:cNvSpPr>
            <a:spLocks noGrp="1"/>
          </p:cNvSpPr>
          <p:nvPr>
            <p:ph idx="1"/>
          </p:nvPr>
        </p:nvSpPr>
        <p:spPr/>
        <p:txBody>
          <a:bodyPr/>
          <a:lstStyle/>
          <a:p>
            <a:r>
              <a:rPr lang="en-GB" sz="2800" dirty="0" smtClean="0"/>
              <a:t>The </a:t>
            </a:r>
            <a:r>
              <a:rPr lang="en-GB" sz="2800" dirty="0"/>
              <a:t>usability time of these assets is longer than one year i.e. the time during which the assets can be used for the existing or accelerated future activities of the company. </a:t>
            </a:r>
            <a:endParaRPr lang="cs-CZ" sz="2800" dirty="0" smtClean="0"/>
          </a:p>
          <a:p>
            <a:r>
              <a:rPr lang="en-GB" sz="2800" dirty="0" smtClean="0"/>
              <a:t>Long-term </a:t>
            </a:r>
            <a:r>
              <a:rPr lang="en-GB" sz="2800" dirty="0"/>
              <a:t>intangible assets are reproduced gradually through depreciation. </a:t>
            </a:r>
            <a:endParaRPr lang="cs-CZ" sz="2800" dirty="0" smtClean="0"/>
          </a:p>
          <a:p>
            <a:r>
              <a:rPr lang="en-GB" sz="2800" dirty="0" smtClean="0"/>
              <a:t>The </a:t>
            </a:r>
            <a:r>
              <a:rPr lang="en-GB" sz="2800" dirty="0"/>
              <a:t>method and time of depreciation are selected by the company in the depreciation </a:t>
            </a:r>
            <a:r>
              <a:rPr lang="en-GB" sz="2800" dirty="0" smtClean="0"/>
              <a:t>plan</a:t>
            </a:r>
            <a:r>
              <a:rPr lang="cs-CZ" sz="2800" dirty="0" smtClean="0"/>
              <a:t> (</a:t>
            </a:r>
            <a:r>
              <a:rPr lang="cs-CZ" sz="2800" dirty="0" err="1" smtClean="0"/>
              <a:t>with</a:t>
            </a:r>
            <a:r>
              <a:rPr lang="cs-CZ" sz="2800" dirty="0" smtClean="0"/>
              <a:t> </a:t>
            </a:r>
            <a:r>
              <a:rPr lang="cs-CZ" sz="2800" dirty="0" err="1" smtClean="0"/>
              <a:t>some</a:t>
            </a:r>
            <a:r>
              <a:rPr lang="cs-CZ" sz="2800" dirty="0" smtClean="0"/>
              <a:t> </a:t>
            </a:r>
            <a:r>
              <a:rPr lang="cs-CZ" sz="2800" dirty="0" err="1" smtClean="0"/>
              <a:t>exceptions</a:t>
            </a:r>
            <a:r>
              <a:rPr lang="cs-CZ" sz="2800" dirty="0" smtClean="0"/>
              <a:t> in </a:t>
            </a:r>
            <a:r>
              <a:rPr lang="cs-CZ" sz="2800" dirty="0" err="1" smtClean="0"/>
              <a:t>different</a:t>
            </a:r>
            <a:r>
              <a:rPr lang="cs-CZ" sz="2800" dirty="0" smtClean="0"/>
              <a:t> </a:t>
            </a:r>
            <a:r>
              <a:rPr lang="cs-CZ" sz="2800" dirty="0" err="1" smtClean="0"/>
              <a:t>accounting</a:t>
            </a:r>
            <a:r>
              <a:rPr lang="cs-CZ" sz="2800" dirty="0" smtClean="0"/>
              <a:t> </a:t>
            </a:r>
            <a:r>
              <a:rPr lang="cs-CZ" sz="2800" dirty="0" err="1" smtClean="0"/>
              <a:t>systems</a:t>
            </a:r>
            <a:r>
              <a:rPr lang="cs-CZ" sz="2800" dirty="0" smtClean="0"/>
              <a:t>)</a:t>
            </a:r>
            <a:r>
              <a:rPr lang="en-GB" sz="2800" dirty="0" smtClean="0"/>
              <a:t>. </a:t>
            </a:r>
            <a:endParaRPr lang="cs-CZ" sz="2400" dirty="0"/>
          </a:p>
        </p:txBody>
      </p:sp>
      <p:sp>
        <p:nvSpPr>
          <p:cNvPr id="4" name="Zástupný symbol pro číslo snímku 3"/>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extLst>
      <p:ext uri="{BB962C8B-B14F-4D97-AF65-F5344CB8AC3E}">
        <p14:creationId xmlns:p14="http://schemas.microsoft.com/office/powerpoint/2010/main" val="2726528501"/>
      </p:ext>
    </p:extLst>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2609</TotalTime>
  <Words>2757</Words>
  <Application>Microsoft Office PowerPoint</Application>
  <PresentationFormat>Předvádění na obrazovce (4:3)</PresentationFormat>
  <Paragraphs>291</Paragraphs>
  <Slides>54</Slides>
  <Notes>0</Notes>
  <HiddenSlides>0</HiddenSlides>
  <MMClips>0</MMClips>
  <ScaleCrop>false</ScaleCrop>
  <HeadingPairs>
    <vt:vector size="4" baseType="variant">
      <vt:variant>
        <vt:lpstr>Motiv</vt:lpstr>
      </vt:variant>
      <vt:variant>
        <vt:i4>1</vt:i4>
      </vt:variant>
      <vt:variant>
        <vt:lpstr>Nadpisy snímků</vt:lpstr>
      </vt:variant>
      <vt:variant>
        <vt:i4>54</vt:i4>
      </vt:variant>
    </vt:vector>
  </HeadingPairs>
  <TitlesOfParts>
    <vt:vector size="55" baseType="lpstr">
      <vt:lpstr>Тема1</vt:lpstr>
      <vt:lpstr>Accounting (Basics) - Lecture 7  CLASSIFICATION OF LONG-TERM ASSETS, WAYS OF THEIR ACQUISITION. BASIC PROCEDURES OF ACCOUNTING OF ASSETS ACQUISITION AND DEPICTION DURING THEIR LIFETIME. METHODS OF LONG-TERM ASSETS DEPRECIATION (ACCOUNTING PERSPECTIVE). </vt:lpstr>
      <vt:lpstr>Content</vt:lpstr>
      <vt:lpstr>Long-term assets</vt:lpstr>
      <vt:lpstr>Long-term assets</vt:lpstr>
      <vt:lpstr>Long-term assets</vt:lpstr>
      <vt:lpstr>Classification of Long-Term Assets</vt:lpstr>
      <vt:lpstr>Classification of Long-Term Assets</vt:lpstr>
      <vt:lpstr>Long-Term Intangible Assets </vt:lpstr>
      <vt:lpstr>Long-Term Intangible Assets </vt:lpstr>
      <vt:lpstr>Long-Term Intangible Assets </vt:lpstr>
      <vt:lpstr>Tangible Fixed Assets </vt:lpstr>
      <vt:lpstr>Tangible Fixed Assets </vt:lpstr>
      <vt:lpstr>Tangible Fixed Assets </vt:lpstr>
      <vt:lpstr>Tangible Fixed Assets </vt:lpstr>
      <vt:lpstr>Long-Term Financial Assets </vt:lpstr>
      <vt:lpstr>Long-Term Financial Assets </vt:lpstr>
      <vt:lpstr>Fixed assets are not: </vt:lpstr>
      <vt:lpstr>Fixed assets are not: </vt:lpstr>
      <vt:lpstr>Acquisition of Fixed Assets</vt:lpstr>
      <vt:lpstr>Acquisition of Fixed Assets</vt:lpstr>
      <vt:lpstr>Fixed Assets Acquired by Purchasing</vt:lpstr>
      <vt:lpstr>Fixed Assets Acquired by Purchasing</vt:lpstr>
      <vt:lpstr>Acquisition of Low-Value Assets</vt:lpstr>
      <vt:lpstr>Acquisition of Low-Value Assets</vt:lpstr>
      <vt:lpstr>Acquisition of Low-Value Assets</vt:lpstr>
      <vt:lpstr>Acquisition of Low-Value Assets</vt:lpstr>
      <vt:lpstr>Acquisition of Long-Term Assets through the Company’s Activities</vt:lpstr>
      <vt:lpstr>Cancelling Fixed Assets</vt:lpstr>
      <vt:lpstr>Cancelling Fixed Assets</vt:lpstr>
      <vt:lpstr>Cancelling Fixed Assets</vt:lpstr>
      <vt:lpstr>Depreciation of Long-Term Assets </vt:lpstr>
      <vt:lpstr>Depreciation of Long-Term Assets </vt:lpstr>
      <vt:lpstr>Depreciation of Long-Term Assets </vt:lpstr>
      <vt:lpstr>Depreciation of Long-Term Assets </vt:lpstr>
      <vt:lpstr>Depreciation of Long-Term Assets </vt:lpstr>
      <vt:lpstr>Accounting Depreciations</vt:lpstr>
      <vt:lpstr>Accounting Depreciations</vt:lpstr>
      <vt:lpstr>Accounting Depreciations</vt:lpstr>
      <vt:lpstr>Accounting Depreciations</vt:lpstr>
      <vt:lpstr>Accounting Depreciations</vt:lpstr>
      <vt:lpstr>Accounting Depreciations</vt:lpstr>
      <vt:lpstr>Accounting Depreciations</vt:lpstr>
      <vt:lpstr>Straight-line accounting depreciation</vt:lpstr>
      <vt:lpstr>Straight-line accounting depreciation</vt:lpstr>
      <vt:lpstr>Accelerated (regressive) accounting depreciation</vt:lpstr>
      <vt:lpstr>Accelerated (regressive) accounting depreciation</vt:lpstr>
      <vt:lpstr>Accelerated (regressive) accounting depreciation</vt:lpstr>
      <vt:lpstr>Decelerated (progressive) accounting depreciation</vt:lpstr>
      <vt:lpstr>Decelerated (progressive) accounting depreciation</vt:lpstr>
      <vt:lpstr>Performance-based depreciation </vt:lpstr>
      <vt:lpstr>Performance-based depreciation - Example</vt:lpstr>
      <vt:lpstr>Performance-based depreciation - Example</vt:lpstr>
      <vt:lpstr>Example</vt:lpstr>
      <vt:lpstr>Example</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Valouch Petr</cp:lastModifiedBy>
  <cp:revision>164</cp:revision>
  <dcterms:created xsi:type="dcterms:W3CDTF">2014-08-29T06:21:19Z</dcterms:created>
  <dcterms:modified xsi:type="dcterms:W3CDTF">2017-09-04T12:51:44Z</dcterms:modified>
</cp:coreProperties>
</file>