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notesMasterIdLst>
    <p:notesMasterId r:id="rId4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7" autoAdjust="0"/>
    <p:restoredTop sz="94660"/>
  </p:normalViewPr>
  <p:slideViewPr>
    <p:cSldViewPr>
      <p:cViewPr>
        <p:scale>
          <a:sx n="70" d="100"/>
          <a:sy n="70" d="100"/>
        </p:scale>
        <p:origin x="-2220" y="-9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E8A97193-9596-4FA6-B955-8985B0F2EC74}" type="datetimeFigureOut">
              <a:rPr lang="cs-CZ" smtClean="0"/>
              <a:t>4.9.2017</a:t>
            </a:fld>
            <a:endParaRPr lang="cs-CZ"/>
          </a:p>
        </p:txBody>
      </p:sp>
      <p:sp>
        <p:nvSpPr>
          <p:cNvPr id="4" name="Zástupný symbol pro obrázek snímku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614863"/>
            <a:ext cx="5486400" cy="437197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EDAE2CC1-433B-4DFE-96BA-7504B3169EAB}" type="slidenum">
              <a:rPr lang="cs-CZ" smtClean="0"/>
              <a:t>‹#›</a:t>
            </a:fld>
            <a:endParaRPr lang="cs-CZ"/>
          </a:p>
        </p:txBody>
      </p:sp>
    </p:spTree>
    <p:extLst>
      <p:ext uri="{BB962C8B-B14F-4D97-AF65-F5344CB8AC3E}">
        <p14:creationId xmlns:p14="http://schemas.microsoft.com/office/powerpoint/2010/main" val="105057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cs-CZ" altLang="en-US" smtClean="0"/>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endParaRPr lang="de-AT" altLang="en-US"/>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ftr="0" dt="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3000"/>
            <a:ext cx="7623175" cy="2590800"/>
          </a:xfrm>
        </p:spPr>
        <p:txBody>
          <a:bodyPr/>
          <a:lstStyle/>
          <a:p>
            <a:pPr>
              <a:spcBef>
                <a:spcPts val="1200"/>
              </a:spcBef>
              <a:spcAft>
                <a:spcPts val="0"/>
              </a:spcAft>
            </a:pPr>
            <a:r>
              <a:rPr lang="en-US" sz="3200" dirty="0" smtClean="0">
                <a:latin typeface="Verdana" pitchFamily="34" charset="0"/>
              </a:rPr>
              <a:t>Accounting (Basics) - Lecture </a:t>
            </a:r>
            <a:r>
              <a:rPr lang="cs-CZ" sz="3200" dirty="0" smtClean="0">
                <a:latin typeface="Verdana" pitchFamily="34" charset="0"/>
              </a:rPr>
              <a:t>8</a:t>
            </a: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
            </a:r>
            <a:br>
              <a:rPr lang="cs-CZ" sz="2400" dirty="0" smtClean="0">
                <a:latin typeface="Verdana" pitchFamily="34" charset="0"/>
              </a:rPr>
            </a:br>
            <a:r>
              <a:rPr lang="cs-CZ" sz="2400" dirty="0" smtClean="0">
                <a:latin typeface="Verdana" pitchFamily="34" charset="0"/>
              </a:rPr>
              <a:t>CHARACTERISTIC OF CLEARING RELATIONS. ACCOUNTING PROCEDURES CONCERNING RECEIVABLES AND LIABILITIES </a:t>
            </a:r>
            <a:r>
              <a:rPr lang="cs-CZ" sz="2400" dirty="0" smtClean="0">
                <a:latin typeface="Verdana" pitchFamily="34" charset="0"/>
              </a:rPr>
              <a:t>(PAYABLES) FROM </a:t>
            </a:r>
            <a:r>
              <a:rPr lang="cs-CZ" sz="2400" dirty="0" smtClean="0">
                <a:latin typeface="Verdana" pitchFamily="34" charset="0"/>
              </a:rPr>
              <a:t>BUSINESS RELATIONSHIPS.</a:t>
            </a:r>
            <a:br>
              <a:rPr lang="cs-CZ" sz="2400" dirty="0" smtClean="0">
                <a:latin typeface="Verdana" pitchFamily="34" charset="0"/>
              </a:rPr>
            </a:br>
            <a:r>
              <a:rPr lang="cs-CZ" sz="2400" dirty="0" smtClean="0">
                <a:latin typeface="Verdana" pitchFamily="34" charset="0"/>
              </a:rPr>
              <a:t/>
            </a:r>
            <a:br>
              <a:rPr lang="cs-CZ" sz="2400" dirty="0" smtClean="0">
                <a:latin typeface="Verdana" pitchFamily="34" charset="0"/>
              </a:rPr>
            </a:br>
            <a:endParaRPr lang="en-US" sz="2400" dirty="0">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Mutual</a:t>
            </a:r>
            <a:r>
              <a:rPr lang="cs-CZ" dirty="0" smtClean="0"/>
              <a:t> </a:t>
            </a:r>
            <a:r>
              <a:rPr lang="cs-CZ" dirty="0" err="1" smtClean="0"/>
              <a:t>compensation</a:t>
            </a:r>
            <a:endParaRPr lang="cs-CZ" dirty="0"/>
          </a:p>
        </p:txBody>
      </p:sp>
      <p:sp>
        <p:nvSpPr>
          <p:cNvPr id="3" name="Zástupný symbol pro obsah 2"/>
          <p:cNvSpPr>
            <a:spLocks noGrp="1"/>
          </p:cNvSpPr>
          <p:nvPr>
            <p:ph idx="1"/>
          </p:nvPr>
        </p:nvSpPr>
        <p:spPr/>
        <p:txBody>
          <a:bodyPr/>
          <a:lstStyle/>
          <a:p>
            <a:r>
              <a:rPr lang="en-GB" b="1" dirty="0"/>
              <a:t>Receivables and liabilities</a:t>
            </a:r>
            <a:r>
              <a:rPr lang="en-GB" dirty="0"/>
              <a:t> in accounting and financial statements </a:t>
            </a:r>
            <a:r>
              <a:rPr lang="en-GB" b="1" dirty="0"/>
              <a:t>must not be mutually compensated </a:t>
            </a:r>
            <a:r>
              <a:rPr lang="en-GB" dirty="0"/>
              <a:t>(calculated against each other or set off), with the exception of</a:t>
            </a:r>
            <a:r>
              <a:rPr lang="en-GB" dirty="0" smtClean="0"/>
              <a:t>:</a:t>
            </a:r>
            <a:endParaRPr lang="cs-CZ" dirty="0"/>
          </a:p>
          <a:p>
            <a:pPr lvl="1"/>
            <a:r>
              <a:rPr lang="en-GB" sz="2400" dirty="0"/>
              <a:t>Additionally assessed tax and refunds for income taxes, indirect taxes and fees (under conditions agreed upon in advance), compensation of credit notes and refunds.</a:t>
            </a:r>
            <a:endParaRPr lang="cs-CZ" sz="2400" dirty="0"/>
          </a:p>
          <a:p>
            <a:pPr lvl="1"/>
            <a:r>
              <a:rPr lang="en-GB" sz="2400" dirty="0"/>
              <a:t>Receivables from and liabilities to the same individual person or corporate entity may be compensated if accounted in the same currency and mature within one year.</a:t>
            </a:r>
            <a:endParaRPr lang="cs-CZ" sz="24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extLst>
      <p:ext uri="{BB962C8B-B14F-4D97-AF65-F5344CB8AC3E}">
        <p14:creationId xmlns:p14="http://schemas.microsoft.com/office/powerpoint/2010/main" val="2222240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a:t>
            </a:r>
            <a:r>
              <a:rPr lang="en-GB" dirty="0" err="1" smtClean="0"/>
              <a:t>llowances</a:t>
            </a:r>
            <a:r>
              <a:rPr lang="en-GB" dirty="0"/>
              <a:t>, adjusting entries and asset </a:t>
            </a:r>
            <a:r>
              <a:rPr lang="en-GB" dirty="0" err="1" smtClean="0"/>
              <a:t>amorti</a:t>
            </a:r>
            <a:r>
              <a:rPr lang="cs-CZ" dirty="0" smtClean="0"/>
              <a:t>z</a:t>
            </a:r>
            <a:r>
              <a:rPr lang="en-GB" dirty="0" err="1" smtClean="0"/>
              <a:t>ation</a:t>
            </a:r>
            <a:endParaRPr lang="cs-CZ" dirty="0"/>
          </a:p>
        </p:txBody>
      </p:sp>
      <p:sp>
        <p:nvSpPr>
          <p:cNvPr id="3" name="Zástupný symbol pro obsah 2"/>
          <p:cNvSpPr>
            <a:spLocks noGrp="1"/>
          </p:cNvSpPr>
          <p:nvPr>
            <p:ph idx="1"/>
          </p:nvPr>
        </p:nvSpPr>
        <p:spPr/>
        <p:txBody>
          <a:bodyPr/>
          <a:lstStyle/>
          <a:p>
            <a:r>
              <a:rPr lang="en-GB" dirty="0"/>
              <a:t>Businesses are allowed to include into financial statements only profit actually reached and must take into account all foreseeable risks and possible losses relating to their assets and liabilities that they are aware of at the moment of preparing the financial statements, including all asset depreciations. </a:t>
            </a:r>
            <a:endParaRPr lang="cs-CZ" dirty="0" smtClean="0"/>
          </a:p>
          <a:p>
            <a:r>
              <a:rPr lang="en-GB" dirty="0" smtClean="0"/>
              <a:t>To </a:t>
            </a:r>
            <a:r>
              <a:rPr lang="en-GB" dirty="0"/>
              <a:t>this end, allowances, adjusting entries and asset </a:t>
            </a:r>
            <a:r>
              <a:rPr lang="en-GB" dirty="0" err="1" smtClean="0"/>
              <a:t>amorti</a:t>
            </a:r>
            <a:r>
              <a:rPr lang="cs-CZ" dirty="0" smtClean="0"/>
              <a:t>z</a:t>
            </a:r>
            <a:r>
              <a:rPr lang="en-GB" dirty="0" err="1" smtClean="0"/>
              <a:t>ation</a:t>
            </a:r>
            <a:r>
              <a:rPr lang="en-GB" dirty="0" smtClean="0"/>
              <a:t> </a:t>
            </a:r>
            <a:r>
              <a:rPr lang="en-GB" dirty="0"/>
              <a:t>are used.</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extLst>
      <p:ext uri="{BB962C8B-B14F-4D97-AF65-F5344CB8AC3E}">
        <p14:creationId xmlns:p14="http://schemas.microsoft.com/office/powerpoint/2010/main" val="3432427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Valuation of Receivables and Liabilities</a:t>
            </a:r>
            <a:endParaRPr lang="cs-CZ" dirty="0"/>
          </a:p>
        </p:txBody>
      </p:sp>
      <p:sp>
        <p:nvSpPr>
          <p:cNvPr id="3" name="Zástupný symbol pro obsah 2"/>
          <p:cNvSpPr>
            <a:spLocks noGrp="1"/>
          </p:cNvSpPr>
          <p:nvPr>
            <p:ph idx="1"/>
          </p:nvPr>
        </p:nvSpPr>
        <p:spPr/>
        <p:txBody>
          <a:bodyPr/>
          <a:lstStyle/>
          <a:p>
            <a:r>
              <a:rPr lang="en-GB" b="1" dirty="0"/>
              <a:t>Receivables </a:t>
            </a:r>
            <a:r>
              <a:rPr lang="en-GB" dirty="0"/>
              <a:t>are valued</a:t>
            </a:r>
            <a:r>
              <a:rPr lang="en-GB" dirty="0" smtClean="0"/>
              <a:t>:</a:t>
            </a:r>
            <a:endParaRPr lang="cs-CZ" dirty="0"/>
          </a:p>
          <a:p>
            <a:pPr lvl="1"/>
            <a:r>
              <a:rPr lang="en-GB" dirty="0"/>
              <a:t>upon emergence of receivables through nominal value,</a:t>
            </a:r>
            <a:endParaRPr lang="cs-CZ" dirty="0"/>
          </a:p>
          <a:p>
            <a:pPr lvl="1"/>
            <a:r>
              <a:rPr lang="en-GB" dirty="0"/>
              <a:t>upon acquisition against payment or by means of deposit through purchase price,</a:t>
            </a:r>
            <a:endParaRPr lang="cs-CZ" dirty="0"/>
          </a:p>
          <a:p>
            <a:pPr lvl="1"/>
            <a:r>
              <a:rPr lang="en-GB" dirty="0"/>
              <a:t>as of the balance sheet day transitional reductions of receivables are expressed through an adjusting entry</a:t>
            </a:r>
            <a:r>
              <a:rPr lang="en-GB"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extLst>
      <p:ext uri="{BB962C8B-B14F-4D97-AF65-F5344CB8AC3E}">
        <p14:creationId xmlns:p14="http://schemas.microsoft.com/office/powerpoint/2010/main" val="112830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Valuation of Receivables and Liabilities</a:t>
            </a:r>
            <a:endParaRPr lang="cs-CZ" dirty="0"/>
          </a:p>
        </p:txBody>
      </p:sp>
      <p:sp>
        <p:nvSpPr>
          <p:cNvPr id="3" name="Zástupný symbol pro obsah 2"/>
          <p:cNvSpPr>
            <a:spLocks noGrp="1"/>
          </p:cNvSpPr>
          <p:nvPr>
            <p:ph idx="1"/>
          </p:nvPr>
        </p:nvSpPr>
        <p:spPr/>
        <p:txBody>
          <a:bodyPr/>
          <a:lstStyle/>
          <a:p>
            <a:r>
              <a:rPr lang="en-GB" b="1" dirty="0" smtClean="0"/>
              <a:t>Liabilities </a:t>
            </a:r>
            <a:r>
              <a:rPr lang="en-GB" dirty="0"/>
              <a:t>are valued</a:t>
            </a:r>
            <a:r>
              <a:rPr lang="en-GB" dirty="0" smtClean="0"/>
              <a:t>:</a:t>
            </a:r>
            <a:endParaRPr lang="cs-CZ" dirty="0"/>
          </a:p>
          <a:p>
            <a:pPr lvl="1"/>
            <a:r>
              <a:rPr lang="en-GB" dirty="0"/>
              <a:t>upon emergence through nominal </a:t>
            </a:r>
            <a:r>
              <a:rPr lang="cs-CZ" dirty="0" smtClean="0"/>
              <a:t>(face) </a:t>
            </a:r>
            <a:r>
              <a:rPr lang="en-GB" dirty="0" smtClean="0"/>
              <a:t>value</a:t>
            </a:r>
            <a:r>
              <a:rPr lang="en-GB" dirty="0"/>
              <a:t>,</a:t>
            </a:r>
            <a:endParaRPr lang="cs-CZ" dirty="0"/>
          </a:p>
          <a:p>
            <a:pPr lvl="1"/>
            <a:r>
              <a:rPr lang="en-GB" dirty="0"/>
              <a:t>upon takeover through purchase price,</a:t>
            </a:r>
            <a:endParaRPr lang="cs-CZ" dirty="0"/>
          </a:p>
          <a:p>
            <a:pPr lvl="1"/>
            <a:r>
              <a:rPr lang="en-GB" dirty="0"/>
              <a:t>if discovered during inventory that the value of liabilities is higher (and/or lower) than the value thereof named in accounting, the liabilities are accounted in the books and financial statements in this valuation, as discovered</a:t>
            </a:r>
            <a:r>
              <a:rPr lang="en-GB"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extLst>
      <p:ext uri="{BB962C8B-B14F-4D97-AF65-F5344CB8AC3E}">
        <p14:creationId xmlns:p14="http://schemas.microsoft.com/office/powerpoint/2010/main" val="3669353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Valuation of Receivables and Liabilities</a:t>
            </a:r>
            <a:endParaRPr lang="cs-CZ" dirty="0"/>
          </a:p>
        </p:txBody>
      </p:sp>
      <p:sp>
        <p:nvSpPr>
          <p:cNvPr id="3" name="Zástupný symbol pro obsah 2"/>
          <p:cNvSpPr>
            <a:spLocks noGrp="1"/>
          </p:cNvSpPr>
          <p:nvPr>
            <p:ph idx="1"/>
          </p:nvPr>
        </p:nvSpPr>
        <p:spPr/>
        <p:txBody>
          <a:bodyPr/>
          <a:lstStyle/>
          <a:p>
            <a:r>
              <a:rPr lang="en-GB" dirty="0" smtClean="0"/>
              <a:t>Receivables </a:t>
            </a:r>
            <a:r>
              <a:rPr lang="en-GB" dirty="0"/>
              <a:t>and liabilities reported upon emergence </a:t>
            </a:r>
            <a:r>
              <a:rPr lang="en-GB" b="1" dirty="0"/>
              <a:t>in a foreign currency</a:t>
            </a:r>
            <a:r>
              <a:rPr lang="en-GB" dirty="0"/>
              <a:t> are converted to </a:t>
            </a:r>
            <a:r>
              <a:rPr lang="cs-CZ" dirty="0" err="1" smtClean="0"/>
              <a:t>the</a:t>
            </a:r>
            <a:r>
              <a:rPr lang="cs-CZ" dirty="0" smtClean="0"/>
              <a:t> reference </a:t>
            </a:r>
            <a:r>
              <a:rPr lang="en-GB" dirty="0" smtClean="0"/>
              <a:t>currency </a:t>
            </a:r>
            <a:r>
              <a:rPr lang="cs-CZ" dirty="0" smtClean="0"/>
              <a:t>(in </a:t>
            </a:r>
            <a:r>
              <a:rPr lang="cs-CZ" dirty="0" err="1" smtClean="0"/>
              <a:t>the</a:t>
            </a:r>
            <a:r>
              <a:rPr lang="cs-CZ" dirty="0" smtClean="0"/>
              <a:t> Czech </a:t>
            </a:r>
            <a:r>
              <a:rPr lang="cs-CZ" dirty="0" err="1" smtClean="0"/>
              <a:t>Rep</a:t>
            </a:r>
            <a:r>
              <a:rPr lang="cs-CZ" dirty="0" smtClean="0"/>
              <a:t>. </a:t>
            </a:r>
            <a:r>
              <a:rPr lang="cs-CZ" dirty="0" err="1" smtClean="0"/>
              <a:t>it</a:t>
            </a:r>
            <a:r>
              <a:rPr lang="cs-CZ" dirty="0" smtClean="0"/>
              <a:t> </a:t>
            </a:r>
            <a:r>
              <a:rPr lang="cs-CZ" dirty="0" err="1" smtClean="0"/>
              <a:t>is</a:t>
            </a:r>
            <a:r>
              <a:rPr lang="cs-CZ" dirty="0" smtClean="0"/>
              <a:t> </a:t>
            </a:r>
            <a:r>
              <a:rPr lang="cs-CZ" dirty="0" err="1" smtClean="0"/>
              <a:t>the</a:t>
            </a:r>
            <a:r>
              <a:rPr lang="cs-CZ" dirty="0" smtClean="0"/>
              <a:t> Czech </a:t>
            </a:r>
            <a:r>
              <a:rPr lang="cs-CZ" dirty="0" err="1" smtClean="0"/>
              <a:t>crown</a:t>
            </a:r>
            <a:r>
              <a:rPr lang="cs-CZ" dirty="0" smtClean="0"/>
              <a:t>) </a:t>
            </a:r>
            <a:r>
              <a:rPr lang="en-GB" dirty="0" smtClean="0"/>
              <a:t>by </a:t>
            </a:r>
            <a:r>
              <a:rPr lang="en-GB" dirty="0"/>
              <a:t>the foreign </a:t>
            </a:r>
            <a:r>
              <a:rPr lang="en-GB" dirty="0" smtClean="0"/>
              <a:t>exchange </a:t>
            </a:r>
            <a:r>
              <a:rPr lang="en-GB" dirty="0"/>
              <a:t>rate. </a:t>
            </a:r>
            <a:endParaRPr lang="cs-CZ" dirty="0" smtClean="0"/>
          </a:p>
          <a:p>
            <a:r>
              <a:rPr lang="en-GB" dirty="0" smtClean="0"/>
              <a:t>When </a:t>
            </a:r>
            <a:r>
              <a:rPr lang="en-GB" dirty="0"/>
              <a:t>collecting receivables or paying liabilities, exchange rate differences are investigated and posted to profit and loss (as exchange rate profit and/or loss).</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extLst>
      <p:ext uri="{BB962C8B-B14F-4D97-AF65-F5344CB8AC3E}">
        <p14:creationId xmlns:p14="http://schemas.microsoft.com/office/powerpoint/2010/main" val="1563519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1139825"/>
          </a:xfrm>
        </p:spPr>
        <p:txBody>
          <a:bodyPr/>
          <a:lstStyle/>
          <a:p>
            <a:r>
              <a:rPr lang="en-GB" dirty="0"/>
              <a:t>Accounting </a:t>
            </a:r>
            <a:r>
              <a:rPr lang="en-GB" dirty="0" smtClean="0"/>
              <a:t>Receivables</a:t>
            </a:r>
            <a:endParaRPr lang="cs-CZ" dirty="0"/>
          </a:p>
        </p:txBody>
      </p:sp>
      <p:sp>
        <p:nvSpPr>
          <p:cNvPr id="3" name="Zástupný symbol pro obsah 2"/>
          <p:cNvSpPr>
            <a:spLocks noGrp="1"/>
          </p:cNvSpPr>
          <p:nvPr>
            <p:ph idx="1"/>
          </p:nvPr>
        </p:nvSpPr>
        <p:spPr/>
        <p:txBody>
          <a:bodyPr/>
          <a:lstStyle/>
          <a:p>
            <a:r>
              <a:rPr lang="en-GB" dirty="0"/>
              <a:t>A </a:t>
            </a:r>
            <a:r>
              <a:rPr lang="en-GB" b="1" dirty="0"/>
              <a:t>receivable</a:t>
            </a:r>
            <a:r>
              <a:rPr lang="en-GB" dirty="0"/>
              <a:t> can be characterised as the right of an individual person or legal entity (creditor) to require the other party (debtor) to deliver a certain amount of currency based on a certain liability</a:t>
            </a:r>
            <a:r>
              <a:rPr lang="en-GB" dirty="0" smtClean="0"/>
              <a: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extLst>
      <p:ext uri="{BB962C8B-B14F-4D97-AF65-F5344CB8AC3E}">
        <p14:creationId xmlns:p14="http://schemas.microsoft.com/office/powerpoint/2010/main" val="605065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1139825"/>
          </a:xfrm>
        </p:spPr>
        <p:txBody>
          <a:bodyPr/>
          <a:lstStyle/>
          <a:p>
            <a:r>
              <a:rPr lang="en-GB" dirty="0"/>
              <a:t>Accounting </a:t>
            </a:r>
            <a:r>
              <a:rPr lang="en-GB" dirty="0" smtClean="0"/>
              <a:t>Receivables</a:t>
            </a:r>
            <a:endParaRPr lang="cs-CZ" dirty="0"/>
          </a:p>
        </p:txBody>
      </p:sp>
      <p:sp>
        <p:nvSpPr>
          <p:cNvPr id="3" name="Zástupný symbol pro obsah 2"/>
          <p:cNvSpPr>
            <a:spLocks noGrp="1"/>
          </p:cNvSpPr>
          <p:nvPr>
            <p:ph idx="1"/>
          </p:nvPr>
        </p:nvSpPr>
        <p:spPr/>
        <p:txBody>
          <a:bodyPr/>
          <a:lstStyle/>
          <a:p>
            <a:r>
              <a:rPr lang="en-GB" b="1" dirty="0" smtClean="0"/>
              <a:t>Trade receivables</a:t>
            </a:r>
            <a:endParaRPr lang="cs-CZ" dirty="0"/>
          </a:p>
          <a:p>
            <a:pPr lvl="1"/>
            <a:r>
              <a:rPr lang="en-GB" dirty="0"/>
              <a:t>This account is where </a:t>
            </a:r>
            <a:r>
              <a:rPr lang="en-GB" b="1" dirty="0"/>
              <a:t>receivables from clients</a:t>
            </a:r>
            <a:r>
              <a:rPr lang="en-GB" dirty="0"/>
              <a:t> are accounted for. </a:t>
            </a:r>
            <a:endParaRPr lang="cs-CZ" dirty="0" smtClean="0"/>
          </a:p>
          <a:p>
            <a:pPr lvl="1"/>
            <a:r>
              <a:rPr lang="en-GB" dirty="0" smtClean="0"/>
              <a:t>Receivables </a:t>
            </a:r>
            <a:r>
              <a:rPr lang="en-GB" dirty="0"/>
              <a:t>from clients are credited to the supplier upon delivery under the respective contractual provisions in the </a:t>
            </a:r>
            <a:r>
              <a:rPr lang="en-GB" dirty="0" smtClean="0"/>
              <a:t>contract</a:t>
            </a:r>
            <a:r>
              <a:rPr lang="en-GB" dirty="0"/>
              <a: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extLst>
      <p:ext uri="{BB962C8B-B14F-4D97-AF65-F5344CB8AC3E}">
        <p14:creationId xmlns:p14="http://schemas.microsoft.com/office/powerpoint/2010/main" val="1708374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1139825"/>
          </a:xfrm>
        </p:spPr>
        <p:txBody>
          <a:bodyPr/>
          <a:lstStyle/>
          <a:p>
            <a:r>
              <a:rPr lang="en-GB" dirty="0"/>
              <a:t>Accounting </a:t>
            </a:r>
            <a:r>
              <a:rPr lang="en-GB" dirty="0" smtClean="0"/>
              <a:t>Receivables</a:t>
            </a:r>
            <a:r>
              <a:rPr lang="cs-CZ" dirty="0" smtClean="0"/>
              <a:t> - </a:t>
            </a:r>
            <a:r>
              <a:rPr lang="cs-CZ" dirty="0" err="1" smtClean="0"/>
              <a:t>example</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
        <p:nvSpPr>
          <p:cNvPr id="5" name="Zástupný symbol pro obsah 4"/>
          <p:cNvSpPr>
            <a:spLocks noGrp="1"/>
          </p:cNvSpPr>
          <p:nvPr>
            <p:ph idx="1"/>
          </p:nvPr>
        </p:nvSpPr>
        <p:spPr/>
        <p:txBody>
          <a:bodyPr/>
          <a:lstStyle/>
          <a:p>
            <a:r>
              <a:rPr lang="en-GB" dirty="0"/>
              <a:t>Accounting operations:</a:t>
            </a:r>
            <a:endParaRPr lang="cs-CZ" dirty="0"/>
          </a:p>
          <a:p>
            <a:pPr lvl="1"/>
            <a:r>
              <a:rPr lang="en-GB" dirty="0"/>
              <a:t>Issued invoice – value of delivery (goods supply, service)</a:t>
            </a:r>
            <a:endParaRPr lang="cs-CZ" dirty="0"/>
          </a:p>
          <a:p>
            <a:pPr lvl="1"/>
            <a:r>
              <a:rPr lang="en-GB" dirty="0"/>
              <a:t>Accounting of VAT</a:t>
            </a:r>
            <a:endParaRPr lang="cs-CZ" dirty="0"/>
          </a:p>
          <a:p>
            <a:pPr lvl="1"/>
            <a:r>
              <a:rPr lang="en-GB" dirty="0"/>
              <a:t>Current account statement, collection of receivables</a:t>
            </a:r>
            <a:endParaRPr lang="cs-CZ" dirty="0"/>
          </a:p>
          <a:p>
            <a:endParaRPr lang="cs-CZ" dirty="0"/>
          </a:p>
        </p:txBody>
      </p:sp>
    </p:spTree>
    <p:extLst>
      <p:ext uri="{BB962C8B-B14F-4D97-AF65-F5344CB8AC3E}">
        <p14:creationId xmlns:p14="http://schemas.microsoft.com/office/powerpoint/2010/main" val="4175841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1139825"/>
          </a:xfrm>
        </p:spPr>
        <p:txBody>
          <a:bodyPr/>
          <a:lstStyle/>
          <a:p>
            <a:r>
              <a:rPr lang="en-GB" dirty="0"/>
              <a:t>Accounting </a:t>
            </a:r>
            <a:r>
              <a:rPr lang="en-GB" dirty="0" smtClean="0"/>
              <a:t>Receivables</a:t>
            </a:r>
            <a:r>
              <a:rPr lang="cs-CZ" dirty="0" smtClean="0"/>
              <a:t> - </a:t>
            </a:r>
            <a:r>
              <a:rPr lang="cs-CZ" dirty="0" err="1" smtClean="0"/>
              <a:t>example</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
        <p:nvSpPr>
          <p:cNvPr id="5" name="Zástupný symbol pro obsah 4"/>
          <p:cNvSpPr>
            <a:spLocks noGrp="1"/>
          </p:cNvSpPr>
          <p:nvPr>
            <p:ph idx="1"/>
          </p:nvPr>
        </p:nvSpPr>
        <p:spPr/>
        <p:txBody>
          <a:bodyPr/>
          <a:lstStyle/>
          <a:p>
            <a:r>
              <a:rPr lang="en-GB" dirty="0"/>
              <a:t>Accounting </a:t>
            </a:r>
            <a:r>
              <a:rPr lang="en-GB" dirty="0" smtClean="0"/>
              <a:t>operations</a:t>
            </a:r>
            <a:r>
              <a:rPr lang="cs-CZ" dirty="0" smtClean="0"/>
              <a:t> - </a:t>
            </a:r>
            <a:r>
              <a:rPr lang="cs-CZ" dirty="0" err="1" smtClean="0"/>
              <a:t>solution</a:t>
            </a:r>
            <a:r>
              <a:rPr lang="en-GB" dirty="0" smtClean="0"/>
              <a:t>:</a:t>
            </a:r>
            <a:endParaRPr lang="cs-CZ" dirty="0"/>
          </a:p>
          <a:p>
            <a:pPr lvl="1"/>
            <a:r>
              <a:rPr lang="en-GB" dirty="0"/>
              <a:t>Issued invoice – value of delivery (goods supply, service</a:t>
            </a:r>
            <a:r>
              <a:rPr lang="en-GB" dirty="0" smtClean="0"/>
              <a:t>)</a:t>
            </a:r>
            <a:r>
              <a:rPr lang="cs-CZ" dirty="0" smtClean="0"/>
              <a:t>: </a:t>
            </a:r>
            <a:r>
              <a:rPr lang="cs-CZ" b="1" dirty="0" err="1" smtClean="0"/>
              <a:t>Trade</a:t>
            </a:r>
            <a:r>
              <a:rPr lang="cs-CZ" b="1" dirty="0" smtClean="0"/>
              <a:t> </a:t>
            </a:r>
            <a:r>
              <a:rPr lang="cs-CZ" b="1" dirty="0" err="1" smtClean="0"/>
              <a:t>receivables</a:t>
            </a:r>
            <a:r>
              <a:rPr lang="cs-CZ" b="1" dirty="0" smtClean="0"/>
              <a:t> / </a:t>
            </a:r>
            <a:r>
              <a:rPr lang="cs-CZ" b="1" dirty="0" err="1" smtClean="0"/>
              <a:t>Revenues</a:t>
            </a:r>
            <a:endParaRPr lang="cs-CZ" b="1" dirty="0"/>
          </a:p>
          <a:p>
            <a:pPr lvl="1"/>
            <a:r>
              <a:rPr lang="en-GB" dirty="0"/>
              <a:t>Accounting of </a:t>
            </a:r>
            <a:r>
              <a:rPr lang="en-GB" dirty="0" smtClean="0"/>
              <a:t>VAT</a:t>
            </a:r>
            <a:r>
              <a:rPr lang="cs-CZ" dirty="0" smtClean="0"/>
              <a:t>: </a:t>
            </a:r>
            <a:r>
              <a:rPr lang="cs-CZ" b="1" dirty="0" err="1" smtClean="0"/>
              <a:t>Trade</a:t>
            </a:r>
            <a:r>
              <a:rPr lang="cs-CZ" b="1" dirty="0" smtClean="0"/>
              <a:t> </a:t>
            </a:r>
            <a:r>
              <a:rPr lang="cs-CZ" b="1" dirty="0" err="1" smtClean="0"/>
              <a:t>receivables</a:t>
            </a:r>
            <a:r>
              <a:rPr lang="cs-CZ" b="1" dirty="0" smtClean="0"/>
              <a:t> / VAT</a:t>
            </a:r>
            <a:endParaRPr lang="cs-CZ" b="1" dirty="0"/>
          </a:p>
          <a:p>
            <a:pPr lvl="1"/>
            <a:r>
              <a:rPr lang="en-GB" dirty="0"/>
              <a:t>Current account statement, collection of </a:t>
            </a:r>
            <a:r>
              <a:rPr lang="en-GB" dirty="0" smtClean="0"/>
              <a:t>receivables</a:t>
            </a:r>
            <a:r>
              <a:rPr lang="cs-CZ" dirty="0" smtClean="0"/>
              <a:t>: </a:t>
            </a:r>
            <a:r>
              <a:rPr lang="cs-CZ" b="1" dirty="0" smtClean="0"/>
              <a:t>Bank </a:t>
            </a:r>
            <a:r>
              <a:rPr lang="cs-CZ" b="1" dirty="0" err="1" smtClean="0"/>
              <a:t>accounts</a:t>
            </a:r>
            <a:r>
              <a:rPr lang="cs-CZ" b="1" dirty="0" smtClean="0"/>
              <a:t> / </a:t>
            </a:r>
            <a:r>
              <a:rPr lang="cs-CZ" b="1" dirty="0" err="1" smtClean="0"/>
              <a:t>Trade</a:t>
            </a:r>
            <a:r>
              <a:rPr lang="cs-CZ" b="1" dirty="0" smtClean="0"/>
              <a:t> </a:t>
            </a:r>
            <a:r>
              <a:rPr lang="cs-CZ" b="1" dirty="0" err="1" smtClean="0"/>
              <a:t>receivables</a:t>
            </a:r>
            <a:endParaRPr lang="cs-CZ" b="1" dirty="0"/>
          </a:p>
          <a:p>
            <a:endParaRPr lang="cs-CZ" dirty="0"/>
          </a:p>
        </p:txBody>
      </p:sp>
    </p:spTree>
    <p:extLst>
      <p:ext uri="{BB962C8B-B14F-4D97-AF65-F5344CB8AC3E}">
        <p14:creationId xmlns:p14="http://schemas.microsoft.com/office/powerpoint/2010/main" val="601545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Complaints from supplies</a:t>
            </a:r>
            <a:r>
              <a:rPr lang="cs-CZ" dirty="0"/>
              <a:t/>
            </a:r>
            <a:br>
              <a:rPr lang="cs-CZ" dirty="0"/>
            </a:br>
            <a:endParaRPr lang="cs-CZ" dirty="0"/>
          </a:p>
        </p:txBody>
      </p:sp>
      <p:sp>
        <p:nvSpPr>
          <p:cNvPr id="3" name="Zástupný symbol pro obsah 2"/>
          <p:cNvSpPr>
            <a:spLocks noGrp="1"/>
          </p:cNvSpPr>
          <p:nvPr>
            <p:ph idx="1"/>
          </p:nvPr>
        </p:nvSpPr>
        <p:spPr/>
        <p:txBody>
          <a:bodyPr/>
          <a:lstStyle/>
          <a:p>
            <a:r>
              <a:rPr lang="en-GB" dirty="0"/>
              <a:t>If the client </a:t>
            </a:r>
            <a:r>
              <a:rPr lang="en-GB" b="1" dirty="0"/>
              <a:t>complains </a:t>
            </a:r>
            <a:r>
              <a:rPr lang="en-GB" dirty="0"/>
              <a:t>about a supply, one of the accounting </a:t>
            </a:r>
            <a:r>
              <a:rPr lang="en-GB" dirty="0" smtClean="0"/>
              <a:t>methods </a:t>
            </a:r>
            <a:r>
              <a:rPr lang="en-GB" dirty="0"/>
              <a:t>is to account on the other side of accounts on which it was originally accounted.</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extLst>
      <p:ext uri="{BB962C8B-B14F-4D97-AF65-F5344CB8AC3E}">
        <p14:creationId xmlns:p14="http://schemas.microsoft.com/office/powerpoint/2010/main" val="271267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pPr eaLnBrk="0" hangingPunct="0">
              <a:spcBef>
                <a:spcPts val="600"/>
              </a:spcBef>
            </a:pPr>
            <a:r>
              <a:rPr lang="cs-CZ" sz="2000" dirty="0" err="1"/>
              <a:t>Characteristic</a:t>
            </a:r>
            <a:r>
              <a:rPr lang="cs-CZ" sz="2000" dirty="0"/>
              <a:t> </a:t>
            </a:r>
            <a:r>
              <a:rPr lang="cs-CZ" sz="2000" dirty="0" err="1"/>
              <a:t>of</a:t>
            </a:r>
            <a:r>
              <a:rPr lang="cs-CZ" sz="2000" dirty="0"/>
              <a:t> clearing </a:t>
            </a:r>
            <a:r>
              <a:rPr lang="cs-CZ" sz="2000" dirty="0" smtClean="0"/>
              <a:t>relations</a:t>
            </a:r>
          </a:p>
          <a:p>
            <a:pPr eaLnBrk="0" hangingPunct="0">
              <a:spcBef>
                <a:spcPts val="600"/>
              </a:spcBef>
            </a:pPr>
            <a:r>
              <a:rPr lang="cs-CZ" sz="2000" dirty="0" err="1" smtClean="0"/>
              <a:t>Accounting</a:t>
            </a:r>
            <a:r>
              <a:rPr lang="cs-CZ" sz="2000" dirty="0" smtClean="0"/>
              <a:t> </a:t>
            </a:r>
            <a:r>
              <a:rPr lang="cs-CZ" sz="2000" dirty="0" err="1"/>
              <a:t>procedures</a:t>
            </a:r>
            <a:r>
              <a:rPr lang="cs-CZ" sz="2000" dirty="0"/>
              <a:t> </a:t>
            </a:r>
            <a:r>
              <a:rPr lang="cs-CZ" sz="2000" dirty="0" err="1"/>
              <a:t>concerning</a:t>
            </a:r>
            <a:r>
              <a:rPr lang="cs-CZ" sz="2000" dirty="0"/>
              <a:t> </a:t>
            </a:r>
            <a:r>
              <a:rPr lang="cs-CZ" sz="2000" dirty="0" err="1"/>
              <a:t>receivables</a:t>
            </a:r>
            <a:r>
              <a:rPr lang="cs-CZ" sz="2000" dirty="0"/>
              <a:t> and </a:t>
            </a:r>
            <a:r>
              <a:rPr lang="cs-CZ" sz="2000" dirty="0" err="1"/>
              <a:t>liabilities</a:t>
            </a:r>
            <a:r>
              <a:rPr lang="cs-CZ" sz="2000" dirty="0"/>
              <a:t> </a:t>
            </a:r>
            <a:r>
              <a:rPr lang="cs-CZ" sz="2000" dirty="0" smtClean="0"/>
              <a:t>(</a:t>
            </a:r>
            <a:r>
              <a:rPr lang="cs-CZ" sz="2000" dirty="0" err="1" smtClean="0"/>
              <a:t>payables</a:t>
            </a:r>
            <a:r>
              <a:rPr lang="cs-CZ" sz="2000" dirty="0" smtClean="0"/>
              <a:t>) </a:t>
            </a:r>
            <a:r>
              <a:rPr lang="cs-CZ" sz="2000" dirty="0" err="1" smtClean="0"/>
              <a:t>from</a:t>
            </a:r>
            <a:r>
              <a:rPr lang="cs-CZ" sz="2000" dirty="0" smtClean="0"/>
              <a:t> </a:t>
            </a:r>
            <a:r>
              <a:rPr lang="cs-CZ" sz="2000" dirty="0"/>
              <a:t>business </a:t>
            </a:r>
            <a:r>
              <a:rPr lang="cs-CZ" sz="2000" dirty="0" err="1" smtClean="0"/>
              <a:t>relationships</a:t>
            </a:r>
            <a:r>
              <a:rPr lang="cs-CZ" sz="2000" dirty="0"/>
              <a:t/>
            </a:r>
            <a:br>
              <a:rPr lang="cs-CZ" sz="2000" dirty="0"/>
            </a:br>
            <a:endParaRPr lang="cs-CZ"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Complaints from </a:t>
            </a:r>
            <a:r>
              <a:rPr lang="en-GB" dirty="0" smtClean="0"/>
              <a:t>supplies</a:t>
            </a:r>
            <a:r>
              <a:rPr lang="cs-CZ" dirty="0" smtClean="0"/>
              <a:t> - </a:t>
            </a:r>
            <a:r>
              <a:rPr lang="cs-CZ" dirty="0" err="1" smtClean="0"/>
              <a:t>example</a:t>
            </a:r>
            <a:r>
              <a:rPr lang="cs-CZ" dirty="0"/>
              <a:t/>
            </a:r>
            <a:br>
              <a:rPr lang="cs-CZ" dirty="0"/>
            </a:br>
            <a:endParaRPr lang="cs-CZ" dirty="0"/>
          </a:p>
        </p:txBody>
      </p:sp>
      <p:sp>
        <p:nvSpPr>
          <p:cNvPr id="3" name="Zástupný symbol pro obsah 2"/>
          <p:cNvSpPr>
            <a:spLocks noGrp="1"/>
          </p:cNvSpPr>
          <p:nvPr>
            <p:ph idx="1"/>
          </p:nvPr>
        </p:nvSpPr>
        <p:spPr/>
        <p:txBody>
          <a:bodyPr/>
          <a:lstStyle/>
          <a:p>
            <a:r>
              <a:rPr lang="en-GB" dirty="0"/>
              <a:t>For the invoice issued </a:t>
            </a:r>
            <a:r>
              <a:rPr lang="cs-CZ" dirty="0" smtClean="0"/>
              <a:t>in </a:t>
            </a:r>
            <a:r>
              <a:rPr lang="cs-CZ" dirty="0" err="1" smtClean="0"/>
              <a:t>the</a:t>
            </a:r>
            <a:r>
              <a:rPr lang="cs-CZ" dirty="0" smtClean="0"/>
              <a:t> </a:t>
            </a:r>
            <a:r>
              <a:rPr lang="cs-CZ" dirty="0" err="1" smtClean="0"/>
              <a:t>amount</a:t>
            </a:r>
            <a:r>
              <a:rPr lang="cs-CZ" dirty="0" smtClean="0"/>
              <a:t> </a:t>
            </a:r>
            <a:r>
              <a:rPr lang="cs-CZ" dirty="0" err="1" smtClean="0"/>
              <a:t>of</a:t>
            </a:r>
            <a:r>
              <a:rPr lang="cs-CZ" dirty="0" smtClean="0"/>
              <a:t> </a:t>
            </a:r>
            <a:r>
              <a:rPr lang="en-GB" dirty="0" smtClean="0"/>
              <a:t>the </a:t>
            </a:r>
            <a:r>
              <a:rPr lang="cs-CZ" dirty="0" smtClean="0"/>
              <a:t>120 </a:t>
            </a:r>
            <a:r>
              <a:rPr lang="en-GB" dirty="0" smtClean="0"/>
              <a:t>client </a:t>
            </a:r>
            <a:r>
              <a:rPr lang="en-GB" dirty="0"/>
              <a:t>files a complaint in the amount of 20. The entity (not registered for VAT) acknowledged the complaint. The client will pay a lower amount.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graphicFrame>
        <p:nvGraphicFramePr>
          <p:cNvPr id="5" name="Tabulka 4"/>
          <p:cNvGraphicFramePr>
            <a:graphicFrameLocks noGrp="1"/>
          </p:cNvGraphicFramePr>
          <p:nvPr>
            <p:extLst>
              <p:ext uri="{D42A27DB-BD31-4B8C-83A1-F6EECF244321}">
                <p14:modId xmlns:p14="http://schemas.microsoft.com/office/powerpoint/2010/main" val="729324465"/>
              </p:ext>
            </p:extLst>
          </p:nvPr>
        </p:nvGraphicFramePr>
        <p:xfrm>
          <a:off x="609600" y="4114800"/>
          <a:ext cx="8382001" cy="1645920"/>
        </p:xfrm>
        <a:graphic>
          <a:graphicData uri="http://schemas.openxmlformats.org/drawingml/2006/table">
            <a:tbl>
              <a:tblPr firstRow="1" firstCol="1" lastRow="1" lastCol="1" bandRow="1" bandCol="1"/>
              <a:tblGrid>
                <a:gridCol w="1069544"/>
                <a:gridCol w="2217877"/>
                <a:gridCol w="1116483"/>
                <a:gridCol w="2279904"/>
                <a:gridCol w="1698193"/>
              </a:tblGrid>
              <a:tr h="274320">
                <a:tc>
                  <a:txBody>
                    <a:bodyPr/>
                    <a:lstStyle/>
                    <a:p>
                      <a:pPr>
                        <a:spcAft>
                          <a:spcPts val="0"/>
                        </a:spcAft>
                      </a:pPr>
                      <a:r>
                        <a:rPr lang="en-GB" sz="1800" b="1">
                          <a:effectLst/>
                          <a:latin typeface="Arial"/>
                          <a:ea typeface="Times New Roman"/>
                        </a:rPr>
                        <a:t>Operation</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Text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Amount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Debit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Credit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40">
                <a:tc>
                  <a:txBody>
                    <a:bodyPr/>
                    <a:lstStyle/>
                    <a:p>
                      <a:pPr>
                        <a:spcAft>
                          <a:spcPts val="0"/>
                        </a:spcAft>
                      </a:pPr>
                      <a:r>
                        <a:rPr lang="en-GB" sz="1800">
                          <a:effectLst/>
                          <a:latin typeface="Arial"/>
                          <a:ea typeface="Times New Roman"/>
                        </a:rPr>
                        <a:t>1</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Invoice issued for services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1</a:t>
                      </a:r>
                      <a:r>
                        <a:rPr lang="cs-CZ" sz="1800" dirty="0" smtClean="0">
                          <a:effectLst/>
                          <a:latin typeface="Arial"/>
                          <a:ea typeface="Times New Roman"/>
                        </a:rPr>
                        <a:t>20</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a:t>
                      </a:r>
                      <a:endParaRPr lang="cs-CZ" sz="1800" dirty="0">
                        <a:effectLst/>
                        <a:latin typeface="Times New Roman"/>
                        <a:ea typeface="Times New Roman"/>
                      </a:endParaRPr>
                    </a:p>
                    <a:p>
                      <a:pPr>
                        <a:spcAft>
                          <a:spcPts val="0"/>
                        </a:spcAft>
                      </a:pPr>
                      <a:r>
                        <a:rPr lang="en-GB" sz="1800" dirty="0">
                          <a:effectLst/>
                          <a:latin typeface="Arial"/>
                          <a:ea typeface="Times New Roman"/>
                        </a:rPr>
                        <a:t>receivables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Revenues</a:t>
                      </a:r>
                      <a:endParaRPr lang="cs-CZ" sz="1800" dirty="0">
                        <a:effectLst/>
                        <a:latin typeface="Times New Roman"/>
                        <a:ea typeface="Times New Roman"/>
                      </a:endParaRPr>
                    </a:p>
                    <a:p>
                      <a:pPr>
                        <a:spcAft>
                          <a:spcPts val="0"/>
                        </a:spcAft>
                      </a:pPr>
                      <a:r>
                        <a:rPr lang="en-GB" sz="1800" dirty="0">
                          <a:effectLst/>
                          <a:latin typeface="Arial"/>
                          <a:ea typeface="Times New Roman"/>
                        </a:rPr>
                        <a:t>from services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40">
                <a:tc>
                  <a:txBody>
                    <a:bodyPr/>
                    <a:lstStyle/>
                    <a:p>
                      <a:pPr>
                        <a:spcAft>
                          <a:spcPts val="0"/>
                        </a:spcAft>
                      </a:pPr>
                      <a:r>
                        <a:rPr lang="en-GB" sz="1800">
                          <a:effectLst/>
                          <a:latin typeface="Arial"/>
                          <a:ea typeface="Times New Roman"/>
                        </a:rPr>
                        <a:t>2</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Defects identified complaint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20</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Revenues</a:t>
                      </a:r>
                      <a:endParaRPr lang="cs-CZ" sz="1800" dirty="0">
                        <a:effectLst/>
                        <a:latin typeface="Times New Roman"/>
                        <a:ea typeface="Times New Roman"/>
                      </a:endParaRPr>
                    </a:p>
                    <a:p>
                      <a:pPr>
                        <a:spcAft>
                          <a:spcPts val="0"/>
                        </a:spcAft>
                      </a:pPr>
                      <a:r>
                        <a:rPr lang="en-GB" sz="1800" dirty="0">
                          <a:effectLst/>
                          <a:latin typeface="Arial"/>
                          <a:ea typeface="Times New Roman"/>
                        </a:rPr>
                        <a:t>from services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a:t>
                      </a:r>
                      <a:r>
                        <a:rPr lang="en-GB" sz="1800" dirty="0" smtClean="0">
                          <a:effectLst/>
                          <a:latin typeface="Times New Roman"/>
                          <a:ea typeface="Times New Roman"/>
                        </a:rPr>
                        <a:t> </a:t>
                      </a:r>
                      <a:r>
                        <a:rPr lang="en-GB" sz="1800" dirty="0">
                          <a:effectLst/>
                          <a:latin typeface="Arial"/>
                          <a:ea typeface="Times New Roman"/>
                        </a:rPr>
                        <a:t>receivables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3207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Bill </a:t>
            </a:r>
            <a:r>
              <a:rPr lang="cs-CZ" dirty="0" err="1" smtClean="0"/>
              <a:t>of</a:t>
            </a:r>
            <a:r>
              <a:rPr lang="cs-CZ" dirty="0" smtClean="0"/>
              <a:t> </a:t>
            </a:r>
            <a:r>
              <a:rPr lang="cs-CZ" dirty="0" err="1" smtClean="0"/>
              <a:t>exchange</a:t>
            </a:r>
            <a:endParaRPr lang="cs-CZ" dirty="0"/>
          </a:p>
        </p:txBody>
      </p:sp>
      <p:sp>
        <p:nvSpPr>
          <p:cNvPr id="3" name="Zástupný symbol pro obsah 2"/>
          <p:cNvSpPr>
            <a:spLocks noGrp="1"/>
          </p:cNvSpPr>
          <p:nvPr>
            <p:ph idx="1"/>
          </p:nvPr>
        </p:nvSpPr>
        <p:spPr/>
        <p:txBody>
          <a:bodyPr/>
          <a:lstStyle/>
          <a:p>
            <a:r>
              <a:rPr lang="en-GB" dirty="0"/>
              <a:t>A trade receivable may be paid by a </a:t>
            </a:r>
            <a:r>
              <a:rPr lang="en-GB" b="1" dirty="0"/>
              <a:t>bill of exchange</a:t>
            </a:r>
            <a:r>
              <a:rPr lang="en-GB" dirty="0"/>
              <a:t>. </a:t>
            </a:r>
            <a:endParaRPr lang="cs-CZ" dirty="0" smtClean="0"/>
          </a:p>
          <a:p>
            <a:r>
              <a:rPr lang="en-GB" dirty="0" smtClean="0"/>
              <a:t>The </a:t>
            </a:r>
            <a:r>
              <a:rPr lang="en-GB" dirty="0"/>
              <a:t>bill of exchange is a security. </a:t>
            </a:r>
            <a:endParaRPr lang="cs-CZ" dirty="0" smtClean="0"/>
          </a:p>
          <a:p>
            <a:r>
              <a:rPr lang="en-GB" dirty="0" smtClean="0"/>
              <a:t>If </a:t>
            </a:r>
            <a:r>
              <a:rPr lang="en-GB" dirty="0"/>
              <a:t>the bill of exchange fulfils the function of a security, it is viewed in accounting as a bill receivable, </a:t>
            </a:r>
            <a:r>
              <a:rPr lang="en-GB" b="1" dirty="0"/>
              <a:t>bill for collection.</a:t>
            </a:r>
            <a:r>
              <a:rPr lang="en-GB" dirty="0"/>
              <a:t> </a:t>
            </a:r>
            <a:endParaRPr lang="cs-CZ" dirty="0" smtClean="0"/>
          </a:p>
          <a:p>
            <a:r>
              <a:rPr lang="en-GB" dirty="0" smtClean="0"/>
              <a:t>Bills </a:t>
            </a:r>
            <a:r>
              <a:rPr lang="en-GB" dirty="0"/>
              <a:t>for collection are valued by the purchase price resulting from the price of the </a:t>
            </a:r>
            <a:r>
              <a:rPr lang="en-GB" b="1" dirty="0"/>
              <a:t>receivable and interest</a:t>
            </a:r>
            <a:r>
              <a:rPr lang="en-GB" dirty="0"/>
              <a:t>.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extLst>
      <p:ext uri="{BB962C8B-B14F-4D97-AF65-F5344CB8AC3E}">
        <p14:creationId xmlns:p14="http://schemas.microsoft.com/office/powerpoint/2010/main" val="235657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Bill </a:t>
            </a:r>
            <a:r>
              <a:rPr lang="cs-CZ" dirty="0" err="1" smtClean="0"/>
              <a:t>of</a:t>
            </a:r>
            <a:r>
              <a:rPr lang="cs-CZ" dirty="0" smtClean="0"/>
              <a:t> </a:t>
            </a:r>
            <a:r>
              <a:rPr lang="cs-CZ" dirty="0" err="1" smtClean="0"/>
              <a:t>exchange</a:t>
            </a:r>
            <a:endParaRPr lang="cs-CZ" dirty="0"/>
          </a:p>
        </p:txBody>
      </p:sp>
      <p:sp>
        <p:nvSpPr>
          <p:cNvPr id="3" name="Zástupný symbol pro obsah 2"/>
          <p:cNvSpPr>
            <a:spLocks noGrp="1"/>
          </p:cNvSpPr>
          <p:nvPr>
            <p:ph idx="1"/>
          </p:nvPr>
        </p:nvSpPr>
        <p:spPr/>
        <p:txBody>
          <a:bodyPr/>
          <a:lstStyle/>
          <a:p>
            <a:r>
              <a:rPr lang="en-GB" dirty="0" smtClean="0"/>
              <a:t>Bills </a:t>
            </a:r>
            <a:r>
              <a:rPr lang="en-GB" dirty="0"/>
              <a:t>of exchange may be</a:t>
            </a:r>
            <a:r>
              <a:rPr lang="en-GB" dirty="0" smtClean="0"/>
              <a:t>:</a:t>
            </a:r>
            <a:endParaRPr lang="cs-CZ" dirty="0"/>
          </a:p>
          <a:p>
            <a:pPr lvl="1"/>
            <a:r>
              <a:rPr lang="en-GB" dirty="0"/>
              <a:t>paid during their maturity periods,</a:t>
            </a:r>
            <a:endParaRPr lang="cs-CZ" dirty="0"/>
          </a:p>
          <a:p>
            <a:pPr lvl="1"/>
            <a:r>
              <a:rPr lang="en-GB" dirty="0"/>
              <a:t>submitted to the bank for discount (the discount of a bill of exchange means the purchase or sale of the bill prior to maturity date, with corresponding interest deduction (discount).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extLst>
      <p:ext uri="{BB962C8B-B14F-4D97-AF65-F5344CB8AC3E}">
        <p14:creationId xmlns:p14="http://schemas.microsoft.com/office/powerpoint/2010/main" val="1359273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Bill </a:t>
            </a:r>
            <a:r>
              <a:rPr lang="cs-CZ" dirty="0" err="1" smtClean="0"/>
              <a:t>of</a:t>
            </a:r>
            <a:r>
              <a:rPr lang="cs-CZ" dirty="0" smtClean="0"/>
              <a:t> </a:t>
            </a:r>
            <a:r>
              <a:rPr lang="cs-CZ" dirty="0" err="1" smtClean="0"/>
              <a:t>exchange</a:t>
            </a:r>
            <a:r>
              <a:rPr lang="cs-CZ" dirty="0" smtClean="0"/>
              <a:t> - </a:t>
            </a:r>
            <a:r>
              <a:rPr lang="cs-CZ" dirty="0" err="1" smtClean="0"/>
              <a:t>example</a:t>
            </a:r>
            <a:endParaRPr lang="cs-CZ" dirty="0"/>
          </a:p>
        </p:txBody>
      </p:sp>
      <p:sp>
        <p:nvSpPr>
          <p:cNvPr id="3" name="Zástupný symbol pro obsah 2"/>
          <p:cNvSpPr>
            <a:spLocks noGrp="1"/>
          </p:cNvSpPr>
          <p:nvPr>
            <p:ph idx="1"/>
          </p:nvPr>
        </p:nvSpPr>
        <p:spPr/>
        <p:txBody>
          <a:bodyPr/>
          <a:lstStyle/>
          <a:p>
            <a:r>
              <a:rPr lang="en-GB" dirty="0"/>
              <a:t>The receivable from example </a:t>
            </a:r>
            <a:r>
              <a:rPr lang="en-GB" dirty="0" smtClean="0"/>
              <a:t>worth 1</a:t>
            </a:r>
            <a:r>
              <a:rPr lang="cs-CZ" dirty="0" smtClean="0"/>
              <a:t>20</a:t>
            </a:r>
            <a:r>
              <a:rPr lang="en-GB" dirty="0" smtClean="0"/>
              <a:t> </a:t>
            </a:r>
            <a:r>
              <a:rPr lang="en-GB" dirty="0"/>
              <a:t>was paid by a bill of exchange with a 10-percent interest. The bill of exchange was discounted at the bank with a 5-percent discount. The debtor paid the bill of exchange within the maturity period.</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extLst>
      <p:ext uri="{BB962C8B-B14F-4D97-AF65-F5344CB8AC3E}">
        <p14:creationId xmlns:p14="http://schemas.microsoft.com/office/powerpoint/2010/main" val="2457678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Bill </a:t>
            </a:r>
            <a:r>
              <a:rPr lang="cs-CZ" dirty="0" err="1" smtClean="0"/>
              <a:t>of</a:t>
            </a:r>
            <a:r>
              <a:rPr lang="cs-CZ" dirty="0" smtClean="0"/>
              <a:t> </a:t>
            </a:r>
            <a:r>
              <a:rPr lang="cs-CZ" dirty="0" err="1" smtClean="0"/>
              <a:t>exchange</a:t>
            </a:r>
            <a:r>
              <a:rPr lang="cs-CZ" dirty="0" smtClean="0"/>
              <a:t> - </a:t>
            </a:r>
            <a:r>
              <a:rPr lang="cs-CZ" dirty="0" err="1" smtClean="0"/>
              <a:t>example</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116533870"/>
              </p:ext>
            </p:extLst>
          </p:nvPr>
        </p:nvGraphicFramePr>
        <p:xfrm>
          <a:off x="304800" y="1752602"/>
          <a:ext cx="8610599" cy="4663440"/>
        </p:xfrm>
        <a:graphic>
          <a:graphicData uri="http://schemas.openxmlformats.org/drawingml/2006/table">
            <a:tbl>
              <a:tblPr firstRow="1" firstCol="1" lastRow="1" lastCol="1" bandRow="1" bandCol="1"/>
              <a:tblGrid>
                <a:gridCol w="609600"/>
                <a:gridCol w="2895600"/>
                <a:gridCol w="762000"/>
                <a:gridCol w="2362200"/>
                <a:gridCol w="1981199"/>
              </a:tblGrid>
              <a:tr h="248920">
                <a:tc>
                  <a:txBody>
                    <a:bodyPr/>
                    <a:lstStyle/>
                    <a:p>
                      <a:pPr>
                        <a:spcAft>
                          <a:spcPts val="0"/>
                        </a:spcAft>
                      </a:pPr>
                      <a:r>
                        <a:rPr lang="en-GB" sz="1800" b="1" dirty="0">
                          <a:effectLst/>
                          <a:latin typeface="Arial"/>
                          <a:ea typeface="Times New Roman"/>
                        </a:rPr>
                        <a:t>Operation</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Text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Amount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Debit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Credit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840">
                <a:tc>
                  <a:txBody>
                    <a:bodyPr/>
                    <a:lstStyle/>
                    <a:p>
                      <a:pPr>
                        <a:spcAft>
                          <a:spcPts val="0"/>
                        </a:spcAft>
                      </a:pPr>
                      <a:r>
                        <a:rPr lang="en-GB" sz="1800">
                          <a:effectLst/>
                          <a:latin typeface="Arial"/>
                          <a:ea typeface="Times New Roman"/>
                        </a:rPr>
                        <a:t>1</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Starting state of</a:t>
                      </a:r>
                      <a:endParaRPr lang="cs-CZ" sz="1800">
                        <a:effectLst/>
                        <a:latin typeface="Times New Roman"/>
                        <a:ea typeface="Times New Roman"/>
                      </a:endParaRPr>
                    </a:p>
                    <a:p>
                      <a:pPr>
                        <a:spcAft>
                          <a:spcPts val="0"/>
                        </a:spcAft>
                      </a:pPr>
                      <a:r>
                        <a:rPr lang="en-GB" sz="1800">
                          <a:effectLst/>
                          <a:latin typeface="Arial"/>
                          <a:ea typeface="Times New Roman"/>
                        </a:rPr>
                        <a:t>receivable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1</a:t>
                      </a:r>
                      <a:r>
                        <a:rPr lang="cs-CZ" sz="1800" dirty="0" smtClean="0">
                          <a:effectLst/>
                          <a:latin typeface="Arial"/>
                          <a:ea typeface="Times New Roman"/>
                        </a:rPr>
                        <a:t>20</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a:t>
                      </a:r>
                      <a:endParaRPr lang="cs-CZ" sz="1800" dirty="0">
                        <a:effectLst/>
                        <a:latin typeface="Times New Roman"/>
                        <a:ea typeface="Times New Roman"/>
                      </a:endParaRPr>
                    </a:p>
                    <a:p>
                      <a:pPr>
                        <a:spcAft>
                          <a:spcPts val="0"/>
                        </a:spcAft>
                      </a:pPr>
                      <a:r>
                        <a:rPr lang="en-GB" sz="1800" dirty="0">
                          <a:effectLst/>
                          <a:latin typeface="Arial"/>
                          <a:ea typeface="Times New Roman"/>
                        </a:rPr>
                        <a:t>receivables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80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760">
                <a:tc>
                  <a:txBody>
                    <a:bodyPr/>
                    <a:lstStyle/>
                    <a:p>
                      <a:pPr>
                        <a:spcAft>
                          <a:spcPts val="0"/>
                        </a:spcAft>
                      </a:pPr>
                      <a:r>
                        <a:rPr lang="en-GB" sz="1800">
                          <a:effectLst/>
                          <a:latin typeface="Arial"/>
                          <a:ea typeface="Times New Roman"/>
                        </a:rPr>
                        <a:t>2a</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Payment of receivable</a:t>
                      </a:r>
                      <a:endParaRPr lang="cs-CZ" sz="1800">
                        <a:effectLst/>
                        <a:latin typeface="Times New Roman"/>
                        <a:ea typeface="Times New Roman"/>
                      </a:endParaRPr>
                    </a:p>
                    <a:p>
                      <a:pPr>
                        <a:spcAft>
                          <a:spcPts val="0"/>
                        </a:spcAft>
                      </a:pPr>
                      <a:r>
                        <a:rPr lang="en-GB" sz="1800">
                          <a:effectLst/>
                          <a:latin typeface="Arial"/>
                          <a:ea typeface="Times New Roman"/>
                        </a:rPr>
                        <a:t>from client by</a:t>
                      </a:r>
                      <a:endParaRPr lang="cs-CZ" sz="1800">
                        <a:effectLst/>
                        <a:latin typeface="Times New Roman"/>
                        <a:ea typeface="Times New Roman"/>
                      </a:endParaRPr>
                    </a:p>
                    <a:p>
                      <a:pPr>
                        <a:spcAft>
                          <a:spcPts val="0"/>
                        </a:spcAft>
                      </a:pPr>
                      <a:r>
                        <a:rPr lang="en-GB" sz="1800">
                          <a:effectLst/>
                          <a:latin typeface="Arial"/>
                          <a:ea typeface="Times New Roman"/>
                        </a:rPr>
                        <a:t>bill of exchange</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800" dirty="0" smtClean="0">
                          <a:effectLst/>
                          <a:latin typeface="Arial"/>
                          <a:ea typeface="Times New Roman"/>
                        </a:rPr>
                        <a:t>120</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Bills </a:t>
                      </a:r>
                      <a:r>
                        <a:rPr lang="en-GB" sz="1800" dirty="0">
                          <a:effectLst/>
                          <a:latin typeface="Arial"/>
                          <a:ea typeface="Times New Roman"/>
                        </a:rPr>
                        <a:t>for collection</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a:t>
                      </a:r>
                      <a:r>
                        <a:rPr lang="en-GB" sz="1800" dirty="0" smtClean="0">
                          <a:effectLst/>
                          <a:latin typeface="Times New Roman"/>
                          <a:ea typeface="Times New Roman"/>
                        </a:rPr>
                        <a:t> </a:t>
                      </a:r>
                      <a:r>
                        <a:rPr lang="en-GB" sz="1800" dirty="0">
                          <a:effectLst/>
                          <a:latin typeface="Arial"/>
                          <a:ea typeface="Times New Roman"/>
                        </a:rPr>
                        <a:t>receivables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920">
                <a:tc>
                  <a:txBody>
                    <a:bodyPr/>
                    <a:lstStyle/>
                    <a:p>
                      <a:pPr>
                        <a:spcAft>
                          <a:spcPts val="0"/>
                        </a:spcAft>
                      </a:pPr>
                      <a:r>
                        <a:rPr lang="en-GB" sz="1800">
                          <a:effectLst/>
                          <a:latin typeface="Arial"/>
                          <a:ea typeface="Times New Roman"/>
                        </a:rPr>
                        <a:t>2b</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Interest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12</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Bills </a:t>
                      </a:r>
                      <a:r>
                        <a:rPr lang="en-GB" sz="1800" dirty="0">
                          <a:effectLst/>
                          <a:latin typeface="Arial"/>
                          <a:ea typeface="Times New Roman"/>
                        </a:rPr>
                        <a:t>for collection</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Interest</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840">
                <a:tc>
                  <a:txBody>
                    <a:bodyPr/>
                    <a:lstStyle/>
                    <a:p>
                      <a:pPr>
                        <a:spcAft>
                          <a:spcPts val="0"/>
                        </a:spcAft>
                      </a:pPr>
                      <a:r>
                        <a:rPr lang="en-GB" sz="1800">
                          <a:effectLst/>
                          <a:latin typeface="Arial"/>
                          <a:ea typeface="Times New Roman"/>
                        </a:rPr>
                        <a:t>3</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Discount of bill of	</a:t>
                      </a:r>
                      <a:endParaRPr lang="cs-CZ" sz="1800">
                        <a:effectLst/>
                        <a:latin typeface="Times New Roman"/>
                        <a:ea typeface="Times New Roman"/>
                      </a:endParaRPr>
                    </a:p>
                    <a:p>
                      <a:pPr>
                        <a:spcAft>
                          <a:spcPts val="0"/>
                        </a:spcAft>
                      </a:pPr>
                      <a:r>
                        <a:rPr lang="en-GB" sz="1800">
                          <a:effectLst/>
                          <a:latin typeface="Arial"/>
                          <a:ea typeface="Times New Roman"/>
                        </a:rPr>
                        <a:t>exchange</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13</a:t>
                      </a:r>
                      <a:r>
                        <a:rPr lang="cs-CZ" sz="1800" dirty="0" smtClean="0">
                          <a:effectLst/>
                          <a:latin typeface="Arial"/>
                          <a:ea typeface="Times New Roman"/>
                        </a:rPr>
                        <a:t>2</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Receivables </a:t>
                      </a:r>
                      <a:r>
                        <a:rPr lang="en-GB" sz="1800" dirty="0">
                          <a:effectLst/>
                          <a:latin typeface="Arial"/>
                          <a:ea typeface="Times New Roman"/>
                        </a:rPr>
                        <a:t>from</a:t>
                      </a:r>
                      <a:endParaRPr lang="cs-CZ" sz="1800" dirty="0">
                        <a:effectLst/>
                        <a:latin typeface="Times New Roman"/>
                        <a:ea typeface="Times New Roman"/>
                      </a:endParaRPr>
                    </a:p>
                    <a:p>
                      <a:pPr>
                        <a:spcAft>
                          <a:spcPts val="0"/>
                        </a:spcAft>
                      </a:pPr>
                      <a:r>
                        <a:rPr lang="en-GB" sz="1800" dirty="0">
                          <a:effectLst/>
                          <a:latin typeface="Arial"/>
                          <a:ea typeface="Times New Roman"/>
                        </a:rPr>
                        <a:t>discounted securities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Bills </a:t>
                      </a:r>
                      <a:r>
                        <a:rPr lang="en-GB" sz="1800" dirty="0">
                          <a:effectLst/>
                          <a:latin typeface="Arial"/>
                          <a:ea typeface="Times New Roman"/>
                        </a:rPr>
                        <a:t>for collection</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840">
                <a:tc>
                  <a:txBody>
                    <a:bodyPr/>
                    <a:lstStyle/>
                    <a:p>
                      <a:pPr>
                        <a:spcAft>
                          <a:spcPts val="0"/>
                        </a:spcAft>
                      </a:pPr>
                      <a:r>
                        <a:rPr lang="en-GB" sz="1800">
                          <a:effectLst/>
                          <a:latin typeface="Arial"/>
                          <a:ea typeface="Times New Roman"/>
                        </a:rPr>
                        <a:t>4a</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Provision of discounted</a:t>
                      </a:r>
                      <a:endParaRPr lang="cs-CZ" sz="1800">
                        <a:effectLst/>
                        <a:latin typeface="Times New Roman"/>
                        <a:ea typeface="Times New Roman"/>
                      </a:endParaRPr>
                    </a:p>
                    <a:p>
                      <a:pPr>
                        <a:spcAft>
                          <a:spcPts val="0"/>
                        </a:spcAft>
                      </a:pPr>
                      <a:r>
                        <a:rPr lang="en-GB" sz="1800">
                          <a:effectLst/>
                          <a:latin typeface="Arial"/>
                          <a:ea typeface="Times New Roman"/>
                        </a:rPr>
                        <a:t>loan – credit to account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125</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Bank </a:t>
                      </a:r>
                      <a:r>
                        <a:rPr lang="en-GB" sz="1800" dirty="0">
                          <a:effectLst/>
                          <a:latin typeface="Arial"/>
                          <a:ea typeface="Times New Roman"/>
                        </a:rPr>
                        <a:t>accounts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Discount </a:t>
                      </a:r>
                      <a:r>
                        <a:rPr lang="en-GB" sz="1800" dirty="0">
                          <a:effectLst/>
                          <a:latin typeface="Arial"/>
                          <a:ea typeface="Times New Roman"/>
                        </a:rPr>
                        <a:t>loans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920">
                <a:tc>
                  <a:txBody>
                    <a:bodyPr/>
                    <a:lstStyle/>
                    <a:p>
                      <a:pPr>
                        <a:spcAft>
                          <a:spcPts val="0"/>
                        </a:spcAft>
                      </a:pPr>
                      <a:r>
                        <a:rPr lang="en-GB" sz="1800">
                          <a:effectLst/>
                          <a:latin typeface="Arial"/>
                          <a:ea typeface="Times New Roman"/>
                        </a:rPr>
                        <a:t>4b</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 discount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800" dirty="0" smtClean="0">
                          <a:effectLst/>
                          <a:latin typeface="Arial"/>
                          <a:ea typeface="Times New Roman"/>
                        </a:rPr>
                        <a:t>7</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Interest</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Discount </a:t>
                      </a:r>
                      <a:r>
                        <a:rPr lang="en-GB" sz="1800" dirty="0">
                          <a:effectLst/>
                          <a:latin typeface="Arial"/>
                          <a:ea typeface="Times New Roman"/>
                        </a:rPr>
                        <a:t>loans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760">
                <a:tc>
                  <a:txBody>
                    <a:bodyPr/>
                    <a:lstStyle/>
                    <a:p>
                      <a:pPr>
                        <a:spcAft>
                          <a:spcPts val="0"/>
                        </a:spcAft>
                      </a:pPr>
                      <a:r>
                        <a:rPr lang="en-GB" sz="1800">
                          <a:effectLst/>
                          <a:latin typeface="Arial"/>
                          <a:ea typeface="Times New Roman"/>
                        </a:rPr>
                        <a:t>5</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Advice note of bank</a:t>
                      </a:r>
                      <a:endParaRPr lang="cs-CZ" sz="1800">
                        <a:effectLst/>
                        <a:latin typeface="Times New Roman"/>
                        <a:ea typeface="Times New Roman"/>
                      </a:endParaRPr>
                    </a:p>
                    <a:p>
                      <a:pPr>
                        <a:spcAft>
                          <a:spcPts val="0"/>
                        </a:spcAft>
                      </a:pPr>
                      <a:r>
                        <a:rPr lang="en-GB" sz="1800">
                          <a:effectLst/>
                          <a:latin typeface="Arial"/>
                          <a:ea typeface="Times New Roman"/>
                        </a:rPr>
                        <a:t>on payment of bill of</a:t>
                      </a:r>
                      <a:endParaRPr lang="cs-CZ" sz="1800">
                        <a:effectLst/>
                        <a:latin typeface="Times New Roman"/>
                        <a:ea typeface="Times New Roman"/>
                      </a:endParaRPr>
                    </a:p>
                    <a:p>
                      <a:pPr>
                        <a:spcAft>
                          <a:spcPts val="0"/>
                        </a:spcAft>
                      </a:pPr>
                      <a:r>
                        <a:rPr lang="en-GB" sz="1800">
                          <a:effectLst/>
                          <a:latin typeface="Arial"/>
                          <a:ea typeface="Times New Roman"/>
                        </a:rPr>
                        <a:t>exchange</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13</a:t>
                      </a:r>
                      <a:r>
                        <a:rPr lang="cs-CZ" sz="1800" dirty="0" smtClean="0">
                          <a:effectLst/>
                          <a:latin typeface="Arial"/>
                          <a:ea typeface="Times New Roman"/>
                        </a:rPr>
                        <a:t>2</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Discount </a:t>
                      </a:r>
                      <a:r>
                        <a:rPr lang="en-GB" sz="1800" dirty="0">
                          <a:effectLst/>
                          <a:latin typeface="Arial"/>
                          <a:ea typeface="Times New Roman"/>
                        </a:rPr>
                        <a:t>loans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Receivables </a:t>
                      </a:r>
                      <a:r>
                        <a:rPr lang="en-GB" sz="1800" dirty="0">
                          <a:effectLst/>
                          <a:latin typeface="Arial"/>
                          <a:ea typeface="Times New Roman"/>
                        </a:rPr>
                        <a:t>from</a:t>
                      </a:r>
                      <a:endParaRPr lang="cs-CZ" sz="1800" dirty="0">
                        <a:effectLst/>
                        <a:latin typeface="Times New Roman"/>
                        <a:ea typeface="Times New Roman"/>
                      </a:endParaRPr>
                    </a:p>
                    <a:p>
                      <a:pPr>
                        <a:spcAft>
                          <a:spcPts val="0"/>
                        </a:spcAft>
                      </a:pPr>
                      <a:r>
                        <a:rPr lang="en-GB" sz="1800" dirty="0">
                          <a:effectLst/>
                          <a:latin typeface="Arial"/>
                          <a:ea typeface="Times New Roman"/>
                        </a:rPr>
                        <a:t>discounted securities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extLst>
      <p:ext uri="{BB962C8B-B14F-4D97-AF65-F5344CB8AC3E}">
        <p14:creationId xmlns:p14="http://schemas.microsoft.com/office/powerpoint/2010/main" val="2437344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Bill </a:t>
            </a:r>
            <a:r>
              <a:rPr lang="cs-CZ" dirty="0" err="1" smtClean="0"/>
              <a:t>of</a:t>
            </a:r>
            <a:r>
              <a:rPr lang="cs-CZ" dirty="0" smtClean="0"/>
              <a:t> </a:t>
            </a:r>
            <a:r>
              <a:rPr lang="cs-CZ" dirty="0" err="1" smtClean="0"/>
              <a:t>exchange</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
        <p:nvSpPr>
          <p:cNvPr id="3" name="Zástupný symbol pro obsah 2"/>
          <p:cNvSpPr>
            <a:spLocks noGrp="1"/>
          </p:cNvSpPr>
          <p:nvPr>
            <p:ph idx="1"/>
          </p:nvPr>
        </p:nvSpPr>
        <p:spPr/>
        <p:txBody>
          <a:bodyPr/>
          <a:lstStyle/>
          <a:p>
            <a:r>
              <a:rPr lang="en-GB" dirty="0"/>
              <a:t>If the debtor </a:t>
            </a:r>
            <a:r>
              <a:rPr lang="en-GB" b="1" dirty="0"/>
              <a:t>fails to pay</a:t>
            </a:r>
            <a:r>
              <a:rPr lang="en-GB" dirty="0"/>
              <a:t> the bill of exchange, the bank returns the bill of exchange to the original owner who must pay the discount loan.</a:t>
            </a:r>
            <a:endParaRPr lang="cs-CZ" dirty="0"/>
          </a:p>
          <a:p>
            <a:endParaRPr lang="cs-CZ" dirty="0"/>
          </a:p>
        </p:txBody>
      </p:sp>
    </p:spTree>
    <p:extLst>
      <p:ext uri="{BB962C8B-B14F-4D97-AF65-F5344CB8AC3E}">
        <p14:creationId xmlns:p14="http://schemas.microsoft.com/office/powerpoint/2010/main" val="3741989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Payment of operating </a:t>
            </a:r>
            <a:r>
              <a:rPr lang="en-GB" dirty="0" smtClean="0"/>
              <a:t>advances</a:t>
            </a:r>
            <a:r>
              <a:rPr lang="cs-CZ" dirty="0" smtClean="0"/>
              <a:t> - </a:t>
            </a:r>
            <a:r>
              <a:rPr lang="cs-CZ" dirty="0" err="1" smtClean="0"/>
              <a:t>example</a:t>
            </a:r>
            <a:endParaRPr lang="cs-CZ" dirty="0"/>
          </a:p>
        </p:txBody>
      </p:sp>
      <p:sp>
        <p:nvSpPr>
          <p:cNvPr id="3" name="Zástupný symbol pro obsah 2"/>
          <p:cNvSpPr>
            <a:spLocks noGrp="1"/>
          </p:cNvSpPr>
          <p:nvPr>
            <p:ph idx="1"/>
          </p:nvPr>
        </p:nvSpPr>
        <p:spPr/>
        <p:txBody>
          <a:bodyPr/>
          <a:lstStyle/>
          <a:p>
            <a:r>
              <a:rPr lang="en-GB" dirty="0"/>
              <a:t>The client provided to the supplier an advance payment of 50 for goods. Later on, the client received the goods ordered, including invoice for the amount 120.</a:t>
            </a:r>
            <a:endParaRPr lang="cs-CZ" dirty="0"/>
          </a:p>
          <a:p>
            <a:pPr marL="0"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extLst>
      <p:ext uri="{BB962C8B-B14F-4D97-AF65-F5344CB8AC3E}">
        <p14:creationId xmlns:p14="http://schemas.microsoft.com/office/powerpoint/2010/main" val="19390233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Payment of operating </a:t>
            </a:r>
            <a:r>
              <a:rPr lang="en-GB" dirty="0" smtClean="0"/>
              <a:t>advances</a:t>
            </a:r>
            <a:r>
              <a:rPr lang="cs-CZ" dirty="0" smtClean="0"/>
              <a:t> - </a:t>
            </a:r>
            <a:r>
              <a:rPr lang="cs-CZ" dirty="0" err="1" smtClean="0"/>
              <a:t>example</a:t>
            </a:r>
            <a:endParaRPr lang="cs-CZ" dirty="0"/>
          </a:p>
        </p:txBody>
      </p:sp>
      <p:sp>
        <p:nvSpPr>
          <p:cNvPr id="3" name="Zástupný symbol pro obsah 2"/>
          <p:cNvSpPr>
            <a:spLocks noGrp="1"/>
          </p:cNvSpPr>
          <p:nvPr>
            <p:ph idx="1"/>
          </p:nvPr>
        </p:nvSpPr>
        <p:spPr/>
        <p:txBody>
          <a:bodyPr/>
          <a:lstStyle/>
          <a:p>
            <a:pPr marL="0"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graphicFrame>
        <p:nvGraphicFramePr>
          <p:cNvPr id="6" name="Tabulka 5"/>
          <p:cNvGraphicFramePr>
            <a:graphicFrameLocks noGrp="1"/>
          </p:cNvGraphicFramePr>
          <p:nvPr>
            <p:extLst>
              <p:ext uri="{D42A27DB-BD31-4B8C-83A1-F6EECF244321}">
                <p14:modId xmlns:p14="http://schemas.microsoft.com/office/powerpoint/2010/main" val="4176990956"/>
              </p:ext>
            </p:extLst>
          </p:nvPr>
        </p:nvGraphicFramePr>
        <p:xfrm>
          <a:off x="304800" y="2057400"/>
          <a:ext cx="8610599" cy="4140201"/>
        </p:xfrm>
        <a:graphic>
          <a:graphicData uri="http://schemas.openxmlformats.org/drawingml/2006/table">
            <a:tbl>
              <a:tblPr firstRow="1" firstCol="1" lastRow="1" lastCol="1" bandRow="1" bandCol="1"/>
              <a:tblGrid>
                <a:gridCol w="685800"/>
                <a:gridCol w="3581400"/>
                <a:gridCol w="685800"/>
                <a:gridCol w="2057400"/>
                <a:gridCol w="1600199"/>
              </a:tblGrid>
              <a:tr h="279400">
                <a:tc>
                  <a:txBody>
                    <a:bodyPr/>
                    <a:lstStyle/>
                    <a:p>
                      <a:pPr>
                        <a:spcAft>
                          <a:spcPts val="0"/>
                        </a:spcAft>
                      </a:pPr>
                      <a:r>
                        <a:rPr lang="en-GB" sz="1800" b="1">
                          <a:effectLst/>
                          <a:latin typeface="Arial"/>
                          <a:ea typeface="Times New Roman"/>
                        </a:rPr>
                        <a:t>Operation</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Text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Amount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Debit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Credit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9640">
                <a:tc>
                  <a:txBody>
                    <a:bodyPr/>
                    <a:lstStyle/>
                    <a:p>
                      <a:pPr>
                        <a:spcAft>
                          <a:spcPts val="0"/>
                        </a:spcAft>
                      </a:pPr>
                      <a:r>
                        <a:rPr lang="en-GB" sz="1800" dirty="0">
                          <a:effectLst/>
                          <a:latin typeface="Arial"/>
                          <a:ea typeface="Times New Roman"/>
                        </a:rPr>
                        <a:t>1</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effectLst/>
                          <a:latin typeface="Arial"/>
                          <a:ea typeface="Times New Roman"/>
                        </a:rPr>
                        <a:t>Account statement – </a:t>
                      </a:r>
                      <a:r>
                        <a:rPr lang="en-GB" sz="1800" dirty="0" smtClean="0">
                          <a:effectLst/>
                          <a:latin typeface="Arial"/>
                          <a:ea typeface="Times New Roman"/>
                        </a:rPr>
                        <a:t>operating </a:t>
                      </a:r>
                      <a:r>
                        <a:rPr lang="en-GB" sz="1800" dirty="0">
                          <a:effectLst/>
                          <a:latin typeface="Arial"/>
                          <a:ea typeface="Times New Roman"/>
                        </a:rPr>
                        <a:t>advance </a:t>
                      </a:r>
                      <a:r>
                        <a:rPr lang="en-GB" sz="1800" dirty="0" smtClean="0">
                          <a:effectLst/>
                          <a:latin typeface="Arial"/>
                          <a:ea typeface="Times New Roman"/>
                        </a:rPr>
                        <a:t>paid</a:t>
                      </a:r>
                      <a:r>
                        <a:rPr lang="cs-CZ" sz="1800" baseline="0" dirty="0" smtClean="0">
                          <a:effectLst/>
                          <a:latin typeface="Times New Roman"/>
                          <a:ea typeface="Times New Roman"/>
                        </a:rPr>
                        <a:t> </a:t>
                      </a:r>
                      <a:r>
                        <a:rPr lang="en-GB" sz="1800" dirty="0" smtClean="0">
                          <a:effectLst/>
                          <a:latin typeface="Arial"/>
                          <a:ea typeface="Times New Roman"/>
                        </a:rPr>
                        <a:t>by </a:t>
                      </a:r>
                      <a:r>
                        <a:rPr lang="en-GB" sz="1800" dirty="0">
                          <a:effectLst/>
                          <a:latin typeface="Arial"/>
                          <a:ea typeface="Times New Roman"/>
                        </a:rPr>
                        <a:t>an entity not</a:t>
                      </a:r>
                      <a:endParaRPr lang="cs-CZ" sz="1800" dirty="0">
                        <a:effectLst/>
                        <a:latin typeface="Times New Roman"/>
                        <a:ea typeface="Times New Roman"/>
                      </a:endParaRPr>
                    </a:p>
                    <a:p>
                      <a:pPr>
                        <a:spcAft>
                          <a:spcPts val="0"/>
                        </a:spcAft>
                      </a:pPr>
                      <a:r>
                        <a:rPr lang="en-GB" sz="1800" dirty="0">
                          <a:effectLst/>
                          <a:latin typeface="Arial"/>
                          <a:ea typeface="Times New Roman"/>
                        </a:rPr>
                        <a:t>registered for VAT	</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50</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Payment </a:t>
                      </a:r>
                      <a:r>
                        <a:rPr lang="en-GB" sz="1800" dirty="0">
                          <a:effectLst/>
                          <a:latin typeface="Arial"/>
                          <a:ea typeface="Times New Roman"/>
                        </a:rPr>
                        <a:t>of</a:t>
                      </a:r>
                      <a:endParaRPr lang="cs-CZ" sz="1800" dirty="0">
                        <a:effectLst/>
                        <a:latin typeface="Times New Roman"/>
                        <a:ea typeface="Times New Roman"/>
                      </a:endParaRPr>
                    </a:p>
                    <a:p>
                      <a:pPr>
                        <a:spcAft>
                          <a:spcPts val="0"/>
                        </a:spcAft>
                      </a:pPr>
                      <a:r>
                        <a:rPr lang="en-GB" sz="1800" dirty="0">
                          <a:effectLst/>
                          <a:latin typeface="Arial"/>
                          <a:ea typeface="Times New Roman"/>
                        </a:rPr>
                        <a:t>operating advances</a:t>
                      </a:r>
                      <a:endParaRPr lang="cs-CZ" sz="1800" dirty="0">
                        <a:effectLst/>
                        <a:latin typeface="Times New Roman"/>
                        <a:ea typeface="Times New Roman"/>
                      </a:endParaRPr>
                    </a:p>
                    <a:p>
                      <a:pPr>
                        <a:spcAft>
                          <a:spcPts val="0"/>
                        </a:spcAft>
                      </a:pPr>
                      <a:r>
                        <a:rPr lang="cs-CZ" sz="1800"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Bank </a:t>
                      </a:r>
                      <a:r>
                        <a:rPr lang="en-GB" sz="1800" dirty="0">
                          <a:effectLst/>
                          <a:latin typeface="Arial"/>
                          <a:ea typeface="Times New Roman"/>
                        </a:rPr>
                        <a:t>accounts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8800">
                <a:tc>
                  <a:txBody>
                    <a:bodyPr/>
                    <a:lstStyle/>
                    <a:p>
                      <a:pPr>
                        <a:spcAft>
                          <a:spcPts val="0"/>
                        </a:spcAft>
                      </a:pPr>
                      <a:r>
                        <a:rPr lang="en-GB" sz="1800" dirty="0">
                          <a:effectLst/>
                          <a:latin typeface="Arial"/>
                          <a:ea typeface="Times New Roman"/>
                        </a:rPr>
                        <a:t>2</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effectLst/>
                          <a:latin typeface="Arial"/>
                          <a:ea typeface="Times New Roman"/>
                        </a:rPr>
                        <a:t>Invoice from </a:t>
                      </a:r>
                      <a:r>
                        <a:rPr lang="en-GB" sz="1800" dirty="0" smtClean="0">
                          <a:effectLst/>
                          <a:latin typeface="Arial"/>
                          <a:ea typeface="Times New Roman"/>
                        </a:rPr>
                        <a:t>supplier</a:t>
                      </a:r>
                      <a:r>
                        <a:rPr lang="cs-CZ" sz="1800" baseline="0" dirty="0" smtClean="0">
                          <a:effectLst/>
                          <a:latin typeface="Times New Roman"/>
                          <a:ea typeface="Times New Roman"/>
                        </a:rPr>
                        <a:t> </a:t>
                      </a:r>
                      <a:r>
                        <a:rPr lang="en-GB" sz="1800" dirty="0" smtClean="0">
                          <a:effectLst/>
                          <a:latin typeface="Arial"/>
                          <a:ea typeface="Times New Roman"/>
                        </a:rPr>
                        <a:t>for </a:t>
                      </a:r>
                      <a:r>
                        <a:rPr lang="en-GB" sz="1800" dirty="0">
                          <a:effectLst/>
                          <a:latin typeface="Arial"/>
                          <a:ea typeface="Times New Roman"/>
                        </a:rPr>
                        <a:t>goods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120</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Purchase </a:t>
                      </a:r>
                      <a:r>
                        <a:rPr lang="en-GB" sz="1800" dirty="0">
                          <a:effectLst/>
                          <a:latin typeface="Arial"/>
                          <a:ea typeface="Times New Roman"/>
                        </a:rPr>
                        <a:t>of goods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payables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8800">
                <a:tc>
                  <a:txBody>
                    <a:bodyPr/>
                    <a:lstStyle/>
                    <a:p>
                      <a:pPr>
                        <a:spcAft>
                          <a:spcPts val="0"/>
                        </a:spcAft>
                      </a:pPr>
                      <a:r>
                        <a:rPr lang="en-GB" sz="1800">
                          <a:effectLst/>
                          <a:latin typeface="Arial"/>
                          <a:ea typeface="Times New Roman"/>
                        </a:rPr>
                        <a:t>3</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effectLst/>
                          <a:latin typeface="Arial"/>
                          <a:ea typeface="Times New Roman"/>
                        </a:rPr>
                        <a:t>Accounting of operating</a:t>
                      </a:r>
                      <a:endParaRPr lang="cs-CZ" sz="1800" dirty="0">
                        <a:effectLst/>
                        <a:latin typeface="Times New Roman"/>
                        <a:ea typeface="Times New Roman"/>
                      </a:endParaRPr>
                    </a:p>
                    <a:p>
                      <a:pPr>
                        <a:spcAft>
                          <a:spcPts val="0"/>
                        </a:spcAft>
                      </a:pPr>
                      <a:r>
                        <a:rPr lang="en-GB" sz="1800" dirty="0">
                          <a:effectLst/>
                          <a:latin typeface="Arial"/>
                          <a:ea typeface="Times New Roman"/>
                        </a:rPr>
                        <a:t>advance paid</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50</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payables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Payment </a:t>
                      </a:r>
                      <a:r>
                        <a:rPr lang="en-GB" sz="1800" dirty="0">
                          <a:effectLst/>
                          <a:latin typeface="Arial"/>
                          <a:ea typeface="Times New Roman"/>
                        </a:rPr>
                        <a:t>of operating advances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1">
                <a:tc>
                  <a:txBody>
                    <a:bodyPr/>
                    <a:lstStyle/>
                    <a:p>
                      <a:pPr>
                        <a:spcAft>
                          <a:spcPts val="0"/>
                        </a:spcAft>
                      </a:pPr>
                      <a:r>
                        <a:rPr lang="en-GB" sz="1800">
                          <a:effectLst/>
                          <a:latin typeface="Arial"/>
                          <a:ea typeface="Times New Roman"/>
                        </a:rPr>
                        <a:t>4</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Account statement – </a:t>
                      </a:r>
                      <a:endParaRPr lang="cs-CZ" sz="1800">
                        <a:effectLst/>
                        <a:latin typeface="Times New Roman"/>
                        <a:ea typeface="Times New Roman"/>
                      </a:endParaRPr>
                    </a:p>
                    <a:p>
                      <a:pPr>
                        <a:spcAft>
                          <a:spcPts val="0"/>
                        </a:spcAft>
                      </a:pPr>
                      <a:r>
                        <a:rPr lang="en-GB" sz="1800">
                          <a:effectLst/>
                          <a:latin typeface="Arial"/>
                          <a:ea typeface="Times New Roman"/>
                        </a:rPr>
                        <a:t>payment of invoice</a:t>
                      </a:r>
                      <a:endParaRPr lang="cs-CZ" sz="1800">
                        <a:effectLst/>
                        <a:latin typeface="Times New Roman"/>
                        <a:ea typeface="Times New Roman"/>
                      </a:endParaRPr>
                    </a:p>
                    <a:p>
                      <a:pPr>
                        <a:spcAft>
                          <a:spcPts val="0"/>
                        </a:spcAft>
                      </a:pPr>
                      <a:r>
                        <a:rPr lang="en-GB" sz="1800">
                          <a:effectLst/>
                          <a:latin typeface="Arial"/>
                          <a:ea typeface="Times New Roman"/>
                        </a:rPr>
                        <a:t>to supplier</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70</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payables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Bank </a:t>
                      </a:r>
                      <a:r>
                        <a:rPr lang="en-GB" sz="1800" dirty="0">
                          <a:effectLst/>
                          <a:latin typeface="Arial"/>
                          <a:ea typeface="Times New Roman"/>
                        </a:rPr>
                        <a:t>accounts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13770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Other receivables</a:t>
            </a:r>
            <a:endParaRPr lang="cs-CZ" dirty="0"/>
          </a:p>
        </p:txBody>
      </p:sp>
      <p:sp>
        <p:nvSpPr>
          <p:cNvPr id="3" name="Zástupný symbol pro obsah 2"/>
          <p:cNvSpPr>
            <a:spLocks noGrp="1"/>
          </p:cNvSpPr>
          <p:nvPr>
            <p:ph idx="1"/>
          </p:nvPr>
        </p:nvSpPr>
        <p:spPr/>
        <p:txBody>
          <a:bodyPr/>
          <a:lstStyle/>
          <a:p>
            <a:r>
              <a:rPr lang="en-GB" dirty="0"/>
              <a:t>In this account </a:t>
            </a:r>
            <a:r>
              <a:rPr lang="en-GB" b="1" dirty="0"/>
              <a:t>other trade receivables</a:t>
            </a:r>
            <a:r>
              <a:rPr lang="en-GB" dirty="0"/>
              <a:t> are accounted, e.g. complaints at goods takeover from a supplier.</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extLst>
      <p:ext uri="{BB962C8B-B14F-4D97-AF65-F5344CB8AC3E}">
        <p14:creationId xmlns:p14="http://schemas.microsoft.com/office/powerpoint/2010/main" val="2123206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Other </a:t>
            </a:r>
            <a:r>
              <a:rPr lang="en-GB" dirty="0" smtClean="0"/>
              <a:t>receivables</a:t>
            </a:r>
            <a:r>
              <a:rPr lang="cs-CZ" dirty="0" smtClean="0"/>
              <a:t> - </a:t>
            </a:r>
            <a:r>
              <a:rPr lang="cs-CZ" dirty="0" err="1" smtClean="0"/>
              <a:t>example</a:t>
            </a:r>
            <a:endParaRPr lang="cs-CZ" dirty="0"/>
          </a:p>
        </p:txBody>
      </p:sp>
      <p:sp>
        <p:nvSpPr>
          <p:cNvPr id="3" name="Zástupný symbol pro obsah 2"/>
          <p:cNvSpPr>
            <a:spLocks noGrp="1"/>
          </p:cNvSpPr>
          <p:nvPr>
            <p:ph idx="1"/>
          </p:nvPr>
        </p:nvSpPr>
        <p:spPr/>
        <p:txBody>
          <a:bodyPr/>
          <a:lstStyle/>
          <a:p>
            <a:r>
              <a:rPr lang="en-GB" dirty="0"/>
              <a:t>After receiving an invoice, the client files a complaint for the amount of 15 which was acknowledged by the supplier.</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extLst>
      <p:ext uri="{BB962C8B-B14F-4D97-AF65-F5344CB8AC3E}">
        <p14:creationId xmlns:p14="http://schemas.microsoft.com/office/powerpoint/2010/main" val="135523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Debtors</a:t>
            </a:r>
            <a:r>
              <a:rPr lang="cs-CZ" dirty="0" smtClean="0"/>
              <a:t> and </a:t>
            </a:r>
            <a:r>
              <a:rPr lang="cs-CZ" dirty="0" err="1" smtClean="0"/>
              <a:t>Creditors</a:t>
            </a:r>
            <a:endParaRPr lang="cs-CZ" dirty="0"/>
          </a:p>
        </p:txBody>
      </p:sp>
      <p:sp>
        <p:nvSpPr>
          <p:cNvPr id="3" name="Zástupný symbol pro obsah 2"/>
          <p:cNvSpPr>
            <a:spLocks noGrp="1"/>
          </p:cNvSpPr>
          <p:nvPr>
            <p:ph idx="1"/>
          </p:nvPr>
        </p:nvSpPr>
        <p:spPr/>
        <p:txBody>
          <a:bodyPr/>
          <a:lstStyle/>
          <a:p>
            <a:r>
              <a:rPr lang="en-GB" dirty="0"/>
              <a:t>Debtors and creditors mean the </a:t>
            </a:r>
            <a:r>
              <a:rPr lang="en-GB" b="1" dirty="0" smtClean="0"/>
              <a:t>liabilities</a:t>
            </a:r>
            <a:r>
              <a:rPr lang="cs-CZ" b="1" dirty="0" smtClean="0"/>
              <a:t> (</a:t>
            </a:r>
            <a:r>
              <a:rPr lang="cs-CZ" b="1" dirty="0" err="1" smtClean="0"/>
              <a:t>payables</a:t>
            </a:r>
            <a:r>
              <a:rPr lang="cs-CZ" b="1" dirty="0" smtClean="0"/>
              <a:t>)</a:t>
            </a:r>
            <a:r>
              <a:rPr lang="en-GB" b="1" dirty="0" smtClean="0"/>
              <a:t> </a:t>
            </a:r>
            <a:r>
              <a:rPr lang="en-GB" dirty="0"/>
              <a:t>and </a:t>
            </a:r>
            <a:r>
              <a:rPr lang="en-GB" b="1" dirty="0"/>
              <a:t>receivables</a:t>
            </a:r>
            <a:r>
              <a:rPr lang="en-GB" dirty="0"/>
              <a:t> of the entity towards other entities. </a:t>
            </a:r>
            <a:endParaRPr lang="cs-CZ" dirty="0" smtClean="0"/>
          </a:p>
          <a:p>
            <a:r>
              <a:rPr lang="en-GB" dirty="0"/>
              <a:t>Debtors and creditors include trade payables and liabilities, accounting with employees, partners, institutions and financial bodies, accounting of short-term loans and credits and accounting on temporary accounts of assets and liabilities.</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extLst>
      <p:ext uri="{BB962C8B-B14F-4D97-AF65-F5344CB8AC3E}">
        <p14:creationId xmlns:p14="http://schemas.microsoft.com/office/powerpoint/2010/main" val="32562569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Other </a:t>
            </a:r>
            <a:r>
              <a:rPr lang="en-GB" dirty="0" smtClean="0"/>
              <a:t>receivables</a:t>
            </a:r>
            <a:r>
              <a:rPr lang="cs-CZ" dirty="0" smtClean="0"/>
              <a:t> - </a:t>
            </a:r>
            <a:r>
              <a:rPr lang="cs-CZ" dirty="0" err="1" smtClean="0"/>
              <a:t>example</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797144215"/>
              </p:ext>
            </p:extLst>
          </p:nvPr>
        </p:nvGraphicFramePr>
        <p:xfrm>
          <a:off x="304800" y="2209800"/>
          <a:ext cx="8458199" cy="3375115"/>
        </p:xfrm>
        <a:graphic>
          <a:graphicData uri="http://schemas.openxmlformats.org/drawingml/2006/table">
            <a:tbl>
              <a:tblPr firstRow="1" firstCol="1" lastRow="1" lastCol="1" bandRow="1" bandCol="1"/>
              <a:tblGrid>
                <a:gridCol w="1079267"/>
                <a:gridCol w="2238039"/>
                <a:gridCol w="1126632"/>
                <a:gridCol w="2300630"/>
                <a:gridCol w="1713631"/>
              </a:tblGrid>
              <a:tr h="302078">
                <a:tc>
                  <a:txBody>
                    <a:bodyPr/>
                    <a:lstStyle/>
                    <a:p>
                      <a:pPr>
                        <a:spcAft>
                          <a:spcPts val="0"/>
                        </a:spcAft>
                      </a:pPr>
                      <a:r>
                        <a:rPr lang="en-GB" sz="1800" b="1">
                          <a:effectLst/>
                          <a:latin typeface="Arial"/>
                          <a:ea typeface="Times New Roman"/>
                        </a:rPr>
                        <a:t>Operation</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Text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Amount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Debit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Credit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6929">
                <a:tc>
                  <a:txBody>
                    <a:bodyPr/>
                    <a:lstStyle/>
                    <a:p>
                      <a:pPr>
                        <a:spcAft>
                          <a:spcPts val="0"/>
                        </a:spcAft>
                      </a:pPr>
                      <a:r>
                        <a:rPr lang="en-GB" sz="1800">
                          <a:effectLst/>
                          <a:latin typeface="Arial"/>
                          <a:ea typeface="Times New Roman"/>
                        </a:rPr>
                        <a:t>1</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Invoice for material</a:t>
                      </a:r>
                      <a:endParaRPr lang="cs-CZ" sz="1800">
                        <a:effectLst/>
                        <a:latin typeface="Times New Roman"/>
                        <a:ea typeface="Times New Roman"/>
                      </a:endParaRPr>
                    </a:p>
                    <a:p>
                      <a:pPr>
                        <a:spcAft>
                          <a:spcPts val="0"/>
                        </a:spcAft>
                      </a:pPr>
                      <a:r>
                        <a:rPr lang="en-GB" sz="1800">
                          <a:effectLst/>
                          <a:latin typeface="Arial"/>
                          <a:ea typeface="Times New Roman"/>
                        </a:rPr>
                        <a:t>received from supplier</a:t>
                      </a:r>
                      <a:endParaRPr lang="cs-CZ" sz="1800">
                        <a:effectLst/>
                        <a:latin typeface="Times New Roman"/>
                        <a:ea typeface="Times New Roman"/>
                      </a:endParaRPr>
                    </a:p>
                    <a:p>
                      <a:pPr>
                        <a:spcAft>
                          <a:spcPts val="0"/>
                        </a:spcAft>
                      </a:pPr>
                      <a:r>
                        <a:rPr lang="en-GB" sz="1800">
                          <a:effectLst/>
                          <a:latin typeface="Arial"/>
                          <a:ea typeface="Times New Roman"/>
                        </a:rPr>
                        <a: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95</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Purchase</a:t>
                      </a:r>
                      <a:endParaRPr lang="cs-CZ" sz="1800" dirty="0">
                        <a:effectLst/>
                        <a:latin typeface="Times New Roman"/>
                        <a:ea typeface="Times New Roman"/>
                      </a:endParaRPr>
                    </a:p>
                    <a:p>
                      <a:pPr>
                        <a:spcAft>
                          <a:spcPts val="0"/>
                        </a:spcAft>
                      </a:pPr>
                      <a:r>
                        <a:rPr lang="en-GB" sz="1800" dirty="0">
                          <a:effectLst/>
                          <a:latin typeface="Arial"/>
                          <a:ea typeface="Times New Roman"/>
                        </a:rPr>
                        <a:t>of material</a:t>
                      </a:r>
                      <a:endParaRPr lang="cs-CZ" sz="1800" dirty="0">
                        <a:effectLst/>
                        <a:latin typeface="Times New Roman"/>
                        <a:ea typeface="Times New Roman"/>
                      </a:endParaRPr>
                    </a:p>
                    <a:p>
                      <a:pPr>
                        <a:spcAft>
                          <a:spcPts val="0"/>
                        </a:spcAft>
                      </a:pPr>
                      <a:r>
                        <a:rPr lang="cs-CZ" sz="1800"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payables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157">
                <a:tc>
                  <a:txBody>
                    <a:bodyPr/>
                    <a:lstStyle/>
                    <a:p>
                      <a:pPr>
                        <a:spcAft>
                          <a:spcPts val="0"/>
                        </a:spcAft>
                      </a:pPr>
                      <a:r>
                        <a:rPr lang="en-GB" sz="1800">
                          <a:effectLst/>
                          <a:latin typeface="Arial"/>
                          <a:ea typeface="Times New Roman"/>
                        </a:rPr>
                        <a:t>2</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Identification of defects,</a:t>
                      </a:r>
                      <a:endParaRPr lang="cs-CZ" sz="1800">
                        <a:effectLst/>
                        <a:latin typeface="Times New Roman"/>
                        <a:ea typeface="Times New Roman"/>
                      </a:endParaRPr>
                    </a:p>
                    <a:p>
                      <a:pPr>
                        <a:spcAft>
                          <a:spcPts val="0"/>
                        </a:spcAft>
                      </a:pPr>
                      <a:r>
                        <a:rPr lang="en-GB" sz="1800">
                          <a:effectLst/>
                          <a:latin typeface="Arial"/>
                          <a:ea typeface="Times New Roman"/>
                        </a:rPr>
                        <a:t>filing of complaint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15</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Other </a:t>
                      </a:r>
                      <a:r>
                        <a:rPr lang="en-GB" sz="1800" dirty="0">
                          <a:effectLst/>
                          <a:latin typeface="Arial"/>
                          <a:ea typeface="Times New Roman"/>
                        </a:rPr>
                        <a:t>receivables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Purchase </a:t>
                      </a:r>
                      <a:r>
                        <a:rPr lang="en-GB" sz="1800" dirty="0">
                          <a:effectLst/>
                          <a:latin typeface="Arial"/>
                          <a:ea typeface="Times New Roman"/>
                        </a:rPr>
                        <a:t>of</a:t>
                      </a:r>
                      <a:endParaRPr lang="cs-CZ" sz="1800" dirty="0">
                        <a:effectLst/>
                        <a:latin typeface="Times New Roman"/>
                        <a:ea typeface="Times New Roman"/>
                      </a:endParaRPr>
                    </a:p>
                    <a:p>
                      <a:pPr>
                        <a:spcAft>
                          <a:spcPts val="0"/>
                        </a:spcAft>
                      </a:pPr>
                      <a:r>
                        <a:rPr lang="en-GB" sz="1800" dirty="0">
                          <a:effectLst/>
                          <a:latin typeface="Arial"/>
                          <a:ea typeface="Times New Roman"/>
                        </a:rPr>
                        <a:t>material</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6235">
                <a:tc>
                  <a:txBody>
                    <a:bodyPr/>
                    <a:lstStyle/>
                    <a:p>
                      <a:pPr>
                        <a:spcAft>
                          <a:spcPts val="0"/>
                        </a:spcAft>
                      </a:pPr>
                      <a:r>
                        <a:rPr lang="en-GB" sz="1800">
                          <a:effectLst/>
                          <a:latin typeface="Arial"/>
                          <a:ea typeface="Times New Roman"/>
                        </a:rPr>
                        <a:t>3</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Acknowledgement</a:t>
                      </a:r>
                      <a:endParaRPr lang="cs-CZ" sz="1800">
                        <a:effectLst/>
                        <a:latin typeface="Times New Roman"/>
                        <a:ea typeface="Times New Roman"/>
                      </a:endParaRPr>
                    </a:p>
                    <a:p>
                      <a:pPr>
                        <a:spcAft>
                          <a:spcPts val="0"/>
                        </a:spcAft>
                      </a:pPr>
                      <a:r>
                        <a:rPr lang="en-GB" sz="1800">
                          <a:effectLst/>
                          <a:latin typeface="Arial"/>
                          <a:ea typeface="Times New Roman"/>
                        </a:rPr>
                        <a:t>of complaint</a:t>
                      </a:r>
                      <a:endParaRPr lang="cs-CZ" sz="1800">
                        <a:effectLst/>
                        <a:latin typeface="Times New Roman"/>
                        <a:ea typeface="Times New Roman"/>
                      </a:endParaRPr>
                    </a:p>
                    <a:p>
                      <a:pPr>
                        <a:spcAft>
                          <a:spcPts val="0"/>
                        </a:spcAft>
                      </a:pPr>
                      <a:r>
                        <a:rPr lang="en-GB" sz="1800">
                          <a:effectLst/>
                          <a:latin typeface="Arial"/>
                          <a:ea typeface="Times New Roman"/>
                        </a:rPr>
                        <a:t>by supplier</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15</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payables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Other </a:t>
                      </a:r>
                      <a:r>
                        <a:rPr lang="en-GB" sz="1800" dirty="0">
                          <a:effectLst/>
                          <a:latin typeface="Arial"/>
                          <a:ea typeface="Times New Roman"/>
                        </a:rPr>
                        <a:t>receivables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extLst>
      <p:ext uri="{BB962C8B-B14F-4D97-AF65-F5344CB8AC3E}">
        <p14:creationId xmlns:p14="http://schemas.microsoft.com/office/powerpoint/2010/main" val="9729797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Liabilities</a:t>
            </a:r>
            <a:endParaRPr lang="cs-CZ" dirty="0"/>
          </a:p>
        </p:txBody>
      </p:sp>
      <p:sp>
        <p:nvSpPr>
          <p:cNvPr id="3" name="Zástupný symbol pro obsah 2"/>
          <p:cNvSpPr>
            <a:spLocks noGrp="1"/>
          </p:cNvSpPr>
          <p:nvPr>
            <p:ph idx="1"/>
          </p:nvPr>
        </p:nvSpPr>
        <p:spPr/>
        <p:txBody>
          <a:bodyPr/>
          <a:lstStyle/>
          <a:p>
            <a:r>
              <a:rPr lang="en-GB" dirty="0"/>
              <a:t>A </a:t>
            </a:r>
            <a:r>
              <a:rPr lang="en-GB" b="1" dirty="0"/>
              <a:t>liability</a:t>
            </a:r>
            <a:r>
              <a:rPr lang="en-GB" dirty="0"/>
              <a:t> can be characterised as the duty of the individual person or legal entity to pay (deliver) to the other person (creditor) for goods, services, loans, damages, etc.</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extLst>
      <p:ext uri="{BB962C8B-B14F-4D97-AF65-F5344CB8AC3E}">
        <p14:creationId xmlns:p14="http://schemas.microsoft.com/office/powerpoint/2010/main" val="2141986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Trade payables</a:t>
            </a:r>
            <a:endParaRPr lang="cs-CZ" dirty="0"/>
          </a:p>
        </p:txBody>
      </p:sp>
      <p:sp>
        <p:nvSpPr>
          <p:cNvPr id="3" name="Zástupný symbol pro obsah 2"/>
          <p:cNvSpPr>
            <a:spLocks noGrp="1"/>
          </p:cNvSpPr>
          <p:nvPr>
            <p:ph idx="1"/>
          </p:nvPr>
        </p:nvSpPr>
        <p:spPr/>
        <p:txBody>
          <a:bodyPr/>
          <a:lstStyle/>
          <a:p>
            <a:r>
              <a:rPr lang="en-GB" dirty="0"/>
              <a:t>In this account</a:t>
            </a:r>
            <a:r>
              <a:rPr lang="en-GB" b="1" dirty="0"/>
              <a:t> short-term liabilities</a:t>
            </a:r>
            <a:r>
              <a:rPr lang="en-GB" dirty="0"/>
              <a:t> to suppliers emerging upon delivery of assets or services are accounted</a:t>
            </a:r>
            <a:r>
              <a:rPr lang="en-GB"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Tree>
    <p:extLst>
      <p:ext uri="{BB962C8B-B14F-4D97-AF65-F5344CB8AC3E}">
        <p14:creationId xmlns:p14="http://schemas.microsoft.com/office/powerpoint/2010/main" val="27975319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Trade </a:t>
            </a:r>
            <a:r>
              <a:rPr lang="en-GB" dirty="0" smtClean="0"/>
              <a:t>payables</a:t>
            </a:r>
            <a:r>
              <a:rPr lang="cs-CZ" dirty="0" smtClean="0"/>
              <a:t> - </a:t>
            </a:r>
            <a:r>
              <a:rPr lang="cs-CZ" dirty="0" err="1" smtClean="0"/>
              <a:t>example</a:t>
            </a:r>
            <a:endParaRPr lang="cs-CZ" dirty="0"/>
          </a:p>
        </p:txBody>
      </p:sp>
      <p:sp>
        <p:nvSpPr>
          <p:cNvPr id="3" name="Zástupný symbol pro obsah 2"/>
          <p:cNvSpPr>
            <a:spLocks noGrp="1"/>
          </p:cNvSpPr>
          <p:nvPr>
            <p:ph idx="1"/>
          </p:nvPr>
        </p:nvSpPr>
        <p:spPr/>
        <p:txBody>
          <a:bodyPr/>
          <a:lstStyle/>
          <a:p>
            <a:r>
              <a:rPr lang="en-GB" dirty="0"/>
              <a:t>An entity received an invoice from a supplier for services for 200 excl. VAT with a </a:t>
            </a:r>
            <a:r>
              <a:rPr lang="cs-CZ" dirty="0" smtClean="0"/>
              <a:t>21</a:t>
            </a:r>
            <a:r>
              <a:rPr lang="en-GB" dirty="0" smtClean="0"/>
              <a:t>-percent </a:t>
            </a:r>
            <a:r>
              <a:rPr lang="en-GB" dirty="0"/>
              <a:t>VAT rate. It paid this liability from its current </a:t>
            </a:r>
            <a:r>
              <a:rPr lang="en-GB" dirty="0" smtClean="0"/>
              <a:t>account.</a:t>
            </a:r>
            <a:endParaRPr lang="cs-CZ" dirty="0"/>
          </a:p>
          <a:p>
            <a:pPr lvl="1"/>
            <a:r>
              <a:rPr lang="cs-CZ" dirty="0" smtClean="0"/>
              <a:t>A) </a:t>
            </a:r>
            <a:r>
              <a:rPr lang="en-GB" dirty="0" smtClean="0"/>
              <a:t>the </a:t>
            </a:r>
            <a:r>
              <a:rPr lang="en-GB" dirty="0"/>
              <a:t>entity is registered for VAT</a:t>
            </a:r>
            <a:endParaRPr lang="cs-CZ" dirty="0"/>
          </a:p>
          <a:p>
            <a:pPr lvl="1"/>
            <a:r>
              <a:rPr lang="cs-CZ" dirty="0" smtClean="0"/>
              <a:t>B) </a:t>
            </a:r>
            <a:r>
              <a:rPr lang="en-GB" dirty="0" smtClean="0"/>
              <a:t>the </a:t>
            </a:r>
            <a:r>
              <a:rPr lang="en-GB" dirty="0"/>
              <a:t>entity is not registered for </a:t>
            </a:r>
            <a:r>
              <a:rPr lang="en-GB" dirty="0" smtClean="0"/>
              <a:t>VAT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Tree>
    <p:extLst>
      <p:ext uri="{BB962C8B-B14F-4D97-AF65-F5344CB8AC3E}">
        <p14:creationId xmlns:p14="http://schemas.microsoft.com/office/powerpoint/2010/main" val="13884983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Trade </a:t>
            </a:r>
            <a:r>
              <a:rPr lang="en-GB" dirty="0" smtClean="0"/>
              <a:t>payables</a:t>
            </a:r>
            <a:r>
              <a:rPr lang="cs-CZ" dirty="0" smtClean="0"/>
              <a:t> – </a:t>
            </a:r>
            <a:r>
              <a:rPr lang="cs-CZ" dirty="0" err="1" smtClean="0"/>
              <a:t>example</a:t>
            </a:r>
            <a:r>
              <a:rPr lang="cs-CZ" dirty="0" smtClean="0"/>
              <a:t> – A) </a:t>
            </a:r>
            <a:r>
              <a:rPr lang="cs-CZ" dirty="0" err="1" smtClean="0"/>
              <a:t>registered</a:t>
            </a:r>
            <a:r>
              <a:rPr lang="cs-CZ" dirty="0" smtClean="0"/>
              <a:t> </a:t>
            </a:r>
            <a:r>
              <a:rPr lang="cs-CZ" dirty="0" err="1" smtClean="0"/>
              <a:t>for</a:t>
            </a:r>
            <a:r>
              <a:rPr lang="cs-CZ" dirty="0" smtClean="0"/>
              <a:t> VAT</a:t>
            </a:r>
            <a:endParaRPr lang="cs-CZ"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835748555"/>
              </p:ext>
            </p:extLst>
          </p:nvPr>
        </p:nvGraphicFramePr>
        <p:xfrm>
          <a:off x="304801" y="2057400"/>
          <a:ext cx="8329330" cy="3291840"/>
        </p:xfrm>
        <a:graphic>
          <a:graphicData uri="http://schemas.openxmlformats.org/drawingml/2006/table">
            <a:tbl>
              <a:tblPr firstRow="1" firstCol="1" lastRow="1" lastCol="1" bandRow="1" bandCol="1"/>
              <a:tblGrid>
                <a:gridCol w="1062823"/>
                <a:gridCol w="2203940"/>
                <a:gridCol w="1109467"/>
                <a:gridCol w="2265578"/>
                <a:gridCol w="1687522"/>
              </a:tblGrid>
              <a:tr h="294600">
                <a:tc>
                  <a:txBody>
                    <a:bodyPr/>
                    <a:lstStyle/>
                    <a:p>
                      <a:pPr>
                        <a:spcAft>
                          <a:spcPts val="0"/>
                        </a:spcAft>
                      </a:pPr>
                      <a:r>
                        <a:rPr lang="en-GB" sz="1800" b="1" dirty="0">
                          <a:effectLst/>
                          <a:latin typeface="Arial"/>
                          <a:ea typeface="Times New Roman"/>
                        </a:rPr>
                        <a:t>Operation</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Text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dirty="0">
                          <a:effectLst/>
                          <a:latin typeface="Arial"/>
                          <a:ea typeface="Times New Roman"/>
                        </a:rPr>
                        <a:t>Amount	</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Debit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Credit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3001">
                <a:tc>
                  <a:txBody>
                    <a:bodyPr/>
                    <a:lstStyle/>
                    <a:p>
                      <a:pPr>
                        <a:spcAft>
                          <a:spcPts val="0"/>
                        </a:spcAft>
                      </a:pPr>
                      <a:r>
                        <a:rPr lang="en-GB" sz="1800">
                          <a:effectLst/>
                          <a:latin typeface="Arial"/>
                          <a:ea typeface="Times New Roman"/>
                        </a:rPr>
                        <a:t>1</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Invoice received from</a:t>
                      </a:r>
                      <a:endParaRPr lang="cs-CZ" sz="1800">
                        <a:effectLst/>
                        <a:latin typeface="Times New Roman"/>
                        <a:ea typeface="Times New Roman"/>
                      </a:endParaRPr>
                    </a:p>
                    <a:p>
                      <a:pPr>
                        <a:spcAft>
                          <a:spcPts val="0"/>
                        </a:spcAft>
                      </a:pPr>
                      <a:r>
                        <a:rPr lang="en-GB" sz="1800">
                          <a:effectLst/>
                          <a:latin typeface="Arial"/>
                          <a:ea typeface="Times New Roman"/>
                        </a:rPr>
                        <a:t>supplier for services – </a:t>
                      </a:r>
                      <a:endParaRPr lang="cs-CZ" sz="1800">
                        <a:effectLst/>
                        <a:latin typeface="Times New Roman"/>
                        <a:ea typeface="Times New Roman"/>
                      </a:endParaRPr>
                    </a:p>
                    <a:p>
                      <a:pPr>
                        <a:spcAft>
                          <a:spcPts val="0"/>
                        </a:spcAft>
                      </a:pPr>
                      <a:r>
                        <a:rPr lang="en-GB" sz="1800">
                          <a:effectLst/>
                          <a:latin typeface="Arial"/>
                          <a:ea typeface="Times New Roman"/>
                        </a:rPr>
                        <a:t>price excl. </a:t>
                      </a:r>
                      <a:r>
                        <a:rPr lang="cs-CZ" sz="1800">
                          <a:effectLst/>
                          <a:latin typeface="Arial"/>
                          <a:ea typeface="Times New Roman"/>
                        </a:rPr>
                        <a:t>VAT</a:t>
                      </a:r>
                      <a:endParaRPr lang="cs-CZ" sz="1800">
                        <a:effectLst/>
                        <a:latin typeface="Times New Roman"/>
                        <a:ea typeface="Times New Roman"/>
                      </a:endParaRPr>
                    </a:p>
                    <a:p>
                      <a:pPr>
                        <a:spcAft>
                          <a:spcPts val="0"/>
                        </a:spcAft>
                      </a:pPr>
                      <a:r>
                        <a:rPr lang="cs-CZ" sz="1800">
                          <a:effectLst/>
                          <a:latin typeface="Arial"/>
                          <a:ea typeface="Times New Roman"/>
                        </a:rPr>
                        <a:t>– VAT</a:t>
                      </a:r>
                      <a:endParaRPr lang="cs-CZ" sz="1800">
                        <a:effectLst/>
                        <a:latin typeface="Times New Roman"/>
                        <a:ea typeface="Times New Roman"/>
                      </a:endParaRPr>
                    </a:p>
                    <a:p>
                      <a:pPr>
                        <a:spcAft>
                          <a:spcPts val="0"/>
                        </a:spcAft>
                      </a:pPr>
                      <a:r>
                        <a:rPr lang="en-US" sz="1800">
                          <a:effectLst/>
                          <a:latin typeface="Arial"/>
                          <a:ea typeface="Times New Roman"/>
                        </a:rPr>
                        <a:t>Total</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effectLst/>
                          <a:latin typeface="Arial"/>
                          <a:ea typeface="Times New Roman"/>
                        </a:rPr>
                        <a:t>200</a:t>
                      </a:r>
                      <a:endParaRPr lang="cs-CZ" sz="1800" dirty="0">
                        <a:effectLst/>
                        <a:latin typeface="Times New Roman"/>
                        <a:ea typeface="Times New Roman"/>
                      </a:endParaRPr>
                    </a:p>
                    <a:p>
                      <a:pPr>
                        <a:spcAft>
                          <a:spcPts val="0"/>
                        </a:spcAft>
                      </a:pPr>
                      <a:r>
                        <a:rPr lang="en-GB" sz="1800" dirty="0">
                          <a:effectLst/>
                          <a:latin typeface="Arial"/>
                          <a:ea typeface="Times New Roman"/>
                        </a:rPr>
                        <a:t> </a:t>
                      </a:r>
                      <a:endParaRPr lang="cs-CZ" sz="1800" dirty="0">
                        <a:effectLst/>
                        <a:latin typeface="Times New Roman"/>
                        <a:ea typeface="Times New Roman"/>
                      </a:endParaRPr>
                    </a:p>
                    <a:p>
                      <a:pPr>
                        <a:spcAft>
                          <a:spcPts val="0"/>
                        </a:spcAft>
                      </a:pPr>
                      <a:r>
                        <a:rPr lang="en-GB" sz="1800" dirty="0">
                          <a:effectLst/>
                          <a:latin typeface="Arial"/>
                          <a:ea typeface="Times New Roman"/>
                        </a:rPr>
                        <a:t> </a:t>
                      </a:r>
                      <a:endParaRPr lang="cs-CZ" sz="1800" dirty="0">
                        <a:effectLst/>
                        <a:latin typeface="Times New Roman"/>
                        <a:ea typeface="Times New Roman"/>
                      </a:endParaRPr>
                    </a:p>
                    <a:p>
                      <a:pPr>
                        <a:spcAft>
                          <a:spcPts val="0"/>
                        </a:spcAft>
                      </a:pPr>
                      <a:endParaRPr lang="cs-CZ" sz="1800" dirty="0" smtClean="0">
                        <a:effectLst/>
                        <a:latin typeface="Arial"/>
                        <a:ea typeface="Times New Roman"/>
                      </a:endParaRPr>
                    </a:p>
                    <a:p>
                      <a:pPr>
                        <a:spcAft>
                          <a:spcPts val="0"/>
                        </a:spcAft>
                      </a:pPr>
                      <a:r>
                        <a:rPr lang="cs-CZ" sz="1800" dirty="0" smtClean="0">
                          <a:effectLst/>
                          <a:latin typeface="Arial"/>
                          <a:ea typeface="Times New Roman"/>
                        </a:rPr>
                        <a:t>42</a:t>
                      </a:r>
                      <a:endParaRPr lang="cs-CZ" sz="1800" dirty="0">
                        <a:effectLst/>
                        <a:latin typeface="Times New Roman"/>
                        <a:ea typeface="Times New Roman"/>
                      </a:endParaRPr>
                    </a:p>
                    <a:p>
                      <a:pPr>
                        <a:spcAft>
                          <a:spcPts val="0"/>
                        </a:spcAft>
                      </a:pPr>
                      <a:endParaRPr lang="cs-CZ" sz="1800" dirty="0" smtClean="0">
                        <a:effectLst/>
                        <a:latin typeface="Arial"/>
                        <a:ea typeface="Times New Roman"/>
                      </a:endParaRPr>
                    </a:p>
                    <a:p>
                      <a:pPr>
                        <a:spcAft>
                          <a:spcPts val="0"/>
                        </a:spcAft>
                      </a:pPr>
                      <a:r>
                        <a:rPr lang="en-US" sz="1800" dirty="0" smtClean="0">
                          <a:effectLst/>
                          <a:latin typeface="Arial"/>
                          <a:ea typeface="Times New Roman"/>
                        </a:rPr>
                        <a:t>2</a:t>
                      </a:r>
                      <a:r>
                        <a:rPr lang="cs-CZ" sz="1800" dirty="0" smtClean="0">
                          <a:effectLst/>
                          <a:latin typeface="Arial"/>
                          <a:ea typeface="Times New Roman"/>
                        </a:rPr>
                        <a:t>42</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Other </a:t>
                      </a:r>
                      <a:r>
                        <a:rPr lang="en-GB" sz="1800" dirty="0">
                          <a:effectLst/>
                          <a:latin typeface="Arial"/>
                          <a:ea typeface="Times New Roman"/>
                        </a:rPr>
                        <a:t>services</a:t>
                      </a:r>
                      <a:r>
                        <a:rPr lang="en-GB" sz="1800" dirty="0">
                          <a:effectLst/>
                          <a:latin typeface="Times New Roman"/>
                          <a:ea typeface="Times New Roman"/>
                        </a:rPr>
                        <a:t> </a:t>
                      </a:r>
                      <a:endParaRPr lang="cs-CZ" sz="1800" dirty="0">
                        <a:effectLst/>
                        <a:latin typeface="Times New Roman"/>
                        <a:ea typeface="Times New Roman"/>
                      </a:endParaRPr>
                    </a:p>
                    <a:p>
                      <a:pPr>
                        <a:spcAft>
                          <a:spcPts val="0"/>
                        </a:spcAft>
                      </a:pPr>
                      <a:r>
                        <a:rPr lang="cs-CZ" sz="1800" dirty="0">
                          <a:effectLst/>
                          <a:latin typeface="Times New Roman"/>
                          <a:ea typeface="Times New Roman"/>
                        </a:rPr>
                        <a:t> </a:t>
                      </a:r>
                    </a:p>
                    <a:p>
                      <a:pPr>
                        <a:spcAft>
                          <a:spcPts val="0"/>
                        </a:spcAft>
                      </a:pPr>
                      <a:endParaRPr lang="cs-CZ" sz="1800" dirty="0" smtClean="0">
                        <a:effectLst/>
                        <a:latin typeface="Arial"/>
                        <a:ea typeface="Times New Roman"/>
                      </a:endParaRPr>
                    </a:p>
                    <a:p>
                      <a:pPr>
                        <a:spcAft>
                          <a:spcPts val="0"/>
                        </a:spcAft>
                      </a:pPr>
                      <a:endParaRPr lang="cs-CZ" sz="1800" dirty="0" smtClean="0">
                        <a:effectLst/>
                        <a:latin typeface="Arial"/>
                        <a:ea typeface="Times New Roman"/>
                      </a:endParaRPr>
                    </a:p>
                    <a:p>
                      <a:pPr>
                        <a:spcAft>
                          <a:spcPts val="0"/>
                        </a:spcAft>
                      </a:pPr>
                      <a:r>
                        <a:rPr lang="cs-CZ" sz="1800" dirty="0" smtClean="0">
                          <a:effectLst/>
                          <a:latin typeface="Arial"/>
                          <a:ea typeface="Times New Roman"/>
                        </a:rPr>
                        <a:t>VAT</a:t>
                      </a:r>
                      <a:endParaRPr lang="cs-CZ" sz="1800" dirty="0">
                        <a:effectLst/>
                        <a:latin typeface="Times New Roman"/>
                        <a:ea typeface="Times New Roman"/>
                      </a:endParaRPr>
                    </a:p>
                    <a:p>
                      <a:pPr>
                        <a:spcAft>
                          <a:spcPts val="0"/>
                        </a:spcAft>
                      </a:pPr>
                      <a:r>
                        <a:rPr lang="cs-CZ" sz="1800"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dirty="0">
                          <a:effectLst/>
                          <a:latin typeface="Arial"/>
                          <a:ea typeface="Times New Roman"/>
                        </a:rPr>
                        <a:t> </a:t>
                      </a:r>
                      <a:endParaRPr lang="cs-CZ" sz="1800" dirty="0">
                        <a:effectLst/>
                        <a:latin typeface="Times New Roman"/>
                        <a:ea typeface="Times New Roman"/>
                      </a:endParaRPr>
                    </a:p>
                    <a:p>
                      <a:pPr>
                        <a:spcAft>
                          <a:spcPts val="0"/>
                        </a:spcAft>
                      </a:pPr>
                      <a:r>
                        <a:rPr lang="en-US" sz="1800" dirty="0">
                          <a:effectLst/>
                          <a:latin typeface="Arial"/>
                          <a:ea typeface="Times New Roman"/>
                        </a:rPr>
                        <a:t> </a:t>
                      </a:r>
                      <a:endParaRPr lang="cs-CZ" sz="1800" dirty="0">
                        <a:effectLst/>
                        <a:latin typeface="Times New Roman"/>
                        <a:ea typeface="Times New Roman"/>
                      </a:endParaRPr>
                    </a:p>
                    <a:p>
                      <a:pPr>
                        <a:spcAft>
                          <a:spcPts val="0"/>
                        </a:spcAft>
                      </a:pPr>
                      <a:r>
                        <a:rPr lang="en-US" sz="1800" dirty="0">
                          <a:effectLst/>
                          <a:latin typeface="Arial"/>
                          <a:ea typeface="Times New Roman"/>
                        </a:rPr>
                        <a:t> </a:t>
                      </a:r>
                      <a:endParaRPr lang="cs-CZ" sz="1800" dirty="0">
                        <a:effectLst/>
                        <a:latin typeface="Times New Roman"/>
                        <a:ea typeface="Times New Roman"/>
                      </a:endParaRPr>
                    </a:p>
                    <a:p>
                      <a:pPr>
                        <a:spcAft>
                          <a:spcPts val="0"/>
                        </a:spcAft>
                      </a:pPr>
                      <a:r>
                        <a:rPr lang="en-US" sz="1800" dirty="0" smtClean="0">
                          <a:effectLst/>
                          <a:latin typeface="Arial"/>
                          <a:ea typeface="Times New Roman"/>
                        </a:rPr>
                        <a:t>Trade </a:t>
                      </a:r>
                      <a:r>
                        <a:rPr lang="en-US" sz="1800" dirty="0">
                          <a:effectLst/>
                          <a:latin typeface="Arial"/>
                          <a:ea typeface="Times New Roman"/>
                        </a:rPr>
                        <a:t>payables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201">
                <a:tc>
                  <a:txBody>
                    <a:bodyPr/>
                    <a:lstStyle/>
                    <a:p>
                      <a:pPr>
                        <a:spcAft>
                          <a:spcPts val="0"/>
                        </a:spcAft>
                      </a:pPr>
                      <a:r>
                        <a:rPr lang="en-GB" sz="1800">
                          <a:effectLst/>
                          <a:latin typeface="Arial"/>
                          <a:ea typeface="Times New Roman"/>
                        </a:rPr>
                        <a:t>2</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Account statement – </a:t>
                      </a:r>
                      <a:endParaRPr lang="cs-CZ" sz="1800">
                        <a:effectLst/>
                        <a:latin typeface="Times New Roman"/>
                        <a:ea typeface="Times New Roman"/>
                      </a:endParaRPr>
                    </a:p>
                    <a:p>
                      <a:pPr>
                        <a:spcAft>
                          <a:spcPts val="0"/>
                        </a:spcAft>
                      </a:pPr>
                      <a:r>
                        <a:rPr lang="en-GB" sz="1800">
                          <a:effectLst/>
                          <a:latin typeface="Arial"/>
                          <a:ea typeface="Times New Roman"/>
                        </a:rPr>
                        <a:t>payment of liability</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2</a:t>
                      </a:r>
                      <a:r>
                        <a:rPr lang="cs-CZ" sz="1800" dirty="0" smtClean="0">
                          <a:effectLst/>
                          <a:latin typeface="Arial"/>
                          <a:ea typeface="Times New Roman"/>
                        </a:rPr>
                        <a:t>42</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payables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Bank accounts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Tree>
    <p:extLst>
      <p:ext uri="{BB962C8B-B14F-4D97-AF65-F5344CB8AC3E}">
        <p14:creationId xmlns:p14="http://schemas.microsoft.com/office/powerpoint/2010/main" val="22111770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Trade </a:t>
            </a:r>
            <a:r>
              <a:rPr lang="en-GB" dirty="0" smtClean="0"/>
              <a:t>payables</a:t>
            </a:r>
            <a:r>
              <a:rPr lang="cs-CZ" dirty="0" smtClean="0"/>
              <a:t> – </a:t>
            </a:r>
            <a:r>
              <a:rPr lang="cs-CZ" dirty="0" err="1" smtClean="0"/>
              <a:t>example</a:t>
            </a:r>
            <a:r>
              <a:rPr lang="cs-CZ" dirty="0" smtClean="0"/>
              <a:t> – B) not </a:t>
            </a:r>
            <a:r>
              <a:rPr lang="cs-CZ" dirty="0" err="1" smtClean="0"/>
              <a:t>registered</a:t>
            </a:r>
            <a:r>
              <a:rPr lang="cs-CZ" dirty="0" smtClean="0"/>
              <a:t> </a:t>
            </a:r>
            <a:r>
              <a:rPr lang="cs-CZ" dirty="0" err="1" smtClean="0"/>
              <a:t>for</a:t>
            </a:r>
            <a:r>
              <a:rPr lang="cs-CZ" dirty="0" smtClean="0"/>
              <a:t> VAT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73790989"/>
              </p:ext>
            </p:extLst>
          </p:nvPr>
        </p:nvGraphicFramePr>
        <p:xfrm>
          <a:off x="304800" y="2209800"/>
          <a:ext cx="8534399" cy="2965269"/>
        </p:xfrm>
        <a:graphic>
          <a:graphicData uri="http://schemas.openxmlformats.org/drawingml/2006/table">
            <a:tbl>
              <a:tblPr firstRow="1" firstCol="1" lastRow="1" lastCol="1" bandRow="1" bandCol="1"/>
              <a:tblGrid>
                <a:gridCol w="1088990"/>
                <a:gridCol w="2258201"/>
                <a:gridCol w="1136782"/>
                <a:gridCol w="2321357"/>
                <a:gridCol w="1729069"/>
              </a:tblGrid>
              <a:tr h="402771">
                <a:tc>
                  <a:txBody>
                    <a:bodyPr/>
                    <a:lstStyle/>
                    <a:p>
                      <a:pPr>
                        <a:spcAft>
                          <a:spcPts val="0"/>
                        </a:spcAft>
                      </a:pPr>
                      <a:r>
                        <a:rPr lang="en-GB" sz="1800" b="1" dirty="0">
                          <a:effectLst/>
                          <a:latin typeface="Arial"/>
                          <a:ea typeface="Times New Roman"/>
                        </a:rPr>
                        <a:t>Operation</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Text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Amount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Debit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Credit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1086">
                <a:tc>
                  <a:txBody>
                    <a:bodyPr/>
                    <a:lstStyle/>
                    <a:p>
                      <a:pPr>
                        <a:spcAft>
                          <a:spcPts val="0"/>
                        </a:spcAft>
                      </a:pPr>
                      <a:r>
                        <a:rPr lang="en-GB" sz="1800">
                          <a:effectLst/>
                          <a:latin typeface="Arial"/>
                          <a:ea typeface="Times New Roman"/>
                        </a:rPr>
                        <a:t>1</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Invoice received from</a:t>
                      </a:r>
                      <a:endParaRPr lang="cs-CZ" sz="1800">
                        <a:effectLst/>
                        <a:latin typeface="Times New Roman"/>
                        <a:ea typeface="Times New Roman"/>
                      </a:endParaRPr>
                    </a:p>
                    <a:p>
                      <a:pPr>
                        <a:spcAft>
                          <a:spcPts val="0"/>
                        </a:spcAft>
                      </a:pPr>
                      <a:r>
                        <a:rPr lang="en-GB" sz="1800">
                          <a:effectLst/>
                          <a:latin typeface="Arial"/>
                          <a:ea typeface="Times New Roman"/>
                        </a:rPr>
                        <a:t>supplier for services – </a:t>
                      </a:r>
                      <a:endParaRPr lang="cs-CZ" sz="1800">
                        <a:effectLst/>
                        <a:latin typeface="Times New Roman"/>
                        <a:ea typeface="Times New Roman"/>
                      </a:endParaRPr>
                    </a:p>
                    <a:p>
                      <a:pPr>
                        <a:spcAft>
                          <a:spcPts val="0"/>
                        </a:spcAft>
                      </a:pPr>
                      <a:r>
                        <a:rPr lang="en-GB" sz="1800">
                          <a:effectLst/>
                          <a:latin typeface="Arial"/>
                          <a:ea typeface="Times New Roman"/>
                        </a:rPr>
                        <a:t>price excl. </a:t>
                      </a:r>
                      <a:r>
                        <a:rPr lang="cs-CZ" sz="1800">
                          <a:effectLst/>
                          <a:latin typeface="Arial"/>
                          <a:ea typeface="Times New Roman"/>
                        </a:rPr>
                        <a:t>VAT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dirty="0" smtClean="0">
                          <a:effectLst/>
                          <a:latin typeface="Arial"/>
                          <a:ea typeface="Times New Roman"/>
                        </a:rPr>
                        <a:t>2</a:t>
                      </a:r>
                      <a:r>
                        <a:rPr lang="cs-CZ" sz="1800" dirty="0" smtClean="0">
                          <a:effectLst/>
                          <a:latin typeface="Arial"/>
                          <a:ea typeface="Times New Roman"/>
                        </a:rPr>
                        <a:t>42</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Other </a:t>
                      </a:r>
                      <a:r>
                        <a:rPr lang="en-GB" sz="1800" dirty="0">
                          <a:effectLst/>
                          <a:latin typeface="Arial"/>
                          <a:ea typeface="Times New Roman"/>
                        </a:rPr>
                        <a:t>services</a:t>
                      </a:r>
                      <a:r>
                        <a:rPr lang="en-GB" sz="1800" dirty="0">
                          <a:effectLst/>
                          <a:latin typeface="Times New Roman"/>
                          <a:ea typeface="Times New Roman"/>
                        </a:rPr>
                        <a:t> </a:t>
                      </a:r>
                      <a:endParaRPr lang="cs-CZ" sz="1800" dirty="0">
                        <a:effectLst/>
                        <a:latin typeface="Times New Roman"/>
                        <a:ea typeface="Times New Roman"/>
                      </a:endParaRPr>
                    </a:p>
                    <a:p>
                      <a:pPr>
                        <a:spcAft>
                          <a:spcPts val="0"/>
                        </a:spcAft>
                      </a:pPr>
                      <a:r>
                        <a:rPr lang="cs-CZ" sz="1800" dirty="0">
                          <a:effectLst/>
                          <a:latin typeface="Times New Roman"/>
                          <a:ea typeface="Times New Roman"/>
                        </a:rPr>
                        <a:t> </a:t>
                      </a:r>
                    </a:p>
                    <a:p>
                      <a:pPr>
                        <a:spcAft>
                          <a:spcPts val="0"/>
                        </a:spcAft>
                      </a:pPr>
                      <a:r>
                        <a:rPr lang="cs-CZ" sz="1800"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dirty="0" smtClean="0">
                          <a:effectLst/>
                          <a:latin typeface="Arial"/>
                          <a:ea typeface="Times New Roman"/>
                        </a:rPr>
                        <a:t>Trade </a:t>
                      </a:r>
                      <a:r>
                        <a:rPr lang="en-US" sz="1800" dirty="0">
                          <a:effectLst/>
                          <a:latin typeface="Arial"/>
                          <a:ea typeface="Times New Roman"/>
                        </a:rPr>
                        <a:t>payables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5543">
                <a:tc>
                  <a:txBody>
                    <a:bodyPr/>
                    <a:lstStyle/>
                    <a:p>
                      <a:pPr>
                        <a:spcAft>
                          <a:spcPts val="0"/>
                        </a:spcAft>
                      </a:pPr>
                      <a:r>
                        <a:rPr lang="en-GB" sz="1800">
                          <a:effectLst/>
                          <a:latin typeface="Arial"/>
                          <a:ea typeface="Times New Roman"/>
                        </a:rPr>
                        <a:t>2</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Account statement – </a:t>
                      </a:r>
                      <a:endParaRPr lang="cs-CZ" sz="1800">
                        <a:effectLst/>
                        <a:latin typeface="Times New Roman"/>
                        <a:ea typeface="Times New Roman"/>
                      </a:endParaRPr>
                    </a:p>
                    <a:p>
                      <a:pPr>
                        <a:spcAft>
                          <a:spcPts val="0"/>
                        </a:spcAft>
                      </a:pPr>
                      <a:r>
                        <a:rPr lang="en-GB" sz="1800">
                          <a:effectLst/>
                          <a:latin typeface="Arial"/>
                          <a:ea typeface="Times New Roman"/>
                        </a:rPr>
                        <a:t>payment of liability</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2</a:t>
                      </a:r>
                      <a:r>
                        <a:rPr lang="cs-CZ" sz="1800" dirty="0" smtClean="0">
                          <a:effectLst/>
                          <a:latin typeface="Arial"/>
                          <a:ea typeface="Times New Roman"/>
                        </a:rPr>
                        <a:t>42</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payables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Bank </a:t>
                      </a:r>
                      <a:r>
                        <a:rPr lang="en-GB" sz="1800" dirty="0">
                          <a:effectLst/>
                          <a:latin typeface="Arial"/>
                          <a:ea typeface="Times New Roman"/>
                        </a:rPr>
                        <a:t>accounts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615245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Notes payable</a:t>
            </a:r>
            <a:endParaRPr lang="cs-CZ" dirty="0"/>
          </a:p>
        </p:txBody>
      </p:sp>
      <p:sp>
        <p:nvSpPr>
          <p:cNvPr id="3" name="Zástupný symbol pro obsah 2"/>
          <p:cNvSpPr>
            <a:spLocks noGrp="1"/>
          </p:cNvSpPr>
          <p:nvPr>
            <p:ph idx="1"/>
          </p:nvPr>
        </p:nvSpPr>
        <p:spPr/>
        <p:txBody>
          <a:bodyPr/>
          <a:lstStyle/>
          <a:p>
            <a:r>
              <a:rPr lang="en-GB" dirty="0"/>
              <a:t>The liability to a supplier may be paid by a </a:t>
            </a:r>
            <a:r>
              <a:rPr lang="en-GB" b="1" dirty="0"/>
              <a:t>bill of exchange</a:t>
            </a:r>
            <a:r>
              <a:rPr lang="en-GB" dirty="0"/>
              <a:t>. </a:t>
            </a:r>
            <a:endParaRPr lang="cs-CZ" dirty="0" smtClean="0"/>
          </a:p>
          <a:p>
            <a:r>
              <a:rPr lang="en-GB" dirty="0" smtClean="0"/>
              <a:t>The </a:t>
            </a:r>
            <a:r>
              <a:rPr lang="en-GB" dirty="0"/>
              <a:t>bill of exchange is a security, but becomes a bill payable, note payable, when the trade liability is paid.</a:t>
            </a:r>
            <a:endParaRPr lang="cs-CZ" dirty="0"/>
          </a:p>
          <a:p>
            <a:r>
              <a:rPr lang="en-GB" dirty="0" smtClean="0"/>
              <a:t>Notes </a:t>
            </a:r>
            <a:r>
              <a:rPr lang="en-GB" dirty="0"/>
              <a:t>payable are valued by their purchase price created from the price of the liability and interest.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a:p>
        </p:txBody>
      </p:sp>
    </p:spTree>
    <p:extLst>
      <p:ext uri="{BB962C8B-B14F-4D97-AF65-F5344CB8AC3E}">
        <p14:creationId xmlns:p14="http://schemas.microsoft.com/office/powerpoint/2010/main" val="39663235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Notes </a:t>
            </a:r>
            <a:r>
              <a:rPr lang="en-GB" dirty="0" smtClean="0"/>
              <a:t>payable</a:t>
            </a:r>
            <a:r>
              <a:rPr lang="cs-CZ" dirty="0" smtClean="0"/>
              <a:t> - </a:t>
            </a:r>
            <a:r>
              <a:rPr lang="cs-CZ" dirty="0" err="1" smtClean="0"/>
              <a:t>example</a:t>
            </a:r>
            <a:endParaRPr lang="cs-CZ" dirty="0"/>
          </a:p>
        </p:txBody>
      </p:sp>
      <p:sp>
        <p:nvSpPr>
          <p:cNvPr id="3" name="Zástupný symbol pro obsah 2"/>
          <p:cNvSpPr>
            <a:spLocks noGrp="1"/>
          </p:cNvSpPr>
          <p:nvPr>
            <p:ph idx="1"/>
          </p:nvPr>
        </p:nvSpPr>
        <p:spPr/>
        <p:txBody>
          <a:bodyPr/>
          <a:lstStyle/>
          <a:p>
            <a:r>
              <a:rPr lang="en-GB" dirty="0"/>
              <a:t>An accounting entity registered for VAT received an invoice for services from a supplier for 200 excl. VAT with a </a:t>
            </a:r>
            <a:r>
              <a:rPr lang="cs-CZ" dirty="0" smtClean="0"/>
              <a:t>21</a:t>
            </a:r>
            <a:r>
              <a:rPr lang="en-GB" dirty="0" smtClean="0"/>
              <a:t>-percent </a:t>
            </a:r>
            <a:r>
              <a:rPr lang="en-GB" dirty="0"/>
              <a:t>VAT rate. It paid the liability by a bill of exchange with a 10-percent interest. The entity paid the bill of exchange from its bank account within the maturity period.</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a:p>
        </p:txBody>
      </p:sp>
    </p:spTree>
    <p:extLst>
      <p:ext uri="{BB962C8B-B14F-4D97-AF65-F5344CB8AC3E}">
        <p14:creationId xmlns:p14="http://schemas.microsoft.com/office/powerpoint/2010/main" val="14722138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Notes </a:t>
            </a:r>
            <a:r>
              <a:rPr lang="en-GB" dirty="0" smtClean="0"/>
              <a:t>payable</a:t>
            </a:r>
            <a:r>
              <a:rPr lang="cs-CZ" dirty="0" smtClean="0"/>
              <a:t> - </a:t>
            </a:r>
            <a:r>
              <a:rPr lang="cs-CZ" dirty="0" err="1" smtClean="0"/>
              <a:t>example</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569617345"/>
              </p:ext>
            </p:extLst>
          </p:nvPr>
        </p:nvGraphicFramePr>
        <p:xfrm>
          <a:off x="304800" y="1981199"/>
          <a:ext cx="8762999" cy="3873732"/>
        </p:xfrm>
        <a:graphic>
          <a:graphicData uri="http://schemas.openxmlformats.org/drawingml/2006/table">
            <a:tbl>
              <a:tblPr firstRow="1" firstCol="1" lastRow="1" lastCol="1" bandRow="1" bandCol="1"/>
              <a:tblGrid>
                <a:gridCol w="1118159"/>
                <a:gridCol w="2318689"/>
                <a:gridCol w="1167232"/>
                <a:gridCol w="2383536"/>
                <a:gridCol w="1775383"/>
              </a:tblGrid>
              <a:tr h="332510">
                <a:tc>
                  <a:txBody>
                    <a:bodyPr/>
                    <a:lstStyle/>
                    <a:p>
                      <a:pPr>
                        <a:spcAft>
                          <a:spcPts val="0"/>
                        </a:spcAft>
                      </a:pPr>
                      <a:r>
                        <a:rPr lang="en-GB" sz="1800" b="1" dirty="0">
                          <a:effectLst/>
                          <a:latin typeface="Arial"/>
                          <a:ea typeface="Times New Roman"/>
                        </a:rPr>
                        <a:t>Operation</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Text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Amount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Debit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Credit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2545">
                <a:tc>
                  <a:txBody>
                    <a:bodyPr/>
                    <a:lstStyle/>
                    <a:p>
                      <a:pPr>
                        <a:spcAft>
                          <a:spcPts val="0"/>
                        </a:spcAft>
                      </a:pPr>
                      <a:r>
                        <a:rPr lang="en-GB" sz="1800">
                          <a:effectLst/>
                          <a:latin typeface="Arial"/>
                          <a:ea typeface="Times New Roman"/>
                        </a:rPr>
                        <a:t>1</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Invoice received from</a:t>
                      </a:r>
                      <a:endParaRPr lang="cs-CZ" sz="1800">
                        <a:effectLst/>
                        <a:latin typeface="Times New Roman"/>
                        <a:ea typeface="Times New Roman"/>
                      </a:endParaRPr>
                    </a:p>
                    <a:p>
                      <a:pPr>
                        <a:spcAft>
                          <a:spcPts val="0"/>
                        </a:spcAft>
                      </a:pPr>
                      <a:r>
                        <a:rPr lang="en-GB" sz="1800">
                          <a:effectLst/>
                          <a:latin typeface="Arial"/>
                          <a:ea typeface="Times New Roman"/>
                        </a:rPr>
                        <a:t>supplier for services – </a:t>
                      </a:r>
                      <a:endParaRPr lang="cs-CZ" sz="1800">
                        <a:effectLst/>
                        <a:latin typeface="Times New Roman"/>
                        <a:ea typeface="Times New Roman"/>
                      </a:endParaRPr>
                    </a:p>
                    <a:p>
                      <a:pPr>
                        <a:spcAft>
                          <a:spcPts val="0"/>
                        </a:spcAft>
                      </a:pPr>
                      <a:r>
                        <a:rPr lang="en-GB" sz="1800">
                          <a:effectLst/>
                          <a:latin typeface="Arial"/>
                          <a:ea typeface="Times New Roman"/>
                        </a:rPr>
                        <a:t>price excl. </a:t>
                      </a:r>
                      <a:r>
                        <a:rPr lang="cs-CZ" sz="1800">
                          <a:effectLst/>
                          <a:latin typeface="Arial"/>
                          <a:ea typeface="Times New Roman"/>
                        </a:rPr>
                        <a:t>VAT</a:t>
                      </a:r>
                      <a:endParaRPr lang="cs-CZ" sz="1800">
                        <a:effectLst/>
                        <a:latin typeface="Times New Roman"/>
                        <a:ea typeface="Times New Roman"/>
                      </a:endParaRPr>
                    </a:p>
                    <a:p>
                      <a:pPr>
                        <a:spcAft>
                          <a:spcPts val="0"/>
                        </a:spcAft>
                      </a:pPr>
                      <a:r>
                        <a:rPr lang="cs-CZ" sz="1800">
                          <a:effectLst/>
                          <a:latin typeface="Arial"/>
                          <a:ea typeface="Times New Roman"/>
                        </a:rPr>
                        <a:t>– VAT</a:t>
                      </a:r>
                      <a:endParaRPr lang="cs-CZ" sz="1800">
                        <a:effectLst/>
                        <a:latin typeface="Times New Roman"/>
                        <a:ea typeface="Times New Roman"/>
                      </a:endParaRPr>
                    </a:p>
                    <a:p>
                      <a:pPr>
                        <a:spcAft>
                          <a:spcPts val="0"/>
                        </a:spcAft>
                      </a:pPr>
                      <a:r>
                        <a:rPr lang="en-US" sz="1800">
                          <a:effectLst/>
                          <a:latin typeface="Arial"/>
                          <a:ea typeface="Times New Roman"/>
                        </a:rPr>
                        <a:t>Total</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effectLst/>
                          <a:latin typeface="Arial"/>
                          <a:ea typeface="Times New Roman"/>
                        </a:rPr>
                        <a:t>200</a:t>
                      </a:r>
                      <a:endParaRPr lang="cs-CZ" sz="1800" dirty="0">
                        <a:effectLst/>
                        <a:latin typeface="Times New Roman"/>
                        <a:ea typeface="Times New Roman"/>
                      </a:endParaRPr>
                    </a:p>
                    <a:p>
                      <a:pPr>
                        <a:spcAft>
                          <a:spcPts val="0"/>
                        </a:spcAft>
                      </a:pPr>
                      <a:r>
                        <a:rPr lang="en-GB" sz="1800" dirty="0">
                          <a:effectLst/>
                          <a:latin typeface="Arial"/>
                          <a:ea typeface="Times New Roman"/>
                        </a:rPr>
                        <a:t> </a:t>
                      </a:r>
                      <a:endParaRPr lang="cs-CZ" sz="1800" dirty="0">
                        <a:effectLst/>
                        <a:latin typeface="Times New Roman"/>
                        <a:ea typeface="Times New Roman"/>
                      </a:endParaRPr>
                    </a:p>
                    <a:p>
                      <a:pPr>
                        <a:spcAft>
                          <a:spcPts val="0"/>
                        </a:spcAft>
                      </a:pPr>
                      <a:r>
                        <a:rPr lang="en-GB" sz="1800" dirty="0">
                          <a:effectLst/>
                          <a:latin typeface="Arial"/>
                          <a:ea typeface="Times New Roman"/>
                        </a:rPr>
                        <a:t> </a:t>
                      </a:r>
                      <a:endParaRPr lang="cs-CZ" sz="1800" dirty="0">
                        <a:effectLst/>
                        <a:latin typeface="Times New Roman"/>
                        <a:ea typeface="Times New Roman"/>
                      </a:endParaRPr>
                    </a:p>
                    <a:p>
                      <a:pPr>
                        <a:spcAft>
                          <a:spcPts val="0"/>
                        </a:spcAft>
                      </a:pPr>
                      <a:endParaRPr lang="cs-CZ" sz="1800" dirty="0" smtClean="0">
                        <a:effectLst/>
                        <a:latin typeface="Arial"/>
                        <a:ea typeface="Times New Roman"/>
                      </a:endParaRPr>
                    </a:p>
                    <a:p>
                      <a:pPr>
                        <a:spcAft>
                          <a:spcPts val="0"/>
                        </a:spcAft>
                      </a:pPr>
                      <a:r>
                        <a:rPr lang="cs-CZ" sz="1800" dirty="0" smtClean="0">
                          <a:effectLst/>
                          <a:latin typeface="Arial"/>
                          <a:ea typeface="Times New Roman"/>
                        </a:rPr>
                        <a:t>42</a:t>
                      </a:r>
                      <a:endParaRPr lang="cs-CZ" sz="1800" dirty="0">
                        <a:effectLst/>
                        <a:latin typeface="Times New Roman"/>
                        <a:ea typeface="Times New Roman"/>
                      </a:endParaRPr>
                    </a:p>
                    <a:p>
                      <a:pPr>
                        <a:spcAft>
                          <a:spcPts val="0"/>
                        </a:spcAft>
                      </a:pPr>
                      <a:r>
                        <a:rPr lang="en-US" sz="1800" dirty="0" smtClean="0">
                          <a:effectLst/>
                          <a:latin typeface="Arial"/>
                          <a:ea typeface="Times New Roman"/>
                        </a:rPr>
                        <a:t>2</a:t>
                      </a:r>
                      <a:r>
                        <a:rPr lang="cs-CZ" sz="1800" dirty="0" smtClean="0">
                          <a:effectLst/>
                          <a:latin typeface="Arial"/>
                          <a:ea typeface="Times New Roman"/>
                        </a:rPr>
                        <a:t>42</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Other </a:t>
                      </a:r>
                      <a:r>
                        <a:rPr lang="en-GB" sz="1800" dirty="0">
                          <a:effectLst/>
                          <a:latin typeface="Arial"/>
                          <a:ea typeface="Times New Roman"/>
                        </a:rPr>
                        <a:t>services</a:t>
                      </a:r>
                      <a:r>
                        <a:rPr lang="en-GB" sz="1800" dirty="0">
                          <a:effectLst/>
                          <a:latin typeface="Times New Roman"/>
                          <a:ea typeface="Times New Roman"/>
                        </a:rPr>
                        <a:t> </a:t>
                      </a:r>
                      <a:endParaRPr lang="cs-CZ" sz="1800" dirty="0">
                        <a:effectLst/>
                        <a:latin typeface="Times New Roman"/>
                        <a:ea typeface="Times New Roman"/>
                      </a:endParaRPr>
                    </a:p>
                    <a:p>
                      <a:pPr>
                        <a:spcAft>
                          <a:spcPts val="0"/>
                        </a:spcAft>
                      </a:pPr>
                      <a:r>
                        <a:rPr lang="cs-CZ" sz="1800" dirty="0">
                          <a:effectLst/>
                          <a:latin typeface="Times New Roman"/>
                          <a:ea typeface="Times New Roman"/>
                        </a:rPr>
                        <a:t> </a:t>
                      </a:r>
                    </a:p>
                    <a:p>
                      <a:pPr>
                        <a:spcAft>
                          <a:spcPts val="0"/>
                        </a:spcAft>
                      </a:pPr>
                      <a:endParaRPr lang="cs-CZ" sz="1800" dirty="0" smtClean="0">
                        <a:effectLst/>
                        <a:latin typeface="Arial"/>
                        <a:ea typeface="Times New Roman"/>
                      </a:endParaRPr>
                    </a:p>
                    <a:p>
                      <a:pPr>
                        <a:spcAft>
                          <a:spcPts val="0"/>
                        </a:spcAft>
                      </a:pPr>
                      <a:endParaRPr lang="cs-CZ" sz="1800" dirty="0" smtClean="0">
                        <a:effectLst/>
                        <a:latin typeface="Arial"/>
                        <a:ea typeface="Times New Roman"/>
                      </a:endParaRPr>
                    </a:p>
                    <a:p>
                      <a:pPr>
                        <a:spcAft>
                          <a:spcPts val="0"/>
                        </a:spcAft>
                      </a:pPr>
                      <a:r>
                        <a:rPr lang="cs-CZ" sz="1800" dirty="0" smtClean="0">
                          <a:effectLst/>
                          <a:latin typeface="Arial"/>
                          <a:ea typeface="Times New Roman"/>
                        </a:rPr>
                        <a:t>VAT</a:t>
                      </a:r>
                      <a:endParaRPr lang="cs-CZ" sz="1800" dirty="0">
                        <a:effectLst/>
                        <a:latin typeface="Times New Roman"/>
                        <a:ea typeface="Times New Roman"/>
                      </a:endParaRPr>
                    </a:p>
                    <a:p>
                      <a:pPr>
                        <a:spcAft>
                          <a:spcPts val="0"/>
                        </a:spcAft>
                      </a:pPr>
                      <a:r>
                        <a:rPr lang="cs-CZ" sz="1800"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dirty="0">
                          <a:effectLst/>
                          <a:latin typeface="Arial"/>
                          <a:ea typeface="Times New Roman"/>
                        </a:rPr>
                        <a:t> </a:t>
                      </a:r>
                      <a:endParaRPr lang="cs-CZ" sz="1800" dirty="0">
                        <a:effectLst/>
                        <a:latin typeface="Times New Roman"/>
                        <a:ea typeface="Times New Roman"/>
                      </a:endParaRPr>
                    </a:p>
                    <a:p>
                      <a:pPr>
                        <a:spcAft>
                          <a:spcPts val="0"/>
                        </a:spcAft>
                      </a:pPr>
                      <a:r>
                        <a:rPr lang="en-US" sz="1800" dirty="0">
                          <a:effectLst/>
                          <a:latin typeface="Arial"/>
                          <a:ea typeface="Times New Roman"/>
                        </a:rPr>
                        <a:t> </a:t>
                      </a:r>
                      <a:endParaRPr lang="cs-CZ" sz="1800" dirty="0">
                        <a:effectLst/>
                        <a:latin typeface="Times New Roman"/>
                        <a:ea typeface="Times New Roman"/>
                      </a:endParaRPr>
                    </a:p>
                    <a:p>
                      <a:pPr>
                        <a:spcAft>
                          <a:spcPts val="0"/>
                        </a:spcAft>
                      </a:pPr>
                      <a:r>
                        <a:rPr lang="en-US" sz="1800" dirty="0">
                          <a:effectLst/>
                          <a:latin typeface="Arial"/>
                          <a:ea typeface="Times New Roman"/>
                        </a:rPr>
                        <a:t> </a:t>
                      </a:r>
                      <a:endParaRPr lang="cs-CZ" sz="1800" dirty="0">
                        <a:effectLst/>
                        <a:latin typeface="Times New Roman"/>
                        <a:ea typeface="Times New Roman"/>
                      </a:endParaRPr>
                    </a:p>
                    <a:p>
                      <a:pPr>
                        <a:spcAft>
                          <a:spcPts val="0"/>
                        </a:spcAft>
                      </a:pPr>
                      <a:endParaRPr lang="cs-CZ" sz="1800" dirty="0" smtClean="0">
                        <a:effectLst/>
                        <a:latin typeface="Arial"/>
                        <a:ea typeface="Times New Roman"/>
                      </a:endParaRPr>
                    </a:p>
                    <a:p>
                      <a:pPr>
                        <a:spcAft>
                          <a:spcPts val="0"/>
                        </a:spcAft>
                      </a:pPr>
                      <a:endParaRPr lang="cs-CZ" sz="1800" dirty="0" smtClean="0">
                        <a:effectLst/>
                        <a:latin typeface="Arial"/>
                        <a:ea typeface="Times New Roman"/>
                      </a:endParaRPr>
                    </a:p>
                    <a:p>
                      <a:pPr>
                        <a:spcAft>
                          <a:spcPts val="0"/>
                        </a:spcAft>
                      </a:pPr>
                      <a:r>
                        <a:rPr lang="en-US" sz="1800" dirty="0" smtClean="0">
                          <a:effectLst/>
                          <a:latin typeface="Arial"/>
                          <a:ea typeface="Times New Roman"/>
                        </a:rPr>
                        <a:t>Trade </a:t>
                      </a:r>
                      <a:r>
                        <a:rPr lang="en-US" sz="1800" dirty="0">
                          <a:effectLst/>
                          <a:latin typeface="Arial"/>
                          <a:ea typeface="Times New Roman"/>
                        </a:rPr>
                        <a:t>payables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510">
                <a:tc>
                  <a:txBody>
                    <a:bodyPr/>
                    <a:lstStyle/>
                    <a:p>
                      <a:pPr>
                        <a:spcAft>
                          <a:spcPts val="0"/>
                        </a:spcAft>
                      </a:pPr>
                      <a:r>
                        <a:rPr lang="en-GB" sz="1800">
                          <a:effectLst/>
                          <a:latin typeface="Arial"/>
                          <a:ea typeface="Times New Roman"/>
                        </a:rPr>
                        <a:t>2a</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Payment of liability</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2</a:t>
                      </a:r>
                      <a:r>
                        <a:rPr lang="cs-CZ" sz="1800" dirty="0" smtClean="0">
                          <a:effectLst/>
                          <a:latin typeface="Arial"/>
                          <a:ea typeface="Times New Roman"/>
                        </a:rPr>
                        <a:t>42</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payables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Notes </a:t>
                      </a:r>
                      <a:r>
                        <a:rPr lang="en-GB" sz="1800" dirty="0">
                          <a:effectLst/>
                          <a:latin typeface="Arial"/>
                          <a:ea typeface="Times New Roman"/>
                        </a:rPr>
                        <a:t>payable</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510">
                <a:tc>
                  <a:txBody>
                    <a:bodyPr/>
                    <a:lstStyle/>
                    <a:p>
                      <a:pPr>
                        <a:spcAft>
                          <a:spcPts val="0"/>
                        </a:spcAft>
                      </a:pPr>
                      <a:r>
                        <a:rPr lang="en-GB" sz="1800">
                          <a:effectLst/>
                          <a:latin typeface="Arial"/>
                          <a:ea typeface="Times New Roman"/>
                        </a:rPr>
                        <a:t>2b</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Interest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effectLst/>
                          <a:latin typeface="Arial"/>
                          <a:ea typeface="Times New Roman"/>
                        </a:rPr>
                        <a:t>24</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Interest</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Notes </a:t>
                      </a:r>
                      <a:r>
                        <a:rPr lang="en-GB" sz="1800" dirty="0">
                          <a:effectLst/>
                          <a:latin typeface="Arial"/>
                          <a:ea typeface="Times New Roman"/>
                        </a:rPr>
                        <a:t>payable</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527">
                <a:tc>
                  <a:txBody>
                    <a:bodyPr/>
                    <a:lstStyle/>
                    <a:p>
                      <a:pPr>
                        <a:spcAft>
                          <a:spcPts val="0"/>
                        </a:spcAft>
                      </a:pPr>
                      <a:r>
                        <a:rPr lang="en-GB" sz="1800">
                          <a:effectLst/>
                          <a:latin typeface="Arial"/>
                          <a:ea typeface="Times New Roman"/>
                        </a:rPr>
                        <a:t>3</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effectLst/>
                          <a:latin typeface="Arial"/>
                          <a:ea typeface="Times New Roman"/>
                        </a:rPr>
                        <a:t>Current account</a:t>
                      </a:r>
                      <a:endParaRPr lang="cs-CZ" sz="1800" dirty="0">
                        <a:effectLst/>
                        <a:latin typeface="Times New Roman"/>
                        <a:ea typeface="Times New Roman"/>
                      </a:endParaRPr>
                    </a:p>
                    <a:p>
                      <a:pPr>
                        <a:spcAft>
                          <a:spcPts val="0"/>
                        </a:spcAft>
                      </a:pPr>
                      <a:r>
                        <a:rPr lang="en-GB" sz="1800" dirty="0">
                          <a:effectLst/>
                          <a:latin typeface="Arial"/>
                          <a:ea typeface="Times New Roman"/>
                        </a:rPr>
                        <a:t>statement – payment </a:t>
                      </a:r>
                      <a:r>
                        <a:rPr lang="en-GB" sz="1800" dirty="0" smtClean="0">
                          <a:effectLst/>
                          <a:latin typeface="Arial"/>
                          <a:ea typeface="Times New Roman"/>
                        </a:rPr>
                        <a:t>of</a:t>
                      </a:r>
                      <a:r>
                        <a:rPr lang="cs-CZ" sz="1800" baseline="0" dirty="0" smtClean="0">
                          <a:effectLst/>
                          <a:latin typeface="Times New Roman"/>
                          <a:ea typeface="Times New Roman"/>
                        </a:rPr>
                        <a:t> </a:t>
                      </a:r>
                      <a:r>
                        <a:rPr lang="en-GB" sz="1800" dirty="0" smtClean="0">
                          <a:effectLst/>
                          <a:latin typeface="Arial"/>
                          <a:ea typeface="Times New Roman"/>
                        </a:rPr>
                        <a:t>bill </a:t>
                      </a:r>
                      <a:r>
                        <a:rPr lang="en-GB" sz="1800" dirty="0">
                          <a:effectLst/>
                          <a:latin typeface="Arial"/>
                          <a:ea typeface="Times New Roman"/>
                        </a:rPr>
                        <a:t>of exchange</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26</a:t>
                      </a:r>
                      <a:r>
                        <a:rPr lang="cs-CZ" sz="1800" dirty="0" smtClean="0">
                          <a:effectLst/>
                          <a:latin typeface="Arial"/>
                          <a:ea typeface="Times New Roman"/>
                        </a:rPr>
                        <a:t>6</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Notes </a:t>
                      </a:r>
                      <a:r>
                        <a:rPr lang="en-GB" sz="1800" dirty="0">
                          <a:effectLst/>
                          <a:latin typeface="Arial"/>
                          <a:ea typeface="Times New Roman"/>
                        </a:rPr>
                        <a:t>payable</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Bank </a:t>
                      </a:r>
                      <a:r>
                        <a:rPr lang="en-GB" sz="1800" dirty="0">
                          <a:effectLst/>
                          <a:latin typeface="Arial"/>
                          <a:ea typeface="Times New Roman"/>
                        </a:rPr>
                        <a:t>accounts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a:p>
        </p:txBody>
      </p:sp>
    </p:spTree>
    <p:extLst>
      <p:ext uri="{BB962C8B-B14F-4D97-AF65-F5344CB8AC3E}">
        <p14:creationId xmlns:p14="http://schemas.microsoft.com/office/powerpoint/2010/main" val="2456717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Operating advances received</a:t>
            </a:r>
            <a:endParaRPr lang="cs-CZ" dirty="0"/>
          </a:p>
        </p:txBody>
      </p:sp>
      <p:sp>
        <p:nvSpPr>
          <p:cNvPr id="3" name="Zástupný symbol pro obsah 2"/>
          <p:cNvSpPr>
            <a:spLocks noGrp="1"/>
          </p:cNvSpPr>
          <p:nvPr>
            <p:ph idx="1"/>
          </p:nvPr>
        </p:nvSpPr>
        <p:spPr/>
        <p:txBody>
          <a:bodyPr/>
          <a:lstStyle/>
          <a:p>
            <a:r>
              <a:rPr lang="en-GB" dirty="0"/>
              <a:t>In this account </a:t>
            </a:r>
            <a:r>
              <a:rPr lang="en-GB" b="1" dirty="0"/>
              <a:t>advances paid by the consumer</a:t>
            </a:r>
            <a:r>
              <a:rPr lang="en-GB" dirty="0"/>
              <a:t> which are a liability for the entity are tracked</a:t>
            </a:r>
            <a:r>
              <a:rPr lang="en-GB" dirty="0" smtClean="0"/>
              <a: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a:p>
        </p:txBody>
      </p:sp>
    </p:spTree>
    <p:extLst>
      <p:ext uri="{BB962C8B-B14F-4D97-AF65-F5344CB8AC3E}">
        <p14:creationId xmlns:p14="http://schemas.microsoft.com/office/powerpoint/2010/main" val="3704604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Debtors</a:t>
            </a:r>
            <a:r>
              <a:rPr lang="cs-CZ" dirty="0" smtClean="0"/>
              <a:t> and </a:t>
            </a:r>
            <a:r>
              <a:rPr lang="cs-CZ" dirty="0" err="1" smtClean="0"/>
              <a:t>Creditors</a:t>
            </a:r>
            <a:endParaRPr lang="cs-CZ" dirty="0"/>
          </a:p>
        </p:txBody>
      </p:sp>
      <p:sp>
        <p:nvSpPr>
          <p:cNvPr id="3" name="Zástupný symbol pro obsah 2"/>
          <p:cNvSpPr>
            <a:spLocks noGrp="1"/>
          </p:cNvSpPr>
          <p:nvPr>
            <p:ph idx="1"/>
          </p:nvPr>
        </p:nvSpPr>
        <p:spPr/>
        <p:txBody>
          <a:bodyPr/>
          <a:lstStyle/>
          <a:p>
            <a:r>
              <a:rPr lang="en-GB" dirty="0"/>
              <a:t>Debtors and creditors include</a:t>
            </a:r>
            <a:r>
              <a:rPr lang="en-GB" dirty="0" smtClean="0"/>
              <a:t>:</a:t>
            </a:r>
            <a:endParaRPr lang="cs-CZ" dirty="0"/>
          </a:p>
          <a:p>
            <a:r>
              <a:rPr lang="en-GB" b="1" dirty="0" smtClean="0"/>
              <a:t>Receivables </a:t>
            </a:r>
            <a:r>
              <a:rPr lang="en-GB" dirty="0"/>
              <a:t>(short-term and long-term). Here, mostly the receivables from clients, </a:t>
            </a:r>
            <a:r>
              <a:rPr lang="en-GB" dirty="0" smtClean="0"/>
              <a:t>advance</a:t>
            </a:r>
            <a:r>
              <a:rPr lang="cs-CZ" dirty="0" smtClean="0"/>
              <a:t>d</a:t>
            </a:r>
            <a:r>
              <a:rPr lang="en-GB" dirty="0" smtClean="0"/>
              <a:t> paid</a:t>
            </a:r>
            <a:r>
              <a:rPr lang="cs-CZ" dirty="0" smtClean="0"/>
              <a:t>s</a:t>
            </a:r>
            <a:r>
              <a:rPr lang="en-GB" dirty="0" smtClean="0"/>
              <a:t> </a:t>
            </a:r>
            <a:r>
              <a:rPr lang="en-GB" dirty="0"/>
              <a:t>to suppliers, complaints towards suppliers and bills for collection submitted to the bank are accounted.</a:t>
            </a:r>
            <a:endParaRPr lang="cs-CZ" dirty="0"/>
          </a:p>
          <a:p>
            <a:r>
              <a:rPr lang="en-GB" b="1" dirty="0" smtClean="0"/>
              <a:t>Liabilities</a:t>
            </a:r>
            <a:r>
              <a:rPr lang="en-GB" dirty="0" smtClean="0"/>
              <a:t> </a:t>
            </a:r>
            <a:r>
              <a:rPr lang="en-GB" dirty="0"/>
              <a:t>(short-term). In this group short-term liabilities </a:t>
            </a:r>
            <a:r>
              <a:rPr lang="cs-CZ" dirty="0" smtClean="0"/>
              <a:t>(</a:t>
            </a:r>
            <a:r>
              <a:rPr lang="cs-CZ" dirty="0" err="1" smtClean="0"/>
              <a:t>payables</a:t>
            </a:r>
            <a:r>
              <a:rPr lang="cs-CZ" dirty="0" smtClean="0"/>
              <a:t>) </a:t>
            </a:r>
            <a:r>
              <a:rPr lang="en-GB" dirty="0" smtClean="0"/>
              <a:t>to </a:t>
            </a:r>
            <a:r>
              <a:rPr lang="en-GB" dirty="0"/>
              <a:t>suppliers, accepted </a:t>
            </a:r>
            <a:r>
              <a:rPr lang="en-GB" dirty="0" smtClean="0"/>
              <a:t>short-term </a:t>
            </a:r>
            <a:r>
              <a:rPr lang="en-GB" dirty="0"/>
              <a:t>advances from clients, liabilities from complaints and notes payable are accounted</a:t>
            </a:r>
            <a:r>
              <a:rPr lang="en-GB"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extLst>
      <p:ext uri="{BB962C8B-B14F-4D97-AF65-F5344CB8AC3E}">
        <p14:creationId xmlns:p14="http://schemas.microsoft.com/office/powerpoint/2010/main" val="27641272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Operating advances </a:t>
            </a:r>
            <a:r>
              <a:rPr lang="en-GB" dirty="0" smtClean="0"/>
              <a:t>received</a:t>
            </a:r>
            <a:r>
              <a:rPr lang="cs-CZ" dirty="0" smtClean="0"/>
              <a:t> - </a:t>
            </a:r>
            <a:r>
              <a:rPr lang="cs-CZ" dirty="0" err="1" smtClean="0"/>
              <a:t>example</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717327416"/>
              </p:ext>
            </p:extLst>
          </p:nvPr>
        </p:nvGraphicFramePr>
        <p:xfrm>
          <a:off x="304800" y="2286000"/>
          <a:ext cx="8534399" cy="3566160"/>
        </p:xfrm>
        <a:graphic>
          <a:graphicData uri="http://schemas.openxmlformats.org/drawingml/2006/table">
            <a:tbl>
              <a:tblPr firstRow="1" firstCol="1" lastRow="1" lastCol="1" bandRow="1" bandCol="1"/>
              <a:tblGrid>
                <a:gridCol w="762000"/>
                <a:gridCol w="2585191"/>
                <a:gridCol w="1136782"/>
                <a:gridCol w="2321357"/>
                <a:gridCol w="1729069"/>
              </a:tblGrid>
              <a:tr h="273050">
                <a:tc>
                  <a:txBody>
                    <a:bodyPr/>
                    <a:lstStyle/>
                    <a:p>
                      <a:pPr>
                        <a:spcAft>
                          <a:spcPts val="0"/>
                        </a:spcAft>
                      </a:pPr>
                      <a:r>
                        <a:rPr lang="en-GB" sz="1800" b="1">
                          <a:effectLst/>
                          <a:latin typeface="Arial"/>
                          <a:ea typeface="Times New Roman"/>
                        </a:rPr>
                        <a:t>Operation</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Text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Amount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Debit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Credit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2200">
                <a:tc>
                  <a:txBody>
                    <a:bodyPr/>
                    <a:lstStyle/>
                    <a:p>
                      <a:pPr>
                        <a:spcAft>
                          <a:spcPts val="0"/>
                        </a:spcAft>
                      </a:pPr>
                      <a:r>
                        <a:rPr lang="en-GB" sz="1800">
                          <a:effectLst/>
                          <a:latin typeface="Arial"/>
                          <a:ea typeface="Times New Roman"/>
                        </a:rPr>
                        <a:t>1</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Account statement –</a:t>
                      </a:r>
                      <a:endParaRPr lang="cs-CZ" sz="1800">
                        <a:effectLst/>
                        <a:latin typeface="Times New Roman"/>
                        <a:ea typeface="Times New Roman"/>
                      </a:endParaRPr>
                    </a:p>
                    <a:p>
                      <a:pPr>
                        <a:spcAft>
                          <a:spcPts val="0"/>
                        </a:spcAft>
                      </a:pPr>
                      <a:r>
                        <a:rPr lang="en-GB" sz="1800">
                          <a:effectLst/>
                          <a:latin typeface="Arial"/>
                          <a:ea typeface="Times New Roman"/>
                        </a:rPr>
                        <a:t>operating advance</a:t>
                      </a:r>
                      <a:endParaRPr lang="cs-CZ" sz="1800">
                        <a:effectLst/>
                        <a:latin typeface="Times New Roman"/>
                        <a:ea typeface="Times New Roman"/>
                      </a:endParaRPr>
                    </a:p>
                    <a:p>
                      <a:pPr>
                        <a:spcAft>
                          <a:spcPts val="0"/>
                        </a:spcAft>
                      </a:pPr>
                      <a:r>
                        <a:rPr lang="en-GB" sz="1800">
                          <a:effectLst/>
                          <a:latin typeface="Arial"/>
                          <a:ea typeface="Times New Roman"/>
                        </a:rPr>
                        <a:t>received, entity not</a:t>
                      </a:r>
                      <a:endParaRPr lang="cs-CZ" sz="1800">
                        <a:effectLst/>
                        <a:latin typeface="Times New Roman"/>
                        <a:ea typeface="Times New Roman"/>
                      </a:endParaRPr>
                    </a:p>
                    <a:p>
                      <a:pPr>
                        <a:spcAft>
                          <a:spcPts val="0"/>
                        </a:spcAft>
                      </a:pPr>
                      <a:r>
                        <a:rPr lang="en-GB" sz="1800">
                          <a:effectLst/>
                          <a:latin typeface="Arial"/>
                          <a:ea typeface="Times New Roman"/>
                        </a:rPr>
                        <a:t>registered for VAT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effectLst/>
                          <a:latin typeface="Arial"/>
                          <a:ea typeface="Times New Roman"/>
                        </a:rPr>
                        <a:t>50</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Bank </a:t>
                      </a:r>
                      <a:r>
                        <a:rPr lang="en-GB" sz="1800" dirty="0">
                          <a:effectLst/>
                          <a:latin typeface="Arial"/>
                          <a:ea typeface="Times New Roman"/>
                        </a:rPr>
                        <a:t>accounts</a:t>
                      </a:r>
                      <a:r>
                        <a:rPr lang="cs-CZ" sz="1800"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Operating</a:t>
                      </a:r>
                      <a:endParaRPr lang="cs-CZ" sz="1800" dirty="0">
                        <a:effectLst/>
                        <a:latin typeface="Times New Roman"/>
                        <a:ea typeface="Times New Roman"/>
                      </a:endParaRPr>
                    </a:p>
                    <a:p>
                      <a:pPr>
                        <a:spcAft>
                          <a:spcPts val="0"/>
                        </a:spcAft>
                      </a:pPr>
                      <a:r>
                        <a:rPr lang="en-GB" sz="1800" dirty="0">
                          <a:effectLst/>
                          <a:latin typeface="Arial"/>
                          <a:ea typeface="Times New Roman"/>
                        </a:rPr>
                        <a:t>advances received</a:t>
                      </a:r>
                      <a:endParaRPr lang="cs-CZ" sz="1800" dirty="0">
                        <a:effectLst/>
                        <a:latin typeface="Times New Roman"/>
                        <a:ea typeface="Times New Roman"/>
                      </a:endParaRPr>
                    </a:p>
                    <a:p>
                      <a:pPr>
                        <a:spcAft>
                          <a:spcPts val="0"/>
                        </a:spcAft>
                      </a:pPr>
                      <a:r>
                        <a:rPr lang="cs-CZ" sz="1800"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100">
                <a:tc>
                  <a:txBody>
                    <a:bodyPr/>
                    <a:lstStyle/>
                    <a:p>
                      <a:pPr>
                        <a:spcAft>
                          <a:spcPts val="0"/>
                        </a:spcAft>
                      </a:pPr>
                      <a:r>
                        <a:rPr lang="en-GB" sz="1800">
                          <a:effectLst/>
                          <a:latin typeface="Arial"/>
                          <a:ea typeface="Times New Roman"/>
                        </a:rPr>
                        <a:t>2</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Invoice issued for</a:t>
                      </a:r>
                      <a:endParaRPr lang="cs-CZ" sz="1800">
                        <a:effectLst/>
                        <a:latin typeface="Times New Roman"/>
                        <a:ea typeface="Times New Roman"/>
                      </a:endParaRPr>
                    </a:p>
                    <a:p>
                      <a:pPr>
                        <a:spcAft>
                          <a:spcPts val="0"/>
                        </a:spcAft>
                      </a:pPr>
                      <a:r>
                        <a:rPr lang="en-GB" sz="1800">
                          <a:effectLst/>
                          <a:latin typeface="Arial"/>
                          <a:ea typeface="Times New Roman"/>
                        </a:rPr>
                        <a:t>sale of goods</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120</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receivables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Revenues </a:t>
                      </a:r>
                      <a:r>
                        <a:rPr lang="en-GB" sz="1800" dirty="0">
                          <a:effectLst/>
                          <a:latin typeface="Arial"/>
                          <a:ea typeface="Times New Roman"/>
                        </a:rPr>
                        <a:t>from sales of goods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100">
                <a:tc>
                  <a:txBody>
                    <a:bodyPr/>
                    <a:lstStyle/>
                    <a:p>
                      <a:pPr>
                        <a:spcAft>
                          <a:spcPts val="0"/>
                        </a:spcAft>
                      </a:pPr>
                      <a:r>
                        <a:rPr lang="en-GB" sz="1800">
                          <a:effectLst/>
                          <a:latin typeface="Arial"/>
                          <a:ea typeface="Times New Roman"/>
                        </a:rPr>
                        <a:t>3</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Accounting of received</a:t>
                      </a:r>
                      <a:endParaRPr lang="cs-CZ" sz="1800">
                        <a:effectLst/>
                        <a:latin typeface="Times New Roman"/>
                        <a:ea typeface="Times New Roman"/>
                      </a:endParaRPr>
                    </a:p>
                    <a:p>
                      <a:pPr>
                        <a:spcAft>
                          <a:spcPts val="0"/>
                        </a:spcAft>
                      </a:pPr>
                      <a:r>
                        <a:rPr lang="en-GB" sz="1800">
                          <a:effectLst/>
                          <a:latin typeface="Arial"/>
                          <a:ea typeface="Times New Roman"/>
                        </a:rPr>
                        <a:t>operating advance</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50</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Operating </a:t>
                      </a:r>
                      <a:r>
                        <a:rPr lang="en-GB" sz="1800" dirty="0">
                          <a:effectLst/>
                          <a:latin typeface="Arial"/>
                          <a:ea typeface="Times New Roman"/>
                        </a:rPr>
                        <a:t>advances</a:t>
                      </a:r>
                      <a:endParaRPr lang="cs-CZ" sz="1800" dirty="0">
                        <a:effectLst/>
                        <a:latin typeface="Times New Roman"/>
                        <a:ea typeface="Times New Roman"/>
                      </a:endParaRPr>
                    </a:p>
                    <a:p>
                      <a:pPr>
                        <a:spcAft>
                          <a:spcPts val="0"/>
                        </a:spcAft>
                      </a:pPr>
                      <a:r>
                        <a:rPr lang="en-GB" sz="1800" dirty="0">
                          <a:effectLst/>
                          <a:latin typeface="Arial"/>
                          <a:ea typeface="Times New Roman"/>
                        </a:rPr>
                        <a:t>received	</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receivables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9151">
                <a:tc>
                  <a:txBody>
                    <a:bodyPr/>
                    <a:lstStyle/>
                    <a:p>
                      <a:pPr>
                        <a:spcAft>
                          <a:spcPts val="0"/>
                        </a:spcAft>
                      </a:pPr>
                      <a:r>
                        <a:rPr lang="en-GB" sz="1800">
                          <a:effectLst/>
                          <a:latin typeface="Arial"/>
                          <a:ea typeface="Times New Roman"/>
                        </a:rPr>
                        <a:t>4</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Current account</a:t>
                      </a:r>
                      <a:endParaRPr lang="cs-CZ" sz="1800">
                        <a:effectLst/>
                        <a:latin typeface="Times New Roman"/>
                        <a:ea typeface="Times New Roman"/>
                      </a:endParaRPr>
                    </a:p>
                    <a:p>
                      <a:pPr>
                        <a:spcAft>
                          <a:spcPts val="0"/>
                        </a:spcAft>
                      </a:pPr>
                      <a:r>
                        <a:rPr lang="en-GB" sz="1800">
                          <a:effectLst/>
                          <a:latin typeface="Arial"/>
                          <a:ea typeface="Times New Roman"/>
                        </a:rPr>
                        <a:t>statement – collection</a:t>
                      </a:r>
                      <a:endParaRPr lang="cs-CZ" sz="1800">
                        <a:effectLst/>
                        <a:latin typeface="Times New Roman"/>
                        <a:ea typeface="Times New Roman"/>
                      </a:endParaRPr>
                    </a:p>
                    <a:p>
                      <a:pPr>
                        <a:spcAft>
                          <a:spcPts val="0"/>
                        </a:spcAft>
                      </a:pPr>
                      <a:r>
                        <a:rPr lang="en-GB" sz="1800">
                          <a:effectLst/>
                          <a:latin typeface="Arial"/>
                          <a:ea typeface="Times New Roman"/>
                        </a:rPr>
                        <a:t>of receivable</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70</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Bank </a:t>
                      </a:r>
                      <a:r>
                        <a:rPr lang="en-GB" sz="1800" dirty="0">
                          <a:effectLst/>
                          <a:latin typeface="Arial"/>
                          <a:ea typeface="Times New Roman"/>
                        </a:rPr>
                        <a:t>accounts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receivables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40</a:t>
            </a:fld>
            <a:endParaRPr lang="de-AT" altLang="en-US"/>
          </a:p>
        </p:txBody>
      </p:sp>
    </p:spTree>
    <p:extLst>
      <p:ext uri="{BB962C8B-B14F-4D97-AF65-F5344CB8AC3E}">
        <p14:creationId xmlns:p14="http://schemas.microsoft.com/office/powerpoint/2010/main" val="3269154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Other liabilities</a:t>
            </a:r>
            <a:endParaRPr lang="cs-CZ" dirty="0"/>
          </a:p>
        </p:txBody>
      </p:sp>
      <p:sp>
        <p:nvSpPr>
          <p:cNvPr id="3" name="Zástupný symbol pro obsah 2"/>
          <p:cNvSpPr>
            <a:spLocks noGrp="1"/>
          </p:cNvSpPr>
          <p:nvPr>
            <p:ph idx="1"/>
          </p:nvPr>
        </p:nvSpPr>
        <p:spPr/>
        <p:txBody>
          <a:bodyPr/>
          <a:lstStyle/>
          <a:p>
            <a:r>
              <a:rPr lang="en-GB" dirty="0"/>
              <a:t>In this account </a:t>
            </a:r>
            <a:r>
              <a:rPr lang="cs-CZ" b="1" dirty="0" smtClean="0"/>
              <a:t>o</a:t>
            </a:r>
            <a:r>
              <a:rPr lang="en-GB" b="1" dirty="0" err="1" smtClean="0"/>
              <a:t>ther</a:t>
            </a:r>
            <a:r>
              <a:rPr lang="en-GB" b="1" dirty="0" smtClean="0"/>
              <a:t> </a:t>
            </a:r>
            <a:r>
              <a:rPr lang="cs-CZ" b="1" dirty="0" smtClean="0"/>
              <a:t>t</a:t>
            </a:r>
            <a:r>
              <a:rPr lang="en-GB" b="1" dirty="0" err="1" smtClean="0"/>
              <a:t>rade</a:t>
            </a:r>
            <a:r>
              <a:rPr lang="en-GB" b="1" dirty="0" smtClean="0"/>
              <a:t> </a:t>
            </a:r>
            <a:r>
              <a:rPr lang="en-GB" b="1" dirty="0"/>
              <a:t>payables</a:t>
            </a:r>
            <a:r>
              <a:rPr lang="en-GB" dirty="0"/>
              <a:t> are recorded, such as complaints filed by consumers.</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41</a:t>
            </a:fld>
            <a:endParaRPr lang="de-AT" altLang="en-US"/>
          </a:p>
        </p:txBody>
      </p:sp>
    </p:spTree>
    <p:extLst>
      <p:ext uri="{BB962C8B-B14F-4D97-AF65-F5344CB8AC3E}">
        <p14:creationId xmlns:p14="http://schemas.microsoft.com/office/powerpoint/2010/main" val="776166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Other </a:t>
            </a:r>
            <a:r>
              <a:rPr lang="en-GB" dirty="0" smtClean="0"/>
              <a:t>liabilities</a:t>
            </a:r>
            <a:r>
              <a:rPr lang="cs-CZ" dirty="0" smtClean="0"/>
              <a:t> - </a:t>
            </a:r>
            <a:r>
              <a:rPr lang="cs-CZ" dirty="0" err="1" smtClean="0"/>
              <a:t>example</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543514233"/>
              </p:ext>
            </p:extLst>
          </p:nvPr>
        </p:nvGraphicFramePr>
        <p:xfrm>
          <a:off x="304800" y="2133601"/>
          <a:ext cx="8534399" cy="2808514"/>
        </p:xfrm>
        <a:graphic>
          <a:graphicData uri="http://schemas.openxmlformats.org/drawingml/2006/table">
            <a:tbl>
              <a:tblPr firstRow="1" firstCol="1" lastRow="1" lastCol="1" bandRow="1" bandCol="1"/>
              <a:tblGrid>
                <a:gridCol w="1088990"/>
                <a:gridCol w="2258201"/>
                <a:gridCol w="1136782"/>
                <a:gridCol w="2321357"/>
                <a:gridCol w="1729069"/>
              </a:tblGrid>
              <a:tr h="359228">
                <a:tc>
                  <a:txBody>
                    <a:bodyPr/>
                    <a:lstStyle/>
                    <a:p>
                      <a:pPr>
                        <a:spcAft>
                          <a:spcPts val="0"/>
                        </a:spcAft>
                      </a:pPr>
                      <a:r>
                        <a:rPr lang="en-GB" sz="1800" b="1" dirty="0">
                          <a:effectLst/>
                          <a:latin typeface="Arial"/>
                          <a:ea typeface="Times New Roman"/>
                        </a:rPr>
                        <a:t>Operation</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Text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Amount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Debit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b="1">
                          <a:effectLst/>
                          <a:latin typeface="Arial"/>
                          <a:ea typeface="Times New Roman"/>
                        </a:rPr>
                        <a:t>Credit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8457">
                <a:tc>
                  <a:txBody>
                    <a:bodyPr/>
                    <a:lstStyle/>
                    <a:p>
                      <a:pPr>
                        <a:spcAft>
                          <a:spcPts val="0"/>
                        </a:spcAft>
                      </a:pPr>
                      <a:r>
                        <a:rPr lang="en-GB" sz="1800">
                          <a:effectLst/>
                          <a:latin typeface="Arial"/>
                          <a:ea typeface="Times New Roman"/>
                        </a:rPr>
                        <a:t>1</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Invoice issued for</a:t>
                      </a:r>
                      <a:endParaRPr lang="cs-CZ" sz="1800">
                        <a:effectLst/>
                        <a:latin typeface="Times New Roman"/>
                        <a:ea typeface="Times New Roman"/>
                      </a:endParaRPr>
                    </a:p>
                    <a:p>
                      <a:pPr>
                        <a:spcAft>
                          <a:spcPts val="0"/>
                        </a:spcAft>
                      </a:pPr>
                      <a:r>
                        <a:rPr lang="en-GB" sz="1800">
                          <a:effectLst/>
                          <a:latin typeface="Arial"/>
                          <a:ea typeface="Times New Roman"/>
                        </a:rPr>
                        <a:t>sale of goods</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180</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receivables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Revenues </a:t>
                      </a:r>
                      <a:r>
                        <a:rPr lang="en-GB" sz="1800" dirty="0">
                          <a:effectLst/>
                          <a:latin typeface="Arial"/>
                          <a:ea typeface="Times New Roman"/>
                        </a:rPr>
                        <a:t>from</a:t>
                      </a:r>
                      <a:endParaRPr lang="cs-CZ" sz="1800" dirty="0">
                        <a:effectLst/>
                        <a:latin typeface="Times New Roman"/>
                        <a:ea typeface="Times New Roman"/>
                      </a:endParaRPr>
                    </a:p>
                    <a:p>
                      <a:pPr>
                        <a:spcAft>
                          <a:spcPts val="0"/>
                        </a:spcAft>
                      </a:pPr>
                      <a:r>
                        <a:rPr lang="en-GB" sz="1800" dirty="0">
                          <a:effectLst/>
                          <a:latin typeface="Arial"/>
                          <a:ea typeface="Times New Roman"/>
                        </a:rPr>
                        <a:t>sale of goods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8457">
                <a:tc>
                  <a:txBody>
                    <a:bodyPr/>
                    <a:lstStyle/>
                    <a:p>
                      <a:pPr>
                        <a:spcAft>
                          <a:spcPts val="0"/>
                        </a:spcAft>
                      </a:pPr>
                      <a:r>
                        <a:rPr lang="en-GB" sz="1800">
                          <a:effectLst/>
                          <a:latin typeface="Arial"/>
                          <a:ea typeface="Times New Roman"/>
                        </a:rPr>
                        <a:t>2</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Identification of defects,</a:t>
                      </a:r>
                      <a:endParaRPr lang="cs-CZ" sz="1800">
                        <a:effectLst/>
                        <a:latin typeface="Times New Roman"/>
                        <a:ea typeface="Times New Roman"/>
                      </a:endParaRPr>
                    </a:p>
                    <a:p>
                      <a:pPr>
                        <a:spcAft>
                          <a:spcPts val="0"/>
                        </a:spcAft>
                      </a:pPr>
                      <a:r>
                        <a:rPr lang="en-GB" sz="1800">
                          <a:effectLst/>
                          <a:latin typeface="Arial"/>
                          <a:ea typeface="Times New Roman"/>
                        </a:rPr>
                        <a:t>filing of complaint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30</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Revenues </a:t>
                      </a:r>
                      <a:r>
                        <a:rPr lang="en-GB" sz="1800" dirty="0" smtClean="0">
                          <a:effectLst/>
                          <a:latin typeface="Arial"/>
                          <a:ea typeface="Times New Roman"/>
                        </a:rPr>
                        <a:t>from</a:t>
                      </a:r>
                      <a:r>
                        <a:rPr lang="cs-CZ" sz="1800" dirty="0" smtClean="0">
                          <a:effectLst/>
                          <a:latin typeface="Arial"/>
                          <a:ea typeface="Times New Roman"/>
                        </a:rPr>
                        <a:t> </a:t>
                      </a:r>
                      <a:r>
                        <a:rPr lang="cs-CZ" sz="1800" dirty="0" err="1" smtClean="0">
                          <a:effectLst/>
                          <a:latin typeface="Arial"/>
                          <a:ea typeface="Times New Roman"/>
                        </a:rPr>
                        <a:t>sale</a:t>
                      </a:r>
                      <a:r>
                        <a:rPr lang="cs-CZ" sz="1800" dirty="0" smtClean="0">
                          <a:effectLst/>
                          <a:latin typeface="Arial"/>
                          <a:ea typeface="Times New Roman"/>
                        </a:rPr>
                        <a:t> </a:t>
                      </a:r>
                      <a:r>
                        <a:rPr lang="cs-CZ" sz="1800" dirty="0" err="1" smtClean="0">
                          <a:effectLst/>
                          <a:latin typeface="Arial"/>
                          <a:ea typeface="Times New Roman"/>
                        </a:rPr>
                        <a:t>of</a:t>
                      </a:r>
                      <a:r>
                        <a:rPr lang="cs-CZ" sz="1800" dirty="0" smtClean="0">
                          <a:effectLst/>
                          <a:latin typeface="Arial"/>
                          <a:ea typeface="Times New Roman"/>
                        </a:rPr>
                        <a:t> </a:t>
                      </a:r>
                      <a:r>
                        <a:rPr lang="cs-CZ" sz="1800" smtClean="0">
                          <a:effectLst/>
                          <a:latin typeface="Arial"/>
                          <a:ea typeface="Times New Roman"/>
                        </a:rPr>
                        <a:t>goods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Other </a:t>
                      </a:r>
                      <a:r>
                        <a:rPr lang="en-GB" sz="1800" dirty="0">
                          <a:effectLst/>
                          <a:latin typeface="Arial"/>
                          <a:ea typeface="Times New Roman"/>
                        </a:rPr>
                        <a:t>liabilities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8457">
                <a:tc>
                  <a:txBody>
                    <a:bodyPr/>
                    <a:lstStyle/>
                    <a:p>
                      <a:pPr>
                        <a:spcAft>
                          <a:spcPts val="0"/>
                        </a:spcAft>
                      </a:pPr>
                      <a:r>
                        <a:rPr lang="en-GB" sz="1800">
                          <a:effectLst/>
                          <a:latin typeface="Arial"/>
                          <a:ea typeface="Times New Roman"/>
                        </a:rPr>
                        <a:t>3</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Acknowledgement</a:t>
                      </a:r>
                      <a:endParaRPr lang="cs-CZ" sz="1800">
                        <a:effectLst/>
                        <a:latin typeface="Times New Roman"/>
                        <a:ea typeface="Times New Roman"/>
                      </a:endParaRPr>
                    </a:p>
                    <a:p>
                      <a:pPr>
                        <a:spcAft>
                          <a:spcPts val="0"/>
                        </a:spcAft>
                      </a:pPr>
                      <a:r>
                        <a:rPr lang="en-GB" sz="1800">
                          <a:effectLst/>
                          <a:latin typeface="Arial"/>
                          <a:ea typeface="Times New Roman"/>
                        </a:rPr>
                        <a:t>of complaint</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effectLst/>
                          <a:latin typeface="Arial"/>
                          <a:ea typeface="Times New Roman"/>
                        </a:rPr>
                        <a:t>30</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Other </a:t>
                      </a:r>
                      <a:r>
                        <a:rPr lang="en-GB" sz="1800" dirty="0">
                          <a:effectLst/>
                          <a:latin typeface="Arial"/>
                          <a:ea typeface="Times New Roman"/>
                        </a:rPr>
                        <a:t>liabilities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smtClean="0">
                          <a:effectLst/>
                          <a:latin typeface="Arial"/>
                          <a:ea typeface="Times New Roman"/>
                        </a:rPr>
                        <a:t>Trade </a:t>
                      </a:r>
                      <a:r>
                        <a:rPr lang="en-GB" sz="1800" dirty="0">
                          <a:effectLst/>
                          <a:latin typeface="Arial"/>
                          <a:ea typeface="Times New Roman"/>
                        </a:rPr>
                        <a:t>receivables</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42</a:t>
            </a:fld>
            <a:endParaRPr lang="de-AT" altLang="en-US"/>
          </a:p>
        </p:txBody>
      </p:sp>
    </p:spTree>
    <p:extLst>
      <p:ext uri="{BB962C8B-B14F-4D97-AF65-F5344CB8AC3E}">
        <p14:creationId xmlns:p14="http://schemas.microsoft.com/office/powerpoint/2010/main" val="185821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Debtors</a:t>
            </a:r>
            <a:r>
              <a:rPr lang="cs-CZ" dirty="0" smtClean="0"/>
              <a:t> and </a:t>
            </a:r>
            <a:r>
              <a:rPr lang="cs-CZ" dirty="0" err="1" smtClean="0"/>
              <a:t>Creditors</a:t>
            </a:r>
            <a:endParaRPr lang="cs-CZ" dirty="0"/>
          </a:p>
        </p:txBody>
      </p:sp>
      <p:sp>
        <p:nvSpPr>
          <p:cNvPr id="3" name="Zástupný symbol pro obsah 2"/>
          <p:cNvSpPr>
            <a:spLocks noGrp="1"/>
          </p:cNvSpPr>
          <p:nvPr>
            <p:ph idx="1"/>
          </p:nvPr>
        </p:nvSpPr>
        <p:spPr/>
        <p:txBody>
          <a:bodyPr/>
          <a:lstStyle/>
          <a:p>
            <a:r>
              <a:rPr lang="en-GB" b="1" dirty="0" smtClean="0"/>
              <a:t>Accounting </a:t>
            </a:r>
            <a:r>
              <a:rPr lang="en-GB" b="1" dirty="0"/>
              <a:t>with employees and institutions</a:t>
            </a:r>
            <a:r>
              <a:rPr lang="en-GB" dirty="0"/>
              <a:t>. Here the liabilities from labour relations including health insurance and social security, other payables to employees, receivables from employees from advances paid for travel expenses and compensation claimed by employees are accounted</a:t>
            </a:r>
            <a:r>
              <a:rPr lang="en-GB"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1457297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Debtors</a:t>
            </a:r>
            <a:r>
              <a:rPr lang="cs-CZ" dirty="0" smtClean="0"/>
              <a:t> and </a:t>
            </a:r>
            <a:r>
              <a:rPr lang="cs-CZ" dirty="0" err="1" smtClean="0"/>
              <a:t>Creditors</a:t>
            </a:r>
            <a:endParaRPr lang="cs-CZ" dirty="0"/>
          </a:p>
        </p:txBody>
      </p:sp>
      <p:sp>
        <p:nvSpPr>
          <p:cNvPr id="3" name="Zástupný symbol pro obsah 2"/>
          <p:cNvSpPr>
            <a:spLocks noGrp="1"/>
          </p:cNvSpPr>
          <p:nvPr>
            <p:ph idx="1"/>
          </p:nvPr>
        </p:nvSpPr>
        <p:spPr/>
        <p:txBody>
          <a:bodyPr/>
          <a:lstStyle/>
          <a:p>
            <a:r>
              <a:rPr lang="en-GB" sz="2400" b="1" dirty="0" smtClean="0"/>
              <a:t>Accounting </a:t>
            </a:r>
            <a:r>
              <a:rPr lang="en-GB" sz="2400" b="1" dirty="0"/>
              <a:t>for taxes and subsidies</a:t>
            </a:r>
            <a:r>
              <a:rPr lang="en-GB" sz="2400" dirty="0"/>
              <a:t>. </a:t>
            </a:r>
            <a:r>
              <a:rPr lang="en-GB" sz="2400" dirty="0" smtClean="0"/>
              <a:t>In </a:t>
            </a:r>
            <a:r>
              <a:rPr lang="en-GB" sz="2400" dirty="0"/>
              <a:t>this group advances paid for income tax during the year and withholding income tax for income taxed with a special tax rate in cases where, under the income tax law, withheld tax may be accounted as the total tax liability are covered. </a:t>
            </a:r>
            <a:endParaRPr lang="cs-CZ" sz="2400" dirty="0" smtClean="0"/>
          </a:p>
          <a:p>
            <a:r>
              <a:rPr lang="en-GB" sz="2400" dirty="0" smtClean="0"/>
              <a:t>As </a:t>
            </a:r>
            <a:r>
              <a:rPr lang="en-GB" sz="2400" dirty="0"/>
              <a:t>of the balance sheet day, the liability of the entity is accounted from the tax due for the tax period based on the tax return. </a:t>
            </a:r>
            <a:endParaRPr lang="cs-CZ" sz="2400" dirty="0" smtClean="0"/>
          </a:p>
          <a:p>
            <a:r>
              <a:rPr lang="en-GB" sz="2400" dirty="0" smtClean="0"/>
              <a:t>Also</a:t>
            </a:r>
            <a:r>
              <a:rPr lang="en-GB" sz="2400" dirty="0"/>
              <a:t>, withheld income tax to be paid by the entity as the payer of taxes collected from tax payers. </a:t>
            </a:r>
            <a:endParaRPr lang="cs-CZ" sz="2400" dirty="0" smtClean="0"/>
          </a:p>
          <a:p>
            <a:r>
              <a:rPr lang="en-GB" sz="2400" dirty="0" smtClean="0"/>
              <a:t>Value </a:t>
            </a:r>
            <a:r>
              <a:rPr lang="en-GB" sz="2400" dirty="0"/>
              <a:t>added tax, other taxes and fees are also included in this group</a:t>
            </a:r>
            <a:r>
              <a:rPr lang="en-GB" sz="2400"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extLst>
      <p:ext uri="{BB962C8B-B14F-4D97-AF65-F5344CB8AC3E}">
        <p14:creationId xmlns:p14="http://schemas.microsoft.com/office/powerpoint/2010/main" val="334301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Debtors</a:t>
            </a:r>
            <a:r>
              <a:rPr lang="cs-CZ" dirty="0" smtClean="0"/>
              <a:t> and </a:t>
            </a:r>
            <a:r>
              <a:rPr lang="cs-CZ" dirty="0" err="1" smtClean="0"/>
              <a:t>Creditors</a:t>
            </a:r>
            <a:endParaRPr lang="cs-CZ" dirty="0"/>
          </a:p>
        </p:txBody>
      </p:sp>
      <p:sp>
        <p:nvSpPr>
          <p:cNvPr id="3" name="Zástupný symbol pro obsah 2"/>
          <p:cNvSpPr>
            <a:spLocks noGrp="1"/>
          </p:cNvSpPr>
          <p:nvPr>
            <p:ph idx="1"/>
          </p:nvPr>
        </p:nvSpPr>
        <p:spPr/>
        <p:txBody>
          <a:bodyPr/>
          <a:lstStyle/>
          <a:p>
            <a:r>
              <a:rPr lang="en-GB" sz="2800" b="1" dirty="0" smtClean="0"/>
              <a:t>Receivables </a:t>
            </a:r>
            <a:r>
              <a:rPr lang="en-GB" sz="2800" b="1" dirty="0"/>
              <a:t>from partners, cooperative members and group entities</a:t>
            </a:r>
            <a:r>
              <a:rPr lang="en-GB" sz="2800" dirty="0"/>
              <a:t>. Here short-term loans to entities of the consolidation unit, receivables from shareholders, partners, cooperative members, </a:t>
            </a:r>
            <a:r>
              <a:rPr lang="en-GB" sz="2800" dirty="0" err="1"/>
              <a:t>etc</a:t>
            </a:r>
            <a:r>
              <a:rPr lang="en-GB" sz="2800" dirty="0"/>
              <a:t> are covered.</a:t>
            </a:r>
            <a:endParaRPr lang="cs-CZ" sz="2800" dirty="0"/>
          </a:p>
          <a:p>
            <a:r>
              <a:rPr lang="en-GB" sz="2800" b="1" dirty="0" smtClean="0"/>
              <a:t>Payables </a:t>
            </a:r>
            <a:r>
              <a:rPr lang="en-GB" sz="2800" b="1" dirty="0"/>
              <a:t>to partners, cooperative members and group entities</a:t>
            </a:r>
            <a:r>
              <a:rPr lang="en-GB" sz="2800" dirty="0"/>
              <a:t>. Here, e.g. short-term liabilities to entities within the consolidation unit, payables to shareholders, partners, cooperative members, etc</a:t>
            </a:r>
            <a:r>
              <a:rPr lang="en-GB" sz="2800" dirty="0" smtClean="0"/>
              <a:t>.</a:t>
            </a:r>
            <a:r>
              <a:rPr lang="cs-CZ" sz="2800" dirty="0" smtClean="0"/>
              <a:t> </a:t>
            </a:r>
            <a:r>
              <a:rPr lang="en-GB" sz="2800" dirty="0" smtClean="0"/>
              <a:t>are </a:t>
            </a:r>
            <a:r>
              <a:rPr lang="en-GB" sz="2800" dirty="0"/>
              <a:t>accounted</a:t>
            </a:r>
            <a:r>
              <a:rPr lang="en-GB" sz="2800" dirty="0" smtClean="0"/>
              <a:t>.</a:t>
            </a:r>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346478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Debtors</a:t>
            </a:r>
            <a:r>
              <a:rPr lang="cs-CZ" dirty="0" smtClean="0"/>
              <a:t> and </a:t>
            </a:r>
            <a:r>
              <a:rPr lang="cs-CZ" dirty="0" err="1" smtClean="0"/>
              <a:t>Creditors</a:t>
            </a:r>
            <a:endParaRPr lang="cs-CZ" dirty="0"/>
          </a:p>
        </p:txBody>
      </p:sp>
      <p:sp>
        <p:nvSpPr>
          <p:cNvPr id="3" name="Zástupný symbol pro obsah 2"/>
          <p:cNvSpPr>
            <a:spLocks noGrp="1"/>
          </p:cNvSpPr>
          <p:nvPr>
            <p:ph idx="1"/>
          </p:nvPr>
        </p:nvSpPr>
        <p:spPr/>
        <p:txBody>
          <a:bodyPr/>
          <a:lstStyle/>
          <a:p>
            <a:r>
              <a:rPr lang="en-GB" sz="2800" b="1" dirty="0" smtClean="0"/>
              <a:t>Other </a:t>
            </a:r>
            <a:r>
              <a:rPr lang="en-GB" sz="2800" b="1" dirty="0"/>
              <a:t>receivables and liabilities</a:t>
            </a:r>
            <a:r>
              <a:rPr lang="en-GB" sz="2800" dirty="0"/>
              <a:t>. In this group receivables and liabilities from sale of the business, receivables and payables from fixed term deposits, receivables and payables upon issue and purchase of short-term bonds, etc. are accounted</a:t>
            </a:r>
            <a:r>
              <a:rPr lang="en-GB" sz="2800" dirty="0" smtClean="0"/>
              <a:t>.</a:t>
            </a:r>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3102278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Debtors</a:t>
            </a:r>
            <a:r>
              <a:rPr lang="cs-CZ" dirty="0" smtClean="0"/>
              <a:t> and </a:t>
            </a:r>
            <a:r>
              <a:rPr lang="cs-CZ" dirty="0" err="1" smtClean="0"/>
              <a:t>Creditors</a:t>
            </a:r>
            <a:endParaRPr lang="cs-CZ" dirty="0"/>
          </a:p>
        </p:txBody>
      </p:sp>
      <p:sp>
        <p:nvSpPr>
          <p:cNvPr id="3" name="Zástupný symbol pro obsah 2"/>
          <p:cNvSpPr>
            <a:spLocks noGrp="1"/>
          </p:cNvSpPr>
          <p:nvPr>
            <p:ph idx="1"/>
          </p:nvPr>
        </p:nvSpPr>
        <p:spPr/>
        <p:txBody>
          <a:bodyPr/>
          <a:lstStyle/>
          <a:p>
            <a:r>
              <a:rPr lang="en-GB" sz="2800" b="1" dirty="0" smtClean="0"/>
              <a:t>Temporary </a:t>
            </a:r>
            <a:r>
              <a:rPr lang="en-GB" sz="2800" b="1" dirty="0"/>
              <a:t>accounts of assets and liabilities</a:t>
            </a:r>
            <a:r>
              <a:rPr lang="en-GB" sz="2800" dirty="0"/>
              <a:t>. In this group transitional accounts of assets and liabilities, accrued expenses and revenues, income and </a:t>
            </a:r>
            <a:r>
              <a:rPr lang="cs-CZ" sz="2800" dirty="0" err="1" smtClean="0"/>
              <a:t>expenditures</a:t>
            </a:r>
            <a:r>
              <a:rPr lang="en-GB" sz="2800" dirty="0" smtClean="0"/>
              <a:t> </a:t>
            </a:r>
            <a:r>
              <a:rPr lang="en-GB" sz="2800" dirty="0"/>
              <a:t>are accounted.</a:t>
            </a:r>
            <a:endParaRPr lang="cs-CZ" sz="2800" dirty="0"/>
          </a:p>
          <a:p>
            <a:r>
              <a:rPr lang="en-GB" sz="2800" b="1" dirty="0" smtClean="0"/>
              <a:t>Adjusting </a:t>
            </a:r>
            <a:r>
              <a:rPr lang="en-GB" sz="2800" b="1" dirty="0"/>
              <a:t>entry to debtors and creditors and internal settlement</a:t>
            </a:r>
            <a:r>
              <a:rPr lang="en-GB" sz="2800" dirty="0"/>
              <a:t>. Here is where adjusting entries to receivables, the reduction and/or cancellation thereof, are accounted.</a:t>
            </a:r>
            <a:endParaRPr lang="cs-CZ" sz="28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3525491891"/>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2640</TotalTime>
  <Words>2158</Words>
  <Application>Microsoft Office PowerPoint</Application>
  <PresentationFormat>Předvádění na obrazovce (4:3)</PresentationFormat>
  <Paragraphs>437</Paragraphs>
  <Slides>42</Slides>
  <Notes>0</Notes>
  <HiddenSlides>0</HiddenSlides>
  <MMClips>0</MMClips>
  <ScaleCrop>false</ScaleCrop>
  <HeadingPairs>
    <vt:vector size="4" baseType="variant">
      <vt:variant>
        <vt:lpstr>Motiv</vt:lpstr>
      </vt:variant>
      <vt:variant>
        <vt:i4>1</vt:i4>
      </vt:variant>
      <vt:variant>
        <vt:lpstr>Nadpisy snímků</vt:lpstr>
      </vt:variant>
      <vt:variant>
        <vt:i4>42</vt:i4>
      </vt:variant>
    </vt:vector>
  </HeadingPairs>
  <TitlesOfParts>
    <vt:vector size="43" baseType="lpstr">
      <vt:lpstr>Тема1</vt:lpstr>
      <vt:lpstr>Accounting (Basics) - Lecture 8  CHARACTERISTIC OF CLEARING RELATIONS. ACCOUNTING PROCEDURES CONCERNING RECEIVABLES AND LIABILITIES (PAYABLES) FROM BUSINESS RELATIONSHIPS.  </vt:lpstr>
      <vt:lpstr>Content</vt:lpstr>
      <vt:lpstr>Debtors and Creditors</vt:lpstr>
      <vt:lpstr>Debtors and Creditors</vt:lpstr>
      <vt:lpstr>Debtors and Creditors</vt:lpstr>
      <vt:lpstr>Debtors and Creditors</vt:lpstr>
      <vt:lpstr>Debtors and Creditors</vt:lpstr>
      <vt:lpstr>Debtors and Creditors</vt:lpstr>
      <vt:lpstr>Debtors and Creditors</vt:lpstr>
      <vt:lpstr>Mutual compensation</vt:lpstr>
      <vt:lpstr>Allowances, adjusting entries and asset amortization</vt:lpstr>
      <vt:lpstr>Valuation of Receivables and Liabilities</vt:lpstr>
      <vt:lpstr>Valuation of Receivables and Liabilities</vt:lpstr>
      <vt:lpstr>Valuation of Receivables and Liabilities</vt:lpstr>
      <vt:lpstr>Accounting Receivables</vt:lpstr>
      <vt:lpstr>Accounting Receivables</vt:lpstr>
      <vt:lpstr>Accounting Receivables - example</vt:lpstr>
      <vt:lpstr>Accounting Receivables - example</vt:lpstr>
      <vt:lpstr>Complaints from supplies </vt:lpstr>
      <vt:lpstr>Complaints from supplies - example </vt:lpstr>
      <vt:lpstr>Bill of exchange</vt:lpstr>
      <vt:lpstr>Bill of exchange</vt:lpstr>
      <vt:lpstr>Bill of exchange - example</vt:lpstr>
      <vt:lpstr>Bill of exchange - example</vt:lpstr>
      <vt:lpstr>Bill of exchange</vt:lpstr>
      <vt:lpstr>Payment of operating advances - example</vt:lpstr>
      <vt:lpstr>Payment of operating advances - example</vt:lpstr>
      <vt:lpstr>Other receivables</vt:lpstr>
      <vt:lpstr>Other receivables - example</vt:lpstr>
      <vt:lpstr>Other receivables - example</vt:lpstr>
      <vt:lpstr>Liabilities</vt:lpstr>
      <vt:lpstr>Trade payables</vt:lpstr>
      <vt:lpstr>Trade payables - example</vt:lpstr>
      <vt:lpstr>Trade payables – example – A) registered for VAT</vt:lpstr>
      <vt:lpstr>Trade payables – example – B) not registered for VAT</vt:lpstr>
      <vt:lpstr>Notes payable</vt:lpstr>
      <vt:lpstr>Notes payable - example</vt:lpstr>
      <vt:lpstr>Notes payable - example</vt:lpstr>
      <vt:lpstr>Operating advances received</vt:lpstr>
      <vt:lpstr>Operating advances received - example</vt:lpstr>
      <vt:lpstr>Other liabilities</vt:lpstr>
      <vt:lpstr>Other liabilities - example</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Valouch Petr</cp:lastModifiedBy>
  <cp:revision>184</cp:revision>
  <dcterms:created xsi:type="dcterms:W3CDTF">2014-08-29T06:21:19Z</dcterms:created>
  <dcterms:modified xsi:type="dcterms:W3CDTF">2017-09-04T13:11:56Z</dcterms:modified>
</cp:coreProperties>
</file>