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3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1" r:id="rId27"/>
    <p:sldId id="283" r:id="rId28"/>
    <p:sldId id="285" r:id="rId29"/>
    <p:sldId id="286" r:id="rId30"/>
    <p:sldId id="287" r:id="rId31"/>
    <p:sldId id="288" r:id="rId32"/>
    <p:sldId id="289" r:id="rId33"/>
    <p:sldId id="290" r:id="rId34"/>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6.9.2017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9</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ACCOUNTING CONCERNING EQUITY OF ACCOUNTING UNIT. CHANGES IN EQUITY, CAPITAL FUNDS, PROFIT FUNDS, ACCUMULATED PROFIT OR OUTSTANDING LOSS FROM PREVIOUS YEARS AND LOSS/PROFIT FROM THIS ACCOUNTING PERIOD.</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Founding</a:t>
            </a:r>
            <a:r>
              <a:rPr lang="cs-CZ" dirty="0" smtClean="0"/>
              <a:t> </a:t>
            </a:r>
            <a:r>
              <a:rPr lang="cs-CZ" dirty="0" err="1" smtClean="0"/>
              <a:t>date</a:t>
            </a:r>
            <a:endParaRPr lang="cs-CZ" dirty="0"/>
          </a:p>
        </p:txBody>
      </p:sp>
      <p:sp>
        <p:nvSpPr>
          <p:cNvPr id="3" name="Zástupný symbol pro obsah 2"/>
          <p:cNvSpPr>
            <a:spLocks noGrp="1"/>
          </p:cNvSpPr>
          <p:nvPr>
            <p:ph idx="1"/>
          </p:nvPr>
        </p:nvSpPr>
        <p:spPr/>
        <p:txBody>
          <a:bodyPr/>
          <a:lstStyle/>
          <a:p>
            <a:r>
              <a:rPr lang="cs-CZ" sz="2800" b="1" dirty="0" err="1" smtClean="0"/>
              <a:t>Founding</a:t>
            </a:r>
            <a:r>
              <a:rPr lang="cs-CZ" sz="2800" b="1" dirty="0" smtClean="0"/>
              <a:t> </a:t>
            </a:r>
            <a:r>
              <a:rPr lang="cs-CZ" sz="2800" b="1" dirty="0" err="1" smtClean="0"/>
              <a:t>date</a:t>
            </a:r>
            <a:r>
              <a:rPr lang="cs-CZ" sz="2800" b="1" dirty="0" smtClean="0"/>
              <a:t> </a:t>
            </a:r>
            <a:r>
              <a:rPr lang="cs-CZ" sz="2800" dirty="0" smtClean="0"/>
              <a:t>= </a:t>
            </a:r>
            <a:r>
              <a:rPr lang="en-GB" sz="2800" dirty="0" smtClean="0"/>
              <a:t>date </a:t>
            </a:r>
            <a:r>
              <a:rPr lang="en-GB" sz="2800" dirty="0"/>
              <a:t>of signing the articles of partnership, deed of foundation, etc. </a:t>
            </a:r>
            <a:endParaRPr lang="cs-CZ" sz="2800" dirty="0" smtClean="0"/>
          </a:p>
          <a:p>
            <a:r>
              <a:rPr lang="en-GB" sz="2800" dirty="0" smtClean="0"/>
              <a:t>Setting </a:t>
            </a:r>
            <a:r>
              <a:rPr lang="en-GB" sz="2800" dirty="0"/>
              <a:t>up a business is related with a number of different tasks mostly of the legal nature and lots of organisation, within which assets and resources already start moving. </a:t>
            </a:r>
            <a:endParaRPr lang="cs-CZ" sz="2800" dirty="0" smtClean="0"/>
          </a:p>
          <a:p>
            <a:r>
              <a:rPr lang="en-GB" sz="2800" dirty="0" smtClean="0"/>
              <a:t>To </a:t>
            </a:r>
            <a:r>
              <a:rPr lang="en-GB" sz="2800" dirty="0"/>
              <a:t>be more specific, registered capital is subscribed, parts of liabilities redeemed, monetary expenses needed for formulating agreements, verifying signatures, etc</a:t>
            </a:r>
            <a:r>
              <a:rPr lang="en-GB" sz="2800" dirty="0" smtClean="0"/>
              <a:t>.</a:t>
            </a:r>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extLst>
      <p:ext uri="{BB962C8B-B14F-4D97-AF65-F5344CB8AC3E}">
        <p14:creationId xmlns:p14="http://schemas.microsoft.com/office/powerpoint/2010/main" val="3470812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Formation</a:t>
            </a:r>
            <a:r>
              <a:rPr lang="cs-CZ" dirty="0" smtClean="0"/>
              <a:t> </a:t>
            </a:r>
            <a:r>
              <a:rPr lang="cs-CZ" dirty="0" err="1" smtClean="0"/>
              <a:t>date</a:t>
            </a:r>
            <a:endParaRPr lang="cs-CZ" dirty="0"/>
          </a:p>
        </p:txBody>
      </p:sp>
      <p:sp>
        <p:nvSpPr>
          <p:cNvPr id="3" name="Zástupný symbol pro obsah 2"/>
          <p:cNvSpPr>
            <a:spLocks noGrp="1"/>
          </p:cNvSpPr>
          <p:nvPr>
            <p:ph idx="1"/>
          </p:nvPr>
        </p:nvSpPr>
        <p:spPr/>
        <p:txBody>
          <a:bodyPr/>
          <a:lstStyle/>
          <a:p>
            <a:r>
              <a:rPr lang="en-GB" b="1" dirty="0"/>
              <a:t>Formation date </a:t>
            </a:r>
            <a:r>
              <a:rPr lang="en-GB" dirty="0"/>
              <a:t>= date of entering the company in the business registry. </a:t>
            </a:r>
            <a:endParaRPr lang="cs-CZ" dirty="0" smtClean="0"/>
          </a:p>
          <a:p>
            <a:r>
              <a:rPr lang="en-GB" dirty="0" smtClean="0"/>
              <a:t>Since </a:t>
            </a:r>
            <a:r>
              <a:rPr lang="en-GB" dirty="0"/>
              <a:t>the formation date, the entity is obliged to keep accounting. </a:t>
            </a:r>
            <a:endParaRPr lang="cs-CZ" dirty="0" smtClean="0"/>
          </a:p>
          <a:p>
            <a:r>
              <a:rPr lang="en-GB" dirty="0" smtClean="0"/>
              <a:t>It </a:t>
            </a:r>
            <a:r>
              <a:rPr lang="en-GB" dirty="0"/>
              <a:t>is as of this date that the opening balance sheet is prepared. </a:t>
            </a:r>
            <a:endParaRPr lang="cs-CZ" dirty="0" smtClean="0"/>
          </a:p>
          <a:p>
            <a:r>
              <a:rPr lang="en-GB" dirty="0" smtClean="0"/>
              <a:t>In </a:t>
            </a:r>
            <a:r>
              <a:rPr lang="en-GB" dirty="0"/>
              <a:t>this opening balance sheet the full amount of registered capital is accounted on account </a:t>
            </a:r>
            <a:r>
              <a:rPr lang="en-GB" b="1" dirty="0" smtClean="0"/>
              <a:t>Registered capital</a:t>
            </a:r>
            <a:r>
              <a:rPr lang="cs-CZ" dirty="0"/>
              <a:t>.</a:t>
            </a:r>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47770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of subscriptions and registered capital pay-back</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sz="2400" dirty="0"/>
              <a:t>Registered capital is invested into the business in two phases</a:t>
            </a:r>
            <a:r>
              <a:rPr lang="en-GB" sz="2400" dirty="0" smtClean="0"/>
              <a:t>:</a:t>
            </a:r>
            <a:endParaRPr lang="cs-CZ" sz="2400" dirty="0"/>
          </a:p>
          <a:p>
            <a:pPr lvl="1"/>
            <a:r>
              <a:rPr lang="en-GB" sz="2400" b="1" dirty="0"/>
              <a:t>Subscription</a:t>
            </a:r>
            <a:r>
              <a:rPr lang="en-GB" sz="2400" dirty="0"/>
              <a:t> where </a:t>
            </a:r>
            <a:r>
              <a:rPr lang="en-GB" sz="2400" dirty="0" smtClean="0"/>
              <a:t>subscribers </a:t>
            </a:r>
            <a:r>
              <a:rPr lang="en-GB" sz="2400" dirty="0"/>
              <a:t>commit to invest certain capital into the entity. Straight upon subscription, the subscriber becomes the owner of the respective share in the company’s assets. For the entity a receivables from the subscriber arises who is responsible for the liabilities of the company in the amount of subscribed, unpaid capital.</a:t>
            </a:r>
            <a:endParaRPr lang="cs-CZ" sz="2400" dirty="0"/>
          </a:p>
          <a:p>
            <a:pPr lvl="1"/>
            <a:r>
              <a:rPr lang="en-GB" sz="2400" b="1" dirty="0"/>
              <a:t>Pay-back</a:t>
            </a:r>
            <a:r>
              <a:rPr lang="en-GB" sz="2400" dirty="0"/>
              <a:t> of subscribed capital represents the actual investment of monetary and non-monetary contributions into the company.</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1412128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differences in registered capital</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dirty="0"/>
              <a:t>Businesses may change the amount of registered capital during their lives. </a:t>
            </a:r>
            <a:endParaRPr lang="cs-CZ" dirty="0" smtClean="0"/>
          </a:p>
          <a:p>
            <a:r>
              <a:rPr lang="en-GB" dirty="0" smtClean="0"/>
              <a:t>In </a:t>
            </a:r>
            <a:r>
              <a:rPr lang="en-GB" dirty="0"/>
              <a:t>capital companies, however, it must not drop below the minimum line set by the </a:t>
            </a:r>
            <a:r>
              <a:rPr lang="cs-CZ" dirty="0" err="1" smtClean="0"/>
              <a:t>law</a:t>
            </a:r>
            <a:r>
              <a:rPr lang="cs-CZ"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4131537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differences in registered capital</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b="1" dirty="0" smtClean="0"/>
              <a:t>Increase </a:t>
            </a:r>
            <a:r>
              <a:rPr lang="en-GB" b="1" dirty="0"/>
              <a:t>in registered capital</a:t>
            </a:r>
            <a:r>
              <a:rPr lang="en-GB" dirty="0"/>
              <a:t> in a joint stock company may proceed in multiple ways always subject to the general board decision:</a:t>
            </a:r>
            <a:endParaRPr lang="cs-CZ" dirty="0"/>
          </a:p>
          <a:p>
            <a:pPr lvl="1"/>
            <a:r>
              <a:rPr lang="en-GB" dirty="0"/>
              <a:t>through subscription of new shares,</a:t>
            </a:r>
            <a:endParaRPr lang="cs-CZ" dirty="0"/>
          </a:p>
          <a:p>
            <a:pPr lvl="1"/>
            <a:r>
              <a:rPr lang="en-GB" dirty="0"/>
              <a:t>through a transformation of issued bonds into shares,</a:t>
            </a:r>
            <a:endParaRPr lang="cs-CZ" dirty="0"/>
          </a:p>
          <a:p>
            <a:pPr lvl="1"/>
            <a:r>
              <a:rPr lang="en-GB" dirty="0"/>
              <a:t>from other own resources – capital funds, retained earnings from previous years, current period earnings, etc.</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984267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Increase</a:t>
            </a:r>
            <a:r>
              <a:rPr lang="cs-CZ" dirty="0" smtClean="0"/>
              <a:t> in </a:t>
            </a:r>
            <a:r>
              <a:rPr lang="cs-CZ" dirty="0" err="1" smtClean="0"/>
              <a:t>registered</a:t>
            </a:r>
            <a:r>
              <a:rPr lang="cs-CZ" dirty="0" smtClean="0"/>
              <a:t> </a:t>
            </a:r>
            <a:r>
              <a:rPr lang="cs-CZ" dirty="0" err="1" smtClean="0"/>
              <a:t>capital</a:t>
            </a:r>
            <a:endParaRPr lang="cs-CZ" dirty="0"/>
          </a:p>
        </p:txBody>
      </p:sp>
      <p:sp>
        <p:nvSpPr>
          <p:cNvPr id="3" name="Zástupný symbol pro obsah 2"/>
          <p:cNvSpPr>
            <a:spLocks noGrp="1"/>
          </p:cNvSpPr>
          <p:nvPr>
            <p:ph idx="1"/>
          </p:nvPr>
        </p:nvSpPr>
        <p:spPr/>
        <p:txBody>
          <a:bodyPr/>
          <a:lstStyle/>
          <a:p>
            <a:r>
              <a:rPr lang="en-GB" dirty="0" smtClean="0"/>
              <a:t>Increases </a:t>
            </a:r>
            <a:r>
              <a:rPr lang="en-GB" dirty="0"/>
              <a:t>in registered capital on subscription are credit to account </a:t>
            </a:r>
            <a:r>
              <a:rPr lang="en-GB" b="1" dirty="0" smtClean="0"/>
              <a:t>Changes </a:t>
            </a:r>
            <a:r>
              <a:rPr lang="en-GB" b="1" dirty="0"/>
              <a:t>in registered capital</a:t>
            </a:r>
            <a:r>
              <a:rPr lang="en-GB" dirty="0"/>
              <a:t> and debited from account </a:t>
            </a:r>
            <a:r>
              <a:rPr lang="en-GB" b="1" dirty="0" smtClean="0"/>
              <a:t>Receivables </a:t>
            </a:r>
            <a:r>
              <a:rPr lang="en-GB" b="1" dirty="0"/>
              <a:t>for </a:t>
            </a:r>
            <a:r>
              <a:rPr lang="en-GB" b="1" dirty="0" smtClean="0"/>
              <a:t>subscriptions</a:t>
            </a:r>
            <a:r>
              <a:rPr lang="cs-CZ" b="1"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561372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Increase</a:t>
            </a:r>
            <a:r>
              <a:rPr lang="cs-CZ" dirty="0" smtClean="0"/>
              <a:t> in </a:t>
            </a:r>
            <a:r>
              <a:rPr lang="cs-CZ" dirty="0" err="1" smtClean="0"/>
              <a:t>registered</a:t>
            </a:r>
            <a:r>
              <a:rPr lang="cs-CZ" dirty="0" smtClean="0"/>
              <a:t> </a:t>
            </a:r>
            <a:r>
              <a:rPr lang="cs-CZ" dirty="0" err="1" smtClean="0"/>
              <a:t>capital</a:t>
            </a:r>
            <a:endParaRPr lang="cs-CZ" dirty="0"/>
          </a:p>
        </p:txBody>
      </p:sp>
      <p:sp>
        <p:nvSpPr>
          <p:cNvPr id="3" name="Zástupný symbol pro obsah 2"/>
          <p:cNvSpPr>
            <a:spLocks noGrp="1"/>
          </p:cNvSpPr>
          <p:nvPr>
            <p:ph idx="1"/>
          </p:nvPr>
        </p:nvSpPr>
        <p:spPr/>
        <p:txBody>
          <a:bodyPr/>
          <a:lstStyle/>
          <a:p>
            <a:r>
              <a:rPr lang="en-GB" dirty="0"/>
              <a:t>In </a:t>
            </a:r>
            <a:r>
              <a:rPr lang="en-GB" b="1" dirty="0"/>
              <a:t>limited liability companies</a:t>
            </a:r>
            <a:r>
              <a:rPr lang="en-GB" dirty="0"/>
              <a:t> registered capital may be increased</a:t>
            </a:r>
            <a:r>
              <a:rPr lang="en-GB" dirty="0" smtClean="0"/>
              <a:t>:</a:t>
            </a:r>
            <a:endParaRPr lang="cs-CZ" dirty="0"/>
          </a:p>
          <a:p>
            <a:pPr lvl="1"/>
            <a:r>
              <a:rPr lang="en-GB" dirty="0"/>
              <a:t>through further monetary and non-monetary investments by partners,</a:t>
            </a:r>
            <a:endParaRPr lang="cs-CZ" dirty="0"/>
          </a:p>
          <a:p>
            <a:pPr lvl="1"/>
            <a:r>
              <a:rPr lang="en-GB" dirty="0"/>
              <a:t>from other own resources – capital funds, retained earnings from previous years, current period earnings, etc</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4008760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Decrease</a:t>
            </a:r>
            <a:r>
              <a:rPr lang="cs-CZ" dirty="0" smtClean="0"/>
              <a:t> in </a:t>
            </a:r>
            <a:r>
              <a:rPr lang="cs-CZ" dirty="0" err="1" smtClean="0"/>
              <a:t>registered</a:t>
            </a:r>
            <a:r>
              <a:rPr lang="cs-CZ" dirty="0" smtClean="0"/>
              <a:t> </a:t>
            </a:r>
            <a:r>
              <a:rPr lang="cs-CZ" dirty="0" err="1" smtClean="0"/>
              <a:t>capital</a:t>
            </a:r>
            <a:endParaRPr lang="cs-CZ" dirty="0"/>
          </a:p>
        </p:txBody>
      </p:sp>
      <p:sp>
        <p:nvSpPr>
          <p:cNvPr id="3" name="Zástupný symbol pro obsah 2"/>
          <p:cNvSpPr>
            <a:spLocks noGrp="1"/>
          </p:cNvSpPr>
          <p:nvPr>
            <p:ph idx="1"/>
          </p:nvPr>
        </p:nvSpPr>
        <p:spPr/>
        <p:txBody>
          <a:bodyPr/>
          <a:lstStyle/>
          <a:p>
            <a:r>
              <a:rPr lang="en-GB" b="1" dirty="0" smtClean="0"/>
              <a:t>Decisions </a:t>
            </a:r>
            <a:r>
              <a:rPr lang="en-GB" b="1" dirty="0"/>
              <a:t>on decreasing registered capital</a:t>
            </a:r>
            <a:r>
              <a:rPr lang="en-GB" dirty="0"/>
              <a:t> </a:t>
            </a:r>
            <a:r>
              <a:rPr lang="en-GB" dirty="0" smtClean="0"/>
              <a:t>are </a:t>
            </a:r>
            <a:r>
              <a:rPr lang="en-GB" dirty="0"/>
              <a:t>made by General Meetings of business firms, usually due to dealing with long-term losses of a business.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1231257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Decrease</a:t>
            </a:r>
            <a:r>
              <a:rPr lang="cs-CZ" dirty="0" smtClean="0"/>
              <a:t> in </a:t>
            </a:r>
            <a:r>
              <a:rPr lang="cs-CZ" dirty="0" err="1" smtClean="0"/>
              <a:t>registered</a:t>
            </a:r>
            <a:r>
              <a:rPr lang="cs-CZ" dirty="0" smtClean="0"/>
              <a:t> </a:t>
            </a:r>
            <a:r>
              <a:rPr lang="cs-CZ" dirty="0" err="1" smtClean="0"/>
              <a:t>capital</a:t>
            </a:r>
            <a:endParaRPr lang="cs-CZ" dirty="0"/>
          </a:p>
        </p:txBody>
      </p:sp>
      <p:sp>
        <p:nvSpPr>
          <p:cNvPr id="3" name="Zástupný symbol pro obsah 2"/>
          <p:cNvSpPr>
            <a:spLocks noGrp="1"/>
          </p:cNvSpPr>
          <p:nvPr>
            <p:ph idx="1"/>
          </p:nvPr>
        </p:nvSpPr>
        <p:spPr/>
        <p:txBody>
          <a:bodyPr/>
          <a:lstStyle/>
          <a:p>
            <a:r>
              <a:rPr lang="en-GB" dirty="0" smtClean="0"/>
              <a:t>Capital </a:t>
            </a:r>
            <a:r>
              <a:rPr lang="en-GB" dirty="0"/>
              <a:t>may be decreased in joint stock companies in the following way</a:t>
            </a:r>
            <a:r>
              <a:rPr lang="en-GB" dirty="0" smtClean="0"/>
              <a:t>:</a:t>
            </a:r>
            <a:endParaRPr lang="cs-CZ" dirty="0"/>
          </a:p>
          <a:p>
            <a:pPr lvl="1"/>
            <a:r>
              <a:rPr lang="en-GB" dirty="0"/>
              <a:t>through decrease in the nominal </a:t>
            </a:r>
            <a:r>
              <a:rPr lang="cs-CZ" dirty="0" smtClean="0"/>
              <a:t>(face) </a:t>
            </a:r>
            <a:r>
              <a:rPr lang="en-GB" dirty="0" smtClean="0"/>
              <a:t>value </a:t>
            </a:r>
            <a:r>
              <a:rPr lang="en-GB" dirty="0"/>
              <a:t>of shares (for stock certificates by replacement or by marking lower nominal </a:t>
            </a:r>
            <a:r>
              <a:rPr lang="cs-CZ" dirty="0" smtClean="0"/>
              <a:t>(face) </a:t>
            </a:r>
            <a:r>
              <a:rPr lang="en-GB" dirty="0" smtClean="0"/>
              <a:t>values </a:t>
            </a:r>
            <a:r>
              <a:rPr lang="en-GB" dirty="0"/>
              <a:t>on original shares, which often used to be the case)</a:t>
            </a:r>
            <a:endParaRPr lang="cs-CZ" dirty="0"/>
          </a:p>
          <a:p>
            <a:pPr lvl="1"/>
            <a:r>
              <a:rPr lang="en-GB" dirty="0"/>
              <a:t>through withdrawal of shares from circulation (based on a public draft contract of share acquisition with the aim of their withdrawal or based on a lottery)</a:t>
            </a:r>
            <a:endParaRPr lang="cs-CZ" dirty="0"/>
          </a:p>
          <a:p>
            <a:pPr lvl="1"/>
            <a:r>
              <a:rPr lang="en-GB" dirty="0"/>
              <a:t>refraining from issue of still unpaid </a:t>
            </a:r>
            <a:r>
              <a:rPr lang="en-GB" dirty="0" smtClean="0"/>
              <a:t>shares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dirty="0"/>
          </a:p>
        </p:txBody>
      </p:sp>
    </p:spTree>
    <p:extLst>
      <p:ext uri="{BB962C8B-B14F-4D97-AF65-F5344CB8AC3E}">
        <p14:creationId xmlns:p14="http://schemas.microsoft.com/office/powerpoint/2010/main" val="123925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Capital Funds </a:t>
            </a:r>
            <a:endParaRPr lang="cs-CZ" dirty="0"/>
          </a:p>
        </p:txBody>
      </p:sp>
      <p:sp>
        <p:nvSpPr>
          <p:cNvPr id="3" name="Zástupný symbol pro obsah 2"/>
          <p:cNvSpPr>
            <a:spLocks noGrp="1"/>
          </p:cNvSpPr>
          <p:nvPr>
            <p:ph idx="1"/>
          </p:nvPr>
        </p:nvSpPr>
        <p:spPr/>
        <p:txBody>
          <a:bodyPr/>
          <a:lstStyle/>
          <a:p>
            <a:r>
              <a:rPr lang="en-GB" dirty="0" smtClean="0"/>
              <a:t>Capital </a:t>
            </a:r>
            <a:r>
              <a:rPr lang="en-GB" dirty="0"/>
              <a:t>funds are created from external resources, such as share premium, free-of-charge assets takeover, subsidies from the state budget and/or from similar resources, through asset re-valuation under legal regulations, received member shares in associations, etc.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282210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a:t>Accounting</a:t>
            </a:r>
            <a:r>
              <a:rPr lang="cs-CZ" sz="2000" dirty="0"/>
              <a:t> </a:t>
            </a:r>
            <a:r>
              <a:rPr lang="cs-CZ" sz="2000" dirty="0" err="1"/>
              <a:t>concerning</a:t>
            </a:r>
            <a:r>
              <a:rPr lang="cs-CZ" sz="2000" dirty="0"/>
              <a:t> </a:t>
            </a:r>
            <a:r>
              <a:rPr lang="cs-CZ" sz="2000" dirty="0" err="1"/>
              <a:t>equity</a:t>
            </a:r>
            <a:r>
              <a:rPr lang="cs-CZ" sz="2000" dirty="0"/>
              <a:t> </a:t>
            </a:r>
            <a:r>
              <a:rPr lang="cs-CZ" sz="2000" dirty="0" err="1"/>
              <a:t>of</a:t>
            </a:r>
            <a:r>
              <a:rPr lang="cs-CZ" sz="2000" dirty="0"/>
              <a:t> </a:t>
            </a:r>
            <a:r>
              <a:rPr lang="cs-CZ" sz="2000" dirty="0" err="1"/>
              <a:t>accounting</a:t>
            </a:r>
            <a:r>
              <a:rPr lang="cs-CZ" sz="2000" dirty="0"/>
              <a:t> </a:t>
            </a:r>
            <a:r>
              <a:rPr lang="cs-CZ" sz="2000" dirty="0" smtClean="0"/>
              <a:t>unit</a:t>
            </a:r>
          </a:p>
          <a:p>
            <a:pPr eaLnBrk="0" hangingPunct="0">
              <a:spcBef>
                <a:spcPts val="600"/>
              </a:spcBef>
            </a:pPr>
            <a:r>
              <a:rPr lang="cs-CZ" sz="2000" dirty="0" err="1" smtClean="0"/>
              <a:t>Changes</a:t>
            </a:r>
            <a:r>
              <a:rPr lang="cs-CZ" sz="2000" dirty="0" smtClean="0"/>
              <a:t> </a:t>
            </a:r>
            <a:r>
              <a:rPr lang="cs-CZ" sz="2000" dirty="0"/>
              <a:t>in </a:t>
            </a:r>
            <a:r>
              <a:rPr lang="cs-CZ" sz="2000" dirty="0" err="1"/>
              <a:t>equity</a:t>
            </a:r>
            <a:r>
              <a:rPr lang="cs-CZ" sz="2000" dirty="0"/>
              <a:t>, </a:t>
            </a:r>
            <a:r>
              <a:rPr lang="cs-CZ" sz="2000" dirty="0" err="1"/>
              <a:t>capital</a:t>
            </a:r>
            <a:r>
              <a:rPr lang="cs-CZ" sz="2000" dirty="0"/>
              <a:t> </a:t>
            </a:r>
            <a:r>
              <a:rPr lang="cs-CZ" sz="2000" dirty="0" err="1"/>
              <a:t>funds</a:t>
            </a:r>
            <a:r>
              <a:rPr lang="cs-CZ" sz="2000" dirty="0"/>
              <a:t>, profit </a:t>
            </a:r>
            <a:r>
              <a:rPr lang="cs-CZ" sz="2000" dirty="0" err="1" smtClean="0"/>
              <a:t>funds</a:t>
            </a:r>
            <a:endParaRPr lang="cs-CZ" sz="2000" dirty="0" smtClean="0"/>
          </a:p>
          <a:p>
            <a:pPr eaLnBrk="0" hangingPunct="0">
              <a:spcBef>
                <a:spcPts val="600"/>
              </a:spcBef>
            </a:pPr>
            <a:r>
              <a:rPr lang="cs-CZ" sz="2000" dirty="0" err="1" smtClean="0"/>
              <a:t>Accumulated</a:t>
            </a:r>
            <a:r>
              <a:rPr lang="cs-CZ" sz="2000" dirty="0" smtClean="0"/>
              <a:t> </a:t>
            </a:r>
            <a:r>
              <a:rPr lang="cs-CZ" sz="2000" dirty="0"/>
              <a:t>profit </a:t>
            </a:r>
            <a:r>
              <a:rPr lang="cs-CZ" sz="2000" dirty="0" err="1"/>
              <a:t>or</a:t>
            </a:r>
            <a:r>
              <a:rPr lang="cs-CZ" sz="2000" dirty="0"/>
              <a:t> </a:t>
            </a:r>
            <a:r>
              <a:rPr lang="cs-CZ" sz="2000" dirty="0" err="1"/>
              <a:t>outstanding</a:t>
            </a:r>
            <a:r>
              <a:rPr lang="cs-CZ" sz="2000" dirty="0"/>
              <a:t> </a:t>
            </a:r>
            <a:r>
              <a:rPr lang="cs-CZ" sz="2000" dirty="0" err="1"/>
              <a:t>loss</a:t>
            </a:r>
            <a:r>
              <a:rPr lang="cs-CZ" sz="2000" dirty="0"/>
              <a:t> </a:t>
            </a:r>
            <a:r>
              <a:rPr lang="cs-CZ" sz="2000" dirty="0" err="1"/>
              <a:t>from</a:t>
            </a:r>
            <a:r>
              <a:rPr lang="cs-CZ" sz="2000" dirty="0"/>
              <a:t> </a:t>
            </a:r>
            <a:r>
              <a:rPr lang="cs-CZ" sz="2000" dirty="0" err="1"/>
              <a:t>previous</a:t>
            </a:r>
            <a:r>
              <a:rPr lang="cs-CZ" sz="2000" dirty="0"/>
              <a:t> </a:t>
            </a:r>
            <a:r>
              <a:rPr lang="cs-CZ" sz="2000" dirty="0" err="1"/>
              <a:t>years</a:t>
            </a:r>
            <a:r>
              <a:rPr lang="cs-CZ" sz="2000" dirty="0"/>
              <a:t> and </a:t>
            </a:r>
            <a:r>
              <a:rPr lang="cs-CZ" sz="2000" dirty="0" err="1"/>
              <a:t>loss</a:t>
            </a:r>
            <a:r>
              <a:rPr lang="cs-CZ" sz="2000" dirty="0"/>
              <a:t>/profit </a:t>
            </a:r>
            <a:r>
              <a:rPr lang="cs-CZ" sz="2000" dirty="0" err="1"/>
              <a:t>from</a:t>
            </a:r>
            <a:r>
              <a:rPr lang="cs-CZ" sz="2000" dirty="0"/>
              <a:t> </a:t>
            </a:r>
            <a:r>
              <a:rPr lang="cs-CZ" sz="2000" dirty="0" err="1"/>
              <a:t>this</a:t>
            </a:r>
            <a:r>
              <a:rPr lang="cs-CZ" sz="2000" dirty="0"/>
              <a:t> </a:t>
            </a:r>
            <a:r>
              <a:rPr lang="cs-CZ" sz="2000" dirty="0" err="1"/>
              <a:t>accounting</a:t>
            </a:r>
            <a:r>
              <a:rPr lang="cs-CZ" sz="2000" dirty="0"/>
              <a:t> period. </a:t>
            </a:r>
            <a:br>
              <a:rPr lang="cs-CZ" sz="2000" dirty="0"/>
            </a:b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Capital Funds </a:t>
            </a:r>
            <a:endParaRPr lang="cs-CZ" dirty="0"/>
          </a:p>
        </p:txBody>
      </p:sp>
      <p:sp>
        <p:nvSpPr>
          <p:cNvPr id="3" name="Zástupný symbol pro obsah 2"/>
          <p:cNvSpPr>
            <a:spLocks noGrp="1"/>
          </p:cNvSpPr>
          <p:nvPr>
            <p:ph idx="1"/>
          </p:nvPr>
        </p:nvSpPr>
        <p:spPr/>
        <p:txBody>
          <a:bodyPr/>
          <a:lstStyle/>
          <a:p>
            <a:r>
              <a:rPr lang="en-GB" dirty="0" smtClean="0"/>
              <a:t>For </a:t>
            </a:r>
            <a:r>
              <a:rPr lang="en-GB" dirty="0"/>
              <a:t>capital funds accounting, accounts in the following groups are set </a:t>
            </a:r>
            <a:r>
              <a:rPr lang="en-GB" dirty="0" smtClean="0"/>
              <a:t>up</a:t>
            </a:r>
            <a:r>
              <a:rPr lang="cs-CZ" dirty="0"/>
              <a:t>:</a:t>
            </a:r>
          </a:p>
          <a:p>
            <a:pPr lvl="1"/>
            <a:r>
              <a:rPr lang="en-GB" dirty="0" smtClean="0"/>
              <a:t>Share </a:t>
            </a:r>
            <a:r>
              <a:rPr lang="en-GB" dirty="0"/>
              <a:t>premium</a:t>
            </a:r>
            <a:endParaRPr lang="cs-CZ" dirty="0"/>
          </a:p>
          <a:p>
            <a:pPr lvl="1"/>
            <a:r>
              <a:rPr lang="en-GB" dirty="0" smtClean="0"/>
              <a:t>Valuation </a:t>
            </a:r>
            <a:r>
              <a:rPr lang="en-GB" dirty="0"/>
              <a:t>differences from re-valuation of assets and liabilities</a:t>
            </a:r>
            <a:endParaRPr lang="cs-CZ" dirty="0"/>
          </a:p>
          <a:p>
            <a:pPr lvl="1"/>
            <a:r>
              <a:rPr lang="en-GB" dirty="0" smtClean="0"/>
              <a:t>Valuation </a:t>
            </a:r>
            <a:r>
              <a:rPr lang="en-GB" dirty="0"/>
              <a:t>differences from re-valuation on </a:t>
            </a:r>
            <a:r>
              <a:rPr lang="en-GB" dirty="0" smtClean="0"/>
              <a:t>transformations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1972088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Capital Funds </a:t>
            </a:r>
            <a:endParaRPr lang="cs-CZ" dirty="0"/>
          </a:p>
        </p:txBody>
      </p:sp>
      <p:sp>
        <p:nvSpPr>
          <p:cNvPr id="3" name="Zástupný symbol pro obsah 2"/>
          <p:cNvSpPr>
            <a:spLocks noGrp="1"/>
          </p:cNvSpPr>
          <p:nvPr>
            <p:ph idx="1"/>
          </p:nvPr>
        </p:nvSpPr>
        <p:spPr/>
        <p:txBody>
          <a:bodyPr/>
          <a:lstStyle/>
          <a:p>
            <a:r>
              <a:rPr lang="en-GB" sz="2400" dirty="0" smtClean="0"/>
              <a:t>The </a:t>
            </a:r>
            <a:r>
              <a:rPr lang="en-GB" sz="2400" b="1" dirty="0"/>
              <a:t>share premium</a:t>
            </a:r>
            <a:r>
              <a:rPr lang="en-GB" sz="2400" dirty="0"/>
              <a:t> is the difference (surplus) between the issue price of shares and their nominal </a:t>
            </a:r>
            <a:r>
              <a:rPr lang="cs-CZ" sz="2400" dirty="0" smtClean="0"/>
              <a:t>(face) </a:t>
            </a:r>
            <a:r>
              <a:rPr lang="en-GB" sz="2400" dirty="0" smtClean="0"/>
              <a:t>value </a:t>
            </a:r>
            <a:r>
              <a:rPr lang="en-GB" sz="2400" dirty="0"/>
              <a:t>on the registered capital increase through the subscription of new shares. </a:t>
            </a:r>
            <a:endParaRPr lang="cs-CZ" sz="2400" dirty="0" smtClean="0"/>
          </a:p>
          <a:p>
            <a:r>
              <a:rPr lang="en-GB" sz="2400" dirty="0" smtClean="0"/>
              <a:t>It </a:t>
            </a:r>
            <a:r>
              <a:rPr lang="en-GB" sz="2400" dirty="0"/>
              <a:t>also occurs in case of accounting non-monetary contributions of partners in a limited liability company – here it is the difference between the valuation of this contribution and the nominal </a:t>
            </a:r>
            <a:r>
              <a:rPr lang="cs-CZ" sz="2400" dirty="0" smtClean="0"/>
              <a:t>(face) </a:t>
            </a:r>
            <a:r>
              <a:rPr lang="en-GB" sz="2400" dirty="0" smtClean="0"/>
              <a:t>value </a:t>
            </a:r>
            <a:r>
              <a:rPr lang="en-GB" sz="2400" dirty="0"/>
              <a:t>of partner’s share.</a:t>
            </a:r>
            <a:endParaRPr lang="cs-CZ" sz="2400" dirty="0"/>
          </a:p>
          <a:p>
            <a:r>
              <a:rPr lang="en-GB" sz="2400" dirty="0" smtClean="0"/>
              <a:t>The </a:t>
            </a:r>
            <a:r>
              <a:rPr lang="en-GB" sz="2400" dirty="0"/>
              <a:t>share premium may be used for paying the loss from previous years and current accounting period and/or for increasing registered capital.</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1563308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Capital</a:t>
            </a:r>
            <a:r>
              <a:rPr lang="cs-CZ" dirty="0" smtClean="0"/>
              <a:t> </a:t>
            </a:r>
            <a:r>
              <a:rPr lang="cs-CZ" dirty="0" err="1" smtClean="0"/>
              <a:t>funds</a:t>
            </a:r>
            <a:endParaRPr lang="cs-CZ" dirty="0"/>
          </a:p>
        </p:txBody>
      </p:sp>
      <p:sp>
        <p:nvSpPr>
          <p:cNvPr id="3" name="Zástupný symbol pro obsah 2"/>
          <p:cNvSpPr>
            <a:spLocks noGrp="1"/>
          </p:cNvSpPr>
          <p:nvPr>
            <p:ph idx="1"/>
          </p:nvPr>
        </p:nvSpPr>
        <p:spPr/>
        <p:txBody>
          <a:bodyPr/>
          <a:lstStyle/>
          <a:p>
            <a:r>
              <a:rPr lang="en-GB" b="1" dirty="0"/>
              <a:t>Other capital funds </a:t>
            </a:r>
            <a:r>
              <a:rPr lang="en-GB" dirty="0"/>
              <a:t>are monetary and non-monetary contributions designed for boosting equity (not applying to registered capital and share premium). </a:t>
            </a:r>
            <a:endParaRPr lang="cs-CZ" dirty="0" smtClean="0"/>
          </a:p>
          <a:p>
            <a:r>
              <a:rPr lang="en-GB" dirty="0" smtClean="0"/>
              <a:t>This </a:t>
            </a:r>
            <a:r>
              <a:rPr lang="en-GB" dirty="0"/>
              <a:t>account is used mostly for accounting received gifts and grants.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2683833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Capital</a:t>
            </a:r>
            <a:r>
              <a:rPr lang="cs-CZ" dirty="0" smtClean="0"/>
              <a:t> </a:t>
            </a:r>
            <a:r>
              <a:rPr lang="cs-CZ" dirty="0" err="1" smtClean="0"/>
              <a:t>funds</a:t>
            </a:r>
            <a:endParaRPr lang="cs-CZ" dirty="0"/>
          </a:p>
        </p:txBody>
      </p:sp>
      <p:sp>
        <p:nvSpPr>
          <p:cNvPr id="3" name="Zástupný symbol pro obsah 2"/>
          <p:cNvSpPr>
            <a:spLocks noGrp="1"/>
          </p:cNvSpPr>
          <p:nvPr>
            <p:ph idx="1"/>
          </p:nvPr>
        </p:nvSpPr>
        <p:spPr/>
        <p:txBody>
          <a:bodyPr/>
          <a:lstStyle/>
          <a:p>
            <a:r>
              <a:rPr lang="en-GB" dirty="0" smtClean="0"/>
              <a:t>These </a:t>
            </a:r>
            <a:r>
              <a:rPr lang="en-GB" dirty="0"/>
              <a:t>are specific </a:t>
            </a:r>
            <a:r>
              <a:rPr lang="en-GB" dirty="0" smtClean="0"/>
              <a:t>examples</a:t>
            </a:r>
            <a:r>
              <a:rPr lang="cs-CZ" dirty="0" smtClean="0"/>
              <a:t> </a:t>
            </a:r>
            <a:r>
              <a:rPr lang="cs-CZ" dirty="0" err="1" smtClean="0"/>
              <a:t>of</a:t>
            </a:r>
            <a:r>
              <a:rPr lang="cs-CZ" dirty="0" smtClean="0"/>
              <a:t> </a:t>
            </a:r>
            <a:r>
              <a:rPr lang="cs-CZ" dirty="0" err="1" smtClean="0"/>
              <a:t>other</a:t>
            </a:r>
            <a:r>
              <a:rPr lang="cs-CZ" dirty="0" smtClean="0"/>
              <a:t> </a:t>
            </a:r>
            <a:r>
              <a:rPr lang="cs-CZ" dirty="0" err="1" smtClean="0"/>
              <a:t>capital</a:t>
            </a:r>
            <a:r>
              <a:rPr lang="cs-CZ" dirty="0" smtClean="0"/>
              <a:t> </a:t>
            </a:r>
            <a:r>
              <a:rPr lang="cs-CZ" dirty="0" err="1" smtClean="0"/>
              <a:t>funds</a:t>
            </a:r>
            <a:r>
              <a:rPr lang="en-GB" dirty="0" smtClean="0"/>
              <a:t>:</a:t>
            </a:r>
            <a:endParaRPr lang="cs-CZ" dirty="0"/>
          </a:p>
          <a:p>
            <a:pPr lvl="1"/>
            <a:r>
              <a:rPr lang="en-GB" dirty="0"/>
              <a:t>gifts in the form of fixed assets, inventory, receivables and money,</a:t>
            </a:r>
            <a:endParaRPr lang="cs-CZ" dirty="0"/>
          </a:p>
          <a:p>
            <a:pPr lvl="1"/>
            <a:r>
              <a:rPr lang="en-GB" dirty="0"/>
              <a:t>member shares in housing cooperatives, state subsidies,</a:t>
            </a:r>
            <a:endParaRPr lang="cs-CZ" dirty="0"/>
          </a:p>
          <a:p>
            <a:pPr lvl="1"/>
            <a:r>
              <a:rPr lang="en-GB" dirty="0"/>
              <a:t>special funds created from funds from profit,</a:t>
            </a:r>
            <a:endParaRPr lang="cs-CZ" dirty="0"/>
          </a:p>
          <a:p>
            <a:pPr lvl="1"/>
            <a:r>
              <a:rPr lang="en-GB" dirty="0"/>
              <a:t>inventory differences (surpluses) for fixed non-depreciated assets.</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3435194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Funds Created From </a:t>
            </a:r>
            <a:r>
              <a:rPr lang="en-GB" dirty="0" smtClean="0"/>
              <a:t>Profit</a:t>
            </a:r>
            <a:endParaRPr lang="cs-CZ" dirty="0"/>
          </a:p>
        </p:txBody>
      </p:sp>
      <p:sp>
        <p:nvSpPr>
          <p:cNvPr id="3" name="Zástupný symbol pro obsah 2"/>
          <p:cNvSpPr>
            <a:spLocks noGrp="1"/>
          </p:cNvSpPr>
          <p:nvPr>
            <p:ph idx="1"/>
          </p:nvPr>
        </p:nvSpPr>
        <p:spPr/>
        <p:txBody>
          <a:bodyPr/>
          <a:lstStyle/>
          <a:p>
            <a:r>
              <a:rPr lang="en-GB" dirty="0"/>
              <a:t>Funds created from profit are accounted on </a:t>
            </a:r>
            <a:endParaRPr lang="cs-CZ" dirty="0"/>
          </a:p>
          <a:p>
            <a:pPr lvl="1"/>
            <a:r>
              <a:rPr lang="en-GB" dirty="0" smtClean="0"/>
              <a:t>Reserve fund</a:t>
            </a:r>
            <a:r>
              <a:rPr lang="cs-CZ" dirty="0" smtClean="0"/>
              <a:t>s</a:t>
            </a:r>
            <a:r>
              <a:rPr lang="en-GB" dirty="0" smtClean="0"/>
              <a:t> </a:t>
            </a:r>
            <a:r>
              <a:rPr lang="en-GB" dirty="0"/>
              <a:t> </a:t>
            </a:r>
            <a:endParaRPr lang="cs-CZ" dirty="0"/>
          </a:p>
          <a:p>
            <a:pPr lvl="1"/>
            <a:r>
              <a:rPr lang="en-GB" dirty="0" smtClean="0"/>
              <a:t>Indivisible fund</a:t>
            </a:r>
            <a:r>
              <a:rPr lang="cs-CZ" dirty="0" smtClean="0"/>
              <a:t>s</a:t>
            </a:r>
            <a:endParaRPr lang="cs-CZ" dirty="0"/>
          </a:p>
          <a:p>
            <a:pPr lvl="1"/>
            <a:r>
              <a:rPr lang="en-GB" dirty="0" smtClean="0"/>
              <a:t>Statutory funds</a:t>
            </a:r>
            <a:endParaRPr lang="cs-CZ" dirty="0"/>
          </a:p>
          <a:p>
            <a:pPr lvl="1"/>
            <a:r>
              <a:rPr lang="en-GB" dirty="0" smtClean="0"/>
              <a:t>Other funds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1212279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Funds Created From </a:t>
            </a:r>
            <a:r>
              <a:rPr lang="en-GB" dirty="0" smtClean="0"/>
              <a:t>Profit</a:t>
            </a:r>
            <a:endParaRPr lang="cs-CZ" dirty="0"/>
          </a:p>
        </p:txBody>
      </p:sp>
      <p:sp>
        <p:nvSpPr>
          <p:cNvPr id="3" name="Zástupný symbol pro obsah 2"/>
          <p:cNvSpPr>
            <a:spLocks noGrp="1"/>
          </p:cNvSpPr>
          <p:nvPr>
            <p:ph idx="1"/>
          </p:nvPr>
        </p:nvSpPr>
        <p:spPr/>
        <p:txBody>
          <a:bodyPr/>
          <a:lstStyle/>
          <a:p>
            <a:r>
              <a:rPr lang="en-GB" dirty="0"/>
              <a:t>The </a:t>
            </a:r>
            <a:r>
              <a:rPr lang="en-GB" b="1" dirty="0" smtClean="0"/>
              <a:t>reserve </a:t>
            </a:r>
            <a:r>
              <a:rPr lang="en-GB" b="1" dirty="0"/>
              <a:t>fund</a:t>
            </a:r>
            <a:r>
              <a:rPr lang="en-GB" dirty="0"/>
              <a:t> </a:t>
            </a:r>
            <a:r>
              <a:rPr lang="cs-CZ" dirty="0" err="1" smtClean="0"/>
              <a:t>might</a:t>
            </a:r>
            <a:r>
              <a:rPr lang="cs-CZ" dirty="0" smtClean="0"/>
              <a:t> </a:t>
            </a:r>
            <a:r>
              <a:rPr lang="cs-CZ" dirty="0" err="1" smtClean="0"/>
              <a:t>be</a:t>
            </a:r>
            <a:r>
              <a:rPr lang="en-GB" dirty="0" smtClean="0"/>
              <a:t> </a:t>
            </a:r>
            <a:r>
              <a:rPr lang="en-GB" dirty="0"/>
              <a:t>created, as required by the </a:t>
            </a:r>
            <a:r>
              <a:rPr lang="cs-CZ" dirty="0" err="1" smtClean="0"/>
              <a:t>law</a:t>
            </a:r>
            <a:r>
              <a:rPr lang="en-GB" dirty="0" smtClean="0"/>
              <a:t>, </a:t>
            </a:r>
            <a:r>
              <a:rPr lang="en-GB" b="1" dirty="0"/>
              <a:t>on an obligatory basis </a:t>
            </a:r>
            <a:r>
              <a:rPr lang="en-GB" dirty="0" smtClean="0"/>
              <a:t>from </a:t>
            </a:r>
            <a:r>
              <a:rPr lang="cs-CZ" dirty="0" err="1" smtClean="0"/>
              <a:t>the</a:t>
            </a:r>
            <a:r>
              <a:rPr lang="cs-CZ" dirty="0" smtClean="0"/>
              <a:t> </a:t>
            </a:r>
            <a:r>
              <a:rPr lang="en-GB" dirty="0" smtClean="0"/>
              <a:t>net profit</a:t>
            </a:r>
            <a:r>
              <a:rPr lang="cs-CZ" dirty="0" smtClean="0"/>
              <a:t> </a:t>
            </a:r>
            <a:r>
              <a:rPr lang="cs-CZ" dirty="0" err="1" smtClean="0"/>
              <a:t>or</a:t>
            </a:r>
            <a:r>
              <a:rPr lang="cs-CZ" dirty="0" smtClean="0"/>
              <a:t> </a:t>
            </a:r>
            <a:r>
              <a:rPr lang="cs-CZ" dirty="0" err="1" smtClean="0"/>
              <a:t>without</a:t>
            </a:r>
            <a:r>
              <a:rPr lang="cs-CZ" dirty="0" smtClean="0"/>
              <a:t> </a:t>
            </a:r>
            <a:r>
              <a:rPr lang="cs-CZ" dirty="0" err="1" smtClean="0"/>
              <a:t>the</a:t>
            </a:r>
            <a:r>
              <a:rPr lang="cs-CZ" dirty="0" smtClean="0"/>
              <a:t> </a:t>
            </a:r>
            <a:r>
              <a:rPr lang="cs-CZ" dirty="0" err="1" smtClean="0"/>
              <a:t>requirement</a:t>
            </a:r>
            <a:r>
              <a:rPr lang="cs-CZ" dirty="0" smtClean="0"/>
              <a:t> </a:t>
            </a:r>
            <a:r>
              <a:rPr lang="cs-CZ" dirty="0" err="1" smtClean="0"/>
              <a:t>of</a:t>
            </a:r>
            <a:r>
              <a:rPr lang="cs-CZ" dirty="0" smtClean="0"/>
              <a:t> </a:t>
            </a:r>
            <a:r>
              <a:rPr lang="cs-CZ" dirty="0" err="1" smtClean="0"/>
              <a:t>the</a:t>
            </a:r>
            <a:r>
              <a:rPr lang="cs-CZ" dirty="0" smtClean="0"/>
              <a:t> </a:t>
            </a:r>
            <a:r>
              <a:rPr lang="cs-CZ" dirty="0" err="1" smtClean="0"/>
              <a:t>law</a:t>
            </a:r>
            <a:r>
              <a:rPr lang="en-GB" dirty="0" smtClean="0"/>
              <a:t>. </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1160320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Funds Created From </a:t>
            </a:r>
            <a:r>
              <a:rPr lang="en-GB" dirty="0" smtClean="0"/>
              <a:t>Profit</a:t>
            </a:r>
            <a:endParaRPr lang="cs-CZ" dirty="0"/>
          </a:p>
        </p:txBody>
      </p:sp>
      <p:sp>
        <p:nvSpPr>
          <p:cNvPr id="3" name="Zástupný symbol pro obsah 2"/>
          <p:cNvSpPr>
            <a:spLocks noGrp="1"/>
          </p:cNvSpPr>
          <p:nvPr>
            <p:ph idx="1"/>
          </p:nvPr>
        </p:nvSpPr>
        <p:spPr/>
        <p:txBody>
          <a:bodyPr/>
          <a:lstStyle/>
          <a:p>
            <a:r>
              <a:rPr lang="en-GB" sz="2800" dirty="0"/>
              <a:t>The creation and use of </a:t>
            </a:r>
            <a:r>
              <a:rPr lang="en-GB" sz="2800" b="1" dirty="0"/>
              <a:t>statutory funds</a:t>
            </a:r>
            <a:r>
              <a:rPr lang="en-GB" sz="2800" dirty="0"/>
              <a:t> is subject to the memorandum of partnership and/or articles. </a:t>
            </a:r>
            <a:endParaRPr lang="cs-CZ" sz="2800" dirty="0" smtClean="0"/>
          </a:p>
          <a:p>
            <a:r>
              <a:rPr lang="en-GB" sz="2800" b="1" dirty="0" smtClean="0"/>
              <a:t>Other </a:t>
            </a:r>
            <a:r>
              <a:rPr lang="en-GB" sz="2800" b="1" dirty="0"/>
              <a:t>funds</a:t>
            </a:r>
            <a:r>
              <a:rPr lang="en-GB" sz="2800" dirty="0"/>
              <a:t> are created by entities based on the decision of the general meeting, board of directors and in the course of the accounting period by corporate management. </a:t>
            </a:r>
            <a:endParaRPr lang="cs-CZ" sz="2800" dirty="0" smtClean="0"/>
          </a:p>
          <a:p>
            <a:r>
              <a:rPr lang="en-GB" sz="2800" dirty="0" smtClean="0"/>
              <a:t>Detailed </a:t>
            </a:r>
            <a:r>
              <a:rPr lang="cs-CZ" sz="2800" dirty="0" err="1" smtClean="0"/>
              <a:t>analytical</a:t>
            </a:r>
            <a:r>
              <a:rPr lang="en-GB" sz="2800" dirty="0" smtClean="0"/>
              <a:t> </a:t>
            </a:r>
            <a:r>
              <a:rPr lang="en-GB" sz="2800" dirty="0"/>
              <a:t>accounts must be kept with these funds, including the way they are used.</a:t>
            </a:r>
            <a:endParaRPr lang="cs-CZ" sz="28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747012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Business result of Entity</a:t>
            </a:r>
            <a:r>
              <a:rPr lang="cs-CZ" sz="4400" dirty="0"/>
              <a:t/>
            </a:r>
            <a:br>
              <a:rPr lang="cs-CZ" sz="4400" dirty="0"/>
            </a:br>
            <a:endParaRPr lang="cs-CZ" dirty="0"/>
          </a:p>
        </p:txBody>
      </p:sp>
      <p:sp>
        <p:nvSpPr>
          <p:cNvPr id="3" name="Zástupný symbol pro obsah 2"/>
          <p:cNvSpPr>
            <a:spLocks noGrp="1"/>
          </p:cNvSpPr>
          <p:nvPr>
            <p:ph idx="1"/>
          </p:nvPr>
        </p:nvSpPr>
        <p:spPr/>
        <p:txBody>
          <a:bodyPr/>
          <a:lstStyle/>
          <a:p>
            <a:r>
              <a:rPr lang="en-GB" dirty="0"/>
              <a:t>Part of registered capital is the business result - making profit is, from the long-term perspective, the basic prerequisite for the existence of companies. </a:t>
            </a:r>
            <a:endParaRPr lang="cs-CZ" dirty="0" smtClean="0"/>
          </a:p>
          <a:p>
            <a:r>
              <a:rPr lang="en-GB" dirty="0" smtClean="0"/>
              <a:t>The </a:t>
            </a:r>
            <a:r>
              <a:rPr lang="en-GB" dirty="0"/>
              <a:t>business result is tracked in the books in two items</a:t>
            </a:r>
            <a:r>
              <a:rPr lang="en-GB" dirty="0" smtClean="0"/>
              <a:t>:</a:t>
            </a:r>
            <a:endParaRPr lang="cs-CZ" dirty="0"/>
          </a:p>
          <a:p>
            <a:pPr lvl="1"/>
            <a:r>
              <a:rPr lang="en-GB" dirty="0"/>
              <a:t>as the </a:t>
            </a:r>
            <a:r>
              <a:rPr lang="en-GB" b="1" dirty="0"/>
              <a:t>business result</a:t>
            </a:r>
            <a:r>
              <a:rPr lang="en-GB" dirty="0"/>
              <a:t> </a:t>
            </a:r>
            <a:r>
              <a:rPr lang="en-GB" b="1" dirty="0"/>
              <a:t>of current accounting period</a:t>
            </a:r>
            <a:r>
              <a:rPr lang="en-GB" dirty="0"/>
              <a:t> </a:t>
            </a:r>
            <a:endParaRPr lang="cs-CZ" dirty="0" smtClean="0"/>
          </a:p>
          <a:p>
            <a:pPr lvl="1"/>
            <a:r>
              <a:rPr lang="en-GB" dirty="0" smtClean="0"/>
              <a:t>as </a:t>
            </a:r>
            <a:r>
              <a:rPr lang="en-GB" dirty="0"/>
              <a:t>cumulated </a:t>
            </a:r>
            <a:r>
              <a:rPr lang="en-GB" b="1" dirty="0"/>
              <a:t>business result from previous </a:t>
            </a:r>
            <a:r>
              <a:rPr lang="en-GB" b="1" dirty="0" smtClean="0"/>
              <a:t>years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228473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Business result of </a:t>
            </a:r>
            <a:r>
              <a:rPr lang="cs-CZ" sz="4400" dirty="0" smtClean="0"/>
              <a:t>a </a:t>
            </a:r>
            <a:r>
              <a:rPr lang="cs-CZ" sz="4400" dirty="0" err="1" smtClean="0"/>
              <a:t>current</a:t>
            </a:r>
            <a:r>
              <a:rPr lang="cs-CZ" sz="4400" dirty="0" smtClean="0"/>
              <a:t> </a:t>
            </a:r>
            <a:r>
              <a:rPr lang="cs-CZ" sz="4400" dirty="0" err="1" smtClean="0"/>
              <a:t>accounting</a:t>
            </a:r>
            <a:r>
              <a:rPr lang="cs-CZ" sz="4400" dirty="0" smtClean="0"/>
              <a:t> period</a:t>
            </a:r>
            <a:r>
              <a:rPr lang="cs-CZ" sz="4400" dirty="0"/>
              <a:t/>
            </a:r>
            <a:br>
              <a:rPr lang="cs-CZ" sz="4400" dirty="0"/>
            </a:br>
            <a:endParaRPr lang="cs-CZ" dirty="0"/>
          </a:p>
        </p:txBody>
      </p:sp>
      <p:sp>
        <p:nvSpPr>
          <p:cNvPr id="3" name="Zástupný symbol pro obsah 2"/>
          <p:cNvSpPr>
            <a:spLocks noGrp="1"/>
          </p:cNvSpPr>
          <p:nvPr>
            <p:ph idx="1"/>
          </p:nvPr>
        </p:nvSpPr>
        <p:spPr>
          <a:xfrm>
            <a:off x="457200" y="1828800"/>
            <a:ext cx="8229600" cy="4530725"/>
          </a:xfrm>
        </p:spPr>
        <p:txBody>
          <a:bodyPr/>
          <a:lstStyle/>
          <a:p>
            <a:r>
              <a:rPr lang="en-GB" dirty="0"/>
              <a:t>The business result of a current accounting period is the net business result after income taxes. </a:t>
            </a:r>
            <a:endParaRPr lang="cs-CZ" dirty="0" smtClean="0"/>
          </a:p>
          <a:p>
            <a:r>
              <a:rPr lang="en-GB" dirty="0" smtClean="0"/>
              <a:t>It </a:t>
            </a:r>
            <a:r>
              <a:rPr lang="en-GB" dirty="0"/>
              <a:t>is profit or loss from operations in the accounting period that has just ended. </a:t>
            </a:r>
            <a:endParaRPr lang="cs-CZ" dirty="0" smtClean="0"/>
          </a:p>
          <a:p>
            <a:r>
              <a:rPr lang="en-GB" dirty="0" smtClean="0"/>
              <a:t>Its </a:t>
            </a:r>
            <a:r>
              <a:rPr lang="en-GB" dirty="0"/>
              <a:t>allocation is subject to an approval procedure of the company’s or association's </a:t>
            </a:r>
            <a:r>
              <a:rPr lang="cs-CZ" dirty="0" smtClean="0"/>
              <a:t>g</a:t>
            </a:r>
            <a:r>
              <a:rPr lang="en-GB" dirty="0" err="1" smtClean="0"/>
              <a:t>eneral</a:t>
            </a:r>
            <a:r>
              <a:rPr lang="en-GB" dirty="0" smtClean="0"/>
              <a:t> </a:t>
            </a:r>
            <a:r>
              <a:rPr lang="cs-CZ" dirty="0" smtClean="0"/>
              <a:t>m</a:t>
            </a:r>
            <a:r>
              <a:rPr lang="en-GB" dirty="0" err="1" smtClean="0"/>
              <a:t>eeting</a:t>
            </a:r>
            <a:r>
              <a:rPr lang="en-GB" dirty="0" smtClean="0"/>
              <a:t> </a:t>
            </a:r>
            <a:r>
              <a:rPr lang="en-GB" dirty="0"/>
              <a:t>to be held several months after the accounting period has closed.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2733535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Business result of </a:t>
            </a:r>
            <a:r>
              <a:rPr lang="cs-CZ" sz="4400" dirty="0" smtClean="0"/>
              <a:t>a </a:t>
            </a:r>
            <a:r>
              <a:rPr lang="cs-CZ" sz="4400" dirty="0" err="1" smtClean="0"/>
              <a:t>current</a:t>
            </a:r>
            <a:r>
              <a:rPr lang="cs-CZ" sz="4400" dirty="0" smtClean="0"/>
              <a:t> </a:t>
            </a:r>
            <a:r>
              <a:rPr lang="cs-CZ" sz="4400" dirty="0" err="1" smtClean="0"/>
              <a:t>accounting</a:t>
            </a:r>
            <a:r>
              <a:rPr lang="cs-CZ" sz="4400" dirty="0" smtClean="0"/>
              <a:t> period</a:t>
            </a:r>
            <a:r>
              <a:rPr lang="cs-CZ" sz="4400" dirty="0"/>
              <a:t/>
            </a:r>
            <a:br>
              <a:rPr lang="cs-CZ" sz="4400" dirty="0"/>
            </a:br>
            <a:endParaRPr lang="cs-CZ" dirty="0"/>
          </a:p>
        </p:txBody>
      </p:sp>
      <p:sp>
        <p:nvSpPr>
          <p:cNvPr id="3" name="Zástupný symbol pro obsah 2"/>
          <p:cNvSpPr>
            <a:spLocks noGrp="1"/>
          </p:cNvSpPr>
          <p:nvPr>
            <p:ph idx="1"/>
          </p:nvPr>
        </p:nvSpPr>
        <p:spPr>
          <a:xfrm>
            <a:off x="533400" y="1828800"/>
            <a:ext cx="8229600" cy="4530725"/>
          </a:xfrm>
        </p:spPr>
        <p:txBody>
          <a:bodyPr/>
          <a:lstStyle/>
          <a:p>
            <a:r>
              <a:rPr lang="en-GB" dirty="0" smtClean="0"/>
              <a:t>When </a:t>
            </a:r>
            <a:r>
              <a:rPr lang="en-GB" dirty="0"/>
              <a:t>accounting starts in a new accounting period, this business result, as determined, is transferred from account </a:t>
            </a:r>
            <a:r>
              <a:rPr lang="en-GB" b="1" dirty="0" smtClean="0"/>
              <a:t>Opening </a:t>
            </a:r>
            <a:r>
              <a:rPr lang="en-GB" b="1" dirty="0"/>
              <a:t>balance sheet </a:t>
            </a:r>
            <a:r>
              <a:rPr lang="en-GB" b="1" dirty="0" smtClean="0"/>
              <a:t>account</a:t>
            </a:r>
            <a:r>
              <a:rPr lang="en-GB" dirty="0" smtClean="0"/>
              <a:t> </a:t>
            </a:r>
            <a:r>
              <a:rPr lang="en-GB" dirty="0"/>
              <a:t>through correlative posting to the account </a:t>
            </a:r>
            <a:r>
              <a:rPr lang="en-GB" b="1" dirty="0" smtClean="0"/>
              <a:t>Business result</a:t>
            </a:r>
            <a:r>
              <a:rPr lang="en-GB" dirty="0" smtClean="0"/>
              <a:t>. </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521446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lstStyle/>
          <a:p>
            <a:r>
              <a:rPr lang="en-GB" dirty="0"/>
              <a:t>For all users of </a:t>
            </a:r>
            <a:r>
              <a:rPr lang="en-GB" dirty="0" smtClean="0"/>
              <a:t>account</a:t>
            </a:r>
            <a:r>
              <a:rPr lang="cs-CZ" dirty="0" err="1" smtClean="0"/>
              <a:t>ing</a:t>
            </a:r>
            <a:r>
              <a:rPr lang="en-GB" dirty="0" smtClean="0"/>
              <a:t> </a:t>
            </a:r>
            <a:r>
              <a:rPr lang="en-GB" dirty="0"/>
              <a:t>information, it is vital to determine the amount of equity and long-term liabilities of the business. </a:t>
            </a:r>
            <a:endParaRPr lang="cs-CZ" dirty="0" smtClean="0"/>
          </a:p>
          <a:p>
            <a:r>
              <a:rPr lang="en-GB" dirty="0" smtClean="0"/>
              <a:t>This </a:t>
            </a:r>
            <a:r>
              <a:rPr lang="en-GB" dirty="0"/>
              <a:t>information shows clearly what portion of assets is backed by its own resources (investments of founders and generated profit) and what portion is funded from long-term </a:t>
            </a:r>
            <a:r>
              <a:rPr lang="cs-CZ" dirty="0" err="1" smtClean="0"/>
              <a:t>liabilities</a:t>
            </a:r>
            <a:r>
              <a:rPr lang="cs-CZ" dirty="0" smtClean="0"/>
              <a:t> </a:t>
            </a:r>
            <a:r>
              <a:rPr lang="en-GB" dirty="0" smtClean="0"/>
              <a:t>(mostly </a:t>
            </a:r>
            <a:r>
              <a:rPr lang="en-GB" dirty="0"/>
              <a:t>loans and allowances). </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1779283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Business result of </a:t>
            </a:r>
            <a:r>
              <a:rPr lang="cs-CZ" sz="4400" dirty="0" smtClean="0"/>
              <a:t>a </a:t>
            </a:r>
            <a:r>
              <a:rPr lang="cs-CZ" sz="4400" dirty="0" err="1" smtClean="0"/>
              <a:t>current</a:t>
            </a:r>
            <a:r>
              <a:rPr lang="cs-CZ" sz="4400" dirty="0" smtClean="0"/>
              <a:t> </a:t>
            </a:r>
            <a:r>
              <a:rPr lang="cs-CZ" sz="4400" dirty="0" err="1" smtClean="0"/>
              <a:t>accounting</a:t>
            </a:r>
            <a:r>
              <a:rPr lang="cs-CZ" sz="4400" dirty="0" smtClean="0"/>
              <a:t> period</a:t>
            </a:r>
            <a:r>
              <a:rPr lang="cs-CZ" sz="4400" dirty="0"/>
              <a:t/>
            </a:r>
            <a:br>
              <a:rPr lang="cs-CZ" sz="4400" dirty="0"/>
            </a:br>
            <a:endParaRPr lang="cs-CZ" dirty="0"/>
          </a:p>
        </p:txBody>
      </p:sp>
      <p:sp>
        <p:nvSpPr>
          <p:cNvPr id="3" name="Zástupný symbol pro obsah 2"/>
          <p:cNvSpPr>
            <a:spLocks noGrp="1"/>
          </p:cNvSpPr>
          <p:nvPr>
            <p:ph idx="1"/>
          </p:nvPr>
        </p:nvSpPr>
        <p:spPr>
          <a:xfrm>
            <a:off x="533400" y="1828800"/>
            <a:ext cx="8229600" cy="4530725"/>
          </a:xfrm>
        </p:spPr>
        <p:txBody>
          <a:bodyPr/>
          <a:lstStyle/>
          <a:p>
            <a:r>
              <a:rPr lang="en-GB" dirty="0" smtClean="0"/>
              <a:t>Accounting </a:t>
            </a:r>
            <a:r>
              <a:rPr lang="en-GB" dirty="0"/>
              <a:t>on this account then proceeds following the decisions of the General Meeting:</a:t>
            </a:r>
            <a:endParaRPr lang="cs-CZ" dirty="0"/>
          </a:p>
          <a:p>
            <a:pPr lvl="1"/>
            <a:r>
              <a:rPr lang="en-GB" dirty="0"/>
              <a:t>As </a:t>
            </a:r>
            <a:r>
              <a:rPr lang="en-GB" b="1" dirty="0"/>
              <a:t>profit</a:t>
            </a:r>
            <a:r>
              <a:rPr lang="en-GB" dirty="0"/>
              <a:t> is allocated (in equity companies), the first decision is made on the creation of the </a:t>
            </a:r>
            <a:r>
              <a:rPr lang="en-GB" dirty="0" smtClean="0"/>
              <a:t>reserve </a:t>
            </a:r>
            <a:r>
              <a:rPr lang="en-GB" dirty="0"/>
              <a:t>fund, after that profit may be used for paying dividends to shareholders, bonus for the members of the Board of Directors and Supervisory Board, for creation of statutory funds and other funds and/or for an increase in registered capital.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3463565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Retained earnings from previous years</a:t>
            </a:r>
            <a:r>
              <a:rPr lang="cs-CZ" sz="4400" dirty="0"/>
              <a:t/>
            </a:r>
            <a:br>
              <a:rPr lang="cs-CZ" sz="4400" dirty="0"/>
            </a:br>
            <a:r>
              <a:rPr lang="cs-CZ" sz="4400" dirty="0"/>
              <a:t/>
            </a:r>
            <a:br>
              <a:rPr lang="cs-CZ" sz="4400" dirty="0"/>
            </a:br>
            <a:endParaRPr lang="cs-CZ" dirty="0"/>
          </a:p>
        </p:txBody>
      </p:sp>
      <p:sp>
        <p:nvSpPr>
          <p:cNvPr id="3" name="Zástupný symbol pro obsah 2"/>
          <p:cNvSpPr>
            <a:spLocks noGrp="1"/>
          </p:cNvSpPr>
          <p:nvPr>
            <p:ph idx="1"/>
          </p:nvPr>
        </p:nvSpPr>
        <p:spPr>
          <a:xfrm>
            <a:off x="533400" y="1828800"/>
            <a:ext cx="8229600" cy="4530725"/>
          </a:xfrm>
        </p:spPr>
        <p:txBody>
          <a:bodyPr/>
          <a:lstStyle/>
          <a:p>
            <a:r>
              <a:rPr lang="en-GB" dirty="0" smtClean="0"/>
              <a:t>Accounting </a:t>
            </a:r>
            <a:r>
              <a:rPr lang="en-GB" dirty="0"/>
              <a:t>on this account then proceeds following the decisions of the General Meeting:</a:t>
            </a:r>
            <a:endParaRPr lang="cs-CZ" dirty="0"/>
          </a:p>
          <a:p>
            <a:pPr lvl="1"/>
            <a:r>
              <a:rPr lang="en-GB" dirty="0" smtClean="0"/>
              <a:t>Should </a:t>
            </a:r>
            <a:r>
              <a:rPr lang="en-GB" dirty="0"/>
              <a:t>a portion of profit remain undivided, it is transferred to account </a:t>
            </a:r>
            <a:r>
              <a:rPr lang="en-GB" b="1" dirty="0" smtClean="0"/>
              <a:t>Retained </a:t>
            </a:r>
            <a:r>
              <a:rPr lang="en-GB" b="1" dirty="0"/>
              <a:t>earnings from previous </a:t>
            </a:r>
            <a:r>
              <a:rPr lang="en-GB" b="1" dirty="0" smtClean="0"/>
              <a:t>years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2897781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Business result of </a:t>
            </a:r>
            <a:r>
              <a:rPr lang="cs-CZ" sz="4400" dirty="0" smtClean="0"/>
              <a:t>a </a:t>
            </a:r>
            <a:r>
              <a:rPr lang="cs-CZ" sz="4400" dirty="0" err="1" smtClean="0"/>
              <a:t>current</a:t>
            </a:r>
            <a:r>
              <a:rPr lang="cs-CZ" sz="4400" dirty="0" smtClean="0"/>
              <a:t> </a:t>
            </a:r>
            <a:r>
              <a:rPr lang="cs-CZ" sz="4400" dirty="0" err="1" smtClean="0"/>
              <a:t>accounting</a:t>
            </a:r>
            <a:r>
              <a:rPr lang="cs-CZ" sz="4400" dirty="0" smtClean="0"/>
              <a:t> period</a:t>
            </a:r>
            <a:r>
              <a:rPr lang="cs-CZ" sz="4400" dirty="0"/>
              <a:t/>
            </a:r>
            <a:br>
              <a:rPr lang="cs-CZ" sz="4400" dirty="0"/>
            </a:br>
            <a:endParaRPr lang="cs-CZ" dirty="0"/>
          </a:p>
        </p:txBody>
      </p:sp>
      <p:sp>
        <p:nvSpPr>
          <p:cNvPr id="3" name="Zástupný symbol pro obsah 2"/>
          <p:cNvSpPr>
            <a:spLocks noGrp="1"/>
          </p:cNvSpPr>
          <p:nvPr>
            <p:ph idx="1"/>
          </p:nvPr>
        </p:nvSpPr>
        <p:spPr>
          <a:xfrm>
            <a:off x="533400" y="1828800"/>
            <a:ext cx="8229600" cy="4530725"/>
          </a:xfrm>
        </p:spPr>
        <p:txBody>
          <a:bodyPr/>
          <a:lstStyle/>
          <a:p>
            <a:pPr lvl="0"/>
            <a:r>
              <a:rPr lang="en-GB" sz="2800" dirty="0" smtClean="0"/>
              <a:t>If </a:t>
            </a:r>
            <a:r>
              <a:rPr lang="en-GB" sz="2800" dirty="0"/>
              <a:t>the company made a </a:t>
            </a:r>
            <a:r>
              <a:rPr lang="en-GB" sz="2800" b="1" dirty="0"/>
              <a:t>loss</a:t>
            </a:r>
            <a:r>
              <a:rPr lang="en-GB" sz="2800" dirty="0"/>
              <a:t>, the General Meeting may decide to pay this loss from the funds created, from transferred business result, on the duty of partners to pay the loss (emergence of a receivable from partners) and/or on covering the loss by reducing registered capital. </a:t>
            </a:r>
            <a:endParaRPr lang="cs-CZ" sz="2800" dirty="0" smtClean="0"/>
          </a:p>
          <a:p>
            <a:pPr lvl="0"/>
            <a:r>
              <a:rPr lang="en-GB" sz="2800" dirty="0" smtClean="0"/>
              <a:t>If </a:t>
            </a:r>
            <a:r>
              <a:rPr lang="en-GB" sz="2800" dirty="0"/>
              <a:t>no decision has been made on the </a:t>
            </a:r>
            <a:r>
              <a:rPr lang="en-GB" sz="2800" dirty="0" smtClean="0"/>
              <a:t>loss, </a:t>
            </a:r>
            <a:r>
              <a:rPr lang="en-GB" sz="2800" dirty="0"/>
              <a:t>the loss is also accounted on the account </a:t>
            </a:r>
            <a:r>
              <a:rPr lang="en-GB" sz="2800" b="1" dirty="0" smtClean="0"/>
              <a:t>Accumulated </a:t>
            </a:r>
            <a:r>
              <a:rPr lang="en-GB" sz="2800" b="1" dirty="0"/>
              <a:t>losses from previous </a:t>
            </a:r>
            <a:r>
              <a:rPr lang="en-GB" sz="2800" b="1" dirty="0" smtClean="0"/>
              <a:t>years</a:t>
            </a:r>
            <a:r>
              <a:rPr lang="en-GB" sz="2800" dirty="0" smtClean="0"/>
              <a:t>.</a:t>
            </a:r>
            <a:endParaRPr lang="cs-CZ" sz="28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611662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2"/>
            <a:r>
              <a:rPr lang="en-GB" sz="4400" dirty="0"/>
              <a:t>Business result of </a:t>
            </a:r>
            <a:r>
              <a:rPr lang="cs-CZ" sz="4400" dirty="0" smtClean="0"/>
              <a:t>a </a:t>
            </a:r>
            <a:r>
              <a:rPr lang="cs-CZ" sz="4400" dirty="0" err="1" smtClean="0"/>
              <a:t>current</a:t>
            </a:r>
            <a:r>
              <a:rPr lang="cs-CZ" sz="4400" dirty="0" smtClean="0"/>
              <a:t> </a:t>
            </a:r>
            <a:r>
              <a:rPr lang="cs-CZ" sz="4400" dirty="0" err="1" smtClean="0"/>
              <a:t>accounting</a:t>
            </a:r>
            <a:r>
              <a:rPr lang="cs-CZ" sz="4400" dirty="0" smtClean="0"/>
              <a:t> period</a:t>
            </a:r>
            <a:r>
              <a:rPr lang="cs-CZ" sz="4400" dirty="0"/>
              <a:t/>
            </a:r>
            <a:br>
              <a:rPr lang="cs-CZ" sz="4400" dirty="0"/>
            </a:br>
            <a:endParaRPr lang="cs-CZ" dirty="0"/>
          </a:p>
        </p:txBody>
      </p:sp>
      <p:sp>
        <p:nvSpPr>
          <p:cNvPr id="3" name="Zástupný symbol pro obsah 2"/>
          <p:cNvSpPr>
            <a:spLocks noGrp="1"/>
          </p:cNvSpPr>
          <p:nvPr>
            <p:ph idx="1"/>
          </p:nvPr>
        </p:nvSpPr>
        <p:spPr>
          <a:xfrm>
            <a:off x="533400" y="1828800"/>
            <a:ext cx="8229600" cy="4530725"/>
          </a:xfrm>
        </p:spPr>
        <p:txBody>
          <a:bodyPr/>
          <a:lstStyle/>
          <a:p>
            <a:r>
              <a:rPr lang="en-GB" sz="2800" dirty="0"/>
              <a:t>Account </a:t>
            </a:r>
            <a:r>
              <a:rPr lang="en-GB" sz="2800" b="1" dirty="0" smtClean="0"/>
              <a:t>Business result</a:t>
            </a:r>
            <a:r>
              <a:rPr lang="en-GB" sz="2800" dirty="0" smtClean="0"/>
              <a:t> </a:t>
            </a:r>
            <a:r>
              <a:rPr lang="en-GB" sz="2800" dirty="0"/>
              <a:t>must be balanced as of the accounting period end, must not show any balance and hence does not appear in the balance sheet. </a:t>
            </a:r>
            <a:endParaRPr lang="cs-CZ" sz="2800" dirty="0" smtClean="0"/>
          </a:p>
          <a:p>
            <a:r>
              <a:rPr lang="en-GB" sz="2800" dirty="0" smtClean="0"/>
              <a:t>If </a:t>
            </a:r>
            <a:r>
              <a:rPr lang="en-GB" sz="2800" dirty="0"/>
              <a:t>the entity made a loss over the previous year, it may pay the loss from the current period profit. </a:t>
            </a:r>
            <a:endParaRPr lang="cs-CZ" sz="2800" dirty="0" smtClean="0"/>
          </a:p>
          <a:p>
            <a:r>
              <a:rPr lang="en-GB" sz="2800" dirty="0" smtClean="0"/>
              <a:t>If </a:t>
            </a:r>
            <a:r>
              <a:rPr lang="en-GB" sz="2800" dirty="0"/>
              <a:t>it made a loss in the current period and has retained earnings from previous years, it may use these earnings to cover such a loss.</a:t>
            </a:r>
            <a:endParaRPr lang="cs-CZ" sz="28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dirty="0"/>
          </a:p>
        </p:txBody>
      </p:sp>
    </p:spTree>
    <p:extLst>
      <p:ext uri="{BB962C8B-B14F-4D97-AF65-F5344CB8AC3E}">
        <p14:creationId xmlns:p14="http://schemas.microsoft.com/office/powerpoint/2010/main" val="227205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lstStyle/>
          <a:p>
            <a:r>
              <a:rPr lang="en-GB" dirty="0" smtClean="0"/>
              <a:t>This </a:t>
            </a:r>
            <a:r>
              <a:rPr lang="en-GB" dirty="0"/>
              <a:t>includes all resources available for the business for over one year. </a:t>
            </a:r>
            <a:endParaRPr lang="cs-CZ" dirty="0" smtClean="0"/>
          </a:p>
          <a:p>
            <a:r>
              <a:rPr lang="en-GB" dirty="0" smtClean="0"/>
              <a:t>The </a:t>
            </a:r>
            <a:r>
              <a:rPr lang="en-GB" dirty="0"/>
              <a:t>amount of these resources affects the stability and long-term growth. </a:t>
            </a:r>
            <a:endParaRPr lang="cs-CZ" dirty="0" smtClean="0"/>
          </a:p>
          <a:p>
            <a:r>
              <a:rPr lang="en-GB" dirty="0" smtClean="0"/>
              <a:t>As </a:t>
            </a:r>
            <a:r>
              <a:rPr lang="en-GB" dirty="0"/>
              <a:t>such businesses are regarded stable when they have long-term resources (own and foreign) covering the value of long-term assets (fixed assets) and/or of a portion of short-term assets (current assets).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1502057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lstStyle/>
          <a:p>
            <a:r>
              <a:rPr lang="en-GB" dirty="0"/>
              <a:t>Equity </a:t>
            </a:r>
            <a:r>
              <a:rPr lang="cs-CZ" dirty="0" err="1" smtClean="0"/>
              <a:t>is</a:t>
            </a:r>
            <a:r>
              <a:rPr lang="cs-CZ" dirty="0" smtClean="0"/>
              <a:t> </a:t>
            </a:r>
            <a:r>
              <a:rPr lang="en-GB" dirty="0" smtClean="0"/>
              <a:t>accounted </a:t>
            </a:r>
            <a:r>
              <a:rPr lang="en-GB" dirty="0"/>
              <a:t>in group of accounts </a:t>
            </a:r>
            <a:r>
              <a:rPr lang="en-GB" b="1" dirty="0" smtClean="0"/>
              <a:t>Capital accounts</a:t>
            </a:r>
            <a:r>
              <a:rPr lang="en-GB" dirty="0" smtClean="0"/>
              <a:t>, </a:t>
            </a:r>
            <a:r>
              <a:rPr lang="en-GB" dirty="0"/>
              <a:t>sub-divided into </a:t>
            </a:r>
            <a:r>
              <a:rPr lang="cs-CZ" dirty="0" smtClean="0"/>
              <a:t>these </a:t>
            </a:r>
            <a:r>
              <a:rPr lang="cs-CZ" dirty="0" err="1" smtClean="0"/>
              <a:t>groups</a:t>
            </a:r>
            <a:r>
              <a:rPr lang="en-GB" dirty="0" smtClean="0"/>
              <a:t>:</a:t>
            </a:r>
            <a:endParaRPr lang="cs-CZ" dirty="0" smtClean="0"/>
          </a:p>
          <a:p>
            <a:endParaRPr lang="cs-CZ" dirty="0"/>
          </a:p>
          <a:p>
            <a:pPr lvl="1"/>
            <a:r>
              <a:rPr lang="en-GB" dirty="0" smtClean="0"/>
              <a:t>Registered </a:t>
            </a:r>
            <a:r>
              <a:rPr lang="en-GB" dirty="0"/>
              <a:t>capital and capital funds</a:t>
            </a:r>
            <a:endParaRPr lang="cs-CZ" dirty="0"/>
          </a:p>
          <a:p>
            <a:pPr lvl="1"/>
            <a:r>
              <a:rPr lang="en-GB" dirty="0" smtClean="0"/>
              <a:t>Reserve</a:t>
            </a:r>
            <a:r>
              <a:rPr lang="en-GB" dirty="0"/>
              <a:t>, indivisible fund and other funds created from profit and transferred business result</a:t>
            </a:r>
            <a:endParaRPr lang="cs-CZ" dirty="0"/>
          </a:p>
          <a:p>
            <a:pPr lvl="1"/>
            <a:r>
              <a:rPr lang="en-GB" dirty="0" smtClean="0"/>
              <a:t>Business </a:t>
            </a:r>
            <a:r>
              <a:rPr lang="en-GB" dirty="0"/>
              <a:t>result</a:t>
            </a:r>
            <a:endParaRPr lang="cs-CZ" dirty="0"/>
          </a:p>
          <a:p>
            <a:pPr lvl="1"/>
            <a:r>
              <a:rPr lang="en-GB" dirty="0" smtClean="0"/>
              <a:t>Allowances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2824963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lstStyle/>
          <a:p>
            <a:r>
              <a:rPr lang="en-GB" dirty="0"/>
              <a:t>Typical of equity accounting is its dependence on the legal form of the entity. </a:t>
            </a:r>
            <a:endParaRPr lang="cs-CZ" dirty="0" smtClean="0"/>
          </a:p>
          <a:p>
            <a:r>
              <a:rPr lang="en-GB" dirty="0" smtClean="0"/>
              <a:t>This </a:t>
            </a:r>
            <a:r>
              <a:rPr lang="en-GB" dirty="0"/>
              <a:t>is why its basic division and relationship between the legal form and accounting methods for separate equity components is mentioned first</a:t>
            </a:r>
            <a:r>
              <a:rPr lang="en-GB" dirty="0" smtClean="0"/>
              <a:t>.</a:t>
            </a:r>
            <a:r>
              <a:rPr lang="en-GB" dirty="0"/>
              <a:t> </a:t>
            </a:r>
            <a:endParaRPr lang="cs-CZ" dirty="0"/>
          </a:p>
          <a:p>
            <a:r>
              <a:rPr lang="en-GB" dirty="0"/>
              <a:t>From the above perspective, entities can be divided into </a:t>
            </a:r>
            <a:r>
              <a:rPr lang="en-GB" b="1" dirty="0"/>
              <a:t>natural persons and legal persons</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90634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lstStyle/>
          <a:p>
            <a:r>
              <a:rPr lang="en-GB" b="1" dirty="0" smtClean="0"/>
              <a:t>Natural </a:t>
            </a:r>
            <a:r>
              <a:rPr lang="en-GB" b="1" dirty="0"/>
              <a:t>persons</a:t>
            </a:r>
            <a:r>
              <a:rPr lang="en-GB" dirty="0"/>
              <a:t> account equity mostly when entered as entrepreneurs in the business </a:t>
            </a:r>
            <a:r>
              <a:rPr lang="en-GB" dirty="0" smtClean="0"/>
              <a:t>registry</a:t>
            </a:r>
            <a:r>
              <a:rPr lang="cs-CZ" dirty="0" smtClean="0"/>
              <a:t>.</a:t>
            </a:r>
            <a:r>
              <a:rPr lang="en-GB" dirty="0"/>
              <a:t> </a:t>
            </a:r>
            <a:endParaRPr lang="cs-CZ" dirty="0"/>
          </a:p>
          <a:p>
            <a:r>
              <a:rPr lang="en-GB" b="1" dirty="0"/>
              <a:t>Legal persons</a:t>
            </a:r>
            <a:r>
              <a:rPr lang="en-GB" dirty="0"/>
              <a:t> are divided into three groups in terms of equity accounting:</a:t>
            </a:r>
            <a:endParaRPr lang="cs-CZ" dirty="0"/>
          </a:p>
          <a:p>
            <a:pPr lvl="1"/>
            <a:r>
              <a:rPr lang="en-GB" dirty="0"/>
              <a:t>Business firms,</a:t>
            </a:r>
            <a:endParaRPr lang="cs-CZ" dirty="0"/>
          </a:p>
          <a:p>
            <a:pPr lvl="1"/>
            <a:r>
              <a:rPr lang="en-GB" dirty="0"/>
              <a:t>Associations,</a:t>
            </a:r>
            <a:endParaRPr lang="cs-CZ" dirty="0"/>
          </a:p>
          <a:p>
            <a:pPr lvl="1"/>
            <a:r>
              <a:rPr lang="en-GB" dirty="0"/>
              <a:t>State enterprises and other entities in which equity components are created</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3842040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Business </a:t>
            </a:r>
            <a:r>
              <a:rPr lang="cs-CZ" dirty="0" err="1" smtClean="0"/>
              <a:t>firms</a:t>
            </a:r>
            <a:endParaRPr lang="cs-CZ" dirty="0"/>
          </a:p>
        </p:txBody>
      </p:sp>
      <p:sp>
        <p:nvSpPr>
          <p:cNvPr id="3" name="Zástupný symbol pro obsah 2"/>
          <p:cNvSpPr>
            <a:spLocks noGrp="1"/>
          </p:cNvSpPr>
          <p:nvPr>
            <p:ph idx="1"/>
          </p:nvPr>
        </p:nvSpPr>
        <p:spPr/>
        <p:txBody>
          <a:bodyPr/>
          <a:lstStyle/>
          <a:p>
            <a:r>
              <a:rPr lang="en-GB" b="1" dirty="0"/>
              <a:t>Business firms</a:t>
            </a:r>
            <a:r>
              <a:rPr lang="en-GB" dirty="0"/>
              <a:t> are legal persons established for business </a:t>
            </a:r>
            <a:r>
              <a:rPr lang="cs-CZ" dirty="0" err="1" smtClean="0"/>
              <a:t>divided</a:t>
            </a:r>
            <a:r>
              <a:rPr lang="cs-CZ" dirty="0" smtClean="0"/>
              <a:t> </a:t>
            </a:r>
            <a:r>
              <a:rPr lang="en-GB" dirty="0" smtClean="0"/>
              <a:t>into </a:t>
            </a:r>
            <a:r>
              <a:rPr lang="en-GB" dirty="0"/>
              <a:t>four basic types:</a:t>
            </a:r>
            <a:endParaRPr lang="cs-CZ" dirty="0"/>
          </a:p>
          <a:p>
            <a:pPr lvl="0"/>
            <a:r>
              <a:rPr lang="en-GB" dirty="0"/>
              <a:t>joint stock company</a:t>
            </a:r>
            <a:endParaRPr lang="cs-CZ" dirty="0"/>
          </a:p>
          <a:p>
            <a:pPr lvl="0"/>
            <a:r>
              <a:rPr lang="en-GB" dirty="0"/>
              <a:t>limited liability company</a:t>
            </a:r>
            <a:endParaRPr lang="cs-CZ" dirty="0"/>
          </a:p>
          <a:p>
            <a:pPr lvl="0"/>
            <a:r>
              <a:rPr lang="en-GB" dirty="0"/>
              <a:t>unlimited liability company</a:t>
            </a:r>
            <a:endParaRPr lang="cs-CZ" dirty="0"/>
          </a:p>
          <a:p>
            <a:pPr lvl="0"/>
            <a:r>
              <a:rPr lang="en-GB" dirty="0"/>
              <a:t>limited partnership</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1507906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Registered</a:t>
            </a:r>
            <a:r>
              <a:rPr lang="cs-CZ" dirty="0" smtClean="0"/>
              <a:t> </a:t>
            </a:r>
            <a:r>
              <a:rPr lang="cs-CZ" dirty="0" err="1" smtClean="0"/>
              <a:t>capital</a:t>
            </a:r>
            <a:endParaRPr lang="cs-CZ" dirty="0"/>
          </a:p>
        </p:txBody>
      </p:sp>
      <p:sp>
        <p:nvSpPr>
          <p:cNvPr id="3" name="Zástupný symbol pro obsah 2"/>
          <p:cNvSpPr>
            <a:spLocks noGrp="1"/>
          </p:cNvSpPr>
          <p:nvPr>
            <p:ph idx="1"/>
          </p:nvPr>
        </p:nvSpPr>
        <p:spPr/>
        <p:txBody>
          <a:bodyPr/>
          <a:lstStyle/>
          <a:p>
            <a:r>
              <a:rPr lang="en-GB" b="1" dirty="0"/>
              <a:t>Registered capital </a:t>
            </a:r>
            <a:r>
              <a:rPr lang="en-GB" dirty="0"/>
              <a:t>means the collection of all monetary and non-monetary investments (that can be valued with money) by the partners into the business firm, by associates into the association or by the founder into the state enterprise. </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382751135"/>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2769</TotalTime>
  <Words>1705</Words>
  <Application>Microsoft Office PowerPoint</Application>
  <PresentationFormat>Předvádění na obrazovce (4:3)</PresentationFormat>
  <Paragraphs>159</Paragraphs>
  <Slides>33</Slides>
  <Notes>0</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Тема1</vt:lpstr>
      <vt:lpstr>Accounting (Basics) - Lecture 9  ACCOUNTING CONCERNING EQUITY OF ACCOUNTING UNIT. CHANGES IN EQUITY, CAPITAL FUNDS, PROFIT FUNDS, ACCUMULATED PROFIT OR OUTSTANDING LOSS FROM PREVIOUS YEARS AND LOSS/PROFIT FROM THIS ACCOUNTING PERIOD. </vt:lpstr>
      <vt:lpstr>Content</vt:lpstr>
      <vt:lpstr>Equity</vt:lpstr>
      <vt:lpstr>Equity</vt:lpstr>
      <vt:lpstr>Equity</vt:lpstr>
      <vt:lpstr>Equity</vt:lpstr>
      <vt:lpstr>Equity</vt:lpstr>
      <vt:lpstr>Business firms</vt:lpstr>
      <vt:lpstr>Registered capital</vt:lpstr>
      <vt:lpstr>Founding date</vt:lpstr>
      <vt:lpstr>Formation date</vt:lpstr>
      <vt:lpstr>Accounting of subscriptions and registered capital pay-back </vt:lpstr>
      <vt:lpstr>Accounting differences in registered capital </vt:lpstr>
      <vt:lpstr>Accounting differences in registered capital </vt:lpstr>
      <vt:lpstr>Increase in registered capital</vt:lpstr>
      <vt:lpstr>Increase in registered capital</vt:lpstr>
      <vt:lpstr>Decrease in registered capital</vt:lpstr>
      <vt:lpstr>Decrease in registered capital</vt:lpstr>
      <vt:lpstr>Capital Funds </vt:lpstr>
      <vt:lpstr>Capital Funds </vt:lpstr>
      <vt:lpstr>Capital Funds </vt:lpstr>
      <vt:lpstr>Capital funds</vt:lpstr>
      <vt:lpstr>Capital funds</vt:lpstr>
      <vt:lpstr>Funds Created From Profit</vt:lpstr>
      <vt:lpstr>Funds Created From Profit</vt:lpstr>
      <vt:lpstr>Funds Created From Profit</vt:lpstr>
      <vt:lpstr>Business result of Entity </vt:lpstr>
      <vt:lpstr>Business result of a current accounting period </vt:lpstr>
      <vt:lpstr>Business result of a current accounting period </vt:lpstr>
      <vt:lpstr>Business result of a current accounting period </vt:lpstr>
      <vt:lpstr>Retained earnings from previous years  </vt:lpstr>
      <vt:lpstr>Business result of a current accounting period </vt:lpstr>
      <vt:lpstr>Business result of a current accounting period </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admin</cp:lastModifiedBy>
  <cp:revision>191</cp:revision>
  <dcterms:created xsi:type="dcterms:W3CDTF">2014-08-29T06:21:19Z</dcterms:created>
  <dcterms:modified xsi:type="dcterms:W3CDTF">2017-09-06T21:10:05Z</dcterms:modified>
</cp:coreProperties>
</file>