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33"/>
  </p:handoutMasterIdLst>
  <p:sldIdLst>
    <p:sldId id="268" r:id="rId2"/>
    <p:sldId id="280" r:id="rId3"/>
    <p:sldId id="279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56" r:id="rId13"/>
    <p:sldId id="307" r:id="rId14"/>
    <p:sldId id="257" r:id="rId15"/>
    <p:sldId id="290" r:id="rId16"/>
    <p:sldId id="291" r:id="rId17"/>
    <p:sldId id="299" r:id="rId18"/>
    <p:sldId id="300" r:id="rId19"/>
    <p:sldId id="301" r:id="rId20"/>
    <p:sldId id="292" r:id="rId21"/>
    <p:sldId id="293" r:id="rId22"/>
    <p:sldId id="289" r:id="rId23"/>
    <p:sldId id="294" r:id="rId24"/>
    <p:sldId id="295" r:id="rId25"/>
    <p:sldId id="296" r:id="rId26"/>
    <p:sldId id="302" r:id="rId27"/>
    <p:sldId id="303" r:id="rId28"/>
    <p:sldId id="304" r:id="rId29"/>
    <p:sldId id="305" r:id="rId30"/>
    <p:sldId id="306" r:id="rId31"/>
    <p:sldId id="298" r:id="rId32"/>
  </p:sldIdLst>
  <p:sldSz cx="9144000" cy="6858000" type="screen4x3"/>
  <p:notesSz cx="6797675" cy="99298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2910" y="-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789C3611-EAB5-41C6-876F-52C588266F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9EA7BAC8-0E7F-4787-A27E-9744255B7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252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="" xmlns:a16="http://schemas.microsoft.com/office/drawing/2014/main" id="{56F244C8-FB84-478A-ADA3-634EE6A1AB8F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123" name="Group 3">
              <a:extLst>
                <a:ext uri="{FF2B5EF4-FFF2-40B4-BE49-F238E27FC236}">
                  <a16:creationId xmlns="" xmlns:a16="http://schemas.microsoft.com/office/drawing/2014/main" id="{7AD910B4-9872-474C-8318-63D20A9B78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24" name="Rectangle 4">
                <a:extLst>
                  <a:ext uri="{FF2B5EF4-FFF2-40B4-BE49-F238E27FC236}">
                    <a16:creationId xmlns="" xmlns:a16="http://schemas.microsoft.com/office/drawing/2014/main" id="{86FA4257-6BC4-4FF5-8DAE-56FE6D91E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125" name="Rectangle 5">
                <a:extLst>
                  <a:ext uri="{FF2B5EF4-FFF2-40B4-BE49-F238E27FC236}">
                    <a16:creationId xmlns="" xmlns:a16="http://schemas.microsoft.com/office/drawing/2014/main" id="{B51D424F-4BEF-4B99-A972-C96A5797A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5126" name="Group 6">
              <a:extLst>
                <a:ext uri="{FF2B5EF4-FFF2-40B4-BE49-F238E27FC236}">
                  <a16:creationId xmlns="" xmlns:a16="http://schemas.microsoft.com/office/drawing/2014/main" id="{074B1352-2FCC-4D8F-B66A-3FEA2F3494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127" name="Rectangle 7">
                <a:extLst>
                  <a:ext uri="{FF2B5EF4-FFF2-40B4-BE49-F238E27FC236}">
                    <a16:creationId xmlns="" xmlns:a16="http://schemas.microsoft.com/office/drawing/2014/main" id="{A81D2192-624D-472D-B13A-30225FC444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128" name="Rectangle 8">
                <a:extLst>
                  <a:ext uri="{FF2B5EF4-FFF2-40B4-BE49-F238E27FC236}">
                    <a16:creationId xmlns="" xmlns:a16="http://schemas.microsoft.com/office/drawing/2014/main" id="{52FBB123-A10B-4C53-BCCF-4A1B147B22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5129" name="Rectangle 9">
              <a:extLst>
                <a:ext uri="{FF2B5EF4-FFF2-40B4-BE49-F238E27FC236}">
                  <a16:creationId xmlns="" xmlns:a16="http://schemas.microsoft.com/office/drawing/2014/main" id="{1893BF59-3A51-430E-A711-88334FE52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0" name="Rectangle 10">
              <a:extLst>
                <a:ext uri="{FF2B5EF4-FFF2-40B4-BE49-F238E27FC236}">
                  <a16:creationId xmlns="" xmlns:a16="http://schemas.microsoft.com/office/drawing/2014/main" id="{50449BCF-42BA-4EEB-94D4-FE567DF0E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1" name="Rectangle 11">
              <a:extLst>
                <a:ext uri="{FF2B5EF4-FFF2-40B4-BE49-F238E27FC236}">
                  <a16:creationId xmlns="" xmlns:a16="http://schemas.microsoft.com/office/drawing/2014/main" id="{40D99644-4161-4B90-ABF7-E4DD8040755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132" name="Rectangle 12">
            <a:extLst>
              <a:ext uri="{FF2B5EF4-FFF2-40B4-BE49-F238E27FC236}">
                <a16:creationId xmlns="" xmlns:a16="http://schemas.microsoft.com/office/drawing/2014/main" id="{2027DF3D-5B38-4843-9B72-9E5343E8F5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5133" name="Rectangle 13">
            <a:extLst>
              <a:ext uri="{FF2B5EF4-FFF2-40B4-BE49-F238E27FC236}">
                <a16:creationId xmlns="" xmlns:a16="http://schemas.microsoft.com/office/drawing/2014/main" id="{AD4BC08E-02CB-4CB3-9256-E34E8B057E5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5134" name="Rectangle 14">
            <a:extLst>
              <a:ext uri="{FF2B5EF4-FFF2-40B4-BE49-F238E27FC236}">
                <a16:creationId xmlns="" xmlns:a16="http://schemas.microsoft.com/office/drawing/2014/main" id="{9183198D-45C3-4D27-B400-BF8C14CC39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135" name="Rectangle 15">
            <a:extLst>
              <a:ext uri="{FF2B5EF4-FFF2-40B4-BE49-F238E27FC236}">
                <a16:creationId xmlns="" xmlns:a16="http://schemas.microsoft.com/office/drawing/2014/main" id="{77B344CF-941F-421A-80B6-5017CC4107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136" name="Rectangle 16">
            <a:extLst>
              <a:ext uri="{FF2B5EF4-FFF2-40B4-BE49-F238E27FC236}">
                <a16:creationId xmlns="" xmlns:a16="http://schemas.microsoft.com/office/drawing/2014/main" id="{3E8E9637-5D81-4F7E-91FF-630C7F3C096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1D379CD-44FC-4F0F-8500-CAD35FABB7E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25B3798-66F7-42C0-B0B5-239A1E41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BF528001-EA83-48EE-A466-E45AA5C79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97C4B6E-0D8C-4972-90E4-302A3F5D9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CD415DD-6AC5-47F8-8DBE-565F8B181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DCB6680-F15B-46DC-9090-2BCDEA0EF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B5E86-DF65-4527-B79A-49A29A542D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83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A4BBF8B3-8D4D-4FA3-8E32-CCB4605CD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6BD9038-B7FC-4497-A4CF-614C8B5E4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D9141E5-4940-4744-A11E-9F241B65D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530B340-F24C-46AC-B980-72DC7FEB9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88BFA81-DB9E-416D-BE7B-DF9E7C70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53777-DF42-4234-B1FD-639263B367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252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0B438DD-7D7A-4FEE-95B9-9CB0810B5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5E10E87-8FE2-4DCC-9D4A-BDCF69210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9A73E926-5169-4BB1-BA2B-93739D77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0B8854A8-04B7-4F6E-92DF-919F6399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845C10F-8392-41F3-8A34-E5E12A0CC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3EF93-420F-4847-87A2-F399699F88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285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4D4BFE7-9A46-4C81-AC72-5FB6214CF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EDD05D86-7281-4D36-AF30-0072BAA89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D270131-3022-49B0-917E-301BEA0F7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B727FFD-0F36-469B-9BD0-0E435623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7980160-A651-4D5D-91E2-8FDC2083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8BE73-2C98-4973-B1C1-404F9D4897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358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7DF4E51-7D98-4BB1-BA99-CA3449042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C7D1758-1319-43E0-A3E5-C4BC9E4A0C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91911ACE-149F-44FF-81D1-A760256BC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9C30B528-5EA0-4862-859C-1CC1934CE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C22B4CFD-234D-46C1-AC37-35FB4527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AA1062DE-E7D2-4BB3-9A32-FF55EA31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57465-7FD1-450F-A7C3-332B08C64C9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36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F5FD07D-05E7-4F96-B2A6-68290E139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AEA2C5DF-47DA-4906-AF15-58131614A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7D54C4D9-6DBC-408F-A867-56F34AD04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5BAABE0A-15C0-4DF3-AA45-D17921A2E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14EDFEFD-31E3-4F83-BEEA-B5BA337E4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F404FFF5-0E34-4736-82E9-AD8542245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EBDEE2C8-2DE1-4EF7-B11E-396CB8BDD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D0E5DFEB-6FE9-4D36-9992-542C2456A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A4555-FA2E-4F25-9957-073C21D66A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608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19C9C2E-7F70-4CBF-8A59-ABE716594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85E196B5-DAD8-4E1B-9DE2-CFB5373CF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C0442951-29CC-4BFF-81E5-693773EE1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93B92F8B-757F-4206-9ECD-BB13C2D36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E74E0-5759-4151-AB59-B1345F51AC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784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26771CC-0E96-4AFB-8F01-0C3BF5E4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C2E6A434-0A31-42AB-997A-DA08E11CA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BD553F76-AB9A-4552-9434-0DB15FAF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CC9B9-AC50-4428-9367-F39605D54F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311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1856A2F-A417-41F9-8B1C-165A2A5B0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40CB681-3693-4175-AE92-3B11FAF8A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25484B83-374C-4A24-9488-72FACA9EC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E1DCA579-1244-418D-81D8-74EDB636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BE73C5EF-F5B4-4D74-8FFE-DA54011D2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A33CA054-B630-4147-A112-84B2D9EC3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6933C-0001-4A93-8107-C80F32B88B3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025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53E86E7-D643-47ED-8419-FC4BE6661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EC1209E-0DC8-40E1-BF3B-A50201BAD9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9F6B471E-5C98-4994-9C76-60850AB7C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0731216C-6B49-4017-9A12-F1611113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C88AAA0-A199-4B87-84F1-4E78FEBA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E6FA9CB9-C437-465D-B612-FBEBAE062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988C6-5433-49FC-BBD3-9CF27E072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891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92A145A3-61EE-4B7A-8429-BB2FE0AA36B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39034075-0466-4A16-B598-D5FF6B98FB3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100" name="Rectangle 4">
            <a:extLst>
              <a:ext uri="{FF2B5EF4-FFF2-40B4-BE49-F238E27FC236}">
                <a16:creationId xmlns="" xmlns:a16="http://schemas.microsoft.com/office/drawing/2014/main" id="{638318FB-523A-44A3-8706-A0332686D07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BF465029-935B-4DB6-ABBB-1C76E8C661D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B55EC2C8-9150-4A2E-9151-01D886CDED3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FFA403F1-ADD0-4F6A-B010-837F168BDC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104" name="Rectangle 8">
            <a:extLst>
              <a:ext uri="{FF2B5EF4-FFF2-40B4-BE49-F238E27FC236}">
                <a16:creationId xmlns="" xmlns:a16="http://schemas.microsoft.com/office/drawing/2014/main" id="{CB19B830-0D3E-46B6-A8B7-A22FEF1697F9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105" name="Rectangle 9">
            <a:extLst>
              <a:ext uri="{FF2B5EF4-FFF2-40B4-BE49-F238E27FC236}">
                <a16:creationId xmlns="" xmlns:a16="http://schemas.microsoft.com/office/drawing/2014/main" id="{7717107D-C49D-4AE5-B3FA-67B96006B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06" name="Rectangle 10">
            <a:extLst>
              <a:ext uri="{FF2B5EF4-FFF2-40B4-BE49-F238E27FC236}">
                <a16:creationId xmlns="" xmlns:a16="http://schemas.microsoft.com/office/drawing/2014/main" id="{9A9ED5A2-8503-43ED-A0B1-E2D053204A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="" xmlns:a16="http://schemas.microsoft.com/office/drawing/2014/main" id="{F0992B6D-D873-44CF-9849-7A64849565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4108" name="Rectangle 12">
            <a:extLst>
              <a:ext uri="{FF2B5EF4-FFF2-40B4-BE49-F238E27FC236}">
                <a16:creationId xmlns="" xmlns:a16="http://schemas.microsoft.com/office/drawing/2014/main" id="{A9DF773B-B20E-4C60-B45F-6252E8DD27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4109" name="Rectangle 13">
            <a:extLst>
              <a:ext uri="{FF2B5EF4-FFF2-40B4-BE49-F238E27FC236}">
                <a16:creationId xmlns="" xmlns:a16="http://schemas.microsoft.com/office/drawing/2014/main" id="{5DBC1F6E-44B1-4F3A-93F2-B1983F2290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AAB5F6-346C-40F7-A421-ABD2953DB1D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s1o-024e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08A4CB8A-ED7B-42B8-864D-3E5589348B8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err="1"/>
              <a:t>Organization</a:t>
            </a:r>
            <a:r>
              <a:rPr lang="cs-CZ" altLang="cs-CZ" dirty="0"/>
              <a:t> </a:t>
            </a:r>
            <a:r>
              <a:rPr lang="cs-CZ" altLang="cs-CZ" dirty="0" err="1"/>
              <a:t>Life</a:t>
            </a:r>
            <a:r>
              <a:rPr lang="cs-CZ" altLang="cs-CZ" dirty="0"/>
              <a:t> </a:t>
            </a:r>
            <a:r>
              <a:rPr lang="cs-CZ" altLang="cs-CZ" dirty="0" err="1"/>
              <a:t>Cycle</a:t>
            </a:r>
            <a:endParaRPr lang="cs-CZ" altLang="cs-CZ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93037" cy="1462087"/>
          </a:xfrm>
        </p:spPr>
        <p:txBody>
          <a:bodyPr/>
          <a:lstStyle/>
          <a:p>
            <a:r>
              <a:rPr lang="cs-CZ" sz="3600" b="1" dirty="0" err="1" smtClean="0"/>
              <a:t>Collaboration</a:t>
            </a:r>
            <a:r>
              <a:rPr lang="cs-CZ" sz="3600" b="1" dirty="0" smtClean="0"/>
              <a:t> - ? </a:t>
            </a:r>
            <a:r>
              <a:rPr lang="cs-CZ" sz="3600" b="1" dirty="0" err="1" smtClean="0"/>
              <a:t>Crisis</a:t>
            </a:r>
            <a:r>
              <a:rPr lang="cs-CZ" sz="3600" b="1" dirty="0" smtClean="0"/>
              <a:t> 1/2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2017713"/>
            <a:ext cx="8839200" cy="4114800"/>
          </a:xfrm>
        </p:spPr>
        <p:txBody>
          <a:bodyPr/>
          <a:lstStyle/>
          <a:p>
            <a:pPr lvl="0"/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focus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on </a:t>
            </a:r>
            <a:r>
              <a:rPr lang="cs-CZ" sz="2400" dirty="0" err="1"/>
              <a:t>solving</a:t>
            </a:r>
            <a:r>
              <a:rPr lang="cs-CZ" sz="2400" dirty="0"/>
              <a:t> </a:t>
            </a:r>
            <a:r>
              <a:rPr lang="cs-CZ" sz="2400" dirty="0" err="1"/>
              <a:t>problems</a:t>
            </a:r>
            <a:r>
              <a:rPr lang="cs-CZ" sz="2400" dirty="0"/>
              <a:t> </a:t>
            </a:r>
            <a:r>
              <a:rPr lang="cs-CZ" sz="2400" dirty="0" err="1"/>
              <a:t>quickly</a:t>
            </a:r>
            <a:r>
              <a:rPr lang="cs-CZ" sz="2400" dirty="0"/>
              <a:t> </a:t>
            </a:r>
            <a:r>
              <a:rPr lang="cs-CZ" sz="2400" dirty="0" err="1"/>
              <a:t>through</a:t>
            </a:r>
            <a:r>
              <a:rPr lang="cs-CZ" sz="2400" dirty="0"/>
              <a:t> team </a:t>
            </a:r>
            <a:r>
              <a:rPr lang="cs-CZ" sz="2400" dirty="0" err="1"/>
              <a:t>action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Teams</a:t>
            </a:r>
            <a:r>
              <a:rPr lang="cs-CZ" sz="2400" dirty="0"/>
              <a:t> are </a:t>
            </a:r>
            <a:r>
              <a:rPr lang="cs-CZ" sz="2400" dirty="0" err="1"/>
              <a:t>combined</a:t>
            </a:r>
            <a:r>
              <a:rPr lang="cs-CZ" sz="2400" dirty="0"/>
              <a:t> </a:t>
            </a:r>
            <a:r>
              <a:rPr lang="cs-CZ" sz="2400" dirty="0" err="1"/>
              <a:t>across</a:t>
            </a:r>
            <a:r>
              <a:rPr lang="cs-CZ" sz="2400" dirty="0"/>
              <a:t> </a:t>
            </a:r>
            <a:r>
              <a:rPr lang="cs-CZ" sz="2400" dirty="0" err="1"/>
              <a:t>functions</a:t>
            </a:r>
            <a:r>
              <a:rPr lang="cs-CZ" sz="2400" dirty="0"/>
              <a:t> to handle </a:t>
            </a:r>
            <a:r>
              <a:rPr lang="cs-CZ" sz="2400" dirty="0" err="1"/>
              <a:t>specific</a:t>
            </a:r>
            <a:r>
              <a:rPr lang="cs-CZ" sz="2400" dirty="0"/>
              <a:t> </a:t>
            </a:r>
            <a:r>
              <a:rPr lang="cs-CZ" sz="2400" dirty="0" err="1"/>
              <a:t>tasks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Staff</a:t>
            </a:r>
            <a:r>
              <a:rPr lang="cs-CZ" sz="2400" dirty="0"/>
              <a:t> </a:t>
            </a:r>
            <a:r>
              <a:rPr lang="cs-CZ" sz="2400" dirty="0" err="1"/>
              <a:t>experts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headquarters</a:t>
            </a:r>
            <a:r>
              <a:rPr lang="cs-CZ" sz="2400" dirty="0"/>
              <a:t> are </a:t>
            </a:r>
            <a:r>
              <a:rPr lang="cs-CZ" sz="2400" dirty="0" err="1"/>
              <a:t>reduced</a:t>
            </a:r>
            <a:r>
              <a:rPr lang="cs-CZ" sz="2400" dirty="0"/>
              <a:t> in </a:t>
            </a:r>
            <a:r>
              <a:rPr lang="cs-CZ" sz="2400" dirty="0" err="1"/>
              <a:t>number</a:t>
            </a:r>
            <a:r>
              <a:rPr lang="cs-CZ" sz="2400" dirty="0"/>
              <a:t>, </a:t>
            </a:r>
            <a:r>
              <a:rPr lang="cs-CZ" sz="2400" dirty="0" err="1"/>
              <a:t>reassigned</a:t>
            </a:r>
            <a:r>
              <a:rPr lang="cs-CZ" sz="2400" dirty="0"/>
              <a:t>, and </a:t>
            </a:r>
            <a:r>
              <a:rPr lang="cs-CZ" sz="2400" dirty="0" err="1"/>
              <a:t>combined</a:t>
            </a:r>
            <a:r>
              <a:rPr lang="cs-CZ" sz="2400" dirty="0"/>
              <a:t> </a:t>
            </a:r>
            <a:r>
              <a:rPr lang="cs-CZ" sz="2400" dirty="0" err="1"/>
              <a:t>into</a:t>
            </a:r>
            <a:r>
              <a:rPr lang="cs-CZ" sz="2400" dirty="0"/>
              <a:t> </a:t>
            </a:r>
            <a:r>
              <a:rPr lang="cs-CZ" sz="2400" dirty="0" err="1"/>
              <a:t>interdisciplinary</a:t>
            </a:r>
            <a:r>
              <a:rPr lang="cs-CZ" sz="2400" dirty="0"/>
              <a:t> </a:t>
            </a:r>
            <a:r>
              <a:rPr lang="cs-CZ" sz="2400" dirty="0" err="1"/>
              <a:t>teams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consult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, not direct,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units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/>
              <a:t>A matrix-type </a:t>
            </a:r>
            <a:r>
              <a:rPr lang="cs-CZ" sz="2400" dirty="0" err="1"/>
              <a:t>structure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frequently</a:t>
            </a:r>
            <a:r>
              <a:rPr lang="cs-CZ" sz="2400" dirty="0"/>
              <a:t> </a:t>
            </a:r>
            <a:r>
              <a:rPr lang="cs-CZ" sz="2400" dirty="0" err="1"/>
              <a:t>used</a:t>
            </a:r>
            <a:r>
              <a:rPr lang="cs-CZ" sz="2400" dirty="0"/>
              <a:t> to </a:t>
            </a:r>
            <a:r>
              <a:rPr lang="cs-CZ" sz="2400" dirty="0" err="1"/>
              <a:t>assemble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right</a:t>
            </a:r>
            <a:r>
              <a:rPr lang="cs-CZ" sz="2400" dirty="0"/>
              <a:t> </a:t>
            </a:r>
            <a:r>
              <a:rPr lang="cs-CZ" sz="2400" dirty="0" err="1"/>
              <a:t>teams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appropriate</a:t>
            </a:r>
            <a:r>
              <a:rPr lang="cs-CZ" sz="2400" dirty="0"/>
              <a:t> </a:t>
            </a:r>
            <a:r>
              <a:rPr lang="cs-CZ" sz="2400" dirty="0" err="1"/>
              <a:t>problems</a:t>
            </a:r>
            <a:r>
              <a:rPr lang="cs-CZ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9225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5800" y="1295400"/>
            <a:ext cx="8269288" cy="4837113"/>
          </a:xfrm>
        </p:spPr>
        <p:txBody>
          <a:bodyPr/>
          <a:lstStyle/>
          <a:p>
            <a:pPr lvl="0"/>
            <a:r>
              <a:rPr lang="cs-CZ" sz="2400" dirty="0" err="1"/>
              <a:t>Formal</a:t>
            </a:r>
            <a:r>
              <a:rPr lang="cs-CZ" sz="2400" dirty="0"/>
              <a:t> </a:t>
            </a:r>
            <a:r>
              <a:rPr lang="cs-CZ" sz="2400" dirty="0" err="1"/>
              <a:t>control</a:t>
            </a:r>
            <a:r>
              <a:rPr lang="cs-CZ" sz="2400" dirty="0"/>
              <a:t> </a:t>
            </a:r>
            <a:r>
              <a:rPr lang="cs-CZ" sz="2400" dirty="0" err="1"/>
              <a:t>systems</a:t>
            </a:r>
            <a:r>
              <a:rPr lang="cs-CZ" sz="2400" dirty="0"/>
              <a:t> are </a:t>
            </a:r>
            <a:r>
              <a:rPr lang="cs-CZ" sz="2400" dirty="0" err="1"/>
              <a:t>simplified</a:t>
            </a:r>
            <a:r>
              <a:rPr lang="cs-CZ" sz="2400" dirty="0"/>
              <a:t> and </a:t>
            </a:r>
            <a:r>
              <a:rPr lang="cs-CZ" sz="2400" dirty="0" err="1"/>
              <a:t>combined</a:t>
            </a:r>
            <a:r>
              <a:rPr lang="cs-CZ" sz="2400" dirty="0"/>
              <a:t> </a:t>
            </a:r>
            <a:r>
              <a:rPr lang="cs-CZ" sz="2400" dirty="0" err="1"/>
              <a:t>into</a:t>
            </a:r>
            <a:r>
              <a:rPr lang="cs-CZ" sz="2400" dirty="0"/>
              <a:t> single </a:t>
            </a:r>
            <a:r>
              <a:rPr lang="cs-CZ" sz="2400" dirty="0" err="1"/>
              <a:t>multipurpose</a:t>
            </a:r>
            <a:r>
              <a:rPr lang="cs-CZ" sz="2400" dirty="0"/>
              <a:t> </a:t>
            </a:r>
            <a:r>
              <a:rPr lang="cs-CZ" sz="2400" dirty="0" err="1"/>
              <a:t>systems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Conferences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key</a:t>
            </a:r>
            <a:r>
              <a:rPr lang="cs-CZ" sz="2400" dirty="0"/>
              <a:t> </a:t>
            </a:r>
            <a:r>
              <a:rPr lang="cs-CZ" sz="2400" dirty="0" err="1"/>
              <a:t>managers</a:t>
            </a:r>
            <a:r>
              <a:rPr lang="cs-CZ" sz="2400" dirty="0"/>
              <a:t> are </a:t>
            </a:r>
            <a:r>
              <a:rPr lang="cs-CZ" sz="2400" dirty="0" err="1"/>
              <a:t>held</a:t>
            </a:r>
            <a:r>
              <a:rPr lang="cs-CZ" sz="2400" dirty="0"/>
              <a:t> </a:t>
            </a:r>
            <a:r>
              <a:rPr lang="cs-CZ" sz="2400" dirty="0" err="1"/>
              <a:t>frequently</a:t>
            </a:r>
            <a:r>
              <a:rPr lang="cs-CZ" sz="2400" dirty="0"/>
              <a:t> to </a:t>
            </a:r>
            <a:r>
              <a:rPr lang="cs-CZ" sz="2400" dirty="0" err="1"/>
              <a:t>focus</a:t>
            </a:r>
            <a:r>
              <a:rPr lang="cs-CZ" sz="2400" dirty="0"/>
              <a:t> on major </a:t>
            </a:r>
            <a:r>
              <a:rPr lang="cs-CZ" sz="2400" dirty="0" err="1"/>
              <a:t>problems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Educational</a:t>
            </a:r>
            <a:r>
              <a:rPr lang="cs-CZ" sz="2400" dirty="0"/>
              <a:t> </a:t>
            </a:r>
            <a:r>
              <a:rPr lang="cs-CZ" sz="2400" dirty="0" err="1"/>
              <a:t>programs</a:t>
            </a:r>
            <a:r>
              <a:rPr lang="cs-CZ" sz="2400" dirty="0"/>
              <a:t> are </a:t>
            </a:r>
            <a:r>
              <a:rPr lang="cs-CZ" sz="2400" dirty="0" err="1"/>
              <a:t>used</a:t>
            </a:r>
            <a:r>
              <a:rPr lang="cs-CZ" sz="2400" dirty="0"/>
              <a:t> to </a:t>
            </a:r>
            <a:r>
              <a:rPr lang="cs-CZ" sz="2400" dirty="0" err="1"/>
              <a:t>train</a:t>
            </a:r>
            <a:r>
              <a:rPr lang="cs-CZ" sz="2400" dirty="0"/>
              <a:t> </a:t>
            </a:r>
            <a:r>
              <a:rPr lang="cs-CZ" sz="2400" dirty="0" err="1"/>
              <a:t>managers</a:t>
            </a:r>
            <a:r>
              <a:rPr lang="cs-CZ" sz="2400" dirty="0"/>
              <a:t> in </a:t>
            </a:r>
            <a:r>
              <a:rPr lang="cs-CZ" sz="2400" dirty="0" err="1"/>
              <a:t>behavioral</a:t>
            </a:r>
            <a:r>
              <a:rPr lang="cs-CZ" sz="2400" dirty="0"/>
              <a:t> </a:t>
            </a:r>
            <a:r>
              <a:rPr lang="cs-CZ" sz="2400" dirty="0" err="1"/>
              <a:t>skills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achieving</a:t>
            </a:r>
            <a:r>
              <a:rPr lang="cs-CZ" sz="2400" dirty="0"/>
              <a:t> </a:t>
            </a:r>
            <a:r>
              <a:rPr lang="cs-CZ" sz="2400" dirty="0" err="1"/>
              <a:t>better</a:t>
            </a:r>
            <a:r>
              <a:rPr lang="cs-CZ" sz="2400" dirty="0"/>
              <a:t> </a:t>
            </a:r>
            <a:r>
              <a:rPr lang="cs-CZ" sz="2400" dirty="0" err="1"/>
              <a:t>teamwork</a:t>
            </a:r>
            <a:r>
              <a:rPr lang="cs-CZ" sz="2400" dirty="0"/>
              <a:t> and </a:t>
            </a:r>
            <a:r>
              <a:rPr lang="cs-CZ" sz="2400" dirty="0" err="1"/>
              <a:t>conflict</a:t>
            </a:r>
            <a:r>
              <a:rPr lang="cs-CZ" sz="2400" dirty="0"/>
              <a:t> </a:t>
            </a:r>
            <a:r>
              <a:rPr lang="cs-CZ" sz="2400" dirty="0" err="1"/>
              <a:t>resolution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/>
              <a:t>Real-</a:t>
            </a:r>
            <a:r>
              <a:rPr lang="cs-CZ" sz="2400" dirty="0" err="1"/>
              <a:t>time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systems</a:t>
            </a:r>
            <a:r>
              <a:rPr lang="cs-CZ" sz="2400" dirty="0"/>
              <a:t> are </a:t>
            </a:r>
            <a:r>
              <a:rPr lang="cs-CZ" sz="2400" dirty="0" err="1"/>
              <a:t>integrated</a:t>
            </a:r>
            <a:r>
              <a:rPr lang="cs-CZ" sz="2400" dirty="0"/>
              <a:t> </a:t>
            </a:r>
            <a:r>
              <a:rPr lang="cs-CZ" sz="2400" dirty="0" err="1"/>
              <a:t>into</a:t>
            </a:r>
            <a:r>
              <a:rPr lang="cs-CZ" sz="2400" dirty="0"/>
              <a:t> </a:t>
            </a:r>
            <a:r>
              <a:rPr lang="cs-CZ" sz="2400" dirty="0" err="1"/>
              <a:t>daily</a:t>
            </a:r>
            <a:r>
              <a:rPr lang="cs-CZ" sz="2400" dirty="0"/>
              <a:t> </a:t>
            </a:r>
            <a:r>
              <a:rPr lang="cs-CZ" sz="2400" dirty="0" err="1"/>
              <a:t>decision-making</a:t>
            </a:r>
            <a:r>
              <a:rPr lang="cs-CZ" sz="2400" dirty="0"/>
              <a:t> </a:t>
            </a:r>
            <a:r>
              <a:rPr lang="cs-CZ" sz="2400" dirty="0" err="1"/>
              <a:t>processes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Economic</a:t>
            </a:r>
            <a:r>
              <a:rPr lang="cs-CZ" sz="2400" dirty="0"/>
              <a:t> </a:t>
            </a:r>
            <a:r>
              <a:rPr lang="cs-CZ" sz="2400" dirty="0" err="1"/>
              <a:t>rewards</a:t>
            </a:r>
            <a:r>
              <a:rPr lang="cs-CZ" sz="2400" dirty="0"/>
              <a:t> are </a:t>
            </a:r>
            <a:r>
              <a:rPr lang="cs-CZ" sz="2400" dirty="0" err="1"/>
              <a:t>geared</a:t>
            </a:r>
            <a:r>
              <a:rPr lang="cs-CZ" sz="2400" dirty="0"/>
              <a:t> more to team performance </a:t>
            </a:r>
            <a:r>
              <a:rPr lang="cs-CZ" sz="2400" dirty="0" err="1"/>
              <a:t>than</a:t>
            </a:r>
            <a:r>
              <a:rPr lang="cs-CZ" sz="2400" dirty="0"/>
              <a:t> to </a:t>
            </a:r>
            <a:r>
              <a:rPr lang="cs-CZ" sz="2400" dirty="0" err="1"/>
              <a:t>individual</a:t>
            </a:r>
            <a:r>
              <a:rPr lang="cs-CZ" sz="2400" dirty="0"/>
              <a:t> </a:t>
            </a:r>
            <a:r>
              <a:rPr lang="cs-CZ" sz="2400" dirty="0" err="1"/>
              <a:t>achievement</a:t>
            </a:r>
            <a:r>
              <a:rPr lang="cs-CZ" sz="2400" dirty="0"/>
              <a:t>. </a:t>
            </a:r>
          </a:p>
          <a:p>
            <a:r>
              <a:rPr lang="cs-CZ" sz="2400" dirty="0" err="1"/>
              <a:t>Experimenting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new</a:t>
            </a:r>
            <a:r>
              <a:rPr lang="cs-CZ" sz="2400" dirty="0"/>
              <a:t> </a:t>
            </a:r>
            <a:r>
              <a:rPr lang="cs-CZ" sz="2400" dirty="0" err="1"/>
              <a:t>practices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encouraged</a:t>
            </a:r>
            <a:r>
              <a:rPr lang="cs-CZ" sz="2400" dirty="0"/>
              <a:t> </a:t>
            </a:r>
            <a:r>
              <a:rPr lang="cs-CZ" sz="2400" dirty="0" err="1"/>
              <a:t>throughout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organization</a:t>
            </a:r>
            <a:r>
              <a:rPr lang="cs-CZ" sz="2400" dirty="0"/>
              <a:t>. </a:t>
            </a:r>
          </a:p>
          <a:p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1143000" y="609600"/>
            <a:ext cx="6875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Collaboration</a:t>
            </a:r>
            <a:r>
              <a:rPr lang="cs-CZ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- ? </a:t>
            </a:r>
            <a:r>
              <a:rPr lang="cs-CZ" sz="36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Crisis</a:t>
            </a:r>
            <a:r>
              <a:rPr lang="cs-CZ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 /2</a:t>
            </a:r>
            <a:endParaRPr lang="cs-CZ" sz="3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0987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="" xmlns:a16="http://schemas.microsoft.com/office/drawing/2014/main" id="{52A5648C-6A46-4583-9484-D4A75DD56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6858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cs-CZ" sz="44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Life</a:t>
            </a:r>
            <a:r>
              <a:rPr lang="cs-CZ" altLang="cs-CZ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altLang="cs-CZ" sz="44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cycle</a:t>
            </a:r>
            <a:r>
              <a:rPr lang="cs-CZ" altLang="cs-CZ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altLang="cs-CZ" sz="44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</a:t>
            </a:r>
            <a:r>
              <a:rPr lang="cs-CZ" altLang="cs-CZ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altLang="cs-CZ" sz="44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cs-CZ" altLang="cs-CZ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altLang="cs-CZ" sz="44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enterprise</a:t>
            </a:r>
            <a:endParaRPr lang="cs-CZ" altLang="cs-CZ" sz="4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="" xmlns:a16="http://schemas.microsoft.com/office/drawing/2014/main" id="{52AF97FF-D657-49BA-9DE5-BF60CFB1A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33600"/>
            <a:ext cx="7086600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cs-CZ" dirty="0"/>
              <a:t>The existence of an enterprise is limited in time by its origin - the beginning of the business and the termination of its business activity.</a:t>
            </a:r>
          </a:p>
          <a:p>
            <a:pPr>
              <a:spcBef>
                <a:spcPct val="50000"/>
              </a:spcBef>
            </a:pPr>
            <a:r>
              <a:rPr lang="en-US" altLang="cs-CZ" dirty="0"/>
              <a:t>An </a:t>
            </a:r>
            <a:r>
              <a:rPr lang="en-US" altLang="cs-CZ" dirty="0" smtClean="0"/>
              <a:t>enterprise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passes</a:t>
            </a:r>
            <a:r>
              <a:rPr lang="cs-CZ" altLang="cs-CZ" dirty="0" smtClean="0"/>
              <a:t> </a:t>
            </a:r>
            <a:r>
              <a:rPr lang="en-US" altLang="cs-CZ" dirty="0" smtClean="0"/>
              <a:t>four </a:t>
            </a:r>
            <a:r>
              <a:rPr lang="en-US" altLang="cs-CZ" dirty="0"/>
              <a:t>phases of the life cycle</a:t>
            </a:r>
          </a:p>
          <a:p>
            <a:pPr>
              <a:spcBef>
                <a:spcPct val="50000"/>
              </a:spcBef>
            </a:pPr>
            <a:r>
              <a:rPr lang="cs-CZ" altLang="cs-CZ" dirty="0"/>
              <a:t>1. </a:t>
            </a:r>
            <a:r>
              <a:rPr lang="cs-CZ" altLang="cs-CZ" dirty="0"/>
              <a:t>E</a:t>
            </a:r>
            <a:r>
              <a:rPr lang="en-US" altLang="cs-CZ" dirty="0" err="1" smtClean="0"/>
              <a:t>stablishment</a:t>
            </a:r>
            <a:r>
              <a:rPr lang="en-US" altLang="cs-CZ" dirty="0" smtClean="0"/>
              <a:t>,</a:t>
            </a:r>
            <a:r>
              <a:rPr lang="cs-CZ" altLang="cs-CZ" dirty="0" smtClean="0"/>
              <a:t> start up, </a:t>
            </a:r>
            <a:r>
              <a:rPr lang="cs-CZ" altLang="cs-CZ" dirty="0" err="1" smtClean="0"/>
              <a:t>launch</a:t>
            </a:r>
            <a:endParaRPr lang="en-US" altLang="cs-CZ" dirty="0"/>
          </a:p>
          <a:p>
            <a:pPr>
              <a:spcBef>
                <a:spcPct val="50000"/>
              </a:spcBef>
            </a:pPr>
            <a:r>
              <a:rPr lang="cs-CZ" altLang="cs-CZ" dirty="0"/>
              <a:t>2. </a:t>
            </a:r>
            <a:r>
              <a:rPr lang="cs-CZ" altLang="cs-CZ" dirty="0"/>
              <a:t>G</a:t>
            </a:r>
            <a:r>
              <a:rPr lang="en-US" altLang="cs-CZ" dirty="0" smtClean="0"/>
              <a:t>row</a:t>
            </a:r>
            <a:r>
              <a:rPr lang="cs-CZ" altLang="cs-CZ" dirty="0" err="1" smtClean="0"/>
              <a:t>th</a:t>
            </a:r>
            <a:r>
              <a:rPr lang="en-US" altLang="cs-CZ" dirty="0" smtClean="0"/>
              <a:t>,</a:t>
            </a:r>
            <a:endParaRPr lang="en-US" altLang="cs-CZ" dirty="0"/>
          </a:p>
          <a:p>
            <a:pPr>
              <a:spcBef>
                <a:spcPct val="50000"/>
              </a:spcBef>
            </a:pPr>
            <a:r>
              <a:rPr lang="cs-CZ" altLang="cs-CZ" dirty="0"/>
              <a:t>3. </a:t>
            </a:r>
            <a:r>
              <a:rPr lang="cs-CZ" altLang="cs-CZ" dirty="0" smtClean="0"/>
              <a:t>Maturity</a:t>
            </a:r>
          </a:p>
          <a:p>
            <a:pPr>
              <a:spcBef>
                <a:spcPct val="50000"/>
              </a:spcBef>
            </a:pPr>
            <a:r>
              <a:rPr lang="cs-CZ" altLang="cs-CZ" dirty="0" smtClean="0"/>
              <a:t>4. </a:t>
            </a:r>
            <a:r>
              <a:rPr lang="cs-CZ" altLang="cs-CZ" dirty="0" err="1" smtClean="0"/>
              <a:t>Decline</a:t>
            </a:r>
            <a:r>
              <a:rPr lang="cs-CZ" altLang="cs-CZ" dirty="0" smtClean="0"/>
              <a:t> </a:t>
            </a:r>
            <a:r>
              <a:rPr lang="en-US" altLang="cs-CZ" dirty="0" smtClean="0"/>
              <a:t>.</a:t>
            </a:r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VW – </a:t>
            </a:r>
            <a:r>
              <a:rPr lang="cs-CZ" dirty="0" err="1" smtClean="0"/>
              <a:t>How</a:t>
            </a:r>
            <a:r>
              <a:rPr lang="cs-CZ" dirty="0" smtClean="0"/>
              <a:t> big </a:t>
            </a:r>
            <a:r>
              <a:rPr lang="cs-CZ" dirty="0" err="1" smtClean="0"/>
              <a:t>is</a:t>
            </a:r>
            <a:r>
              <a:rPr lang="cs-CZ" dirty="0" smtClean="0"/>
              <a:t> VW ( Honda)?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182688" y="3886199"/>
            <a:ext cx="7772400" cy="2246313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www.youtube.com/watch?v=ws1o-024es</a:t>
            </a:r>
            <a:endParaRPr lang="cs-CZ" dirty="0" smtClean="0"/>
          </a:p>
          <a:p>
            <a:r>
              <a:rPr lang="cs-CZ" dirty="0"/>
              <a:t>https://www.youtube.com/watch?v=DNnV3Jb3pkA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299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Enterprise Lifecycle">
            <a:extLst>
              <a:ext uri="{FF2B5EF4-FFF2-40B4-BE49-F238E27FC236}">
                <a16:creationId xmlns="" xmlns:a16="http://schemas.microsoft.com/office/drawing/2014/main" id="{C0C62B89-8C08-47BF-BF9B-70C147A47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90800"/>
            <a:ext cx="5410200" cy="3473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5EA2687A-959D-4D87-A352-CC75FC06D19F}"/>
              </a:ext>
            </a:extLst>
          </p:cNvPr>
          <p:cNvSpPr/>
          <p:nvPr/>
        </p:nvSpPr>
        <p:spPr>
          <a:xfrm>
            <a:off x="1447800" y="1066800"/>
            <a:ext cx="7315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4400" dirty="0" err="1">
                <a:solidFill>
                  <a:schemeClr val="tx2"/>
                </a:solidFill>
              </a:rPr>
              <a:t>Life</a:t>
            </a:r>
            <a:r>
              <a:rPr lang="cs-CZ" altLang="cs-CZ" sz="4400" dirty="0">
                <a:solidFill>
                  <a:schemeClr val="tx2"/>
                </a:solidFill>
              </a:rPr>
              <a:t> </a:t>
            </a:r>
            <a:r>
              <a:rPr lang="cs-CZ" altLang="cs-CZ" sz="4400" dirty="0" err="1">
                <a:solidFill>
                  <a:schemeClr val="tx2"/>
                </a:solidFill>
              </a:rPr>
              <a:t>cycle</a:t>
            </a:r>
            <a:r>
              <a:rPr lang="cs-CZ" altLang="cs-CZ" sz="4400" dirty="0">
                <a:solidFill>
                  <a:schemeClr val="tx2"/>
                </a:solidFill>
              </a:rPr>
              <a:t> </a:t>
            </a:r>
            <a:r>
              <a:rPr lang="cs-CZ" altLang="cs-CZ" sz="4400" dirty="0" err="1">
                <a:solidFill>
                  <a:schemeClr val="tx2"/>
                </a:solidFill>
              </a:rPr>
              <a:t>of</a:t>
            </a:r>
            <a:r>
              <a:rPr lang="cs-CZ" altLang="cs-CZ" sz="4400" dirty="0">
                <a:solidFill>
                  <a:schemeClr val="tx2"/>
                </a:solidFill>
              </a:rPr>
              <a:t> </a:t>
            </a:r>
            <a:r>
              <a:rPr lang="cs-CZ" altLang="cs-CZ" sz="4400" dirty="0" err="1">
                <a:solidFill>
                  <a:schemeClr val="tx2"/>
                </a:solidFill>
              </a:rPr>
              <a:t>enterprise</a:t>
            </a:r>
            <a:endParaRPr lang="cs-CZ" altLang="cs-CZ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Establishment</a:t>
            </a:r>
            <a:r>
              <a:rPr lang="cs-CZ" b="1" dirty="0" smtClean="0"/>
              <a:t>, start 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1752600"/>
            <a:ext cx="7772400" cy="4379913"/>
          </a:xfrm>
        </p:spPr>
        <p:txBody>
          <a:bodyPr/>
          <a:lstStyle/>
          <a:p>
            <a:r>
              <a:rPr lang="cs-CZ" sz="2400" dirty="0"/>
              <a:t>B</a:t>
            </a:r>
            <a:r>
              <a:rPr lang="en-US" sz="2400" dirty="0" err="1" smtClean="0"/>
              <a:t>irth</a:t>
            </a:r>
            <a:r>
              <a:rPr lang="en-US" sz="2400" dirty="0" smtClean="0"/>
              <a:t> </a:t>
            </a:r>
            <a:r>
              <a:rPr lang="en-US" sz="2400" dirty="0"/>
              <a:t>of the business, </a:t>
            </a:r>
            <a:endParaRPr lang="cs-CZ" sz="2400" dirty="0" smtClean="0"/>
          </a:p>
          <a:p>
            <a:r>
              <a:rPr lang="cs-CZ" sz="2400" dirty="0"/>
              <a:t>P</a:t>
            </a:r>
            <a:r>
              <a:rPr lang="en-US" sz="2400" dirty="0" err="1" smtClean="0"/>
              <a:t>rofit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dirty="0" smtClean="0"/>
              <a:t>negative</a:t>
            </a:r>
            <a:endParaRPr lang="cs-CZ" sz="2400" dirty="0" smtClean="0"/>
          </a:p>
          <a:p>
            <a:r>
              <a:rPr lang="en-US" sz="2400" dirty="0" smtClean="0"/>
              <a:t>Business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en-US" sz="2400" dirty="0" smtClean="0"/>
              <a:t>very</a:t>
            </a:r>
            <a:r>
              <a:rPr lang="cs-CZ" sz="2400" dirty="0" smtClean="0"/>
              <a:t> </a:t>
            </a:r>
            <a:r>
              <a:rPr lang="cs-CZ" sz="2400" dirty="0" err="1" smtClean="0"/>
              <a:t>vulnerable</a:t>
            </a:r>
            <a:r>
              <a:rPr lang="en-US" sz="2400" dirty="0" smtClean="0"/>
              <a:t> at </a:t>
            </a:r>
            <a:r>
              <a:rPr lang="en-US" sz="2400" dirty="0"/>
              <a:t>this time. </a:t>
            </a:r>
            <a:endParaRPr lang="cs-CZ" sz="2400" dirty="0"/>
          </a:p>
          <a:p>
            <a:r>
              <a:rPr lang="en-US" sz="2400" dirty="0"/>
              <a:t>Small businesses, such as a sole trader or partnership, have unlimited </a:t>
            </a:r>
            <a:r>
              <a:rPr lang="en-US" sz="2400" dirty="0" smtClean="0"/>
              <a:t>liability:</a:t>
            </a:r>
            <a:r>
              <a:rPr lang="cs-CZ" sz="2400" dirty="0" smtClean="0"/>
              <a:t> </a:t>
            </a:r>
            <a:r>
              <a:rPr lang="en-US" sz="2400" dirty="0" smtClean="0"/>
              <a:t>when </a:t>
            </a:r>
            <a:r>
              <a:rPr lang="en-US" sz="2400" dirty="0"/>
              <a:t>the business owner is personally responsible for all the debts of his or </a:t>
            </a:r>
            <a:r>
              <a:rPr lang="en-US" sz="2400" dirty="0" smtClean="0"/>
              <a:t>her</a:t>
            </a:r>
            <a:r>
              <a:rPr lang="cs-CZ" sz="2400" dirty="0" smtClean="0"/>
              <a:t> business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r>
              <a:rPr lang="en-US" sz="2400" dirty="0" smtClean="0"/>
              <a:t>Detailed </a:t>
            </a:r>
            <a:r>
              <a:rPr lang="en-US" sz="2400" dirty="0"/>
              <a:t>planning during this stage can greatly increase the chances of success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r>
              <a:rPr lang="en-US" sz="2400" dirty="0"/>
              <a:t>The main challenge at the establishment stage is to get the business on a </a:t>
            </a:r>
            <a:r>
              <a:rPr lang="en-US" sz="2400" dirty="0" smtClean="0"/>
              <a:t>solid</a:t>
            </a:r>
            <a:r>
              <a:rPr lang="cs-CZ" sz="2400" dirty="0" smtClean="0"/>
              <a:t> </a:t>
            </a:r>
            <a:r>
              <a:rPr lang="en-US" sz="2400" dirty="0" smtClean="0"/>
              <a:t>foundation </a:t>
            </a:r>
            <a:r>
              <a:rPr lang="en-US" sz="2400" dirty="0"/>
              <a:t>by generating enough sales to create a positive cash </a:t>
            </a:r>
            <a:r>
              <a:rPr lang="en-US" sz="2400" dirty="0" smtClean="0"/>
              <a:t>flow</a:t>
            </a:r>
            <a:r>
              <a:rPr lang="en-US" sz="2400" dirty="0"/>
              <a:t>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9874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Growth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en-US" sz="2400" dirty="0" smtClean="0"/>
              <a:t>business </a:t>
            </a:r>
            <a:r>
              <a:rPr lang="en-US" sz="2400" dirty="0"/>
              <a:t>is continually gaining regular customers. </a:t>
            </a:r>
            <a:endParaRPr lang="cs-CZ" sz="2400" dirty="0" smtClean="0"/>
          </a:p>
          <a:p>
            <a:r>
              <a:rPr lang="en-US" sz="2400" dirty="0" smtClean="0"/>
              <a:t>Sales </a:t>
            </a:r>
            <a:r>
              <a:rPr lang="cs-CZ" sz="2400" dirty="0" smtClean="0"/>
              <a:t>are </a:t>
            </a:r>
            <a:r>
              <a:rPr lang="en-US" sz="2400" dirty="0" smtClean="0"/>
              <a:t>increasing and </a:t>
            </a:r>
            <a:r>
              <a:rPr lang="en-US" sz="2400" dirty="0"/>
              <a:t>cash flow is almost always positive. </a:t>
            </a:r>
            <a:endParaRPr lang="cs-CZ" sz="2400" dirty="0" smtClean="0"/>
          </a:p>
          <a:p>
            <a:r>
              <a:rPr lang="cs-CZ" sz="2400" dirty="0" smtClean="0"/>
              <a:t>SME (</a:t>
            </a:r>
            <a:r>
              <a:rPr lang="en-US" sz="2400" dirty="0" smtClean="0"/>
              <a:t>10 </a:t>
            </a:r>
            <a:r>
              <a:rPr lang="en-US" sz="2400" dirty="0"/>
              <a:t>and 15 </a:t>
            </a:r>
            <a:r>
              <a:rPr lang="en-US" sz="2400" dirty="0" smtClean="0"/>
              <a:t>employees</a:t>
            </a:r>
            <a:r>
              <a:rPr lang="cs-CZ" sz="2400" dirty="0" smtClean="0"/>
              <a:t>)</a:t>
            </a:r>
          </a:p>
          <a:p>
            <a:r>
              <a:rPr lang="en-US" sz="2400" dirty="0" smtClean="0"/>
              <a:t>need </a:t>
            </a:r>
            <a:r>
              <a:rPr lang="en-US" sz="2400" dirty="0"/>
              <a:t>for long term </a:t>
            </a:r>
            <a:r>
              <a:rPr lang="en-US" sz="2400" dirty="0" smtClean="0"/>
              <a:t>planning.</a:t>
            </a:r>
            <a:endParaRPr lang="cs-CZ" sz="2400" dirty="0" smtClean="0"/>
          </a:p>
          <a:p>
            <a:r>
              <a:rPr lang="en-US" sz="2400" dirty="0" smtClean="0"/>
              <a:t>Advertisement </a:t>
            </a:r>
            <a:r>
              <a:rPr lang="en-US" sz="2400" dirty="0"/>
              <a:t>is important </a:t>
            </a:r>
            <a:endParaRPr lang="cs-CZ" sz="2400" dirty="0" smtClean="0"/>
          </a:p>
          <a:p>
            <a:r>
              <a:rPr lang="en-US" sz="2400" dirty="0" smtClean="0"/>
              <a:t>need </a:t>
            </a:r>
            <a:r>
              <a:rPr lang="en-US" sz="2400" dirty="0"/>
              <a:t>to make investments in relevant equipment or employees to ensure a good reputation. </a:t>
            </a:r>
            <a:endParaRPr lang="cs-CZ" sz="2400" dirty="0" smtClean="0"/>
          </a:p>
          <a:p>
            <a:r>
              <a:rPr lang="en-US" sz="2400" dirty="0" smtClean="0"/>
              <a:t>Owners </a:t>
            </a:r>
            <a:r>
              <a:rPr lang="en-US" sz="2400" dirty="0"/>
              <a:t>must be careful not to expand faster than their business can adapt to the changes.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586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Growth and expansion can occur either through a merger or acquisition (takeover).</a:t>
            </a:r>
          </a:p>
          <a:p>
            <a:r>
              <a:rPr lang="en-US" dirty="0"/>
              <a:t>A merger occurs when the owners of two separate businesses agree to </a:t>
            </a:r>
            <a:r>
              <a:rPr lang="en-US" dirty="0" smtClean="0"/>
              <a:t>combine</a:t>
            </a:r>
            <a:r>
              <a:rPr lang="cs-CZ" dirty="0" smtClean="0"/>
              <a:t> </a:t>
            </a:r>
            <a:r>
              <a:rPr lang="en-US" dirty="0" smtClean="0"/>
              <a:t>their </a:t>
            </a:r>
            <a:r>
              <a:rPr lang="en-US" dirty="0"/>
              <a:t>resources and form a new </a:t>
            </a:r>
            <a:r>
              <a:rPr lang="en-US" dirty="0" err="1"/>
              <a:t>organisation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200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acquisition (takeover) occurs when one business takes control of </a:t>
            </a:r>
            <a:r>
              <a:rPr lang="en-US" dirty="0" smtClean="0"/>
              <a:t>another</a:t>
            </a:r>
            <a:r>
              <a:rPr lang="cs-CZ" dirty="0" smtClean="0"/>
              <a:t> </a:t>
            </a:r>
            <a:r>
              <a:rPr lang="en-US" dirty="0" smtClean="0"/>
              <a:t>business </a:t>
            </a:r>
            <a:r>
              <a:rPr lang="en-US" dirty="0"/>
              <a:t>by purchasing a controlling interest in </a:t>
            </a:r>
            <a:r>
              <a:rPr lang="en-US" dirty="0" smtClean="0"/>
              <a:t>it</a:t>
            </a:r>
            <a:r>
              <a:rPr lang="cs-CZ" dirty="0" smtClean="0"/>
              <a:t>.</a:t>
            </a:r>
          </a:p>
          <a:p>
            <a:r>
              <a:rPr lang="en-US" dirty="0"/>
              <a:t>Vertical integration occurs when a business expands at different but </a:t>
            </a:r>
            <a:r>
              <a:rPr lang="en-US" dirty="0" smtClean="0"/>
              <a:t>related</a:t>
            </a:r>
            <a:r>
              <a:rPr lang="cs-CZ" dirty="0" smtClean="0"/>
              <a:t> </a:t>
            </a:r>
            <a:r>
              <a:rPr lang="en-US" dirty="0" smtClean="0"/>
              <a:t>levels </a:t>
            </a:r>
            <a:r>
              <a:rPr lang="en-US" dirty="0"/>
              <a:t>in the production and marketing of a product.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751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Horizontal integration occurs when a business acquires or merges with </a:t>
            </a:r>
            <a:r>
              <a:rPr lang="en-US" dirty="0" smtClean="0"/>
              <a:t>another</a:t>
            </a:r>
            <a:r>
              <a:rPr lang="cs-CZ" dirty="0" smtClean="0"/>
              <a:t> </a:t>
            </a:r>
            <a:r>
              <a:rPr lang="en-US" dirty="0" smtClean="0"/>
              <a:t>firm </a:t>
            </a:r>
            <a:r>
              <a:rPr lang="en-US" dirty="0"/>
              <a:t>that makes and sells similar products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/>
              <a:t>Diversifi</a:t>
            </a:r>
            <a:r>
              <a:rPr lang="en-US" dirty="0"/>
              <a:t> cation (or conglomerate integration) occurs when a business acquires </a:t>
            </a:r>
            <a:r>
              <a:rPr lang="en-US" dirty="0" smtClean="0"/>
              <a:t>or</a:t>
            </a:r>
            <a:r>
              <a:rPr lang="cs-CZ" dirty="0" smtClean="0"/>
              <a:t> </a:t>
            </a:r>
            <a:r>
              <a:rPr lang="en-US" dirty="0" smtClean="0"/>
              <a:t>merges </a:t>
            </a:r>
            <a:r>
              <a:rPr lang="en-US" dirty="0"/>
              <a:t>with a business in a completely unrelated industry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40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58940"/>
            <a:ext cx="6160292" cy="416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24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Maturity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Sale</a:t>
            </a:r>
            <a:r>
              <a:rPr lang="cs-CZ" sz="2400" smtClean="0"/>
              <a:t>s </a:t>
            </a:r>
            <a:r>
              <a:rPr lang="cs-CZ" sz="2400" dirty="0" smtClean="0"/>
              <a:t>are </a:t>
            </a:r>
            <a:r>
              <a:rPr lang="cs-CZ" sz="2400" dirty="0" err="1" smtClean="0"/>
              <a:t>increasing</a:t>
            </a:r>
            <a:r>
              <a:rPr lang="cs-CZ" sz="2400" dirty="0" smtClean="0"/>
              <a:t> in </a:t>
            </a:r>
            <a:r>
              <a:rPr lang="cs-CZ" sz="2400" dirty="0" err="1" smtClean="0"/>
              <a:t>lower</a:t>
            </a:r>
            <a:r>
              <a:rPr lang="cs-CZ" sz="2400" dirty="0" smtClean="0"/>
              <a:t> </a:t>
            </a:r>
            <a:r>
              <a:rPr lang="cs-CZ" sz="2400" dirty="0" err="1" smtClean="0"/>
              <a:t>rate</a:t>
            </a:r>
            <a:r>
              <a:rPr lang="en-US" sz="2400" dirty="0" smtClean="0"/>
              <a:t>. </a:t>
            </a:r>
            <a:endParaRPr lang="cs-CZ" sz="2400" dirty="0" smtClean="0"/>
          </a:p>
          <a:p>
            <a:r>
              <a:rPr lang="en-US" sz="2400" dirty="0" smtClean="0"/>
              <a:t>business </a:t>
            </a:r>
            <a:r>
              <a:rPr lang="en-US" sz="2400" dirty="0"/>
              <a:t>is thriving with a good customer base and regular cash </a:t>
            </a:r>
            <a:r>
              <a:rPr lang="en-US" sz="2400" dirty="0" smtClean="0"/>
              <a:t>flow </a:t>
            </a:r>
            <a:endParaRPr lang="cs-CZ" sz="2400" dirty="0"/>
          </a:p>
          <a:p>
            <a:r>
              <a:rPr lang="en-US" sz="2400" dirty="0" smtClean="0"/>
              <a:t>more formal</a:t>
            </a:r>
            <a:r>
              <a:rPr lang="cs-CZ" sz="2400" dirty="0" smtClean="0"/>
              <a:t> and </a:t>
            </a:r>
            <a:r>
              <a:rPr lang="en-US" sz="2400" dirty="0" smtClean="0"/>
              <a:t>detailed </a:t>
            </a:r>
            <a:r>
              <a:rPr lang="en-US" sz="2400" dirty="0"/>
              <a:t>approach towards </a:t>
            </a:r>
            <a:r>
              <a:rPr lang="en-US" sz="2400" dirty="0" smtClean="0"/>
              <a:t>planning</a:t>
            </a:r>
            <a:endParaRPr lang="cs-CZ" sz="2400" dirty="0" smtClean="0"/>
          </a:p>
          <a:p>
            <a:r>
              <a:rPr lang="en-US" sz="2400" dirty="0" smtClean="0"/>
              <a:t> </a:t>
            </a:r>
            <a:r>
              <a:rPr lang="en-US" sz="2400" dirty="0"/>
              <a:t>it is </a:t>
            </a:r>
            <a:r>
              <a:rPr lang="en-US" sz="2400" dirty="0" smtClean="0"/>
              <a:t>important </a:t>
            </a:r>
            <a:r>
              <a:rPr lang="en-US" sz="2400" dirty="0"/>
              <a:t>to make quick decisions with a good chance of </a:t>
            </a:r>
            <a:r>
              <a:rPr lang="en-US" sz="2400" dirty="0" smtClean="0"/>
              <a:t>success</a:t>
            </a:r>
            <a:endParaRPr lang="cs-CZ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rate of change has slowed; more detailed long term plans can be </a:t>
            </a:r>
            <a:r>
              <a:rPr lang="en-US" sz="2400" dirty="0" smtClean="0"/>
              <a:t>made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454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It may be wise to re-evaluate the businesses mission and vision statements to match when the business is now. There is a good chance they will have changed since establishment; assuming the owner has been flexible to ensure </a:t>
            </a:r>
            <a:r>
              <a:rPr lang="en-US" sz="2400" dirty="0" smtClean="0"/>
              <a:t>success.</a:t>
            </a:r>
            <a:endParaRPr lang="cs-CZ" sz="2400" dirty="0" smtClean="0"/>
          </a:p>
          <a:p>
            <a:r>
              <a:rPr lang="en-US" sz="2400" dirty="0" smtClean="0"/>
              <a:t>The goal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t</a:t>
            </a:r>
            <a:r>
              <a:rPr lang="en-US" sz="2400" dirty="0" smtClean="0"/>
              <a:t>o </a:t>
            </a:r>
            <a:r>
              <a:rPr lang="en-US" sz="2400" dirty="0"/>
              <a:t>maintain profits at pre-existing </a:t>
            </a:r>
            <a:r>
              <a:rPr lang="en-US" sz="2400" dirty="0" smtClean="0"/>
              <a:t>levels.</a:t>
            </a:r>
            <a:endParaRPr lang="cs-CZ" sz="2400" dirty="0" smtClean="0"/>
          </a:p>
          <a:p>
            <a:r>
              <a:rPr lang="en-US" sz="2400" dirty="0" smtClean="0"/>
              <a:t>Marketing </a:t>
            </a:r>
            <a:r>
              <a:rPr lang="en-US" sz="2400" dirty="0"/>
              <a:t>and financial management are center </a:t>
            </a:r>
            <a:r>
              <a:rPr lang="en-US" sz="2400" dirty="0" smtClean="0"/>
              <a:t>to</a:t>
            </a:r>
            <a:r>
              <a:rPr lang="cs-CZ" sz="2400" dirty="0" smtClean="0"/>
              <a:t> </a:t>
            </a:r>
            <a:r>
              <a:rPr lang="cs-CZ" sz="2400" dirty="0" err="1" smtClean="0"/>
              <a:t>ensure</a:t>
            </a:r>
            <a:r>
              <a:rPr lang="cs-CZ" sz="2400" dirty="0" smtClean="0"/>
              <a:t> </a:t>
            </a:r>
            <a:r>
              <a:rPr lang="cs-CZ" sz="2400" dirty="0" err="1" smtClean="0"/>
              <a:t>your</a:t>
            </a:r>
            <a:r>
              <a:rPr lang="cs-CZ" sz="2400" dirty="0" smtClean="0"/>
              <a:t> </a:t>
            </a:r>
            <a:r>
              <a:rPr lang="cs-CZ" sz="2400" dirty="0" err="1" smtClean="0"/>
              <a:t>position</a:t>
            </a:r>
            <a:r>
              <a:rPr lang="cs-CZ" sz="2400" dirty="0" smtClean="0"/>
              <a:t> 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788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Post-Maturity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34901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final stage consists of three possible </a:t>
            </a:r>
            <a:r>
              <a:rPr lang="en-US" sz="2400" dirty="0" smtClean="0"/>
              <a:t>outcomes</a:t>
            </a:r>
            <a:r>
              <a:rPr lang="cs-CZ" sz="2400" dirty="0" smtClean="0"/>
              <a:t>:</a:t>
            </a:r>
          </a:p>
          <a:p>
            <a:r>
              <a:rPr lang="en-US" sz="2400" b="1" dirty="0" smtClean="0"/>
              <a:t>Renewal</a:t>
            </a:r>
            <a:r>
              <a:rPr lang="en-US" sz="2400" dirty="0"/>
              <a:t>: New areas of growth cause increased sales and profits</a:t>
            </a:r>
          </a:p>
          <a:p>
            <a:r>
              <a:rPr lang="en-US" sz="2400" b="1" dirty="0"/>
              <a:t>Steady State</a:t>
            </a:r>
            <a:r>
              <a:rPr lang="en-US" sz="2400" dirty="0"/>
              <a:t>: A continuing state of maturity.</a:t>
            </a:r>
          </a:p>
          <a:p>
            <a:r>
              <a:rPr lang="en-US" sz="2400" b="1" dirty="0"/>
              <a:t>Decline</a:t>
            </a:r>
            <a:r>
              <a:rPr lang="en-US" sz="2400" dirty="0"/>
              <a:t>: Profits begin to fall as a result of poor management; often a direct result of a drop in sales or excess expenses.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718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Renewal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Often a direct result of new markets being tapped to create new areas of growth, expanding the reach of products and services the business provides.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047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Steady State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maintain a steady state, focus should be on what existing customers are currently demanding. This requires market research for accurate results. A steady state stops expenditure on research and development required for renewal. Be warned, a steady state cannot be maintained forever and will fall into decline if not forced into renewal.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795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Decline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Decline </a:t>
            </a:r>
            <a:r>
              <a:rPr lang="en-US" sz="2400" dirty="0"/>
              <a:t>is difficult to reverse for the following </a:t>
            </a:r>
            <a:r>
              <a:rPr lang="en-US" sz="2400" dirty="0" smtClean="0"/>
              <a:t>reasons</a:t>
            </a:r>
            <a:r>
              <a:rPr lang="cs-CZ" sz="2400" dirty="0" smtClean="0"/>
              <a:t>:</a:t>
            </a:r>
            <a:endParaRPr lang="en-US" sz="2400" dirty="0"/>
          </a:p>
          <a:p>
            <a:r>
              <a:rPr lang="en-US" sz="2400" dirty="0"/>
              <a:t>Financial institutions are reluctant to lend money to high risk businesses</a:t>
            </a:r>
          </a:p>
          <a:p>
            <a:r>
              <a:rPr lang="en-US" sz="2400" dirty="0"/>
              <a:t>Suppliers will restrict credit facilities and may insist on cash payments</a:t>
            </a:r>
          </a:p>
          <a:p>
            <a:r>
              <a:rPr lang="en-US" sz="2400" dirty="0"/>
              <a:t>Products may have become obsolete</a:t>
            </a:r>
          </a:p>
          <a:p>
            <a:r>
              <a:rPr lang="en-US" sz="2400" dirty="0"/>
              <a:t>Well qualified employees may begin to leave to seek out better opportunities, without a strong workforce, the rate of decline increases.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733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Cessation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Voluntary</a:t>
            </a:r>
            <a:r>
              <a:rPr lang="cs-CZ" dirty="0" smtClean="0"/>
              <a:t> </a:t>
            </a:r>
            <a:r>
              <a:rPr lang="cs-CZ" dirty="0" err="1" smtClean="0"/>
              <a:t>cessation</a:t>
            </a:r>
            <a:r>
              <a:rPr lang="cs-CZ" dirty="0" smtClean="0"/>
              <a:t> - 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accord</a:t>
            </a:r>
            <a:endParaRPr lang="cs-CZ" dirty="0" smtClean="0"/>
          </a:p>
          <a:p>
            <a:r>
              <a:rPr lang="cs-CZ" dirty="0" err="1" smtClean="0"/>
              <a:t>Involuntary</a:t>
            </a:r>
            <a:r>
              <a:rPr lang="cs-CZ" dirty="0" smtClean="0"/>
              <a:t> </a:t>
            </a:r>
            <a:r>
              <a:rPr lang="cs-CZ" dirty="0" err="1" smtClean="0"/>
              <a:t>cessation</a:t>
            </a:r>
            <a:r>
              <a:rPr lang="cs-CZ" dirty="0" smtClean="0"/>
              <a:t> – </a:t>
            </a:r>
            <a:r>
              <a:rPr lang="cs-CZ" dirty="0" err="1" smtClean="0"/>
              <a:t>forced</a:t>
            </a:r>
            <a:r>
              <a:rPr lang="cs-CZ" dirty="0" smtClean="0"/>
              <a:t> by </a:t>
            </a:r>
            <a:r>
              <a:rPr lang="cs-CZ" dirty="0" err="1" smtClean="0"/>
              <a:t>others</a:t>
            </a:r>
            <a:endParaRPr lang="cs-CZ" dirty="0" smtClean="0"/>
          </a:p>
          <a:p>
            <a:r>
              <a:rPr lang="en-US" dirty="0"/>
              <a:t>The two main causes of business decline (and possible failure) are lack </a:t>
            </a:r>
            <a:r>
              <a:rPr lang="en-US" dirty="0" smtClean="0"/>
              <a:t>of</a:t>
            </a:r>
            <a:r>
              <a:rPr lang="cs-CZ" dirty="0" smtClean="0"/>
              <a:t> management </a:t>
            </a:r>
            <a:r>
              <a:rPr lang="cs-CZ" dirty="0" err="1"/>
              <a:t>expertise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undercapitalisation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093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Voluntary</a:t>
            </a:r>
            <a:r>
              <a:rPr lang="cs-CZ" dirty="0" smtClean="0"/>
              <a:t> </a:t>
            </a:r>
            <a:r>
              <a:rPr lang="cs-CZ" dirty="0" err="1" smtClean="0"/>
              <a:t>cessation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business may cease operations and voluntarily wind up its affairs. Any assets </a:t>
            </a:r>
            <a:r>
              <a:rPr lang="en-US" sz="2400" dirty="0" smtClean="0"/>
              <a:t>owned</a:t>
            </a:r>
            <a:r>
              <a:rPr lang="cs-CZ" sz="2400" dirty="0" smtClean="0"/>
              <a:t> </a:t>
            </a:r>
            <a:r>
              <a:rPr lang="en-US" sz="2400" dirty="0" smtClean="0"/>
              <a:t>by </a:t>
            </a:r>
            <a:r>
              <a:rPr lang="en-US" sz="2400" dirty="0"/>
              <a:t>the business are sold. The business stops operating because the owner may </a:t>
            </a:r>
            <a:r>
              <a:rPr lang="en-US" sz="2400" dirty="0" smtClean="0"/>
              <a:t>wish</a:t>
            </a:r>
            <a:r>
              <a:rPr lang="cs-CZ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retire, wants a change of lifestyle or, in the case of a sole trader, has </a:t>
            </a:r>
            <a:r>
              <a:rPr lang="en-US" sz="2400" dirty="0" smtClean="0"/>
              <a:t>died</a:t>
            </a:r>
            <a:endParaRPr lang="cs-CZ" sz="2400" dirty="0" smtClean="0"/>
          </a:p>
          <a:p>
            <a:r>
              <a:rPr lang="en-US" sz="2400" dirty="0"/>
              <a:t>However, most businesses cease to trade due to business failure. With </a:t>
            </a:r>
            <a:r>
              <a:rPr lang="en-US" sz="2400" dirty="0" smtClean="0"/>
              <a:t>debts</a:t>
            </a:r>
            <a:r>
              <a:rPr lang="cs-CZ" sz="2400" dirty="0" smtClean="0"/>
              <a:t> </a:t>
            </a:r>
            <a:r>
              <a:rPr lang="en-US" sz="2400" dirty="0" smtClean="0"/>
              <a:t>increasing </a:t>
            </a:r>
            <a:r>
              <a:rPr lang="en-US" sz="2400" dirty="0"/>
              <a:t>and a negative cash </a:t>
            </a:r>
            <a:r>
              <a:rPr lang="en-US" sz="2400" dirty="0" err="1"/>
              <a:t>fl</a:t>
            </a:r>
            <a:r>
              <a:rPr lang="en-US" sz="2400" dirty="0"/>
              <a:t> ow, a business owner will soon </a:t>
            </a:r>
            <a:r>
              <a:rPr lang="en-US" sz="2400" dirty="0" err="1"/>
              <a:t>realise</a:t>
            </a:r>
            <a:r>
              <a:rPr lang="en-US" sz="2400" dirty="0"/>
              <a:t> if </a:t>
            </a:r>
            <a:r>
              <a:rPr lang="en-US" sz="2400" dirty="0" smtClean="0"/>
              <a:t>their</a:t>
            </a:r>
            <a:r>
              <a:rPr lang="cs-CZ" sz="2400" dirty="0" smtClean="0"/>
              <a:t> </a:t>
            </a:r>
            <a:r>
              <a:rPr lang="en-US" sz="2400" dirty="0" smtClean="0"/>
              <a:t>business </a:t>
            </a:r>
            <a:r>
              <a:rPr lang="en-US" sz="2400" dirty="0"/>
              <a:t>is underperforming. To prevent this accumulation of debt, the </a:t>
            </a:r>
            <a:r>
              <a:rPr lang="en-US" sz="2400" dirty="0" smtClean="0"/>
              <a:t>owner</a:t>
            </a:r>
            <a:r>
              <a:rPr lang="cs-CZ" sz="2400" dirty="0" smtClean="0"/>
              <a:t> </a:t>
            </a:r>
            <a:r>
              <a:rPr lang="en-US" sz="2400" dirty="0" smtClean="0"/>
              <a:t>will </a:t>
            </a:r>
            <a:r>
              <a:rPr lang="en-US" sz="2400" dirty="0"/>
              <a:t>need to cease operating the business of their own accord; that is, </a:t>
            </a:r>
            <a:r>
              <a:rPr lang="en-US" sz="2400" dirty="0" smtClean="0"/>
              <a:t>undergo</a:t>
            </a:r>
            <a:r>
              <a:rPr lang="cs-CZ" sz="2400" dirty="0" smtClean="0"/>
              <a:t> </a:t>
            </a:r>
            <a:r>
              <a:rPr lang="cs-CZ" sz="2400" b="1" dirty="0" err="1" smtClean="0"/>
              <a:t>voluntary</a:t>
            </a:r>
            <a:r>
              <a:rPr lang="cs-CZ" sz="2400" b="1" dirty="0" smtClean="0"/>
              <a:t> </a:t>
            </a:r>
            <a:r>
              <a:rPr lang="cs-CZ" sz="2400" b="1" dirty="0" err="1"/>
              <a:t>cessation</a:t>
            </a:r>
            <a:r>
              <a:rPr lang="cs-CZ" sz="2400" dirty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062946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Involuntary</a:t>
            </a:r>
            <a:r>
              <a:rPr lang="cs-CZ" dirty="0" smtClean="0"/>
              <a:t> </a:t>
            </a:r>
            <a:r>
              <a:rPr lang="cs-CZ" dirty="0" err="1" smtClean="0"/>
              <a:t>cessation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en-US" sz="2400" dirty="0"/>
              <a:t>Many businesses, however, fi </a:t>
            </a:r>
            <a:r>
              <a:rPr lang="en-US" sz="2400" dirty="0" err="1"/>
              <a:t>nish</a:t>
            </a:r>
            <a:r>
              <a:rPr lang="en-US" sz="2400" dirty="0"/>
              <a:t> involuntarily. The owner is forced to cease </a:t>
            </a:r>
            <a:r>
              <a:rPr lang="en-US" sz="2400" dirty="0" smtClean="0"/>
              <a:t>trading</a:t>
            </a:r>
            <a:r>
              <a:rPr lang="cs-CZ" sz="2400" dirty="0" smtClean="0"/>
              <a:t> </a:t>
            </a:r>
            <a:r>
              <a:rPr lang="en-US" sz="2400" dirty="0" smtClean="0"/>
              <a:t>by </a:t>
            </a:r>
            <a:r>
              <a:rPr lang="en-US" sz="2400" dirty="0"/>
              <a:t>the creditors of the business; that is, undergo involuntary cessation. </a:t>
            </a:r>
            <a:r>
              <a:rPr lang="en-US" sz="2400" dirty="0" smtClean="0"/>
              <a:t>Creditors</a:t>
            </a:r>
            <a:r>
              <a:rPr lang="cs-CZ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those people or businesses who are owed </a:t>
            </a:r>
            <a:r>
              <a:rPr lang="en-US" sz="2400" dirty="0" smtClean="0"/>
              <a:t>money</a:t>
            </a:r>
            <a:r>
              <a:rPr lang="cs-CZ" sz="2400" dirty="0" smtClean="0"/>
              <a:t>.</a:t>
            </a:r>
          </a:p>
          <a:p>
            <a:r>
              <a:rPr lang="en-US" sz="2400" dirty="0"/>
              <a:t>Even though a business appears to be in fi </a:t>
            </a:r>
            <a:r>
              <a:rPr lang="en-US" sz="2400" dirty="0" err="1"/>
              <a:t>nancial</a:t>
            </a:r>
            <a:r>
              <a:rPr lang="en-US" sz="2400" dirty="0"/>
              <a:t> </a:t>
            </a:r>
            <a:r>
              <a:rPr lang="en-US" sz="2400" dirty="0" err="1"/>
              <a:t>diffi</a:t>
            </a:r>
            <a:r>
              <a:rPr lang="en-US" sz="2400" dirty="0"/>
              <a:t> </a:t>
            </a:r>
            <a:r>
              <a:rPr lang="en-US" sz="2400" dirty="0" err="1"/>
              <a:t>culty</a:t>
            </a:r>
            <a:r>
              <a:rPr lang="en-US" sz="2400" dirty="0"/>
              <a:t>, many owners</a:t>
            </a:r>
          </a:p>
          <a:p>
            <a:r>
              <a:rPr lang="en-US" sz="2400" dirty="0"/>
              <a:t>continue operating in the hope that ‘things will get better’. In many cases </a:t>
            </a:r>
            <a:r>
              <a:rPr lang="en-US" sz="2400" dirty="0" smtClean="0"/>
              <a:t>they</a:t>
            </a:r>
            <a:r>
              <a:rPr lang="cs-CZ" sz="2400" dirty="0" smtClean="0"/>
              <a:t> </a:t>
            </a:r>
            <a:r>
              <a:rPr lang="en-US" sz="2400" dirty="0" smtClean="0"/>
              <a:t>do </a:t>
            </a:r>
            <a:r>
              <a:rPr lang="en-US" sz="2400" dirty="0"/>
              <a:t>not. As the business continues its decline, creditors become worried about </a:t>
            </a:r>
            <a:r>
              <a:rPr lang="en-US" sz="2400" dirty="0" smtClean="0"/>
              <a:t>the</a:t>
            </a:r>
            <a:r>
              <a:rPr lang="cs-CZ" sz="2400" dirty="0" smtClean="0"/>
              <a:t> </a:t>
            </a:r>
            <a:r>
              <a:rPr lang="en-US" sz="2400" dirty="0" smtClean="0"/>
              <a:t>money </a:t>
            </a:r>
            <a:r>
              <a:rPr lang="en-US" sz="2400" dirty="0"/>
              <a:t>they are owed and force the business owner into winding up the business.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266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609600"/>
            <a:ext cx="8726488" cy="5522913"/>
          </a:xfrm>
        </p:spPr>
        <p:txBody>
          <a:bodyPr/>
          <a:lstStyle/>
          <a:p>
            <a:r>
              <a:rPr lang="en-US" sz="2800" dirty="0"/>
              <a:t>Sole traders and partnerships may voluntarily or involuntarily go into bankruptcy:</a:t>
            </a:r>
          </a:p>
          <a:p>
            <a:r>
              <a:rPr lang="en-US" sz="2800" dirty="0"/>
              <a:t>a declaration that a business, or person, is unable to pay his or her debts.</a:t>
            </a:r>
          </a:p>
          <a:p>
            <a:r>
              <a:rPr lang="en-US" sz="2800" dirty="0"/>
              <a:t>A company has two options when facing </a:t>
            </a:r>
            <a:r>
              <a:rPr lang="en-US" sz="2800" dirty="0" smtClean="0"/>
              <a:t>financial difficulties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(a) voluntary administration occurs when an independent administrator </a:t>
            </a:r>
            <a:r>
              <a:rPr lang="en-US" sz="2400" dirty="0" smtClean="0"/>
              <a:t>is</a:t>
            </a:r>
            <a:r>
              <a:rPr lang="cs-CZ" sz="2400" dirty="0" smtClean="0"/>
              <a:t> </a:t>
            </a:r>
            <a:r>
              <a:rPr lang="en-US" sz="2400" dirty="0" smtClean="0"/>
              <a:t>appointed </a:t>
            </a:r>
            <a:r>
              <a:rPr lang="en-US" sz="2400" dirty="0"/>
              <a:t>to operate the business in the hope of trading out of the </a:t>
            </a:r>
            <a:r>
              <a:rPr lang="en-US" sz="2400" dirty="0" smtClean="0"/>
              <a:t>present</a:t>
            </a:r>
            <a:r>
              <a:rPr lang="cs-CZ" sz="2400" dirty="0" smtClean="0"/>
              <a:t> </a:t>
            </a:r>
            <a:r>
              <a:rPr lang="cs-CZ" sz="2400" dirty="0" err="1" smtClean="0"/>
              <a:t>financial</a:t>
            </a:r>
            <a:r>
              <a:rPr lang="cs-CZ" sz="2400" dirty="0" smtClean="0"/>
              <a:t> </a:t>
            </a:r>
            <a:r>
              <a:rPr lang="cs-CZ" sz="2400" dirty="0" err="1"/>
              <a:t>problems</a:t>
            </a:r>
            <a:r>
              <a:rPr lang="cs-CZ" sz="2400" dirty="0"/>
              <a:t>.</a:t>
            </a:r>
          </a:p>
          <a:p>
            <a:pPr lvl="1"/>
            <a:r>
              <a:rPr lang="en-US" sz="2400" dirty="0"/>
              <a:t>(b) voluntary or involuntary liquidation is the process of an appointed </a:t>
            </a:r>
            <a:r>
              <a:rPr lang="en-US" sz="2400" dirty="0" smtClean="0"/>
              <a:t>liquidator</a:t>
            </a:r>
            <a:r>
              <a:rPr lang="cs-CZ" sz="2400" dirty="0" smtClean="0"/>
              <a:t> </a:t>
            </a:r>
            <a:r>
              <a:rPr lang="en-US" sz="2400" dirty="0" smtClean="0"/>
              <a:t>converting </a:t>
            </a:r>
            <a:r>
              <a:rPr lang="en-US" sz="2400" dirty="0"/>
              <a:t>the business’s assets into cash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8892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Organisation</a:t>
            </a:r>
            <a:r>
              <a:rPr lang="cs-CZ" b="1" dirty="0" smtClean="0"/>
              <a:t> </a:t>
            </a:r>
            <a:r>
              <a:rPr lang="cs-CZ" b="1" dirty="0" err="1" smtClean="0"/>
              <a:t>growth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err="1" smtClean="0"/>
              <a:t>Greiner´s</a:t>
            </a:r>
            <a:r>
              <a:rPr lang="cs-CZ" b="1" dirty="0" smtClean="0"/>
              <a:t> </a:t>
            </a:r>
            <a:r>
              <a:rPr lang="cs-CZ" b="1" dirty="0" err="1" smtClean="0"/>
              <a:t>growth</a:t>
            </a:r>
            <a:r>
              <a:rPr lang="cs-CZ" b="1" dirty="0" smtClean="0"/>
              <a:t> model 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creativity</a:t>
            </a:r>
            <a:endParaRPr lang="cs-CZ" dirty="0" smtClean="0"/>
          </a:p>
          <a:p>
            <a:pPr lvl="1"/>
            <a:r>
              <a:rPr lang="cs-CZ" dirty="0" err="1" smtClean="0"/>
              <a:t>Leadership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endParaRPr lang="cs-CZ" dirty="0"/>
          </a:p>
          <a:p>
            <a:pPr lvl="0"/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direction</a:t>
            </a:r>
            <a:endParaRPr lang="cs-CZ" dirty="0"/>
          </a:p>
          <a:p>
            <a:pPr lvl="1"/>
            <a:r>
              <a:rPr lang="cs-CZ" dirty="0" smtClean="0"/>
              <a:t>Autonomy </a:t>
            </a:r>
            <a:r>
              <a:rPr lang="cs-CZ" dirty="0" err="1" smtClean="0"/>
              <a:t>crisis</a:t>
            </a:r>
            <a:endParaRPr lang="cs-CZ" dirty="0"/>
          </a:p>
          <a:p>
            <a:pPr lvl="0"/>
            <a:r>
              <a:rPr lang="cs-CZ" dirty="0" err="1"/>
              <a:t>Growth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 smtClean="0"/>
              <a:t>delegation</a:t>
            </a:r>
            <a:endParaRPr lang="cs-CZ" dirty="0"/>
          </a:p>
          <a:p>
            <a:pPr lvl="1"/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endParaRPr lang="cs-CZ" dirty="0"/>
          </a:p>
          <a:p>
            <a:r>
              <a:rPr lang="cs-CZ" dirty="0" err="1"/>
              <a:t>Growth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 smtClean="0"/>
              <a:t>coordination</a:t>
            </a:r>
            <a:endParaRPr lang="cs-CZ" dirty="0"/>
          </a:p>
          <a:p>
            <a:pPr lvl="1"/>
            <a:r>
              <a:rPr lang="cs-CZ" dirty="0" err="1" smtClean="0"/>
              <a:t>Red-tape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endParaRPr lang="cs-CZ" dirty="0" smtClean="0"/>
          </a:p>
          <a:p>
            <a:pPr lvl="0"/>
            <a:r>
              <a:rPr lang="cs-CZ" dirty="0" err="1"/>
              <a:t>Growth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 smtClean="0"/>
              <a:t>collaboration</a:t>
            </a:r>
            <a:r>
              <a:rPr lang="cs-CZ" dirty="0" smtClean="0"/>
              <a:t> ( </a:t>
            </a:r>
            <a:r>
              <a:rPr lang="cs-CZ" dirty="0" err="1" smtClean="0"/>
              <a:t>cooperation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err="1" smtClean="0"/>
              <a:t>Crisis</a:t>
            </a:r>
            <a:r>
              <a:rPr lang="cs-CZ" dirty="0" smtClean="0"/>
              <a:t> 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55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Liquidation normally occurs because the company is </a:t>
            </a:r>
            <a:r>
              <a:rPr lang="en-US" dirty="0" smtClean="0"/>
              <a:t>insolvent</a:t>
            </a:r>
            <a:endParaRPr lang="cs-CZ" dirty="0" smtClean="0"/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estimated that an average 30 to 40 people are personally affected by </a:t>
            </a:r>
            <a:r>
              <a:rPr lang="en-US" dirty="0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insolvency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9491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L.E. </a:t>
            </a:r>
            <a:r>
              <a:rPr lang="cs-CZ" dirty="0" err="1" smtClean="0"/>
              <a:t>Greiner</a:t>
            </a:r>
            <a:r>
              <a:rPr lang="cs-CZ" dirty="0"/>
              <a:t> </a:t>
            </a:r>
            <a:r>
              <a:rPr lang="cs-CZ" dirty="0" smtClean="0"/>
              <a:t>(1998) </a:t>
            </a:r>
            <a:r>
              <a:rPr lang="cs-CZ" i="1" dirty="0" smtClean="0"/>
              <a:t>Harvard </a:t>
            </a:r>
            <a:r>
              <a:rPr lang="cs-CZ" i="1" dirty="0"/>
              <a:t>Business </a:t>
            </a:r>
            <a:r>
              <a:rPr lang="cs-CZ" i="1" dirty="0" err="1"/>
              <a:t>Review</a:t>
            </a:r>
            <a:r>
              <a:rPr lang="cs-CZ" dirty="0" smtClean="0"/>
              <a:t>.</a:t>
            </a:r>
          </a:p>
          <a:p>
            <a:r>
              <a:rPr lang="cs-CZ" dirty="0" smtClean="0"/>
              <a:t>Business </a:t>
            </a:r>
            <a:r>
              <a:rPr lang="cs-CZ" dirty="0" err="1" smtClean="0"/>
              <a:t>studies</a:t>
            </a:r>
            <a:r>
              <a:rPr lang="cs-CZ" dirty="0" smtClean="0"/>
              <a:t> in </a:t>
            </a:r>
            <a:r>
              <a:rPr lang="cs-CZ" dirty="0" err="1" smtClean="0"/>
              <a:t>action</a:t>
            </a:r>
            <a:r>
              <a:rPr lang="cs-CZ" dirty="0" smtClean="0"/>
              <a:t> ( chapter4)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800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8" y="743515"/>
            <a:ext cx="7275512" cy="4513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47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78837" cy="914400"/>
          </a:xfrm>
        </p:spPr>
        <p:txBody>
          <a:bodyPr/>
          <a:lstStyle/>
          <a:p>
            <a:r>
              <a:rPr lang="cs-CZ" sz="3600" b="1" dirty="0" err="1" smtClean="0"/>
              <a:t>Creativity</a:t>
            </a:r>
            <a:r>
              <a:rPr lang="cs-CZ" sz="3600" b="1" dirty="0" smtClean="0"/>
              <a:t> – </a:t>
            </a:r>
            <a:r>
              <a:rPr lang="cs-CZ" sz="3600" b="1" dirty="0" err="1" smtClean="0"/>
              <a:t>crisis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of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leadership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8382000" cy="4114800"/>
          </a:xfrm>
        </p:spPr>
        <p:txBody>
          <a:bodyPr/>
          <a:lstStyle/>
          <a:p>
            <a:pPr lvl="0"/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founders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company</a:t>
            </a:r>
            <a:r>
              <a:rPr lang="cs-CZ" sz="2400" dirty="0"/>
              <a:t> are </a:t>
            </a:r>
            <a:r>
              <a:rPr lang="cs-CZ" sz="2400" dirty="0" err="1"/>
              <a:t>usually</a:t>
            </a:r>
            <a:r>
              <a:rPr lang="cs-CZ" sz="2400" dirty="0"/>
              <a:t> </a:t>
            </a:r>
            <a:r>
              <a:rPr lang="cs-CZ" sz="2400" dirty="0" err="1"/>
              <a:t>technically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entrepreneurially</a:t>
            </a:r>
            <a:r>
              <a:rPr lang="cs-CZ" sz="2400" dirty="0"/>
              <a:t> </a:t>
            </a:r>
            <a:r>
              <a:rPr lang="cs-CZ" sz="2400" dirty="0" err="1"/>
              <a:t>oriented</a:t>
            </a:r>
            <a:r>
              <a:rPr lang="cs-CZ" sz="2400" dirty="0"/>
              <a:t>, and </a:t>
            </a:r>
            <a:r>
              <a:rPr lang="cs-CZ" sz="2400" dirty="0" err="1"/>
              <a:t>they</a:t>
            </a:r>
            <a:r>
              <a:rPr lang="cs-CZ" sz="2400" dirty="0"/>
              <a:t> </a:t>
            </a:r>
            <a:r>
              <a:rPr lang="cs-CZ" sz="2400" dirty="0" err="1"/>
              <a:t>generally</a:t>
            </a:r>
            <a:r>
              <a:rPr lang="cs-CZ" sz="2400" dirty="0"/>
              <a:t> </a:t>
            </a:r>
            <a:r>
              <a:rPr lang="cs-CZ" sz="2400" dirty="0" err="1"/>
              <a:t>disdain</a:t>
            </a:r>
            <a:r>
              <a:rPr lang="cs-CZ" sz="2400" dirty="0"/>
              <a:t> management </a:t>
            </a:r>
            <a:r>
              <a:rPr lang="cs-CZ" sz="2400" dirty="0" err="1"/>
              <a:t>activities</a:t>
            </a:r>
            <a:r>
              <a:rPr lang="cs-CZ" sz="2400" dirty="0"/>
              <a:t>; </a:t>
            </a:r>
            <a:r>
              <a:rPr lang="cs-CZ" sz="2400" dirty="0" err="1"/>
              <a:t>their</a:t>
            </a:r>
            <a:r>
              <a:rPr lang="cs-CZ" sz="2400" dirty="0"/>
              <a:t> </a:t>
            </a:r>
            <a:r>
              <a:rPr lang="cs-CZ" sz="2400" dirty="0" err="1"/>
              <a:t>physical</a:t>
            </a:r>
            <a:r>
              <a:rPr lang="cs-CZ" sz="2400" dirty="0"/>
              <a:t> and </a:t>
            </a:r>
            <a:r>
              <a:rPr lang="cs-CZ" sz="2400" dirty="0" err="1"/>
              <a:t>mental</a:t>
            </a:r>
            <a:r>
              <a:rPr lang="cs-CZ" sz="2400" dirty="0"/>
              <a:t> </a:t>
            </a:r>
            <a:r>
              <a:rPr lang="cs-CZ" sz="2400" dirty="0" err="1"/>
              <a:t>energies</a:t>
            </a:r>
            <a:r>
              <a:rPr lang="cs-CZ" sz="2400" dirty="0"/>
              <a:t> are </a:t>
            </a:r>
            <a:r>
              <a:rPr lang="cs-CZ" sz="2400" dirty="0" err="1"/>
              <a:t>absorbed</a:t>
            </a:r>
            <a:r>
              <a:rPr lang="cs-CZ" sz="2400" dirty="0"/>
              <a:t> </a:t>
            </a:r>
            <a:r>
              <a:rPr lang="cs-CZ" sz="2400" dirty="0" err="1"/>
              <a:t>entirely</a:t>
            </a:r>
            <a:r>
              <a:rPr lang="cs-CZ" sz="2400" dirty="0"/>
              <a:t> by </a:t>
            </a:r>
            <a:r>
              <a:rPr lang="cs-CZ" sz="2400" dirty="0" err="1"/>
              <a:t>making</a:t>
            </a:r>
            <a:r>
              <a:rPr lang="cs-CZ" sz="2400" dirty="0"/>
              <a:t> and </a:t>
            </a:r>
            <a:r>
              <a:rPr lang="cs-CZ" sz="2400" dirty="0" err="1"/>
              <a:t>selling</a:t>
            </a:r>
            <a:r>
              <a:rPr lang="cs-CZ" sz="2400" dirty="0"/>
              <a:t> a </a:t>
            </a:r>
            <a:r>
              <a:rPr lang="cs-CZ" sz="2400" dirty="0" err="1"/>
              <a:t>new</a:t>
            </a:r>
            <a:r>
              <a:rPr lang="cs-CZ" sz="2400" dirty="0"/>
              <a:t> </a:t>
            </a:r>
            <a:r>
              <a:rPr lang="cs-CZ" sz="2400" dirty="0" err="1"/>
              <a:t>product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Communication</a:t>
            </a:r>
            <a:r>
              <a:rPr lang="cs-CZ" sz="2400" dirty="0"/>
              <a:t> </a:t>
            </a:r>
            <a:r>
              <a:rPr lang="cs-CZ" sz="2400" dirty="0" err="1"/>
              <a:t>among</a:t>
            </a:r>
            <a:r>
              <a:rPr lang="cs-CZ" sz="2400" dirty="0"/>
              <a:t> </a:t>
            </a:r>
            <a:r>
              <a:rPr lang="cs-CZ" sz="2400" dirty="0" err="1"/>
              <a:t>employees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frequent</a:t>
            </a:r>
            <a:r>
              <a:rPr lang="cs-CZ" sz="2400" dirty="0"/>
              <a:t> and </a:t>
            </a:r>
            <a:r>
              <a:rPr lang="cs-CZ" sz="2400" dirty="0" err="1"/>
              <a:t>informal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/>
              <a:t>Long </a:t>
            </a:r>
            <a:r>
              <a:rPr lang="cs-CZ" sz="2400" dirty="0" err="1"/>
              <a:t>hours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work</a:t>
            </a:r>
            <a:r>
              <a:rPr lang="cs-CZ" sz="2400" dirty="0"/>
              <a:t> are </a:t>
            </a:r>
            <a:r>
              <a:rPr lang="cs-CZ" sz="2400" dirty="0" err="1"/>
              <a:t>rewarded</a:t>
            </a:r>
            <a:r>
              <a:rPr lang="cs-CZ" sz="2400" dirty="0"/>
              <a:t> by </a:t>
            </a:r>
            <a:r>
              <a:rPr lang="cs-CZ" sz="2400" dirty="0" err="1"/>
              <a:t>modest</a:t>
            </a:r>
            <a:r>
              <a:rPr lang="cs-CZ" sz="2400" dirty="0"/>
              <a:t> </a:t>
            </a:r>
            <a:r>
              <a:rPr lang="cs-CZ" sz="2400" dirty="0" err="1"/>
              <a:t>salaries</a:t>
            </a:r>
            <a:r>
              <a:rPr lang="cs-CZ" sz="2400" dirty="0"/>
              <a:t> and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promise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ownership</a:t>
            </a:r>
            <a:r>
              <a:rPr lang="cs-CZ" sz="2400" dirty="0"/>
              <a:t> </a:t>
            </a:r>
            <a:r>
              <a:rPr lang="cs-CZ" sz="2400" dirty="0" err="1"/>
              <a:t>benefits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Decisions</a:t>
            </a:r>
            <a:r>
              <a:rPr lang="cs-CZ" sz="2400" dirty="0"/>
              <a:t> and </a:t>
            </a:r>
            <a:r>
              <a:rPr lang="cs-CZ" sz="2400" dirty="0" err="1"/>
              <a:t>motivation</a:t>
            </a:r>
            <a:r>
              <a:rPr lang="cs-CZ" sz="2400" dirty="0"/>
              <a:t> are </a:t>
            </a:r>
            <a:r>
              <a:rPr lang="cs-CZ" sz="2400" dirty="0" err="1"/>
              <a:t>highly</a:t>
            </a:r>
            <a:r>
              <a:rPr lang="cs-CZ" sz="2400" dirty="0"/>
              <a:t> sensitive to </a:t>
            </a:r>
            <a:r>
              <a:rPr lang="cs-CZ" sz="2400" dirty="0" err="1"/>
              <a:t>marketplace</a:t>
            </a:r>
            <a:r>
              <a:rPr lang="cs-CZ" sz="2400" dirty="0"/>
              <a:t> feedback; management </a:t>
            </a:r>
            <a:r>
              <a:rPr lang="cs-CZ" sz="2400" dirty="0" err="1"/>
              <a:t>acts</a:t>
            </a:r>
            <a:r>
              <a:rPr lang="cs-CZ" sz="2400" dirty="0"/>
              <a:t> as </a:t>
            </a:r>
            <a:r>
              <a:rPr lang="cs-CZ" sz="2400" dirty="0" err="1"/>
              <a:t>customers</a:t>
            </a:r>
            <a:r>
              <a:rPr lang="cs-CZ" sz="2400" dirty="0"/>
              <a:t> </a:t>
            </a:r>
            <a:r>
              <a:rPr lang="cs-CZ" sz="2400" dirty="0" err="1"/>
              <a:t>react</a:t>
            </a:r>
            <a:r>
              <a:rPr lang="cs-CZ" sz="24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4917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066800"/>
          </a:xfrm>
        </p:spPr>
        <p:txBody>
          <a:bodyPr/>
          <a:lstStyle/>
          <a:p>
            <a:r>
              <a:rPr lang="cs-CZ" b="1" dirty="0" err="1" smtClean="0"/>
              <a:t>Direction</a:t>
            </a:r>
            <a:r>
              <a:rPr lang="cs-CZ" b="1" dirty="0" smtClean="0"/>
              <a:t> – </a:t>
            </a:r>
            <a:r>
              <a:rPr lang="cs-CZ" b="1" dirty="0" err="1" smtClean="0"/>
              <a:t>crisis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autonomy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295400"/>
            <a:ext cx="8153400" cy="4114800"/>
          </a:xfrm>
        </p:spPr>
        <p:txBody>
          <a:bodyPr/>
          <a:lstStyle/>
          <a:p>
            <a:pPr lvl="0"/>
            <a:r>
              <a:rPr lang="cs-CZ" sz="2400" dirty="0"/>
              <a:t>A </a:t>
            </a:r>
            <a:r>
              <a:rPr lang="cs-CZ" sz="2400" dirty="0" err="1"/>
              <a:t>functional</a:t>
            </a:r>
            <a:r>
              <a:rPr lang="cs-CZ" sz="2400" dirty="0"/>
              <a:t> </a:t>
            </a:r>
            <a:r>
              <a:rPr lang="cs-CZ" sz="2400" dirty="0" err="1"/>
              <a:t>organizational</a:t>
            </a:r>
            <a:r>
              <a:rPr lang="cs-CZ" sz="2400" dirty="0"/>
              <a:t> </a:t>
            </a:r>
            <a:r>
              <a:rPr lang="cs-CZ" sz="2400" dirty="0" err="1"/>
              <a:t>structure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introduced</a:t>
            </a:r>
            <a:r>
              <a:rPr lang="cs-CZ" sz="2400" dirty="0"/>
              <a:t> to </a:t>
            </a:r>
            <a:r>
              <a:rPr lang="cs-CZ" sz="2400" dirty="0" err="1"/>
              <a:t>separate</a:t>
            </a:r>
            <a:r>
              <a:rPr lang="cs-CZ" sz="2400" dirty="0"/>
              <a:t> </a:t>
            </a:r>
            <a:r>
              <a:rPr lang="cs-CZ" sz="2400" dirty="0" err="1"/>
              <a:t>manufacturing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marketing </a:t>
            </a:r>
            <a:r>
              <a:rPr lang="cs-CZ" sz="2400" dirty="0" err="1"/>
              <a:t>activities</a:t>
            </a:r>
            <a:r>
              <a:rPr lang="cs-CZ" sz="2400" dirty="0"/>
              <a:t>, and </a:t>
            </a:r>
            <a:r>
              <a:rPr lang="cs-CZ" sz="2400" dirty="0" err="1"/>
              <a:t>job</a:t>
            </a:r>
            <a:r>
              <a:rPr lang="cs-CZ" sz="2400" dirty="0"/>
              <a:t> </a:t>
            </a:r>
            <a:r>
              <a:rPr lang="cs-CZ" sz="2400" dirty="0" err="1"/>
              <a:t>assignments</a:t>
            </a:r>
            <a:r>
              <a:rPr lang="cs-CZ" sz="2400" dirty="0"/>
              <a:t> </a:t>
            </a:r>
            <a:r>
              <a:rPr lang="cs-CZ" sz="2400" dirty="0" err="1"/>
              <a:t>become</a:t>
            </a:r>
            <a:r>
              <a:rPr lang="cs-CZ" sz="2400" dirty="0"/>
              <a:t> </a:t>
            </a:r>
            <a:r>
              <a:rPr lang="cs-CZ" sz="2400" dirty="0" err="1"/>
              <a:t>increasingly</a:t>
            </a:r>
            <a:r>
              <a:rPr lang="cs-CZ" sz="2400" dirty="0"/>
              <a:t> </a:t>
            </a:r>
            <a:r>
              <a:rPr lang="cs-CZ" sz="2400" dirty="0" err="1"/>
              <a:t>specialized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Accounting</a:t>
            </a:r>
            <a:r>
              <a:rPr lang="cs-CZ" sz="2400" dirty="0"/>
              <a:t> </a:t>
            </a:r>
            <a:r>
              <a:rPr lang="cs-CZ" sz="2400" dirty="0" err="1"/>
              <a:t>systems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inventory</a:t>
            </a:r>
            <a:r>
              <a:rPr lang="cs-CZ" sz="2400" dirty="0"/>
              <a:t> and </a:t>
            </a:r>
            <a:r>
              <a:rPr lang="cs-CZ" sz="2400" dirty="0" err="1"/>
              <a:t>purchasing</a:t>
            </a:r>
            <a:r>
              <a:rPr lang="cs-CZ" sz="2400" dirty="0"/>
              <a:t> are </a:t>
            </a:r>
            <a:r>
              <a:rPr lang="cs-CZ" sz="2400" dirty="0" err="1"/>
              <a:t>introduced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Incentives</a:t>
            </a:r>
            <a:r>
              <a:rPr lang="cs-CZ" sz="2400" dirty="0"/>
              <a:t>, </a:t>
            </a:r>
            <a:r>
              <a:rPr lang="cs-CZ" sz="2400" dirty="0" err="1"/>
              <a:t>budgets</a:t>
            </a:r>
            <a:r>
              <a:rPr lang="cs-CZ" sz="2400" dirty="0"/>
              <a:t>, and </a:t>
            </a:r>
            <a:r>
              <a:rPr lang="cs-CZ" sz="2400" dirty="0" err="1"/>
              <a:t>work</a:t>
            </a:r>
            <a:r>
              <a:rPr lang="cs-CZ" sz="2400" dirty="0"/>
              <a:t> </a:t>
            </a:r>
            <a:r>
              <a:rPr lang="cs-CZ" sz="2400" dirty="0" err="1"/>
              <a:t>standards</a:t>
            </a:r>
            <a:r>
              <a:rPr lang="cs-CZ" sz="2400" dirty="0"/>
              <a:t> are </a:t>
            </a:r>
            <a:r>
              <a:rPr lang="cs-CZ" sz="2400" dirty="0" err="1"/>
              <a:t>adopted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Communication</a:t>
            </a:r>
            <a:r>
              <a:rPr lang="cs-CZ" sz="2400" dirty="0"/>
              <a:t> </a:t>
            </a:r>
            <a:r>
              <a:rPr lang="cs-CZ" sz="2400" dirty="0" err="1"/>
              <a:t>becomes</a:t>
            </a:r>
            <a:r>
              <a:rPr lang="cs-CZ" sz="2400" dirty="0"/>
              <a:t> more </a:t>
            </a:r>
            <a:r>
              <a:rPr lang="cs-CZ" sz="2400" dirty="0" err="1"/>
              <a:t>formal</a:t>
            </a:r>
            <a:r>
              <a:rPr lang="cs-CZ" sz="2400" dirty="0"/>
              <a:t> and </a:t>
            </a:r>
            <a:r>
              <a:rPr lang="cs-CZ" sz="2400" dirty="0" err="1"/>
              <a:t>impersonal</a:t>
            </a:r>
            <a:r>
              <a:rPr lang="cs-CZ" sz="2400" dirty="0"/>
              <a:t> as a hierarchy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titles</a:t>
            </a:r>
            <a:r>
              <a:rPr lang="cs-CZ" sz="2400" dirty="0"/>
              <a:t> and </a:t>
            </a:r>
            <a:r>
              <a:rPr lang="cs-CZ" sz="2400" dirty="0" err="1"/>
              <a:t>positions</a:t>
            </a:r>
            <a:r>
              <a:rPr lang="cs-CZ" sz="2400" dirty="0"/>
              <a:t> </a:t>
            </a:r>
            <a:r>
              <a:rPr lang="cs-CZ" sz="2400" dirty="0" err="1"/>
              <a:t>grows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new</a:t>
            </a:r>
            <a:r>
              <a:rPr lang="cs-CZ" sz="2400" dirty="0"/>
              <a:t> </a:t>
            </a:r>
            <a:r>
              <a:rPr lang="cs-CZ" sz="2400" dirty="0" err="1"/>
              <a:t>manager</a:t>
            </a:r>
            <a:r>
              <a:rPr lang="cs-CZ" sz="2400" dirty="0"/>
              <a:t> and his </a:t>
            </a:r>
            <a:r>
              <a:rPr lang="cs-CZ" sz="2400" dirty="0" err="1"/>
              <a:t>or</a:t>
            </a:r>
            <a:r>
              <a:rPr lang="cs-CZ" sz="2400" dirty="0"/>
              <a:t> her </a:t>
            </a:r>
            <a:r>
              <a:rPr lang="cs-CZ" sz="2400" dirty="0" err="1"/>
              <a:t>key</a:t>
            </a:r>
            <a:r>
              <a:rPr lang="cs-CZ" sz="2400" dirty="0"/>
              <a:t> </a:t>
            </a:r>
            <a:r>
              <a:rPr lang="cs-CZ" sz="2400" dirty="0" err="1"/>
              <a:t>supervisors</a:t>
            </a:r>
            <a:r>
              <a:rPr lang="cs-CZ" sz="2400" dirty="0"/>
              <a:t> </a:t>
            </a:r>
            <a:r>
              <a:rPr lang="cs-CZ" sz="2400" dirty="0" err="1"/>
              <a:t>assume</a:t>
            </a:r>
            <a:r>
              <a:rPr lang="cs-CZ" sz="2400" dirty="0"/>
              <a:t> most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responsibility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instituting</a:t>
            </a:r>
            <a:r>
              <a:rPr lang="cs-CZ" sz="2400" dirty="0"/>
              <a:t> </a:t>
            </a:r>
            <a:r>
              <a:rPr lang="cs-CZ" sz="2400" dirty="0" err="1"/>
              <a:t>direction</a:t>
            </a:r>
            <a:r>
              <a:rPr lang="cs-CZ" sz="2400" dirty="0"/>
              <a:t>; </a:t>
            </a:r>
            <a:r>
              <a:rPr lang="cs-CZ" sz="2400" dirty="0" err="1"/>
              <a:t>lower-level</a:t>
            </a:r>
            <a:r>
              <a:rPr lang="cs-CZ" sz="2400" dirty="0"/>
              <a:t> </a:t>
            </a:r>
            <a:r>
              <a:rPr lang="cs-CZ" sz="2400" dirty="0" err="1"/>
              <a:t>supervisors</a:t>
            </a:r>
            <a:r>
              <a:rPr lang="cs-CZ" sz="2400" dirty="0"/>
              <a:t> are </a:t>
            </a:r>
            <a:r>
              <a:rPr lang="cs-CZ" sz="2400" dirty="0" err="1"/>
              <a:t>treated</a:t>
            </a:r>
            <a:r>
              <a:rPr lang="cs-CZ" sz="2400" dirty="0"/>
              <a:t> more as </a:t>
            </a:r>
            <a:r>
              <a:rPr lang="cs-CZ" sz="2400" dirty="0" err="1"/>
              <a:t>functional</a:t>
            </a:r>
            <a:r>
              <a:rPr lang="cs-CZ" sz="2400" dirty="0"/>
              <a:t> </a:t>
            </a:r>
            <a:r>
              <a:rPr lang="cs-CZ" sz="2400" dirty="0" err="1"/>
              <a:t>specialists</a:t>
            </a:r>
            <a:r>
              <a:rPr lang="cs-CZ" sz="2400" dirty="0"/>
              <a:t> </a:t>
            </a:r>
            <a:r>
              <a:rPr lang="cs-CZ" sz="2400" dirty="0" err="1"/>
              <a:t>than</a:t>
            </a:r>
            <a:r>
              <a:rPr lang="cs-CZ" sz="2400" dirty="0"/>
              <a:t> as </a:t>
            </a:r>
            <a:r>
              <a:rPr lang="cs-CZ" sz="2400" dirty="0" err="1"/>
              <a:t>autonomous</a:t>
            </a:r>
            <a:r>
              <a:rPr lang="cs-CZ" sz="2400" dirty="0"/>
              <a:t> </a:t>
            </a:r>
            <a:r>
              <a:rPr lang="cs-CZ" sz="2400" dirty="0" err="1"/>
              <a:t>decision-making</a:t>
            </a:r>
            <a:r>
              <a:rPr lang="cs-CZ" sz="2400" dirty="0"/>
              <a:t> </a:t>
            </a:r>
            <a:r>
              <a:rPr lang="cs-CZ" sz="2400" dirty="0" err="1"/>
              <a:t>managers</a:t>
            </a:r>
            <a:r>
              <a:rPr lang="cs-CZ" sz="24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763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381000"/>
            <a:ext cx="8486775" cy="1462087"/>
          </a:xfrm>
        </p:spPr>
        <p:txBody>
          <a:bodyPr/>
          <a:lstStyle/>
          <a:p>
            <a:r>
              <a:rPr lang="cs-CZ" b="1" dirty="0" err="1" smtClean="0"/>
              <a:t>Delegation</a:t>
            </a:r>
            <a:r>
              <a:rPr lang="cs-CZ" b="1" dirty="0" smtClean="0"/>
              <a:t> – </a:t>
            </a:r>
            <a:r>
              <a:rPr lang="cs-CZ" b="1" dirty="0" err="1" smtClean="0"/>
              <a:t>crisis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control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8458200" cy="4114800"/>
          </a:xfrm>
        </p:spPr>
        <p:txBody>
          <a:bodyPr/>
          <a:lstStyle/>
          <a:p>
            <a:pPr lvl="0"/>
            <a:r>
              <a:rPr lang="cs-CZ" sz="2400" dirty="0"/>
              <a:t>Much </a:t>
            </a:r>
            <a:r>
              <a:rPr lang="cs-CZ" sz="2400" dirty="0" err="1"/>
              <a:t>greater</a:t>
            </a:r>
            <a:r>
              <a:rPr lang="cs-CZ" sz="2400" dirty="0"/>
              <a:t> </a:t>
            </a:r>
            <a:r>
              <a:rPr lang="cs-CZ" sz="2400" dirty="0" err="1"/>
              <a:t>responsibility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given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managers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plants</a:t>
            </a:r>
            <a:r>
              <a:rPr lang="cs-CZ" sz="2400" dirty="0"/>
              <a:t> and market </a:t>
            </a:r>
            <a:r>
              <a:rPr lang="cs-CZ" sz="2400" dirty="0" err="1"/>
              <a:t>territories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/>
              <a:t>Profit </a:t>
            </a:r>
            <a:r>
              <a:rPr lang="cs-CZ" sz="2400" dirty="0" err="1"/>
              <a:t>centers</a:t>
            </a:r>
            <a:r>
              <a:rPr lang="cs-CZ" sz="2400" dirty="0"/>
              <a:t> and </a:t>
            </a:r>
            <a:r>
              <a:rPr lang="cs-CZ" sz="2400" dirty="0" err="1"/>
              <a:t>bonuses</a:t>
            </a:r>
            <a:r>
              <a:rPr lang="cs-CZ" sz="2400" dirty="0"/>
              <a:t> are </a:t>
            </a:r>
            <a:r>
              <a:rPr lang="cs-CZ" sz="2400" dirty="0" err="1"/>
              <a:t>used</a:t>
            </a:r>
            <a:r>
              <a:rPr lang="cs-CZ" sz="2400" dirty="0"/>
              <a:t> to </a:t>
            </a:r>
            <a:r>
              <a:rPr lang="cs-CZ" sz="2400" dirty="0" err="1"/>
              <a:t>motivate</a:t>
            </a:r>
            <a:r>
              <a:rPr lang="cs-CZ" sz="2400" dirty="0"/>
              <a:t> </a:t>
            </a:r>
            <a:r>
              <a:rPr lang="cs-CZ" sz="2400" dirty="0" err="1"/>
              <a:t>employees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/>
              <a:t>Top-</a:t>
            </a:r>
            <a:r>
              <a:rPr lang="cs-CZ" sz="2400" dirty="0" err="1"/>
              <a:t>level</a:t>
            </a:r>
            <a:r>
              <a:rPr lang="cs-CZ" sz="2400" dirty="0"/>
              <a:t> </a:t>
            </a:r>
            <a:r>
              <a:rPr lang="cs-CZ" sz="2400" dirty="0" err="1"/>
              <a:t>executives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headquarters</a:t>
            </a:r>
            <a:r>
              <a:rPr lang="cs-CZ" sz="2400" dirty="0"/>
              <a:t> limit </a:t>
            </a:r>
            <a:r>
              <a:rPr lang="cs-CZ" sz="2400" dirty="0" err="1"/>
              <a:t>themselves</a:t>
            </a:r>
            <a:r>
              <a:rPr lang="cs-CZ" sz="2400" dirty="0"/>
              <a:t> to </a:t>
            </a:r>
            <a:r>
              <a:rPr lang="cs-CZ" sz="2400" dirty="0" err="1"/>
              <a:t>managing</a:t>
            </a:r>
            <a:r>
              <a:rPr lang="cs-CZ" sz="2400" dirty="0"/>
              <a:t> by </a:t>
            </a:r>
            <a:r>
              <a:rPr lang="cs-CZ" sz="2400" dirty="0" err="1"/>
              <a:t>exception</a:t>
            </a:r>
            <a:r>
              <a:rPr lang="cs-CZ" sz="2400" dirty="0"/>
              <a:t> </a:t>
            </a:r>
            <a:r>
              <a:rPr lang="cs-CZ" sz="2400" dirty="0" err="1"/>
              <a:t>based</a:t>
            </a:r>
            <a:r>
              <a:rPr lang="cs-CZ" sz="2400" dirty="0"/>
              <a:t> on </a:t>
            </a:r>
            <a:r>
              <a:rPr lang="cs-CZ" sz="2400" dirty="0" err="1"/>
              <a:t>periodic</a:t>
            </a:r>
            <a:r>
              <a:rPr lang="cs-CZ" sz="2400" dirty="0"/>
              <a:t> </a:t>
            </a:r>
            <a:r>
              <a:rPr lang="cs-CZ" sz="2400" dirty="0" err="1"/>
              <a:t>reports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/>
              <a:t>Management </a:t>
            </a:r>
            <a:r>
              <a:rPr lang="cs-CZ" sz="2400" dirty="0" err="1"/>
              <a:t>often</a:t>
            </a:r>
            <a:r>
              <a:rPr lang="cs-CZ" sz="2400" dirty="0"/>
              <a:t> </a:t>
            </a:r>
            <a:r>
              <a:rPr lang="cs-CZ" sz="2400" dirty="0" err="1"/>
              <a:t>concentrates</a:t>
            </a:r>
            <a:r>
              <a:rPr lang="cs-CZ" sz="2400" dirty="0"/>
              <a:t> on </a:t>
            </a:r>
            <a:r>
              <a:rPr lang="cs-CZ" sz="2400" dirty="0" err="1"/>
              <a:t>acquiring</a:t>
            </a:r>
            <a:r>
              <a:rPr lang="cs-CZ" sz="2400" dirty="0"/>
              <a:t> </a:t>
            </a:r>
            <a:r>
              <a:rPr lang="cs-CZ" sz="2400" dirty="0" err="1"/>
              <a:t>outside</a:t>
            </a:r>
            <a:r>
              <a:rPr lang="cs-CZ" sz="2400" dirty="0"/>
              <a:t> </a:t>
            </a:r>
            <a:r>
              <a:rPr lang="cs-CZ" sz="2400" dirty="0" err="1"/>
              <a:t>enterprises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lined</a:t>
            </a:r>
            <a:r>
              <a:rPr lang="cs-CZ" sz="2400" dirty="0"/>
              <a:t> up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other</a:t>
            </a:r>
            <a:r>
              <a:rPr lang="cs-CZ" sz="2400" dirty="0"/>
              <a:t> </a:t>
            </a:r>
            <a:r>
              <a:rPr lang="cs-CZ" sz="2400" dirty="0" err="1"/>
              <a:t>decentralized</a:t>
            </a:r>
            <a:r>
              <a:rPr lang="cs-CZ" sz="2400" dirty="0"/>
              <a:t> </a:t>
            </a:r>
            <a:r>
              <a:rPr lang="cs-CZ" sz="2400" dirty="0" err="1"/>
              <a:t>units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Communication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top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infrequent</a:t>
            </a:r>
            <a:r>
              <a:rPr lang="cs-CZ" sz="2400" dirty="0"/>
              <a:t> and </a:t>
            </a:r>
            <a:r>
              <a:rPr lang="cs-CZ" sz="2400" dirty="0" err="1"/>
              <a:t>usually</a:t>
            </a:r>
            <a:r>
              <a:rPr lang="cs-CZ" sz="2400" dirty="0"/>
              <a:t> </a:t>
            </a:r>
            <a:r>
              <a:rPr lang="cs-CZ" sz="2400" dirty="0" err="1"/>
              <a:t>occurs</a:t>
            </a:r>
            <a:r>
              <a:rPr lang="cs-CZ" sz="2400" dirty="0"/>
              <a:t> by </a:t>
            </a:r>
            <a:r>
              <a:rPr lang="cs-CZ" sz="2400" dirty="0" err="1"/>
              <a:t>correspondence</a:t>
            </a:r>
            <a:r>
              <a:rPr lang="cs-CZ" sz="2400" dirty="0"/>
              <a:t>, </a:t>
            </a:r>
            <a:r>
              <a:rPr lang="cs-CZ" sz="2400" dirty="0" err="1"/>
              <a:t>telephone</a:t>
            </a:r>
            <a:r>
              <a:rPr lang="cs-CZ" sz="2400" dirty="0"/>
              <a:t>,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brief</a:t>
            </a:r>
            <a:r>
              <a:rPr lang="cs-CZ" sz="2400" dirty="0"/>
              <a:t> </a:t>
            </a:r>
            <a:r>
              <a:rPr lang="cs-CZ" sz="2400" dirty="0" err="1"/>
              <a:t>visits</a:t>
            </a:r>
            <a:r>
              <a:rPr lang="cs-CZ" sz="2400" dirty="0"/>
              <a:t> to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locations</a:t>
            </a:r>
            <a:r>
              <a:rPr lang="cs-CZ" sz="24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177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53375" cy="762000"/>
          </a:xfrm>
        </p:spPr>
        <p:txBody>
          <a:bodyPr/>
          <a:lstStyle/>
          <a:p>
            <a:r>
              <a:rPr lang="cs-CZ" sz="3200" b="1" dirty="0" err="1" smtClean="0"/>
              <a:t>Coordination</a:t>
            </a:r>
            <a:r>
              <a:rPr lang="cs-CZ" sz="3200" b="1" dirty="0" smtClean="0"/>
              <a:t> – </a:t>
            </a:r>
            <a:r>
              <a:rPr lang="cs-CZ" sz="3200" b="1" dirty="0" err="1" smtClean="0"/>
              <a:t>red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tape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crisis</a:t>
            </a:r>
            <a:r>
              <a:rPr lang="cs-CZ" sz="3200" b="1" dirty="0" smtClean="0"/>
              <a:t> 1/2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990600"/>
            <a:ext cx="7504112" cy="5105400"/>
          </a:xfrm>
        </p:spPr>
        <p:txBody>
          <a:bodyPr/>
          <a:lstStyle/>
          <a:p>
            <a:pPr lvl="0"/>
            <a:r>
              <a:rPr lang="cs-CZ" sz="2400" dirty="0" err="1"/>
              <a:t>Decentralized</a:t>
            </a:r>
            <a:r>
              <a:rPr lang="cs-CZ" sz="2400" dirty="0"/>
              <a:t> </a:t>
            </a:r>
            <a:r>
              <a:rPr lang="cs-CZ" sz="2400" dirty="0" err="1"/>
              <a:t>units</a:t>
            </a:r>
            <a:r>
              <a:rPr lang="cs-CZ" sz="2400" dirty="0"/>
              <a:t> are </a:t>
            </a:r>
            <a:r>
              <a:rPr lang="cs-CZ" sz="2400" dirty="0" err="1"/>
              <a:t>merged</a:t>
            </a:r>
            <a:r>
              <a:rPr lang="cs-CZ" sz="2400" dirty="0"/>
              <a:t> </a:t>
            </a:r>
            <a:r>
              <a:rPr lang="cs-CZ" sz="2400" dirty="0" err="1"/>
              <a:t>into</a:t>
            </a:r>
            <a:r>
              <a:rPr lang="cs-CZ" sz="2400" dirty="0"/>
              <a:t> </a:t>
            </a:r>
            <a:r>
              <a:rPr lang="cs-CZ" sz="2400" dirty="0" err="1"/>
              <a:t>product</a:t>
            </a:r>
            <a:r>
              <a:rPr lang="cs-CZ" sz="2400" dirty="0"/>
              <a:t> </a:t>
            </a:r>
            <a:r>
              <a:rPr lang="cs-CZ" sz="2400" dirty="0" err="1"/>
              <a:t>groups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Formal</a:t>
            </a:r>
            <a:r>
              <a:rPr lang="cs-CZ" sz="2400" dirty="0"/>
              <a:t> </a:t>
            </a:r>
            <a:r>
              <a:rPr lang="cs-CZ" sz="2400" dirty="0" err="1"/>
              <a:t>planning</a:t>
            </a:r>
            <a:r>
              <a:rPr lang="cs-CZ" sz="2400" dirty="0"/>
              <a:t> </a:t>
            </a:r>
            <a:r>
              <a:rPr lang="cs-CZ" sz="2400" dirty="0" err="1"/>
              <a:t>procedures</a:t>
            </a:r>
            <a:r>
              <a:rPr lang="cs-CZ" sz="2400" dirty="0"/>
              <a:t> are </a:t>
            </a:r>
            <a:r>
              <a:rPr lang="cs-CZ" sz="2400" dirty="0" err="1"/>
              <a:t>established</a:t>
            </a:r>
            <a:r>
              <a:rPr lang="cs-CZ" sz="2400" dirty="0"/>
              <a:t> and </a:t>
            </a:r>
            <a:r>
              <a:rPr lang="cs-CZ" sz="2400" dirty="0" err="1"/>
              <a:t>intensively</a:t>
            </a:r>
            <a:r>
              <a:rPr lang="cs-CZ" sz="2400" dirty="0"/>
              <a:t> </a:t>
            </a:r>
            <a:r>
              <a:rPr lang="cs-CZ" sz="2400" dirty="0" err="1"/>
              <a:t>reviewed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Numerous</a:t>
            </a:r>
            <a:r>
              <a:rPr lang="cs-CZ" sz="2400" dirty="0"/>
              <a:t> </a:t>
            </a:r>
            <a:r>
              <a:rPr lang="cs-CZ" sz="2400" dirty="0" err="1"/>
              <a:t>staff</a:t>
            </a:r>
            <a:r>
              <a:rPr lang="cs-CZ" sz="2400" dirty="0"/>
              <a:t> </a:t>
            </a:r>
            <a:r>
              <a:rPr lang="cs-CZ" sz="2400" dirty="0" err="1"/>
              <a:t>members</a:t>
            </a:r>
            <a:r>
              <a:rPr lang="cs-CZ" sz="2400" dirty="0"/>
              <a:t> are </a:t>
            </a:r>
            <a:r>
              <a:rPr lang="cs-CZ" sz="2400" dirty="0" err="1"/>
              <a:t>hired</a:t>
            </a:r>
            <a:r>
              <a:rPr lang="cs-CZ" sz="2400" dirty="0"/>
              <a:t> and </a:t>
            </a:r>
            <a:r>
              <a:rPr lang="cs-CZ" sz="2400" dirty="0" err="1"/>
              <a:t>located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headquarters</a:t>
            </a:r>
            <a:r>
              <a:rPr lang="cs-CZ" sz="2400" dirty="0"/>
              <a:t> to </a:t>
            </a:r>
            <a:r>
              <a:rPr lang="cs-CZ" sz="2400" dirty="0" err="1"/>
              <a:t>initiate</a:t>
            </a:r>
            <a:r>
              <a:rPr lang="cs-CZ" sz="2400" dirty="0"/>
              <a:t> </a:t>
            </a:r>
            <a:r>
              <a:rPr lang="cs-CZ" sz="2400" dirty="0" err="1"/>
              <a:t>companywide</a:t>
            </a:r>
            <a:r>
              <a:rPr lang="cs-CZ" sz="2400" dirty="0"/>
              <a:t> </a:t>
            </a:r>
            <a:r>
              <a:rPr lang="cs-CZ" sz="2400" dirty="0" err="1"/>
              <a:t>programs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control</a:t>
            </a:r>
            <a:r>
              <a:rPr lang="cs-CZ" sz="2400" dirty="0"/>
              <a:t> and </a:t>
            </a:r>
            <a:r>
              <a:rPr lang="cs-CZ" sz="2400" dirty="0" err="1"/>
              <a:t>review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line </a:t>
            </a:r>
            <a:r>
              <a:rPr lang="cs-CZ" sz="2400" dirty="0" err="1"/>
              <a:t>managers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Capital</a:t>
            </a:r>
            <a:r>
              <a:rPr lang="cs-CZ" sz="2400" dirty="0"/>
              <a:t> </a:t>
            </a:r>
            <a:r>
              <a:rPr lang="cs-CZ" sz="2400" dirty="0" err="1"/>
              <a:t>expenditures</a:t>
            </a:r>
            <a:r>
              <a:rPr lang="cs-CZ" sz="2400" dirty="0"/>
              <a:t> are </a:t>
            </a:r>
            <a:r>
              <a:rPr lang="cs-CZ" sz="2400" dirty="0" err="1"/>
              <a:t>carefully</a:t>
            </a:r>
            <a:r>
              <a:rPr lang="cs-CZ" sz="2400" dirty="0"/>
              <a:t> </a:t>
            </a:r>
            <a:r>
              <a:rPr lang="cs-CZ" sz="2400" dirty="0" err="1"/>
              <a:t>weighed</a:t>
            </a:r>
            <a:r>
              <a:rPr lang="cs-CZ" sz="2400" dirty="0"/>
              <a:t> and </a:t>
            </a:r>
            <a:r>
              <a:rPr lang="cs-CZ" sz="2400" dirty="0" err="1"/>
              <a:t>parceled</a:t>
            </a:r>
            <a:r>
              <a:rPr lang="cs-CZ" sz="2400" dirty="0"/>
              <a:t> </a:t>
            </a:r>
            <a:r>
              <a:rPr lang="cs-CZ" sz="2400" dirty="0" err="1"/>
              <a:t>out</a:t>
            </a:r>
            <a:r>
              <a:rPr lang="cs-CZ" sz="2400" dirty="0"/>
              <a:t> </a:t>
            </a:r>
            <a:r>
              <a:rPr lang="cs-CZ" sz="2400" dirty="0" err="1"/>
              <a:t>across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organization</a:t>
            </a:r>
            <a:r>
              <a:rPr lang="cs-CZ" sz="24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667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err="1"/>
              <a:t>Coordination</a:t>
            </a:r>
            <a:r>
              <a:rPr lang="cs-CZ" sz="3200" b="1" dirty="0"/>
              <a:t> – </a:t>
            </a:r>
            <a:r>
              <a:rPr lang="cs-CZ" sz="3200" b="1" dirty="0" err="1"/>
              <a:t>red</a:t>
            </a:r>
            <a:r>
              <a:rPr lang="cs-CZ" sz="3200" b="1" dirty="0"/>
              <a:t> </a:t>
            </a:r>
            <a:r>
              <a:rPr lang="cs-CZ" sz="3200" b="1" dirty="0" err="1"/>
              <a:t>tape</a:t>
            </a:r>
            <a:r>
              <a:rPr lang="cs-CZ" sz="3200" b="1" dirty="0"/>
              <a:t> </a:t>
            </a:r>
            <a:r>
              <a:rPr lang="cs-CZ" sz="3200" b="1" dirty="0" err="1" smtClean="0"/>
              <a:t>crisis</a:t>
            </a:r>
            <a:r>
              <a:rPr lang="cs-CZ" sz="3200" b="1" dirty="0" smtClean="0"/>
              <a:t> 2/2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2017713"/>
            <a:ext cx="8686800" cy="4114800"/>
          </a:xfrm>
        </p:spPr>
        <p:txBody>
          <a:bodyPr/>
          <a:lstStyle/>
          <a:p>
            <a:pPr lvl="0"/>
            <a:r>
              <a:rPr lang="cs-CZ" sz="2400" dirty="0" err="1"/>
              <a:t>Each</a:t>
            </a:r>
            <a:r>
              <a:rPr lang="cs-CZ" sz="2400" dirty="0"/>
              <a:t> </a:t>
            </a:r>
            <a:r>
              <a:rPr lang="cs-CZ" sz="2400" dirty="0" err="1"/>
              <a:t>product</a:t>
            </a:r>
            <a:r>
              <a:rPr lang="cs-CZ" sz="2400" dirty="0"/>
              <a:t> </a:t>
            </a:r>
            <a:r>
              <a:rPr lang="cs-CZ" sz="2400" dirty="0" err="1"/>
              <a:t>group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treated</a:t>
            </a:r>
            <a:r>
              <a:rPr lang="cs-CZ" sz="2400" dirty="0"/>
              <a:t> as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investment</a:t>
            </a:r>
            <a:r>
              <a:rPr lang="cs-CZ" sz="2400" dirty="0"/>
              <a:t> center </a:t>
            </a:r>
            <a:r>
              <a:rPr lang="cs-CZ" sz="2400" dirty="0" err="1"/>
              <a:t>where</a:t>
            </a:r>
            <a:r>
              <a:rPr lang="cs-CZ" sz="2400" dirty="0"/>
              <a:t> return on </a:t>
            </a:r>
            <a:r>
              <a:rPr lang="cs-CZ" sz="2400" dirty="0" err="1"/>
              <a:t>invested</a:t>
            </a:r>
            <a:r>
              <a:rPr lang="cs-CZ" sz="2400" dirty="0"/>
              <a:t> </a:t>
            </a:r>
            <a:r>
              <a:rPr lang="cs-CZ" sz="2400" dirty="0" err="1"/>
              <a:t>capital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important</a:t>
            </a:r>
            <a:r>
              <a:rPr lang="cs-CZ" sz="2400" dirty="0"/>
              <a:t> </a:t>
            </a:r>
            <a:r>
              <a:rPr lang="cs-CZ" sz="2400" dirty="0" err="1"/>
              <a:t>criterion</a:t>
            </a:r>
            <a:r>
              <a:rPr lang="cs-CZ" sz="2400" dirty="0"/>
              <a:t> </a:t>
            </a:r>
            <a:r>
              <a:rPr lang="cs-CZ" sz="2400" dirty="0" err="1"/>
              <a:t>used</a:t>
            </a:r>
            <a:r>
              <a:rPr lang="cs-CZ" sz="2400" dirty="0"/>
              <a:t> in </a:t>
            </a:r>
            <a:r>
              <a:rPr lang="cs-CZ" sz="2400" dirty="0" err="1"/>
              <a:t>allocating</a:t>
            </a:r>
            <a:r>
              <a:rPr lang="cs-CZ" sz="2400" dirty="0"/>
              <a:t> </a:t>
            </a:r>
            <a:r>
              <a:rPr lang="cs-CZ" sz="2400" dirty="0" err="1"/>
              <a:t>funds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Certain</a:t>
            </a:r>
            <a:r>
              <a:rPr lang="cs-CZ" sz="2400" dirty="0"/>
              <a:t> </a:t>
            </a:r>
            <a:r>
              <a:rPr lang="cs-CZ" sz="2400" dirty="0" err="1"/>
              <a:t>technical</a:t>
            </a:r>
            <a:r>
              <a:rPr lang="cs-CZ" sz="2400" dirty="0"/>
              <a:t> </a:t>
            </a:r>
            <a:r>
              <a:rPr lang="cs-CZ" sz="2400" dirty="0" err="1"/>
              <a:t>functions</a:t>
            </a:r>
            <a:r>
              <a:rPr lang="cs-CZ" sz="2400" dirty="0"/>
              <a:t>, such as data </a:t>
            </a:r>
            <a:r>
              <a:rPr lang="cs-CZ" sz="2400" dirty="0" err="1"/>
              <a:t>processing</a:t>
            </a:r>
            <a:r>
              <a:rPr lang="cs-CZ" sz="2400" dirty="0"/>
              <a:t>, are </a:t>
            </a:r>
            <a:r>
              <a:rPr lang="cs-CZ" sz="2400" dirty="0" err="1"/>
              <a:t>centralized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headquarters</a:t>
            </a:r>
            <a:r>
              <a:rPr lang="cs-CZ" sz="2400" dirty="0"/>
              <a:t>, </a:t>
            </a:r>
            <a:r>
              <a:rPr lang="cs-CZ" sz="2400" dirty="0" err="1"/>
              <a:t>while</a:t>
            </a:r>
            <a:r>
              <a:rPr lang="cs-CZ" sz="2400" dirty="0"/>
              <a:t> </a:t>
            </a:r>
            <a:r>
              <a:rPr lang="cs-CZ" sz="2400" dirty="0" err="1"/>
              <a:t>daily</a:t>
            </a:r>
            <a:r>
              <a:rPr lang="cs-CZ" sz="2400" dirty="0"/>
              <a:t> </a:t>
            </a:r>
            <a:r>
              <a:rPr lang="cs-CZ" sz="2400" dirty="0" err="1"/>
              <a:t>operating</a:t>
            </a:r>
            <a:r>
              <a:rPr lang="cs-CZ" sz="2400" dirty="0"/>
              <a:t> </a:t>
            </a:r>
            <a:r>
              <a:rPr lang="cs-CZ" sz="2400" dirty="0" err="1"/>
              <a:t>decisions</a:t>
            </a:r>
            <a:r>
              <a:rPr lang="cs-CZ" sz="2400" dirty="0"/>
              <a:t> </a:t>
            </a:r>
            <a:r>
              <a:rPr lang="cs-CZ" sz="2400" dirty="0" err="1"/>
              <a:t>remain</a:t>
            </a:r>
            <a:r>
              <a:rPr lang="cs-CZ" sz="2400" dirty="0"/>
              <a:t> </a:t>
            </a:r>
            <a:r>
              <a:rPr lang="cs-CZ" sz="2400" dirty="0" err="1"/>
              <a:t>decentralized</a:t>
            </a:r>
            <a:r>
              <a:rPr lang="cs-CZ" sz="2400" dirty="0"/>
              <a:t>. </a:t>
            </a:r>
          </a:p>
          <a:p>
            <a:pPr lvl="0"/>
            <a:r>
              <a:rPr lang="cs-CZ" sz="2400" dirty="0" err="1"/>
              <a:t>Stock</a:t>
            </a:r>
            <a:r>
              <a:rPr lang="cs-CZ" sz="2400" dirty="0"/>
              <a:t> </a:t>
            </a:r>
            <a:r>
              <a:rPr lang="cs-CZ" sz="2400" dirty="0" err="1"/>
              <a:t>options</a:t>
            </a:r>
            <a:r>
              <a:rPr lang="cs-CZ" sz="2400" dirty="0"/>
              <a:t> and </a:t>
            </a:r>
            <a:r>
              <a:rPr lang="cs-CZ" sz="2400" dirty="0" err="1"/>
              <a:t>companywide</a:t>
            </a:r>
            <a:r>
              <a:rPr lang="cs-CZ" sz="2400" dirty="0"/>
              <a:t> profit </a:t>
            </a:r>
            <a:r>
              <a:rPr lang="cs-CZ" sz="2400" dirty="0" err="1"/>
              <a:t>sharing</a:t>
            </a:r>
            <a:r>
              <a:rPr lang="cs-CZ" sz="2400" dirty="0"/>
              <a:t> are </a:t>
            </a:r>
            <a:r>
              <a:rPr lang="cs-CZ" sz="2400" dirty="0" err="1"/>
              <a:t>used</a:t>
            </a:r>
            <a:r>
              <a:rPr lang="cs-CZ" sz="2400" dirty="0"/>
              <a:t> to </a:t>
            </a:r>
            <a:r>
              <a:rPr lang="cs-CZ" sz="2400" dirty="0" err="1"/>
              <a:t>encourage</a:t>
            </a:r>
            <a:r>
              <a:rPr lang="cs-CZ" sz="2400" dirty="0"/>
              <a:t> </a:t>
            </a:r>
            <a:r>
              <a:rPr lang="cs-CZ" sz="2400" dirty="0" err="1"/>
              <a:t>employees</a:t>
            </a:r>
            <a:r>
              <a:rPr lang="cs-CZ" sz="2400" dirty="0"/>
              <a:t> to </a:t>
            </a:r>
            <a:r>
              <a:rPr lang="cs-CZ" sz="2400" dirty="0" err="1"/>
              <a:t>identify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organization</a:t>
            </a:r>
            <a:r>
              <a:rPr lang="cs-CZ" sz="2400" dirty="0"/>
              <a:t> as a </a:t>
            </a:r>
            <a:r>
              <a:rPr lang="cs-CZ" sz="2400" dirty="0" err="1"/>
              <a:t>whole</a:t>
            </a:r>
            <a:r>
              <a:rPr lang="cs-CZ" sz="24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474357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3245</TotalTime>
  <Words>1612</Words>
  <Application>Microsoft Office PowerPoint</Application>
  <PresentationFormat>Předvádění na obrazovce (4:3)</PresentationFormat>
  <Paragraphs>127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Směsice</vt:lpstr>
      <vt:lpstr>Organization Life Cycle</vt:lpstr>
      <vt:lpstr>Prezentace aplikace PowerPoint</vt:lpstr>
      <vt:lpstr>Organisation growth</vt:lpstr>
      <vt:lpstr>Prezentace aplikace PowerPoint</vt:lpstr>
      <vt:lpstr>Creativity – crisis of leadership</vt:lpstr>
      <vt:lpstr>Direction – crisis of autonomy</vt:lpstr>
      <vt:lpstr>Delegation – crisis of control</vt:lpstr>
      <vt:lpstr>Coordination – red tape crisis 1/2</vt:lpstr>
      <vt:lpstr>Coordination – red tape crisis 2/2</vt:lpstr>
      <vt:lpstr>Collaboration - ? Crisis 1/2</vt:lpstr>
      <vt:lpstr>Prezentace aplikace PowerPoint</vt:lpstr>
      <vt:lpstr>Prezentace aplikace PowerPoint</vt:lpstr>
      <vt:lpstr>VW – How big is VW ( Honda)?</vt:lpstr>
      <vt:lpstr>Prezentace aplikace PowerPoint</vt:lpstr>
      <vt:lpstr>Establishment, start up</vt:lpstr>
      <vt:lpstr>Growth</vt:lpstr>
      <vt:lpstr>Prezentace aplikace PowerPoint</vt:lpstr>
      <vt:lpstr>Prezentace aplikace PowerPoint</vt:lpstr>
      <vt:lpstr>Prezentace aplikace PowerPoint</vt:lpstr>
      <vt:lpstr>Maturity</vt:lpstr>
      <vt:lpstr>Prezentace aplikace PowerPoint</vt:lpstr>
      <vt:lpstr>Post-Maturity</vt:lpstr>
      <vt:lpstr>Renewal</vt:lpstr>
      <vt:lpstr>Steady State</vt:lpstr>
      <vt:lpstr>Decline</vt:lpstr>
      <vt:lpstr>Cessation</vt:lpstr>
      <vt:lpstr>Voluntary cessation</vt:lpstr>
      <vt:lpstr>Involuntary cessation</vt:lpstr>
      <vt:lpstr>Prezentace aplikace PowerPoint</vt:lpstr>
      <vt:lpstr>Prezentace aplikace PowerPoint</vt:lpstr>
      <vt:lpstr>Prezentace aplikace PowerPoint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 Štěrba</dc:creator>
  <cp:lastModifiedBy>Odehnalova Pavla</cp:lastModifiedBy>
  <cp:revision>59</cp:revision>
  <cp:lastPrinted>2018-09-26T11:59:43Z</cp:lastPrinted>
  <dcterms:created xsi:type="dcterms:W3CDTF">2008-02-19T09:39:55Z</dcterms:created>
  <dcterms:modified xsi:type="dcterms:W3CDTF">2018-09-27T05:43:23Z</dcterms:modified>
</cp:coreProperties>
</file>