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handoutMasterIdLst>
    <p:handoutMasterId r:id="rId32"/>
  </p:handoutMasterIdLst>
  <p:sldIdLst>
    <p:sldId id="256" r:id="rId2"/>
    <p:sldId id="262" r:id="rId3"/>
    <p:sldId id="263" r:id="rId4"/>
    <p:sldId id="264" r:id="rId5"/>
    <p:sldId id="265" r:id="rId6"/>
    <p:sldId id="259" r:id="rId7"/>
    <p:sldId id="260" r:id="rId8"/>
    <p:sldId id="261" r:id="rId9"/>
    <p:sldId id="298" r:id="rId10"/>
    <p:sldId id="290" r:id="rId11"/>
    <p:sldId id="284" r:id="rId12"/>
    <p:sldId id="291" r:id="rId13"/>
    <p:sldId id="287" r:id="rId14"/>
    <p:sldId id="285" r:id="rId15"/>
    <p:sldId id="297" r:id="rId16"/>
    <p:sldId id="286" r:id="rId17"/>
    <p:sldId id="288" r:id="rId18"/>
    <p:sldId id="289" r:id="rId19"/>
    <p:sldId id="292" r:id="rId20"/>
    <p:sldId id="293" r:id="rId21"/>
    <p:sldId id="296" r:id="rId22"/>
    <p:sldId id="295" r:id="rId23"/>
    <p:sldId id="299" r:id="rId24"/>
    <p:sldId id="272" r:id="rId25"/>
    <p:sldId id="273" r:id="rId26"/>
    <p:sldId id="274" r:id="rId27"/>
    <p:sldId id="275" r:id="rId28"/>
    <p:sldId id="276" r:id="rId29"/>
    <p:sldId id="283" r:id="rId30"/>
    <p:sldId id="277" r:id="rId31"/>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1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List1!$B$2</c:f>
              <c:strCache>
                <c:ptCount val="1"/>
                <c:pt idx="0">
                  <c:v>zisk luzko</c:v>
                </c:pt>
              </c:strCache>
            </c:strRef>
          </c:tx>
          <c:spPr>
            <a:ln>
              <a:solidFill>
                <a:schemeClr val="tx1"/>
              </a:solidFill>
              <a:prstDash val="sysDot"/>
            </a:ln>
          </c:spPr>
          <c:marker>
            <c:symbol val="none"/>
          </c:marker>
          <c:cat>
            <c:numRef>
              <c:f>List1!$A$3:$A$7</c:f>
              <c:numCache>
                <c:formatCode>General</c:formatCode>
                <c:ptCount val="5"/>
                <c:pt idx="0">
                  <c:v>2003</c:v>
                </c:pt>
                <c:pt idx="1">
                  <c:v>2004</c:v>
                </c:pt>
                <c:pt idx="2">
                  <c:v>2005</c:v>
                </c:pt>
                <c:pt idx="3">
                  <c:v>2006</c:v>
                </c:pt>
                <c:pt idx="4">
                  <c:v>2007</c:v>
                </c:pt>
              </c:numCache>
            </c:numRef>
          </c:cat>
          <c:val>
            <c:numRef>
              <c:f>List1!$B$3:$B$7</c:f>
              <c:numCache>
                <c:formatCode>#,##0</c:formatCode>
                <c:ptCount val="5"/>
                <c:pt idx="0">
                  <c:v>11200</c:v>
                </c:pt>
                <c:pt idx="1">
                  <c:v>18000</c:v>
                </c:pt>
                <c:pt idx="2">
                  <c:v>27200</c:v>
                </c:pt>
                <c:pt idx="3">
                  <c:v>27880</c:v>
                </c:pt>
                <c:pt idx="4">
                  <c:v>25600</c:v>
                </c:pt>
              </c:numCache>
            </c:numRef>
          </c:val>
          <c:smooth val="0"/>
          <c:extLst>
            <c:ext xmlns:c16="http://schemas.microsoft.com/office/drawing/2014/chart" uri="{C3380CC4-5D6E-409C-BE32-E72D297353CC}">
              <c16:uniqueId val="{00000000-1C2D-47CC-9705-6303B984AC0E}"/>
            </c:ext>
          </c:extLst>
        </c:ser>
        <c:ser>
          <c:idx val="1"/>
          <c:order val="1"/>
          <c:tx>
            <c:strRef>
              <c:f>List1!$C$2</c:f>
              <c:strCache>
                <c:ptCount val="1"/>
                <c:pt idx="0">
                  <c:v>zisk zidle</c:v>
                </c:pt>
              </c:strCache>
            </c:strRef>
          </c:tx>
          <c:spPr>
            <a:ln>
              <a:solidFill>
                <a:schemeClr val="tx1"/>
              </a:solidFill>
              <a:prstDash val="dash"/>
            </a:ln>
          </c:spPr>
          <c:marker>
            <c:symbol val="none"/>
          </c:marker>
          <c:cat>
            <c:numRef>
              <c:f>List1!$A$3:$A$7</c:f>
              <c:numCache>
                <c:formatCode>General</c:formatCode>
                <c:ptCount val="5"/>
                <c:pt idx="0">
                  <c:v>2003</c:v>
                </c:pt>
                <c:pt idx="1">
                  <c:v>2004</c:v>
                </c:pt>
                <c:pt idx="2">
                  <c:v>2005</c:v>
                </c:pt>
                <c:pt idx="3">
                  <c:v>2006</c:v>
                </c:pt>
                <c:pt idx="4">
                  <c:v>2007</c:v>
                </c:pt>
              </c:numCache>
            </c:numRef>
          </c:cat>
          <c:val>
            <c:numRef>
              <c:f>List1!$C$3:$C$7</c:f>
              <c:numCache>
                <c:formatCode>#,##0</c:formatCode>
                <c:ptCount val="5"/>
                <c:pt idx="0">
                  <c:v>2700</c:v>
                </c:pt>
                <c:pt idx="1">
                  <c:v>4560</c:v>
                </c:pt>
                <c:pt idx="2">
                  <c:v>5550</c:v>
                </c:pt>
                <c:pt idx="3">
                  <c:v>7500</c:v>
                </c:pt>
                <c:pt idx="4">
                  <c:v>8400</c:v>
                </c:pt>
              </c:numCache>
            </c:numRef>
          </c:val>
          <c:smooth val="0"/>
          <c:extLst>
            <c:ext xmlns:c16="http://schemas.microsoft.com/office/drawing/2014/chart" uri="{C3380CC4-5D6E-409C-BE32-E72D297353CC}">
              <c16:uniqueId val="{00000001-1C2D-47CC-9705-6303B984AC0E}"/>
            </c:ext>
          </c:extLst>
        </c:ser>
        <c:ser>
          <c:idx val="2"/>
          <c:order val="2"/>
          <c:tx>
            <c:strRef>
              <c:f>List1!$D$2</c:f>
              <c:strCache>
                <c:ptCount val="1"/>
                <c:pt idx="0">
                  <c:v>celkem</c:v>
                </c:pt>
              </c:strCache>
            </c:strRef>
          </c:tx>
          <c:spPr>
            <a:ln w="57150">
              <a:solidFill>
                <a:schemeClr val="tx1"/>
              </a:solidFill>
            </a:ln>
          </c:spPr>
          <c:marker>
            <c:symbol val="none"/>
          </c:marker>
          <c:trendline>
            <c:spPr>
              <a:ln w="38100">
                <a:solidFill>
                  <a:srgbClr val="C00000"/>
                </a:solidFill>
              </a:ln>
            </c:spPr>
            <c:trendlineType val="poly"/>
            <c:order val="2"/>
            <c:dispRSqr val="0"/>
            <c:dispEq val="0"/>
          </c:trendline>
          <c:cat>
            <c:numRef>
              <c:f>List1!$A$3:$A$7</c:f>
              <c:numCache>
                <c:formatCode>General</c:formatCode>
                <c:ptCount val="5"/>
                <c:pt idx="0">
                  <c:v>2003</c:v>
                </c:pt>
                <c:pt idx="1">
                  <c:v>2004</c:v>
                </c:pt>
                <c:pt idx="2">
                  <c:v>2005</c:v>
                </c:pt>
                <c:pt idx="3">
                  <c:v>2006</c:v>
                </c:pt>
                <c:pt idx="4">
                  <c:v>2007</c:v>
                </c:pt>
              </c:numCache>
            </c:numRef>
          </c:cat>
          <c:val>
            <c:numRef>
              <c:f>List1!$D$3:$D$7</c:f>
              <c:numCache>
                <c:formatCode>#,##0</c:formatCode>
                <c:ptCount val="5"/>
                <c:pt idx="0">
                  <c:v>13900</c:v>
                </c:pt>
                <c:pt idx="1">
                  <c:v>22560</c:v>
                </c:pt>
                <c:pt idx="2">
                  <c:v>32750</c:v>
                </c:pt>
                <c:pt idx="3">
                  <c:v>35380</c:v>
                </c:pt>
                <c:pt idx="4">
                  <c:v>34000</c:v>
                </c:pt>
              </c:numCache>
            </c:numRef>
          </c:val>
          <c:smooth val="0"/>
          <c:extLst>
            <c:ext xmlns:c16="http://schemas.microsoft.com/office/drawing/2014/chart" uri="{C3380CC4-5D6E-409C-BE32-E72D297353CC}">
              <c16:uniqueId val="{00000002-1C2D-47CC-9705-6303B984AC0E}"/>
            </c:ext>
          </c:extLst>
        </c:ser>
        <c:dLbls>
          <c:showLegendKey val="0"/>
          <c:showVal val="0"/>
          <c:showCatName val="0"/>
          <c:showSerName val="0"/>
          <c:showPercent val="0"/>
          <c:showBubbleSize val="0"/>
        </c:dLbls>
        <c:smooth val="0"/>
        <c:axId val="160025216"/>
        <c:axId val="159449472"/>
      </c:lineChart>
      <c:catAx>
        <c:axId val="160025216"/>
        <c:scaling>
          <c:orientation val="minMax"/>
        </c:scaling>
        <c:delete val="0"/>
        <c:axPos val="b"/>
        <c:numFmt formatCode="General" sourceLinked="1"/>
        <c:majorTickMark val="out"/>
        <c:minorTickMark val="none"/>
        <c:tickLblPos val="nextTo"/>
        <c:crossAx val="159449472"/>
        <c:crosses val="autoZero"/>
        <c:auto val="1"/>
        <c:lblAlgn val="ctr"/>
        <c:lblOffset val="100"/>
        <c:noMultiLvlLbl val="0"/>
      </c:catAx>
      <c:valAx>
        <c:axId val="159449472"/>
        <c:scaling>
          <c:orientation val="minMax"/>
        </c:scaling>
        <c:delete val="0"/>
        <c:axPos val="l"/>
        <c:majorGridlines/>
        <c:numFmt formatCode="#,##0" sourceLinked="1"/>
        <c:majorTickMark val="out"/>
        <c:minorTickMark val="none"/>
        <c:tickLblPos val="nextTo"/>
        <c:crossAx val="160025216"/>
        <c:crosses val="autoZero"/>
        <c:crossBetween val="between"/>
      </c:valAx>
    </c:plotArea>
    <c:legend>
      <c:legendPos val="r"/>
      <c:overlay val="0"/>
    </c:legend>
    <c:plotVisOnly val="1"/>
    <c:dispBlanksAs val="gap"/>
    <c:showDLblsOverMax val="0"/>
  </c:chart>
  <c:txPr>
    <a:bodyPr/>
    <a:lstStyle/>
    <a:p>
      <a:pPr>
        <a:defRPr sz="1800"/>
      </a:pPr>
      <a:endParaRPr lang="cs-CZ"/>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8" rIns="91437" bIns="45718" numCol="1" anchor="t" anchorCtr="0" compatLnSpc="1">
            <a:prstTxWarp prst="textNoShape">
              <a:avLst/>
            </a:prstTxWarp>
          </a:bodyPr>
          <a:lstStyle>
            <a:lvl1pPr>
              <a:defRPr sz="1200">
                <a:latin typeface="Arial" charset="0"/>
              </a:defRPr>
            </a:lvl1pPr>
          </a:lstStyle>
          <a:p>
            <a:pPr>
              <a:defRPr/>
            </a:pPr>
            <a:endParaRPr lang="cs-CZ"/>
          </a:p>
        </p:txBody>
      </p:sp>
      <p:sp>
        <p:nvSpPr>
          <p:cNvPr id="21507" name="Rectangle 3"/>
          <p:cNvSpPr>
            <a:spLocks noGrp="1" noChangeArrowheads="1"/>
          </p:cNvSpPr>
          <p:nvPr>
            <p:ph type="dt" sz="quarter" idx="1"/>
          </p:nvPr>
        </p:nvSpPr>
        <p:spPr bwMode="auto">
          <a:xfrm>
            <a:off x="3773488" y="0"/>
            <a:ext cx="28876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8" rIns="91437" bIns="45718" numCol="1" anchor="t" anchorCtr="0" compatLnSpc="1">
            <a:prstTxWarp prst="textNoShape">
              <a:avLst/>
            </a:prstTxWarp>
          </a:bodyPr>
          <a:lstStyle>
            <a:lvl1pPr algn="r">
              <a:defRPr sz="1200">
                <a:latin typeface="Arial" charset="0"/>
              </a:defRPr>
            </a:lvl1pPr>
          </a:lstStyle>
          <a:p>
            <a:pPr>
              <a:defRPr/>
            </a:pPr>
            <a:endParaRPr lang="cs-CZ"/>
          </a:p>
        </p:txBody>
      </p:sp>
      <p:sp>
        <p:nvSpPr>
          <p:cNvPr id="21508" name="Rectangle 4"/>
          <p:cNvSpPr>
            <a:spLocks noGrp="1" noChangeArrowheads="1"/>
          </p:cNvSpPr>
          <p:nvPr>
            <p:ph type="ftr" sz="quarter" idx="2"/>
          </p:nvPr>
        </p:nvSpPr>
        <p:spPr bwMode="auto">
          <a:xfrm>
            <a:off x="0" y="9428163"/>
            <a:ext cx="28876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8" rIns="91437" bIns="45718" numCol="1" anchor="b" anchorCtr="0" compatLnSpc="1">
            <a:prstTxWarp prst="textNoShape">
              <a:avLst/>
            </a:prstTxWarp>
          </a:bodyPr>
          <a:lstStyle>
            <a:lvl1pPr>
              <a:defRPr sz="1200">
                <a:latin typeface="Arial" charset="0"/>
              </a:defRPr>
            </a:lvl1pPr>
          </a:lstStyle>
          <a:p>
            <a:pPr>
              <a:defRPr/>
            </a:pPr>
            <a:endParaRPr lang="cs-CZ"/>
          </a:p>
        </p:txBody>
      </p:sp>
      <p:sp>
        <p:nvSpPr>
          <p:cNvPr id="21509" name="Rectangle 5"/>
          <p:cNvSpPr>
            <a:spLocks noGrp="1" noChangeArrowheads="1"/>
          </p:cNvSpPr>
          <p:nvPr>
            <p:ph type="sldNum" sz="quarter" idx="3"/>
          </p:nvPr>
        </p:nvSpPr>
        <p:spPr bwMode="auto">
          <a:xfrm>
            <a:off x="3773488" y="9428163"/>
            <a:ext cx="288766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8" rIns="91437" bIns="45718" numCol="1" anchor="b" anchorCtr="0" compatLnSpc="1">
            <a:prstTxWarp prst="textNoShape">
              <a:avLst/>
            </a:prstTxWarp>
          </a:bodyPr>
          <a:lstStyle>
            <a:lvl1pPr algn="r">
              <a:defRPr sz="1200"/>
            </a:lvl1pPr>
          </a:lstStyle>
          <a:p>
            <a:fld id="{84008F28-DF5F-4C98-B629-8F350F6679D1}" type="slidenum">
              <a:rPr lang="cs-CZ" altLang="cs-CZ"/>
              <a:pPr/>
              <a:t>‹#›</a:t>
            </a:fld>
            <a:endParaRPr lang="cs-CZ" altLang="cs-CZ"/>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9EF162BA-A69D-49CE-AA04-0C4F06129CC8}" type="slidenum">
              <a:rPr lang="cs-CZ" altLang="cs-CZ" smtClean="0"/>
              <a:pPr/>
              <a:t>‹#›</a:t>
            </a:fld>
            <a:endParaRPr lang="cs-CZ" altLang="cs-CZ"/>
          </a:p>
        </p:txBody>
      </p:sp>
    </p:spTree>
    <p:extLst>
      <p:ext uri="{BB962C8B-B14F-4D97-AF65-F5344CB8AC3E}">
        <p14:creationId xmlns:p14="http://schemas.microsoft.com/office/powerpoint/2010/main" val="282980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DA29D10C-1561-4E7E-97A1-EFF84DCCB1C8}" type="slidenum">
              <a:rPr lang="cs-CZ" altLang="cs-CZ" smtClean="0"/>
              <a:pPr/>
              <a:t>‹#›</a:t>
            </a:fld>
            <a:endParaRPr lang="cs-CZ" altLang="cs-CZ"/>
          </a:p>
        </p:txBody>
      </p:sp>
    </p:spTree>
    <p:extLst>
      <p:ext uri="{BB962C8B-B14F-4D97-AF65-F5344CB8AC3E}">
        <p14:creationId xmlns:p14="http://schemas.microsoft.com/office/powerpoint/2010/main" val="299403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DA29D10C-1561-4E7E-97A1-EFF84DCCB1C8}" type="slidenum">
              <a:rPr lang="cs-CZ" altLang="cs-CZ" smtClean="0"/>
              <a:pPr/>
              <a:t>‹#›</a:t>
            </a:fld>
            <a:endParaRPr lang="cs-CZ" altLang="cs-CZ"/>
          </a:p>
        </p:txBody>
      </p:sp>
    </p:spTree>
    <p:extLst>
      <p:ext uri="{BB962C8B-B14F-4D97-AF65-F5344CB8AC3E}">
        <p14:creationId xmlns:p14="http://schemas.microsoft.com/office/powerpoint/2010/main" val="108697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DA29D10C-1561-4E7E-97A1-EFF84DCCB1C8}" type="slidenum">
              <a:rPr lang="cs-CZ" altLang="cs-CZ" smtClean="0"/>
              <a:pPr/>
              <a:t>‹#›</a:t>
            </a:fld>
            <a:endParaRPr lang="cs-CZ" altLang="cs-CZ"/>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15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DA29D10C-1561-4E7E-97A1-EFF84DCCB1C8}" type="slidenum">
              <a:rPr lang="cs-CZ" altLang="cs-CZ" smtClean="0"/>
              <a:pPr/>
              <a:t>‹#›</a:t>
            </a:fld>
            <a:endParaRPr lang="cs-CZ" altLang="cs-CZ"/>
          </a:p>
        </p:txBody>
      </p:sp>
    </p:spTree>
    <p:extLst>
      <p:ext uri="{BB962C8B-B14F-4D97-AF65-F5344CB8AC3E}">
        <p14:creationId xmlns:p14="http://schemas.microsoft.com/office/powerpoint/2010/main" val="370338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fld id="{DA29D10C-1561-4E7E-97A1-EFF84DCCB1C8}" type="slidenum">
              <a:rPr lang="cs-CZ" altLang="cs-CZ" smtClean="0"/>
              <a:pPr/>
              <a:t>‹#›</a:t>
            </a:fld>
            <a:endParaRPr lang="cs-CZ" altLang="cs-CZ"/>
          </a:p>
        </p:txBody>
      </p:sp>
    </p:spTree>
    <p:extLst>
      <p:ext uri="{BB962C8B-B14F-4D97-AF65-F5344CB8AC3E}">
        <p14:creationId xmlns:p14="http://schemas.microsoft.com/office/powerpoint/2010/main" val="94571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fld id="{DA29D10C-1561-4E7E-97A1-EFF84DCCB1C8}" type="slidenum">
              <a:rPr lang="cs-CZ" altLang="cs-CZ" smtClean="0"/>
              <a:pPr/>
              <a:t>‹#›</a:t>
            </a:fld>
            <a:endParaRPr lang="cs-CZ" altLang="cs-CZ"/>
          </a:p>
        </p:txBody>
      </p:sp>
    </p:spTree>
    <p:extLst>
      <p:ext uri="{BB962C8B-B14F-4D97-AF65-F5344CB8AC3E}">
        <p14:creationId xmlns:p14="http://schemas.microsoft.com/office/powerpoint/2010/main" val="1508948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44CAB478-41E9-4680-BA9B-51F00534D63A}" type="slidenum">
              <a:rPr lang="cs-CZ" altLang="cs-CZ" smtClean="0"/>
              <a:pPr/>
              <a:t>‹#›</a:t>
            </a:fld>
            <a:endParaRPr lang="cs-CZ" altLang="cs-CZ"/>
          </a:p>
        </p:txBody>
      </p:sp>
    </p:spTree>
    <p:extLst>
      <p:ext uri="{BB962C8B-B14F-4D97-AF65-F5344CB8AC3E}">
        <p14:creationId xmlns:p14="http://schemas.microsoft.com/office/powerpoint/2010/main" val="1623275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A80746E2-A2DE-45FC-8200-776891C2A9B4}" type="slidenum">
              <a:rPr lang="cs-CZ" altLang="cs-CZ" smtClean="0"/>
              <a:pPr/>
              <a:t>‹#›</a:t>
            </a:fld>
            <a:endParaRPr lang="cs-CZ" altLang="cs-CZ"/>
          </a:p>
        </p:txBody>
      </p:sp>
    </p:spTree>
    <p:extLst>
      <p:ext uri="{BB962C8B-B14F-4D97-AF65-F5344CB8AC3E}">
        <p14:creationId xmlns:p14="http://schemas.microsoft.com/office/powerpoint/2010/main" val="2512977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C6AA8821-94D9-4B3F-BA96-50F6AF98FBB2}" type="slidenum">
              <a:rPr lang="cs-CZ" altLang="cs-CZ"/>
              <a:pPr/>
              <a:t>‹#›</a:t>
            </a:fld>
            <a:endParaRPr lang="cs-CZ" altLang="cs-CZ"/>
          </a:p>
        </p:txBody>
      </p:sp>
    </p:spTree>
    <p:extLst>
      <p:ext uri="{BB962C8B-B14F-4D97-AF65-F5344CB8AC3E}">
        <p14:creationId xmlns:p14="http://schemas.microsoft.com/office/powerpoint/2010/main" val="275176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DA29D10C-1561-4E7E-97A1-EFF84DCCB1C8}" type="slidenum">
              <a:rPr lang="cs-CZ" altLang="cs-CZ" smtClean="0"/>
              <a:pPr/>
              <a:t>‹#›</a:t>
            </a:fld>
            <a:endParaRPr lang="cs-CZ" altLang="cs-CZ"/>
          </a:p>
        </p:txBody>
      </p:sp>
    </p:spTree>
    <p:extLst>
      <p:ext uri="{BB962C8B-B14F-4D97-AF65-F5344CB8AC3E}">
        <p14:creationId xmlns:p14="http://schemas.microsoft.com/office/powerpoint/2010/main" val="198377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691603D8-0D4A-4FFA-B0D6-623254380FBC}" type="slidenum">
              <a:rPr lang="cs-CZ" altLang="cs-CZ" smtClean="0"/>
              <a:pPr/>
              <a:t>‹#›</a:t>
            </a:fld>
            <a:endParaRPr lang="cs-CZ" altLang="cs-CZ"/>
          </a:p>
        </p:txBody>
      </p:sp>
    </p:spTree>
    <p:extLst>
      <p:ext uri="{BB962C8B-B14F-4D97-AF65-F5344CB8AC3E}">
        <p14:creationId xmlns:p14="http://schemas.microsoft.com/office/powerpoint/2010/main" val="113207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2E2A3DE3-EC73-4ABE-8205-80C2258E175E}" type="slidenum">
              <a:rPr lang="cs-CZ" altLang="cs-CZ" smtClean="0"/>
              <a:pPr/>
              <a:t>‹#›</a:t>
            </a:fld>
            <a:endParaRPr lang="cs-CZ" altLang="cs-CZ"/>
          </a:p>
        </p:txBody>
      </p:sp>
    </p:spTree>
    <p:extLst>
      <p:ext uri="{BB962C8B-B14F-4D97-AF65-F5344CB8AC3E}">
        <p14:creationId xmlns:p14="http://schemas.microsoft.com/office/powerpoint/2010/main" val="3054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Content Placeholder 3"/>
          <p:cNvSpPr>
            <a:spLocks noGrp="1"/>
          </p:cNvSpPr>
          <p:nvPr>
            <p:ph sz="quarter" idx="13"/>
          </p:nvPr>
        </p:nvSpPr>
        <p:spPr>
          <a:xfrm>
            <a:off x="685331" y="3051013"/>
            <a:ext cx="3829520" cy="274018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3" name="Content Placeholder 5"/>
          <p:cNvSpPr>
            <a:spLocks noGrp="1"/>
          </p:cNvSpPr>
          <p:nvPr>
            <p:ph sz="quarter" idx="14"/>
          </p:nvPr>
        </p:nvSpPr>
        <p:spPr>
          <a:xfrm>
            <a:off x="4629150" y="3051013"/>
            <a:ext cx="3829051" cy="274018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fld id="{D6B8124A-6CE5-4060-B673-080166F7C96F}" type="slidenum">
              <a:rPr lang="cs-CZ" altLang="cs-CZ" smtClean="0"/>
              <a:pPr/>
              <a:t>‹#›</a:t>
            </a:fld>
            <a:endParaRPr lang="cs-CZ" altLang="cs-CZ"/>
          </a:p>
        </p:txBody>
      </p:sp>
    </p:spTree>
    <p:extLst>
      <p:ext uri="{BB962C8B-B14F-4D97-AF65-F5344CB8AC3E}">
        <p14:creationId xmlns:p14="http://schemas.microsoft.com/office/powerpoint/2010/main" val="31045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fld id="{DA29D10C-1561-4E7E-97A1-EFF84DCCB1C8}" type="slidenum">
              <a:rPr lang="cs-CZ" altLang="cs-CZ" smtClean="0"/>
              <a:pPr/>
              <a:t>‹#›</a:t>
            </a:fld>
            <a:endParaRPr lang="cs-CZ" altLang="cs-CZ"/>
          </a:p>
        </p:txBody>
      </p:sp>
    </p:spTree>
    <p:extLst>
      <p:ext uri="{BB962C8B-B14F-4D97-AF65-F5344CB8AC3E}">
        <p14:creationId xmlns:p14="http://schemas.microsoft.com/office/powerpoint/2010/main" val="253130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fld id="{193C0900-2669-44DE-86CA-8098F1517C3B}" type="slidenum">
              <a:rPr lang="cs-CZ" altLang="cs-CZ" smtClean="0"/>
              <a:pPr/>
              <a:t>‹#›</a:t>
            </a:fld>
            <a:endParaRPr lang="cs-CZ" altLang="cs-CZ"/>
          </a:p>
        </p:txBody>
      </p:sp>
    </p:spTree>
    <p:extLst>
      <p:ext uri="{BB962C8B-B14F-4D97-AF65-F5344CB8AC3E}">
        <p14:creationId xmlns:p14="http://schemas.microsoft.com/office/powerpoint/2010/main" val="83627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08BF3A2E-B04B-46DD-B43C-826100B45DD2}" type="slidenum">
              <a:rPr lang="cs-CZ" altLang="cs-CZ" smtClean="0"/>
              <a:pPr/>
              <a:t>‹#›</a:t>
            </a:fld>
            <a:endParaRPr lang="cs-CZ" altLang="cs-CZ"/>
          </a:p>
        </p:txBody>
      </p:sp>
    </p:spTree>
    <p:extLst>
      <p:ext uri="{BB962C8B-B14F-4D97-AF65-F5344CB8AC3E}">
        <p14:creationId xmlns:p14="http://schemas.microsoft.com/office/powerpoint/2010/main" val="39574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A9C51085-6D4A-42CA-849A-E058792E82FC}" type="slidenum">
              <a:rPr lang="cs-CZ" altLang="cs-CZ" smtClean="0"/>
              <a:pPr/>
              <a:t>‹#›</a:t>
            </a:fld>
            <a:endParaRPr lang="cs-CZ" altLang="cs-CZ"/>
          </a:p>
        </p:txBody>
      </p:sp>
    </p:spTree>
    <p:extLst>
      <p:ext uri="{BB962C8B-B14F-4D97-AF65-F5344CB8AC3E}">
        <p14:creationId xmlns:p14="http://schemas.microsoft.com/office/powerpoint/2010/main" val="327355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cs-CZ"/>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cs-CZ"/>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DA29D10C-1561-4E7E-97A1-EFF84DCCB1C8}" type="slidenum">
              <a:rPr lang="cs-CZ" altLang="cs-CZ" smtClean="0"/>
              <a:pPr/>
              <a:t>‹#›</a:t>
            </a:fld>
            <a:endParaRPr lang="cs-CZ" altLang="cs-CZ"/>
          </a:p>
        </p:txBody>
      </p:sp>
    </p:spTree>
    <p:extLst>
      <p:ext uri="{BB962C8B-B14F-4D97-AF65-F5344CB8AC3E}">
        <p14:creationId xmlns:p14="http://schemas.microsoft.com/office/powerpoint/2010/main" val="33941818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cs-CZ" altLang="cs-CZ" dirty="0"/>
              <a:t>Ekonomika organizací</a:t>
            </a:r>
          </a:p>
        </p:txBody>
      </p:sp>
      <p:sp>
        <p:nvSpPr>
          <p:cNvPr id="2051" name="Rectangle 3"/>
          <p:cNvSpPr>
            <a:spLocks noGrp="1" noChangeArrowheads="1"/>
          </p:cNvSpPr>
          <p:nvPr>
            <p:ph type="subTitle" idx="1"/>
          </p:nvPr>
        </p:nvSpPr>
        <p:spPr/>
        <p:txBody>
          <a:bodyPr/>
          <a:lstStyle/>
          <a:p>
            <a:pPr eaLnBrk="1" hangingPunct="1"/>
            <a:r>
              <a:rPr lang="cs-CZ" altLang="cs-CZ" dirty="0"/>
              <a:t>Cvičení 2</a:t>
            </a:r>
          </a:p>
          <a:p>
            <a:pPr eaLnBrk="1" hangingPunct="1"/>
            <a:r>
              <a:rPr lang="cs-CZ" altLang="cs-CZ" dirty="0">
                <a:solidFill>
                  <a:schemeClr val="tx1"/>
                </a:solidFill>
              </a:rPr>
              <a:t>Produktivita, hospodárnost</a:t>
            </a:r>
            <a:r>
              <a:rPr lang="cs-CZ" altLang="cs-CZ" dirty="0"/>
              <a:t>, životní cyklus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a:t>Životní cyklus - hotel</a:t>
            </a:r>
          </a:p>
        </p:txBody>
      </p:sp>
      <p:sp>
        <p:nvSpPr>
          <p:cNvPr id="10243" name="Rectangle 3"/>
          <p:cNvSpPr>
            <a:spLocks noGrp="1" noChangeArrowheads="1"/>
          </p:cNvSpPr>
          <p:nvPr>
            <p:ph sz="quarter" idx="13"/>
          </p:nvPr>
        </p:nvSpPr>
        <p:spPr/>
        <p:txBody>
          <a:bodyPr>
            <a:normAutofit fontScale="92500" lnSpcReduction="10000"/>
          </a:bodyPr>
          <a:lstStyle/>
          <a:p>
            <a:pPr eaLnBrk="1" hangingPunct="1">
              <a:lnSpc>
                <a:spcPct val="90000"/>
              </a:lnSpc>
            </a:pPr>
            <a:r>
              <a:rPr lang="cs-CZ" altLang="cs-CZ" sz="2400"/>
              <a:t>Společnost KOZAK INN a.s. provozuje hotel Kozák v Brně osmým rokem. Podnik blíže charakterizuje tabulka, kde je uvedena vytíženost lůžek a restaurace v procentech. Pro jednoduchost je dále vyčíslen průměrný výnos z lůžka, průměrná cena na vytížené i nevytížené lůžko, průměrný výnos z jedné židle v restauraci a průměrný náklad na jednu vytíženou i nevytíženou židli v restauraci (za rok v tisících Kč). Náklady na vytížení lůžka a židle mají charakter variabilních nákladů a náklady na nevytížená mají charakter fixních nákladů. Hotel má 80 lůžek a 60 židlí v restauraci.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cs-CZ" altLang="cs-CZ"/>
              <a:t>Životní cyklus organizace obecně a graficky</a:t>
            </a:r>
          </a:p>
        </p:txBody>
      </p:sp>
      <p:sp>
        <p:nvSpPr>
          <p:cNvPr id="11267" name="Zástupný symbol pro tabulku 2"/>
          <p:cNvSpPr>
            <a:spLocks noGrp="1" noTextEdit="1"/>
          </p:cNvSpPr>
          <p:nvPr>
            <p:ph type="tbl" idx="1"/>
          </p:nvPr>
        </p:nvSpPr>
        <p:spPr/>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16113"/>
            <a:ext cx="67691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altLang="cs-CZ"/>
              <a:t>Životní cyklus výrobku (prodej, zisk)</a:t>
            </a:r>
          </a:p>
        </p:txBody>
      </p:sp>
      <p:sp>
        <p:nvSpPr>
          <p:cNvPr id="12291" name="Zástupný symbol pro tabulku 2"/>
          <p:cNvSpPr>
            <a:spLocks noGrp="1" noTextEdit="1"/>
          </p:cNvSpPr>
          <p:nvPr>
            <p:ph type="tbl" idx="1"/>
          </p:nvPr>
        </p:nvSpPr>
        <p:spPr/>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916113"/>
            <a:ext cx="794385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endParaRPr lang="cs-CZ" altLang="cs-CZ"/>
          </a:p>
        </p:txBody>
      </p:sp>
      <p:pic>
        <p:nvPicPr>
          <p:cNvPr id="13315"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395288" y="3573463"/>
            <a:ext cx="3971925" cy="3105150"/>
          </a:xfrm>
        </p:spPr>
      </p:pic>
      <p:pic>
        <p:nvPicPr>
          <p:cNvPr id="13316"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2425"/>
            <a:ext cx="39719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Obráze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52425"/>
            <a:ext cx="39719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Obrázek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573463"/>
            <a:ext cx="39719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endParaRPr lang="cs-CZ" altLang="cs-CZ"/>
          </a:p>
        </p:txBody>
      </p:sp>
      <p:pic>
        <p:nvPicPr>
          <p:cNvPr id="14339"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1246188" y="0"/>
            <a:ext cx="6651625"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ltLang="cs-CZ"/>
              <a:t>4P vs. 4C</a:t>
            </a:r>
          </a:p>
        </p:txBody>
      </p:sp>
      <p:sp>
        <p:nvSpPr>
          <p:cNvPr id="15363" name="Obdélník 3"/>
          <p:cNvSpPr>
            <a:spLocks noChangeArrowheads="1"/>
          </p:cNvSpPr>
          <p:nvPr/>
        </p:nvSpPr>
        <p:spPr bwMode="auto">
          <a:xfrm>
            <a:off x="468313" y="1628775"/>
            <a:ext cx="8207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cs-CZ" altLang="cs-CZ" b="1"/>
              <a:t>Customer solution</a:t>
            </a:r>
            <a:r>
              <a:rPr lang="cs-CZ" altLang="cs-CZ"/>
              <a:t> - řešení potřeb zákazníka (odpovídá Product ze 4P)</a:t>
            </a:r>
          </a:p>
          <a:p>
            <a:pPr eaLnBrk="1" hangingPunct="1">
              <a:buFont typeface="Arial" panose="020B0604020202020204" pitchFamily="34" charset="0"/>
              <a:buChar char="•"/>
            </a:pPr>
            <a:r>
              <a:rPr lang="cs-CZ" altLang="cs-CZ" b="1"/>
              <a:t>Cost</a:t>
            </a:r>
            <a:r>
              <a:rPr lang="cs-CZ" altLang="cs-CZ"/>
              <a:t> - náklady vzniklé zákazníkovi (odpovídá Price ze 4P)</a:t>
            </a:r>
          </a:p>
          <a:p>
            <a:pPr eaLnBrk="1" hangingPunct="1">
              <a:buFont typeface="Arial" panose="020B0604020202020204" pitchFamily="34" charset="0"/>
              <a:buChar char="•"/>
            </a:pPr>
            <a:r>
              <a:rPr lang="cs-CZ" altLang="cs-CZ" b="1"/>
              <a:t>Convenience</a:t>
            </a:r>
            <a:r>
              <a:rPr lang="cs-CZ" altLang="cs-CZ"/>
              <a:t> (</a:t>
            </a:r>
            <a:r>
              <a:rPr lang="cs-CZ" altLang="cs-CZ" b="1"/>
              <a:t>Channel</a:t>
            </a:r>
            <a:r>
              <a:rPr lang="cs-CZ" altLang="cs-CZ"/>
              <a:t>) - dostupnost řešení (odpovídá Place ze 4P)</a:t>
            </a:r>
          </a:p>
          <a:p>
            <a:pPr eaLnBrk="1" hangingPunct="1">
              <a:buFont typeface="Arial" panose="020B0604020202020204" pitchFamily="34" charset="0"/>
              <a:buChar char="•"/>
            </a:pPr>
            <a:r>
              <a:rPr lang="cs-CZ" altLang="cs-CZ" b="1"/>
              <a:t>Communication</a:t>
            </a:r>
            <a:r>
              <a:rPr lang="cs-CZ" altLang="cs-CZ"/>
              <a:t> - komunikace (odpovídá Promotion ze 4P)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endParaRPr lang="cs-CZ" altLang="cs-CZ"/>
          </a:p>
        </p:txBody>
      </p:sp>
      <p:pic>
        <p:nvPicPr>
          <p:cNvPr id="16387"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14288" y="274638"/>
            <a:ext cx="9115425" cy="63087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cs-CZ"/>
              <a:t>BCG</a:t>
            </a:r>
          </a:p>
        </p:txBody>
      </p:sp>
      <p:pic>
        <p:nvPicPr>
          <p:cNvPr id="17411"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468313" y="1196975"/>
            <a:ext cx="3522662" cy="2743200"/>
          </a:xfrm>
        </p:spPr>
      </p:pic>
      <p:pic>
        <p:nvPicPr>
          <p:cNvPr id="17412"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0263" y="1341438"/>
            <a:ext cx="39100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ltLang="cs-CZ"/>
              <a:t>Fáze celého podniku – ne výrobku</a:t>
            </a:r>
          </a:p>
        </p:txBody>
      </p:sp>
      <p:pic>
        <p:nvPicPr>
          <p:cNvPr id="18435"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1211263" y="1514475"/>
            <a:ext cx="6721475" cy="38290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endParaRPr lang="cs-CZ" altLang="cs-CZ"/>
          </a:p>
        </p:txBody>
      </p:sp>
      <p:sp>
        <p:nvSpPr>
          <p:cNvPr id="19459" name="Zástupný symbol pro tabulku 2"/>
          <p:cNvSpPr>
            <a:spLocks noGrp="1" noTextEdit="1"/>
          </p:cNvSpPr>
          <p:nvPr>
            <p:ph type="tbl" idx="1"/>
          </p:nvPr>
        </p:nvSpPr>
        <p:spPr/>
      </p:sp>
      <p:pic>
        <p:nvPicPr>
          <p:cNvPr id="19460" name="Zástupný symbol pro tabulku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144000" cy="54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roub"/>
          <p:cNvPicPr>
            <a:picLocks noChangeAspect="1" noChangeArrowheads="1"/>
          </p:cNvPicPr>
          <p:nvPr/>
        </p:nvPicPr>
        <p:blipFill>
          <a:blip r:embed="rId2">
            <a:lum bright="42000"/>
            <a:extLst>
              <a:ext uri="{28A0092B-C50C-407E-A947-70E740481C1C}">
                <a14:useLocalDpi xmlns:a14="http://schemas.microsoft.com/office/drawing/2010/main" val="0"/>
              </a:ext>
            </a:extLst>
          </a:blip>
          <a:srcRect/>
          <a:stretch>
            <a:fillRect/>
          </a:stretch>
        </p:blipFill>
        <p:spPr bwMode="auto">
          <a:xfrm>
            <a:off x="5724128" y="3501008"/>
            <a:ext cx="3257757" cy="31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cs-CZ" altLang="cs-CZ" sz="4000" b="1" dirty="0"/>
              <a:t>Určení produktivity a hospodárnosti</a:t>
            </a:r>
          </a:p>
        </p:txBody>
      </p:sp>
      <p:sp>
        <p:nvSpPr>
          <p:cNvPr id="3076" name="Rectangle 3"/>
          <p:cNvSpPr>
            <a:spLocks noGrp="1" noChangeArrowheads="1"/>
          </p:cNvSpPr>
          <p:nvPr>
            <p:ph type="body" idx="4294967295"/>
          </p:nvPr>
        </p:nvSpPr>
        <p:spPr>
          <a:xfrm>
            <a:off x="0" y="1600200"/>
            <a:ext cx="8229600" cy="4525963"/>
          </a:xfrm>
        </p:spPr>
        <p:txBody>
          <a:bodyPr/>
          <a:lstStyle/>
          <a:p>
            <a:pPr eaLnBrk="1" hangingPunct="1"/>
            <a:endParaRPr lang="cs-CZ" altLang="cs-CZ" sz="2800" dirty="0"/>
          </a:p>
          <a:p>
            <a:pPr eaLnBrk="1" hangingPunct="1"/>
            <a:r>
              <a:rPr lang="cs-CZ" altLang="cs-CZ" sz="2800" dirty="0"/>
              <a:t>Z 10 kg drátu může být vyrobeno 1 000 šroubů. Cena drátu činí 40 Kč/kg. Cena jednoho šroubu je 0,40 Kč.</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endParaRPr lang="cs-CZ" altLang="cs-CZ"/>
          </a:p>
        </p:txBody>
      </p:sp>
      <p:sp>
        <p:nvSpPr>
          <p:cNvPr id="20483" name="Zástupný symbol pro tabulku 2"/>
          <p:cNvSpPr>
            <a:spLocks noGrp="1" noTextEdit="1"/>
          </p:cNvSpPr>
          <p:nvPr>
            <p:ph type="tbl" idx="1"/>
          </p:nvPr>
        </p:nvSpPr>
        <p:spPr/>
      </p:sp>
      <p:pic>
        <p:nvPicPr>
          <p:cNvPr id="20484" name="Zástupný symbol pro tabulku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15987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a:t>Nepovedené inovace</a:t>
            </a:r>
          </a:p>
        </p:txBody>
      </p:sp>
      <p:sp>
        <p:nvSpPr>
          <p:cNvPr id="21507" name="Zástupný symbol pro obsah 4"/>
          <p:cNvSpPr>
            <a:spLocks noGrp="1"/>
          </p:cNvSpPr>
          <p:nvPr>
            <p:ph sz="quarter" idx="13"/>
          </p:nvPr>
        </p:nvSpPr>
        <p:spPr/>
        <p:txBody>
          <a:bodyPr/>
          <a:lstStyle/>
          <a:p>
            <a:r>
              <a:rPr lang="cs-CZ" altLang="cs-CZ" sz="1400" dirty="0"/>
              <a:t>Ne všechny inovace se povedou</a:t>
            </a:r>
          </a:p>
          <a:p>
            <a:r>
              <a:rPr lang="cs-CZ" altLang="cs-CZ" sz="1400" dirty="0"/>
              <a:t>Výrobkový </a:t>
            </a:r>
            <a:r>
              <a:rPr lang="cs-CZ" altLang="cs-CZ" sz="1400" dirty="0" err="1"/>
              <a:t>fail</a:t>
            </a:r>
            <a:endParaRPr lang="cs-CZ" altLang="cs-CZ" sz="1400" dirty="0"/>
          </a:p>
          <a:p>
            <a:r>
              <a:rPr lang="cs-CZ" altLang="cs-CZ" sz="1400" dirty="0"/>
              <a:t>Beta </a:t>
            </a:r>
            <a:r>
              <a:rPr lang="cs-CZ" altLang="cs-CZ" sz="1400" dirty="0" err="1"/>
              <a:t>max</a:t>
            </a:r>
            <a:r>
              <a:rPr lang="cs-CZ" altLang="cs-CZ" sz="1400" dirty="0"/>
              <a:t>, </a:t>
            </a:r>
            <a:r>
              <a:rPr lang="cs-CZ" altLang="cs-CZ" sz="1400" dirty="0" err="1"/>
              <a:t>apple</a:t>
            </a:r>
            <a:r>
              <a:rPr lang="cs-CZ" altLang="cs-CZ" sz="1400" dirty="0"/>
              <a:t> newton. </a:t>
            </a:r>
            <a:r>
              <a:rPr lang="cs-CZ" altLang="cs-CZ" sz="1400" dirty="0" err="1"/>
              <a:t>laserdisk</a:t>
            </a:r>
            <a:endParaRPr lang="cs-CZ" altLang="cs-CZ" sz="1400" dirty="0"/>
          </a:p>
          <a:p>
            <a:endParaRPr lang="cs-CZ" altLang="cs-CZ" dirty="0"/>
          </a:p>
          <a:p>
            <a:endParaRPr lang="cs-CZ" altLang="cs-CZ" dirty="0"/>
          </a:p>
          <a:p>
            <a:r>
              <a:rPr lang="cs-CZ" altLang="cs-CZ" sz="1800" dirty="0"/>
              <a:t>Procesní </a:t>
            </a:r>
            <a:r>
              <a:rPr lang="cs-CZ" altLang="cs-CZ" sz="1800" dirty="0" err="1"/>
              <a:t>fail</a:t>
            </a:r>
            <a:endParaRPr lang="cs-CZ" altLang="cs-CZ" sz="1800" dirty="0"/>
          </a:p>
          <a:p>
            <a:r>
              <a:rPr lang="cs-CZ" altLang="cs-CZ" sz="1800" dirty="0"/>
              <a:t>MALL.cz – zavedení SAP</a:t>
            </a:r>
          </a:p>
        </p:txBody>
      </p:sp>
      <p:pic>
        <p:nvPicPr>
          <p:cNvPr id="21508" name="Picture 2" descr="C:\Documents and Settings\Jerry\Plocha\d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754188"/>
            <a:ext cx="23177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C:\Documents and Settings\Jerry\Plocha\dribbble_new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2511425"/>
            <a:ext cx="13763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C:\Documents and Settings\Jerry\Plocha\las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925" y="3027363"/>
            <a:ext cx="19526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descr="C:\Documents and Settings\Jerry\Plocha\betama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850" y="4484688"/>
            <a:ext cx="2106613"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Jerry\Plocha\FFX DOWN\chrome-evol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2457450"/>
            <a:ext cx="3429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C:\Documents and Settings\Jerry\Plocha\FFX DOWN\firefox-evolut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1214438"/>
            <a:ext cx="34290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Hotel - Jak na to?</a:t>
            </a:r>
          </a:p>
        </p:txBody>
      </p:sp>
      <p:graphicFrame>
        <p:nvGraphicFramePr>
          <p:cNvPr id="4" name="Zástupný symbol pro tabulku 3"/>
          <p:cNvGraphicFramePr>
            <a:graphicFrameLocks noGrp="1"/>
          </p:cNvGraphicFramePr>
          <p:nvPr>
            <p:ph type="tbl" idx="1"/>
            <p:extLst>
              <p:ext uri="{D42A27DB-BD31-4B8C-83A1-F6EECF244321}">
                <p14:modId xmlns:p14="http://schemas.microsoft.com/office/powerpoint/2010/main" val="3392089364"/>
              </p:ext>
            </p:extLst>
          </p:nvPr>
        </p:nvGraphicFramePr>
        <p:xfrm>
          <a:off x="457200" y="1628800"/>
          <a:ext cx="8229600" cy="741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511648515"/>
                    </a:ext>
                  </a:extLst>
                </a:gridCol>
                <a:gridCol w="1645920">
                  <a:extLst>
                    <a:ext uri="{9D8B030D-6E8A-4147-A177-3AD203B41FA5}">
                      <a16:colId xmlns:a16="http://schemas.microsoft.com/office/drawing/2014/main" val="716860831"/>
                    </a:ext>
                  </a:extLst>
                </a:gridCol>
                <a:gridCol w="1645920">
                  <a:extLst>
                    <a:ext uri="{9D8B030D-6E8A-4147-A177-3AD203B41FA5}">
                      <a16:colId xmlns:a16="http://schemas.microsoft.com/office/drawing/2014/main" val="745821499"/>
                    </a:ext>
                  </a:extLst>
                </a:gridCol>
                <a:gridCol w="1645920">
                  <a:extLst>
                    <a:ext uri="{9D8B030D-6E8A-4147-A177-3AD203B41FA5}">
                      <a16:colId xmlns:a16="http://schemas.microsoft.com/office/drawing/2014/main" val="2844932581"/>
                    </a:ext>
                  </a:extLst>
                </a:gridCol>
                <a:gridCol w="1645920">
                  <a:extLst>
                    <a:ext uri="{9D8B030D-6E8A-4147-A177-3AD203B41FA5}">
                      <a16:colId xmlns:a16="http://schemas.microsoft.com/office/drawing/2014/main" val="1555078525"/>
                    </a:ext>
                  </a:extLst>
                </a:gridCol>
              </a:tblGrid>
              <a:tr h="370840">
                <a:tc>
                  <a:txBody>
                    <a:bodyPr/>
                    <a:lstStyle/>
                    <a:p>
                      <a:r>
                        <a:rPr lang="cs-CZ" dirty="0"/>
                        <a:t>Počet lůžek</a:t>
                      </a:r>
                    </a:p>
                  </a:txBody>
                  <a:tcPr/>
                </a:tc>
                <a:tc>
                  <a:txBody>
                    <a:bodyPr/>
                    <a:lstStyle/>
                    <a:p>
                      <a:r>
                        <a:rPr lang="cs-CZ" dirty="0" err="1"/>
                        <a:t>Nákl.neobsaz</a:t>
                      </a:r>
                      <a:endParaRPr lang="cs-CZ" dirty="0"/>
                    </a:p>
                  </a:txBody>
                  <a:tcPr/>
                </a:tc>
                <a:tc>
                  <a:txBody>
                    <a:bodyPr/>
                    <a:lstStyle/>
                    <a:p>
                      <a:r>
                        <a:rPr lang="cs-CZ" dirty="0"/>
                        <a:t>Počet </a:t>
                      </a:r>
                      <a:r>
                        <a:rPr lang="cs-CZ" dirty="0" err="1"/>
                        <a:t>obs.lůžek</a:t>
                      </a:r>
                      <a:endParaRPr lang="cs-CZ" dirty="0"/>
                    </a:p>
                  </a:txBody>
                  <a:tcPr/>
                </a:tc>
                <a:tc>
                  <a:txBody>
                    <a:bodyPr/>
                    <a:lstStyle/>
                    <a:p>
                      <a:r>
                        <a:rPr lang="cs-CZ" dirty="0" err="1"/>
                        <a:t>Nákl.obsaz</a:t>
                      </a:r>
                      <a:r>
                        <a:rPr lang="cs-CZ" dirty="0"/>
                        <a:t>.</a:t>
                      </a:r>
                    </a:p>
                  </a:txBody>
                  <a:tcPr/>
                </a:tc>
                <a:tc>
                  <a:txBody>
                    <a:bodyPr/>
                    <a:lstStyle/>
                    <a:p>
                      <a:r>
                        <a:rPr lang="cs-CZ" dirty="0"/>
                        <a:t>vytíženost</a:t>
                      </a:r>
                    </a:p>
                  </a:txBody>
                  <a:tcPr/>
                </a:tc>
                <a:extLst>
                  <a:ext uri="{0D108BD9-81ED-4DB2-BD59-A6C34878D82A}">
                    <a16:rowId xmlns:a16="http://schemas.microsoft.com/office/drawing/2014/main" val="4156680772"/>
                  </a:ext>
                </a:extLst>
              </a:tr>
              <a:tr h="370840">
                <a:tc>
                  <a:txBody>
                    <a:bodyPr/>
                    <a:lstStyle/>
                    <a:p>
                      <a:r>
                        <a:rPr lang="cs-CZ" dirty="0"/>
                        <a:t>100 ks</a:t>
                      </a:r>
                    </a:p>
                  </a:txBody>
                  <a:tcPr/>
                </a:tc>
                <a:tc>
                  <a:txBody>
                    <a:bodyPr/>
                    <a:lstStyle/>
                    <a:p>
                      <a:r>
                        <a:rPr lang="cs-CZ" dirty="0"/>
                        <a:t>100 Kč</a:t>
                      </a:r>
                    </a:p>
                  </a:txBody>
                  <a:tcPr/>
                </a:tc>
                <a:tc>
                  <a:txBody>
                    <a:bodyPr/>
                    <a:lstStyle/>
                    <a:p>
                      <a:r>
                        <a:rPr lang="cs-CZ" dirty="0"/>
                        <a:t>?</a:t>
                      </a:r>
                    </a:p>
                  </a:txBody>
                  <a:tcPr/>
                </a:tc>
                <a:tc>
                  <a:txBody>
                    <a:bodyPr/>
                    <a:lstStyle/>
                    <a:p>
                      <a:r>
                        <a:rPr lang="cs-CZ" dirty="0"/>
                        <a:t>200 Kč</a:t>
                      </a:r>
                    </a:p>
                  </a:txBody>
                  <a:tcPr/>
                </a:tc>
                <a:tc>
                  <a:txBody>
                    <a:bodyPr/>
                    <a:lstStyle/>
                    <a:p>
                      <a:r>
                        <a:rPr lang="cs-CZ" dirty="0"/>
                        <a:t>50 %</a:t>
                      </a:r>
                    </a:p>
                  </a:txBody>
                  <a:tcPr/>
                </a:tc>
                <a:extLst>
                  <a:ext uri="{0D108BD9-81ED-4DB2-BD59-A6C34878D82A}">
                    <a16:rowId xmlns:a16="http://schemas.microsoft.com/office/drawing/2014/main" val="3587340045"/>
                  </a:ext>
                </a:extLst>
              </a:tr>
            </a:tbl>
          </a:graphicData>
        </a:graphic>
      </p:graphicFrame>
    </p:spTree>
    <p:extLst>
      <p:ext uri="{BB962C8B-B14F-4D97-AF65-F5344CB8AC3E}">
        <p14:creationId xmlns:p14="http://schemas.microsoft.com/office/powerpoint/2010/main" val="3072113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a:t>Životní cyklus - hotel</a:t>
            </a:r>
          </a:p>
        </p:txBody>
      </p:sp>
      <p:sp>
        <p:nvSpPr>
          <p:cNvPr id="23555" name="Rectangle 3"/>
          <p:cNvSpPr>
            <a:spLocks noGrp="1" noChangeArrowheads="1"/>
          </p:cNvSpPr>
          <p:nvPr>
            <p:ph sz="quarter" idx="13"/>
          </p:nvPr>
        </p:nvSpPr>
        <p:spPr/>
        <p:txBody>
          <a:bodyPr>
            <a:normAutofit fontScale="92500" lnSpcReduction="10000"/>
          </a:bodyPr>
          <a:lstStyle/>
          <a:p>
            <a:pPr eaLnBrk="1" hangingPunct="1">
              <a:lnSpc>
                <a:spcPct val="90000"/>
              </a:lnSpc>
            </a:pPr>
            <a:r>
              <a:rPr lang="cs-CZ" altLang="cs-CZ" sz="2400" dirty="0"/>
              <a:t>Společnost KOZAK INN a.s. provozuje hotel Kozák v Brně osmým rokem. Podnik blíže charakterizuje tabulka, kde je uvedena vytíženost lůžek a restaurace v procentech. Pro jednoduchost je dále vyčíslen průměrný výnos z lůžka, průměrná cena na vytížené i nevytížené lůžko, průměrný výnos z jedné židle v restauraci a průměrný náklad na jednu vytíženou i nevytíženou židli v restauraci (za rok v tisících Kč). Náklady na vytížení lůžka a židle mají charakter variabilních nákladů a náklady na nevytížená mají charakter fixních nákladů. Hotel má 80 lůžek a 60 židlí v restauraci.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a:t>Charakteristiky hotelu </a:t>
            </a:r>
          </a:p>
        </p:txBody>
      </p:sp>
      <p:graphicFrame>
        <p:nvGraphicFramePr>
          <p:cNvPr id="24987" name="Group 411"/>
          <p:cNvGraphicFramePr>
            <a:graphicFrameLocks noGrp="1"/>
          </p:cNvGraphicFramePr>
          <p:nvPr>
            <p:ph type="tbl" idx="1"/>
            <p:extLst>
              <p:ext uri="{D42A27DB-BD31-4B8C-83A1-F6EECF244321}">
                <p14:modId xmlns:p14="http://schemas.microsoft.com/office/powerpoint/2010/main" val="4284303767"/>
              </p:ext>
            </p:extLst>
          </p:nvPr>
        </p:nvGraphicFramePr>
        <p:xfrm>
          <a:off x="539750" y="1341438"/>
          <a:ext cx="8229918" cy="2346666"/>
        </p:xfrm>
        <a:graphic>
          <a:graphicData uri="http://schemas.openxmlformats.org/drawingml/2006/table">
            <a:tbl>
              <a:tblPr/>
              <a:tblGrid>
                <a:gridCol w="587693">
                  <a:extLst>
                    <a:ext uri="{9D8B030D-6E8A-4147-A177-3AD203B41FA5}">
                      <a16:colId xmlns:a16="http://schemas.microsoft.com/office/drawing/2014/main" val="20000"/>
                    </a:ext>
                  </a:extLst>
                </a:gridCol>
                <a:gridCol w="1141413">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gridCol w="1079500">
                  <a:extLst>
                    <a:ext uri="{9D8B030D-6E8A-4147-A177-3AD203B41FA5}">
                      <a16:colId xmlns:a16="http://schemas.microsoft.com/office/drawing/2014/main" val="20003"/>
                    </a:ext>
                  </a:extLst>
                </a:gridCol>
                <a:gridCol w="792162">
                  <a:extLst>
                    <a:ext uri="{9D8B030D-6E8A-4147-A177-3AD203B41FA5}">
                      <a16:colId xmlns:a16="http://schemas.microsoft.com/office/drawing/2014/main" val="20004"/>
                    </a:ext>
                  </a:extLst>
                </a:gridCol>
                <a:gridCol w="936625">
                  <a:extLst>
                    <a:ext uri="{9D8B030D-6E8A-4147-A177-3AD203B41FA5}">
                      <a16:colId xmlns:a16="http://schemas.microsoft.com/office/drawing/2014/main" val="20005"/>
                    </a:ext>
                  </a:extLst>
                </a:gridCol>
                <a:gridCol w="1008063">
                  <a:extLst>
                    <a:ext uri="{9D8B030D-6E8A-4147-A177-3AD203B41FA5}">
                      <a16:colId xmlns:a16="http://schemas.microsoft.com/office/drawing/2014/main" val="20006"/>
                    </a:ext>
                  </a:extLst>
                </a:gridCol>
                <a:gridCol w="720725">
                  <a:extLst>
                    <a:ext uri="{9D8B030D-6E8A-4147-A177-3AD203B41FA5}">
                      <a16:colId xmlns:a16="http://schemas.microsoft.com/office/drawing/2014/main" val="20007"/>
                    </a:ext>
                  </a:extLst>
                </a:gridCol>
                <a:gridCol w="884237">
                  <a:extLst>
                    <a:ext uri="{9D8B030D-6E8A-4147-A177-3AD203B41FA5}">
                      <a16:colId xmlns:a16="http://schemas.microsoft.com/office/drawing/2014/main" val="20008"/>
                    </a:ext>
                  </a:extLst>
                </a:gridCol>
              </a:tblGrid>
              <a:tr h="304715">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rok</a:t>
                      </a:r>
                      <a:endParaRPr kumimoji="0" lang="cs-CZ" sz="18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Vytíž. lůžek</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Vytíž. židlí</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Cena lůžka</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rgbClr val="FF0000"/>
                          </a:solidFill>
                          <a:effectLst/>
                          <a:latin typeface="Times New Roman" pitchFamily="18" charset="0"/>
                          <a:cs typeface="Times New Roman" pitchFamily="18" charset="0"/>
                        </a:rPr>
                        <a:t>Náklad na lůžko</a:t>
                      </a:r>
                      <a:endParaRPr kumimoji="0" lang="cs-CZ" sz="1800" b="0" i="0" u="none" strike="noStrike" cap="none" normalizeH="0" baseline="0" dirty="0">
                        <a:ln>
                          <a:noFill/>
                        </a:ln>
                        <a:solidFill>
                          <a:srgbClr val="FF0000"/>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Cena židle</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Náklad na židli</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518033">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err="1">
                          <a:ln>
                            <a:noFill/>
                          </a:ln>
                          <a:solidFill>
                            <a:schemeClr val="tx1"/>
                          </a:solidFill>
                          <a:effectLst/>
                          <a:latin typeface="Times New Roman" pitchFamily="18" charset="0"/>
                          <a:cs typeface="Times New Roman" pitchFamily="18" charset="0"/>
                        </a:rPr>
                        <a:t>Obsaz</a:t>
                      </a:r>
                      <a:r>
                        <a:rPr kumimoji="0" lang="cs-CZ" sz="1400" b="1" i="0" u="none" strike="noStrike" cap="none" normalizeH="0" baseline="0" dirty="0">
                          <a:ln>
                            <a:noFill/>
                          </a:ln>
                          <a:solidFill>
                            <a:schemeClr val="tx1"/>
                          </a:solidFill>
                          <a:effectLst/>
                          <a:latin typeface="Times New Roman" pitchFamily="18" charset="0"/>
                          <a:cs typeface="Times New Roman" pitchFamily="18" charset="0"/>
                        </a:rPr>
                        <a:t>.</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(VC)</a:t>
                      </a:r>
                      <a:endParaRPr kumimoji="0" lang="cs-CZ" sz="18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err="1">
                          <a:ln>
                            <a:noFill/>
                          </a:ln>
                          <a:solidFill>
                            <a:schemeClr val="tx1"/>
                          </a:solidFill>
                          <a:effectLst/>
                          <a:latin typeface="Times New Roman" pitchFamily="18" charset="0"/>
                          <a:cs typeface="Times New Roman" pitchFamily="18" charset="0"/>
                        </a:rPr>
                        <a:t>Neobsaz</a:t>
                      </a:r>
                      <a:r>
                        <a:rPr kumimoji="0" lang="cs-CZ" sz="1400" b="1" i="0" u="none" strike="noStrike" cap="none" normalizeH="0" baseline="0" dirty="0">
                          <a:ln>
                            <a:noFill/>
                          </a:ln>
                          <a:solidFill>
                            <a:schemeClr val="tx1"/>
                          </a:solidFill>
                          <a:effectLst/>
                          <a:latin typeface="Times New Roman" pitchFamily="18" charset="0"/>
                          <a:cs typeface="Times New Roman" pitchFamily="18" charset="0"/>
                        </a:rPr>
                        <a:t>.</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(FC)</a:t>
                      </a:r>
                      <a:endParaRPr kumimoji="0" lang="cs-CZ" sz="18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Obsaz.</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Neobsaz.</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71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2010</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40%</a:t>
                      </a:r>
                      <a:endParaRPr kumimoji="0" lang="cs-CZ" sz="18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50%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1000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150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200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300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50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71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2011</a:t>
                      </a:r>
                      <a:endParaRPr kumimoji="0" lang="cs-CZ" sz="18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50%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52%</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1000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150Kč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200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350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50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71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2012</a:t>
                      </a:r>
                      <a:endParaRPr kumimoji="0" lang="cs-CZ" sz="18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60%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55%</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1100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200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200 Kč</a:t>
                      </a:r>
                      <a:endParaRPr kumimoji="0" lang="cs-CZ" sz="18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400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50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100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71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2013</a:t>
                      </a:r>
                      <a:endParaRPr kumimoji="0" lang="cs-CZ" sz="18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63%</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60%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1150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200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250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450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75</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100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71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2014</a:t>
                      </a:r>
                      <a:endParaRPr kumimoji="0" lang="cs-CZ" sz="18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60%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65%</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1200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250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250Kč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500 Kč</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100</a:t>
                      </a:r>
                      <a:endParaRPr kumimoji="0" lang="cs-CZ" sz="1800" b="0" i="0" u="none" strike="noStrike" cap="none" normalizeH="0" baseline="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120</a:t>
                      </a:r>
                      <a:endParaRPr kumimoji="0" lang="cs-CZ" sz="1800" b="0" i="0" u="none" strike="noStrike" cap="none" normalizeH="0" baseline="0" dirty="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4655" name="Rectangle 412"/>
          <p:cNvSpPr>
            <a:spLocks noChangeArrowheads="1"/>
          </p:cNvSpPr>
          <p:nvPr/>
        </p:nvSpPr>
        <p:spPr bwMode="auto">
          <a:xfrm>
            <a:off x="539750" y="4144963"/>
            <a:ext cx="8280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3600" dirty="0"/>
              <a:t>Odhadněte fázi životního cyklu tohoto hotelu v roce 2015 a naznačte další možnosti jeho vývoje.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b="1"/>
              <a:t>Řešení</a:t>
            </a:r>
            <a:r>
              <a:rPr lang="cs-CZ" altLang="cs-CZ"/>
              <a:t> </a:t>
            </a:r>
          </a:p>
        </p:txBody>
      </p:sp>
      <p:sp>
        <p:nvSpPr>
          <p:cNvPr id="25603" name="Rectangle 3"/>
          <p:cNvSpPr>
            <a:spLocks noGrp="1" noChangeArrowheads="1"/>
          </p:cNvSpPr>
          <p:nvPr>
            <p:ph sz="quarter" idx="13"/>
          </p:nvPr>
        </p:nvSpPr>
        <p:spPr/>
        <p:txBody>
          <a:bodyPr>
            <a:normAutofit fontScale="85000" lnSpcReduction="20000"/>
          </a:bodyPr>
          <a:lstStyle/>
          <a:p>
            <a:pPr eaLnBrk="1" hangingPunct="1"/>
            <a:r>
              <a:rPr lang="cs-CZ" altLang="cs-CZ" sz="2800"/>
              <a:t>Nejprve je potřeba si uvědomit, že v podniku existují dva produkty (ubytovací služby – lůžka a stravovací služby – židle v restauraci), nicméně my máme zjišťovat životní cyklus podniku, který je jeden. Je tedy potřeba za oba produkty spočítat zisk (viz tabulky uvedené níže), přičemž je potřeba zohlednit vytíženost. Pak je možno určit celkový zisk, resp. jeho vývoj z něhož lze usuzovat na fázi životního cyklu podniku.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4"/>
          <p:cNvSpPr>
            <a:spLocks noGrp="1" noChangeArrowheads="1"/>
          </p:cNvSpPr>
          <p:nvPr>
            <p:ph type="title"/>
          </p:nvPr>
        </p:nvSpPr>
        <p:spPr/>
        <p:txBody>
          <a:bodyPr>
            <a:normAutofit fontScale="90000"/>
          </a:bodyPr>
          <a:lstStyle/>
          <a:p>
            <a:pPr eaLnBrk="1" hangingPunct="1"/>
            <a:r>
              <a:rPr lang="cs-CZ" altLang="cs-CZ" sz="4000"/>
              <a:t>Výnosy/náklady/zisk produktu lůžko</a:t>
            </a:r>
          </a:p>
        </p:txBody>
      </p:sp>
      <p:graphicFrame>
        <p:nvGraphicFramePr>
          <p:cNvPr id="27864" name="Group 216"/>
          <p:cNvGraphicFramePr>
            <a:graphicFrameLocks noGrp="1"/>
          </p:cNvGraphicFramePr>
          <p:nvPr>
            <p:ph type="tbl" idx="1"/>
            <p:extLst>
              <p:ext uri="{D42A27DB-BD31-4B8C-83A1-F6EECF244321}">
                <p14:modId xmlns:p14="http://schemas.microsoft.com/office/powerpoint/2010/main" val="3491085726"/>
              </p:ext>
            </p:extLst>
          </p:nvPr>
        </p:nvGraphicFramePr>
        <p:xfrm>
          <a:off x="457200" y="1600200"/>
          <a:ext cx="8229600" cy="2133600"/>
        </p:xfrm>
        <a:graphic>
          <a:graphicData uri="http://schemas.openxmlformats.org/drawingml/2006/table">
            <a:tbl>
              <a:tblPr/>
              <a:tblGrid>
                <a:gridCol w="874713">
                  <a:extLst>
                    <a:ext uri="{9D8B030D-6E8A-4147-A177-3AD203B41FA5}">
                      <a16:colId xmlns:a16="http://schemas.microsoft.com/office/drawing/2014/main" val="20000"/>
                    </a:ext>
                  </a:extLst>
                </a:gridCol>
                <a:gridCol w="2333625">
                  <a:extLst>
                    <a:ext uri="{9D8B030D-6E8A-4147-A177-3AD203B41FA5}">
                      <a16:colId xmlns:a16="http://schemas.microsoft.com/office/drawing/2014/main" val="20001"/>
                    </a:ext>
                  </a:extLst>
                </a:gridCol>
                <a:gridCol w="1738312">
                  <a:extLst>
                    <a:ext uri="{9D8B030D-6E8A-4147-A177-3AD203B41FA5}">
                      <a16:colId xmlns:a16="http://schemas.microsoft.com/office/drawing/2014/main" val="20002"/>
                    </a:ext>
                  </a:extLst>
                </a:gridCol>
                <a:gridCol w="1350963">
                  <a:extLst>
                    <a:ext uri="{9D8B030D-6E8A-4147-A177-3AD203B41FA5}">
                      <a16:colId xmlns:a16="http://schemas.microsoft.com/office/drawing/2014/main" val="20003"/>
                    </a:ext>
                  </a:extLst>
                </a:gridCol>
                <a:gridCol w="1931987">
                  <a:extLst>
                    <a:ext uri="{9D8B030D-6E8A-4147-A177-3AD203B41FA5}">
                      <a16:colId xmlns:a16="http://schemas.microsoft.com/office/drawing/2014/main" val="20004"/>
                    </a:ext>
                  </a:extLst>
                </a:gridCol>
              </a:tblGrid>
              <a:tr h="125413">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rok</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Výnosy z lůžka přepočtené</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Náklady na lůžko</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Zisk z lůžka</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1138">
                <a:tc vMerge="1">
                  <a:txBody>
                    <a:bodyPr/>
                    <a:lstStyle/>
                    <a:p>
                      <a:endParaRPr lang="cs-CZ"/>
                    </a:p>
                  </a:txBody>
                  <a:tcPr/>
                </a:tc>
                <a:tc vMerge="1">
                  <a:txBody>
                    <a:bodyPr/>
                    <a:lstStyle/>
                    <a:p>
                      <a:endParaRPr lang="cs-CZ"/>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Přepočtené</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Fixní</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1"/>
                  </a:ext>
                </a:extLst>
              </a:tr>
              <a:tr h="2127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32 000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4 800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16 000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11 200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11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2011</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40 000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6 000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16 000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18 000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7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2012</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52 800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9 600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16 000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27 200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11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2013</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57 960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10 080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20 000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27 880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7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2014</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57 600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12 000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20 000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25 600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cs-CZ" altLang="cs-CZ" sz="4000"/>
              <a:t>Výnosy/náklady/zisk produktu židle a celkem</a:t>
            </a:r>
          </a:p>
        </p:txBody>
      </p:sp>
      <p:graphicFrame>
        <p:nvGraphicFramePr>
          <p:cNvPr id="29952" name="Group 256"/>
          <p:cNvGraphicFramePr>
            <a:graphicFrameLocks noGrp="1"/>
          </p:cNvGraphicFramePr>
          <p:nvPr>
            <p:ph type="tbl" idx="1"/>
            <p:extLst>
              <p:ext uri="{D42A27DB-BD31-4B8C-83A1-F6EECF244321}">
                <p14:modId xmlns:p14="http://schemas.microsoft.com/office/powerpoint/2010/main" val="2754972411"/>
              </p:ext>
            </p:extLst>
          </p:nvPr>
        </p:nvGraphicFramePr>
        <p:xfrm>
          <a:off x="457200" y="1600200"/>
          <a:ext cx="8229600" cy="2133600"/>
        </p:xfrm>
        <a:graphic>
          <a:graphicData uri="http://schemas.openxmlformats.org/drawingml/2006/table">
            <a:tbl>
              <a:tblPr/>
              <a:tblGrid>
                <a:gridCol w="749300">
                  <a:extLst>
                    <a:ext uri="{9D8B030D-6E8A-4147-A177-3AD203B41FA5}">
                      <a16:colId xmlns:a16="http://schemas.microsoft.com/office/drawing/2014/main" val="20000"/>
                    </a:ext>
                  </a:extLst>
                </a:gridCol>
                <a:gridCol w="1971675">
                  <a:extLst>
                    <a:ext uri="{9D8B030D-6E8A-4147-A177-3AD203B41FA5}">
                      <a16:colId xmlns:a16="http://schemas.microsoft.com/office/drawing/2014/main" val="20001"/>
                    </a:ext>
                  </a:extLst>
                </a:gridCol>
                <a:gridCol w="1489075">
                  <a:extLst>
                    <a:ext uri="{9D8B030D-6E8A-4147-A177-3AD203B41FA5}">
                      <a16:colId xmlns:a16="http://schemas.microsoft.com/office/drawing/2014/main" val="20002"/>
                    </a:ext>
                  </a:extLst>
                </a:gridCol>
                <a:gridCol w="949325">
                  <a:extLst>
                    <a:ext uri="{9D8B030D-6E8A-4147-A177-3AD203B41FA5}">
                      <a16:colId xmlns:a16="http://schemas.microsoft.com/office/drawing/2014/main" val="20003"/>
                    </a:ext>
                  </a:extLst>
                </a:gridCol>
                <a:gridCol w="1493838">
                  <a:extLst>
                    <a:ext uri="{9D8B030D-6E8A-4147-A177-3AD203B41FA5}">
                      <a16:colId xmlns:a16="http://schemas.microsoft.com/office/drawing/2014/main" val="20004"/>
                    </a:ext>
                  </a:extLst>
                </a:gridCol>
                <a:gridCol w="1576387">
                  <a:extLst>
                    <a:ext uri="{9D8B030D-6E8A-4147-A177-3AD203B41FA5}">
                      <a16:colId xmlns:a16="http://schemas.microsoft.com/office/drawing/2014/main" val="20005"/>
                    </a:ext>
                  </a:extLst>
                </a:gridCol>
              </a:tblGrid>
              <a:tr h="0">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rok</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Výnosy z židle přepočtené</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Náklady na židli</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Zisk z židle</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Zisk celkem</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8913">
                <a:tc vMerge="1">
                  <a:txBody>
                    <a:bodyPr/>
                    <a:lstStyle/>
                    <a:p>
                      <a:endParaRPr lang="cs-CZ"/>
                    </a:p>
                  </a:txBody>
                  <a:tcPr/>
                </a:tc>
                <a:tc vMerge="1">
                  <a:txBody>
                    <a:bodyPr/>
                    <a:lstStyle/>
                    <a:p>
                      <a:endParaRPr lang="cs-CZ"/>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Přepočtené</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Fixní</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0001"/>
                  </a:ext>
                </a:extLst>
              </a:tr>
              <a:tr h="1905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9 000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1 500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4 800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2 700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13 900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05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2011</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10 920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1 560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4 800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4 560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22 560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05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2012</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13 200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1 650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6 000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5 550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32 750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89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2013</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16 200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2 700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6 000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7 500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35 380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05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2014</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19 500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3 900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7 200</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8 400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34 000</a:t>
                      </a:r>
                      <a:endParaRPr kumimoji="0" lang="cs-CZ"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pPr eaLnBrk="1" hangingPunct="1"/>
            <a:endParaRPr lang="cs-CZ" altLang="cs-CZ"/>
          </a:p>
        </p:txBody>
      </p:sp>
      <p:graphicFrame>
        <p:nvGraphicFramePr>
          <p:cNvPr id="4" name="Zástupný symbol pro tabulku 3"/>
          <p:cNvGraphicFramePr>
            <a:graphicFrameLocks noGrp="1"/>
          </p:cNvGraphicFramePr>
          <p:nvPr>
            <p:ph type="tbl"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74638"/>
            <a:ext cx="8229600" cy="1143000"/>
          </a:xfrm>
        </p:spPr>
        <p:txBody>
          <a:bodyPr/>
          <a:lstStyle/>
          <a:p>
            <a:pPr eaLnBrk="1" hangingPunct="1"/>
            <a:r>
              <a:rPr lang="cs-CZ" altLang="cs-CZ"/>
              <a:t>Otázka a)</a:t>
            </a:r>
          </a:p>
        </p:txBody>
      </p:sp>
      <p:sp>
        <p:nvSpPr>
          <p:cNvPr id="18435" name="Rectangle 3"/>
          <p:cNvSpPr>
            <a:spLocks noGrp="1" noChangeArrowheads="1"/>
          </p:cNvSpPr>
          <p:nvPr>
            <p:ph type="body" idx="4294967295"/>
          </p:nvPr>
        </p:nvSpPr>
        <p:spPr>
          <a:xfrm>
            <a:off x="0" y="1600200"/>
            <a:ext cx="8229600" cy="4525963"/>
          </a:xfrm>
        </p:spPr>
        <p:txBody>
          <a:bodyPr/>
          <a:lstStyle/>
          <a:p>
            <a:pPr eaLnBrk="1" hangingPunct="1"/>
            <a:r>
              <a:rPr lang="cs-CZ" altLang="cs-CZ"/>
              <a:t>Jak vysoká je produktivita (kvantitativní hospodárnost) a hodnotově vyjádřená hospodárnost spotřeby 10 kg drátu na výrobu 1 000 šroubů?</a:t>
            </a:r>
          </a:p>
          <a:p>
            <a:pPr eaLnBrk="1" hangingPunct="1"/>
            <a:r>
              <a:rPr lang="cs-CZ" altLang="cs-CZ"/>
              <a:t>produktivita = 1000ks šroubů/10 kg drátu=100ks šroubů/kg drátu</a:t>
            </a:r>
          </a:p>
          <a:p>
            <a:pPr eaLnBrk="1" hangingPunct="1"/>
            <a:r>
              <a:rPr lang="cs-CZ" altLang="cs-CZ"/>
              <a:t>hospodárnost = (1000ks šroubů*0,40Kč/ks)/(10 kg drátu*40 Kč/kg)=1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a:t>Komentář</a:t>
            </a:r>
          </a:p>
        </p:txBody>
      </p:sp>
      <p:sp>
        <p:nvSpPr>
          <p:cNvPr id="31747" name="Rectangle 3"/>
          <p:cNvSpPr>
            <a:spLocks noGrp="1" noChangeArrowheads="1"/>
          </p:cNvSpPr>
          <p:nvPr>
            <p:ph sz="quarter" idx="13"/>
          </p:nvPr>
        </p:nvSpPr>
        <p:spPr/>
        <p:txBody>
          <a:bodyPr>
            <a:normAutofit/>
          </a:bodyPr>
          <a:lstStyle/>
          <a:p>
            <a:pPr eaLnBrk="1" hangingPunct="1">
              <a:lnSpc>
                <a:spcPct val="80000"/>
              </a:lnSpc>
            </a:pPr>
            <a:r>
              <a:rPr lang="cs-CZ" altLang="cs-CZ" sz="1400" dirty="0">
                <a:latin typeface="Calibri Light" panose="020F0302020204030204" pitchFamily="34" charset="0"/>
                <a:cs typeface="Calibri Light" panose="020F0302020204030204" pitchFamily="34" charset="0"/>
              </a:rPr>
              <a:t>Zisk z lůžka rostl až do roku 2006 a poté poklesl. Zisk ze židle v restauraci průběžně rostl v celém sledovaném období. </a:t>
            </a:r>
            <a:r>
              <a:rPr lang="cs-CZ" altLang="cs-CZ" sz="1400" b="1" dirty="0">
                <a:solidFill>
                  <a:srgbClr val="FF0000"/>
                </a:solidFill>
                <a:latin typeface="Calibri Light" panose="020F0302020204030204" pitchFamily="34" charset="0"/>
                <a:cs typeface="Calibri Light" panose="020F0302020204030204" pitchFamily="34" charset="0"/>
              </a:rPr>
              <a:t>Díky tomu celkový zisk v podniku v prvních čtyřech sledovaných letech rostl, ale v roce 2006 dosáhl svého vrcholu a v roce 2007 mírně poklesl</a:t>
            </a:r>
            <a:r>
              <a:rPr lang="cs-CZ" altLang="cs-CZ" sz="1400" dirty="0">
                <a:solidFill>
                  <a:srgbClr val="FF0000"/>
                </a:solidFill>
                <a:latin typeface="Calibri Light" panose="020F0302020204030204" pitchFamily="34" charset="0"/>
                <a:cs typeface="Calibri Light" panose="020F0302020204030204" pitchFamily="34" charset="0"/>
              </a:rPr>
              <a:t>.</a:t>
            </a:r>
            <a:r>
              <a:rPr lang="cs-CZ" altLang="cs-CZ" sz="1400" dirty="0">
                <a:latin typeface="Calibri Light" panose="020F0302020204030204" pitchFamily="34" charset="0"/>
                <a:cs typeface="Calibri Light" panose="020F0302020204030204" pitchFamily="34" charset="0"/>
              </a:rPr>
              <a:t> Lze tedy předpokládat, že je podnik ve </a:t>
            </a:r>
            <a:r>
              <a:rPr lang="cs-CZ" altLang="cs-CZ" sz="1400" b="1" dirty="0">
                <a:solidFill>
                  <a:srgbClr val="FF0000"/>
                </a:solidFill>
                <a:latin typeface="Calibri Light" panose="020F0302020204030204" pitchFamily="34" charset="0"/>
                <a:cs typeface="Calibri Light" panose="020F0302020204030204" pitchFamily="34" charset="0"/>
              </a:rPr>
              <a:t>fázi stabilizace</a:t>
            </a:r>
            <a:r>
              <a:rPr lang="cs-CZ" altLang="cs-CZ" sz="1400" dirty="0">
                <a:latin typeface="Calibri Light" panose="020F0302020204030204" pitchFamily="34" charset="0"/>
                <a:cs typeface="Calibri Light" panose="020F0302020204030204" pitchFamily="34" charset="0"/>
              </a:rPr>
              <a:t>. S ohledem na to lze doporučit minimálně </a:t>
            </a:r>
            <a:r>
              <a:rPr lang="cs-CZ" altLang="cs-CZ" sz="1400" b="1" dirty="0">
                <a:solidFill>
                  <a:srgbClr val="FF0000"/>
                </a:solidFill>
                <a:latin typeface="Calibri Light" panose="020F0302020204030204" pitchFamily="34" charset="0"/>
                <a:cs typeface="Calibri Light" panose="020F0302020204030204" pitchFamily="34" charset="0"/>
              </a:rPr>
              <a:t>stabilizační strategii</a:t>
            </a:r>
            <a:r>
              <a:rPr lang="cs-CZ" altLang="cs-CZ" sz="1400" dirty="0">
                <a:latin typeface="Calibri Light" panose="020F0302020204030204" pitchFamily="34" charset="0"/>
                <a:cs typeface="Calibri Light" panose="020F0302020204030204" pitchFamily="34" charset="0"/>
              </a:rPr>
              <a:t>. Je třeba vzít v potaz to, že je podnik relativně mladý a výsledek roku 2007 může být jen mimořádným výkyvem.</a:t>
            </a:r>
          </a:p>
          <a:p>
            <a:pPr eaLnBrk="1" hangingPunct="1">
              <a:lnSpc>
                <a:spcPct val="80000"/>
              </a:lnSpc>
            </a:pPr>
            <a:endParaRPr lang="cs-CZ" altLang="cs-CZ" sz="1400" dirty="0">
              <a:latin typeface="Calibri Light" panose="020F0302020204030204" pitchFamily="34" charset="0"/>
              <a:cs typeface="Calibri Light" panose="020F0302020204030204" pitchFamily="34" charset="0"/>
            </a:endParaRPr>
          </a:p>
          <a:p>
            <a:pPr eaLnBrk="1" hangingPunct="1">
              <a:lnSpc>
                <a:spcPct val="80000"/>
              </a:lnSpc>
            </a:pPr>
            <a:r>
              <a:rPr lang="cs-CZ" altLang="cs-CZ" sz="1400" dirty="0">
                <a:latin typeface="Calibri Light" panose="020F0302020204030204" pitchFamily="34" charset="0"/>
                <a:cs typeface="Calibri Light" panose="020F0302020204030204" pitchFamily="34" charset="0"/>
              </a:rPr>
              <a:t>Ohledně dalšího vývoje je otázka jak se budou vyvíjet jednotlivé komponenty (produkty) v podniku. Zdá se, že ubytovací služby dosáhly svého vrcholu, takže bude nutno hledat další možnosti rozvoje. Nabízí se zvýšení vytíženosti, která je však na poměry odvětví standardní (např. přilákáním dalších zákazníků, tzn. opatřeními v oblasti marketingu).</a:t>
            </a:r>
          </a:p>
          <a:p>
            <a:pPr eaLnBrk="1" hangingPunct="1">
              <a:lnSpc>
                <a:spcPct val="80000"/>
              </a:lnSpc>
            </a:pPr>
            <a:endParaRPr lang="cs-CZ" altLang="cs-CZ" sz="1400" dirty="0">
              <a:latin typeface="Calibri Light" panose="020F0302020204030204" pitchFamily="34" charset="0"/>
              <a:cs typeface="Calibri Light" panose="020F0302020204030204" pitchFamily="34" charset="0"/>
            </a:endParaRPr>
          </a:p>
          <a:p>
            <a:pPr eaLnBrk="1" hangingPunct="1">
              <a:lnSpc>
                <a:spcPct val="80000"/>
              </a:lnSpc>
            </a:pPr>
            <a:r>
              <a:rPr lang="cs-CZ" altLang="cs-CZ" sz="1400" dirty="0">
                <a:latin typeface="Calibri Light" panose="020F0302020204030204" pitchFamily="34" charset="0"/>
                <a:cs typeface="Calibri Light" panose="020F0302020204030204" pitchFamily="34" charset="0"/>
              </a:rPr>
              <a:t>Stravovací zařízení je ve fázi růstu, nicméně lze brzy očekávat stabilizaci a vyčerpání růstového potenciálu (i s ohledem na zpomalující tempo růstu zisku). Zde se tedy nabízí kromě marketingových opatření další opatření v oblasti produktu, resp. poskytovaných služeb (např. nabídka cenově zajímavých poledních menu apod.).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 calcmode="lin" valueType="num">
                                      <p:cBhvr additive="base">
                                        <p:cTn id="19"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74638"/>
            <a:ext cx="8229600" cy="1143000"/>
          </a:xfrm>
        </p:spPr>
        <p:txBody>
          <a:bodyPr/>
          <a:lstStyle/>
          <a:p>
            <a:pPr eaLnBrk="1" hangingPunct="1"/>
            <a:r>
              <a:rPr lang="cs-CZ" altLang="cs-CZ"/>
              <a:t>Otázka b)</a:t>
            </a:r>
          </a:p>
        </p:txBody>
      </p:sp>
      <p:sp>
        <p:nvSpPr>
          <p:cNvPr id="19459" name="Rectangle 3"/>
          <p:cNvSpPr>
            <a:spLocks noGrp="1" noChangeArrowheads="1"/>
          </p:cNvSpPr>
          <p:nvPr>
            <p:ph type="body" idx="4294967295"/>
          </p:nvPr>
        </p:nvSpPr>
        <p:spPr>
          <a:xfrm>
            <a:off x="0" y="1600200"/>
            <a:ext cx="8229600" cy="4525963"/>
          </a:xfrm>
        </p:spPr>
        <p:txBody>
          <a:bodyPr>
            <a:normAutofit lnSpcReduction="10000"/>
          </a:bodyPr>
          <a:lstStyle/>
          <a:p>
            <a:pPr eaLnBrk="1" hangingPunct="1"/>
            <a:r>
              <a:rPr lang="cs-CZ" altLang="cs-CZ"/>
              <a:t>Dostali jste úkol zvýšit produktivitu výroby šroubů o 10 %. Jaké možnosti máte? </a:t>
            </a:r>
          </a:p>
          <a:p>
            <a:pPr eaLnBrk="1" hangingPunct="1"/>
            <a:r>
              <a:rPr lang="cs-CZ" altLang="cs-CZ" sz="2800"/>
              <a:t>do teď – 100 šroubů – 100 šroubů z 1 kg drátu</a:t>
            </a:r>
          </a:p>
          <a:p>
            <a:pPr eaLnBrk="1" hangingPunct="1"/>
            <a:r>
              <a:rPr lang="cs-CZ" altLang="cs-CZ" sz="2800"/>
              <a:t>má-li se zvýšit o 10 % – 110 šroubů z 1 kg drátu</a:t>
            </a:r>
          </a:p>
          <a:p>
            <a:pPr eaLnBrk="1" hangingPunct="1"/>
            <a:endParaRPr lang="cs-CZ" altLang="cs-CZ"/>
          </a:p>
          <a:p>
            <a:pPr eaLnBrk="1" hangingPunct="1"/>
            <a:r>
              <a:rPr lang="cs-CZ" altLang="cs-CZ"/>
              <a:t>Při konstantním množství drátu → </a:t>
            </a:r>
          </a:p>
          <a:p>
            <a:pPr eaLnBrk="1" hangingPunct="1"/>
            <a:r>
              <a:rPr lang="cs-CZ" altLang="cs-CZ"/>
              <a:t>Při konstantním počtu (1000) šroubů </a:t>
            </a:r>
          </a:p>
        </p:txBody>
      </p:sp>
      <p:sp>
        <p:nvSpPr>
          <p:cNvPr id="512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aphicFrame>
        <p:nvGraphicFramePr>
          <p:cNvPr id="19460" name="Object 4"/>
          <p:cNvGraphicFramePr>
            <a:graphicFrameLocks noChangeAspect="1"/>
          </p:cNvGraphicFramePr>
          <p:nvPr/>
        </p:nvGraphicFramePr>
        <p:xfrm>
          <a:off x="7162800" y="4114800"/>
          <a:ext cx="1676400" cy="877888"/>
        </p:xfrm>
        <a:graphic>
          <a:graphicData uri="http://schemas.openxmlformats.org/presentationml/2006/ole">
            <mc:AlternateContent xmlns:mc="http://schemas.openxmlformats.org/markup-compatibility/2006">
              <mc:Choice xmlns:v="urn:schemas-microsoft-com:vml" Requires="v">
                <p:oleObj spid="_x0000_s5141" name="Rovnice" r:id="rId3" imgW="800100" imgH="419100" progId="Equation.3">
                  <p:embed/>
                </p:oleObj>
              </mc:Choice>
              <mc:Fallback>
                <p:oleObj name="Rovnice" r:id="rId3" imgW="8001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114800"/>
                        <a:ext cx="1676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6" name="Rectangle 7"/>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5127" name="Rectangle 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aphicFrame>
        <p:nvGraphicFramePr>
          <p:cNvPr id="19464" name="Object 8"/>
          <p:cNvGraphicFramePr>
            <a:graphicFrameLocks noChangeAspect="1"/>
          </p:cNvGraphicFramePr>
          <p:nvPr/>
        </p:nvGraphicFramePr>
        <p:xfrm>
          <a:off x="6705600" y="5562600"/>
          <a:ext cx="1752600" cy="847725"/>
        </p:xfrm>
        <a:graphic>
          <a:graphicData uri="http://schemas.openxmlformats.org/presentationml/2006/ole">
            <mc:AlternateContent xmlns:mc="http://schemas.openxmlformats.org/markup-compatibility/2006">
              <mc:Choice xmlns:v="urn:schemas-microsoft-com:vml" Requires="v">
                <p:oleObj spid="_x0000_s5142" name="Rovnice" r:id="rId5" imgW="863225" imgH="418918" progId="Equation.3">
                  <p:embed/>
                </p:oleObj>
              </mc:Choice>
              <mc:Fallback>
                <p:oleObj name="Rovnice" r:id="rId5" imgW="863225" imgH="418918"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562600"/>
                        <a:ext cx="1752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additive="base">
                                        <p:cTn id="7"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 calcmode="lin" valueType="num">
                                      <p:cBhvr additive="base">
                                        <p:cTn id="19"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additive="base">
                                        <p:cTn id="25" dur="500" fill="hold"/>
                                        <p:tgtEl>
                                          <p:spTgt spid="19460"/>
                                        </p:tgtEl>
                                        <p:attrNameLst>
                                          <p:attrName>ppt_x</p:attrName>
                                        </p:attrNameLst>
                                      </p:cBhvr>
                                      <p:tavLst>
                                        <p:tav tm="0">
                                          <p:val>
                                            <p:strVal val="#ppt_x"/>
                                          </p:val>
                                        </p:tav>
                                        <p:tav tm="100000">
                                          <p:val>
                                            <p:strVal val="#ppt_x"/>
                                          </p:val>
                                        </p:tav>
                                      </p:tavLst>
                                    </p:anim>
                                    <p:anim calcmode="lin" valueType="num">
                                      <p:cBhvr additive="base">
                                        <p:cTn id="26"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459">
                                            <p:txEl>
                                              <p:pRg st="5" end="5"/>
                                            </p:txEl>
                                          </p:spTgt>
                                        </p:tgtEl>
                                        <p:attrNameLst>
                                          <p:attrName>style.visibility</p:attrName>
                                        </p:attrNameLst>
                                      </p:cBhvr>
                                      <p:to>
                                        <p:strVal val="visible"/>
                                      </p:to>
                                    </p:set>
                                    <p:anim calcmode="lin" valueType="num">
                                      <p:cBhvr additive="base">
                                        <p:cTn id="31" dur="500" fill="hold"/>
                                        <p:tgtEl>
                                          <p:spTgt spid="1945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464"/>
                                        </p:tgtEl>
                                        <p:attrNameLst>
                                          <p:attrName>style.visibility</p:attrName>
                                        </p:attrNameLst>
                                      </p:cBhvr>
                                      <p:to>
                                        <p:strVal val="visible"/>
                                      </p:to>
                                    </p:set>
                                    <p:anim calcmode="lin" valueType="num">
                                      <p:cBhvr additive="base">
                                        <p:cTn id="37" dur="500" fill="hold"/>
                                        <p:tgtEl>
                                          <p:spTgt spid="19464"/>
                                        </p:tgtEl>
                                        <p:attrNameLst>
                                          <p:attrName>ppt_x</p:attrName>
                                        </p:attrNameLst>
                                      </p:cBhvr>
                                      <p:tavLst>
                                        <p:tav tm="0">
                                          <p:val>
                                            <p:strVal val="#ppt_x"/>
                                          </p:val>
                                        </p:tav>
                                        <p:tav tm="100000">
                                          <p:val>
                                            <p:strVal val="#ppt_x"/>
                                          </p:val>
                                        </p:tav>
                                      </p:tavLst>
                                    </p:anim>
                                    <p:anim calcmode="lin" valueType="num">
                                      <p:cBhvr additive="base">
                                        <p:cTn id="38"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274638"/>
            <a:ext cx="8229600" cy="1143000"/>
          </a:xfrm>
        </p:spPr>
        <p:txBody>
          <a:bodyPr/>
          <a:lstStyle/>
          <a:p>
            <a:pPr eaLnBrk="1" hangingPunct="1"/>
            <a:r>
              <a:rPr lang="cs-CZ" altLang="cs-CZ"/>
              <a:t>Otázka c)</a:t>
            </a:r>
          </a:p>
        </p:txBody>
      </p:sp>
      <p:sp>
        <p:nvSpPr>
          <p:cNvPr id="20483" name="Rectangle 3"/>
          <p:cNvSpPr>
            <a:spLocks noGrp="1" noChangeArrowheads="1"/>
          </p:cNvSpPr>
          <p:nvPr>
            <p:ph type="body" idx="4294967295"/>
          </p:nvPr>
        </p:nvSpPr>
        <p:spPr>
          <a:xfrm>
            <a:off x="0" y="1600200"/>
            <a:ext cx="8229600" cy="4525963"/>
          </a:xfrm>
        </p:spPr>
        <p:txBody>
          <a:bodyPr/>
          <a:lstStyle/>
          <a:p>
            <a:pPr eaLnBrk="1" hangingPunct="1">
              <a:lnSpc>
                <a:spcPct val="90000"/>
              </a:lnSpc>
            </a:pPr>
            <a:r>
              <a:rPr lang="cs-CZ" altLang="cs-CZ"/>
              <a:t>Dostali jste úkol zvýšit hodnotově vyjádřenou hospodárnost výroby šroubů o 10 %. Které možnosti můžete využít?</a:t>
            </a:r>
          </a:p>
          <a:p>
            <a:pPr eaLnBrk="1" hangingPunct="1">
              <a:lnSpc>
                <a:spcPct val="90000"/>
              </a:lnSpc>
            </a:pPr>
            <a:r>
              <a:rPr lang="cs-CZ" altLang="cs-CZ"/>
              <a:t>za ceteris paribus (ostatní stejné)</a:t>
            </a:r>
          </a:p>
          <a:p>
            <a:pPr eaLnBrk="1" hangingPunct="1">
              <a:lnSpc>
                <a:spcPct val="90000"/>
              </a:lnSpc>
            </a:pPr>
            <a:r>
              <a:rPr lang="cs-CZ" altLang="cs-CZ"/>
              <a:t>zvýšit počet šroubků z 1000 na 1100</a:t>
            </a:r>
          </a:p>
          <a:p>
            <a:pPr eaLnBrk="1" hangingPunct="1">
              <a:lnSpc>
                <a:spcPct val="90000"/>
              </a:lnSpc>
            </a:pPr>
            <a:r>
              <a:rPr lang="cs-CZ" altLang="cs-CZ"/>
              <a:t>snížení množství spotřebovaného drátu na 9,09 </a:t>
            </a:r>
            <a:r>
              <a:rPr lang="cs-CZ" altLang="cs-CZ" sz="1400"/>
              <a:t>(10/1100*1000)</a:t>
            </a:r>
          </a:p>
          <a:p>
            <a:pPr eaLnBrk="1" hangingPunct="1">
              <a:lnSpc>
                <a:spcPct val="90000"/>
              </a:lnSpc>
            </a:pPr>
            <a:r>
              <a:rPr lang="cs-CZ" altLang="cs-CZ"/>
              <a:t>zvýšit cenu šroubů o 10% na  0,44 Kč</a:t>
            </a:r>
          </a:p>
          <a:p>
            <a:pPr eaLnBrk="1" hangingPunct="1">
              <a:lnSpc>
                <a:spcPct val="90000"/>
              </a:lnSpc>
            </a:pPr>
            <a:r>
              <a:rPr lang="cs-CZ" altLang="cs-CZ"/>
              <a:t>snížit cenu drátu na 36,36 Kč/kg </a:t>
            </a:r>
            <a:r>
              <a:rPr lang="cs-CZ" altLang="cs-CZ" sz="1400"/>
              <a:t>(40Kč/kg/11kg)*10kg)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anim calcmode="lin" valueType="num">
                                      <p:cBhvr additive="base">
                                        <p:cTn id="31"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a:t>Modifikace</a:t>
            </a:r>
          </a:p>
        </p:txBody>
      </p:sp>
      <p:sp>
        <p:nvSpPr>
          <p:cNvPr id="7171" name="Rectangle 3"/>
          <p:cNvSpPr>
            <a:spLocks noGrp="1" noChangeArrowheads="1"/>
          </p:cNvSpPr>
          <p:nvPr>
            <p:ph sz="quarter" idx="13"/>
          </p:nvPr>
        </p:nvSpPr>
        <p:spPr/>
        <p:txBody>
          <a:bodyPr>
            <a:normAutofit fontScale="77500" lnSpcReduction="20000"/>
          </a:bodyPr>
          <a:lstStyle/>
          <a:p>
            <a:pPr eaLnBrk="1" hangingPunct="1"/>
            <a:r>
              <a:rPr lang="cs-CZ" altLang="cs-CZ" sz="2800"/>
              <a:t>V předchozím příkladě bylo poukázáno na vztahy mezi produktivitou a hospodárností.</a:t>
            </a:r>
          </a:p>
          <a:p>
            <a:pPr eaLnBrk="1" hangingPunct="1"/>
            <a:r>
              <a:rPr lang="cs-CZ" altLang="cs-CZ" sz="2800"/>
              <a:t>Jak vysoká je produktivita a hodnotově vyjádřená hospodárnost podniku, když, při jinak stejném zadání jako u předchozího příkladu, při spotřebě 10 kg drátu výnos klesá na 900 šroubů a cena drátu klesá ze 40 Kč/kg na 30 Kč/kg?</a:t>
            </a:r>
          </a:p>
          <a:p>
            <a:pPr eaLnBrk="1" hangingPunct="1"/>
            <a:r>
              <a:rPr lang="cs-CZ" altLang="cs-CZ" sz="2800"/>
              <a:t>Charakterizujte vzniklou situaci a posuďte hospodárnost podniku.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a:t>Produktivita a H.V.H.</a:t>
            </a:r>
          </a:p>
        </p:txBody>
      </p:sp>
      <p:sp>
        <p:nvSpPr>
          <p:cNvPr id="6147" name="Rectangle 3"/>
          <p:cNvSpPr>
            <a:spLocks noGrp="1" noChangeArrowheads="1"/>
          </p:cNvSpPr>
          <p:nvPr>
            <p:ph sz="quarter" idx="13"/>
          </p:nvPr>
        </p:nvSpPr>
        <p:spPr/>
        <p:txBody>
          <a:bodyPr>
            <a:normAutofit fontScale="85000" lnSpcReduction="20000"/>
          </a:bodyPr>
          <a:lstStyle/>
          <a:p>
            <a:pPr eaLnBrk="1" hangingPunct="1">
              <a:lnSpc>
                <a:spcPct val="90000"/>
              </a:lnSpc>
              <a:buFontTx/>
              <a:buNone/>
            </a:pPr>
            <a:r>
              <a:rPr lang="cs-CZ" altLang="cs-CZ" sz="2000"/>
              <a:t>Jak vysoká je produktivita a hodnotově vyjádřená hospodárnost podniku, když, při jinak stejném zadání jako u předchozího příkladu, při spotřebě 10 kg drátu výnos klesá na 900 šroubů a cena drátu klesá ze 40 Kč/kg na 30 Kč/kg? Cena jednoho šroubu je 0,40 Kč.</a:t>
            </a:r>
          </a:p>
          <a:p>
            <a:pPr eaLnBrk="1" hangingPunct="1">
              <a:lnSpc>
                <a:spcPct val="90000"/>
              </a:lnSpc>
            </a:pPr>
            <a:r>
              <a:rPr lang="cs-CZ" altLang="cs-CZ" sz="2800"/>
              <a:t>Produktivita = 900 / 10 = 90 šroubů/drát </a:t>
            </a:r>
            <a:r>
              <a:rPr lang="cs-CZ" altLang="cs-CZ" sz="2800">
                <a:sym typeface="Symbol" panose="05050102010706020507" pitchFamily="18" charset="2"/>
              </a:rPr>
              <a:t></a:t>
            </a:r>
            <a:r>
              <a:rPr lang="cs-CZ" altLang="cs-CZ" sz="2800"/>
              <a:t> produktivita poklesla</a:t>
            </a:r>
          </a:p>
          <a:p>
            <a:pPr eaLnBrk="1" hangingPunct="1">
              <a:lnSpc>
                <a:spcPct val="90000"/>
              </a:lnSpc>
            </a:pPr>
            <a:r>
              <a:rPr lang="cs-CZ" altLang="cs-CZ" sz="2800"/>
              <a:t>Pokles o 10%</a:t>
            </a:r>
          </a:p>
          <a:p>
            <a:pPr eaLnBrk="1" hangingPunct="1">
              <a:lnSpc>
                <a:spcPct val="90000"/>
              </a:lnSpc>
            </a:pPr>
            <a:r>
              <a:rPr lang="cs-CZ" altLang="cs-CZ" sz="1400"/>
              <a:t>(Cena šroubu*počet šroubů)/(kg drátu*cena drátu)</a:t>
            </a:r>
          </a:p>
          <a:p>
            <a:pPr eaLnBrk="1" hangingPunct="1">
              <a:lnSpc>
                <a:spcPct val="90000"/>
              </a:lnSpc>
            </a:pPr>
            <a:r>
              <a:rPr lang="cs-CZ" altLang="cs-CZ" sz="2800"/>
              <a:t>Hodnotově vyjádřená hospodárnost = 360 / 300 = 1,2 </a:t>
            </a:r>
            <a:r>
              <a:rPr lang="cs-CZ" altLang="cs-CZ" sz="2800">
                <a:sym typeface="Symbol" panose="05050102010706020507" pitchFamily="18" charset="2"/>
              </a:rPr>
              <a:t></a:t>
            </a:r>
            <a:r>
              <a:rPr lang="cs-CZ" altLang="cs-CZ" sz="2800"/>
              <a:t> hospodárnost vzrostla</a:t>
            </a:r>
          </a:p>
          <a:p>
            <a:pPr eaLnBrk="1" hangingPunct="1">
              <a:lnSpc>
                <a:spcPct val="90000"/>
              </a:lnSpc>
            </a:pPr>
            <a:r>
              <a:rPr lang="cs-CZ" altLang="cs-CZ" sz="2800"/>
              <a:t>Růst o 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additive="base">
                                        <p:cTn id="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 calcmode="lin" valueType="num">
                                      <p:cBhvr additive="base">
                                        <p:cTn id="31"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a:t>Slovní komentář</a:t>
            </a:r>
          </a:p>
        </p:txBody>
      </p:sp>
      <p:sp>
        <p:nvSpPr>
          <p:cNvPr id="9219" name="Rectangle 3"/>
          <p:cNvSpPr>
            <a:spLocks noGrp="1" noChangeArrowheads="1"/>
          </p:cNvSpPr>
          <p:nvPr>
            <p:ph sz="quarter" idx="13"/>
          </p:nvPr>
        </p:nvSpPr>
        <p:spPr/>
        <p:txBody>
          <a:bodyPr>
            <a:normAutofit fontScale="92500" lnSpcReduction="20000"/>
          </a:bodyPr>
          <a:lstStyle/>
          <a:p>
            <a:pPr eaLnBrk="1" hangingPunct="1">
              <a:lnSpc>
                <a:spcPct val="90000"/>
              </a:lnSpc>
            </a:pPr>
            <a:r>
              <a:rPr lang="cs-CZ" altLang="cs-CZ" sz="2400" dirty="0"/>
              <a:t>V tomto případě je rozhodujícím faktorem hodnotově vyjádřená hospodárnost díky tomu, že zisk (který podnik zajímá především) se udává v korunách (penězích) a ne ve fyzických jednotkách. </a:t>
            </a:r>
          </a:p>
          <a:p>
            <a:pPr eaLnBrk="1" hangingPunct="1">
              <a:lnSpc>
                <a:spcPct val="90000"/>
              </a:lnSpc>
            </a:pPr>
            <a:endParaRPr lang="cs-CZ" altLang="cs-CZ" sz="2400" dirty="0"/>
          </a:p>
          <a:p>
            <a:pPr eaLnBrk="1" hangingPunct="1">
              <a:lnSpc>
                <a:spcPct val="90000"/>
              </a:lnSpc>
            </a:pPr>
            <a:r>
              <a:rPr lang="cs-CZ" altLang="cs-CZ" sz="2400" dirty="0"/>
              <a:t>Pokles produktivity je tak z ekonomického hlediska méně podstatný. Je však zřejmé, že pokles produktivity je vážným varováním do budoucna, neboť manipulovat cenami výstupů nebo vstupů nelze trvale a lze tedy (při nezměněném trendu) očekávat do budoucna také pokles hodnotově vyjádřené hospodárnosti (a míry zisku) podniku.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Životní cyklus</a:t>
            </a:r>
          </a:p>
        </p:txBody>
      </p:sp>
      <p:sp>
        <p:nvSpPr>
          <p:cNvPr id="3" name="Zástupný symbol pro obsah 2"/>
          <p:cNvSpPr>
            <a:spLocks noGrp="1"/>
          </p:cNvSpPr>
          <p:nvPr>
            <p:ph sz="quarter" idx="13"/>
          </p:nvPr>
        </p:nvSpPr>
        <p:spPr/>
        <p:txBody>
          <a:bodyPr/>
          <a:lstStyle/>
          <a:p>
            <a:endParaRPr lang="cs-CZ" dirty="0"/>
          </a:p>
        </p:txBody>
      </p:sp>
    </p:spTree>
    <p:extLst>
      <p:ext uri="{BB962C8B-B14F-4D97-AF65-F5344CB8AC3E}">
        <p14:creationId xmlns:p14="http://schemas.microsoft.com/office/powerpoint/2010/main" val="3667125652"/>
      </p:ext>
    </p:extLst>
  </p:cSld>
  <p:clrMapOvr>
    <a:masterClrMapping/>
  </p:clrMapOvr>
</p:sld>
</file>

<file path=ppt/theme/theme1.xml><?xml version="1.0" encoding="utf-8"?>
<a:theme xmlns:a="http://schemas.openxmlformats.org/drawingml/2006/main" name="Kapka">
  <a:themeElements>
    <a:clrScheme name="Kapk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Kapk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k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TM04033925[[fn=Kapka]]</Template>
  <TotalTime>1556</TotalTime>
  <Words>633</Words>
  <Application>Microsoft Office PowerPoint</Application>
  <PresentationFormat>Předvádění na obrazovce (4:3)</PresentationFormat>
  <Paragraphs>210</Paragraphs>
  <Slides>30</Slides>
  <Notes>0</Notes>
  <HiddenSlides>3</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30</vt:i4>
      </vt:variant>
    </vt:vector>
  </HeadingPairs>
  <TitlesOfParts>
    <vt:vector size="38" baseType="lpstr">
      <vt:lpstr>Arial</vt:lpstr>
      <vt:lpstr>Calibri</vt:lpstr>
      <vt:lpstr>Calibri Light</vt:lpstr>
      <vt:lpstr>Symbol</vt:lpstr>
      <vt:lpstr>Times New Roman</vt:lpstr>
      <vt:lpstr>Tw Cen MT</vt:lpstr>
      <vt:lpstr>Kapka</vt:lpstr>
      <vt:lpstr>Rovnice</vt:lpstr>
      <vt:lpstr>Ekonomika organizací</vt:lpstr>
      <vt:lpstr>Určení produktivity a hospodárnosti</vt:lpstr>
      <vt:lpstr>Otázka a)</vt:lpstr>
      <vt:lpstr>Otázka b)</vt:lpstr>
      <vt:lpstr>Otázka c)</vt:lpstr>
      <vt:lpstr>Modifikace</vt:lpstr>
      <vt:lpstr>Produktivita a H.V.H.</vt:lpstr>
      <vt:lpstr>Slovní komentář</vt:lpstr>
      <vt:lpstr>Životní cyklus</vt:lpstr>
      <vt:lpstr>Životní cyklus - hotel</vt:lpstr>
      <vt:lpstr>Životní cyklus organizace obecně a graficky</vt:lpstr>
      <vt:lpstr>Životní cyklus výrobku (prodej, zisk)</vt:lpstr>
      <vt:lpstr>Prezentace aplikace PowerPoint</vt:lpstr>
      <vt:lpstr>Prezentace aplikace PowerPoint</vt:lpstr>
      <vt:lpstr>4P vs. 4C</vt:lpstr>
      <vt:lpstr>Prezentace aplikace PowerPoint</vt:lpstr>
      <vt:lpstr>BCG</vt:lpstr>
      <vt:lpstr>Fáze celého podniku – ne výrobku</vt:lpstr>
      <vt:lpstr>Prezentace aplikace PowerPoint</vt:lpstr>
      <vt:lpstr>Prezentace aplikace PowerPoint</vt:lpstr>
      <vt:lpstr>Nepovedené inovace</vt:lpstr>
      <vt:lpstr>Prezentace aplikace PowerPoint</vt:lpstr>
      <vt:lpstr>Hotel - Jak na to?</vt:lpstr>
      <vt:lpstr>Životní cyklus - hotel</vt:lpstr>
      <vt:lpstr>Charakteristiky hotelu </vt:lpstr>
      <vt:lpstr>Řešení </vt:lpstr>
      <vt:lpstr>Výnosy/náklady/zisk produktu lůžko</vt:lpstr>
      <vt:lpstr>Výnosy/náklady/zisk produktu židle a celkem</vt:lpstr>
      <vt:lpstr>Prezentace aplikace PowerPoint</vt:lpstr>
      <vt:lpstr>Komentář</vt:lpstr>
    </vt:vector>
  </TitlesOfParts>
  <Company>ESF -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organizací</dc:title>
  <dc:creator>369768</dc:creator>
  <cp:lastModifiedBy>Martin Štěrba</cp:lastModifiedBy>
  <cp:revision>26</cp:revision>
  <cp:lastPrinted>2014-09-22T10:58:53Z</cp:lastPrinted>
  <dcterms:created xsi:type="dcterms:W3CDTF">2009-10-05T10:39:32Z</dcterms:created>
  <dcterms:modified xsi:type="dcterms:W3CDTF">2016-10-03T05:41:06Z</dcterms:modified>
</cp:coreProperties>
</file>