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81" r:id="rId9"/>
    <p:sldId id="280" r:id="rId10"/>
    <p:sldId id="271" r:id="rId11"/>
    <p:sldId id="272" r:id="rId12"/>
    <p:sldId id="279" r:id="rId13"/>
    <p:sldId id="282" r:id="rId14"/>
    <p:sldId id="283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54ABD-500A-4A11-BBDF-278B1C030FEA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E0B10-4BDD-4034-BBEA-886C72F0F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200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632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501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459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740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725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521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72394-CE3E-405F-B28B-CE2A8837D3DE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3DCE-E4A9-44F6-BCB3-AD55DDC0179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9113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BA0917-D7B9-4FB9-9346-DCCD68E11FFC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EA0B-3808-4532-88A0-9A45B2357EF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439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493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3351BA-391F-4575-AF5F-55A7E2BFB741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A8B7-2C10-4771-ADC0-ED5A4FD9A1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527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F2EFD9-44D5-4DCB-909E-44EA40C5168B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6C81-3F7F-41A3-9E74-87AA97DF3A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850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3E102B-47DB-40BA-B255-67E5CBBC1269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D0DC-574B-4B7B-94E4-5441CB8B6DD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16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09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4365C-2C9D-45C8-BCDC-10B947536084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55AB-6823-461A-ADDE-617F8AA2389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175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F6A419-1E87-4D83-92BF-DFDC7A1F8DA5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69674-E5ED-45EA-90FC-2D61A6344DC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29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AFFDB9-18A0-47D4-B983-1EC357CFA025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C379-4051-4A97-B101-59FB04AA342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797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11F5A2F-3512-4485-ACCC-9522E5207322}" type="datetimeFigureOut">
              <a:rPr lang="cs-CZ" smtClean="0"/>
              <a:pPr>
                <a:defRPr/>
              </a:pPr>
              <a:t>5. 11. 2016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F9A910B-64E6-4BB3-9FBC-D4A4326ED98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204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Ekonomika organizací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chemeClr val="tx1"/>
                </a:solidFill>
              </a:rPr>
              <a:t>Cíle organizace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Příklad 3</a:t>
            </a:r>
            <a:endParaRPr lang="cs-CZ" alt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609600" indent="-609600" algn="just" eaLnBrk="1" hangingPunct="1"/>
            <a:r>
              <a:rPr lang="cs-CZ" altLang="cs-CZ" dirty="0"/>
              <a:t>Vedle vůdčí skupiny (vlastníci a vedení organizace) se na stanovování cílů organizace podílí i satelitní skupiny. Cíle jednotlivých satelitních skupin jsou uvedeny níže. Identifikujte tyto satelitní skupiny podle vymezených cílů:</a:t>
            </a:r>
          </a:p>
          <a:p>
            <a:pPr marL="609600" indent="-609600"/>
            <a:r>
              <a:rPr lang="cs-CZ" altLang="cs-CZ" dirty="0"/>
              <a:t>Nápověda: satelitní skupiny</a:t>
            </a:r>
          </a:p>
          <a:p>
            <a:pPr marL="0" indent="0" algn="just"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zaměstnanci, poskytovatelé cizího kapitálu 	(věřitelé), dodavatelé, zákazníci, odbory, 	státní instituce</a:t>
            </a:r>
          </a:p>
          <a:p>
            <a:pPr marL="609600" indent="-609600" eaLnBrk="1" hangingPunct="1"/>
            <a:endParaRPr lang="cs-CZ" alt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Přiřaďte zájmovou skupinu: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609600" indent="-609600">
              <a:buFont typeface="Arial" panose="020B0604020202020204" pitchFamily="34" charset="0"/>
              <a:buAutoNum type="alphaLcParenR"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vysoký příjem, sociální jistoty, dobré pracovní podmínky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	zaměstnanci</a:t>
            </a:r>
          </a:p>
          <a:p>
            <a:pPr marL="609600" indent="-609600">
              <a:buFont typeface="Arial" panose="020B0604020202020204" pitchFamily="34" charset="0"/>
              <a:buAutoNum type="alphaLcParenR" startAt="2"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vysoké zúročení kapitálu, dochvilnost splácení dluhů, jistota investovaného kapitálu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	věřitelé</a:t>
            </a:r>
          </a:p>
          <a:p>
            <a:pPr marL="609600" indent="-609600">
              <a:buFont typeface="Arial" panose="020B0604020202020204" pitchFamily="34" charset="0"/>
              <a:buAutoNum type="alphaLcParenR" startAt="3"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výhodné dodací podmínky, platební schopnost, dlouhodobé zajištění dodávek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	dodavatelé</a:t>
            </a:r>
          </a:p>
          <a:p>
            <a:pPr marL="609600" indent="-609600">
              <a:buFont typeface="Arial" panose="020B0604020202020204" pitchFamily="34" charset="0"/>
              <a:buAutoNum type="alphaLcParenR" startAt="4"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zboží vysoké kvality za přijatelné ceny, dobrý servis, zajištěný přísun zboží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	zákazníci</a:t>
            </a:r>
          </a:p>
          <a:p>
            <a:pPr marL="609600" indent="-609600">
              <a:buFont typeface="Arial" panose="020B0604020202020204" pitchFamily="34" charset="0"/>
              <a:buAutoNum type="alphaLcParenR" startAt="5"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respektování vlivu odborářů, možnost získání dalších členů v organizaci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	odbory</a:t>
            </a:r>
          </a:p>
          <a:p>
            <a:pPr marL="609600" indent="-609600">
              <a:buFont typeface="Arial" panose="020B0604020202020204" pitchFamily="34" charset="0"/>
              <a:buAutoNum type="alphaLcParenR" startAt="6"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dodržování zákonných předpisů, daňové příjmy, vytvoření pracovních míst, ekologie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	státní instituce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8181600" cy="533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88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Řídící styly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Patriarchální</a:t>
            </a:r>
          </a:p>
          <a:p>
            <a:r>
              <a:rPr lang="cs-CZ" dirty="0"/>
              <a:t>Charismatický</a:t>
            </a:r>
          </a:p>
          <a:p>
            <a:r>
              <a:rPr lang="cs-CZ" dirty="0"/>
              <a:t>Autokratický</a:t>
            </a:r>
          </a:p>
          <a:p>
            <a:r>
              <a:rPr lang="cs-CZ" dirty="0"/>
              <a:t>Byrokratický</a:t>
            </a:r>
          </a:p>
          <a:p>
            <a:endParaRPr lang="cs-CZ" dirty="0"/>
          </a:p>
          <a:p>
            <a:r>
              <a:rPr lang="cs-CZ" dirty="0"/>
              <a:t>Kooperativní</a:t>
            </a:r>
          </a:p>
        </p:txBody>
      </p:sp>
    </p:spTree>
    <p:extLst>
      <p:ext uri="{BB962C8B-B14F-4D97-AF65-F5344CB8AC3E}">
        <p14:creationId xmlns:p14="http://schemas.microsoft.com/office/powerpoint/2010/main" val="1221881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Systémy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management by exception</a:t>
            </a:r>
            <a:r>
              <a:rPr lang="cs-CZ" b="1" dirty="0"/>
              <a:t> - </a:t>
            </a:r>
            <a:r>
              <a:rPr lang="en-US" b="1" dirty="0" err="1"/>
              <a:t>řízení</a:t>
            </a:r>
            <a:r>
              <a:rPr lang="en-US" b="1" dirty="0"/>
              <a:t> </a:t>
            </a:r>
            <a:r>
              <a:rPr lang="en-US" b="1" dirty="0" err="1"/>
              <a:t>podle</a:t>
            </a:r>
            <a:r>
              <a:rPr lang="en-US" b="1" dirty="0"/>
              <a:t> </a:t>
            </a:r>
            <a:r>
              <a:rPr lang="en-US" b="1" dirty="0" err="1"/>
              <a:t>výjimek</a:t>
            </a:r>
            <a:endParaRPr lang="cs-CZ" b="1" dirty="0"/>
          </a:p>
          <a:p>
            <a:r>
              <a:rPr lang="en-US" b="1" dirty="0"/>
              <a:t>management by delegation</a:t>
            </a:r>
            <a:r>
              <a:rPr lang="cs-CZ" b="1" dirty="0"/>
              <a:t> -</a:t>
            </a:r>
            <a:r>
              <a:rPr lang="en-US" b="1" dirty="0"/>
              <a:t> </a:t>
            </a:r>
            <a:r>
              <a:rPr lang="en-US" b="1" dirty="0" err="1"/>
              <a:t>řízení</a:t>
            </a:r>
            <a:r>
              <a:rPr lang="en-US" b="1" dirty="0"/>
              <a:t> </a:t>
            </a:r>
            <a:r>
              <a:rPr lang="en-US" b="1" dirty="0" err="1"/>
              <a:t>delegací</a:t>
            </a:r>
            <a:r>
              <a:rPr lang="en-US" b="1" dirty="0"/>
              <a:t> </a:t>
            </a:r>
            <a:r>
              <a:rPr lang="en-US" b="1" dirty="0" err="1"/>
              <a:t>úkolů</a:t>
            </a:r>
            <a:endParaRPr lang="cs-CZ" b="1" dirty="0"/>
          </a:p>
          <a:p>
            <a:r>
              <a:rPr lang="cs-CZ" b="1" dirty="0"/>
              <a:t>management by </a:t>
            </a:r>
            <a:r>
              <a:rPr lang="cs-CZ" b="1" dirty="0" err="1"/>
              <a:t>systems</a:t>
            </a:r>
            <a:r>
              <a:rPr lang="cs-CZ" b="1" dirty="0"/>
              <a:t> - řízení pomocí regulace systému</a:t>
            </a:r>
          </a:p>
          <a:p>
            <a:r>
              <a:rPr lang="en-US" b="1" dirty="0"/>
              <a:t>management by objectives</a:t>
            </a:r>
            <a:r>
              <a:rPr lang="cs-CZ" b="1" dirty="0"/>
              <a:t> - </a:t>
            </a:r>
            <a:r>
              <a:rPr lang="en-US" b="1" dirty="0" err="1"/>
              <a:t>řízení</a:t>
            </a:r>
            <a:r>
              <a:rPr lang="en-US" b="1" dirty="0"/>
              <a:t> </a:t>
            </a:r>
            <a:r>
              <a:rPr lang="en-US" b="1" dirty="0" err="1"/>
              <a:t>podle</a:t>
            </a:r>
            <a:r>
              <a:rPr lang="en-US" b="1" dirty="0"/>
              <a:t> </a:t>
            </a:r>
            <a:r>
              <a:rPr lang="en-US" b="1" dirty="0" err="1"/>
              <a:t>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610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dirty="0"/>
              <a:t>	Pro dnešek vše, test se blíží – 21. </a:t>
            </a:r>
            <a:r>
              <a:rPr lang="cs-CZ" altLang="cs-CZ"/>
              <a:t>11.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Příklad 1</a:t>
            </a:r>
            <a:endParaRPr lang="cs-CZ" alt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altLang="cs-CZ"/>
              <a:t>Rozdělte a zdůvodněte rozdělení uvedených cílů organizace na:</a:t>
            </a:r>
          </a:p>
          <a:p>
            <a:pPr lvl="1"/>
            <a:r>
              <a:rPr lang="cs-CZ" altLang="cs-CZ"/>
              <a:t>monetární cíle</a:t>
            </a:r>
          </a:p>
          <a:p>
            <a:pPr lvl="1"/>
            <a:r>
              <a:rPr lang="cs-CZ" altLang="cs-CZ"/>
              <a:t>nemonetární ekonomické cíle a</a:t>
            </a:r>
          </a:p>
          <a:p>
            <a:pPr lvl="1"/>
            <a:r>
              <a:rPr lang="cs-CZ" altLang="cs-CZ"/>
              <a:t>nemonetární mimoekonomické cíle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8313" y="404813"/>
            <a:ext cx="8229600" cy="6048375"/>
          </a:xfrm>
        </p:spPr>
        <p:txBody>
          <a:bodyPr/>
          <a:lstStyle/>
          <a:p>
            <a:pPr eaLnBrk="1" hangingPunct="1"/>
            <a:r>
              <a:rPr lang="cs-CZ" altLang="cs-CZ" dirty="0"/>
              <a:t>a) dlouhodobá maximalizace zisku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	monetární cíl</a:t>
            </a:r>
          </a:p>
          <a:p>
            <a:pPr eaLnBrk="1" hangingPunct="1"/>
            <a:r>
              <a:rPr lang="cs-CZ" altLang="cs-CZ" dirty="0"/>
              <a:t>b) zvýšení obratu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	monetární cíl</a:t>
            </a:r>
          </a:p>
          <a:p>
            <a:pPr eaLnBrk="1" hangingPunct="1"/>
            <a:r>
              <a:rPr lang="cs-CZ" altLang="cs-CZ" dirty="0"/>
              <a:t>c) ovládnutí trhu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	nemonetární ekonomický cíl </a:t>
            </a:r>
          </a:p>
          <a:p>
            <a:pPr eaLnBrk="1" hangingPunct="1"/>
            <a:r>
              <a:rPr lang="cs-CZ" altLang="cs-CZ" dirty="0"/>
              <a:t>d) dlouhodobé zajištění organizace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	nemonetární mimoekonomický cíl</a:t>
            </a:r>
          </a:p>
          <a:p>
            <a:pPr eaLnBrk="1" hangingPunct="1"/>
            <a:r>
              <a:rPr lang="cs-CZ" altLang="cs-CZ" dirty="0"/>
              <a:t>e) zvýšení rentability </a:t>
            </a:r>
            <a:r>
              <a:rPr lang="cs-CZ" altLang="cs-CZ" dirty="0" err="1"/>
              <a:t>vl</a:t>
            </a:r>
            <a:r>
              <a:rPr lang="cs-CZ" altLang="cs-CZ" dirty="0"/>
              <a:t>. kapitálu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	monetární cíl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7772870" cy="3424107"/>
          </a:xfrm>
        </p:spPr>
        <p:txBody>
          <a:bodyPr>
            <a:noAutofit/>
          </a:bodyPr>
          <a:lstStyle/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f) zajištění pracovních míst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nemonetární mimoekonomický cíl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g) zachování nezávislosti organizace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nemonetární mimoekonomický cíl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h) zajištění ochrany živ. Prostředí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nemonetární mimoekonomický cíl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i) zajištění zásobování obyvatel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nemonetární mimoekonomický cíl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j) získání politického vlivu</a:t>
            </a:r>
          </a:p>
          <a:p>
            <a:pPr marL="228600" lvl="1">
              <a:lnSpc>
                <a:spcPct val="14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altLang="cs-CZ" sz="2000" dirty="0"/>
              <a:t>nemonetární mimoekonomický cíl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Příklad 2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Uspořádejte tyto cíle v rámci systému a hierarchie cílů v podniku (hotelu):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Cíle k uspořádání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a) zvýšení kvality produktů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b) zvýšení životnosti výrobků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c) zlepšení ziskovosti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d) zvýšení podílu na trhu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e) zlepšení reklamy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f) zlepšení povrchové úpravy výrobků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/>
              <a:t>g) rozšíření distribuční sítě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341438"/>
            <a:ext cx="8986837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Komplementární</a:t>
            </a:r>
          </a:p>
          <a:p>
            <a:endParaRPr lang="cs-CZ" dirty="0"/>
          </a:p>
          <a:p>
            <a:r>
              <a:rPr lang="cs-CZ" dirty="0"/>
              <a:t>Konkurenční</a:t>
            </a:r>
          </a:p>
          <a:p>
            <a:endParaRPr lang="cs-CZ" dirty="0"/>
          </a:p>
          <a:p>
            <a:r>
              <a:rPr lang="cs-CZ" dirty="0"/>
              <a:t>Protikladné</a:t>
            </a:r>
          </a:p>
          <a:p>
            <a:endParaRPr lang="cs-CZ" dirty="0"/>
          </a:p>
          <a:p>
            <a:r>
              <a:rPr lang="cs-CZ" dirty="0"/>
              <a:t>Indiferentní</a:t>
            </a:r>
          </a:p>
          <a:p>
            <a:endParaRPr lang="cs-CZ" dirty="0"/>
          </a:p>
          <a:p>
            <a:r>
              <a:rPr lang="cs-CZ" dirty="0"/>
              <a:t>Podle času</a:t>
            </a:r>
          </a:p>
        </p:txBody>
      </p:sp>
    </p:spTree>
    <p:extLst>
      <p:ext uri="{BB962C8B-B14F-4D97-AF65-F5344CB8AC3E}">
        <p14:creationId xmlns:p14="http://schemas.microsoft.com/office/powerpoint/2010/main" val="155466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Smart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S –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– jasný konkrétní </a:t>
            </a:r>
          </a:p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M –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measurable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– měřitelný</a:t>
            </a:r>
          </a:p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A –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achivable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acceptable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– dosažitelný a přijatelný</a:t>
            </a:r>
          </a:p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R –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realistic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relevant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– realistický a relevantní (vzhledem ke zdrojům)</a:t>
            </a:r>
          </a:p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T –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trackable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time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– časově sledovatelný</a:t>
            </a:r>
          </a:p>
          <a:p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3353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155</TotalTime>
  <Words>261</Words>
  <Application>Microsoft Office PowerPoint</Application>
  <PresentationFormat>Předvádění na obrazovce (4:3)</PresentationFormat>
  <Paragraphs>84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 Light</vt:lpstr>
      <vt:lpstr>Tw Cen MT</vt:lpstr>
      <vt:lpstr>Kapka</vt:lpstr>
      <vt:lpstr>Ekonomika organizací</vt:lpstr>
      <vt:lpstr>Příklad 1</vt:lpstr>
      <vt:lpstr>Prezentace aplikace PowerPoint</vt:lpstr>
      <vt:lpstr>Prezentace aplikace PowerPoint</vt:lpstr>
      <vt:lpstr>Příklad 2</vt:lpstr>
      <vt:lpstr>Cíle k uspořádání</vt:lpstr>
      <vt:lpstr>Řešení</vt:lpstr>
      <vt:lpstr>Vztahy cílů</vt:lpstr>
      <vt:lpstr>Smart cíl</vt:lpstr>
      <vt:lpstr>Příklad 3</vt:lpstr>
      <vt:lpstr>Přiřaďte zájmovou skupinu:</vt:lpstr>
      <vt:lpstr>Prezentace aplikace PowerPoint</vt:lpstr>
      <vt:lpstr>Řídící styly</vt:lpstr>
      <vt:lpstr>Systémy řízení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organizací</dc:title>
  <dc:creator>sterbinator</dc:creator>
  <cp:lastModifiedBy>Martin Štěrba</cp:lastModifiedBy>
  <cp:revision>15</cp:revision>
  <dcterms:modified xsi:type="dcterms:W3CDTF">2016-11-05T21:44:18Z</dcterms:modified>
</cp:coreProperties>
</file>