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3" r:id="rId2"/>
  </p:sldMasterIdLst>
  <p:notesMasterIdLst>
    <p:notesMasterId r:id="rId25"/>
  </p:notesMasterIdLst>
  <p:handoutMasterIdLst>
    <p:handoutMasterId r:id="rId26"/>
  </p:handoutMasterIdLst>
  <p:sldIdLst>
    <p:sldId id="465" r:id="rId3"/>
    <p:sldId id="469" r:id="rId4"/>
    <p:sldId id="470" r:id="rId5"/>
    <p:sldId id="471" r:id="rId6"/>
    <p:sldId id="472" r:id="rId7"/>
    <p:sldId id="474" r:id="rId8"/>
    <p:sldId id="479" r:id="rId9"/>
    <p:sldId id="473" r:id="rId10"/>
    <p:sldId id="475" r:id="rId11"/>
    <p:sldId id="476" r:id="rId12"/>
    <p:sldId id="477" r:id="rId13"/>
    <p:sldId id="478" r:id="rId14"/>
    <p:sldId id="480" r:id="rId15"/>
    <p:sldId id="481" r:id="rId16"/>
    <p:sldId id="466" r:id="rId17"/>
    <p:sldId id="482" r:id="rId18"/>
    <p:sldId id="483" r:id="rId19"/>
    <p:sldId id="484" r:id="rId20"/>
    <p:sldId id="485" r:id="rId21"/>
    <p:sldId id="486" r:id="rId22"/>
    <p:sldId id="487" r:id="rId23"/>
    <p:sldId id="464" r:id="rId24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40163085-91C2-4027-8623-189C31ACBF7B}">
          <p14:sldIdLst>
            <p14:sldId id="465"/>
            <p14:sldId id="469"/>
            <p14:sldId id="470"/>
            <p14:sldId id="471"/>
            <p14:sldId id="472"/>
            <p14:sldId id="474"/>
            <p14:sldId id="479"/>
            <p14:sldId id="473"/>
            <p14:sldId id="475"/>
            <p14:sldId id="476"/>
            <p14:sldId id="477"/>
            <p14:sldId id="478"/>
            <p14:sldId id="480"/>
            <p14:sldId id="481"/>
            <p14:sldId id="466"/>
            <p14:sldId id="482"/>
            <p14:sldId id="483"/>
            <p14:sldId id="484"/>
            <p14:sldId id="485"/>
            <p14:sldId id="486"/>
            <p14:sldId id="487"/>
            <p14:sldId id="464"/>
          </p14:sldIdLst>
        </p14:section>
        <p14:section name="Oddíl bez názvu" id="{B18B128D-0C8B-437C-BCD3-144F8152450B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78CB25"/>
    <a:srgbClr val="EC8D2F"/>
    <a:srgbClr val="EFECEB"/>
    <a:srgbClr val="E7E5E5"/>
    <a:srgbClr val="5E5447"/>
    <a:srgbClr val="F6F4F4"/>
    <a:srgbClr val="695C4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85" autoAdjust="0"/>
    <p:restoredTop sz="87363" autoAdjust="0"/>
  </p:normalViewPr>
  <p:slideViewPr>
    <p:cSldViewPr snapToObjects="1">
      <p:cViewPr varScale="1">
        <p:scale>
          <a:sx n="111" d="100"/>
          <a:sy n="111" d="100"/>
        </p:scale>
        <p:origin x="648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40" d="100"/>
        <a:sy n="40" d="100"/>
      </p:scale>
      <p:origin x="0" y="0"/>
    </p:cViewPr>
  </p:sorterViewPr>
  <p:notesViewPr>
    <p:cSldViewPr snapToObjects="1">
      <p:cViewPr varScale="1">
        <p:scale>
          <a:sx n="83" d="100"/>
          <a:sy n="83" d="100"/>
        </p:scale>
        <p:origin x="-199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6200" y="346075"/>
            <a:ext cx="2971800" cy="2635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latin typeface="+mn-lt"/>
              </a:defRPr>
            </a:lvl1pPr>
          </a:lstStyle>
          <a:p>
            <a:pPr>
              <a:defRPr/>
            </a:pPr>
            <a:fld id="{CF341A89-6707-41C0-BFC1-EE08C93F84B8}" type="datetimeFigureOut">
              <a:rPr lang="en-US"/>
              <a:pPr>
                <a:defRPr/>
              </a:pPr>
              <a:t>11/6/2018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latin typeface="+mn-lt"/>
              </a:defRPr>
            </a:lvl1pPr>
          </a:lstStyle>
          <a:p>
            <a:pPr>
              <a:defRPr/>
            </a:pPr>
            <a:fld id="{91F8BDF7-0343-41E4-BE88-7634102BB5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5365" name="Picture 6" descr="Navertica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" y="263525"/>
            <a:ext cx="2138363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559007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6F38DBB-8754-408A-A7FD-1784B59CB836}" type="datetimeFigureOut">
              <a:rPr lang="en-US"/>
              <a:pPr>
                <a:defRPr/>
              </a:pPr>
              <a:t>11/6/2018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3588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noProof="0" smtClean="0"/>
              <a:t>Click to edit Master text styles</a:t>
            </a:r>
          </a:p>
          <a:p>
            <a:pPr lvl="1"/>
            <a:r>
              <a:rPr lang="en-CA" noProof="0" smtClean="0"/>
              <a:t>Second level</a:t>
            </a:r>
          </a:p>
          <a:p>
            <a:pPr lvl="2"/>
            <a:r>
              <a:rPr lang="en-CA" noProof="0" smtClean="0"/>
              <a:t>Third level</a:t>
            </a:r>
          </a:p>
          <a:p>
            <a:pPr lvl="3"/>
            <a:r>
              <a:rPr lang="en-CA" noProof="0" smtClean="0"/>
              <a:t>Fourth level</a:t>
            </a:r>
          </a:p>
          <a:p>
            <a:pPr lvl="4"/>
            <a:r>
              <a:rPr lang="en-CA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4D74772-F067-4D11-9CC0-8F274440A0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50182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CCF965-D2DE-4C4C-AD1D-A421956778C9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535533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80000" y="1600202"/>
            <a:ext cx="8730000" cy="4525963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313600" y="304800"/>
            <a:ext cx="6597038" cy="228600"/>
          </a:xfrm>
          <a:ln>
            <a:noFill/>
          </a:ln>
        </p:spPr>
        <p:txBody>
          <a:bodyPr>
            <a:noAutofit/>
          </a:bodyPr>
          <a:lstStyle>
            <a:lvl1pPr algn="r">
              <a:buNone/>
              <a:defRPr sz="1000" u="none" cap="none" spc="0" normalizeH="0" baseline="0">
                <a:solidFill>
                  <a:srgbClr val="695C4F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C0CA79-4C5B-4E75-990F-DC85E4820367}" type="datetime1">
              <a:rPr lang="cs-CZ" smtClean="0"/>
              <a:t>06.11.2018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8E743B-535F-433A-A66F-D792A6BD603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29600" y="838202"/>
            <a:ext cx="672000" cy="5287963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80000" y="838202"/>
            <a:ext cx="8049600" cy="5287963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313600" y="304800"/>
            <a:ext cx="6597038" cy="228600"/>
          </a:xfrm>
          <a:ln>
            <a:noFill/>
          </a:ln>
        </p:spPr>
        <p:txBody>
          <a:bodyPr>
            <a:noAutofit/>
          </a:bodyPr>
          <a:lstStyle>
            <a:lvl1pPr algn="r">
              <a:buNone/>
              <a:defRPr sz="1000" u="none" cap="none" spc="0" normalizeH="0" baseline="0">
                <a:solidFill>
                  <a:srgbClr val="695C4F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423E47-D4AC-4417-BD50-AD2EFBF48BC8}" type="datetime1">
              <a:rPr lang="cs-CZ" smtClean="0"/>
              <a:t>06.11.2018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DBB937-D5FA-4E62-A498-3A5962B8236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06.11.2018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56351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24848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838200"/>
            <a:ext cx="8499404" cy="579438"/>
          </a:xfrm>
        </p:spPr>
        <p:txBody>
          <a:bodyPr>
            <a:noAutofit/>
          </a:bodyPr>
          <a:lstStyle>
            <a:lvl1pPr algn="l">
              <a:defRPr sz="2800" b="0">
                <a:solidFill>
                  <a:srgbClr val="695C4F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404118" y="304800"/>
            <a:ext cx="6597038" cy="228600"/>
          </a:xfrm>
          <a:ln>
            <a:noFill/>
          </a:ln>
        </p:spPr>
        <p:txBody>
          <a:bodyPr>
            <a:noAutofit/>
          </a:bodyPr>
          <a:lstStyle>
            <a:lvl1pPr algn="r">
              <a:buNone/>
              <a:defRPr sz="1000" u="none" cap="none" spc="0" normalizeH="0" baseline="0">
                <a:solidFill>
                  <a:srgbClr val="695C4F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28596" y="1600202"/>
            <a:ext cx="8481404" cy="4525963"/>
          </a:xfrm>
        </p:spPr>
        <p:txBody>
          <a:bodyPr/>
          <a:lstStyle>
            <a:lvl1pPr>
              <a:buSzPct val="100000"/>
              <a:buFontTx/>
              <a:buBlip>
                <a:blip r:embed="rId2"/>
              </a:buBlip>
              <a:defRPr/>
            </a:lvl1pPr>
            <a:lvl2pPr>
              <a:buSzPct val="90000"/>
              <a:buFontTx/>
              <a:buBlip>
                <a:blip r:embed="rId2"/>
              </a:buBlip>
              <a:defRPr/>
            </a:lvl2pPr>
            <a:lvl3pPr>
              <a:buSzPct val="80000"/>
              <a:buFontTx/>
              <a:buBlip>
                <a:blip r:embed="rId2"/>
              </a:buBlip>
              <a:defRPr/>
            </a:lvl3pPr>
            <a:lvl4pPr>
              <a:buSzPct val="70000"/>
              <a:buFontTx/>
              <a:buBlip>
                <a:blip r:embed="rId2"/>
              </a:buBlip>
              <a:defRPr/>
            </a:lvl4pPr>
            <a:lvl5pPr>
              <a:buSzPct val="6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B0D974-11A3-4140-A9FA-0BBE69964986}" type="datetime1">
              <a:rPr lang="cs-CZ" smtClean="0"/>
              <a:t>06.11.2018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1850DC-A6CE-4D32-BD15-ACE49A71433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68823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 userDrawn="1"/>
        </p:nvSpPr>
        <p:spPr>
          <a:xfrm>
            <a:off x="6553200" y="0"/>
            <a:ext cx="2590800" cy="533400"/>
          </a:xfrm>
          <a:prstGeom prst="rect">
            <a:avLst/>
          </a:prstGeom>
          <a:gradFill flip="none" rotWithShape="1">
            <a:gsLst>
              <a:gs pos="0">
                <a:srgbClr val="F6F4F4"/>
              </a:gs>
              <a:gs pos="100000">
                <a:srgbClr val="EFECEB"/>
              </a:gs>
            </a:gsLst>
            <a:lin ang="39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5" name="Picture 8" descr="Navertica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117975" y="2514600"/>
            <a:ext cx="908050" cy="89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581400"/>
            <a:ext cx="7772400" cy="533400"/>
          </a:xfrm>
        </p:spPr>
        <p:txBody>
          <a:bodyPr anchor="t">
            <a:normAutofit/>
          </a:bodyPr>
          <a:lstStyle>
            <a:lvl1pPr algn="ctr">
              <a:defRPr sz="3200" b="0" cap="none" baseline="0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114800"/>
            <a:ext cx="7772400" cy="368300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rgbClr val="695C4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9147B6-3996-4987-9837-152961494018}" type="datetime1">
              <a:rPr lang="cs-CZ" smtClean="0"/>
              <a:t>06.11.2018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5678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8000" y="1600202"/>
            <a:ext cx="4297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279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313600" y="304800"/>
            <a:ext cx="6597038" cy="228600"/>
          </a:xfrm>
          <a:ln>
            <a:noFill/>
          </a:ln>
        </p:spPr>
        <p:txBody>
          <a:bodyPr>
            <a:noAutofit/>
          </a:bodyPr>
          <a:lstStyle>
            <a:lvl1pPr algn="r">
              <a:buNone/>
              <a:defRPr sz="1000" u="none" cap="none" spc="0" normalizeH="0" baseline="0">
                <a:solidFill>
                  <a:srgbClr val="695C4F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478F3E-902A-4CF9-959E-29B962B068D5}" type="datetime1">
              <a:rPr lang="cs-CZ" smtClean="0"/>
              <a:t>06.11.2018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389B4C-7182-4F15-BEF9-5B90E2A3B3E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42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000" y="1535113"/>
            <a:ext cx="4299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8000" y="2174875"/>
            <a:ext cx="4299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2829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2829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313600" y="304800"/>
            <a:ext cx="6597038" cy="228600"/>
          </a:xfrm>
          <a:ln>
            <a:noFill/>
          </a:ln>
        </p:spPr>
        <p:txBody>
          <a:bodyPr>
            <a:noAutofit/>
          </a:bodyPr>
          <a:lstStyle>
            <a:lvl1pPr algn="r">
              <a:buNone/>
              <a:defRPr sz="1000" u="none" cap="none" spc="0" normalizeH="0" baseline="0">
                <a:solidFill>
                  <a:srgbClr val="695C4F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774647-95FB-4340-AB2A-46BE143A8592}" type="datetime1">
              <a:rPr lang="cs-CZ" smtClean="0"/>
              <a:t>06.11.2018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607396-EEC6-4A0F-89DC-D290510A853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20632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404118" y="304800"/>
            <a:ext cx="6597038" cy="228600"/>
          </a:xfrm>
          <a:ln>
            <a:noFill/>
          </a:ln>
        </p:spPr>
        <p:txBody>
          <a:bodyPr>
            <a:noAutofit/>
          </a:bodyPr>
          <a:lstStyle>
            <a:lvl1pPr algn="r">
              <a:buNone/>
              <a:defRPr sz="1000" u="none" cap="none" spc="0" normalizeH="0" baseline="0">
                <a:solidFill>
                  <a:srgbClr val="695C4F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9FDB60-4603-43DE-B3E9-2F4BCF13E97F}" type="datetime1">
              <a:rPr lang="cs-CZ" smtClean="0"/>
              <a:t>06.11.2018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573178-D2BF-4D8D-81C5-4BD1A9C1AC0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54507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404118" y="304800"/>
            <a:ext cx="6597038" cy="228600"/>
          </a:xfrm>
          <a:ln>
            <a:noFill/>
          </a:ln>
        </p:spPr>
        <p:txBody>
          <a:bodyPr>
            <a:noAutofit/>
          </a:bodyPr>
          <a:lstStyle>
            <a:lvl1pPr algn="r">
              <a:buNone/>
              <a:defRPr sz="1000" u="none" cap="none" spc="0" normalizeH="0" baseline="0">
                <a:solidFill>
                  <a:srgbClr val="695C4F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3829C4-919E-4233-BCFD-527A675957B6}" type="datetime1">
              <a:rPr lang="cs-CZ" smtClean="0"/>
              <a:t>06.11.2018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FB3959-69BA-44E3-99CE-9BE41BF2BDC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09657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838200"/>
            <a:ext cx="8499404" cy="579438"/>
          </a:xfrm>
        </p:spPr>
        <p:txBody>
          <a:bodyPr>
            <a:noAutofit/>
          </a:bodyPr>
          <a:lstStyle>
            <a:lvl1pPr algn="l">
              <a:defRPr sz="2800" b="0">
                <a:solidFill>
                  <a:srgbClr val="695C4F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404118" y="304800"/>
            <a:ext cx="6597038" cy="228600"/>
          </a:xfrm>
          <a:ln>
            <a:noFill/>
          </a:ln>
        </p:spPr>
        <p:txBody>
          <a:bodyPr>
            <a:noAutofit/>
          </a:bodyPr>
          <a:lstStyle>
            <a:lvl1pPr algn="r">
              <a:buNone/>
              <a:defRPr sz="1000" u="none" cap="none" spc="0" normalizeH="0" baseline="0">
                <a:solidFill>
                  <a:srgbClr val="695C4F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28596" y="1600202"/>
            <a:ext cx="8481404" cy="4525963"/>
          </a:xfrm>
        </p:spPr>
        <p:txBody>
          <a:bodyPr/>
          <a:lstStyle>
            <a:lvl1pPr>
              <a:buSzPct val="100000"/>
              <a:buFontTx/>
              <a:buBlip>
                <a:blip r:embed="rId2"/>
              </a:buBlip>
              <a:defRPr/>
            </a:lvl1pPr>
            <a:lvl2pPr>
              <a:buSzPct val="90000"/>
              <a:buFontTx/>
              <a:buBlip>
                <a:blip r:embed="rId2"/>
              </a:buBlip>
              <a:defRPr/>
            </a:lvl2pPr>
            <a:lvl3pPr>
              <a:buSzPct val="80000"/>
              <a:buFontTx/>
              <a:buBlip>
                <a:blip r:embed="rId2"/>
              </a:buBlip>
              <a:defRPr/>
            </a:lvl3pPr>
            <a:lvl4pPr>
              <a:buSzPct val="70000"/>
              <a:buFontTx/>
              <a:buBlip>
                <a:blip r:embed="rId2"/>
              </a:buBlip>
              <a:defRPr/>
            </a:lvl4pPr>
            <a:lvl5pPr>
              <a:buSzPct val="6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B0D974-11A3-4140-A9FA-0BBE69964986}" type="datetime1">
              <a:rPr lang="cs-CZ" smtClean="0"/>
              <a:t>06.11.2018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1850DC-A6CE-4D32-BD15-ACE49A71433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000" y="914400"/>
            <a:ext cx="3285513" cy="5207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914402"/>
            <a:ext cx="5326550" cy="52117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0000" y="1435102"/>
            <a:ext cx="32855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313600" y="304800"/>
            <a:ext cx="6597038" cy="228600"/>
          </a:xfrm>
          <a:ln>
            <a:noFill/>
          </a:ln>
        </p:spPr>
        <p:txBody>
          <a:bodyPr>
            <a:noAutofit/>
          </a:bodyPr>
          <a:lstStyle>
            <a:lvl1pPr algn="r">
              <a:buNone/>
              <a:defRPr sz="1000" u="none" cap="none" spc="0" normalizeH="0" baseline="0">
                <a:solidFill>
                  <a:srgbClr val="695C4F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224245-45FD-4512-8016-BF96C137B3FD}" type="datetime1">
              <a:rPr lang="cs-CZ" smtClean="0"/>
              <a:t>06.11.2018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D2DC61-96D5-4229-B68D-01F0EAEA78F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31583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000" y="728662"/>
            <a:ext cx="3096600" cy="1100138"/>
          </a:xfrm>
        </p:spPr>
        <p:txBody>
          <a:bodyPr anchor="b">
            <a:normAutofit/>
          </a:bodyPr>
          <a:lstStyle>
            <a:lvl1pPr algn="l">
              <a:defRPr sz="1800" b="1" i="1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15200" y="728662"/>
            <a:ext cx="5486400" cy="5443538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smtClean="0"/>
              <a:t>Klepnutím na ikonu přidáte obrázek.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0000" y="1828801"/>
            <a:ext cx="3096600" cy="43434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313600" y="304800"/>
            <a:ext cx="6597038" cy="228600"/>
          </a:xfrm>
          <a:ln>
            <a:noFill/>
          </a:ln>
        </p:spPr>
        <p:txBody>
          <a:bodyPr>
            <a:noAutofit/>
          </a:bodyPr>
          <a:lstStyle>
            <a:lvl1pPr algn="r">
              <a:buNone/>
              <a:defRPr sz="1000" u="none" cap="none" spc="0" normalizeH="0" baseline="0">
                <a:solidFill>
                  <a:srgbClr val="695C4F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A5D4F7-46B3-4140-8755-3179579086F6}" type="datetime1">
              <a:rPr lang="cs-CZ" smtClean="0"/>
              <a:t>06.11.2018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BC1F44-5475-4F63-9A1D-931DEDEFC5F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84761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80000" y="1600202"/>
            <a:ext cx="8730000" cy="4525963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313600" y="304800"/>
            <a:ext cx="6597038" cy="228600"/>
          </a:xfrm>
          <a:ln>
            <a:noFill/>
          </a:ln>
        </p:spPr>
        <p:txBody>
          <a:bodyPr>
            <a:noAutofit/>
          </a:bodyPr>
          <a:lstStyle>
            <a:lvl1pPr algn="r">
              <a:buNone/>
              <a:defRPr sz="1000" u="none" cap="none" spc="0" normalizeH="0" baseline="0">
                <a:solidFill>
                  <a:srgbClr val="695C4F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C0CA79-4C5B-4E75-990F-DC85E4820367}" type="datetime1">
              <a:rPr lang="cs-CZ" smtClean="0"/>
              <a:t>06.11.2018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8E743B-535F-433A-A66F-D792A6BD603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5093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29600" y="838202"/>
            <a:ext cx="672000" cy="5287963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80000" y="838202"/>
            <a:ext cx="8049600" cy="5287963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313600" y="304800"/>
            <a:ext cx="6597038" cy="228600"/>
          </a:xfrm>
          <a:ln>
            <a:noFill/>
          </a:ln>
        </p:spPr>
        <p:txBody>
          <a:bodyPr>
            <a:noAutofit/>
          </a:bodyPr>
          <a:lstStyle>
            <a:lvl1pPr algn="r">
              <a:buNone/>
              <a:defRPr sz="1000" u="none" cap="none" spc="0" normalizeH="0" baseline="0">
                <a:solidFill>
                  <a:srgbClr val="695C4F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423E47-D4AC-4417-BD50-AD2EFBF48BC8}" type="datetime1">
              <a:rPr lang="cs-CZ" smtClean="0"/>
              <a:t>06.11.2018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DBB937-D5FA-4E62-A498-3A5962B8236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15407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 userDrawn="1"/>
        </p:nvSpPr>
        <p:spPr>
          <a:xfrm>
            <a:off x="6553200" y="0"/>
            <a:ext cx="2590800" cy="533400"/>
          </a:xfrm>
          <a:prstGeom prst="rect">
            <a:avLst/>
          </a:prstGeom>
          <a:gradFill flip="none" rotWithShape="1">
            <a:gsLst>
              <a:gs pos="0">
                <a:srgbClr val="F6F4F4"/>
              </a:gs>
              <a:gs pos="100000">
                <a:srgbClr val="EFECEB"/>
              </a:gs>
            </a:gsLst>
            <a:lin ang="39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5" name="Picture 8" descr="Navertica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4117975" y="2514600"/>
            <a:ext cx="908050" cy="89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581400"/>
            <a:ext cx="7772400" cy="533400"/>
          </a:xfrm>
        </p:spPr>
        <p:txBody>
          <a:bodyPr anchor="t">
            <a:normAutofit/>
          </a:bodyPr>
          <a:lstStyle>
            <a:lvl1pPr algn="ctr">
              <a:defRPr sz="3200" b="0" cap="none" baseline="0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114800"/>
            <a:ext cx="7772400" cy="368300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rgbClr val="695C4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9147B6-3996-4987-9837-152961494018}" type="datetime1">
              <a:rPr lang="cs-CZ" smtClean="0"/>
              <a:t>06.11.2018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8000" y="1600202"/>
            <a:ext cx="4297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279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313600" y="304800"/>
            <a:ext cx="6597038" cy="228600"/>
          </a:xfrm>
          <a:ln>
            <a:noFill/>
          </a:ln>
        </p:spPr>
        <p:txBody>
          <a:bodyPr>
            <a:noAutofit/>
          </a:bodyPr>
          <a:lstStyle>
            <a:lvl1pPr algn="r">
              <a:buNone/>
              <a:defRPr sz="1000" u="none" cap="none" spc="0" normalizeH="0" baseline="0">
                <a:solidFill>
                  <a:srgbClr val="695C4F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478F3E-902A-4CF9-959E-29B962B068D5}" type="datetime1">
              <a:rPr lang="cs-CZ" smtClean="0"/>
              <a:t>06.11.2018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389B4C-7182-4F15-BEF9-5B90E2A3B3E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000" y="1535113"/>
            <a:ext cx="4299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8000" y="2174875"/>
            <a:ext cx="4299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2829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2829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313600" y="304800"/>
            <a:ext cx="6597038" cy="228600"/>
          </a:xfrm>
          <a:ln>
            <a:noFill/>
          </a:ln>
        </p:spPr>
        <p:txBody>
          <a:bodyPr>
            <a:noAutofit/>
          </a:bodyPr>
          <a:lstStyle>
            <a:lvl1pPr algn="r">
              <a:buNone/>
              <a:defRPr sz="1000" u="none" cap="none" spc="0" normalizeH="0" baseline="0">
                <a:solidFill>
                  <a:srgbClr val="695C4F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774647-95FB-4340-AB2A-46BE143A8592}" type="datetime1">
              <a:rPr lang="cs-CZ" smtClean="0"/>
              <a:t>06.11.2018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607396-EEC6-4A0F-89DC-D290510A853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Klepnutím lze upravit styl předlohy nadpisů.</a:t>
            </a:r>
            <a:endParaRPr lang="en-US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404118" y="304800"/>
            <a:ext cx="6597038" cy="228600"/>
          </a:xfrm>
          <a:ln>
            <a:noFill/>
          </a:ln>
        </p:spPr>
        <p:txBody>
          <a:bodyPr>
            <a:noAutofit/>
          </a:bodyPr>
          <a:lstStyle>
            <a:lvl1pPr algn="r">
              <a:buNone/>
              <a:defRPr sz="1000" u="none" cap="none" spc="0" normalizeH="0" baseline="0">
                <a:solidFill>
                  <a:srgbClr val="695C4F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9FDB60-4603-43DE-B3E9-2F4BCF13E97F}" type="datetime1">
              <a:rPr lang="cs-CZ" smtClean="0"/>
              <a:t>06.11.2018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573178-D2BF-4D8D-81C5-4BD1A9C1AC0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404118" y="304800"/>
            <a:ext cx="6597038" cy="228600"/>
          </a:xfrm>
          <a:ln>
            <a:noFill/>
          </a:ln>
        </p:spPr>
        <p:txBody>
          <a:bodyPr>
            <a:noAutofit/>
          </a:bodyPr>
          <a:lstStyle>
            <a:lvl1pPr algn="r">
              <a:buNone/>
              <a:defRPr sz="1000" u="none" cap="none" spc="0" normalizeH="0" baseline="0">
                <a:solidFill>
                  <a:srgbClr val="695C4F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3829C4-919E-4233-BCFD-527A675957B6}" type="datetime1">
              <a:rPr lang="cs-CZ" smtClean="0"/>
              <a:t>06.11.2018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FB3959-69BA-44E3-99CE-9BE41BF2BDC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000" y="914400"/>
            <a:ext cx="3285513" cy="5207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914402"/>
            <a:ext cx="5326550" cy="52117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0000" y="1435102"/>
            <a:ext cx="32855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313600" y="304800"/>
            <a:ext cx="6597038" cy="228600"/>
          </a:xfrm>
          <a:ln>
            <a:noFill/>
          </a:ln>
        </p:spPr>
        <p:txBody>
          <a:bodyPr>
            <a:noAutofit/>
          </a:bodyPr>
          <a:lstStyle>
            <a:lvl1pPr algn="r">
              <a:buNone/>
              <a:defRPr sz="1000" u="none" cap="none" spc="0" normalizeH="0" baseline="0">
                <a:solidFill>
                  <a:srgbClr val="695C4F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224245-45FD-4512-8016-BF96C137B3FD}" type="datetime1">
              <a:rPr lang="cs-CZ" smtClean="0"/>
              <a:t>06.11.2018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D2DC61-96D5-4229-B68D-01F0EAEA78F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000" y="728662"/>
            <a:ext cx="3096600" cy="1100138"/>
          </a:xfrm>
        </p:spPr>
        <p:txBody>
          <a:bodyPr anchor="b">
            <a:normAutofit/>
          </a:bodyPr>
          <a:lstStyle>
            <a:lvl1pPr algn="l">
              <a:defRPr sz="1800" b="1" i="1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15200" y="728662"/>
            <a:ext cx="5486400" cy="5443538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smtClean="0"/>
              <a:t>Klepnutím na ikonu přidáte obrázek.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0000" y="1828801"/>
            <a:ext cx="3096600" cy="43434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313600" y="304800"/>
            <a:ext cx="6597038" cy="228600"/>
          </a:xfrm>
          <a:ln>
            <a:noFill/>
          </a:ln>
        </p:spPr>
        <p:txBody>
          <a:bodyPr>
            <a:noAutofit/>
          </a:bodyPr>
          <a:lstStyle>
            <a:lvl1pPr algn="r">
              <a:buNone/>
              <a:defRPr sz="1000" u="none" cap="none" spc="0" normalizeH="0" baseline="0">
                <a:solidFill>
                  <a:srgbClr val="695C4F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A5D4F7-46B3-4140-8755-3179579086F6}" type="datetime1">
              <a:rPr lang="cs-CZ" smtClean="0"/>
              <a:t>06.11.2018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BC1F44-5475-4F63-9A1D-931DEDEFC5F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28625" y="838200"/>
            <a:ext cx="847248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28625" y="1600200"/>
            <a:ext cx="848201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79388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695C4F"/>
                </a:solidFill>
                <a:latin typeface="+mj-lt"/>
              </a:defRPr>
            </a:lvl1pPr>
          </a:lstStyle>
          <a:p>
            <a:pPr>
              <a:defRPr/>
            </a:pPr>
            <a:fld id="{5130ED1D-D255-4D27-80F3-AC7B65CBDBFA}" type="datetime1">
              <a:rPr lang="cs-CZ" smtClean="0"/>
              <a:t>06.11.2018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67000" y="6492875"/>
            <a:ext cx="3810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695C4F"/>
                </a:solidFill>
                <a:latin typeface="+mj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67513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bg1">
                    <a:lumMod val="50000"/>
                    <a:lumOff val="50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CDF85C75-F523-426B-B950-CD2ED848DEA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62" r:id="rId3"/>
    <p:sldLayoutId id="2147483659" r:id="rId4"/>
    <p:sldLayoutId id="2147483658" r:id="rId5"/>
    <p:sldLayoutId id="2147483657" r:id="rId6"/>
    <p:sldLayoutId id="2147483656" r:id="rId7"/>
    <p:sldLayoutId id="2147483655" r:id="rId8"/>
    <p:sldLayoutId id="2147483654" r:id="rId9"/>
    <p:sldLayoutId id="2147483653" r:id="rId10"/>
    <p:sldLayoutId id="2147483652" r:id="rId11"/>
    <p:sldLayoutId id="2147483675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800" kern="1200">
          <a:solidFill>
            <a:srgbClr val="695C4F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800">
          <a:solidFill>
            <a:srgbClr val="695C4F"/>
          </a:solidFill>
          <a:latin typeface="Calibri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800">
          <a:solidFill>
            <a:srgbClr val="695C4F"/>
          </a:solidFill>
          <a:latin typeface="Calibri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800">
          <a:solidFill>
            <a:srgbClr val="695C4F"/>
          </a:solidFill>
          <a:latin typeface="Calibri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800">
          <a:solidFill>
            <a:srgbClr val="695C4F"/>
          </a:solidFill>
          <a:latin typeface="Calibri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800">
          <a:solidFill>
            <a:srgbClr val="695C4F"/>
          </a:solidFill>
          <a:latin typeface="Calibri" pitchFamily="34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800">
          <a:solidFill>
            <a:srgbClr val="695C4F"/>
          </a:solidFill>
          <a:latin typeface="Calibri" pitchFamily="34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800">
          <a:solidFill>
            <a:srgbClr val="695C4F"/>
          </a:solidFill>
          <a:latin typeface="Calibri" pitchFamily="34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800">
          <a:solidFill>
            <a:srgbClr val="695C4F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Blip>
          <a:blip r:embed="rId15"/>
        </a:buBlip>
        <a:defRPr sz="2600" kern="1200">
          <a:solidFill>
            <a:schemeClr val="tx1"/>
          </a:solidFill>
          <a:latin typeface="+mj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2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28625" y="838200"/>
            <a:ext cx="847248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28625" y="1600200"/>
            <a:ext cx="848201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79388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695C4F"/>
                </a:solidFill>
                <a:latin typeface="+mj-lt"/>
              </a:defRPr>
            </a:lvl1pPr>
          </a:lstStyle>
          <a:p>
            <a:pPr>
              <a:defRPr/>
            </a:pPr>
            <a:fld id="{5130ED1D-D255-4D27-80F3-AC7B65CBDBFA}" type="datetime1">
              <a:rPr lang="cs-CZ" smtClean="0"/>
              <a:t>06.11.2018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67000" y="6492875"/>
            <a:ext cx="3810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695C4F"/>
                </a:solidFill>
                <a:latin typeface="+mj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67513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bg1">
                    <a:lumMod val="50000"/>
                    <a:lumOff val="50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CDF85C75-F523-426B-B950-CD2ED848DEA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7204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800" kern="1200">
          <a:solidFill>
            <a:srgbClr val="695C4F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800">
          <a:solidFill>
            <a:srgbClr val="695C4F"/>
          </a:solidFill>
          <a:latin typeface="Calibri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800">
          <a:solidFill>
            <a:srgbClr val="695C4F"/>
          </a:solidFill>
          <a:latin typeface="Calibri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800">
          <a:solidFill>
            <a:srgbClr val="695C4F"/>
          </a:solidFill>
          <a:latin typeface="Calibri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800">
          <a:solidFill>
            <a:srgbClr val="695C4F"/>
          </a:solidFill>
          <a:latin typeface="Calibri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800">
          <a:solidFill>
            <a:srgbClr val="695C4F"/>
          </a:solidFill>
          <a:latin typeface="Calibri" pitchFamily="34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800">
          <a:solidFill>
            <a:srgbClr val="695C4F"/>
          </a:solidFill>
          <a:latin typeface="Calibri" pitchFamily="34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800">
          <a:solidFill>
            <a:srgbClr val="695C4F"/>
          </a:solidFill>
          <a:latin typeface="Calibri" pitchFamily="34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800">
          <a:solidFill>
            <a:srgbClr val="695C4F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2600" kern="1200">
          <a:solidFill>
            <a:schemeClr val="tx1"/>
          </a:solidFill>
          <a:latin typeface="+mj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2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cs-CZ" sz="1800" b="1" dirty="0" err="1" smtClean="0"/>
              <a:t>Introduction</a:t>
            </a:r>
            <a:r>
              <a:rPr lang="cs-CZ" sz="1800" b="1" dirty="0" smtClean="0"/>
              <a:t> to MS Dynamics NAV</a:t>
            </a:r>
            <a:br>
              <a:rPr lang="cs-CZ" sz="1800" b="1" dirty="0" smtClean="0"/>
            </a:br>
            <a:r>
              <a:rPr lang="cs-CZ" sz="1800" b="1" dirty="0" smtClean="0"/>
              <a:t> </a:t>
            </a:r>
            <a:r>
              <a:rPr lang="cs-CZ" sz="1600" b="1" dirty="0" smtClean="0">
                <a:solidFill>
                  <a:srgbClr val="0070C0"/>
                </a:solidFill>
              </a:rPr>
              <a:t>(</a:t>
            </a:r>
            <a:r>
              <a:rPr lang="cs-CZ" sz="1600" b="1" dirty="0" err="1" smtClean="0">
                <a:solidFill>
                  <a:srgbClr val="0070C0"/>
                </a:solidFill>
              </a:rPr>
              <a:t>Assembly</a:t>
            </a:r>
            <a:r>
              <a:rPr lang="cs-CZ" sz="1600" b="1" dirty="0" smtClean="0">
                <a:solidFill>
                  <a:srgbClr val="0070C0"/>
                </a:solidFill>
              </a:rPr>
              <a:t> </a:t>
            </a:r>
            <a:r>
              <a:rPr lang="cs-CZ" sz="1600" b="1" dirty="0" err="1" smtClean="0">
                <a:solidFill>
                  <a:srgbClr val="0070C0"/>
                </a:solidFill>
              </a:rPr>
              <a:t>orders</a:t>
            </a:r>
            <a:r>
              <a:rPr lang="cs-CZ" sz="1600" b="1" dirty="0" smtClean="0">
                <a:solidFill>
                  <a:srgbClr val="0070C0"/>
                </a:solidFill>
              </a:rPr>
              <a:t>-Montážní zakázky)</a:t>
            </a:r>
            <a:endParaRPr lang="cs-CZ" sz="1600" b="1" dirty="0">
              <a:solidFill>
                <a:srgbClr val="0070C0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sz="1800" dirty="0" err="1" smtClean="0"/>
              <a:t>Ing.J.Skorkovský,CSc</a:t>
            </a:r>
            <a:r>
              <a:rPr lang="cs-CZ" sz="1800" dirty="0" smtClean="0"/>
              <a:t>.</a:t>
            </a:r>
            <a:r>
              <a:rPr lang="cs-CZ" dirty="0" smtClean="0"/>
              <a:t> </a:t>
            </a:r>
          </a:p>
          <a:p>
            <a:r>
              <a:rPr lang="en-US" sz="1800" dirty="0" smtClean="0"/>
              <a:t>MASARYK UNIVERSITY BRNO,</a:t>
            </a:r>
            <a:r>
              <a:rPr lang="cs-CZ" sz="1800" dirty="0" smtClean="0"/>
              <a:t> </a:t>
            </a:r>
            <a:r>
              <a:rPr lang="en-US" sz="1800" dirty="0" smtClean="0"/>
              <a:t>Czech Republic </a:t>
            </a:r>
          </a:p>
          <a:p>
            <a:r>
              <a:rPr lang="en-US" sz="1800" dirty="0" smtClean="0"/>
              <a:t>Faculty of economics and business administration </a:t>
            </a:r>
          </a:p>
          <a:p>
            <a:r>
              <a:rPr lang="en-US" sz="1800" dirty="0" smtClean="0"/>
              <a:t>Department of corporate economy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659199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Assembly</a:t>
            </a:r>
            <a:r>
              <a:rPr lang="cs-CZ" dirty="0" smtClean="0"/>
              <a:t> </a:t>
            </a:r>
            <a:r>
              <a:rPr lang="cs-CZ" dirty="0" err="1" smtClean="0"/>
              <a:t>orders</a:t>
            </a:r>
            <a:r>
              <a:rPr lang="cs-CZ" dirty="0" smtClean="0"/>
              <a:t> – </a:t>
            </a:r>
            <a:r>
              <a:rPr lang="cs-CZ" dirty="0" smtClean="0">
                <a:solidFill>
                  <a:srgbClr val="0070C0"/>
                </a:solidFill>
              </a:rPr>
              <a:t>Montážní zakázky</a:t>
            </a:r>
            <a:endParaRPr lang="cs-CZ" dirty="0">
              <a:solidFill>
                <a:srgbClr val="0070C0"/>
              </a:solidFill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371850DC-A6CE-4D32-BD15-ACE49A714335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96" y="1857375"/>
            <a:ext cx="3208471" cy="2219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5347" y="1655180"/>
            <a:ext cx="260985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ovéPole 7"/>
          <p:cNvSpPr txBox="1"/>
          <p:nvPr/>
        </p:nvSpPr>
        <p:spPr>
          <a:xfrm>
            <a:off x="3851920" y="3584458"/>
            <a:ext cx="45624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My name is L</a:t>
            </a:r>
            <a:r>
              <a:rPr lang="cs-CZ" sz="1400" dirty="0" err="1" smtClean="0"/>
              <a:t>eona</a:t>
            </a:r>
            <a:r>
              <a:rPr lang="en-GB" sz="1400" dirty="0" smtClean="0"/>
              <a:t> </a:t>
            </a:r>
            <a:r>
              <a:rPr lang="cs-CZ" sz="1400" dirty="0" smtClean="0"/>
              <a:t>Macháčková</a:t>
            </a:r>
            <a:r>
              <a:rPr lang="en-GB" sz="1400" dirty="0" smtClean="0"/>
              <a:t> and I will do this job !! </a:t>
            </a:r>
            <a:endParaRPr lang="en-GB" sz="1400" dirty="0"/>
          </a:p>
        </p:txBody>
      </p:sp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7756" y="4077071"/>
            <a:ext cx="4038600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9864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Assembly</a:t>
            </a:r>
            <a:r>
              <a:rPr lang="cs-CZ" dirty="0"/>
              <a:t> </a:t>
            </a:r>
            <a:r>
              <a:rPr lang="cs-CZ" dirty="0" err="1"/>
              <a:t>orders</a:t>
            </a:r>
            <a:r>
              <a:rPr lang="cs-CZ" dirty="0"/>
              <a:t> – </a:t>
            </a:r>
            <a:r>
              <a:rPr lang="cs-CZ" dirty="0">
                <a:solidFill>
                  <a:srgbClr val="0070C0"/>
                </a:solidFill>
              </a:rPr>
              <a:t>Montážní zakázky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371850DC-A6CE-4D32-BD15-ACE49A714335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96" y="1556792"/>
            <a:ext cx="7150646" cy="1915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700808"/>
            <a:ext cx="4392488" cy="4831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611560" y="3933056"/>
            <a:ext cx="312143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In our example we use</a:t>
            </a:r>
          </a:p>
          <a:p>
            <a:r>
              <a:rPr lang="en-GB" dirty="0" smtClean="0"/>
              <a:t>Item 1996-S, which is part of</a:t>
            </a:r>
          </a:p>
          <a:p>
            <a:r>
              <a:rPr lang="en-GB" dirty="0" smtClean="0"/>
              <a:t>Higher level item 1968-W.</a:t>
            </a:r>
          </a:p>
          <a:p>
            <a:r>
              <a:rPr lang="en-GB" dirty="0" smtClean="0"/>
              <a:t>Availability.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4331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Assembly orders </a:t>
            </a:r>
            <a:r>
              <a:rPr lang="cs-CZ" dirty="0" smtClean="0"/>
              <a:t>– </a:t>
            </a:r>
            <a:r>
              <a:rPr lang="cs-CZ" dirty="0">
                <a:solidFill>
                  <a:srgbClr val="0070C0"/>
                </a:solidFill>
              </a:rPr>
              <a:t>Montážní zakázky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371850DC-A6CE-4D32-BD15-ACE49A714335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28800"/>
            <a:ext cx="8352928" cy="3672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bdélník 5"/>
          <p:cNvSpPr/>
          <p:nvPr/>
        </p:nvSpPr>
        <p:spPr>
          <a:xfrm>
            <a:off x="428596" y="5332336"/>
            <a:ext cx="9925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cs-CZ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F9</a:t>
            </a:r>
            <a:endParaRPr lang="cs-CZ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5332336"/>
            <a:ext cx="2462286" cy="97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Šipka doprava 7"/>
          <p:cNvSpPr/>
          <p:nvPr/>
        </p:nvSpPr>
        <p:spPr>
          <a:xfrm>
            <a:off x="1979712" y="5661248"/>
            <a:ext cx="1296144" cy="360040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25025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40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4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4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Item</a:t>
            </a:r>
            <a:r>
              <a:rPr lang="cs-CZ" dirty="0" smtClean="0"/>
              <a:t> </a:t>
            </a:r>
            <a:r>
              <a:rPr lang="cs-CZ" dirty="0" err="1" smtClean="0"/>
              <a:t>Ledger</a:t>
            </a:r>
            <a:r>
              <a:rPr lang="cs-CZ" dirty="0" smtClean="0"/>
              <a:t> </a:t>
            </a:r>
            <a:r>
              <a:rPr lang="cs-CZ" dirty="0" err="1" smtClean="0"/>
              <a:t>Entries</a:t>
            </a:r>
            <a:r>
              <a:rPr lang="cs-CZ" dirty="0" smtClean="0"/>
              <a:t> </a:t>
            </a:r>
            <a:r>
              <a:rPr lang="cs-CZ" dirty="0" smtClean="0"/>
              <a:t>– </a:t>
            </a:r>
            <a:r>
              <a:rPr lang="cs-CZ" dirty="0" smtClean="0">
                <a:solidFill>
                  <a:srgbClr val="0070C0"/>
                </a:solidFill>
              </a:rPr>
              <a:t>položky zboží</a:t>
            </a:r>
            <a:endParaRPr lang="cs-CZ" dirty="0">
              <a:solidFill>
                <a:srgbClr val="0070C0"/>
              </a:solidFill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371850DC-A6CE-4D32-BD15-ACE49A714335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184" y="1628800"/>
            <a:ext cx="8570831" cy="2372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6975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Resource</a:t>
            </a:r>
            <a:r>
              <a:rPr lang="cs-CZ" dirty="0" smtClean="0"/>
              <a:t> </a:t>
            </a:r>
            <a:r>
              <a:rPr lang="cs-CZ" dirty="0" err="1" smtClean="0"/>
              <a:t>ledger</a:t>
            </a:r>
            <a:r>
              <a:rPr lang="cs-CZ" dirty="0" smtClean="0"/>
              <a:t> </a:t>
            </a:r>
            <a:r>
              <a:rPr lang="cs-CZ" dirty="0" err="1" smtClean="0"/>
              <a:t>entries</a:t>
            </a:r>
            <a:r>
              <a:rPr lang="cs-CZ" dirty="0" smtClean="0"/>
              <a:t>- </a:t>
            </a:r>
            <a:r>
              <a:rPr lang="cs-CZ" dirty="0" smtClean="0">
                <a:solidFill>
                  <a:srgbClr val="0070C0"/>
                </a:solidFill>
              </a:rPr>
              <a:t>položky zdroje</a:t>
            </a:r>
            <a:endParaRPr lang="cs-CZ" dirty="0">
              <a:solidFill>
                <a:srgbClr val="0070C0"/>
              </a:solidFill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371850DC-A6CE-4D32-BD15-ACE49A714335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539778"/>
            <a:ext cx="2588726" cy="2242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077072"/>
            <a:ext cx="7704856" cy="94829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449028"/>
            <a:ext cx="1440160" cy="2476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460965"/>
            <a:ext cx="19050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6929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7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Example</a:t>
            </a:r>
            <a:r>
              <a:rPr lang="cs-CZ" dirty="0" smtClean="0"/>
              <a:t> : </a:t>
            </a:r>
            <a:r>
              <a:rPr lang="en-GB" sz="2000" dirty="0" smtClean="0"/>
              <a:t>Repacking from containers to boxes</a:t>
            </a:r>
            <a:r>
              <a:rPr lang="cs-CZ" sz="2000" dirty="0" smtClean="0"/>
              <a:t> (</a:t>
            </a:r>
            <a:r>
              <a:rPr lang="en-GB" sz="2000" dirty="0" smtClean="0"/>
              <a:t>Item Box Assembly </a:t>
            </a:r>
            <a:r>
              <a:rPr lang="cs-CZ" sz="2000" dirty="0" smtClean="0"/>
              <a:t>)</a:t>
            </a:r>
            <a:endParaRPr lang="en-GB" sz="2000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4294967295"/>
          </p:nvPr>
        </p:nvSpPr>
        <p:spPr>
          <a:xfrm>
            <a:off x="6768000" y="6492877"/>
            <a:ext cx="2133600" cy="365125"/>
          </a:xfrm>
          <a:prstGeom prst="rect">
            <a:avLst/>
          </a:prstGeom>
        </p:spPr>
        <p:txBody>
          <a:bodyPr/>
          <a:lstStyle/>
          <a:p>
            <a:fld id="{3B0BBEA9-92D2-4262-B587-B606C37867B9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 err="1" smtClean="0"/>
              <a:t>Assembly</a:t>
            </a:r>
            <a:endParaRPr lang="cs-CZ" dirty="0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556792"/>
            <a:ext cx="2485251" cy="1618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Šipka dolů 7"/>
          <p:cNvSpPr/>
          <p:nvPr/>
        </p:nvSpPr>
        <p:spPr>
          <a:xfrm>
            <a:off x="3256470" y="3284984"/>
            <a:ext cx="1803942" cy="1030615"/>
          </a:xfrm>
          <a:prstGeom prst="downArrow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 smtClean="0"/>
          </a:p>
          <a:p>
            <a:pPr algn="ctr"/>
            <a:r>
              <a:rPr lang="cs-CZ" dirty="0" err="1" smtClean="0"/>
              <a:t>Repack</a:t>
            </a:r>
            <a:endParaRPr lang="cs-CZ" dirty="0" smtClean="0"/>
          </a:p>
          <a:p>
            <a:pPr algn="ctr"/>
            <a:r>
              <a:rPr lang="cs-CZ" sz="1000" dirty="0" smtClean="0"/>
              <a:t>(Montáž)</a:t>
            </a:r>
          </a:p>
          <a:p>
            <a:pPr algn="ctr"/>
            <a:r>
              <a:rPr lang="cs-CZ" sz="1000" dirty="0" smtClean="0"/>
              <a:t>(</a:t>
            </a:r>
            <a:r>
              <a:rPr lang="cs-CZ" sz="1000" dirty="0" err="1" smtClean="0"/>
              <a:t>Assembly</a:t>
            </a:r>
            <a:r>
              <a:rPr lang="cs-CZ" sz="1000" dirty="0" smtClean="0"/>
              <a:t>)</a:t>
            </a:r>
          </a:p>
          <a:p>
            <a:pPr algn="ctr"/>
            <a:endParaRPr lang="cs-CZ" dirty="0"/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437112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8666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Creation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items</a:t>
            </a:r>
            <a:r>
              <a:rPr lang="cs-CZ" dirty="0" smtClean="0"/>
              <a:t> </a:t>
            </a:r>
            <a:r>
              <a:rPr lang="cs-CZ" sz="2000" dirty="0" smtClean="0"/>
              <a:t>(Box- </a:t>
            </a:r>
            <a:r>
              <a:rPr lang="cs-CZ" sz="2000" dirty="0" err="1" smtClean="0"/>
              <a:t>assembly</a:t>
            </a:r>
            <a:r>
              <a:rPr lang="cs-CZ" sz="2000" dirty="0" smtClean="0"/>
              <a:t>, </a:t>
            </a:r>
            <a:r>
              <a:rPr lang="cs-CZ" sz="2000" i="1" dirty="0" smtClean="0"/>
              <a:t>T-</a:t>
            </a:r>
            <a:r>
              <a:rPr lang="cs-CZ" sz="2000" i="1" dirty="0" err="1" smtClean="0"/>
              <a:t>shirt</a:t>
            </a:r>
            <a:r>
              <a:rPr lang="cs-CZ" sz="2000" i="1" dirty="0" smtClean="0"/>
              <a:t>  and BOX  </a:t>
            </a:r>
            <a:r>
              <a:rPr lang="cs-CZ" sz="2000" i="1" dirty="0" err="1" smtClean="0"/>
              <a:t>components</a:t>
            </a:r>
            <a:r>
              <a:rPr lang="cs-CZ" sz="2000" i="1" dirty="0" smtClean="0"/>
              <a:t> </a:t>
            </a:r>
            <a:r>
              <a:rPr lang="cs-CZ" sz="2000" dirty="0" smtClean="0"/>
              <a:t>) </a:t>
            </a:r>
            <a:endParaRPr lang="cs-CZ" sz="200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371850DC-A6CE-4D32-BD15-ACE49A714335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pic>
        <p:nvPicPr>
          <p:cNvPr id="4813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96" y="1484784"/>
            <a:ext cx="7871868" cy="317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636912"/>
            <a:ext cx="1664897" cy="1814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512025"/>
            <a:ext cx="4749886" cy="1962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077072"/>
            <a:ext cx="5070209" cy="2056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1532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8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8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Purchase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components</a:t>
            </a:r>
            <a:r>
              <a:rPr lang="cs-CZ" dirty="0" smtClean="0"/>
              <a:t>  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371850DC-A6CE-4D32-BD15-ACE49A714335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6" name="Obdélník 5"/>
          <p:cNvSpPr/>
          <p:nvPr/>
        </p:nvSpPr>
        <p:spPr>
          <a:xfrm>
            <a:off x="4075710" y="2967335"/>
            <a:ext cx="9925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cs-CZ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F9</a:t>
            </a:r>
            <a:endParaRPr lang="cs-CZ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556792"/>
            <a:ext cx="7920880" cy="1289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3152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Assembly</a:t>
            </a:r>
            <a:r>
              <a:rPr lang="cs-CZ" dirty="0" smtClean="0"/>
              <a:t> BOM </a:t>
            </a:r>
            <a:r>
              <a:rPr lang="cs-CZ" dirty="0" err="1" smtClean="0"/>
              <a:t>creation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371850DC-A6CE-4D32-BD15-ACE49A714335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509" y="1772816"/>
            <a:ext cx="7966169" cy="3261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7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293096"/>
            <a:ext cx="6680870" cy="947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0858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0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0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Assembly</a:t>
            </a:r>
            <a:r>
              <a:rPr lang="cs-CZ" dirty="0" smtClean="0"/>
              <a:t> BOM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371850DC-A6CE-4D32-BD15-ACE49A714335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96" y="1772816"/>
            <a:ext cx="7523163" cy="2019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2313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Montáž na objednávku 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428596" y="1600202"/>
            <a:ext cx="8481404" cy="4892673"/>
          </a:xfrm>
        </p:spPr>
        <p:txBody>
          <a:bodyPr/>
          <a:lstStyle/>
          <a:p>
            <a:r>
              <a:rPr lang="cs-CZ" sz="1800" dirty="0"/>
              <a:t>Obvykle je </a:t>
            </a:r>
            <a:r>
              <a:rPr lang="cs-CZ" sz="1800" i="1" dirty="0"/>
              <a:t>montáž na objednávku</a:t>
            </a:r>
            <a:r>
              <a:rPr lang="cs-CZ" sz="1800" dirty="0"/>
              <a:t> používána pro položky, které nechcete skladovat, protože očekáváte, že je přizpůsobíte zákazníkovo požadavkům, nebo protože chcete minimalizovat účetní náklady za zboží. Podpora funkcí </a:t>
            </a:r>
            <a:r>
              <a:rPr lang="cs-CZ" sz="1800" dirty="0" smtClean="0"/>
              <a:t>zahrnuje :</a:t>
            </a:r>
          </a:p>
          <a:p>
            <a:pPr marL="0" indent="0">
              <a:buNone/>
            </a:pPr>
            <a:endParaRPr lang="cs-CZ" sz="1800" dirty="0" smtClean="0"/>
          </a:p>
          <a:p>
            <a:r>
              <a:rPr lang="cs-CZ" sz="1400" dirty="0" smtClean="0"/>
              <a:t>Schopnost </a:t>
            </a:r>
            <a:r>
              <a:rPr lang="cs-CZ" sz="1400" dirty="0"/>
              <a:t>přizpůsobit sestavené zboží při užití prodejní nabídky.</a:t>
            </a:r>
            <a:br>
              <a:rPr lang="cs-CZ" sz="1400" dirty="0"/>
            </a:br>
            <a:endParaRPr lang="cs-CZ" sz="1400" dirty="0"/>
          </a:p>
          <a:p>
            <a:r>
              <a:rPr lang="cs-CZ" sz="1400" dirty="0"/>
              <a:t>Přehled dostupnosti montážní položky a jejích komponent.</a:t>
            </a:r>
            <a:br>
              <a:rPr lang="cs-CZ" sz="1400" dirty="0"/>
            </a:br>
            <a:endParaRPr lang="cs-CZ" sz="1400" dirty="0"/>
          </a:p>
          <a:p>
            <a:r>
              <a:rPr lang="cs-CZ" sz="1400" dirty="0"/>
              <a:t>Schopnost rezervovat montážní komponenty ihned k zajištění splnění objednávky.</a:t>
            </a:r>
            <a:br>
              <a:rPr lang="cs-CZ" sz="1400" dirty="0"/>
            </a:br>
            <a:endParaRPr lang="cs-CZ" sz="1400" dirty="0"/>
          </a:p>
          <a:p>
            <a:r>
              <a:rPr lang="cs-CZ" sz="1400" dirty="0"/>
              <a:t>Funkce pro určení ziskovosti přizpůsobených objednávek více úrovňovou cenou.</a:t>
            </a:r>
            <a:br>
              <a:rPr lang="cs-CZ" sz="1400" dirty="0"/>
            </a:br>
            <a:endParaRPr lang="cs-CZ" sz="1400" dirty="0"/>
          </a:p>
          <a:p>
            <a:r>
              <a:rPr lang="cs-CZ" sz="1400" dirty="0"/>
              <a:t>Integrace skladů, aby byla montáž a doprava snazší.</a:t>
            </a:r>
            <a:br>
              <a:rPr lang="cs-CZ" sz="1400" dirty="0"/>
            </a:br>
            <a:endParaRPr lang="cs-CZ" sz="1400" dirty="0"/>
          </a:p>
          <a:p>
            <a:r>
              <a:rPr lang="cs-CZ" sz="1400" dirty="0"/>
              <a:t>Schopnost montáže na objednávku v místě výroby prodejní nabídky nebo hromadná prodejní objednávka.</a:t>
            </a:r>
            <a:br>
              <a:rPr lang="cs-CZ" sz="1400" dirty="0"/>
            </a:br>
            <a:endParaRPr lang="cs-CZ" sz="1400" dirty="0"/>
          </a:p>
          <a:p>
            <a:r>
              <a:rPr lang="cs-CZ" sz="1400" dirty="0"/>
              <a:t>Schopnost kombinovat množství zboží s množstvím montáží na objednávku.</a:t>
            </a:r>
          </a:p>
          <a:p>
            <a:pPr marL="0" indent="0">
              <a:buNone/>
            </a:pPr>
            <a:r>
              <a:rPr lang="cs-CZ" sz="1200" dirty="0" smtClean="0"/>
              <a:t> </a:t>
            </a:r>
            <a:endParaRPr lang="cs-CZ" sz="120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371850DC-A6CE-4D32-BD15-ACE49A714335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772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Assembly</a:t>
            </a:r>
            <a:r>
              <a:rPr lang="cs-CZ" dirty="0" smtClean="0"/>
              <a:t> </a:t>
            </a:r>
            <a:r>
              <a:rPr lang="cs-CZ" dirty="0" err="1" smtClean="0"/>
              <a:t>order</a:t>
            </a:r>
            <a:r>
              <a:rPr lang="cs-CZ" dirty="0" smtClean="0"/>
              <a:t> - </a:t>
            </a:r>
            <a:r>
              <a:rPr lang="cs-CZ" sz="2400" dirty="0" smtClean="0">
                <a:solidFill>
                  <a:srgbClr val="0070C0"/>
                </a:solidFill>
              </a:rPr>
              <a:t>objednávka montáže (montážní zakázka)</a:t>
            </a:r>
            <a:endParaRPr lang="cs-CZ" sz="2400" dirty="0">
              <a:solidFill>
                <a:srgbClr val="0070C0"/>
              </a:solidFill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371850DC-A6CE-4D32-BD15-ACE49A714335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6" name="Obdélník 5"/>
          <p:cNvSpPr/>
          <p:nvPr/>
        </p:nvSpPr>
        <p:spPr>
          <a:xfrm>
            <a:off x="3794269" y="5229200"/>
            <a:ext cx="10054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cs-CZ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F9</a:t>
            </a:r>
            <a:endParaRPr lang="cs-CZ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22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00808"/>
            <a:ext cx="6984776" cy="3042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6913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Item</a:t>
            </a:r>
            <a:r>
              <a:rPr lang="cs-CZ" dirty="0" smtClean="0"/>
              <a:t> </a:t>
            </a:r>
            <a:r>
              <a:rPr lang="cs-CZ" dirty="0" err="1" smtClean="0"/>
              <a:t>ledger</a:t>
            </a:r>
            <a:r>
              <a:rPr lang="cs-CZ" dirty="0" smtClean="0"/>
              <a:t> </a:t>
            </a:r>
            <a:r>
              <a:rPr lang="cs-CZ" dirty="0" err="1" smtClean="0"/>
              <a:t>entries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371850DC-A6CE-4D32-BD15-ACE49A714335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96" y="1484784"/>
            <a:ext cx="8380780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4323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Thanks for Your attention and  time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7432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Montáž na </a:t>
            </a:r>
            <a:r>
              <a:rPr lang="cs-CZ" dirty="0" smtClean="0"/>
              <a:t>sklad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800" dirty="0"/>
              <a:t>Obvykle používáte montáž na skladě pro položky, které chcete sestavit napřed na prodej, jako přípravu pro set kampaní, a mít je na skladě až do objednání. Tyto položky jsou obvykle běžné položky jako balení sady, které nenabízíte přizpůsobit podle zákazníkových požadavků</a:t>
            </a:r>
            <a:r>
              <a:rPr lang="cs-CZ" sz="1800" dirty="0" smtClean="0"/>
              <a:t>. </a:t>
            </a:r>
          </a:p>
          <a:p>
            <a:pPr marL="0" indent="0">
              <a:buNone/>
            </a:pPr>
            <a:endParaRPr lang="cs-CZ" sz="1800" dirty="0"/>
          </a:p>
          <a:p>
            <a:endParaRPr lang="cs-CZ" sz="1800" dirty="0"/>
          </a:p>
          <a:p>
            <a:r>
              <a:rPr lang="cs-CZ" sz="1800" dirty="0"/>
              <a:t>V průběhu montáže na skladě, položka je montována bez okamžité prodejní poptávky a skladována na skladě jako položka zboží pro pozdější prodej nebo spotřeba podsestavy. </a:t>
            </a:r>
          </a:p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371850DC-A6CE-4D32-BD15-ACE49A714335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8819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List of chosen Items filtered to Assembly </a:t>
            </a:r>
            <a:r>
              <a:rPr lang="cs-CZ" sz="1400" dirty="0" smtClean="0">
                <a:solidFill>
                  <a:srgbClr val="0070C0"/>
                </a:solidFill>
              </a:rPr>
              <a:t>(Montáž=Systém doplnění)</a:t>
            </a:r>
            <a:endParaRPr lang="cs-CZ" sz="1400" dirty="0">
              <a:solidFill>
                <a:srgbClr val="0070C0"/>
              </a:solidFill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371850DC-A6CE-4D32-BD15-ACE49A714335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632" y="1700808"/>
            <a:ext cx="7532687" cy="385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6752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Item Card and </a:t>
            </a:r>
            <a:r>
              <a:rPr lang="cs-CZ" dirty="0" err="1" smtClean="0"/>
              <a:t>its</a:t>
            </a:r>
            <a:r>
              <a:rPr lang="en-US" dirty="0" smtClean="0"/>
              <a:t> structure </a:t>
            </a:r>
            <a:endParaRPr lang="en-US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371850DC-A6CE-4D32-BD15-ACE49A714335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516874"/>
            <a:ext cx="7056784" cy="4273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492896"/>
            <a:ext cx="7713663" cy="336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8811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dirty="0" err="1" smtClean="0"/>
              <a:t>Item</a:t>
            </a:r>
            <a:r>
              <a:rPr lang="cs-CZ" sz="2400" dirty="0" smtClean="0"/>
              <a:t> by </a:t>
            </a:r>
            <a:r>
              <a:rPr lang="cs-CZ" sz="2400" dirty="0" err="1" smtClean="0"/>
              <a:t>location</a:t>
            </a:r>
            <a:r>
              <a:rPr lang="cs-CZ" sz="2400" dirty="0" smtClean="0"/>
              <a:t> (</a:t>
            </a:r>
            <a:r>
              <a:rPr lang="cs-CZ" sz="2400" dirty="0" err="1" smtClean="0"/>
              <a:t>too</a:t>
            </a:r>
            <a:r>
              <a:rPr lang="cs-CZ" sz="2400" dirty="0" smtClean="0"/>
              <a:t> </a:t>
            </a:r>
            <a:r>
              <a:rPr lang="cs-CZ" sz="2400" dirty="0" err="1" smtClean="0"/>
              <a:t>see</a:t>
            </a:r>
            <a:r>
              <a:rPr lang="cs-CZ" sz="2400" dirty="0" smtClean="0"/>
              <a:t> </a:t>
            </a:r>
            <a:r>
              <a:rPr lang="cs-CZ" sz="2400" dirty="0" err="1" smtClean="0"/>
              <a:t>availability</a:t>
            </a:r>
            <a:r>
              <a:rPr lang="cs-CZ" sz="2400" dirty="0" smtClean="0"/>
              <a:t> </a:t>
            </a:r>
            <a:r>
              <a:rPr lang="cs-CZ" sz="2400" dirty="0" err="1" smtClean="0"/>
              <a:t>of</a:t>
            </a:r>
            <a:r>
              <a:rPr lang="cs-CZ" sz="2400" dirty="0" smtClean="0"/>
              <a:t> </a:t>
            </a:r>
            <a:r>
              <a:rPr lang="cs-CZ" sz="2400" dirty="0" err="1" smtClean="0"/>
              <a:t>assembly</a:t>
            </a:r>
            <a:r>
              <a:rPr lang="cs-CZ" sz="2400" dirty="0" smtClean="0"/>
              <a:t> </a:t>
            </a:r>
            <a:r>
              <a:rPr lang="cs-CZ" sz="2400" dirty="0" err="1" smtClean="0"/>
              <a:t>components</a:t>
            </a:r>
            <a:r>
              <a:rPr lang="cs-CZ" sz="2400" dirty="0" smtClean="0"/>
              <a:t>)</a:t>
            </a:r>
            <a:endParaRPr lang="cs-CZ" sz="240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371850DC-A6CE-4D32-BD15-ACE49A714335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96" y="1844824"/>
            <a:ext cx="8009409" cy="157122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19" y="4363236"/>
            <a:ext cx="7995781" cy="103430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395536" y="3717032"/>
            <a:ext cx="6763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Replenishment  of one component 1996-S by use of item journal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6814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8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Assembly order uses components without stock location</a:t>
            </a:r>
            <a:endParaRPr lang="en-US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371850DC-A6CE-4D32-BD15-ACE49A714335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630" y="1661770"/>
            <a:ext cx="3990975" cy="11525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506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96" y="3126419"/>
            <a:ext cx="7405436" cy="107659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Obdélník 5"/>
          <p:cNvSpPr/>
          <p:nvPr/>
        </p:nvSpPr>
        <p:spPr>
          <a:xfrm>
            <a:off x="611560" y="4437112"/>
            <a:ext cx="9925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cs-CZ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F9</a:t>
            </a:r>
            <a:endParaRPr lang="cs-CZ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506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4437112"/>
            <a:ext cx="2390775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3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403774"/>
            <a:ext cx="2886075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Přímá spojnice se šipkou 6"/>
          <p:cNvCxnSpPr/>
          <p:nvPr/>
        </p:nvCxnSpPr>
        <p:spPr>
          <a:xfrm flipH="1">
            <a:off x="5076056" y="2348880"/>
            <a:ext cx="648072" cy="144016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ovéPole 7"/>
          <p:cNvSpPr txBox="1"/>
          <p:nvPr/>
        </p:nvSpPr>
        <p:spPr>
          <a:xfrm>
            <a:off x="5940152" y="2238032"/>
            <a:ext cx="18710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You can insert location code</a:t>
            </a:r>
          </a:p>
          <a:p>
            <a:r>
              <a:rPr lang="en-US" sz="1000" dirty="0" smtClean="0"/>
              <a:t>(red,..). If not, so 1996-S</a:t>
            </a:r>
          </a:p>
          <a:p>
            <a:r>
              <a:rPr lang="en-US" sz="1000" dirty="0" smtClean="0"/>
              <a:t>will be on non location place</a:t>
            </a:r>
          </a:p>
          <a:p>
            <a:r>
              <a:rPr lang="en-US" sz="1000" dirty="0" smtClean="0"/>
              <a:t>(in our example 30 of 1996-S)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478130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5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5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5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Modification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Assembly</a:t>
            </a:r>
            <a:r>
              <a:rPr lang="cs-CZ" dirty="0" smtClean="0"/>
              <a:t> BOM – </a:t>
            </a:r>
            <a:r>
              <a:rPr lang="cs-CZ" sz="1400" dirty="0" smtClean="0">
                <a:solidFill>
                  <a:srgbClr val="0070C0"/>
                </a:solidFill>
              </a:rPr>
              <a:t>(úprava kusovníku montáže)</a:t>
            </a:r>
            <a:endParaRPr lang="cs-CZ" sz="1400" dirty="0">
              <a:solidFill>
                <a:srgbClr val="0070C0"/>
              </a:solidFill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371850DC-A6CE-4D32-BD15-ACE49A714335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6" name="Obdélník 5"/>
          <p:cNvSpPr/>
          <p:nvPr/>
        </p:nvSpPr>
        <p:spPr>
          <a:xfrm>
            <a:off x="539552" y="1628800"/>
            <a:ext cx="1440160" cy="504056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1996-S</a:t>
            </a:r>
            <a:endParaRPr lang="cs-CZ" dirty="0"/>
          </a:p>
        </p:txBody>
      </p:sp>
      <p:cxnSp>
        <p:nvCxnSpPr>
          <p:cNvPr id="8" name="Přímá spojnice se šipkou 7"/>
          <p:cNvCxnSpPr>
            <a:stCxn id="6" idx="3"/>
          </p:cNvCxnSpPr>
          <p:nvPr/>
        </p:nvCxnSpPr>
        <p:spPr>
          <a:xfrm>
            <a:off x="1979712" y="1880828"/>
            <a:ext cx="79208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471253"/>
            <a:ext cx="1076325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ovéPole 8"/>
          <p:cNvSpPr txBox="1"/>
          <p:nvPr/>
        </p:nvSpPr>
        <p:spPr>
          <a:xfrm>
            <a:off x="1835696" y="2348880"/>
            <a:ext cx="3060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Assembly BOM </a:t>
            </a:r>
            <a:r>
              <a:rPr lang="cs-CZ" dirty="0" smtClean="0"/>
              <a:t>- </a:t>
            </a:r>
            <a:r>
              <a:rPr lang="cs-CZ" sz="1200" dirty="0" smtClean="0">
                <a:solidFill>
                  <a:srgbClr val="0070C0"/>
                </a:solidFill>
              </a:rPr>
              <a:t>Kusovník montáže</a:t>
            </a:r>
            <a:endParaRPr lang="cs-CZ" sz="1200" dirty="0">
              <a:solidFill>
                <a:srgbClr val="0070C0"/>
              </a:solidFill>
            </a:endParaRPr>
          </a:p>
        </p:txBody>
      </p:sp>
      <p:cxnSp>
        <p:nvCxnSpPr>
          <p:cNvPr id="11" name="Přímá spojnice se šipkou 10"/>
          <p:cNvCxnSpPr/>
          <p:nvPr/>
        </p:nvCxnSpPr>
        <p:spPr>
          <a:xfrm>
            <a:off x="5364087" y="1880828"/>
            <a:ext cx="0" cy="133214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617" y="3212976"/>
            <a:ext cx="7637463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Přímá spojnice 11"/>
          <p:cNvCxnSpPr/>
          <p:nvPr/>
        </p:nvCxnSpPr>
        <p:spPr>
          <a:xfrm>
            <a:off x="3848124" y="1863563"/>
            <a:ext cx="1515963" cy="0"/>
          </a:xfrm>
          <a:prstGeom prst="line">
            <a:avLst/>
          </a:prstGeom>
          <a:ln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0588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After modification – resource </a:t>
            </a:r>
            <a:r>
              <a:rPr lang="cs-CZ" dirty="0" smtClean="0"/>
              <a:t>LEONA has </a:t>
            </a:r>
            <a:r>
              <a:rPr lang="cs-CZ" dirty="0" err="1" smtClean="0"/>
              <a:t>been</a:t>
            </a:r>
            <a:r>
              <a:rPr lang="cs-CZ" dirty="0" smtClean="0"/>
              <a:t> </a:t>
            </a:r>
            <a:r>
              <a:rPr lang="en-ZA" dirty="0" smtClean="0"/>
              <a:t>added</a:t>
            </a:r>
            <a:endParaRPr lang="en-ZA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371850DC-A6CE-4D32-BD15-ACE49A714335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562" y="1653304"/>
            <a:ext cx="7837487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0316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avertica3">
  <a:themeElements>
    <a:clrScheme name="Vlastní 1">
      <a:dk1>
        <a:srgbClr val="000000"/>
      </a:dk1>
      <a:lt1>
        <a:srgbClr val="000000"/>
      </a:lt1>
      <a:dk2>
        <a:srgbClr val="FFFFFF"/>
      </a:dk2>
      <a:lt2>
        <a:srgbClr val="E7E5E5"/>
      </a:lt2>
      <a:accent1>
        <a:srgbClr val="5E5447"/>
      </a:accent1>
      <a:accent2>
        <a:srgbClr val="E66624"/>
      </a:accent2>
      <a:accent3>
        <a:srgbClr val="2E5A95"/>
      </a:accent3>
      <a:accent4>
        <a:srgbClr val="4A8845"/>
      </a:accent4>
      <a:accent5>
        <a:srgbClr val="800000"/>
      </a:accent5>
      <a:accent6>
        <a:srgbClr val="FFCC66"/>
      </a:accent6>
      <a:hlink>
        <a:srgbClr val="5E5447"/>
      </a:hlink>
      <a:folHlink>
        <a:srgbClr val="5E544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tailEnd type="arrow"/>
        </a:ln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Navertica3">
  <a:themeElements>
    <a:clrScheme name="Vlastní 1">
      <a:dk1>
        <a:srgbClr val="000000"/>
      </a:dk1>
      <a:lt1>
        <a:srgbClr val="000000"/>
      </a:lt1>
      <a:dk2>
        <a:srgbClr val="FFFFFF"/>
      </a:dk2>
      <a:lt2>
        <a:srgbClr val="E7E5E5"/>
      </a:lt2>
      <a:accent1>
        <a:srgbClr val="5E5447"/>
      </a:accent1>
      <a:accent2>
        <a:srgbClr val="E66624"/>
      </a:accent2>
      <a:accent3>
        <a:srgbClr val="2E5A95"/>
      </a:accent3>
      <a:accent4>
        <a:srgbClr val="4A8845"/>
      </a:accent4>
      <a:accent5>
        <a:srgbClr val="800000"/>
      </a:accent5>
      <a:accent6>
        <a:srgbClr val="FFCC66"/>
      </a:accent6>
      <a:hlink>
        <a:srgbClr val="5E5447"/>
      </a:hlink>
      <a:folHlink>
        <a:srgbClr val="5E544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tailEnd type="arrow"/>
        </a:ln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Navertica3</Template>
  <TotalTime>2989</TotalTime>
  <Words>383</Words>
  <Application>Microsoft Office PowerPoint</Application>
  <PresentationFormat>Předvádění na obrazovce (4:3)</PresentationFormat>
  <Paragraphs>82</Paragraphs>
  <Slides>22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22</vt:i4>
      </vt:variant>
    </vt:vector>
  </HeadingPairs>
  <TitlesOfParts>
    <vt:vector size="26" baseType="lpstr">
      <vt:lpstr>Arial</vt:lpstr>
      <vt:lpstr>Calibri</vt:lpstr>
      <vt:lpstr>Navertica3</vt:lpstr>
      <vt:lpstr>1_Navertica3</vt:lpstr>
      <vt:lpstr>Introduction to MS Dynamics NAV  (Assembly orders-Montážní zakázky)</vt:lpstr>
      <vt:lpstr>Montáž na objednávku </vt:lpstr>
      <vt:lpstr>Montáž na sklad</vt:lpstr>
      <vt:lpstr>List of chosen Items filtered to Assembly (Montáž=Systém doplnění)</vt:lpstr>
      <vt:lpstr>Item Card and its structure </vt:lpstr>
      <vt:lpstr>Item by location (too see availability of assembly components)</vt:lpstr>
      <vt:lpstr>Assembly order uses components without stock location</vt:lpstr>
      <vt:lpstr>Modification of Assembly BOM – (úprava kusovníku montáže)</vt:lpstr>
      <vt:lpstr>After modification – resource LEONA has been added</vt:lpstr>
      <vt:lpstr>Assembly orders – Montážní zakázky</vt:lpstr>
      <vt:lpstr>Assembly orders – Montážní zakázky</vt:lpstr>
      <vt:lpstr>Assembly orders – Montážní zakázky</vt:lpstr>
      <vt:lpstr>Item Ledger Entries – položky zboží</vt:lpstr>
      <vt:lpstr>Resource ledger entries- položky zdroje</vt:lpstr>
      <vt:lpstr>Example : Repacking from containers to boxes (Item Box Assembly )</vt:lpstr>
      <vt:lpstr>Creation of items (Box- assembly, T-shirt  and BOX  components ) </vt:lpstr>
      <vt:lpstr>Purchase of components  </vt:lpstr>
      <vt:lpstr>Assembly BOM creation</vt:lpstr>
      <vt:lpstr>Assembly BOM</vt:lpstr>
      <vt:lpstr>Assembly order - objednávka montáže (montážní zakázka)</vt:lpstr>
      <vt:lpstr>Item ledger entries</vt:lpstr>
      <vt:lpstr>Thanks for Your attention and  time </vt:lpstr>
    </vt:vector>
  </TitlesOfParts>
  <Company>FUTURE Engineering a.s.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- šablona</dc:title>
  <dc:creator>Stanislav Matysek</dc:creator>
  <cp:lastModifiedBy>Jaromir Skorkovsky</cp:lastModifiedBy>
  <cp:revision>948</cp:revision>
  <dcterms:created xsi:type="dcterms:W3CDTF">2008-09-16T18:20:53Z</dcterms:created>
  <dcterms:modified xsi:type="dcterms:W3CDTF">2018-11-06T12:24:08Z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0x0101003B131643D246934CA3261B9E2E06B24A</vt:lpwstr>
  </property>
  <property fmtid="{D5CDD505-2E9C-101B-9397-08002B2CF9AE}" pid="3" name="_dlc_DocIdItemGuid">
    <vt:lpwstr>3db8137d-5e15-4c4b-8a9c-ad409189c15e</vt:lpwstr>
  </property>
  <property fmtid="{D5CDD505-2E9C-101B-9397-08002B2CF9AE}" pid="4" name="Order">
    <vt:r8>36100</vt:r8>
  </property>
  <property fmtid="{D5CDD505-2E9C-101B-9397-08002B2CF9AE}" pid="5" name="Vlastnik">
    <vt:lpwstr>11;#Stanislav Matysek</vt:lpwstr>
  </property>
  <property fmtid="{D5CDD505-2E9C-101B-9397-08002B2CF9AE}" pid="6" name="Platné do">
    <vt:lpwstr/>
  </property>
  <property fmtid="{D5CDD505-2E9C-101B-9397-08002B2CF9AE}" pid="7" name="Jazyk">
    <vt:lpwstr>Čeština</vt:lpwstr>
  </property>
  <property fmtid="{D5CDD505-2E9C-101B-9397-08002B2CF9AE}" pid="8" name="Platné od">
    <vt:lpwstr>2009-05-05T00:00:00Z</vt:lpwstr>
  </property>
  <property fmtid="{D5CDD505-2E9C-101B-9397-08002B2CF9AE}" pid="9" name="Schválil">
    <vt:lpwstr/>
  </property>
  <property fmtid="{D5CDD505-2E9C-101B-9397-08002B2CF9AE}" pid="10" name="Poznámka">
    <vt:lpwstr/>
  </property>
  <property fmtid="{D5CDD505-2E9C-101B-9397-08002B2CF9AE}" pid="11" name="Proces">
    <vt:lpwstr>123</vt:lpwstr>
  </property>
  <property fmtid="{D5CDD505-2E9C-101B-9397-08002B2CF9AE}" pid="12" name="Status">
    <vt:lpwstr>Schváleno</vt:lpwstr>
  </property>
  <property fmtid="{D5CDD505-2E9C-101B-9397-08002B2CF9AE}" pid="13" name="Autor0">
    <vt:lpwstr>11;#Stanislav Matysek</vt:lpwstr>
  </property>
  <property fmtid="{D5CDD505-2E9C-101B-9397-08002B2CF9AE}" pid="14" name="Kategorie">
    <vt:lpwstr>Vzory</vt:lpwstr>
  </property>
  <property fmtid="{D5CDD505-2E9C-101B-9397-08002B2CF9AE}" pid="15" name="Číslo">
    <vt:lpwstr/>
  </property>
  <property fmtid="{D5CDD505-2E9C-101B-9397-08002B2CF9AE}" pid="16" name="_dlc_DocId">
    <vt:lpwstr>ESYXQDZSE65U-14-361</vt:lpwstr>
  </property>
  <property fmtid="{D5CDD505-2E9C-101B-9397-08002B2CF9AE}" pid="17" name="_dlc_DocIdUrl">
    <vt:lpwstr>http://qmp/_layouts/DocIdRedir.aspx?ID=ESYXQDZSE65U-14-361, ESYXQDZSE65U-14-361</vt:lpwstr>
  </property>
</Properties>
</file>