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  <p:sldMasterId id="2147483676" r:id="rId3"/>
  </p:sldMasterIdLst>
  <p:notesMasterIdLst>
    <p:notesMasterId r:id="rId23"/>
  </p:notesMasterIdLst>
  <p:handoutMasterIdLst>
    <p:handoutMasterId r:id="rId24"/>
  </p:handoutMasterIdLst>
  <p:sldIdLst>
    <p:sldId id="263" r:id="rId4"/>
    <p:sldId id="346" r:id="rId5"/>
    <p:sldId id="345" r:id="rId6"/>
    <p:sldId id="347" r:id="rId7"/>
    <p:sldId id="348" r:id="rId8"/>
    <p:sldId id="350" r:id="rId9"/>
    <p:sldId id="352" r:id="rId10"/>
    <p:sldId id="351" r:id="rId11"/>
    <p:sldId id="360" r:id="rId12"/>
    <p:sldId id="361" r:id="rId13"/>
    <p:sldId id="353" r:id="rId14"/>
    <p:sldId id="355" r:id="rId15"/>
    <p:sldId id="362" r:id="rId16"/>
    <p:sldId id="354" r:id="rId17"/>
    <p:sldId id="363" r:id="rId18"/>
    <p:sldId id="356" r:id="rId19"/>
    <p:sldId id="364" r:id="rId20"/>
    <p:sldId id="358" r:id="rId21"/>
    <p:sldId id="338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40163085-91C2-4027-8623-189C31ACBF7B}">
          <p14:sldIdLst>
            <p14:sldId id="263"/>
            <p14:sldId id="346"/>
            <p14:sldId id="345"/>
            <p14:sldId id="347"/>
            <p14:sldId id="348"/>
            <p14:sldId id="350"/>
            <p14:sldId id="352"/>
            <p14:sldId id="351"/>
            <p14:sldId id="360"/>
            <p14:sldId id="361"/>
            <p14:sldId id="353"/>
            <p14:sldId id="355"/>
            <p14:sldId id="362"/>
            <p14:sldId id="354"/>
            <p14:sldId id="363"/>
            <p14:sldId id="356"/>
            <p14:sldId id="364"/>
            <p14:sldId id="358"/>
            <p14:sldId id="338"/>
          </p14:sldIdLst>
        </p14:section>
        <p14:section name="Oddíl bez názvu" id="{B18B128D-0C8B-437C-BCD3-144F8152450B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78CB25"/>
    <a:srgbClr val="F6F4F4"/>
    <a:srgbClr val="EC8D2F"/>
    <a:srgbClr val="EFECEB"/>
    <a:srgbClr val="E7E5E5"/>
    <a:srgbClr val="5E5447"/>
    <a:srgbClr val="695C4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87363" autoAdjust="0"/>
  </p:normalViewPr>
  <p:slideViewPr>
    <p:cSldViewPr snapToObjects="1">
      <p:cViewPr>
        <p:scale>
          <a:sx n="100" d="100"/>
          <a:sy n="100" d="100"/>
        </p:scale>
        <p:origin x="-240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Objects="1">
      <p:cViewPr varScale="1">
        <p:scale>
          <a:sx n="54" d="100"/>
          <a:sy n="54" d="100"/>
        </p:scale>
        <p:origin x="-161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6200" y="346075"/>
            <a:ext cx="2971800" cy="2635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fld id="{CF341A89-6707-41C0-BFC1-EE08C93F84B8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fld id="{91F8BDF7-0343-41E4-BE88-7634102BB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5365" name="Picture 6" descr="Navertic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63525"/>
            <a:ext cx="213836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5900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F38DBB-8754-408A-A7FD-1784B59CB836}" type="datetimeFigureOut">
              <a:rPr lang="en-US"/>
              <a:pPr>
                <a:defRPr/>
              </a:pPr>
              <a:t>11/22/2017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D74772-F067-4D11-9CC0-8F274440A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01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b="1" i="1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EA1B07-FCE8-4886-8D8B-8514476100F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1600202"/>
            <a:ext cx="8730000" cy="4525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0CA79-4C5B-4E75-990F-DC85E4820367}" type="datetime1">
              <a:rPr lang="cs-CZ" smtClean="0"/>
              <a:t>22.11.2017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E743B-535F-433A-A66F-D792A6BD60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838202"/>
            <a:ext cx="672000" cy="5287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838202"/>
            <a:ext cx="8049600" cy="5287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3E47-D4AC-4417-BD50-AD2EFBF48BC8}" type="datetime1">
              <a:rPr lang="cs-CZ" smtClean="0"/>
              <a:t>22.11.2017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BB937-D5FA-4E62-A498-3A5962B82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22.11.2017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004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22.11.2017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056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484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99404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596" y="1600202"/>
            <a:ext cx="8481404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90000"/>
              <a:buFontTx/>
              <a:buBlip>
                <a:blip r:embed="rId2"/>
              </a:buBlip>
              <a:defRPr/>
            </a:lvl2pPr>
            <a:lvl3pPr>
              <a:buSzPct val="80000"/>
              <a:buFontTx/>
              <a:buBlip>
                <a:blip r:embed="rId2"/>
              </a:buBlip>
              <a:defRPr/>
            </a:lvl3pPr>
            <a:lvl4pPr>
              <a:buSzPct val="70000"/>
              <a:buFontTx/>
              <a:buBlip>
                <a:blip r:embed="rId2"/>
              </a:buBlip>
              <a:defRPr/>
            </a:lvl4pPr>
            <a:lvl5pPr>
              <a:buSzPct val="6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974-11A3-4140-A9FA-0BBE69964986}" type="datetime1">
              <a:rPr lang="cs-CZ" smtClean="0"/>
              <a:t>22.11.2017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50DC-A6CE-4D32-BD15-ACE49A7143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82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 descr="Navertica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17975" y="2514600"/>
            <a:ext cx="9080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81400"/>
            <a:ext cx="7772400" cy="533400"/>
          </a:xfrm>
        </p:spPr>
        <p:txBody>
          <a:bodyPr anchor="t">
            <a:normAutofit/>
          </a:bodyPr>
          <a:lstStyle>
            <a:lvl1pPr algn="ctr"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14800"/>
            <a:ext cx="7772400" cy="3683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695C4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147B6-3996-4987-9837-152961494018}" type="datetime1">
              <a:rPr lang="cs-CZ" smtClean="0"/>
              <a:t>22.11.2017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67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0" y="1600202"/>
            <a:ext cx="4297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279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8F3E-902A-4CF9-959E-29B962B068D5}" type="datetime1">
              <a:rPr lang="cs-CZ" smtClean="0"/>
              <a:t>22.11.2017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89B4C-7182-4F15-BEF9-5B90E2A3B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0" y="1535113"/>
            <a:ext cx="4299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000" y="2174875"/>
            <a:ext cx="4299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282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82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74647-95FB-4340-AB2A-46BE143A8592}" type="datetime1">
              <a:rPr lang="cs-CZ" smtClean="0"/>
              <a:t>22.11.2017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07396-EEC6-4A0F-89DC-D290510A8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63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FDB60-4603-43DE-B3E9-2F4BCF13E97F}" type="datetime1">
              <a:rPr lang="cs-CZ" smtClean="0"/>
              <a:t>22.11.2017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73178-D2BF-4D8D-81C5-4BD1A9C1AC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50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99404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596" y="1600202"/>
            <a:ext cx="8481404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90000"/>
              <a:buFontTx/>
              <a:buBlip>
                <a:blip r:embed="rId2"/>
              </a:buBlip>
              <a:defRPr/>
            </a:lvl2pPr>
            <a:lvl3pPr>
              <a:buSzPct val="80000"/>
              <a:buFontTx/>
              <a:buBlip>
                <a:blip r:embed="rId2"/>
              </a:buBlip>
              <a:defRPr/>
            </a:lvl3pPr>
            <a:lvl4pPr>
              <a:buSzPct val="70000"/>
              <a:buFontTx/>
              <a:buBlip>
                <a:blip r:embed="rId2"/>
              </a:buBlip>
              <a:defRPr/>
            </a:lvl4pPr>
            <a:lvl5pPr>
              <a:buSzPct val="6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974-11A3-4140-A9FA-0BBE69964986}" type="datetime1">
              <a:rPr lang="cs-CZ" smtClean="0"/>
              <a:t>22.11.2017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50DC-A6CE-4D32-BD15-ACE49A7143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829C4-919E-4233-BCFD-527A675957B6}" type="datetime1">
              <a:rPr lang="cs-CZ" smtClean="0"/>
              <a:t>22.11.2017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B3959-69BA-44E3-99CE-9BE41BF2B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65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914400"/>
            <a:ext cx="3285513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14402"/>
            <a:ext cx="53265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435102"/>
            <a:ext cx="3285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4245-45FD-4512-8016-BF96C137B3FD}" type="datetime1">
              <a:rPr lang="cs-CZ" smtClean="0"/>
              <a:t>22.11.2017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DC61-96D5-4229-B68D-01F0EAEA78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158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728662"/>
            <a:ext cx="3096600" cy="1100138"/>
          </a:xfrm>
        </p:spPr>
        <p:txBody>
          <a:bodyPr anchor="b">
            <a:normAutofit/>
          </a:bodyPr>
          <a:lstStyle>
            <a:lvl1pPr algn="l">
              <a:defRPr sz="1800" b="1" i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15200" y="728662"/>
            <a:ext cx="5486400" cy="54435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828801"/>
            <a:ext cx="3096600" cy="434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5D4F7-46B3-4140-8755-3179579086F6}" type="datetime1">
              <a:rPr lang="cs-CZ" smtClean="0"/>
              <a:t>22.11.2017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C1F44-5475-4F63-9A1D-931DEDEFC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4761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1600202"/>
            <a:ext cx="8730000" cy="4525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0CA79-4C5B-4E75-990F-DC85E4820367}" type="datetime1">
              <a:rPr lang="cs-CZ" smtClean="0"/>
              <a:t>22.11.2017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E743B-535F-433A-A66F-D792A6BD60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09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838202"/>
            <a:ext cx="672000" cy="5287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838202"/>
            <a:ext cx="8049600" cy="5287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3E47-D4AC-4417-BD50-AD2EFBF48BC8}" type="datetime1">
              <a:rPr lang="cs-CZ" smtClean="0"/>
              <a:t>22.11.2017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BB937-D5FA-4E62-A498-3A5962B82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407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828800"/>
            <a:ext cx="7848600" cy="457200"/>
          </a:xfrm>
        </p:spPr>
        <p:txBody>
          <a:bodyPr>
            <a:normAutofit/>
          </a:bodyPr>
          <a:lstStyle>
            <a:lvl1pPr algn="r"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2209800"/>
            <a:ext cx="6400800" cy="457200"/>
          </a:xfrm>
        </p:spPr>
        <p:txBody>
          <a:bodyPr>
            <a:normAutofit/>
          </a:bodyPr>
          <a:lstStyle>
            <a:lvl1pPr marL="0" indent="0" algn="r">
              <a:buNone/>
              <a:defRPr sz="1800" b="0">
                <a:solidFill>
                  <a:srgbClr val="695C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 dirty="0"/>
          </a:p>
        </p:txBody>
      </p:sp>
      <p:pic>
        <p:nvPicPr>
          <p:cNvPr id="7" name="Picture 6" descr="ppt-std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9657" y="2895601"/>
            <a:ext cx="5737143" cy="94285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03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00" y="838200"/>
            <a:ext cx="8730000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8B7-2F1E-479C-BDBA-ADE93D0C0A93}" type="datetime1">
              <a:rPr lang="en-US" smtClean="0"/>
              <a:pPr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536704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81400"/>
            <a:ext cx="7772400" cy="533400"/>
          </a:xfrm>
        </p:spPr>
        <p:txBody>
          <a:bodyPr anchor="t">
            <a:normAutofit/>
          </a:bodyPr>
          <a:lstStyle>
            <a:lvl1pPr algn="ctr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14800"/>
            <a:ext cx="7772400" cy="3683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695C4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6FDD-5D82-4B75-B40E-2CA66B5E698C}" type="datetime1">
              <a:rPr lang="en-US" smtClean="0"/>
              <a:pPr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8" descr="Navertica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7887" y="2514602"/>
            <a:ext cx="908229" cy="88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352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0" y="1600202"/>
            <a:ext cx="4297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279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9EE3-B6BE-4F6D-9AD6-5D4FBD4759D3}" type="datetime1">
              <a:rPr lang="en-US" smtClean="0"/>
              <a:pPr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274162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0" y="1535113"/>
            <a:ext cx="4299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000" y="2174875"/>
            <a:ext cx="4299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282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82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95C0-239B-44A4-BD28-4F664B8507E5}" type="datetime1">
              <a:rPr lang="en-US" smtClean="0"/>
              <a:pPr/>
              <a:t>11/22/2017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0998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 descr="Navertica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117975" y="2514600"/>
            <a:ext cx="9080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81400"/>
            <a:ext cx="7772400" cy="533400"/>
          </a:xfrm>
        </p:spPr>
        <p:txBody>
          <a:bodyPr anchor="t">
            <a:normAutofit/>
          </a:bodyPr>
          <a:lstStyle>
            <a:lvl1pPr algn="ctr"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14800"/>
            <a:ext cx="7772400" cy="3683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695C4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147B6-3996-4987-9837-152961494018}" type="datetime1">
              <a:rPr lang="cs-CZ" smtClean="0"/>
              <a:t>22.11.2017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6879A-2B56-42B6-9679-5AB970460A87}" type="datetime1">
              <a:rPr lang="en-US" smtClean="0"/>
              <a:pPr/>
              <a:t>11/22/2017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8514378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10DA-049E-4893-80D3-55E47AEAB0EE}" type="datetime1">
              <a:rPr lang="en-US" smtClean="0"/>
              <a:pPr/>
              <a:t>11/22/2017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342907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914400"/>
            <a:ext cx="3285513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14402"/>
            <a:ext cx="53265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435102"/>
            <a:ext cx="3285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58819-259E-4AB4-B735-795BBCCBC9A3}" type="datetime1">
              <a:rPr lang="en-US" smtClean="0"/>
              <a:pPr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4619049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728662"/>
            <a:ext cx="3096600" cy="1100138"/>
          </a:xfrm>
        </p:spPr>
        <p:txBody>
          <a:bodyPr anchor="b">
            <a:normAutofit/>
          </a:bodyPr>
          <a:lstStyle>
            <a:lvl1pPr algn="l">
              <a:defRPr sz="1800" b="1" i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15200" y="728662"/>
            <a:ext cx="5486400" cy="54435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828801"/>
            <a:ext cx="3096600" cy="434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4045-8EEE-421C-B775-EDDF94B0E0D7}" type="datetime1">
              <a:rPr lang="en-US" smtClean="0"/>
              <a:pPr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745240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1600202"/>
            <a:ext cx="8730000" cy="4525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4B544-2156-4A2B-8438-37B9113BCA7E}" type="datetime1">
              <a:rPr lang="en-US" smtClean="0"/>
              <a:pPr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891081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838202"/>
            <a:ext cx="672000" cy="5287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838202"/>
            <a:ext cx="8049600" cy="5287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250E3-4CEC-4502-9550-BF5276F9D752}" type="datetime1">
              <a:rPr lang="en-US" smtClean="0"/>
              <a:pPr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26D5-4FB2-D744-B1D3-63C50801F1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all" spc="0" normalizeH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58901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0" y="1600202"/>
            <a:ext cx="4297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279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8F3E-902A-4CF9-959E-29B962B068D5}" type="datetime1">
              <a:rPr lang="cs-CZ" smtClean="0"/>
              <a:t>22.11.2017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89B4C-7182-4F15-BEF9-5B90E2A3B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0" y="1535113"/>
            <a:ext cx="4299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000" y="2174875"/>
            <a:ext cx="4299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282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82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74647-95FB-4340-AB2A-46BE143A8592}" type="datetime1">
              <a:rPr lang="cs-CZ" smtClean="0"/>
              <a:t>22.11.2017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07396-EEC6-4A0F-89DC-D290510A8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FDB60-4603-43DE-B3E9-2F4BCF13E97F}" type="datetime1">
              <a:rPr lang="cs-CZ" smtClean="0"/>
              <a:t>22.11.2017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73178-D2BF-4D8D-81C5-4BD1A9C1AC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829C4-919E-4233-BCFD-527A675957B6}" type="datetime1">
              <a:rPr lang="cs-CZ" smtClean="0"/>
              <a:t>22.11.2017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B3959-69BA-44E3-99CE-9BE41BF2B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914400"/>
            <a:ext cx="3285513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14402"/>
            <a:ext cx="53265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435102"/>
            <a:ext cx="3285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4245-45FD-4512-8016-BF96C137B3FD}" type="datetime1">
              <a:rPr lang="cs-CZ" smtClean="0"/>
              <a:t>22.11.2017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DC61-96D5-4229-B68D-01F0EAEA78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728662"/>
            <a:ext cx="3096600" cy="1100138"/>
          </a:xfrm>
        </p:spPr>
        <p:txBody>
          <a:bodyPr anchor="b">
            <a:normAutofit/>
          </a:bodyPr>
          <a:lstStyle>
            <a:lvl1pPr algn="l">
              <a:defRPr sz="1800" b="1" i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15200" y="728662"/>
            <a:ext cx="5486400" cy="54435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828801"/>
            <a:ext cx="3096600" cy="434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5D4F7-46B3-4140-8755-3179579086F6}" type="datetime1">
              <a:rPr lang="cs-CZ" smtClean="0"/>
              <a:t>22.11.2017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C1F44-5475-4F63-9A1D-931DEDEFC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838200"/>
            <a:ext cx="8472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8625" y="1600200"/>
            <a:ext cx="84820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38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fld id="{5130ED1D-D255-4D27-80F3-AC7B65CBDBFA}" type="datetime1">
              <a:rPr lang="cs-CZ" smtClean="0"/>
              <a:t>22.11.2017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492875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7513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DF85C75-F523-426B-B950-CD2ED848DE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62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88" r:id="rId12"/>
    <p:sldLayoutId id="214748368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695C4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838200"/>
            <a:ext cx="8472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8625" y="1600200"/>
            <a:ext cx="84820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38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fld id="{5130ED1D-D255-4D27-80F3-AC7B65CBDBFA}" type="datetime1">
              <a:rPr lang="cs-CZ" smtClean="0"/>
              <a:t>22.11.2017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492875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7513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DF85C75-F523-426B-B950-CD2ED848DE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20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695C4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0" y="838200"/>
            <a:ext cx="87300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00" y="1600202"/>
            <a:ext cx="873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0000" y="6492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6BC453-0BD4-4DB7-8D73-25A0A4CCF89B}" type="datetime1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492877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8000" y="6492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BCE26D5-4FB2-D744-B1D3-63C50801F19E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8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i="0" kern="1200" cap="none">
          <a:solidFill>
            <a:srgbClr val="695C4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4"/>
        </a:buBlip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ppt-std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49575" y="2895600"/>
            <a:ext cx="57372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1828800"/>
            <a:ext cx="7848600" cy="457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r">
              <a:defRPr sz="3200" b="0">
                <a:solidFill>
                  <a:schemeClr val="tx1"/>
                </a:solidFill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latin typeface="+mj-lt"/>
                <a:ea typeface="+mj-ea"/>
                <a:cs typeface="+mj-cs"/>
              </a:rPr>
              <a:t> </a:t>
            </a:r>
            <a:endParaRPr 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286000" y="2209800"/>
            <a:ext cx="64008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0">
                <a:solidFill>
                  <a:srgbClr val="695C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286000" y="426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286000" y="5029200"/>
            <a:ext cx="6400800" cy="4572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cs-CZ" b="1" dirty="0" smtClean="0">
                <a:solidFill>
                  <a:srgbClr val="695C4F"/>
                </a:solidFill>
                <a:latin typeface="+mj-lt"/>
              </a:rPr>
              <a:t>Jaromír Skorkovský </a:t>
            </a:r>
          </a:p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cs-CZ" b="1" dirty="0" err="1" smtClean="0">
                <a:solidFill>
                  <a:srgbClr val="695C4F"/>
                </a:solidFill>
                <a:latin typeface="+mj-lt"/>
              </a:rPr>
              <a:t>November</a:t>
            </a:r>
            <a:r>
              <a:rPr lang="cs-CZ" b="1" dirty="0" smtClean="0">
                <a:solidFill>
                  <a:srgbClr val="695C4F"/>
                </a:solidFill>
                <a:latin typeface="+mj-lt"/>
              </a:rPr>
              <a:t> 2017, Brno</a:t>
            </a:r>
            <a:r>
              <a:rPr lang="cs-CZ" dirty="0" smtClean="0">
                <a:solidFill>
                  <a:srgbClr val="695C4F"/>
                </a:solidFill>
                <a:latin typeface="+mj-lt"/>
              </a:rPr>
              <a:t> ,</a:t>
            </a:r>
            <a:r>
              <a:rPr lang="cs-CZ" b="1" dirty="0" smtClean="0">
                <a:solidFill>
                  <a:srgbClr val="695C4F"/>
                </a:solidFill>
                <a:latin typeface="+mj-lt"/>
              </a:rPr>
              <a:t>Czech Republic</a:t>
            </a:r>
            <a:endParaRPr lang="en-US" b="1" dirty="0">
              <a:solidFill>
                <a:srgbClr val="695C4F"/>
              </a:solidFill>
              <a:latin typeface="+mj-lt"/>
            </a:endParaRPr>
          </a:p>
        </p:txBody>
      </p:sp>
      <p:pic>
        <p:nvPicPr>
          <p:cNvPr id="16390" name="Picture 2" descr="C:\Documents and Settings\lkyncl\Plocha\mat\navertica\PPT\logo-prusvitne10%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33700" y="2876550"/>
            <a:ext cx="57531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3419872" y="4509120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Basics of  </a:t>
            </a:r>
            <a:r>
              <a:rPr lang="cs-CZ" dirty="0" smtClean="0"/>
              <a:t>Budget and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en-GB" dirty="0" smtClean="0"/>
              <a:t>use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082" y="5445224"/>
            <a:ext cx="1584176" cy="118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333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Setup of budget -  </a:t>
            </a:r>
            <a:r>
              <a:rPr lang="en-US" dirty="0">
                <a:solidFill>
                  <a:srgbClr val="0066FF"/>
                </a:solidFill>
              </a:rPr>
              <a:t>values-manually entered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10</a:t>
            </a:fld>
            <a:endParaRPr lang="cs-CZ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43" y="2204864"/>
            <a:ext cx="7837487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259632" y="5805264"/>
            <a:ext cx="668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 see new setup of budget fro chosen account you must close</a:t>
            </a:r>
          </a:p>
          <a:p>
            <a:r>
              <a:rPr lang="en-US" dirty="0" smtClean="0"/>
              <a:t> and open budget in order to refresh it 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597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Budget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11</a:t>
            </a:fld>
            <a:endParaRPr lang="cs-CZ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45224"/>
            <a:ext cx="7427913" cy="11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prava 4"/>
          <p:cNvSpPr/>
          <p:nvPr/>
        </p:nvSpPr>
        <p:spPr>
          <a:xfrm>
            <a:off x="7668344" y="6237312"/>
            <a:ext cx="1008112" cy="25556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2" y="1432496"/>
            <a:ext cx="6457851" cy="372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481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Budget </a:t>
            </a:r>
            <a:r>
              <a:rPr lang="cs-CZ" dirty="0" err="1" smtClean="0"/>
              <a:t>calculation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March</a:t>
            </a: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12</a:t>
            </a:fld>
            <a:endParaRPr lang="cs-CZ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727388" cy="430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11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Budget </a:t>
            </a:r>
            <a:r>
              <a:rPr lang="cs-CZ" dirty="0" err="1" smtClean="0"/>
              <a:t>calculation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April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13</a:t>
            </a:fld>
            <a:endParaRPr lang="cs-CZ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38" y="1772816"/>
            <a:ext cx="8094450" cy="318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75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b="1" dirty="0" err="1" smtClean="0"/>
              <a:t>Creation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of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new</a:t>
            </a:r>
            <a:r>
              <a:rPr lang="cs-CZ" sz="2000" b="1" dirty="0" smtClean="0"/>
              <a:t>  </a:t>
            </a:r>
            <a:r>
              <a:rPr lang="cs-CZ" sz="2000" b="1" dirty="0" err="1" smtClean="0"/>
              <a:t>Accounting</a:t>
            </a:r>
            <a:r>
              <a:rPr lang="cs-CZ" sz="2000" b="1" dirty="0" smtClean="0"/>
              <a:t> Schedule </a:t>
            </a:r>
            <a:r>
              <a:rPr lang="cs-CZ" sz="2000" b="1" dirty="0" err="1" smtClean="0"/>
              <a:t>view</a:t>
            </a:r>
            <a:r>
              <a:rPr lang="cs-CZ" sz="2000" b="1" dirty="0" smtClean="0"/>
              <a:t>  - </a:t>
            </a:r>
            <a:r>
              <a:rPr lang="cs-CZ" sz="1200" b="1" dirty="0" err="1" smtClean="0">
                <a:solidFill>
                  <a:srgbClr val="0066FF"/>
                </a:solidFill>
              </a:rPr>
              <a:t>home</a:t>
            </a:r>
            <a:r>
              <a:rPr lang="cs-CZ" sz="1200" b="1" dirty="0" smtClean="0">
                <a:solidFill>
                  <a:srgbClr val="0066FF"/>
                </a:solidFill>
              </a:rPr>
              <a:t> study </a:t>
            </a:r>
            <a:r>
              <a:rPr lang="cs-CZ" sz="1200" dirty="0" smtClean="0">
                <a:solidFill>
                  <a:srgbClr val="0066FF"/>
                </a:solidFill>
              </a:rPr>
              <a:t> </a:t>
            </a:r>
            <a:endParaRPr lang="cs-CZ" sz="1200" dirty="0">
              <a:solidFill>
                <a:srgbClr val="0066FF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14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899592" y="1700808"/>
            <a:ext cx="7366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Use recently created Accounting Schedule TEST (see Intro PWP XIV)</a:t>
            </a:r>
            <a:endParaRPr lang="en-GB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387459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972369" y="5753625"/>
            <a:ext cx="6301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It is necessary to update Analysis view in order to use data </a:t>
            </a:r>
          </a:p>
          <a:p>
            <a:r>
              <a:rPr lang="en-ZA" dirty="0" smtClean="0"/>
              <a:t>created by this method in period which is not so far included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6771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Account</a:t>
            </a:r>
            <a:r>
              <a:rPr lang="cs-CZ" dirty="0" smtClean="0"/>
              <a:t> </a:t>
            </a:r>
            <a:r>
              <a:rPr lang="cs-CZ" dirty="0" err="1" smtClean="0"/>
              <a:t>Shcedule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15</a:t>
            </a:fld>
            <a:endParaRPr lang="cs-CZ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916832"/>
            <a:ext cx="7373943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547664" y="461515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Enter data </a:t>
            </a:r>
            <a:r>
              <a:rPr lang="cs-CZ" dirty="0" err="1" smtClean="0"/>
              <a:t>manually</a:t>
            </a:r>
            <a:endParaRPr lang="cs-CZ" dirty="0"/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3923928" y="3717032"/>
            <a:ext cx="0" cy="10827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591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Accounting</a:t>
            </a:r>
            <a:r>
              <a:rPr lang="cs-CZ" dirty="0" smtClean="0"/>
              <a:t>  Schedule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16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28625" y="1509832"/>
            <a:ext cx="6673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Add  Default column  from predefined set of columns templates</a:t>
            </a:r>
            <a:endParaRPr lang="en-GB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4263144" cy="349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70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Template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budget </a:t>
            </a:r>
            <a:r>
              <a:rPr lang="cs-CZ" dirty="0" err="1" smtClean="0"/>
              <a:t>Account</a:t>
            </a:r>
            <a:r>
              <a:rPr lang="cs-CZ" dirty="0" smtClean="0"/>
              <a:t> Schedule </a:t>
            </a:r>
            <a:r>
              <a:rPr lang="cs-CZ" sz="1800" dirty="0" smtClean="0">
                <a:solidFill>
                  <a:srgbClr val="0066FF"/>
                </a:solidFill>
              </a:rPr>
              <a:t>(Edit </a:t>
            </a:r>
            <a:r>
              <a:rPr lang="cs-CZ" sz="1800" dirty="0" err="1" smtClean="0">
                <a:solidFill>
                  <a:srgbClr val="0066FF"/>
                </a:solidFill>
              </a:rPr>
              <a:t>Account</a:t>
            </a:r>
            <a:r>
              <a:rPr lang="cs-CZ" sz="1800" dirty="0" smtClean="0">
                <a:solidFill>
                  <a:srgbClr val="0066FF"/>
                </a:solidFill>
              </a:rPr>
              <a:t> Schedule)</a:t>
            </a:r>
            <a:endParaRPr lang="cs-CZ" sz="1800" dirty="0">
              <a:solidFill>
                <a:srgbClr val="0066FF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17</a:t>
            </a:fld>
            <a:endParaRPr lang="cs-CZ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772816"/>
            <a:ext cx="7701397" cy="24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086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 smtClean="0"/>
              <a:t>Overview of Accounting Schedule with use of filters </a:t>
            </a:r>
            <a:r>
              <a:rPr lang="en-GB" sz="1800" dirty="0" smtClean="0"/>
              <a:t>(</a:t>
            </a:r>
            <a:r>
              <a:rPr lang="cs-CZ" sz="1800" dirty="0" smtClean="0"/>
              <a:t> </a:t>
            </a:r>
            <a:r>
              <a:rPr lang="en-GB" sz="1800" b="1" dirty="0" smtClean="0"/>
              <a:t>SALES</a:t>
            </a:r>
            <a:r>
              <a:rPr lang="en-GB" sz="1800" dirty="0" smtClean="0"/>
              <a:t>)</a:t>
            </a:r>
            <a:endParaRPr lang="en-GB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18</a:t>
            </a:fld>
            <a:endParaRPr lang="cs-CZ"/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728662" y="5301208"/>
            <a:ext cx="8472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695C4F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95C4F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95C4F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95C4F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95C4F"/>
                </a:solidFill>
                <a:latin typeface="Calibri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695C4F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695C4F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695C4F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695C4F"/>
                </a:solidFill>
                <a:latin typeface="Calibri" pitchFamily="34" charset="0"/>
              </a:defRPr>
            </a:lvl9pPr>
          </a:lstStyle>
          <a:p>
            <a:r>
              <a:rPr lang="en-ZA" sz="1800" dirty="0" smtClean="0"/>
              <a:t>Net change =600 (1st PO line 1) for ADM </a:t>
            </a:r>
            <a:r>
              <a:rPr lang="en-ZA" sz="1800" dirty="0" err="1" smtClean="0"/>
              <a:t>dimen</a:t>
            </a:r>
            <a:r>
              <a:rPr lang="cs-CZ" sz="1800" dirty="0" smtClean="0"/>
              <a:t>s</a:t>
            </a:r>
            <a:r>
              <a:rPr lang="en-ZA" sz="1800" dirty="0" smtClean="0"/>
              <a:t>ion -&gt;0</a:t>
            </a:r>
          </a:p>
          <a:p>
            <a:r>
              <a:rPr lang="en-ZA" sz="1800" dirty="0" smtClean="0"/>
              <a:t>Net change =1200(2nd PO line</a:t>
            </a:r>
            <a:r>
              <a:rPr lang="en-ZA" sz="1800" dirty="0" smtClean="0"/>
              <a:t> 1) for SALES dimension-&gt;</a:t>
            </a:r>
            <a:r>
              <a:rPr lang="en-ZA" sz="1800" dirty="0" smtClean="0">
                <a:solidFill>
                  <a:srgbClr val="0066FF"/>
                </a:solidFill>
              </a:rPr>
              <a:t>1200 </a:t>
            </a:r>
          </a:p>
          <a:p>
            <a:r>
              <a:rPr lang="en-ZA" sz="1800" dirty="0" smtClean="0"/>
              <a:t>Budget is 1000 difference is 20 % </a:t>
            </a:r>
            <a:endParaRPr lang="en-ZA" sz="1800" dirty="0" smtClean="0"/>
          </a:p>
          <a:p>
            <a:r>
              <a:rPr lang="cs-CZ" sz="1800" dirty="0" smtClean="0"/>
              <a:t> </a:t>
            </a:r>
            <a:endParaRPr lang="en-GB" sz="1800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35175"/>
            <a:ext cx="7075627" cy="206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76" y="3789040"/>
            <a:ext cx="57721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86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Thanks for Your attention and  time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60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2400" dirty="0" smtClean="0">
                <a:latin typeface="Calibri" pitchFamily="34" charset="0"/>
              </a:rPr>
              <a:t>Basic principles</a:t>
            </a: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982663" y="2219325"/>
            <a:ext cx="1895475" cy="846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cs-CZ" dirty="0">
                <a:solidFill>
                  <a:srgbClr val="F6F4F4"/>
                </a:solidFill>
              </a:rPr>
              <a:t>Purchase Order</a:t>
            </a: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982663" y="3227388"/>
            <a:ext cx="1895475" cy="12065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982663" y="3751263"/>
            <a:ext cx="1895475" cy="846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cs-CZ" dirty="0">
                <a:solidFill>
                  <a:srgbClr val="F6F4F4"/>
                </a:solidFill>
              </a:rPr>
              <a:t>Account </a:t>
            </a:r>
            <a:r>
              <a:rPr lang="en-US" altLang="cs-CZ" dirty="0" smtClean="0">
                <a:solidFill>
                  <a:srgbClr val="F6F4F4"/>
                </a:solidFill>
              </a:rPr>
              <a:t>8</a:t>
            </a:r>
            <a:r>
              <a:rPr lang="cs-CZ" altLang="cs-CZ" dirty="0" smtClean="0">
                <a:solidFill>
                  <a:srgbClr val="F6F4F4"/>
                </a:solidFill>
              </a:rPr>
              <a:t>4</a:t>
            </a:r>
            <a:r>
              <a:rPr lang="en-US" altLang="cs-CZ" dirty="0" smtClean="0">
                <a:solidFill>
                  <a:srgbClr val="F6F4F4"/>
                </a:solidFill>
              </a:rPr>
              <a:t>20</a:t>
            </a:r>
            <a:endParaRPr lang="en-US" altLang="cs-CZ" dirty="0">
              <a:solidFill>
                <a:srgbClr val="F6F4F4"/>
              </a:solidFill>
            </a:endParaRPr>
          </a:p>
          <a:p>
            <a:pPr algn="ctr" eaLnBrk="1" hangingPunct="1"/>
            <a:r>
              <a:rPr lang="en-US" altLang="cs-CZ" sz="1400" dirty="0" smtClean="0">
                <a:solidFill>
                  <a:srgbClr val="F6F4F4"/>
                </a:solidFill>
                <a:latin typeface="Calibri" pitchFamily="34" charset="0"/>
              </a:rPr>
              <a:t>(</a:t>
            </a:r>
            <a:r>
              <a:rPr lang="cs-CZ" altLang="cs-CZ" sz="1400" dirty="0" err="1" smtClean="0">
                <a:solidFill>
                  <a:srgbClr val="F6F4F4"/>
                </a:solidFill>
                <a:latin typeface="Calibri" pitchFamily="34" charset="0"/>
              </a:rPr>
              <a:t>Entertainmnent</a:t>
            </a:r>
            <a:r>
              <a:rPr lang="cs-CZ" altLang="cs-CZ" sz="1400" dirty="0" smtClean="0">
                <a:solidFill>
                  <a:srgbClr val="F6F4F4"/>
                </a:solidFill>
                <a:latin typeface="Calibri" pitchFamily="34" charset="0"/>
              </a:rPr>
              <a:t> and PR)</a:t>
            </a:r>
            <a:endParaRPr lang="en-US" altLang="cs-CZ" sz="1400" dirty="0">
              <a:latin typeface="Calibri" pitchFamily="34" charset="0"/>
            </a:endParaRPr>
          </a:p>
        </p:txBody>
      </p:sp>
      <p:sp>
        <p:nvSpPr>
          <p:cNvPr id="3078" name="Line 9"/>
          <p:cNvSpPr>
            <a:spLocks noChangeShapeType="1"/>
          </p:cNvSpPr>
          <p:nvPr/>
        </p:nvSpPr>
        <p:spPr bwMode="auto">
          <a:xfrm flipV="1">
            <a:off x="1225550" y="3348038"/>
            <a:ext cx="0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9" name="AutoShape 10"/>
          <p:cNvSpPr>
            <a:spLocks/>
          </p:cNvSpPr>
          <p:nvPr/>
        </p:nvSpPr>
        <p:spPr bwMode="auto">
          <a:xfrm>
            <a:off x="2878138" y="2219325"/>
            <a:ext cx="201612" cy="1128713"/>
          </a:xfrm>
          <a:prstGeom prst="rightBrace">
            <a:avLst>
              <a:gd name="adj1" fmla="val 4665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0" name="Text Box 11"/>
          <p:cNvSpPr txBox="1">
            <a:spLocks noChangeArrowheads="1"/>
          </p:cNvSpPr>
          <p:nvPr/>
        </p:nvSpPr>
        <p:spPr bwMode="auto">
          <a:xfrm>
            <a:off x="3189288" y="2676525"/>
            <a:ext cx="4539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dirty="0" smtClean="0"/>
              <a:t>F9</a:t>
            </a:r>
            <a:endParaRPr lang="en-GB" altLang="cs-CZ" dirty="0"/>
          </a:p>
        </p:txBody>
      </p:sp>
      <p:sp>
        <p:nvSpPr>
          <p:cNvPr id="3081" name="Rectangle 12"/>
          <p:cNvSpPr>
            <a:spLocks noChangeArrowheads="1"/>
          </p:cNvSpPr>
          <p:nvPr/>
        </p:nvSpPr>
        <p:spPr bwMode="auto">
          <a:xfrm>
            <a:off x="3563938" y="3751263"/>
            <a:ext cx="1895475" cy="846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cs-CZ" dirty="0">
                <a:solidFill>
                  <a:srgbClr val="F6F4F4"/>
                </a:solidFill>
              </a:rPr>
              <a:t>Account </a:t>
            </a:r>
            <a:r>
              <a:rPr lang="en-US" altLang="cs-CZ" dirty="0" smtClean="0">
                <a:solidFill>
                  <a:srgbClr val="F6F4F4"/>
                </a:solidFill>
              </a:rPr>
              <a:t>8</a:t>
            </a:r>
            <a:r>
              <a:rPr lang="cs-CZ" altLang="cs-CZ" dirty="0" smtClean="0">
                <a:solidFill>
                  <a:srgbClr val="F6F4F4"/>
                </a:solidFill>
              </a:rPr>
              <a:t>4</a:t>
            </a:r>
            <a:r>
              <a:rPr lang="en-US" altLang="cs-CZ" dirty="0" smtClean="0">
                <a:solidFill>
                  <a:srgbClr val="F6F4F4"/>
                </a:solidFill>
              </a:rPr>
              <a:t>20</a:t>
            </a:r>
            <a:endParaRPr lang="en-US" altLang="cs-CZ" dirty="0">
              <a:solidFill>
                <a:srgbClr val="F6F4F4"/>
              </a:solidFill>
            </a:endParaRPr>
          </a:p>
          <a:p>
            <a:pPr algn="ctr" eaLnBrk="1" hangingPunct="1"/>
            <a:r>
              <a:rPr lang="en-US" altLang="cs-CZ" sz="1400" dirty="0" smtClean="0">
                <a:solidFill>
                  <a:srgbClr val="F6F4F4"/>
                </a:solidFill>
                <a:latin typeface="Calibri" pitchFamily="34" charset="0"/>
              </a:rPr>
              <a:t>(</a:t>
            </a:r>
            <a:r>
              <a:rPr lang="cs-CZ" altLang="cs-CZ" sz="1400" dirty="0" err="1" smtClean="0">
                <a:solidFill>
                  <a:srgbClr val="F6F4F4"/>
                </a:solidFill>
                <a:latin typeface="Calibri" pitchFamily="34" charset="0"/>
              </a:rPr>
              <a:t>Entertainment</a:t>
            </a:r>
            <a:r>
              <a:rPr lang="cs-CZ" altLang="cs-CZ" sz="1400" dirty="0" smtClean="0">
                <a:solidFill>
                  <a:srgbClr val="F6F4F4"/>
                </a:solidFill>
                <a:latin typeface="Calibri" pitchFamily="34" charset="0"/>
              </a:rPr>
              <a:t> and PR )</a:t>
            </a:r>
            <a:endParaRPr lang="en-US" altLang="cs-CZ" sz="1400" dirty="0">
              <a:solidFill>
                <a:srgbClr val="F6F4F4"/>
              </a:solidFill>
              <a:latin typeface="Calibri" pitchFamily="34" charset="0"/>
            </a:endParaRPr>
          </a:p>
        </p:txBody>
      </p:sp>
      <p:sp>
        <p:nvSpPr>
          <p:cNvPr id="3082" name="Line 13"/>
          <p:cNvSpPr>
            <a:spLocks noChangeShapeType="1"/>
          </p:cNvSpPr>
          <p:nvPr/>
        </p:nvSpPr>
        <p:spPr bwMode="auto">
          <a:xfrm flipV="1">
            <a:off x="3767139" y="2859881"/>
            <a:ext cx="156790" cy="39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83" name="Line 14"/>
          <p:cNvSpPr>
            <a:spLocks noChangeShapeType="1"/>
          </p:cNvSpPr>
          <p:nvPr/>
        </p:nvSpPr>
        <p:spPr bwMode="auto">
          <a:xfrm>
            <a:off x="3923928" y="2863850"/>
            <a:ext cx="0" cy="887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84" name="Line 15"/>
          <p:cNvSpPr>
            <a:spLocks noChangeShapeType="1"/>
          </p:cNvSpPr>
          <p:nvPr/>
        </p:nvSpPr>
        <p:spPr bwMode="auto">
          <a:xfrm>
            <a:off x="5459413" y="3994150"/>
            <a:ext cx="442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85" name="Line 16"/>
          <p:cNvSpPr>
            <a:spLocks noChangeShapeType="1"/>
          </p:cNvSpPr>
          <p:nvPr/>
        </p:nvSpPr>
        <p:spPr bwMode="auto">
          <a:xfrm flipV="1">
            <a:off x="5902325" y="3348038"/>
            <a:ext cx="0" cy="646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86" name="Rectangle 17"/>
          <p:cNvSpPr>
            <a:spLocks noChangeArrowheads="1"/>
          </p:cNvSpPr>
          <p:nvPr/>
        </p:nvSpPr>
        <p:spPr bwMode="auto">
          <a:xfrm>
            <a:off x="5056188" y="1654175"/>
            <a:ext cx="3630612" cy="242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200" b="1" dirty="0" smtClean="0">
                <a:solidFill>
                  <a:srgbClr val="FFFF00"/>
                </a:solidFill>
                <a:latin typeface="Calibri" pitchFamily="34" charset="0"/>
              </a:rPr>
              <a:t>07.11.14</a:t>
            </a:r>
            <a:endParaRPr lang="en-GB" altLang="cs-CZ" sz="1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87" name="Text Box 18"/>
          <p:cNvSpPr txBox="1">
            <a:spLocks noChangeArrowheads="1"/>
          </p:cNvSpPr>
          <p:nvPr/>
        </p:nvSpPr>
        <p:spPr bwMode="auto">
          <a:xfrm>
            <a:off x="5216525" y="1149350"/>
            <a:ext cx="32273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cs-CZ" sz="1200" dirty="0">
                <a:latin typeface="Calibri" pitchFamily="34" charset="0"/>
              </a:rPr>
              <a:t>General Ledger Item Entries (Debit amounts)</a:t>
            </a:r>
          </a:p>
        </p:txBody>
      </p:sp>
      <p:sp>
        <p:nvSpPr>
          <p:cNvPr id="3088" name="Text Box 21"/>
          <p:cNvSpPr txBox="1">
            <a:spLocks noChangeArrowheads="1"/>
          </p:cNvSpPr>
          <p:nvPr/>
        </p:nvSpPr>
        <p:spPr bwMode="auto">
          <a:xfrm>
            <a:off x="6657975" y="1654175"/>
            <a:ext cx="44755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000" b="1" dirty="0" smtClean="0">
                <a:solidFill>
                  <a:srgbClr val="FFFF00"/>
                </a:solidFill>
                <a:latin typeface="Calibri" pitchFamily="34" charset="0"/>
              </a:rPr>
              <a:t>1500</a:t>
            </a:r>
            <a:endParaRPr lang="en-GB" altLang="cs-CZ" sz="1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89" name="Line 22"/>
          <p:cNvSpPr>
            <a:spLocks noChangeShapeType="1"/>
          </p:cNvSpPr>
          <p:nvPr/>
        </p:nvSpPr>
        <p:spPr bwMode="auto">
          <a:xfrm>
            <a:off x="6870700" y="1898650"/>
            <a:ext cx="0" cy="77787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90" name="Rectangle 23"/>
          <p:cNvSpPr>
            <a:spLocks noChangeArrowheads="1"/>
          </p:cNvSpPr>
          <p:nvPr/>
        </p:nvSpPr>
        <p:spPr bwMode="auto">
          <a:xfrm>
            <a:off x="5056188" y="2676525"/>
            <a:ext cx="3790950" cy="242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200" b="1" dirty="0" smtClean="0">
                <a:solidFill>
                  <a:srgbClr val="FFFF00"/>
                </a:solidFill>
                <a:latin typeface="Calibri" pitchFamily="34" charset="0"/>
              </a:rPr>
              <a:t>07.12.2014</a:t>
            </a:r>
            <a:endParaRPr lang="en-GB" altLang="cs-CZ" sz="12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91" name="Text Box 24"/>
          <p:cNvSpPr txBox="1">
            <a:spLocks noChangeArrowheads="1"/>
          </p:cNvSpPr>
          <p:nvPr/>
        </p:nvSpPr>
        <p:spPr bwMode="auto">
          <a:xfrm>
            <a:off x="6657975" y="2674938"/>
            <a:ext cx="38183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000" b="1" dirty="0" smtClean="0">
                <a:solidFill>
                  <a:srgbClr val="FFFF00"/>
                </a:solidFill>
                <a:latin typeface="Calibri" pitchFamily="34" charset="0"/>
              </a:rPr>
              <a:t>100</a:t>
            </a:r>
            <a:endParaRPr lang="en-GB" altLang="cs-CZ" sz="1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92" name="Rectangle 25"/>
          <p:cNvSpPr>
            <a:spLocks noChangeArrowheads="1"/>
          </p:cNvSpPr>
          <p:nvPr/>
        </p:nvSpPr>
        <p:spPr bwMode="auto">
          <a:xfrm>
            <a:off x="5216525" y="4960938"/>
            <a:ext cx="3227388" cy="16541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 sz="1000" dirty="0">
              <a:latin typeface="Calibri" pitchFamily="34" charset="0"/>
            </a:endParaRPr>
          </a:p>
          <a:p>
            <a:pPr eaLnBrk="1" hangingPunct="1"/>
            <a:r>
              <a:rPr lang="cs-CZ" altLang="cs-CZ" sz="1000" dirty="0">
                <a:latin typeface="Calibri" pitchFamily="34" charset="0"/>
              </a:rPr>
              <a:t>1002</a:t>
            </a:r>
          </a:p>
          <a:p>
            <a:pPr eaLnBrk="1" hangingPunct="1"/>
            <a:endParaRPr lang="cs-CZ" altLang="cs-CZ" sz="1000" dirty="0">
              <a:latin typeface="Calibri" pitchFamily="34" charset="0"/>
            </a:endParaRPr>
          </a:p>
          <a:p>
            <a:pPr eaLnBrk="1" hangingPunct="1"/>
            <a:endParaRPr lang="cs-CZ" altLang="cs-CZ" sz="1000" dirty="0">
              <a:latin typeface="Calibri" pitchFamily="34" charset="0"/>
            </a:endParaRPr>
          </a:p>
          <a:p>
            <a:pPr eaLnBrk="1" hangingPunct="1"/>
            <a:endParaRPr lang="cs-CZ" altLang="cs-CZ" sz="1000" dirty="0">
              <a:latin typeface="Calibri" pitchFamily="34" charset="0"/>
            </a:endParaRPr>
          </a:p>
          <a:p>
            <a:pPr eaLnBrk="1" hangingPunct="1"/>
            <a:r>
              <a:rPr lang="cs-CZ" altLang="cs-CZ" sz="1000" b="1" dirty="0" smtClean="0">
                <a:latin typeface="Calibri" pitchFamily="34" charset="0"/>
              </a:rPr>
              <a:t>8420</a:t>
            </a:r>
            <a:endParaRPr lang="cs-CZ" altLang="cs-CZ" sz="1000" b="1" dirty="0">
              <a:latin typeface="Calibri" pitchFamily="34" charset="0"/>
            </a:endParaRPr>
          </a:p>
          <a:p>
            <a:pPr eaLnBrk="1" hangingPunct="1"/>
            <a:endParaRPr lang="cs-CZ" altLang="cs-CZ" sz="1000" b="1" dirty="0">
              <a:latin typeface="Calibri" pitchFamily="34" charset="0"/>
            </a:endParaRPr>
          </a:p>
          <a:p>
            <a:pPr eaLnBrk="1" hangingPunct="1"/>
            <a:endParaRPr lang="cs-CZ" altLang="cs-CZ" sz="1000" b="1" dirty="0">
              <a:latin typeface="Calibri" pitchFamily="34" charset="0"/>
            </a:endParaRPr>
          </a:p>
          <a:p>
            <a:pPr eaLnBrk="1" hangingPunct="1"/>
            <a:endParaRPr lang="cs-CZ" altLang="cs-CZ" sz="1000" dirty="0">
              <a:latin typeface="Calibri" pitchFamily="34" charset="0"/>
            </a:endParaRPr>
          </a:p>
          <a:p>
            <a:pPr eaLnBrk="1" hangingPunct="1"/>
            <a:r>
              <a:rPr lang="cs-CZ" altLang="cs-CZ" sz="1000" dirty="0">
                <a:latin typeface="Calibri" pitchFamily="34" charset="0"/>
              </a:rPr>
              <a:t>9510</a:t>
            </a:r>
            <a:endParaRPr lang="en-GB" altLang="cs-CZ" sz="1000" dirty="0">
              <a:latin typeface="Calibri" pitchFamily="34" charset="0"/>
            </a:endParaRPr>
          </a:p>
        </p:txBody>
      </p:sp>
      <p:sp>
        <p:nvSpPr>
          <p:cNvPr id="3093" name="Text Box 26"/>
          <p:cNvSpPr txBox="1">
            <a:spLocks noChangeArrowheads="1"/>
          </p:cNvSpPr>
          <p:nvPr/>
        </p:nvSpPr>
        <p:spPr bwMode="auto">
          <a:xfrm>
            <a:off x="3079750" y="4960938"/>
            <a:ext cx="2108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cs-CZ" sz="1600" dirty="0" smtClean="0">
                <a:latin typeface="Calibri" pitchFamily="34" charset="0"/>
              </a:rPr>
              <a:t>Budget for chosen Year</a:t>
            </a:r>
          </a:p>
          <a:p>
            <a:pPr algn="ctr" eaLnBrk="1" hangingPunct="1"/>
            <a:r>
              <a:rPr lang="en-US" altLang="cs-CZ" sz="1600" dirty="0" smtClean="0">
                <a:latin typeface="Calibri" pitchFamily="34" charset="0"/>
              </a:rPr>
              <a:t>(Business Plan)</a:t>
            </a:r>
            <a:endParaRPr lang="en-US" altLang="cs-CZ" sz="1600" dirty="0">
              <a:latin typeface="Calibri" pitchFamily="34" charset="0"/>
            </a:endParaRPr>
          </a:p>
        </p:txBody>
      </p:sp>
      <p:sp>
        <p:nvSpPr>
          <p:cNvPr id="3094" name="Line 27"/>
          <p:cNvSpPr>
            <a:spLocks noChangeShapeType="1"/>
          </p:cNvSpPr>
          <p:nvPr/>
        </p:nvSpPr>
        <p:spPr bwMode="auto">
          <a:xfrm>
            <a:off x="5902325" y="4960938"/>
            <a:ext cx="0" cy="165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95" name="Line 29"/>
          <p:cNvSpPr>
            <a:spLocks noChangeShapeType="1"/>
          </p:cNvSpPr>
          <p:nvPr/>
        </p:nvSpPr>
        <p:spPr bwMode="auto">
          <a:xfrm>
            <a:off x="5459413" y="5368925"/>
            <a:ext cx="0" cy="28257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96" name="Line 30"/>
          <p:cNvSpPr>
            <a:spLocks noChangeShapeType="1"/>
          </p:cNvSpPr>
          <p:nvPr/>
        </p:nvSpPr>
        <p:spPr bwMode="auto">
          <a:xfrm>
            <a:off x="5467350" y="6070600"/>
            <a:ext cx="0" cy="28257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97" name="Line 31"/>
          <p:cNvSpPr>
            <a:spLocks noChangeShapeType="1"/>
          </p:cNvSpPr>
          <p:nvPr/>
        </p:nvSpPr>
        <p:spPr bwMode="auto">
          <a:xfrm>
            <a:off x="5216525" y="5767388"/>
            <a:ext cx="322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98" name="Line 33"/>
          <p:cNvSpPr>
            <a:spLocks noChangeShapeType="1"/>
          </p:cNvSpPr>
          <p:nvPr/>
        </p:nvSpPr>
        <p:spPr bwMode="auto">
          <a:xfrm>
            <a:off x="5216525" y="6053138"/>
            <a:ext cx="322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99" name="Line 34"/>
          <p:cNvSpPr>
            <a:spLocks noChangeShapeType="1"/>
          </p:cNvSpPr>
          <p:nvPr/>
        </p:nvSpPr>
        <p:spPr bwMode="auto">
          <a:xfrm>
            <a:off x="6640513" y="4960938"/>
            <a:ext cx="0" cy="165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0" name="Line 35"/>
          <p:cNvSpPr>
            <a:spLocks noChangeShapeType="1"/>
          </p:cNvSpPr>
          <p:nvPr/>
        </p:nvSpPr>
        <p:spPr bwMode="auto">
          <a:xfrm>
            <a:off x="7232650" y="4960938"/>
            <a:ext cx="0" cy="165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1" name="Line 36"/>
          <p:cNvSpPr>
            <a:spLocks noChangeShapeType="1"/>
          </p:cNvSpPr>
          <p:nvPr/>
        </p:nvSpPr>
        <p:spPr bwMode="auto">
          <a:xfrm>
            <a:off x="7839075" y="4960938"/>
            <a:ext cx="0" cy="165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2" name="Line 37"/>
          <p:cNvSpPr>
            <a:spLocks noChangeShapeType="1"/>
          </p:cNvSpPr>
          <p:nvPr/>
        </p:nvSpPr>
        <p:spPr bwMode="auto">
          <a:xfrm>
            <a:off x="5216525" y="5181600"/>
            <a:ext cx="322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3" name="Text Box 38"/>
          <p:cNvSpPr txBox="1">
            <a:spLocks noChangeArrowheads="1"/>
          </p:cNvSpPr>
          <p:nvPr/>
        </p:nvSpPr>
        <p:spPr bwMode="auto">
          <a:xfrm>
            <a:off x="6132513" y="4972050"/>
            <a:ext cx="311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900">
                <a:latin typeface="Calibri" pitchFamily="34" charset="0"/>
              </a:rPr>
              <a:t>D1</a:t>
            </a:r>
            <a:endParaRPr lang="en-GB" altLang="cs-CZ" sz="900">
              <a:latin typeface="Calibri" pitchFamily="34" charset="0"/>
            </a:endParaRPr>
          </a:p>
        </p:txBody>
      </p:sp>
      <p:sp>
        <p:nvSpPr>
          <p:cNvPr id="3104" name="Text Box 39"/>
          <p:cNvSpPr txBox="1">
            <a:spLocks noChangeArrowheads="1"/>
          </p:cNvSpPr>
          <p:nvPr/>
        </p:nvSpPr>
        <p:spPr bwMode="auto">
          <a:xfrm>
            <a:off x="6715125" y="4972050"/>
            <a:ext cx="311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900">
                <a:latin typeface="Calibri" pitchFamily="34" charset="0"/>
              </a:rPr>
              <a:t>D2</a:t>
            </a:r>
            <a:endParaRPr lang="en-GB" altLang="cs-CZ" sz="900">
              <a:latin typeface="Calibri" pitchFamily="34" charset="0"/>
            </a:endParaRPr>
          </a:p>
        </p:txBody>
      </p:sp>
      <p:sp>
        <p:nvSpPr>
          <p:cNvPr id="3105" name="Text Box 40"/>
          <p:cNvSpPr txBox="1">
            <a:spLocks noChangeArrowheads="1"/>
          </p:cNvSpPr>
          <p:nvPr/>
        </p:nvSpPr>
        <p:spPr bwMode="auto">
          <a:xfrm>
            <a:off x="7394575" y="4972050"/>
            <a:ext cx="311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900">
                <a:latin typeface="Calibri" pitchFamily="34" charset="0"/>
              </a:rPr>
              <a:t>D3</a:t>
            </a:r>
            <a:endParaRPr lang="en-GB" altLang="cs-CZ" sz="900">
              <a:latin typeface="Calibri" pitchFamily="34" charset="0"/>
            </a:endParaRPr>
          </a:p>
        </p:txBody>
      </p:sp>
      <p:sp>
        <p:nvSpPr>
          <p:cNvPr id="3106" name="Text Box 41"/>
          <p:cNvSpPr txBox="1">
            <a:spLocks noChangeArrowheads="1"/>
          </p:cNvSpPr>
          <p:nvPr/>
        </p:nvSpPr>
        <p:spPr bwMode="auto">
          <a:xfrm>
            <a:off x="7867650" y="4960938"/>
            <a:ext cx="336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900">
                <a:latin typeface="Calibri" pitchFamily="34" charset="0"/>
              </a:rPr>
              <a:t>D 4</a:t>
            </a:r>
            <a:endParaRPr lang="en-GB" altLang="cs-CZ" sz="900">
              <a:latin typeface="Calibri" pitchFamily="34" charset="0"/>
            </a:endParaRPr>
          </a:p>
        </p:txBody>
      </p:sp>
      <p:sp>
        <p:nvSpPr>
          <p:cNvPr id="3107" name="Line 44"/>
          <p:cNvSpPr>
            <a:spLocks noChangeShapeType="1"/>
          </p:cNvSpPr>
          <p:nvPr/>
        </p:nvSpPr>
        <p:spPr bwMode="auto">
          <a:xfrm>
            <a:off x="6305550" y="2219325"/>
            <a:ext cx="0" cy="274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8" name="Line 45"/>
          <p:cNvSpPr>
            <a:spLocks noChangeShapeType="1"/>
          </p:cNvSpPr>
          <p:nvPr/>
        </p:nvSpPr>
        <p:spPr bwMode="auto">
          <a:xfrm flipH="1">
            <a:off x="5459413" y="2219325"/>
            <a:ext cx="862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9" name="Line 46"/>
          <p:cNvSpPr>
            <a:spLocks noChangeShapeType="1"/>
          </p:cNvSpPr>
          <p:nvPr/>
        </p:nvSpPr>
        <p:spPr bwMode="auto">
          <a:xfrm flipV="1">
            <a:off x="5454650" y="1898650"/>
            <a:ext cx="0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0" name="Oval 47"/>
          <p:cNvSpPr>
            <a:spLocks noChangeArrowheads="1"/>
          </p:cNvSpPr>
          <p:nvPr/>
        </p:nvSpPr>
        <p:spPr bwMode="auto">
          <a:xfrm>
            <a:off x="5085393" y="2540462"/>
            <a:ext cx="893131" cy="541338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1" name="Line 48"/>
          <p:cNvSpPr>
            <a:spLocks noChangeShapeType="1"/>
          </p:cNvSpPr>
          <p:nvPr/>
        </p:nvSpPr>
        <p:spPr bwMode="auto">
          <a:xfrm>
            <a:off x="2273300" y="4597400"/>
            <a:ext cx="0" cy="12549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2" name="Line 49"/>
          <p:cNvSpPr>
            <a:spLocks noChangeShapeType="1"/>
          </p:cNvSpPr>
          <p:nvPr/>
        </p:nvSpPr>
        <p:spPr bwMode="auto">
          <a:xfrm flipV="1">
            <a:off x="2273300" y="5852318"/>
            <a:ext cx="2851150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3" name="Oval 50"/>
          <p:cNvSpPr>
            <a:spLocks noChangeArrowheads="1"/>
          </p:cNvSpPr>
          <p:nvPr/>
        </p:nvSpPr>
        <p:spPr bwMode="auto">
          <a:xfrm>
            <a:off x="5107769" y="5680074"/>
            <a:ext cx="685800" cy="401638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4" name="Text Box 51"/>
          <p:cNvSpPr txBox="1">
            <a:spLocks noChangeArrowheads="1"/>
          </p:cNvSpPr>
          <p:nvPr/>
        </p:nvSpPr>
        <p:spPr bwMode="auto">
          <a:xfrm>
            <a:off x="6132513" y="5784850"/>
            <a:ext cx="412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900">
                <a:latin typeface="Calibri" pitchFamily="34" charset="0"/>
              </a:rPr>
              <a:t>2000</a:t>
            </a:r>
            <a:endParaRPr lang="en-GB" altLang="cs-CZ" sz="900">
              <a:latin typeface="Calibri" pitchFamily="34" charset="0"/>
            </a:endParaRPr>
          </a:p>
        </p:txBody>
      </p:sp>
      <p:sp>
        <p:nvSpPr>
          <p:cNvPr id="3115" name="Line 52"/>
          <p:cNvSpPr>
            <a:spLocks noChangeShapeType="1"/>
          </p:cNvSpPr>
          <p:nvPr/>
        </p:nvSpPr>
        <p:spPr bwMode="auto">
          <a:xfrm>
            <a:off x="6870700" y="3240088"/>
            <a:ext cx="0" cy="1731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6" name="Line 53"/>
          <p:cNvSpPr>
            <a:spLocks noChangeShapeType="1"/>
          </p:cNvSpPr>
          <p:nvPr/>
        </p:nvSpPr>
        <p:spPr bwMode="auto">
          <a:xfrm flipH="1" flipV="1">
            <a:off x="6019800" y="3227388"/>
            <a:ext cx="866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7" name="Line 54"/>
          <p:cNvSpPr>
            <a:spLocks noChangeShapeType="1"/>
          </p:cNvSpPr>
          <p:nvPr/>
        </p:nvSpPr>
        <p:spPr bwMode="auto">
          <a:xfrm flipH="1" flipV="1">
            <a:off x="5741988" y="3043238"/>
            <a:ext cx="274637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8" name="Oval 55"/>
          <p:cNvSpPr>
            <a:spLocks noChangeArrowheads="1"/>
          </p:cNvSpPr>
          <p:nvPr/>
        </p:nvSpPr>
        <p:spPr bwMode="auto">
          <a:xfrm>
            <a:off x="4999015" y="1517650"/>
            <a:ext cx="903309" cy="541337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9" name="Text Box 56"/>
          <p:cNvSpPr txBox="1">
            <a:spLocks noChangeArrowheads="1"/>
          </p:cNvSpPr>
          <p:nvPr/>
        </p:nvSpPr>
        <p:spPr bwMode="auto">
          <a:xfrm>
            <a:off x="6680200" y="5784850"/>
            <a:ext cx="4127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900">
                <a:latin typeface="Calibri" pitchFamily="34" charset="0"/>
              </a:rPr>
              <a:t>1500</a:t>
            </a:r>
            <a:endParaRPr lang="en-GB" altLang="cs-CZ" sz="900">
              <a:latin typeface="Calibri" pitchFamily="34" charset="0"/>
            </a:endParaRPr>
          </a:p>
        </p:txBody>
      </p:sp>
      <p:sp>
        <p:nvSpPr>
          <p:cNvPr id="3120" name="Oval 57"/>
          <p:cNvSpPr>
            <a:spLocks noChangeArrowheads="1"/>
          </p:cNvSpPr>
          <p:nvPr/>
        </p:nvSpPr>
        <p:spPr bwMode="auto">
          <a:xfrm>
            <a:off x="5978525" y="5668963"/>
            <a:ext cx="685800" cy="401637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1" name="Oval 58"/>
          <p:cNvSpPr>
            <a:spLocks noChangeArrowheads="1"/>
          </p:cNvSpPr>
          <p:nvPr/>
        </p:nvSpPr>
        <p:spPr bwMode="auto">
          <a:xfrm>
            <a:off x="6528594" y="1563688"/>
            <a:ext cx="685800" cy="401637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2" name="Line 60"/>
          <p:cNvSpPr>
            <a:spLocks noChangeShapeType="1"/>
          </p:cNvSpPr>
          <p:nvPr/>
        </p:nvSpPr>
        <p:spPr bwMode="auto">
          <a:xfrm flipV="1">
            <a:off x="6545263" y="3637756"/>
            <a:ext cx="1004887" cy="21296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3" name="Line 61"/>
          <p:cNvSpPr>
            <a:spLocks noChangeShapeType="1"/>
          </p:cNvSpPr>
          <p:nvPr/>
        </p:nvSpPr>
        <p:spPr bwMode="auto">
          <a:xfrm>
            <a:off x="7026275" y="1965325"/>
            <a:ext cx="523875" cy="14920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4" name="Text Box 62"/>
          <p:cNvSpPr txBox="1">
            <a:spLocks noChangeArrowheads="1"/>
          </p:cNvSpPr>
          <p:nvPr/>
        </p:nvSpPr>
        <p:spPr bwMode="auto">
          <a:xfrm>
            <a:off x="6828632" y="3344069"/>
            <a:ext cx="198041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cs-CZ" sz="1200" b="1" dirty="0">
                <a:solidFill>
                  <a:srgbClr val="000099"/>
                </a:solidFill>
                <a:latin typeface="Calibri" pitchFamily="34" charset="0"/>
              </a:rPr>
              <a:t>Difference = </a:t>
            </a:r>
            <a:r>
              <a:rPr lang="cs-CZ" altLang="cs-CZ" sz="1200" b="1" dirty="0" smtClean="0">
                <a:solidFill>
                  <a:srgbClr val="000099"/>
                </a:solidFill>
                <a:latin typeface="Calibri" pitchFamily="34" charset="0"/>
              </a:rPr>
              <a:t>5</a:t>
            </a:r>
            <a:r>
              <a:rPr lang="en-US" altLang="cs-CZ" sz="1200" b="1" dirty="0" smtClean="0">
                <a:solidFill>
                  <a:srgbClr val="000099"/>
                </a:solidFill>
                <a:latin typeface="Calibri" pitchFamily="34" charset="0"/>
              </a:rPr>
              <a:t>00</a:t>
            </a:r>
            <a:r>
              <a:rPr lang="cs-CZ" altLang="cs-CZ" sz="1200" b="1" dirty="0" smtClean="0">
                <a:solidFill>
                  <a:srgbClr val="000099"/>
                </a:solidFill>
                <a:latin typeface="Calibri" pitchFamily="34" charset="0"/>
              </a:rPr>
              <a:t>=2000-1500</a:t>
            </a:r>
            <a:endParaRPr lang="en-US" altLang="cs-CZ" sz="1200" b="1" dirty="0">
              <a:solidFill>
                <a:srgbClr val="000099"/>
              </a:solidFill>
              <a:latin typeface="Calibri" pitchFamily="34" charset="0"/>
            </a:endParaRPr>
          </a:p>
          <a:p>
            <a:pPr eaLnBrk="1" hangingPunct="1"/>
            <a:endParaRPr lang="en-GB" altLang="cs-CZ" dirty="0"/>
          </a:p>
        </p:txBody>
      </p:sp>
      <p:sp>
        <p:nvSpPr>
          <p:cNvPr id="3125" name="Text Box 63"/>
          <p:cNvSpPr txBox="1">
            <a:spLocks noChangeArrowheads="1"/>
          </p:cNvSpPr>
          <p:nvPr/>
        </p:nvSpPr>
        <p:spPr bwMode="auto">
          <a:xfrm>
            <a:off x="1133475" y="57451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1317625" y="4597400"/>
            <a:ext cx="0" cy="8478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445721" y="5445224"/>
            <a:ext cx="1678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Direct </a:t>
            </a:r>
            <a:r>
              <a:rPr lang="cs-CZ" sz="1400" dirty="0" err="1" smtClean="0">
                <a:solidFill>
                  <a:srgbClr val="FF0000"/>
                </a:solidFill>
              </a:rPr>
              <a:t>Posting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  <a:r>
              <a:rPr lang="cs-CZ" sz="1400" dirty="0" err="1" smtClean="0">
                <a:solidFill>
                  <a:srgbClr val="FF0000"/>
                </a:solidFill>
              </a:rPr>
              <a:t>field</a:t>
            </a:r>
            <a:endParaRPr lang="cs-CZ" sz="1400" dirty="0" smtClean="0">
              <a:solidFill>
                <a:srgbClr val="FF0000"/>
              </a:solidFill>
            </a:endParaRPr>
          </a:p>
          <a:p>
            <a:r>
              <a:rPr lang="cs-CZ" sz="1400" dirty="0" err="1" smtClean="0">
                <a:solidFill>
                  <a:srgbClr val="FF0000"/>
                </a:solidFill>
              </a:rPr>
              <a:t>must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  <a:r>
              <a:rPr lang="cs-CZ" sz="1400" dirty="0" err="1" smtClean="0">
                <a:solidFill>
                  <a:srgbClr val="FF0000"/>
                </a:solidFill>
              </a:rPr>
              <a:t>be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  <a:r>
              <a:rPr lang="cs-CZ" sz="1400" dirty="0" err="1" smtClean="0">
                <a:solidFill>
                  <a:srgbClr val="FF0000"/>
                </a:solidFill>
              </a:rPr>
              <a:t>ticked</a:t>
            </a:r>
            <a:r>
              <a:rPr lang="cs-CZ" sz="1400" dirty="0" smtClean="0">
                <a:solidFill>
                  <a:srgbClr val="FF0000"/>
                </a:solidFill>
              </a:rPr>
              <a:t> !!!</a:t>
            </a:r>
            <a:endParaRPr lang="cs-CZ" sz="1400" dirty="0">
              <a:solidFill>
                <a:srgbClr val="FF0000"/>
              </a:solidFill>
            </a:endParaRPr>
          </a:p>
        </p:txBody>
      </p:sp>
      <p:sp>
        <p:nvSpPr>
          <p:cNvPr id="57" name="Oval 57"/>
          <p:cNvSpPr>
            <a:spLocks noChangeArrowheads="1"/>
          </p:cNvSpPr>
          <p:nvPr/>
        </p:nvSpPr>
        <p:spPr bwMode="auto">
          <a:xfrm>
            <a:off x="6547082" y="5668963"/>
            <a:ext cx="685800" cy="401637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6576525" y="2610312"/>
            <a:ext cx="685800" cy="401637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9" name="Line 60"/>
          <p:cNvSpPr>
            <a:spLocks noChangeShapeType="1"/>
          </p:cNvSpPr>
          <p:nvPr/>
        </p:nvSpPr>
        <p:spPr bwMode="auto">
          <a:xfrm flipV="1">
            <a:off x="7205724" y="4437111"/>
            <a:ext cx="740537" cy="13509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0" name="Line 60"/>
          <p:cNvSpPr>
            <a:spLocks noChangeShapeType="1"/>
          </p:cNvSpPr>
          <p:nvPr/>
        </p:nvSpPr>
        <p:spPr bwMode="auto">
          <a:xfrm>
            <a:off x="8809046" y="3348038"/>
            <a:ext cx="0" cy="58357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cxnSp>
        <p:nvCxnSpPr>
          <p:cNvPr id="6" name="Přímá spojnice 5"/>
          <p:cNvCxnSpPr>
            <a:stCxn id="58" idx="6"/>
            <a:endCxn id="60" idx="0"/>
          </p:cNvCxnSpPr>
          <p:nvPr/>
        </p:nvCxnSpPr>
        <p:spPr>
          <a:xfrm>
            <a:off x="7262325" y="2811131"/>
            <a:ext cx="1546721" cy="5369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Box 62"/>
          <p:cNvSpPr txBox="1">
            <a:spLocks noChangeArrowheads="1"/>
          </p:cNvSpPr>
          <p:nvPr/>
        </p:nvSpPr>
        <p:spPr bwMode="auto">
          <a:xfrm>
            <a:off x="7306076" y="3994150"/>
            <a:ext cx="130715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cs-CZ" sz="1200" b="1" dirty="0">
                <a:solidFill>
                  <a:srgbClr val="000099"/>
                </a:solidFill>
                <a:latin typeface="Calibri" pitchFamily="34" charset="0"/>
              </a:rPr>
              <a:t>Difference = </a:t>
            </a:r>
            <a:r>
              <a:rPr lang="en-US" altLang="cs-CZ" sz="1200" b="1" dirty="0" smtClean="0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cs-CZ" altLang="cs-CZ" sz="1200" b="1" dirty="0" smtClean="0">
                <a:solidFill>
                  <a:srgbClr val="FF0000"/>
                </a:solidFill>
                <a:latin typeface="Calibri" pitchFamily="34" charset="0"/>
              </a:rPr>
              <a:t>4</a:t>
            </a:r>
            <a:r>
              <a:rPr lang="en-US" altLang="cs-CZ" sz="1200" b="1" dirty="0" smtClean="0">
                <a:solidFill>
                  <a:srgbClr val="FF0000"/>
                </a:solidFill>
                <a:latin typeface="Calibri" pitchFamily="34" charset="0"/>
              </a:rPr>
              <a:t>00</a:t>
            </a:r>
            <a:endParaRPr lang="cs-CZ" altLang="cs-CZ" sz="12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eaLnBrk="1" hangingPunct="1"/>
            <a:r>
              <a:rPr lang="cs-CZ" altLang="cs-CZ" sz="1200" b="1" dirty="0" smtClean="0">
                <a:solidFill>
                  <a:srgbClr val="000099"/>
                </a:solidFill>
                <a:latin typeface="Calibri" pitchFamily="34" charset="0"/>
              </a:rPr>
              <a:t>(1500-100)</a:t>
            </a:r>
            <a:endParaRPr lang="en-US" altLang="cs-CZ" sz="1200" b="1" dirty="0">
              <a:solidFill>
                <a:srgbClr val="000099"/>
              </a:solidFill>
              <a:latin typeface="Calibri" pitchFamily="34" charset="0"/>
            </a:endParaRPr>
          </a:p>
          <a:p>
            <a:pPr eaLnBrk="1" hangingPunct="1"/>
            <a:endParaRPr lang="en-GB" altLang="cs-CZ" dirty="0"/>
          </a:p>
        </p:txBody>
      </p:sp>
      <p:sp>
        <p:nvSpPr>
          <p:cNvPr id="9" name="Obdélník 8"/>
          <p:cNvSpPr/>
          <p:nvPr/>
        </p:nvSpPr>
        <p:spPr>
          <a:xfrm>
            <a:off x="4100313" y="1626771"/>
            <a:ext cx="63831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ADM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7" name="Obdélník 66"/>
          <p:cNvSpPr/>
          <p:nvPr/>
        </p:nvSpPr>
        <p:spPr>
          <a:xfrm>
            <a:off x="4133850" y="2610312"/>
            <a:ext cx="64953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Sales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8" name="Oval 55"/>
          <p:cNvSpPr>
            <a:spLocks noChangeArrowheads="1"/>
          </p:cNvSpPr>
          <p:nvPr/>
        </p:nvSpPr>
        <p:spPr bwMode="auto">
          <a:xfrm>
            <a:off x="4006963" y="1506616"/>
            <a:ext cx="903309" cy="1505333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69" name="Text Box 18"/>
          <p:cNvSpPr txBox="1">
            <a:spLocks noChangeArrowheads="1"/>
          </p:cNvSpPr>
          <p:nvPr/>
        </p:nvSpPr>
        <p:spPr bwMode="auto">
          <a:xfrm>
            <a:off x="2934612" y="1446209"/>
            <a:ext cx="116766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1200" dirty="0" err="1" smtClean="0">
                <a:latin typeface="Calibri" pitchFamily="34" charset="0"/>
              </a:rPr>
              <a:t>Dimensions</a:t>
            </a:r>
            <a:endParaRPr lang="en-US" altLang="cs-CZ" sz="1200" dirty="0">
              <a:latin typeface="Calibri" pitchFamily="34" charset="0"/>
            </a:endParaRPr>
          </a:p>
        </p:txBody>
      </p:sp>
      <p:sp>
        <p:nvSpPr>
          <p:cNvPr id="70" name="Line 14"/>
          <p:cNvSpPr>
            <a:spLocks noChangeShapeType="1"/>
          </p:cNvSpPr>
          <p:nvPr/>
        </p:nvSpPr>
        <p:spPr bwMode="auto">
          <a:xfrm>
            <a:off x="3470813" y="1723209"/>
            <a:ext cx="536150" cy="5360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105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 err="1" smtClean="0"/>
              <a:t>Simple</a:t>
            </a:r>
            <a:r>
              <a:rPr lang="cs-CZ" sz="3600" b="1" dirty="0" smtClean="0"/>
              <a:t> budget </a:t>
            </a:r>
            <a:r>
              <a:rPr lang="cs-CZ" sz="3600" b="1" dirty="0" err="1" smtClean="0"/>
              <a:t>example</a:t>
            </a:r>
            <a:endParaRPr lang="en-US" sz="3600" b="1" dirty="0"/>
          </a:p>
        </p:txBody>
      </p:sp>
      <p:sp>
        <p:nvSpPr>
          <p:cNvPr id="6" name="Obdélník 5"/>
          <p:cNvSpPr/>
          <p:nvPr/>
        </p:nvSpPr>
        <p:spPr>
          <a:xfrm>
            <a:off x="2483768" y="1556792"/>
            <a:ext cx="6017994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+ 2 </a:t>
            </a:r>
            <a:r>
              <a:rPr lang="en-US" sz="20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times Purchase Order with two lines</a:t>
            </a:r>
          </a:p>
          <a:p>
            <a:pPr algn="ctr"/>
            <a:r>
              <a:rPr lang="en-US" sz="2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 consul</a:t>
            </a:r>
            <a:r>
              <a:rPr lang="cs-CZ" sz="2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r>
              <a:rPr lang="en-US" sz="20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ation</a:t>
            </a:r>
            <a:r>
              <a:rPr lang="en-US" sz="2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services (G/L account </a:t>
            </a:r>
            <a:r>
              <a:rPr lang="cs-CZ" sz="2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832</a:t>
            </a:r>
            <a:r>
              <a:rPr lang="en-US" sz="2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r>
              <a:rPr lang="en-US" sz="2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en-US" sz="20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 our example we will show only PO lines</a:t>
            </a:r>
            <a:endParaRPr lang="en-US" sz="20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8388424" y="2636912"/>
            <a:ext cx="360040" cy="0"/>
          </a:xfrm>
          <a:prstGeom prst="line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H="1">
            <a:off x="8709402" y="2636912"/>
            <a:ext cx="39062" cy="2295872"/>
          </a:xfrm>
          <a:prstGeom prst="line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4438537" y="4730551"/>
            <a:ext cx="383438" cy="12311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cs-CZ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cs-CZ" sz="2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en-US" sz="2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96" y="1700808"/>
            <a:ext cx="187578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60355"/>
            <a:ext cx="4058394" cy="1868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Přímá spojnice se šipkou 12"/>
          <p:cNvCxnSpPr/>
          <p:nvPr/>
        </p:nvCxnSpPr>
        <p:spPr>
          <a:xfrm flipH="1">
            <a:off x="5832006" y="4932784"/>
            <a:ext cx="2877396" cy="83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44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PO</a:t>
            </a:r>
            <a:r>
              <a:rPr lang="en-ZA" dirty="0" smtClean="0"/>
              <a:t> lines-generation of G/L </a:t>
            </a:r>
            <a:r>
              <a:rPr lang="en-ZA" dirty="0" err="1" smtClean="0"/>
              <a:t>Entr</a:t>
            </a:r>
            <a:r>
              <a:rPr lang="cs-CZ" dirty="0" smtClean="0"/>
              <a:t>i</a:t>
            </a:r>
            <a:r>
              <a:rPr lang="en-ZA" dirty="0" err="1" smtClean="0"/>
              <a:t>es</a:t>
            </a:r>
            <a:endParaRPr lang="en-ZA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4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067944" y="3068960"/>
            <a:ext cx="2193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>
                <a:solidFill>
                  <a:srgbClr val="002060"/>
                </a:solidFill>
              </a:rPr>
              <a:t>Dimension</a:t>
            </a:r>
            <a:r>
              <a:rPr lang="cs-CZ" sz="1400" dirty="0" smtClean="0">
                <a:solidFill>
                  <a:srgbClr val="002060"/>
                </a:solidFill>
              </a:rPr>
              <a:t> = SALES</a:t>
            </a:r>
          </a:p>
          <a:p>
            <a:r>
              <a:rPr lang="cs-CZ" sz="1400" dirty="0" smtClean="0">
                <a:solidFill>
                  <a:srgbClr val="002060"/>
                </a:solidFill>
              </a:rPr>
              <a:t>1.3.19,Cost=1200=20x60</a:t>
            </a:r>
            <a:endParaRPr lang="cs-CZ" sz="1400" dirty="0">
              <a:solidFill>
                <a:srgbClr val="00206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259632" y="3086850"/>
            <a:ext cx="2143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>
                <a:solidFill>
                  <a:srgbClr val="002060"/>
                </a:solidFill>
              </a:rPr>
              <a:t>Dimension</a:t>
            </a:r>
            <a:r>
              <a:rPr lang="cs-CZ" sz="1400" dirty="0" smtClean="0">
                <a:solidFill>
                  <a:srgbClr val="002060"/>
                </a:solidFill>
              </a:rPr>
              <a:t> = ADM</a:t>
            </a:r>
          </a:p>
          <a:p>
            <a:r>
              <a:rPr lang="cs-CZ" sz="1400" dirty="0" smtClean="0">
                <a:solidFill>
                  <a:srgbClr val="002060"/>
                </a:solidFill>
              </a:rPr>
              <a:t>1.3.19, </a:t>
            </a:r>
            <a:r>
              <a:rPr lang="cs-CZ" sz="1400" dirty="0" err="1" smtClean="0">
                <a:solidFill>
                  <a:srgbClr val="002060"/>
                </a:solidFill>
              </a:rPr>
              <a:t>Cost</a:t>
            </a:r>
            <a:r>
              <a:rPr lang="cs-CZ" sz="1400" dirty="0" smtClean="0">
                <a:solidFill>
                  <a:srgbClr val="002060"/>
                </a:solidFill>
              </a:rPr>
              <a:t>=600=10x60</a:t>
            </a:r>
            <a:endParaRPr lang="cs-CZ" sz="1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786550" y="3913460"/>
            <a:ext cx="3966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rgbClr val="0066FF"/>
                </a:solidFill>
              </a:rPr>
              <a:t>Post PO 1 and </a:t>
            </a:r>
            <a:r>
              <a:rPr lang="cs-CZ" sz="1200" b="1" dirty="0" err="1" smtClean="0">
                <a:solidFill>
                  <a:srgbClr val="0066FF"/>
                </a:solidFill>
              </a:rPr>
              <a:t>change</a:t>
            </a:r>
            <a:r>
              <a:rPr lang="cs-CZ" sz="1200" b="1" dirty="0" smtClean="0">
                <a:solidFill>
                  <a:srgbClr val="0066FF"/>
                </a:solidFill>
              </a:rPr>
              <a:t> </a:t>
            </a:r>
            <a:r>
              <a:rPr lang="cs-CZ" sz="1200" b="1" dirty="0" err="1" smtClean="0">
                <a:solidFill>
                  <a:srgbClr val="0066FF"/>
                </a:solidFill>
              </a:rPr>
              <a:t>of</a:t>
            </a:r>
            <a:r>
              <a:rPr lang="cs-CZ" sz="1200" b="1" dirty="0" smtClean="0">
                <a:solidFill>
                  <a:srgbClr val="0066FF"/>
                </a:solidFill>
              </a:rPr>
              <a:t> </a:t>
            </a:r>
            <a:r>
              <a:rPr lang="cs-CZ" sz="1200" b="1" dirty="0" err="1" smtClean="0">
                <a:solidFill>
                  <a:srgbClr val="0066FF"/>
                </a:solidFill>
              </a:rPr>
              <a:t>Working</a:t>
            </a:r>
            <a:r>
              <a:rPr lang="cs-CZ" sz="1200" b="1" dirty="0" smtClean="0">
                <a:solidFill>
                  <a:srgbClr val="0066FF"/>
                </a:solidFill>
              </a:rPr>
              <a:t> </a:t>
            </a:r>
            <a:r>
              <a:rPr lang="cs-CZ" sz="1200" b="1" dirty="0" err="1" smtClean="0">
                <a:solidFill>
                  <a:srgbClr val="0066FF"/>
                </a:solidFill>
              </a:rPr>
              <a:t>date</a:t>
            </a:r>
            <a:r>
              <a:rPr lang="cs-CZ" sz="1200" b="1" dirty="0" smtClean="0">
                <a:solidFill>
                  <a:srgbClr val="0066FF"/>
                </a:solidFill>
              </a:rPr>
              <a:t>  to </a:t>
            </a:r>
            <a:r>
              <a:rPr lang="cs-CZ" sz="1200" b="1" dirty="0" smtClean="0">
                <a:solidFill>
                  <a:srgbClr val="0066FF"/>
                </a:solidFill>
              </a:rPr>
              <a:t>1.4.2017</a:t>
            </a:r>
            <a:endParaRPr lang="cs-CZ" sz="1200" b="1" dirty="0">
              <a:solidFill>
                <a:srgbClr val="0066FF"/>
              </a:solidFill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5753149" y="3666583"/>
            <a:ext cx="1331412" cy="77075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From Icon Line,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Dimensions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755718" y="4509120"/>
            <a:ext cx="1651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>
                <a:solidFill>
                  <a:srgbClr val="002060"/>
                </a:solidFill>
              </a:rPr>
              <a:t>Dimension</a:t>
            </a:r>
            <a:r>
              <a:rPr lang="cs-CZ" sz="1400" dirty="0" smtClean="0">
                <a:solidFill>
                  <a:srgbClr val="002060"/>
                </a:solidFill>
              </a:rPr>
              <a:t> = ADM</a:t>
            </a:r>
          </a:p>
          <a:p>
            <a:r>
              <a:rPr lang="cs-CZ" sz="1400" dirty="0" smtClean="0">
                <a:solidFill>
                  <a:srgbClr val="002060"/>
                </a:solidFill>
              </a:rPr>
              <a:t>1.4.19, </a:t>
            </a:r>
            <a:r>
              <a:rPr lang="cs-CZ" sz="1400" dirty="0" err="1" smtClean="0">
                <a:solidFill>
                  <a:srgbClr val="002060"/>
                </a:solidFill>
              </a:rPr>
              <a:t>Cost</a:t>
            </a:r>
            <a:r>
              <a:rPr lang="cs-CZ" sz="1400" dirty="0" smtClean="0">
                <a:solidFill>
                  <a:srgbClr val="002060"/>
                </a:solidFill>
              </a:rPr>
              <a:t>=1800</a:t>
            </a:r>
            <a:endParaRPr lang="cs-CZ" sz="14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3654658" y="4538950"/>
            <a:ext cx="1814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>
                <a:solidFill>
                  <a:srgbClr val="002060"/>
                </a:solidFill>
              </a:rPr>
              <a:t>Dimension</a:t>
            </a:r>
            <a:r>
              <a:rPr lang="cs-CZ" sz="1400" dirty="0" smtClean="0">
                <a:solidFill>
                  <a:srgbClr val="002060"/>
                </a:solidFill>
              </a:rPr>
              <a:t> = SALES</a:t>
            </a:r>
          </a:p>
          <a:p>
            <a:r>
              <a:rPr lang="cs-CZ" sz="1400" dirty="0" smtClean="0">
                <a:solidFill>
                  <a:srgbClr val="002060"/>
                </a:solidFill>
              </a:rPr>
              <a:t>30.1.19,Cost=2400</a:t>
            </a:r>
            <a:endParaRPr lang="cs-CZ" sz="1400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501" y="3282078"/>
            <a:ext cx="1868612" cy="127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556792"/>
            <a:ext cx="8620052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Přímá spojnice se šipkou 22"/>
          <p:cNvCxnSpPr/>
          <p:nvPr/>
        </p:nvCxnSpPr>
        <p:spPr>
          <a:xfrm flipV="1">
            <a:off x="6084168" y="2852936"/>
            <a:ext cx="1800200" cy="42914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 flipV="1">
            <a:off x="3174334" y="2564904"/>
            <a:ext cx="0" cy="576064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90" y="3659462"/>
            <a:ext cx="1291028" cy="875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9" y="5062170"/>
            <a:ext cx="862005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Přímá spojnice se šipkou 31"/>
          <p:cNvCxnSpPr/>
          <p:nvPr/>
        </p:nvCxnSpPr>
        <p:spPr>
          <a:xfrm>
            <a:off x="3407132" y="5032340"/>
            <a:ext cx="0" cy="104317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>
            <a:off x="5556820" y="4723306"/>
            <a:ext cx="2539225" cy="151400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4251487" y="5100324"/>
            <a:ext cx="18261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0066FF"/>
                </a:solidFill>
              </a:rPr>
              <a:t>Purchase</a:t>
            </a:r>
            <a:r>
              <a:rPr lang="cs-CZ" sz="1200" b="1" dirty="0" smtClean="0">
                <a:solidFill>
                  <a:srgbClr val="0066FF"/>
                </a:solidFill>
              </a:rPr>
              <a:t> </a:t>
            </a:r>
            <a:r>
              <a:rPr lang="cs-CZ" sz="1200" b="1" dirty="0" err="1" smtClean="0">
                <a:solidFill>
                  <a:srgbClr val="0066FF"/>
                </a:solidFill>
              </a:rPr>
              <a:t>Order</a:t>
            </a:r>
            <a:r>
              <a:rPr lang="cs-CZ" sz="1200" b="1" dirty="0" smtClean="0">
                <a:solidFill>
                  <a:srgbClr val="0066FF"/>
                </a:solidFill>
              </a:rPr>
              <a:t> Line 2</a:t>
            </a:r>
            <a:endParaRPr lang="cs-CZ" sz="12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733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General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r>
              <a:rPr lang="cs-CZ" dirty="0" smtClean="0"/>
              <a:t> </a:t>
            </a:r>
            <a:r>
              <a:rPr lang="cs-CZ" sz="2000" dirty="0" smtClean="0">
                <a:solidFill>
                  <a:srgbClr val="002060"/>
                </a:solidFill>
              </a:rPr>
              <a:t>(</a:t>
            </a:r>
            <a:r>
              <a:rPr lang="cs-CZ" sz="2000" dirty="0" err="1" smtClean="0">
                <a:solidFill>
                  <a:srgbClr val="002060"/>
                </a:solidFill>
              </a:rPr>
              <a:t>filtered</a:t>
            </a:r>
            <a:r>
              <a:rPr lang="cs-CZ" sz="2000" dirty="0" smtClean="0">
                <a:solidFill>
                  <a:srgbClr val="002060"/>
                </a:solidFill>
              </a:rPr>
              <a:t> </a:t>
            </a:r>
            <a:r>
              <a:rPr lang="cs-CZ" sz="2000" dirty="0" err="1" smtClean="0">
                <a:solidFill>
                  <a:srgbClr val="002060"/>
                </a:solidFill>
              </a:rPr>
              <a:t>for</a:t>
            </a:r>
            <a:r>
              <a:rPr lang="cs-CZ" sz="2000" dirty="0" smtClean="0">
                <a:solidFill>
                  <a:srgbClr val="002060"/>
                </a:solidFill>
              </a:rPr>
              <a:t> just </a:t>
            </a:r>
            <a:r>
              <a:rPr lang="cs-CZ" sz="2000" dirty="0" err="1" smtClean="0">
                <a:solidFill>
                  <a:srgbClr val="002060"/>
                </a:solidFill>
              </a:rPr>
              <a:t>created</a:t>
            </a:r>
            <a:r>
              <a:rPr lang="cs-CZ" sz="2000" dirty="0" smtClean="0">
                <a:solidFill>
                  <a:srgbClr val="002060"/>
                </a:solidFill>
              </a:rPr>
              <a:t> </a:t>
            </a:r>
            <a:r>
              <a:rPr lang="cs-CZ" sz="2000" dirty="0" err="1" smtClean="0">
                <a:solidFill>
                  <a:srgbClr val="002060"/>
                </a:solidFill>
              </a:rPr>
              <a:t>ones</a:t>
            </a:r>
            <a:r>
              <a:rPr lang="cs-CZ" sz="2000" dirty="0" smtClean="0">
                <a:solidFill>
                  <a:srgbClr val="002060"/>
                </a:solidFill>
              </a:rPr>
              <a:t>) </a:t>
            </a:r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5</a:t>
            </a:fld>
            <a:endParaRPr lang="cs-CZ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43038"/>
            <a:ext cx="1407071" cy="217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prava 4"/>
          <p:cNvSpPr/>
          <p:nvPr/>
        </p:nvSpPr>
        <p:spPr>
          <a:xfrm>
            <a:off x="2411760" y="4077072"/>
            <a:ext cx="4752528" cy="1800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r>
              <a:rPr lang="cs-CZ" dirty="0" smtClean="0"/>
              <a:t> to se G/L </a:t>
            </a:r>
            <a:r>
              <a:rPr lang="cs-CZ" dirty="0" err="1" smtClean="0"/>
              <a:t>Entries</a:t>
            </a:r>
            <a:endParaRPr lang="cs-CZ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64920"/>
            <a:ext cx="6783766" cy="175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161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bg1"/>
                </a:solidFill>
              </a:rPr>
              <a:t>General Ledger Entries </a:t>
            </a:r>
            <a:r>
              <a:rPr lang="en-ZA" dirty="0" smtClean="0">
                <a:solidFill>
                  <a:srgbClr val="0066FF"/>
                </a:solidFill>
              </a:rPr>
              <a:t>– </a:t>
            </a:r>
            <a:r>
              <a:rPr lang="en-ZA" sz="1600" dirty="0" smtClean="0">
                <a:solidFill>
                  <a:srgbClr val="0066FF"/>
                </a:solidFill>
              </a:rPr>
              <a:t>what was posted =impact of two posted purchase orders</a:t>
            </a:r>
            <a:endParaRPr lang="en-ZA" sz="1600" dirty="0">
              <a:solidFill>
                <a:srgbClr val="0066FF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6</a:t>
            </a:fld>
            <a:endParaRPr lang="cs-CZ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48" y="1700808"/>
            <a:ext cx="7931819" cy="339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7020272" y="3284984"/>
            <a:ext cx="6976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PO1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074157" y="4149080"/>
            <a:ext cx="6976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PO2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0525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Setup</a:t>
            </a:r>
            <a:r>
              <a:rPr lang="cs-CZ" dirty="0" smtClean="0"/>
              <a:t> data in Budget matrix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7</a:t>
            </a:fld>
            <a:endParaRPr lang="cs-CZ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86" y="1628800"/>
            <a:ext cx="3457575" cy="110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99" y="3215680"/>
            <a:ext cx="3204517" cy="274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prava 4"/>
          <p:cNvSpPr/>
          <p:nvPr/>
        </p:nvSpPr>
        <p:spPr>
          <a:xfrm>
            <a:off x="3995936" y="4588727"/>
            <a:ext cx="2088232" cy="1000513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We have to go back in time</a:t>
            </a:r>
            <a:endParaRPr lang="en-US" sz="12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40911"/>
            <a:ext cx="187578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56792"/>
            <a:ext cx="4761161" cy="178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047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Budget  Matrix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8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347864" y="5733256"/>
            <a:ext cx="4275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>
                <a:solidFill>
                  <a:srgbClr val="FF0000"/>
                </a:solidFill>
              </a:rPr>
              <a:t>Setup of expected (budgeted) values </a:t>
            </a:r>
          </a:p>
          <a:p>
            <a:r>
              <a:rPr lang="en-ZA" b="1" dirty="0" smtClean="0">
                <a:solidFill>
                  <a:srgbClr val="FF0000"/>
                </a:solidFill>
              </a:rPr>
              <a:t>for chosen dimension</a:t>
            </a:r>
            <a:endParaRPr lang="en-ZA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6264696" cy="385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>
            <a:off x="5220072" y="5305350"/>
            <a:ext cx="0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260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Setup of budget -  </a:t>
            </a:r>
            <a:r>
              <a:rPr lang="en-US" dirty="0">
                <a:solidFill>
                  <a:srgbClr val="0066FF"/>
                </a:solidFill>
              </a:rPr>
              <a:t>values-manually entered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9</a:t>
            </a:fld>
            <a:endParaRPr lang="cs-CZ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19" y="1628800"/>
            <a:ext cx="7923213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15" y="3933056"/>
            <a:ext cx="78660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72816"/>
            <a:ext cx="1201480" cy="79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60" y="3162325"/>
            <a:ext cx="1401272" cy="95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93" y="4386683"/>
            <a:ext cx="691861" cy="6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07" y="5260640"/>
            <a:ext cx="1140566" cy="8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2775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Navertica3">
  <a:themeElements>
    <a:clrScheme name="Vlastní 1">
      <a:dk1>
        <a:srgbClr val="000000"/>
      </a:dk1>
      <a:lt1>
        <a:srgbClr val="000000"/>
      </a:lt1>
      <a:dk2>
        <a:srgbClr val="FFFFFF"/>
      </a:dk2>
      <a:lt2>
        <a:srgbClr val="E7E5E5"/>
      </a:lt2>
      <a:accent1>
        <a:srgbClr val="5E5447"/>
      </a:accent1>
      <a:accent2>
        <a:srgbClr val="E66624"/>
      </a:accent2>
      <a:accent3>
        <a:srgbClr val="2E5A95"/>
      </a:accent3>
      <a:accent4>
        <a:srgbClr val="4A8845"/>
      </a:accent4>
      <a:accent5>
        <a:srgbClr val="800000"/>
      </a:accent5>
      <a:accent6>
        <a:srgbClr val="FFCC66"/>
      </a:accent6>
      <a:hlink>
        <a:srgbClr val="5E5447"/>
      </a:hlink>
      <a:folHlink>
        <a:srgbClr val="5E54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Navertica3">
  <a:themeElements>
    <a:clrScheme name="Vlastní 1">
      <a:dk1>
        <a:srgbClr val="000000"/>
      </a:dk1>
      <a:lt1>
        <a:srgbClr val="000000"/>
      </a:lt1>
      <a:dk2>
        <a:srgbClr val="FFFFFF"/>
      </a:dk2>
      <a:lt2>
        <a:srgbClr val="E7E5E5"/>
      </a:lt2>
      <a:accent1>
        <a:srgbClr val="5E5447"/>
      </a:accent1>
      <a:accent2>
        <a:srgbClr val="E66624"/>
      </a:accent2>
      <a:accent3>
        <a:srgbClr val="2E5A95"/>
      </a:accent3>
      <a:accent4>
        <a:srgbClr val="4A8845"/>
      </a:accent4>
      <a:accent5>
        <a:srgbClr val="800000"/>
      </a:accent5>
      <a:accent6>
        <a:srgbClr val="FFCC66"/>
      </a:accent6>
      <a:hlink>
        <a:srgbClr val="5E5447"/>
      </a:hlink>
      <a:folHlink>
        <a:srgbClr val="5E54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Navertica3">
  <a:themeElements>
    <a:clrScheme name="Navertica">
      <a:dk1>
        <a:srgbClr val="000000"/>
      </a:dk1>
      <a:lt1>
        <a:srgbClr val="000000"/>
      </a:lt1>
      <a:dk2>
        <a:srgbClr val="FFFFFF"/>
      </a:dk2>
      <a:lt2>
        <a:srgbClr val="E7E5E5"/>
      </a:lt2>
      <a:accent1>
        <a:srgbClr val="5E5447"/>
      </a:accent1>
      <a:accent2>
        <a:srgbClr val="E66624"/>
      </a:accent2>
      <a:accent3>
        <a:srgbClr val="2E5A95"/>
      </a:accent3>
      <a:accent4>
        <a:srgbClr val="EC8D2F"/>
      </a:accent4>
      <a:accent5>
        <a:srgbClr val="3B9BF7"/>
      </a:accent5>
      <a:accent6>
        <a:srgbClr val="91836F"/>
      </a:accent6>
      <a:hlink>
        <a:srgbClr val="5E5447"/>
      </a:hlink>
      <a:folHlink>
        <a:srgbClr val="5E54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Navertica3</Template>
  <TotalTime>1550</TotalTime>
  <Words>413</Words>
  <Application>Microsoft Office PowerPoint</Application>
  <PresentationFormat>Předvádění na obrazovce (4:3)</PresentationFormat>
  <Paragraphs>109</Paragraphs>
  <Slides>19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19</vt:i4>
      </vt:variant>
    </vt:vector>
  </HeadingPairs>
  <TitlesOfParts>
    <vt:vector size="22" baseType="lpstr">
      <vt:lpstr>Navertica3</vt:lpstr>
      <vt:lpstr>1_Navertica3</vt:lpstr>
      <vt:lpstr>2_Navertica3</vt:lpstr>
      <vt:lpstr>Prezentace aplikace PowerPoint</vt:lpstr>
      <vt:lpstr>Basic principles</vt:lpstr>
      <vt:lpstr>Simple budget example</vt:lpstr>
      <vt:lpstr>PO lines-generation of G/L Entries</vt:lpstr>
      <vt:lpstr>General Ledger Entries (filtered for just created ones) </vt:lpstr>
      <vt:lpstr>General Ledger Entries – what was posted =impact of two posted purchase orders</vt:lpstr>
      <vt:lpstr>Setup data in Budget matrix</vt:lpstr>
      <vt:lpstr>Budget  Matrix</vt:lpstr>
      <vt:lpstr>Setup of budget -  values-manually entered</vt:lpstr>
      <vt:lpstr>Setup of budget -  values-manually entered</vt:lpstr>
      <vt:lpstr>Budget</vt:lpstr>
      <vt:lpstr>Budget calculation for March  </vt:lpstr>
      <vt:lpstr>Budget calculation for April </vt:lpstr>
      <vt:lpstr>Creation of new  Accounting Schedule view  - home study  </vt:lpstr>
      <vt:lpstr>Account Shcedule</vt:lpstr>
      <vt:lpstr>Accounting  Schedule </vt:lpstr>
      <vt:lpstr>Template of budget Account Schedule (Edit Account Schedule)</vt:lpstr>
      <vt:lpstr>Overview of Accounting Schedule with use of filters ( SALES)</vt:lpstr>
      <vt:lpstr>Thanks for Your attention and  time </vt:lpstr>
    </vt:vector>
  </TitlesOfParts>
  <Company>FUTURE Engineering a.s.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- šablona</dc:title>
  <dc:creator>Stanislav Matysek</dc:creator>
  <cp:lastModifiedBy>Skorkovsky Jaromir</cp:lastModifiedBy>
  <cp:revision>846</cp:revision>
  <dcterms:created xsi:type="dcterms:W3CDTF">2008-09-16T18:20:53Z</dcterms:created>
  <dcterms:modified xsi:type="dcterms:W3CDTF">2017-11-22T11:36:41Z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0x0101003B131643D246934CA3261B9E2E06B24A</vt:lpwstr>
  </property>
  <property fmtid="{D5CDD505-2E9C-101B-9397-08002B2CF9AE}" pid="3" name="_dlc_DocIdItemGuid">
    <vt:lpwstr>3db8137d-5e15-4c4b-8a9c-ad409189c15e</vt:lpwstr>
  </property>
  <property fmtid="{D5CDD505-2E9C-101B-9397-08002B2CF9AE}" pid="4" name="Order">
    <vt:r8>36100</vt:r8>
  </property>
  <property fmtid="{D5CDD505-2E9C-101B-9397-08002B2CF9AE}" pid="5" name="Vlastnik">
    <vt:lpwstr>11;#Stanislav Matysek</vt:lpwstr>
  </property>
  <property fmtid="{D5CDD505-2E9C-101B-9397-08002B2CF9AE}" pid="6" name="Platné do">
    <vt:lpwstr/>
  </property>
  <property fmtid="{D5CDD505-2E9C-101B-9397-08002B2CF9AE}" pid="7" name="Jazyk">
    <vt:lpwstr>Čeština</vt:lpwstr>
  </property>
  <property fmtid="{D5CDD505-2E9C-101B-9397-08002B2CF9AE}" pid="8" name="Platné od">
    <vt:lpwstr>2009-05-05T00:00:00Z</vt:lpwstr>
  </property>
  <property fmtid="{D5CDD505-2E9C-101B-9397-08002B2CF9AE}" pid="9" name="Schválil">
    <vt:lpwstr/>
  </property>
  <property fmtid="{D5CDD505-2E9C-101B-9397-08002B2CF9AE}" pid="10" name="Poznámka">
    <vt:lpwstr/>
  </property>
  <property fmtid="{D5CDD505-2E9C-101B-9397-08002B2CF9AE}" pid="11" name="Proces">
    <vt:lpwstr>123</vt:lpwstr>
  </property>
  <property fmtid="{D5CDD505-2E9C-101B-9397-08002B2CF9AE}" pid="12" name="Status">
    <vt:lpwstr>Schváleno</vt:lpwstr>
  </property>
  <property fmtid="{D5CDD505-2E9C-101B-9397-08002B2CF9AE}" pid="13" name="Autor0">
    <vt:lpwstr>11;#Stanislav Matysek</vt:lpwstr>
  </property>
  <property fmtid="{D5CDD505-2E9C-101B-9397-08002B2CF9AE}" pid="14" name="Kategorie">
    <vt:lpwstr>Vzory</vt:lpwstr>
  </property>
  <property fmtid="{D5CDD505-2E9C-101B-9397-08002B2CF9AE}" pid="15" name="Číslo">
    <vt:lpwstr/>
  </property>
  <property fmtid="{D5CDD505-2E9C-101B-9397-08002B2CF9AE}" pid="16" name="_dlc_DocId">
    <vt:lpwstr>ESYXQDZSE65U-14-361</vt:lpwstr>
  </property>
  <property fmtid="{D5CDD505-2E9C-101B-9397-08002B2CF9AE}" pid="17" name="_dlc_DocIdUrl">
    <vt:lpwstr>http://qmp/_layouts/DocIdRedir.aspx?ID=ESYXQDZSE65U-14-361, ESYXQDZSE65U-14-361</vt:lpwstr>
  </property>
</Properties>
</file>