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93" r:id="rId3"/>
    <p:sldId id="305" r:id="rId4"/>
    <p:sldId id="303" r:id="rId5"/>
    <p:sldId id="301" r:id="rId6"/>
    <p:sldId id="304" r:id="rId7"/>
    <p:sldId id="300" r:id="rId8"/>
    <p:sldId id="299" r:id="rId9"/>
    <p:sldId id="298" r:id="rId10"/>
    <p:sldId id="297" r:id="rId11"/>
    <p:sldId id="296" r:id="rId12"/>
    <p:sldId id="306" r:id="rId13"/>
    <p:sldId id="307" r:id="rId14"/>
    <p:sldId id="310" r:id="rId15"/>
    <p:sldId id="309" r:id="rId16"/>
    <p:sldId id="302" r:id="rId17"/>
    <p:sldId id="292"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2.10.2017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9</a:t>
            </a:fld>
            <a:endParaRPr lang="cs-CZ"/>
          </a:p>
        </p:txBody>
      </p:sp>
    </p:spTree>
    <p:extLst>
      <p:ext uri="{BB962C8B-B14F-4D97-AF65-F5344CB8AC3E}">
        <p14:creationId xmlns:p14="http://schemas.microsoft.com/office/powerpoint/2010/main" val="690410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17</a:t>
            </a:fld>
            <a:endParaRPr lang="cs-CZ"/>
          </a:p>
        </p:txBody>
      </p:sp>
    </p:spTree>
    <p:extLst>
      <p:ext uri="{BB962C8B-B14F-4D97-AF65-F5344CB8AC3E}">
        <p14:creationId xmlns:p14="http://schemas.microsoft.com/office/powerpoint/2010/main" val="1857428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2.10.2017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2.10.2017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2.10.2017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2.10.2017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2.10.2017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2.10.2017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2.10.2017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2.10.2017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dynav.econ.muni.cz:49000/main.aspx?lang=cs-CZ&amp;content=T_36_71.htm" TargetMode="External"/><Relationship Id="rId2" Type="http://schemas.openxmlformats.org/officeDocument/2006/relationships/hyperlink" Target="http://dynav.econ.muni.cz:49000/main.aspx?lang=cs-CZ&amp;content=B_295.htm"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err="1" smtClean="0"/>
              <a:t>Introduction</a:t>
            </a:r>
            <a:r>
              <a:rPr lang="cs-CZ" dirty="0" smtClean="0"/>
              <a:t> to MS Dynamics NAV </a:t>
            </a:r>
            <a:r>
              <a:rPr lang="cs-CZ" dirty="0" smtClean="0"/>
              <a:t> </a:t>
            </a:r>
            <a:br>
              <a:rPr lang="cs-CZ" dirty="0" smtClean="0"/>
            </a:br>
            <a:r>
              <a:rPr lang="cs-CZ" dirty="0" smtClean="0"/>
              <a:t> </a:t>
            </a:r>
            <a:r>
              <a:rPr lang="cs-CZ" sz="1600" b="1" dirty="0" smtClean="0">
                <a:solidFill>
                  <a:srgbClr val="0070C0"/>
                </a:solidFill>
              </a:rPr>
              <a:t>(</a:t>
            </a:r>
            <a:r>
              <a:rPr lang="cs-CZ" sz="1600" b="1" dirty="0" err="1" smtClean="0">
                <a:solidFill>
                  <a:srgbClr val="0070C0"/>
                </a:solidFill>
              </a:rPr>
              <a:t>Combined</a:t>
            </a:r>
            <a:r>
              <a:rPr lang="cs-CZ" sz="1600" b="1" dirty="0" smtClean="0">
                <a:solidFill>
                  <a:srgbClr val="0070C0"/>
                </a:solidFill>
              </a:rPr>
              <a:t> </a:t>
            </a:r>
            <a:r>
              <a:rPr lang="cs-CZ" sz="1600" b="1" dirty="0" err="1" smtClean="0">
                <a:solidFill>
                  <a:srgbClr val="0070C0"/>
                </a:solidFill>
              </a:rPr>
              <a:t>Shipments</a:t>
            </a:r>
            <a:r>
              <a:rPr lang="cs-CZ" sz="1600" b="1" dirty="0" smtClean="0">
                <a:solidFill>
                  <a:srgbClr val="0070C0"/>
                </a:solidFill>
              </a:rPr>
              <a:t>)</a:t>
            </a:r>
            <a:endParaRPr lang="cs-CZ" sz="1600" b="1" dirty="0">
              <a:solidFill>
                <a:srgbClr val="0070C0"/>
              </a:solidFill>
            </a:endParaRPr>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err="1"/>
              <a:t>Create</a:t>
            </a:r>
            <a:r>
              <a:rPr lang="cs-CZ" sz="2800" dirty="0"/>
              <a:t> </a:t>
            </a:r>
            <a:r>
              <a:rPr lang="cs-CZ" sz="2800" dirty="0" err="1"/>
              <a:t>Two</a:t>
            </a:r>
            <a:r>
              <a:rPr lang="cs-CZ" sz="2800" dirty="0"/>
              <a:t> Sales </a:t>
            </a:r>
            <a:r>
              <a:rPr lang="cs-CZ" sz="2800" dirty="0" err="1"/>
              <a:t>orders</a:t>
            </a:r>
            <a:r>
              <a:rPr lang="cs-CZ" sz="2800" dirty="0"/>
              <a:t> – </a:t>
            </a:r>
            <a:r>
              <a:rPr lang="cs-CZ" sz="2800" dirty="0" smtClean="0"/>
              <a:t>2nd </a:t>
            </a:r>
            <a:r>
              <a:rPr lang="cs-CZ" sz="2800" dirty="0" err="1"/>
              <a:t>one</a:t>
            </a:r>
            <a:r>
              <a:rPr lang="cs-CZ" sz="2800" dirty="0"/>
              <a:t> </a:t>
            </a:r>
            <a:r>
              <a:rPr lang="cs-CZ" sz="2800" dirty="0" err="1"/>
              <a:t>after</a:t>
            </a:r>
            <a:r>
              <a:rPr lang="cs-CZ" sz="2800" dirty="0"/>
              <a:t> </a:t>
            </a:r>
            <a:r>
              <a:rPr lang="cs-CZ" sz="2800" dirty="0" err="1"/>
              <a:t>shipment</a:t>
            </a:r>
            <a:r>
              <a:rPr lang="cs-CZ" sz="2800" dirty="0"/>
              <a:t> post</a:t>
            </a:r>
          </a:p>
        </p:txBody>
      </p:sp>
      <p:sp>
        <p:nvSpPr>
          <p:cNvPr id="7" name="TextovéPole 6"/>
          <p:cNvSpPr txBox="1"/>
          <p:nvPr/>
        </p:nvSpPr>
        <p:spPr>
          <a:xfrm>
            <a:off x="627334" y="1259485"/>
            <a:ext cx="2486963" cy="369332"/>
          </a:xfrm>
          <a:prstGeom prst="rect">
            <a:avLst/>
          </a:prstGeom>
          <a:noFill/>
        </p:spPr>
        <p:txBody>
          <a:bodyPr wrap="none" rtlCol="0">
            <a:spAutoFit/>
          </a:bodyPr>
          <a:lstStyle/>
          <a:p>
            <a:r>
              <a:rPr lang="cs-CZ" b="1" dirty="0" smtClean="0">
                <a:solidFill>
                  <a:srgbClr val="FF0000"/>
                </a:solidFill>
              </a:rPr>
              <a:t>SO line </a:t>
            </a:r>
            <a:r>
              <a:rPr lang="cs-CZ" b="1" dirty="0" err="1" smtClean="0">
                <a:solidFill>
                  <a:srgbClr val="FF0000"/>
                </a:solidFill>
              </a:rPr>
              <a:t>only</a:t>
            </a:r>
            <a:r>
              <a:rPr lang="cs-CZ" b="1" dirty="0" smtClean="0">
                <a:solidFill>
                  <a:srgbClr val="FF0000"/>
                </a:solidFill>
              </a:rPr>
              <a:t> (</a:t>
            </a:r>
            <a:r>
              <a:rPr lang="cs-CZ" b="1" dirty="0" err="1" smtClean="0">
                <a:solidFill>
                  <a:srgbClr val="FF0000"/>
                </a:solidFill>
              </a:rPr>
              <a:t>order</a:t>
            </a:r>
            <a:r>
              <a:rPr lang="cs-CZ" b="1" dirty="0" smtClean="0">
                <a:solidFill>
                  <a:srgbClr val="FF0000"/>
                </a:solidFill>
              </a:rPr>
              <a:t> 1009</a:t>
            </a:r>
            <a:endParaRPr lang="cs-CZ" b="1" dirty="0">
              <a:solidFill>
                <a:srgbClr val="FF0000"/>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85631"/>
            <a:ext cx="8186937" cy="13217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9671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Shipment</a:t>
            </a:r>
            <a:r>
              <a:rPr lang="cs-CZ" dirty="0" smtClean="0"/>
              <a:t> </a:t>
            </a:r>
            <a:r>
              <a:rPr lang="cs-CZ" dirty="0" err="1" smtClean="0"/>
              <a:t>documents</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412776"/>
            <a:ext cx="4133517" cy="266055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518915"/>
            <a:ext cx="3974274" cy="255441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TextovéPole 2"/>
          <p:cNvSpPr txBox="1"/>
          <p:nvPr/>
        </p:nvSpPr>
        <p:spPr>
          <a:xfrm>
            <a:off x="467544" y="4365104"/>
            <a:ext cx="8524834" cy="369332"/>
          </a:xfrm>
          <a:prstGeom prst="rect">
            <a:avLst/>
          </a:prstGeom>
          <a:noFill/>
        </p:spPr>
        <p:txBody>
          <a:bodyPr wrap="none" rtlCol="0">
            <a:spAutoFit/>
          </a:bodyPr>
          <a:lstStyle/>
          <a:p>
            <a:r>
              <a:rPr lang="en-ZA" dirty="0" smtClean="0"/>
              <a:t>Numbers of these delivery documents : 102047 and 102048 and posting date 2.2.2017</a:t>
            </a:r>
            <a:endParaRPr lang="en-ZA" dirty="0"/>
          </a:p>
        </p:txBody>
      </p:sp>
    </p:spTree>
    <p:extLst>
      <p:ext uri="{BB962C8B-B14F-4D97-AF65-F5344CB8AC3E}">
        <p14:creationId xmlns:p14="http://schemas.microsoft.com/office/powerpoint/2010/main" val="1356743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Combined</a:t>
            </a:r>
            <a:r>
              <a:rPr lang="cs-CZ" dirty="0"/>
              <a:t> </a:t>
            </a:r>
            <a:r>
              <a:rPr lang="cs-CZ" dirty="0" err="1"/>
              <a:t>Shipment</a:t>
            </a:r>
            <a:r>
              <a:rPr lang="cs-CZ" dirty="0"/>
              <a:t> </a:t>
            </a:r>
            <a:r>
              <a:rPr lang="cs-CZ" dirty="0" err="1"/>
              <a:t>creation</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340769"/>
            <a:ext cx="2985901" cy="223224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5" name="Přímá spojnice se šipkou 4"/>
          <p:cNvCxnSpPr/>
          <p:nvPr/>
        </p:nvCxnSpPr>
        <p:spPr>
          <a:xfrm>
            <a:off x="2987824" y="3429000"/>
            <a:ext cx="1152128"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2642" y="1324744"/>
            <a:ext cx="3419249" cy="22482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4293096"/>
            <a:ext cx="3943350" cy="1266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Šipka doprava 8"/>
          <p:cNvSpPr/>
          <p:nvPr/>
        </p:nvSpPr>
        <p:spPr>
          <a:xfrm>
            <a:off x="4427984" y="5589240"/>
            <a:ext cx="3528392" cy="10801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4694365" y="5867690"/>
            <a:ext cx="2320635" cy="52322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28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See</a:t>
            </a:r>
            <a:r>
              <a:rPr lang="cs-CZ"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28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next</a:t>
            </a:r>
            <a:r>
              <a:rPr lang="cs-CZ"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28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slide</a:t>
            </a:r>
            <a:endParaRPr lang="cs-CZ"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60200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5"/>
                                        </p:tgtEl>
                                        <p:attrNameLst>
                                          <p:attrName>style.visibility</p:attrName>
                                        </p:attrNameLst>
                                      </p:cBhvr>
                                      <p:to>
                                        <p:strVal val="visible"/>
                                      </p:to>
                                    </p:set>
                                    <p:animEffect transition="in" filter="fade">
                                      <p:cBhvr>
                                        <p:cTn id="12" dur="500"/>
                                        <p:tgtEl>
                                          <p:spTgt spid="819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196"/>
                                        </p:tgtEl>
                                        <p:attrNameLst>
                                          <p:attrName>style.visibility</p:attrName>
                                        </p:attrNameLst>
                                      </p:cBhvr>
                                      <p:to>
                                        <p:strVal val="visible"/>
                                      </p:to>
                                    </p:set>
                                    <p:anim calcmode="lin" valueType="num">
                                      <p:cBhvr additive="base">
                                        <p:cTn id="17" dur="500" fill="hold"/>
                                        <p:tgtEl>
                                          <p:spTgt spid="8196"/>
                                        </p:tgtEl>
                                        <p:attrNameLst>
                                          <p:attrName>ppt_x</p:attrName>
                                        </p:attrNameLst>
                                      </p:cBhvr>
                                      <p:tavLst>
                                        <p:tav tm="0">
                                          <p:val>
                                            <p:strVal val="#ppt_x"/>
                                          </p:val>
                                        </p:tav>
                                        <p:tav tm="100000">
                                          <p:val>
                                            <p:strVal val="#ppt_x"/>
                                          </p:val>
                                        </p:tav>
                                      </p:tavLst>
                                    </p:anim>
                                    <p:anim calcmode="lin" valueType="num">
                                      <p:cBhvr additive="base">
                                        <p:cTn id="18" dur="500" fill="hold"/>
                                        <p:tgtEl>
                                          <p:spTgt spid="819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Created</a:t>
            </a:r>
            <a:r>
              <a:rPr lang="cs-CZ" dirty="0"/>
              <a:t> </a:t>
            </a:r>
            <a:r>
              <a:rPr lang="cs-CZ" dirty="0" err="1"/>
              <a:t>Combined</a:t>
            </a:r>
            <a:r>
              <a:rPr lang="cs-CZ" dirty="0"/>
              <a:t> </a:t>
            </a:r>
            <a:r>
              <a:rPr lang="cs-CZ" dirty="0" err="1"/>
              <a:t>Shipment</a:t>
            </a:r>
            <a:endParaRPr lang="cs-CZ"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412776"/>
            <a:ext cx="3332942" cy="194421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1453955"/>
            <a:ext cx="4797159" cy="183102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3645024"/>
            <a:ext cx="4800600" cy="1104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852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9220"/>
                                        </p:tgtEl>
                                        <p:attrNameLst>
                                          <p:attrName>style.visibility</p:attrName>
                                        </p:attrNameLst>
                                      </p:cBhvr>
                                      <p:to>
                                        <p:strVal val="visible"/>
                                      </p:to>
                                    </p:set>
                                    <p:animEffect transition="in" filter="fade">
                                      <p:cBhvr>
                                        <p:cTn id="13"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Created</a:t>
            </a:r>
            <a:r>
              <a:rPr lang="cs-CZ" dirty="0"/>
              <a:t> </a:t>
            </a:r>
            <a:r>
              <a:rPr lang="cs-CZ" dirty="0" err="1"/>
              <a:t>Combined</a:t>
            </a:r>
            <a:r>
              <a:rPr lang="cs-CZ" dirty="0"/>
              <a:t> </a:t>
            </a:r>
            <a:r>
              <a:rPr lang="cs-CZ" dirty="0" err="1" smtClean="0"/>
              <a:t>Shipment</a:t>
            </a:r>
            <a:r>
              <a:rPr lang="cs-CZ" dirty="0" smtClean="0"/>
              <a:t> </a:t>
            </a:r>
            <a:r>
              <a:rPr lang="cs-CZ" sz="1800" dirty="0" smtClean="0">
                <a:solidFill>
                  <a:srgbClr val="0070C0"/>
                </a:solidFill>
              </a:rPr>
              <a:t>(</a:t>
            </a:r>
            <a:r>
              <a:rPr lang="cs-CZ" sz="1800" dirty="0" err="1" smtClean="0">
                <a:solidFill>
                  <a:srgbClr val="0070C0"/>
                </a:solidFill>
              </a:rPr>
              <a:t>printout</a:t>
            </a:r>
            <a:r>
              <a:rPr lang="cs-CZ" sz="1800" dirty="0" smtClean="0">
                <a:solidFill>
                  <a:srgbClr val="0070C0"/>
                </a:solidFill>
              </a:rPr>
              <a:t>)</a:t>
            </a:r>
            <a:endParaRPr lang="cs-CZ" sz="1800" dirty="0">
              <a:solidFill>
                <a:srgbClr val="0070C0"/>
              </a:solidFill>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340768"/>
            <a:ext cx="5832648" cy="501836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382559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Created</a:t>
            </a:r>
            <a:r>
              <a:rPr lang="cs-CZ" dirty="0"/>
              <a:t> </a:t>
            </a:r>
            <a:r>
              <a:rPr lang="cs-CZ" dirty="0" err="1"/>
              <a:t>Combined</a:t>
            </a:r>
            <a:r>
              <a:rPr lang="cs-CZ" dirty="0"/>
              <a:t> </a:t>
            </a:r>
            <a:r>
              <a:rPr lang="cs-CZ" dirty="0" err="1"/>
              <a:t>Shipment</a:t>
            </a:r>
            <a:endParaRPr lang="cs-CZ"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83697"/>
            <a:ext cx="8246765" cy="1208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2852936"/>
            <a:ext cx="8193507" cy="4373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568148" y="1340768"/>
            <a:ext cx="3234347" cy="369332"/>
          </a:xfrm>
          <a:prstGeom prst="rect">
            <a:avLst/>
          </a:prstGeom>
          <a:noFill/>
        </p:spPr>
        <p:txBody>
          <a:bodyPr wrap="none" rtlCol="0">
            <a:spAutoFit/>
          </a:bodyPr>
          <a:lstStyle/>
          <a:p>
            <a:r>
              <a:rPr lang="cs-CZ" dirty="0" smtClean="0">
                <a:solidFill>
                  <a:srgbClr val="FF0000"/>
                </a:solidFill>
              </a:rPr>
              <a:t>Sales </a:t>
            </a:r>
            <a:r>
              <a:rPr lang="cs-CZ" dirty="0" err="1" smtClean="0">
                <a:solidFill>
                  <a:srgbClr val="FF0000"/>
                </a:solidFill>
              </a:rPr>
              <a:t>invoice</a:t>
            </a:r>
            <a:r>
              <a:rPr lang="cs-CZ" dirty="0" smtClean="0">
                <a:solidFill>
                  <a:srgbClr val="FF0000"/>
                </a:solidFill>
              </a:rPr>
              <a:t> line </a:t>
            </a:r>
            <a:r>
              <a:rPr lang="cs-CZ" dirty="0" err="1" smtClean="0">
                <a:solidFill>
                  <a:srgbClr val="FF0000"/>
                </a:solidFill>
              </a:rPr>
              <a:t>before</a:t>
            </a:r>
            <a:r>
              <a:rPr lang="cs-CZ" dirty="0" smtClean="0">
                <a:solidFill>
                  <a:srgbClr val="FF0000"/>
                </a:solidFill>
              </a:rPr>
              <a:t> </a:t>
            </a:r>
            <a:r>
              <a:rPr lang="cs-CZ" dirty="0" err="1" smtClean="0">
                <a:solidFill>
                  <a:srgbClr val="FF0000"/>
                </a:solidFill>
              </a:rPr>
              <a:t>posting</a:t>
            </a:r>
            <a:r>
              <a:rPr lang="cs-CZ" dirty="0" smtClean="0">
                <a:solidFill>
                  <a:srgbClr val="FF0000"/>
                </a:solidFill>
              </a:rPr>
              <a:t> </a:t>
            </a:r>
            <a:endParaRPr lang="cs-CZ" dirty="0">
              <a:solidFill>
                <a:srgbClr val="FF0000"/>
              </a:solidFill>
            </a:endParaRPr>
          </a:p>
        </p:txBody>
      </p:sp>
      <p:sp>
        <p:nvSpPr>
          <p:cNvPr id="7" name="Šipka dolů 6"/>
          <p:cNvSpPr/>
          <p:nvPr/>
        </p:nvSpPr>
        <p:spPr>
          <a:xfrm>
            <a:off x="3851920" y="4239874"/>
            <a:ext cx="72008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4008217" y="4365104"/>
            <a:ext cx="407484" cy="369332"/>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cs-CZ"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F9</a:t>
            </a:r>
            <a:endParaRPr lang="cs-CZ"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12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97496" y="5157192"/>
            <a:ext cx="2828925" cy="1190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06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1268"/>
                                        </p:tgtEl>
                                        <p:attrNameLst>
                                          <p:attrName>style.visibility</p:attrName>
                                        </p:attrNameLst>
                                      </p:cBhvr>
                                      <p:to>
                                        <p:strVal val="visible"/>
                                      </p:to>
                                    </p:set>
                                    <p:animEffect transition="in" filter="fade">
                                      <p:cBhvr>
                                        <p:cTn id="15" dur="5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Posted</a:t>
            </a:r>
            <a:r>
              <a:rPr lang="cs-CZ" dirty="0" smtClean="0"/>
              <a:t> </a:t>
            </a:r>
            <a:r>
              <a:rPr lang="cs-CZ" dirty="0" err="1" smtClean="0"/>
              <a:t>Combined</a:t>
            </a:r>
            <a:r>
              <a:rPr lang="cs-CZ" dirty="0" smtClean="0"/>
              <a:t> </a:t>
            </a:r>
            <a:r>
              <a:rPr lang="cs-CZ" dirty="0" err="1" smtClean="0"/>
              <a:t>Shipment</a:t>
            </a:r>
            <a:endParaRPr lang="cs-CZ"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340768"/>
            <a:ext cx="4950735" cy="487433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113140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a:t>
            </a:r>
            <a:r>
              <a:rPr lang="cs-CZ" dirty="0" smtClean="0"/>
              <a:t> </a:t>
            </a:r>
            <a:br>
              <a:rPr lang="cs-CZ" dirty="0" smtClean="0"/>
            </a:br>
            <a:r>
              <a:rPr lang="cs-CZ" sz="2000" b="1" dirty="0">
                <a:solidFill>
                  <a:srgbClr val="0070C0"/>
                </a:solidFill>
              </a:rPr>
              <a:t>(</a:t>
            </a:r>
            <a:r>
              <a:rPr lang="cs-CZ" sz="2000" b="1" dirty="0" err="1">
                <a:solidFill>
                  <a:srgbClr val="0070C0"/>
                </a:solidFill>
              </a:rPr>
              <a:t>Combined</a:t>
            </a:r>
            <a:r>
              <a:rPr lang="cs-CZ" sz="2000" b="1" dirty="0">
                <a:solidFill>
                  <a:srgbClr val="0070C0"/>
                </a:solidFill>
              </a:rPr>
              <a:t> </a:t>
            </a:r>
            <a:r>
              <a:rPr lang="cs-CZ" sz="2000" b="1" dirty="0" err="1">
                <a:solidFill>
                  <a:srgbClr val="0070C0"/>
                </a:solidFill>
              </a:rPr>
              <a:t>Shipments</a:t>
            </a:r>
            <a:r>
              <a:rPr lang="cs-CZ" sz="2000" b="1" dirty="0" smtClean="0">
                <a:solidFill>
                  <a:srgbClr val="0070C0"/>
                </a:solidFill>
              </a:rPr>
              <a:t>)</a:t>
            </a:r>
            <a:r>
              <a:rPr lang="cs-CZ" sz="2000" dirty="0" smtClean="0"/>
              <a:t> </a:t>
            </a:r>
            <a:endParaRPr lang="cs-CZ" sz="2000" dirty="0"/>
          </a:p>
        </p:txBody>
      </p:sp>
      <p:sp>
        <p:nvSpPr>
          <p:cNvPr id="3" name="Obdélník 2"/>
          <p:cNvSpPr/>
          <p:nvPr/>
        </p:nvSpPr>
        <p:spPr>
          <a:xfrm>
            <a:off x="2286000" y="-373751177"/>
            <a:ext cx="4572000" cy="754360355"/>
          </a:xfrm>
          <a:prstGeom prst="rect">
            <a:avLst/>
          </a:prstGeom>
        </p:spPr>
        <p:txBody>
          <a:bodyPr>
            <a:spAutoFit/>
          </a:bodyPr>
          <a:lstStyle/>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Přihlásit se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Používáte-li nástroj pro čtení obrazovky, vypněte Dynamické vyhledávání Google kliknutím sem.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Internet</a:t>
            </a:r>
          </a:p>
          <a:p>
            <a:endParaRPr lang="cs-CZ" dirty="0"/>
          </a:p>
          <a:p>
            <a:r>
              <a:rPr lang="cs-CZ" dirty="0"/>
              <a:t>Obrázky</a:t>
            </a:r>
          </a:p>
          <a:p>
            <a:endParaRPr lang="cs-CZ" dirty="0"/>
          </a:p>
          <a:p>
            <a:r>
              <a:rPr lang="cs-CZ" dirty="0"/>
              <a:t>Videa</a:t>
            </a:r>
          </a:p>
          <a:p>
            <a:endParaRPr lang="cs-CZ" dirty="0"/>
          </a:p>
          <a:p>
            <a:r>
              <a:rPr lang="cs-CZ" dirty="0"/>
              <a:t>Zprávy</a:t>
            </a:r>
          </a:p>
          <a:p>
            <a:endParaRPr lang="cs-CZ" dirty="0"/>
          </a:p>
          <a:p>
            <a:r>
              <a:rPr lang="cs-CZ" dirty="0"/>
              <a:t>Nákupy</a:t>
            </a:r>
          </a:p>
          <a:p>
            <a:r>
              <a:rPr lang="cs-CZ" dirty="0"/>
              <a:t>Více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Vyhledávací nástroje</a:t>
            </a:r>
          </a:p>
          <a:p>
            <a:r>
              <a:rPr lang="cs-CZ" dirty="0"/>
              <a:t>Bezpečné vyhledávání</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Výsledky hledání</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smtClean="0"/>
              <a:t>I</a:t>
            </a:r>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r>
              <a:rPr lang="cs-CZ" dirty="0"/>
              <a:t> </a:t>
            </a:r>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err="1"/>
              <a:t>RemixYourHealth</a:t>
            </a:r>
            <a:r>
              <a:rPr lang="cs-CZ" dirty="0"/>
              <a:t> </a:t>
            </a:r>
            <a:r>
              <a:rPr lang="cs-CZ" dirty="0" err="1"/>
              <a:t>Workout</a:t>
            </a:r>
            <a:r>
              <a:rPr lang="cs-CZ" dirty="0"/>
              <a:t> </a:t>
            </a:r>
            <a:r>
              <a:rPr lang="cs-CZ" dirty="0" err="1"/>
              <a:t>Series</a:t>
            </a:r>
            <a:r>
              <a:rPr lang="cs-CZ" dirty="0"/>
              <a:t>: </a:t>
            </a:r>
            <a:r>
              <a:rPr lang="cs-CZ" dirty="0" err="1"/>
              <a:t>The</a:t>
            </a:r>
            <a:r>
              <a:rPr lang="cs-CZ" dirty="0"/>
              <a:t> Show </a:t>
            </a:r>
            <a:r>
              <a:rPr lang="cs-CZ" dirty="0" err="1"/>
              <a:t>Stopper</a:t>
            </a:r>
            <a:r>
              <a:rPr lang="cs-CZ" dirty="0"/>
              <a:t> | </a:t>
            </a:r>
            <a:r>
              <a:rPr lang="cs-CZ" dirty="0" err="1"/>
              <a:t>RemixYourHealth</a:t>
            </a:r>
            <a:endParaRPr lang="cs-CZ" dirty="0"/>
          </a:p>
          <a:p>
            <a:endParaRPr lang="cs-CZ" dirty="0"/>
          </a:p>
          <a:p>
            <a:endParaRPr lang="cs-CZ" dirty="0"/>
          </a:p>
          <a:p>
            <a:r>
              <a:rPr lang="cs-CZ" dirty="0"/>
              <a:t>remixyourhealth.com-940 × 400-Vyhledávání pomocí obrázku</a:t>
            </a:r>
          </a:p>
          <a:p>
            <a:r>
              <a:rPr lang="cs-CZ" dirty="0"/>
              <a:t>So </a:t>
            </a:r>
            <a:r>
              <a:rPr lang="cs-CZ" dirty="0" err="1"/>
              <a:t>two</a:t>
            </a:r>
            <a:r>
              <a:rPr lang="cs-CZ" dirty="0"/>
              <a:t> </a:t>
            </a:r>
            <a:r>
              <a:rPr lang="cs-CZ" dirty="0" err="1"/>
              <a:t>weeks</a:t>
            </a:r>
            <a:r>
              <a:rPr lang="cs-CZ" dirty="0"/>
              <a:t> ago I </a:t>
            </a:r>
            <a:r>
              <a:rPr lang="cs-CZ" dirty="0" err="1"/>
              <a:t>introduced</a:t>
            </a:r>
            <a:r>
              <a:rPr lang="cs-CZ" dirty="0"/>
              <a:t> </a:t>
            </a:r>
            <a:r>
              <a:rPr lang="cs-CZ" dirty="0" err="1"/>
              <a:t>you</a:t>
            </a:r>
            <a:r>
              <a:rPr lang="cs-CZ" dirty="0"/>
              <a:t> to </a:t>
            </a:r>
            <a:r>
              <a:rPr lang="cs-CZ" dirty="0" err="1"/>
              <a:t>the</a:t>
            </a:r>
            <a:r>
              <a:rPr lang="cs-CZ" dirty="0"/>
              <a:t> </a:t>
            </a:r>
            <a:r>
              <a:rPr lang="cs-CZ" dirty="0" err="1"/>
              <a:t>ridiculousness</a:t>
            </a:r>
            <a:r>
              <a:rPr lang="cs-CZ" dirty="0"/>
              <a:t> </a:t>
            </a:r>
            <a:r>
              <a:rPr lang="cs-CZ" dirty="0" err="1"/>
              <a:t>that</a:t>
            </a:r>
            <a:r>
              <a:rPr lang="cs-CZ" dirty="0"/>
              <a:t> </a:t>
            </a:r>
            <a:r>
              <a:rPr lang="cs-CZ" dirty="0" err="1"/>
              <a:t>was</a:t>
            </a:r>
            <a:r>
              <a:rPr lang="cs-CZ" dirty="0"/>
              <a:t> “</a:t>
            </a:r>
            <a:r>
              <a:rPr lang="cs-CZ" dirty="0" err="1"/>
              <a:t>The</a:t>
            </a:r>
            <a:r>
              <a:rPr lang="cs-CZ" dirty="0"/>
              <a:t> </a:t>
            </a:r>
            <a:r>
              <a:rPr lang="cs-CZ" dirty="0" err="1"/>
              <a:t>Shredder</a:t>
            </a:r>
            <a:r>
              <a:rPr lang="cs-CZ" dirty="0"/>
              <a:t>” </a:t>
            </a:r>
            <a:r>
              <a:rPr lang="cs-CZ" dirty="0" err="1"/>
              <a:t>workout</a:t>
            </a:r>
            <a:r>
              <a:rPr lang="cs-CZ" dirty="0"/>
              <a:t>. </a:t>
            </a:r>
            <a:r>
              <a:rPr lang="cs-CZ" dirty="0" err="1"/>
              <a:t>Did</a:t>
            </a:r>
            <a:r>
              <a:rPr lang="cs-CZ" dirty="0"/>
              <a:t> </a:t>
            </a:r>
            <a:r>
              <a:rPr lang="cs-CZ" dirty="0" err="1"/>
              <a:t>you</a:t>
            </a:r>
            <a:r>
              <a:rPr lang="cs-CZ" dirty="0"/>
              <a:t> </a:t>
            </a:r>
            <a:r>
              <a:rPr lang="cs-CZ" dirty="0" err="1"/>
              <a:t>try</a:t>
            </a:r>
            <a:r>
              <a:rPr lang="cs-CZ" dirty="0"/>
              <a:t> </a:t>
            </a:r>
            <a:r>
              <a:rPr lang="cs-CZ" dirty="0" err="1"/>
              <a:t>it</a:t>
            </a:r>
            <a:r>
              <a:rPr lang="cs-CZ" dirty="0"/>
              <a:t>? </a:t>
            </a:r>
            <a:r>
              <a:rPr lang="cs-CZ" dirty="0" err="1"/>
              <a:t>How'd</a:t>
            </a:r>
            <a:r>
              <a:rPr lang="cs-CZ" dirty="0"/>
              <a:t> </a:t>
            </a:r>
            <a:r>
              <a:rPr lang="cs-CZ" dirty="0" err="1"/>
              <a:t>it</a:t>
            </a:r>
            <a:r>
              <a:rPr lang="cs-CZ" dirty="0"/>
              <a:t> go? </a:t>
            </a:r>
            <a:r>
              <a:rPr lang="cs-CZ" dirty="0" err="1"/>
              <a:t>If</a:t>
            </a:r>
            <a:r>
              <a:rPr lang="cs-CZ" dirty="0"/>
              <a:t> </a:t>
            </a:r>
            <a:r>
              <a:rPr lang="cs-CZ" dirty="0" err="1"/>
              <a:t>you</a:t>
            </a:r>
            <a:r>
              <a:rPr lang="cs-CZ" dirty="0"/>
              <a:t> made </a:t>
            </a:r>
            <a:r>
              <a:rPr lang="cs-CZ" dirty="0" err="1"/>
              <a:t>it</a:t>
            </a:r>
            <a:r>
              <a:rPr lang="cs-CZ" dirty="0"/>
              <a:t> to </a:t>
            </a:r>
            <a:r>
              <a:rPr lang="cs-CZ" dirty="0" err="1"/>
              <a:t>the</a:t>
            </a:r>
            <a:r>
              <a:rPr lang="cs-CZ" dirty="0"/>
              <a:t> end </a:t>
            </a:r>
            <a:r>
              <a:rPr lang="cs-CZ" dirty="0" err="1"/>
              <a:t>of</a:t>
            </a:r>
            <a:r>
              <a:rPr lang="cs-CZ" dirty="0"/>
              <a:t> </a:t>
            </a:r>
            <a:r>
              <a:rPr lang="cs-CZ" dirty="0" err="1"/>
              <a:t>the</a:t>
            </a:r>
            <a:r>
              <a:rPr lang="cs-CZ" dirty="0"/>
              <a:t> ...</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Not </a:t>
            </a:r>
            <a:r>
              <a:rPr lang="cs-CZ" dirty="0" err="1"/>
              <a:t>Dead</a:t>
            </a:r>
            <a:r>
              <a:rPr lang="cs-CZ" dirty="0"/>
              <a:t> </a:t>
            </a:r>
            <a:r>
              <a:rPr lang="cs-CZ" dirty="0" err="1"/>
              <a:t>Yet</a:t>
            </a:r>
            <a:r>
              <a:rPr lang="cs-CZ" dirty="0"/>
              <a:t> </a:t>
            </a:r>
            <a:r>
              <a:rPr lang="cs-CZ" dirty="0" err="1"/>
              <a:t>Radio</a:t>
            </a:r>
            <a:r>
              <a:rPr lang="cs-CZ" dirty="0"/>
              <a:t> | </a:t>
            </a:r>
            <a:r>
              <a:rPr lang="cs-CZ" dirty="0" err="1"/>
              <a:t>Podcast</a:t>
            </a:r>
            <a:r>
              <a:rPr lang="cs-CZ" dirty="0"/>
              <a:t> </a:t>
            </a:r>
            <a:r>
              <a:rPr lang="cs-CZ" dirty="0" err="1"/>
              <a:t>featuring</a:t>
            </a:r>
            <a:r>
              <a:rPr lang="cs-CZ" dirty="0"/>
              <a:t> </a:t>
            </a:r>
            <a:r>
              <a:rPr lang="cs-CZ" dirty="0" err="1"/>
              <a:t>Tommy</a:t>
            </a:r>
            <a:r>
              <a:rPr lang="cs-CZ" dirty="0"/>
              <a:t> </a:t>
            </a:r>
            <a:r>
              <a:rPr lang="cs-CZ" dirty="0" err="1"/>
              <a:t>Bateman</a:t>
            </a:r>
            <a:r>
              <a:rPr lang="cs-CZ" dirty="0"/>
              <a:t> &amp; Alex </a:t>
            </a:r>
            <a:r>
              <a:rPr lang="cs-CZ" dirty="0" err="1"/>
              <a:t>Corolla</a:t>
            </a:r>
            <a:endParaRPr lang="cs-CZ" dirty="0"/>
          </a:p>
          <a:p>
            <a:endParaRPr lang="cs-CZ" dirty="0"/>
          </a:p>
          <a:p>
            <a:endParaRPr lang="cs-CZ" dirty="0"/>
          </a:p>
          <a:p>
            <a:r>
              <a:rPr lang="cs-CZ" dirty="0"/>
              <a:t>www.notdeadyetradio.com-447 × 280-Vyhledávání pomocí obrázku</a:t>
            </a:r>
          </a:p>
          <a:p>
            <a:r>
              <a:rPr lang="cs-CZ" dirty="0" err="1"/>
              <a:t>Tommy</a:t>
            </a:r>
            <a:r>
              <a:rPr lang="cs-CZ" dirty="0"/>
              <a:t> </a:t>
            </a:r>
            <a:r>
              <a:rPr lang="cs-CZ" dirty="0" err="1"/>
              <a:t>starts</a:t>
            </a:r>
            <a:r>
              <a:rPr lang="cs-CZ" dirty="0"/>
              <a:t> </a:t>
            </a:r>
            <a:r>
              <a:rPr lang="cs-CZ" dirty="0" err="1"/>
              <a:t>the</a:t>
            </a:r>
            <a:r>
              <a:rPr lang="cs-CZ" dirty="0"/>
              <a:t> show </a:t>
            </a:r>
            <a:r>
              <a:rPr lang="cs-CZ" dirty="0" err="1"/>
              <a:t>off</a:t>
            </a:r>
            <a:r>
              <a:rPr lang="cs-CZ" dirty="0"/>
              <a:t> in </a:t>
            </a:r>
            <a:r>
              <a:rPr lang="cs-CZ" dirty="0" err="1"/>
              <a:t>an</a:t>
            </a:r>
            <a:r>
              <a:rPr lang="cs-CZ" dirty="0"/>
              <a:t> </a:t>
            </a:r>
            <a:r>
              <a:rPr lang="cs-CZ" dirty="0" err="1"/>
              <a:t>unusual</a:t>
            </a:r>
            <a:r>
              <a:rPr lang="cs-CZ" dirty="0"/>
              <a:t> </a:t>
            </a:r>
            <a:r>
              <a:rPr lang="cs-CZ" dirty="0" err="1"/>
              <a:t>fashion</a:t>
            </a:r>
            <a:r>
              <a:rPr lang="cs-CZ" dirty="0"/>
              <a:t>. He </a:t>
            </a:r>
            <a:r>
              <a:rPr lang="cs-CZ" dirty="0" err="1"/>
              <a:t>announces</a:t>
            </a:r>
            <a:r>
              <a:rPr lang="cs-CZ" dirty="0"/>
              <a:t> </a:t>
            </a:r>
            <a:r>
              <a:rPr lang="cs-CZ" dirty="0" err="1"/>
              <a:t>the</a:t>
            </a:r>
            <a:r>
              <a:rPr lang="cs-CZ" dirty="0"/>
              <a:t> show </a:t>
            </a:r>
            <a:r>
              <a:rPr lang="cs-CZ" dirty="0" err="1"/>
              <a:t>is</a:t>
            </a:r>
            <a:r>
              <a:rPr lang="cs-CZ" dirty="0"/>
              <a:t> </a:t>
            </a:r>
            <a:r>
              <a:rPr lang="cs-CZ" dirty="0" err="1"/>
              <a:t>ending</a:t>
            </a:r>
            <a:r>
              <a:rPr lang="cs-CZ" dirty="0"/>
              <a:t>. </a:t>
            </a:r>
            <a:r>
              <a:rPr lang="cs-CZ" dirty="0" err="1"/>
              <a:t>The</a:t>
            </a:r>
            <a:r>
              <a:rPr lang="cs-CZ" dirty="0"/>
              <a:t> </a:t>
            </a:r>
            <a:r>
              <a:rPr lang="cs-CZ" dirty="0" err="1"/>
              <a:t>time</a:t>
            </a:r>
            <a:r>
              <a:rPr lang="cs-CZ" dirty="0"/>
              <a:t> he </a:t>
            </a:r>
            <a:r>
              <a:rPr lang="cs-CZ" dirty="0" err="1"/>
              <a:t>puts</a:t>
            </a:r>
            <a:r>
              <a:rPr lang="cs-CZ" dirty="0"/>
              <a:t> in </a:t>
            </a:r>
            <a:r>
              <a:rPr lang="cs-CZ" dirty="0" err="1"/>
              <a:t>isn't</a:t>
            </a:r>
            <a:r>
              <a:rPr lang="cs-CZ" dirty="0"/>
              <a:t> </a:t>
            </a:r>
            <a:r>
              <a:rPr lang="cs-CZ" dirty="0" err="1"/>
              <a:t>worth</a:t>
            </a:r>
            <a:r>
              <a:rPr lang="cs-CZ" dirty="0"/>
              <a:t> </a:t>
            </a:r>
            <a:r>
              <a:rPr lang="cs-CZ" dirty="0" err="1"/>
              <a:t>the</a:t>
            </a:r>
            <a:r>
              <a:rPr lang="cs-CZ" dirty="0"/>
              <a:t> “</a:t>
            </a:r>
            <a:r>
              <a:rPr lang="cs-CZ" dirty="0" err="1"/>
              <a:t>rewards</a:t>
            </a:r>
            <a:r>
              <a:rPr lang="cs-CZ" dirty="0"/>
              <a:t>” </a:t>
            </a:r>
            <a:r>
              <a:rPr lang="cs-CZ" dirty="0" err="1"/>
              <a:t>he's</a:t>
            </a:r>
            <a:r>
              <a:rPr lang="cs-CZ" dirty="0"/>
              <a:t> </a:t>
            </a:r>
            <a:r>
              <a:rPr lang="cs-CZ" dirty="0" err="1"/>
              <a:t>getting</a:t>
            </a:r>
            <a:r>
              <a:rPr lang="cs-CZ" dirty="0"/>
              <a:t>.</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G4 </a:t>
            </a:r>
            <a:r>
              <a:rPr lang="cs-CZ" dirty="0" err="1"/>
              <a:t>Cancels</a:t>
            </a:r>
            <a:r>
              <a:rPr lang="cs-CZ" dirty="0"/>
              <a:t> '</a:t>
            </a:r>
            <a:r>
              <a:rPr lang="cs-CZ" dirty="0" err="1"/>
              <a:t>Attack</a:t>
            </a:r>
            <a:r>
              <a:rPr lang="cs-CZ" dirty="0"/>
              <a:t> </a:t>
            </a:r>
            <a:r>
              <a:rPr lang="cs-CZ" dirty="0" err="1"/>
              <a:t>of</a:t>
            </a:r>
            <a:r>
              <a:rPr lang="cs-CZ" dirty="0"/>
              <a:t> </a:t>
            </a:r>
            <a:r>
              <a:rPr lang="cs-CZ" dirty="0" err="1"/>
              <a:t>the</a:t>
            </a:r>
            <a:r>
              <a:rPr lang="cs-CZ" dirty="0"/>
              <a:t> Show,' 'X-Play' - Hollywood </a:t>
            </a:r>
            <a:r>
              <a:rPr lang="cs-CZ" dirty="0" err="1"/>
              <a:t>Reporter</a:t>
            </a:r>
            <a:endParaRPr lang="cs-CZ" dirty="0"/>
          </a:p>
          <a:p>
            <a:endParaRPr lang="cs-CZ" dirty="0"/>
          </a:p>
          <a:p>
            <a:endParaRPr lang="cs-CZ" dirty="0"/>
          </a:p>
          <a:p>
            <a:r>
              <a:rPr lang="cs-CZ" dirty="0"/>
              <a:t>www.hollywoodreporter.com-565 × 318-Vyhledávání pomocí obrázku</a:t>
            </a:r>
          </a:p>
          <a:p>
            <a:r>
              <a:rPr lang="cs-CZ" dirty="0" err="1"/>
              <a:t>Attack</a:t>
            </a:r>
            <a:r>
              <a:rPr lang="cs-CZ" dirty="0"/>
              <a:t> </a:t>
            </a:r>
            <a:r>
              <a:rPr lang="cs-CZ" dirty="0" err="1"/>
              <a:t>of</a:t>
            </a:r>
            <a:r>
              <a:rPr lang="cs-CZ" dirty="0"/>
              <a:t> </a:t>
            </a:r>
            <a:r>
              <a:rPr lang="cs-CZ" dirty="0" err="1"/>
              <a:t>the</a:t>
            </a:r>
            <a:r>
              <a:rPr lang="cs-CZ" dirty="0"/>
              <a:t> Show Logo (2) - H 2012</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2132856"/>
            <a:ext cx="4572000" cy="2865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Combined </a:t>
            </a:r>
            <a:r>
              <a:rPr lang="en-US" dirty="0" smtClean="0"/>
              <a:t>Shipments</a:t>
            </a:r>
            <a:r>
              <a:rPr lang="cs-CZ" dirty="0" smtClean="0"/>
              <a:t> </a:t>
            </a:r>
            <a:r>
              <a:rPr lang="cs-CZ" sz="1800" dirty="0" smtClean="0">
                <a:solidFill>
                  <a:srgbClr val="0070C0"/>
                </a:solidFill>
              </a:rPr>
              <a:t>(</a:t>
            </a:r>
            <a:r>
              <a:rPr lang="cs-CZ" sz="1800" dirty="0" err="1" smtClean="0">
                <a:solidFill>
                  <a:srgbClr val="0070C0"/>
                </a:solidFill>
              </a:rPr>
              <a:t>batch</a:t>
            </a:r>
            <a:r>
              <a:rPr lang="cs-CZ" sz="1800" dirty="0" smtClean="0">
                <a:solidFill>
                  <a:srgbClr val="0070C0"/>
                </a:solidFill>
              </a:rPr>
              <a:t> </a:t>
            </a:r>
            <a:r>
              <a:rPr lang="cs-CZ" sz="1800" dirty="0" err="1" smtClean="0">
                <a:solidFill>
                  <a:srgbClr val="0070C0"/>
                </a:solidFill>
              </a:rPr>
              <a:t>job</a:t>
            </a:r>
            <a:r>
              <a:rPr lang="cs-CZ" sz="1800" dirty="0" smtClean="0">
                <a:solidFill>
                  <a:srgbClr val="0070C0"/>
                </a:solidFill>
              </a:rPr>
              <a:t>)</a:t>
            </a:r>
            <a:endParaRPr lang="en-US" sz="1800" dirty="0">
              <a:solidFill>
                <a:srgbClr val="0070C0"/>
              </a:solidFill>
            </a:endParaRPr>
          </a:p>
        </p:txBody>
      </p:sp>
      <p:sp>
        <p:nvSpPr>
          <p:cNvPr id="3" name="Zástupný symbol pro obsah 2"/>
          <p:cNvSpPr>
            <a:spLocks noGrp="1"/>
          </p:cNvSpPr>
          <p:nvPr>
            <p:ph idx="1"/>
          </p:nvPr>
        </p:nvSpPr>
        <p:spPr/>
        <p:txBody>
          <a:bodyPr>
            <a:normAutofit fontScale="25000" lnSpcReduction="20000"/>
          </a:bodyPr>
          <a:lstStyle/>
          <a:p>
            <a:r>
              <a:rPr lang="en-ZA" sz="11200" b="1" dirty="0" smtClean="0"/>
              <a:t>Combined Shipments – less documents, lower costs,  better control over partial shipments</a:t>
            </a:r>
          </a:p>
          <a:p>
            <a:pPr marL="0" indent="0">
              <a:buNone/>
            </a:pPr>
            <a:r>
              <a:rPr lang="cs-CZ" sz="3400" b="1" dirty="0" smtClean="0"/>
              <a:t> </a:t>
            </a:r>
            <a:endParaRPr lang="en-ZA" sz="3400" b="1" dirty="0" smtClean="0"/>
          </a:p>
          <a:p>
            <a:pPr lvl="1"/>
            <a:r>
              <a:rPr lang="en-US" sz="9600" dirty="0" smtClean="0"/>
              <a:t>If </a:t>
            </a:r>
            <a:r>
              <a:rPr lang="en-US" sz="9600" dirty="0"/>
              <a:t>you want to invoice more than one shipment at a time, you can use the </a:t>
            </a:r>
            <a:r>
              <a:rPr lang="cs-CZ" sz="9600" dirty="0" smtClean="0"/>
              <a:t> </a:t>
            </a:r>
            <a:r>
              <a:rPr lang="en-US" sz="9600" b="1" dirty="0" smtClean="0">
                <a:solidFill>
                  <a:srgbClr val="FF0000"/>
                </a:solidFill>
              </a:rPr>
              <a:t>combined </a:t>
            </a:r>
            <a:r>
              <a:rPr lang="en-US" sz="9600" b="1" dirty="0">
                <a:solidFill>
                  <a:srgbClr val="FF0000"/>
                </a:solidFill>
              </a:rPr>
              <a:t>shipments feature</a:t>
            </a:r>
            <a:r>
              <a:rPr lang="en-US" sz="9600" dirty="0" smtClean="0"/>
              <a:t>.</a:t>
            </a:r>
            <a:endParaRPr lang="cs-CZ" sz="9600" dirty="0" smtClean="0"/>
          </a:p>
          <a:p>
            <a:pPr marL="457200" lvl="1" indent="0">
              <a:buNone/>
            </a:pPr>
            <a:r>
              <a:rPr lang="cs-CZ" sz="9600" dirty="0" smtClean="0"/>
              <a:t> </a:t>
            </a:r>
          </a:p>
          <a:p>
            <a:pPr lvl="1"/>
            <a:r>
              <a:rPr lang="en-US" sz="9600" dirty="0"/>
              <a:t>Before you can create a combined shipment, more than one sales shipment for the same customer in the same currency must be posted.</a:t>
            </a:r>
            <a:endParaRPr lang="cs-CZ" sz="9600" dirty="0"/>
          </a:p>
          <a:p>
            <a:pPr lvl="1"/>
            <a:endParaRPr lang="en-US" sz="9600" dirty="0"/>
          </a:p>
          <a:p>
            <a:pPr lvl="1"/>
            <a:r>
              <a:rPr lang="en-US" sz="9600" dirty="0"/>
              <a:t>This </a:t>
            </a:r>
            <a:r>
              <a:rPr lang="en-US" sz="9600" dirty="0">
                <a:solidFill>
                  <a:srgbClr val="0070C0"/>
                </a:solidFill>
              </a:rPr>
              <a:t>batch job </a:t>
            </a:r>
            <a:r>
              <a:rPr lang="en-US" sz="9600" dirty="0"/>
              <a:t>can be used when you have sales orders that have been shipped but </a:t>
            </a:r>
            <a:r>
              <a:rPr lang="en-US" sz="9600" dirty="0">
                <a:solidFill>
                  <a:srgbClr val="FF0000"/>
                </a:solidFill>
              </a:rPr>
              <a:t>not yet invoiced</a:t>
            </a:r>
            <a:r>
              <a:rPr lang="en-US" sz="9600" dirty="0"/>
              <a:t>. The </a:t>
            </a:r>
            <a:r>
              <a:rPr lang="en-US" sz="9600" dirty="0">
                <a:solidFill>
                  <a:srgbClr val="0070C0"/>
                </a:solidFill>
              </a:rPr>
              <a:t>batch job </a:t>
            </a:r>
            <a:r>
              <a:rPr lang="en-US" sz="9600" dirty="0"/>
              <a:t>gathers all the </a:t>
            </a:r>
            <a:r>
              <a:rPr lang="cs-CZ" sz="9600" dirty="0" smtClean="0"/>
              <a:t>not </a:t>
            </a:r>
            <a:r>
              <a:rPr lang="en-US" sz="9600" dirty="0" smtClean="0"/>
              <a:t>invoiced </a:t>
            </a:r>
            <a:r>
              <a:rPr lang="en-US" sz="9600" dirty="0"/>
              <a:t>shipments into one invoice or multiple invoices.</a:t>
            </a:r>
          </a:p>
          <a:p>
            <a:pPr marL="457200" lvl="1" indent="0">
              <a:buNone/>
            </a:pPr>
            <a:r>
              <a:rPr lang="cs-CZ" sz="9600" dirty="0"/>
              <a:t> </a:t>
            </a:r>
          </a:p>
          <a:p>
            <a:pPr marL="457200" lvl="1" indent="0">
              <a:buNone/>
            </a:pPr>
            <a:r>
              <a:rPr lang="cs-CZ" sz="7200" dirty="0" smtClean="0"/>
              <a:t> </a:t>
            </a:r>
            <a:endParaRPr lang="en-US" sz="7200" dirty="0"/>
          </a:p>
          <a:p>
            <a:pPr marL="457200" lvl="1" indent="0">
              <a:buNone/>
            </a:pPr>
            <a:r>
              <a:rPr lang="cs-CZ" sz="7200" dirty="0"/>
              <a:t> </a:t>
            </a:r>
            <a:r>
              <a:rPr lang="cs-CZ" sz="7200" dirty="0" smtClean="0"/>
              <a:t>    </a:t>
            </a:r>
            <a:endParaRPr lang="en-US" sz="7200" dirty="0"/>
          </a:p>
          <a:p>
            <a:pPr lvl="1"/>
            <a:endParaRPr lang="en-US" sz="7200" dirty="0"/>
          </a:p>
          <a:p>
            <a:pPr marL="457200" lvl="1" indent="0">
              <a:buNone/>
            </a:pPr>
            <a:r>
              <a:rPr lang="cs-CZ" sz="7200" dirty="0" smtClean="0"/>
              <a:t> </a:t>
            </a:r>
            <a:endParaRPr lang="en-US" sz="7200" dirty="0"/>
          </a:p>
          <a:p>
            <a:pPr lvl="1"/>
            <a:endParaRPr lang="en-ZA" sz="7200" dirty="0"/>
          </a:p>
          <a:p>
            <a:pPr lvl="1"/>
            <a:endParaRPr lang="en-ZA" sz="7200" dirty="0"/>
          </a:p>
        </p:txBody>
      </p:sp>
    </p:spTree>
    <p:extLst>
      <p:ext uri="{BB962C8B-B14F-4D97-AF65-F5344CB8AC3E}">
        <p14:creationId xmlns:p14="http://schemas.microsoft.com/office/powerpoint/2010/main" val="489432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Help</a:t>
            </a:r>
            <a:r>
              <a:rPr lang="cs-CZ" dirty="0" smtClean="0"/>
              <a:t> text </a:t>
            </a:r>
            <a:endParaRPr lang="cs-CZ" dirty="0"/>
          </a:p>
        </p:txBody>
      </p:sp>
      <p:sp>
        <p:nvSpPr>
          <p:cNvPr id="3" name="Zástupný symbol pro obsah 2"/>
          <p:cNvSpPr>
            <a:spLocks noGrp="1"/>
          </p:cNvSpPr>
          <p:nvPr>
            <p:ph idx="1"/>
          </p:nvPr>
        </p:nvSpPr>
        <p:spPr/>
        <p:txBody>
          <a:bodyPr>
            <a:normAutofit lnSpcReduction="10000"/>
          </a:bodyPr>
          <a:lstStyle/>
          <a:p>
            <a:r>
              <a:rPr lang="en-US" dirty="0"/>
              <a:t>Specifies if several orders delivered to the customer can appear on the same sales invoice. Your selection will be transferred to sales orders for the customer where it can be changed.</a:t>
            </a:r>
          </a:p>
          <a:p>
            <a:r>
              <a:rPr lang="en-US" dirty="0"/>
              <a:t>When invoicing, you can use the </a:t>
            </a:r>
            <a:r>
              <a:rPr lang="en-US" b="1" dirty="0"/>
              <a:t>Combine Shipments</a:t>
            </a:r>
            <a:r>
              <a:rPr lang="en-US" dirty="0"/>
              <a:t> function to include all sales orders where the </a:t>
            </a:r>
            <a:r>
              <a:rPr lang="en-US" b="1" dirty="0"/>
              <a:t>Combine Shipments</a:t>
            </a:r>
            <a:r>
              <a:rPr lang="en-US" dirty="0"/>
              <a:t> check box is selected.</a:t>
            </a:r>
          </a:p>
          <a:p>
            <a:endParaRPr lang="cs-CZ" dirty="0"/>
          </a:p>
        </p:txBody>
      </p:sp>
    </p:spTree>
    <p:extLst>
      <p:ext uri="{BB962C8B-B14F-4D97-AF65-F5344CB8AC3E}">
        <p14:creationId xmlns:p14="http://schemas.microsoft.com/office/powerpoint/2010/main" val="3445970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Kombinované dodávky</a:t>
            </a:r>
            <a:r>
              <a:rPr lang="cs-CZ" sz="1800" dirty="0" smtClean="0">
                <a:solidFill>
                  <a:srgbClr val="0070C0"/>
                </a:solidFill>
              </a:rPr>
              <a:t>(dávka)</a:t>
            </a:r>
            <a:endParaRPr lang="en-US" sz="1800" dirty="0">
              <a:solidFill>
                <a:srgbClr val="0070C0"/>
              </a:solidFill>
            </a:endParaRPr>
          </a:p>
        </p:txBody>
      </p:sp>
      <p:sp>
        <p:nvSpPr>
          <p:cNvPr id="3" name="Zástupný symbol pro obsah 2"/>
          <p:cNvSpPr>
            <a:spLocks noGrp="1"/>
          </p:cNvSpPr>
          <p:nvPr>
            <p:ph idx="1"/>
          </p:nvPr>
        </p:nvSpPr>
        <p:spPr/>
        <p:txBody>
          <a:bodyPr>
            <a:normAutofit fontScale="25000" lnSpcReduction="20000"/>
          </a:bodyPr>
          <a:lstStyle/>
          <a:p>
            <a:r>
              <a:rPr lang="cs-CZ" sz="11200" b="1" dirty="0" smtClean="0"/>
              <a:t>Kombinované dodávky</a:t>
            </a:r>
            <a:r>
              <a:rPr lang="en-ZA" sz="11200" b="1" dirty="0" smtClean="0"/>
              <a:t> </a:t>
            </a:r>
            <a:r>
              <a:rPr lang="en-ZA" sz="11200" b="1" dirty="0" smtClean="0"/>
              <a:t>– </a:t>
            </a:r>
            <a:r>
              <a:rPr lang="cs-CZ" sz="11200" b="1" dirty="0" smtClean="0"/>
              <a:t>méně dokumentů, nižší náklady</a:t>
            </a:r>
            <a:r>
              <a:rPr lang="en-ZA" sz="11200" b="1" dirty="0" smtClean="0"/>
              <a:t>,  </a:t>
            </a:r>
            <a:r>
              <a:rPr lang="cs-CZ" sz="11200" b="1" dirty="0" smtClean="0"/>
              <a:t>lepší kontrola nad dílčími dodávkami </a:t>
            </a:r>
            <a:endParaRPr lang="en-ZA" sz="11200" b="1" dirty="0" smtClean="0"/>
          </a:p>
          <a:p>
            <a:pPr marL="0" indent="0">
              <a:buNone/>
            </a:pPr>
            <a:r>
              <a:rPr lang="cs-CZ" sz="3400" b="1" dirty="0" smtClean="0"/>
              <a:t> </a:t>
            </a:r>
            <a:endParaRPr lang="en-ZA" sz="3400" b="1" dirty="0" smtClean="0"/>
          </a:p>
          <a:p>
            <a:pPr lvl="1"/>
            <a:r>
              <a:rPr lang="cs-CZ" sz="9600" dirty="0" smtClean="0"/>
              <a:t>Pokud chcete účtovat více dodávek naráz, můžete využít </a:t>
            </a:r>
            <a:r>
              <a:rPr lang="cs-CZ" sz="9600" dirty="0" smtClean="0">
                <a:solidFill>
                  <a:srgbClr val="0070C0"/>
                </a:solidFill>
              </a:rPr>
              <a:t>dávkovo</a:t>
            </a:r>
            <a:r>
              <a:rPr lang="cs-CZ" sz="9600" dirty="0" smtClean="0">
                <a:solidFill>
                  <a:srgbClr val="0070C0"/>
                </a:solidFill>
              </a:rPr>
              <a:t>u úlohu </a:t>
            </a:r>
            <a:r>
              <a:rPr lang="cs-CZ" sz="9600" dirty="0" smtClean="0">
                <a:solidFill>
                  <a:srgbClr val="FF0000"/>
                </a:solidFill>
              </a:rPr>
              <a:t>Kombinované dodávky</a:t>
            </a:r>
            <a:r>
              <a:rPr lang="en-US" sz="9600" dirty="0" smtClean="0"/>
              <a:t>.</a:t>
            </a:r>
            <a:endParaRPr lang="cs-CZ" sz="9600" dirty="0" smtClean="0"/>
          </a:p>
          <a:p>
            <a:pPr marL="457200" lvl="1" indent="0">
              <a:buNone/>
            </a:pPr>
            <a:r>
              <a:rPr lang="cs-CZ" sz="9600" dirty="0" smtClean="0"/>
              <a:t> </a:t>
            </a:r>
          </a:p>
          <a:p>
            <a:pPr lvl="1"/>
            <a:r>
              <a:rPr lang="cs-CZ" sz="9600" dirty="0" smtClean="0"/>
              <a:t>Před spuštěním </a:t>
            </a:r>
            <a:r>
              <a:rPr lang="cs-CZ" sz="9600" dirty="0" smtClean="0">
                <a:solidFill>
                  <a:srgbClr val="0070C0"/>
                </a:solidFill>
              </a:rPr>
              <a:t>dávkové úlohy </a:t>
            </a:r>
            <a:r>
              <a:rPr lang="cs-CZ" sz="9600" dirty="0" smtClean="0"/>
              <a:t>Kombinované dodávky musíte vytvořit (zaúčtovat) v různém čase více dodávek pro jednoho zákazníka ve stejné měně. Pozor, účtovat pouze dodávku a nikoliv dodávku a fakturaci.   </a:t>
            </a:r>
            <a:endParaRPr lang="cs-CZ" sz="9600" dirty="0"/>
          </a:p>
          <a:p>
            <a:pPr lvl="1"/>
            <a:endParaRPr lang="en-US" sz="9600" dirty="0"/>
          </a:p>
          <a:p>
            <a:pPr lvl="1"/>
            <a:r>
              <a:rPr lang="cs-CZ" sz="9600" dirty="0" smtClean="0">
                <a:solidFill>
                  <a:srgbClr val="0070C0"/>
                </a:solidFill>
              </a:rPr>
              <a:t>Dávková úloha </a:t>
            </a:r>
            <a:r>
              <a:rPr lang="cs-CZ" sz="9600" dirty="0" smtClean="0"/>
              <a:t>v podstatě integruje více prodejních objednávek, ze kterých byla provedena dodávka bez zaúčtování faktur. </a:t>
            </a:r>
            <a:r>
              <a:rPr lang="cs-CZ" sz="9600" dirty="0" smtClean="0">
                <a:solidFill>
                  <a:srgbClr val="0070C0"/>
                </a:solidFill>
              </a:rPr>
              <a:t>Dávka</a:t>
            </a:r>
            <a:r>
              <a:rPr lang="cs-CZ" sz="9600" dirty="0" smtClean="0"/>
              <a:t> vytvoří jednu fakturu (nebo i více faktur) pro všechny zatím nefakturované dodávky  </a:t>
            </a:r>
            <a:endParaRPr lang="en-US" sz="9600" dirty="0"/>
          </a:p>
          <a:p>
            <a:pPr marL="457200" lvl="1" indent="0">
              <a:buNone/>
            </a:pPr>
            <a:r>
              <a:rPr lang="cs-CZ" sz="9600" dirty="0"/>
              <a:t> </a:t>
            </a:r>
          </a:p>
          <a:p>
            <a:pPr marL="457200" lvl="1" indent="0">
              <a:buNone/>
            </a:pPr>
            <a:r>
              <a:rPr lang="cs-CZ" sz="7200" dirty="0" smtClean="0"/>
              <a:t> </a:t>
            </a:r>
            <a:endParaRPr lang="en-US" sz="7200" dirty="0"/>
          </a:p>
          <a:p>
            <a:pPr marL="457200" lvl="1" indent="0">
              <a:buNone/>
            </a:pPr>
            <a:r>
              <a:rPr lang="cs-CZ" sz="7200" dirty="0"/>
              <a:t> </a:t>
            </a:r>
            <a:r>
              <a:rPr lang="cs-CZ" sz="7200" dirty="0" smtClean="0"/>
              <a:t>    </a:t>
            </a:r>
            <a:endParaRPr lang="en-US" sz="7200" dirty="0"/>
          </a:p>
          <a:p>
            <a:pPr lvl="1"/>
            <a:endParaRPr lang="en-US" sz="7200" dirty="0"/>
          </a:p>
          <a:p>
            <a:pPr marL="457200" lvl="1" indent="0">
              <a:buNone/>
            </a:pPr>
            <a:r>
              <a:rPr lang="cs-CZ" sz="7200" dirty="0" smtClean="0"/>
              <a:t> </a:t>
            </a:r>
            <a:endParaRPr lang="en-US" sz="7200" dirty="0"/>
          </a:p>
          <a:p>
            <a:pPr lvl="1"/>
            <a:endParaRPr lang="en-ZA" sz="7200" dirty="0"/>
          </a:p>
          <a:p>
            <a:pPr lvl="1"/>
            <a:endParaRPr lang="en-ZA" sz="72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4368" y="620688"/>
            <a:ext cx="840434" cy="6721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44950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Task</a:t>
            </a:r>
            <a:r>
              <a:rPr lang="cs-CZ" dirty="0" smtClean="0"/>
              <a:t> 1</a:t>
            </a:r>
            <a:endParaRPr lang="cs-CZ" dirty="0"/>
          </a:p>
        </p:txBody>
      </p:sp>
      <p:sp>
        <p:nvSpPr>
          <p:cNvPr id="3" name="Zástupný symbol pro obsah 2"/>
          <p:cNvSpPr>
            <a:spLocks noGrp="1"/>
          </p:cNvSpPr>
          <p:nvPr>
            <p:ph idx="1"/>
          </p:nvPr>
        </p:nvSpPr>
        <p:spPr/>
        <p:txBody>
          <a:bodyPr>
            <a:normAutofit/>
          </a:bodyPr>
          <a:lstStyle/>
          <a:p>
            <a:r>
              <a:rPr lang="cs-CZ" sz="2400" dirty="0" err="1" smtClean="0"/>
              <a:t>Create</a:t>
            </a:r>
            <a:r>
              <a:rPr lang="cs-CZ" sz="2400" dirty="0" smtClean="0"/>
              <a:t> </a:t>
            </a:r>
            <a:r>
              <a:rPr lang="cs-CZ" sz="2400" dirty="0" err="1" smtClean="0"/>
              <a:t>two</a:t>
            </a:r>
            <a:r>
              <a:rPr lang="cs-CZ" sz="2400" dirty="0" smtClean="0"/>
              <a:t> Sales </a:t>
            </a:r>
            <a:r>
              <a:rPr lang="cs-CZ" sz="2400" dirty="0" err="1" smtClean="0"/>
              <a:t>Orders</a:t>
            </a:r>
            <a:r>
              <a:rPr lang="cs-CZ" sz="2400" dirty="0" smtClean="0"/>
              <a:t> </a:t>
            </a:r>
            <a:r>
              <a:rPr lang="cs-CZ" sz="2400" dirty="0" smtClean="0"/>
              <a:t>and post </a:t>
            </a:r>
            <a:r>
              <a:rPr lang="cs-CZ" sz="2400" dirty="0" err="1" smtClean="0"/>
              <a:t>only</a:t>
            </a:r>
            <a:r>
              <a:rPr lang="cs-CZ" sz="2400" dirty="0" smtClean="0"/>
              <a:t> </a:t>
            </a:r>
            <a:r>
              <a:rPr lang="cs-CZ" sz="2400" dirty="0" err="1" smtClean="0"/>
              <a:t>Shipment</a:t>
            </a:r>
            <a:r>
              <a:rPr lang="cs-CZ" sz="2400" dirty="0" smtClean="0"/>
              <a:t>. </a:t>
            </a:r>
            <a:endParaRPr lang="cs-CZ" sz="2400" dirty="0" smtClean="0"/>
          </a:p>
          <a:p>
            <a:r>
              <a:rPr lang="cs-CZ" sz="2400" dirty="0" err="1" smtClean="0"/>
              <a:t>See</a:t>
            </a:r>
            <a:r>
              <a:rPr lang="cs-CZ" sz="2400" dirty="0" smtClean="0"/>
              <a:t> and </a:t>
            </a:r>
            <a:r>
              <a:rPr lang="cs-CZ" sz="2400" dirty="0" err="1" smtClean="0"/>
              <a:t>mark</a:t>
            </a:r>
            <a:r>
              <a:rPr lang="cs-CZ" sz="2400" dirty="0" smtClean="0"/>
              <a:t> </a:t>
            </a:r>
            <a:r>
              <a:rPr lang="cs-CZ" sz="2400" dirty="0" err="1" smtClean="0"/>
              <a:t>numbers</a:t>
            </a:r>
            <a:r>
              <a:rPr lang="cs-CZ" sz="2400" dirty="0" smtClean="0"/>
              <a:t> </a:t>
            </a:r>
            <a:r>
              <a:rPr lang="cs-CZ" sz="2400" dirty="0" err="1" smtClean="0"/>
              <a:t>of</a:t>
            </a:r>
            <a:r>
              <a:rPr lang="cs-CZ" sz="2400" dirty="0" smtClean="0"/>
              <a:t> </a:t>
            </a:r>
            <a:r>
              <a:rPr lang="cs-CZ" sz="2400" dirty="0" err="1" smtClean="0"/>
              <a:t>posted</a:t>
            </a:r>
            <a:r>
              <a:rPr lang="cs-CZ" sz="2400" dirty="0" smtClean="0"/>
              <a:t> </a:t>
            </a:r>
            <a:r>
              <a:rPr lang="cs-CZ" sz="2400" dirty="0" err="1" smtClean="0"/>
              <a:t>documents</a:t>
            </a:r>
            <a:endParaRPr lang="cs-CZ" sz="2400" dirty="0" smtClean="0"/>
          </a:p>
          <a:p>
            <a:r>
              <a:rPr lang="cs-CZ" sz="2400" dirty="0" err="1" smtClean="0"/>
              <a:t>Setup</a:t>
            </a:r>
            <a:r>
              <a:rPr lang="cs-CZ" sz="2400" dirty="0" smtClean="0"/>
              <a:t> </a:t>
            </a:r>
            <a:r>
              <a:rPr lang="cs-CZ" sz="2400" dirty="0" err="1" smtClean="0"/>
              <a:t>Customer</a:t>
            </a:r>
            <a:r>
              <a:rPr lang="cs-CZ" sz="2400" dirty="0" smtClean="0"/>
              <a:t> </a:t>
            </a:r>
            <a:r>
              <a:rPr lang="cs-CZ" sz="2400" dirty="0" err="1" smtClean="0"/>
              <a:t>Card</a:t>
            </a:r>
            <a:r>
              <a:rPr lang="cs-CZ" sz="2400" dirty="0" smtClean="0"/>
              <a:t> (</a:t>
            </a:r>
            <a:r>
              <a:rPr lang="cs-CZ" sz="2400" dirty="0" err="1" smtClean="0"/>
              <a:t>see</a:t>
            </a:r>
            <a:r>
              <a:rPr lang="cs-CZ" sz="2400" dirty="0" smtClean="0"/>
              <a:t> </a:t>
            </a:r>
            <a:r>
              <a:rPr lang="cs-CZ" sz="2400" dirty="0" err="1" smtClean="0"/>
              <a:t>below</a:t>
            </a:r>
            <a:r>
              <a:rPr lang="cs-CZ" sz="2400" dirty="0" smtClean="0"/>
              <a:t>)</a:t>
            </a:r>
            <a:endParaRPr lang="cs-CZ"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1" y="3068960"/>
            <a:ext cx="7759833"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5244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Nápověda</a:t>
            </a:r>
            <a:endParaRPr lang="cs-CZ" dirty="0"/>
          </a:p>
        </p:txBody>
      </p:sp>
      <p:sp>
        <p:nvSpPr>
          <p:cNvPr id="3" name="Zástupný symbol pro obsah 2"/>
          <p:cNvSpPr>
            <a:spLocks noGrp="1"/>
          </p:cNvSpPr>
          <p:nvPr>
            <p:ph idx="1"/>
          </p:nvPr>
        </p:nvSpPr>
        <p:spPr/>
        <p:txBody>
          <a:bodyPr>
            <a:normAutofit lnSpcReduction="10000"/>
          </a:bodyPr>
          <a:lstStyle/>
          <a:p>
            <a:r>
              <a:rPr lang="cs-CZ" dirty="0"/>
              <a:t>Zde můžete stanovit, jestli se několik objednávek dodaných tomuto zákazníkovi může objevit na jedné a téže faktuře.</a:t>
            </a:r>
          </a:p>
          <a:p>
            <a:r>
              <a:rPr lang="cs-CZ" dirty="0"/>
              <a:t>Vaše volba bude přenesena jako výchozí údaj do hlavičky objednávky, kde ji ještě můžete změnit. Při účtování použijete dávkovou úlohu </a:t>
            </a:r>
            <a:r>
              <a:rPr lang="cs-CZ" dirty="0">
                <a:hlinkClick r:id="rId2"/>
              </a:rPr>
              <a:t>Kombinovat dodávky</a:t>
            </a:r>
            <a:r>
              <a:rPr lang="cs-CZ" dirty="0"/>
              <a:t>, která zpracuje pouze objednávky, které mají pole </a:t>
            </a:r>
            <a:r>
              <a:rPr lang="cs-CZ" dirty="0">
                <a:hlinkClick r:id="rId3"/>
              </a:rPr>
              <a:t>Kombinovat dodávky</a:t>
            </a:r>
            <a:r>
              <a:rPr lang="cs-CZ" dirty="0"/>
              <a:t> zaškrtnuto.</a:t>
            </a:r>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8" y="620688"/>
            <a:ext cx="840434" cy="6721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3091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Create</a:t>
            </a:r>
            <a:r>
              <a:rPr lang="cs-CZ" dirty="0" smtClean="0"/>
              <a:t> </a:t>
            </a:r>
            <a:r>
              <a:rPr lang="cs-CZ" dirty="0" err="1" smtClean="0"/>
              <a:t>Two</a:t>
            </a:r>
            <a:r>
              <a:rPr lang="cs-CZ" dirty="0" smtClean="0"/>
              <a:t> Sales </a:t>
            </a:r>
            <a:r>
              <a:rPr lang="cs-CZ" dirty="0" err="1" smtClean="0"/>
              <a:t>orders</a:t>
            </a:r>
            <a:r>
              <a:rPr lang="cs-CZ" dirty="0" smtClean="0"/>
              <a:t> – 1st </a:t>
            </a:r>
            <a:r>
              <a:rPr lang="cs-CZ" dirty="0" err="1" smtClean="0"/>
              <a:t>one</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347440"/>
            <a:ext cx="6930430" cy="2772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lů 3"/>
          <p:cNvSpPr/>
          <p:nvPr/>
        </p:nvSpPr>
        <p:spPr>
          <a:xfrm>
            <a:off x="3851920" y="4252446"/>
            <a:ext cx="72008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4008217" y="4365104"/>
            <a:ext cx="407484" cy="369332"/>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cs-CZ"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F9</a:t>
            </a:r>
            <a:endParaRPr lang="cs-CZ"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597" y="5085184"/>
            <a:ext cx="1990725" cy="1438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534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err="1"/>
              <a:t>Create</a:t>
            </a:r>
            <a:r>
              <a:rPr lang="cs-CZ" sz="2800" dirty="0"/>
              <a:t> </a:t>
            </a:r>
            <a:r>
              <a:rPr lang="cs-CZ" sz="2800" dirty="0" err="1"/>
              <a:t>Two</a:t>
            </a:r>
            <a:r>
              <a:rPr lang="cs-CZ" sz="2800" dirty="0"/>
              <a:t> Sales </a:t>
            </a:r>
            <a:r>
              <a:rPr lang="cs-CZ" sz="2800" dirty="0" err="1"/>
              <a:t>orders</a:t>
            </a:r>
            <a:r>
              <a:rPr lang="cs-CZ" sz="2800" dirty="0"/>
              <a:t> – 1st </a:t>
            </a:r>
            <a:r>
              <a:rPr lang="cs-CZ" sz="2800" dirty="0" err="1" smtClean="0"/>
              <a:t>one</a:t>
            </a:r>
            <a:r>
              <a:rPr lang="cs-CZ" sz="2800" dirty="0" smtClean="0"/>
              <a:t> </a:t>
            </a:r>
            <a:r>
              <a:rPr lang="cs-CZ" sz="2800" dirty="0" err="1" smtClean="0"/>
              <a:t>after</a:t>
            </a:r>
            <a:r>
              <a:rPr lang="cs-CZ" sz="2800" dirty="0" smtClean="0"/>
              <a:t> </a:t>
            </a:r>
            <a:r>
              <a:rPr lang="cs-CZ" sz="2800" dirty="0" err="1" smtClean="0"/>
              <a:t>shipment</a:t>
            </a:r>
            <a:r>
              <a:rPr lang="cs-CZ" sz="2800" dirty="0" smtClean="0"/>
              <a:t> post</a:t>
            </a:r>
            <a:endParaRPr lang="cs-CZ" sz="2800" dirty="0"/>
          </a:p>
        </p:txBody>
      </p:sp>
      <p:sp>
        <p:nvSpPr>
          <p:cNvPr id="4" name="TextovéPole 3"/>
          <p:cNvSpPr txBox="1"/>
          <p:nvPr/>
        </p:nvSpPr>
        <p:spPr>
          <a:xfrm>
            <a:off x="347193" y="1268760"/>
            <a:ext cx="2559099" cy="369332"/>
          </a:xfrm>
          <a:prstGeom prst="rect">
            <a:avLst/>
          </a:prstGeom>
          <a:noFill/>
        </p:spPr>
        <p:txBody>
          <a:bodyPr wrap="none" rtlCol="0">
            <a:spAutoFit/>
          </a:bodyPr>
          <a:lstStyle/>
          <a:p>
            <a:r>
              <a:rPr lang="cs-CZ" b="1" dirty="0" smtClean="0">
                <a:solidFill>
                  <a:srgbClr val="FF0000"/>
                </a:solidFill>
              </a:rPr>
              <a:t>SO line </a:t>
            </a:r>
            <a:r>
              <a:rPr lang="cs-CZ" b="1" dirty="0" err="1" smtClean="0">
                <a:solidFill>
                  <a:srgbClr val="FF0000"/>
                </a:solidFill>
              </a:rPr>
              <a:t>only</a:t>
            </a:r>
            <a:r>
              <a:rPr lang="cs-CZ" b="1" dirty="0" smtClean="0">
                <a:solidFill>
                  <a:srgbClr val="FF0000"/>
                </a:solidFill>
              </a:rPr>
              <a:t> (</a:t>
            </a:r>
            <a:r>
              <a:rPr lang="cs-CZ" b="1" dirty="0" err="1" smtClean="0">
                <a:solidFill>
                  <a:srgbClr val="FF0000"/>
                </a:solidFill>
              </a:rPr>
              <a:t>order</a:t>
            </a:r>
            <a:r>
              <a:rPr lang="cs-CZ" b="1" dirty="0" smtClean="0">
                <a:solidFill>
                  <a:srgbClr val="FF0000"/>
                </a:solidFill>
              </a:rPr>
              <a:t> 1008)</a:t>
            </a:r>
            <a:endParaRPr lang="cs-CZ" b="1" dirty="0">
              <a:solidFill>
                <a:srgbClr val="FF00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909" y="1916832"/>
            <a:ext cx="8306049"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2754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Create</a:t>
            </a:r>
            <a:r>
              <a:rPr lang="cs-CZ" dirty="0"/>
              <a:t> </a:t>
            </a:r>
            <a:r>
              <a:rPr lang="cs-CZ" dirty="0" err="1"/>
              <a:t>Two</a:t>
            </a:r>
            <a:r>
              <a:rPr lang="cs-CZ" dirty="0"/>
              <a:t> Sales </a:t>
            </a:r>
            <a:r>
              <a:rPr lang="cs-CZ" dirty="0" err="1"/>
              <a:t>orders</a:t>
            </a:r>
            <a:r>
              <a:rPr lang="cs-CZ" dirty="0"/>
              <a:t> – </a:t>
            </a:r>
            <a:r>
              <a:rPr lang="cs-CZ" dirty="0" smtClean="0"/>
              <a:t>2nd </a:t>
            </a:r>
            <a:r>
              <a:rPr lang="cs-CZ" dirty="0" err="1"/>
              <a:t>one</a:t>
            </a:r>
            <a:endParaRPr lang="cs-CZ"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116228"/>
            <a:ext cx="7974821" cy="3532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Šipka dolů 4"/>
          <p:cNvSpPr/>
          <p:nvPr/>
        </p:nvSpPr>
        <p:spPr>
          <a:xfrm>
            <a:off x="3851920" y="4239874"/>
            <a:ext cx="72008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4008217" y="4365104"/>
            <a:ext cx="407484" cy="369332"/>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cs-CZ"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F9</a:t>
            </a:r>
            <a:endParaRPr lang="cs-CZ"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6597" y="5085184"/>
            <a:ext cx="1990725" cy="1438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2123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animEffect transition="in" filter="fade">
                                      <p:cBhvr>
                                        <p:cTn id="15" dur="500"/>
                                        <p:tgtEl>
                                          <p:spTgt spid="5122"/>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701</Words>
  <Application>Microsoft Office PowerPoint</Application>
  <PresentationFormat>Předvádění na obrazovce (4:3)</PresentationFormat>
  <Paragraphs>2767</Paragraphs>
  <Slides>17</Slides>
  <Notes>3</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Motiv systému Office</vt:lpstr>
      <vt:lpstr>Introduction to MS Dynamics NAV    (Combined Shipments)</vt:lpstr>
      <vt:lpstr>Combined Shipments (batch job)</vt:lpstr>
      <vt:lpstr>Help text </vt:lpstr>
      <vt:lpstr>Kombinované dodávky(dávka)</vt:lpstr>
      <vt:lpstr>Task 1</vt:lpstr>
      <vt:lpstr>Nápověda</vt:lpstr>
      <vt:lpstr>Create Two Sales orders – 1st one</vt:lpstr>
      <vt:lpstr>Create Two Sales orders – 1st one after shipment post</vt:lpstr>
      <vt:lpstr>Create Two Sales orders – 2nd one</vt:lpstr>
      <vt:lpstr>Create Two Sales orders – 2nd one after shipment post</vt:lpstr>
      <vt:lpstr>Shipment documents</vt:lpstr>
      <vt:lpstr>Combined Shipment creation</vt:lpstr>
      <vt:lpstr>Created Combined Shipment</vt:lpstr>
      <vt:lpstr>Created Combined Shipment (printout)</vt:lpstr>
      <vt:lpstr>Created Combined Shipment</vt:lpstr>
      <vt:lpstr>Posted Combined Shipment</vt:lpstr>
      <vt:lpstr>End of the section   (Combined Shipments)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Skorkovsky Jaromir</cp:lastModifiedBy>
  <cp:revision>195</cp:revision>
  <dcterms:created xsi:type="dcterms:W3CDTF">2014-09-15T11:04:04Z</dcterms:created>
  <dcterms:modified xsi:type="dcterms:W3CDTF">2017-10-02T08:03:56Z</dcterms:modified>
</cp:coreProperties>
</file>