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93" r:id="rId3"/>
    <p:sldId id="316" r:id="rId4"/>
    <p:sldId id="296" r:id="rId5"/>
    <p:sldId id="318" r:id="rId6"/>
    <p:sldId id="319" r:id="rId7"/>
    <p:sldId id="317" r:id="rId8"/>
    <p:sldId id="297" r:id="rId9"/>
    <p:sldId id="295" r:id="rId10"/>
    <p:sldId id="320" r:id="rId11"/>
    <p:sldId id="321" r:id="rId12"/>
    <p:sldId id="301" r:id="rId13"/>
    <p:sldId id="322" r:id="rId14"/>
    <p:sldId id="325" r:id="rId15"/>
    <p:sldId id="294" r:id="rId16"/>
    <p:sldId id="324" r:id="rId17"/>
    <p:sldId id="308" r:id="rId18"/>
    <p:sldId id="326" r:id="rId19"/>
    <p:sldId id="328" r:id="rId20"/>
    <p:sldId id="334" r:id="rId21"/>
    <p:sldId id="329" r:id="rId22"/>
    <p:sldId id="333" r:id="rId23"/>
    <p:sldId id="335"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894" y="108"/>
      </p:cViewPr>
      <p:guideLst>
        <p:guide orient="horz" pos="2160"/>
        <p:guide pos="2880"/>
      </p:guideLst>
    </p:cSldViewPr>
  </p:slid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09.10.2018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9C74A0C-3999-4A34-B7B3-0F835A0A5B6E}" type="datetimeFigureOut">
              <a:rPr lang="cs-CZ" smtClean="0"/>
              <a:t>09.10.2018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9C74A0C-3999-4A34-B7B3-0F835A0A5B6E}" type="datetimeFigureOut">
              <a:rPr lang="cs-CZ" smtClean="0"/>
              <a:t>09.10.2018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9C74A0C-3999-4A34-B7B3-0F835A0A5B6E}" type="datetimeFigureOut">
              <a:rPr lang="cs-CZ" smtClean="0"/>
              <a:t>09.10.2018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09.10.2018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09.10.2018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09.10.2018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1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1.png"/></Relationships>
</file>

<file path=ppt/slides/_rels/slide2.xml.rels><?xml version="1.0" encoding="UTF-8" standalone="yes"?>
<Relationships xmlns="http://schemas.openxmlformats.org/package/2006/relationships"><Relationship Id="rId3" Type="http://schemas.openxmlformats.org/officeDocument/2006/relationships/hyperlink" Target="http://en.wikipedia.org/wiki/Buyer" TargetMode="External"/><Relationship Id="rId2" Type="http://schemas.openxmlformats.org/officeDocument/2006/relationships/hyperlink" Target="http://en.wikipedia.org/wiki/Seller" TargetMode="External"/><Relationship Id="rId1" Type="http://schemas.openxmlformats.org/officeDocument/2006/relationships/slideLayout" Target="../slideLayouts/slideLayout2.xml"/><Relationship Id="rId4" Type="http://schemas.openxmlformats.org/officeDocument/2006/relationships/hyperlink" Target="http://en.wikipedia.org/wiki/Invoice"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22.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ynav.econ.muni.cz:49000/main.aspx?lang=cs-CZ&amp;content=T_39_38.htm" TargetMode="External"/><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hyperlink" Target="mk:@MSITStore:C:\Program%20Files%20(x86)\Microsoft%20Dynamics%20NAV\60\Classic\ENU\sr_t.chm::/T_37_5811.ht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err="1" smtClean="0"/>
              <a:t>Introduction</a:t>
            </a:r>
            <a:r>
              <a:rPr lang="cs-CZ" dirty="0" smtClean="0"/>
              <a:t> to MS Dynamics NAV  </a:t>
            </a:r>
            <a:br>
              <a:rPr lang="cs-CZ" dirty="0" smtClean="0"/>
            </a:br>
            <a:r>
              <a:rPr lang="cs-CZ" sz="1600" b="1" dirty="0" smtClean="0">
                <a:solidFill>
                  <a:srgbClr val="0070C0"/>
                </a:solidFill>
              </a:rPr>
              <a:t>(</a:t>
            </a:r>
            <a:r>
              <a:rPr lang="cs-CZ" sz="1600" b="1" dirty="0" err="1" smtClean="0">
                <a:solidFill>
                  <a:srgbClr val="0070C0"/>
                </a:solidFill>
              </a:rPr>
              <a:t>Credit</a:t>
            </a:r>
            <a:r>
              <a:rPr lang="cs-CZ" sz="1600" b="1" dirty="0" smtClean="0">
                <a:solidFill>
                  <a:srgbClr val="0070C0"/>
                </a:solidFill>
              </a:rPr>
              <a:t> </a:t>
            </a:r>
            <a:r>
              <a:rPr lang="cs-CZ" sz="1600" b="1" dirty="0" err="1" smtClean="0">
                <a:solidFill>
                  <a:srgbClr val="0070C0"/>
                </a:solidFill>
              </a:rPr>
              <a:t>Memo</a:t>
            </a:r>
            <a:r>
              <a:rPr lang="cs-CZ" sz="1600" b="1" dirty="0" smtClean="0">
                <a:solidFill>
                  <a:srgbClr val="0070C0"/>
                </a:solidFill>
              </a:rPr>
              <a:t>)</a:t>
            </a:r>
            <a:endParaRPr lang="cs-CZ" sz="1600" b="1" dirty="0">
              <a:solidFill>
                <a:srgbClr val="0070C0"/>
              </a:solidFill>
            </a:endParaRPr>
          </a:p>
        </p:txBody>
      </p:sp>
      <p:sp>
        <p:nvSpPr>
          <p:cNvPr id="3" name="Podnadpis 2"/>
          <p:cNvSpPr>
            <a:spLocks noGrp="1"/>
          </p:cNvSpPr>
          <p:nvPr>
            <p:ph type="subTitle" idx="1"/>
          </p:nvPr>
        </p:nvSpPr>
        <p:spPr/>
        <p:txBody>
          <a:bodyPr/>
          <a:lstStyle/>
          <a:p>
            <a:r>
              <a:rPr lang="cs-CZ" sz="1800" dirty="0" err="1" smtClean="0"/>
              <a:t>Ing.J.Skorkovský,CSc</a:t>
            </a:r>
            <a:r>
              <a:rPr lang="cs-CZ" sz="1800" dirty="0" smtClean="0"/>
              <a:t>.</a:t>
            </a:r>
            <a:r>
              <a:rPr lang="cs-CZ" dirty="0" smtClean="0"/>
              <a:t> </a:t>
            </a:r>
          </a:p>
          <a:p>
            <a:r>
              <a:rPr lang="en-US" sz="1800" dirty="0" smtClean="0"/>
              <a:t>MASARYK UNIVERSITY BRNO,</a:t>
            </a:r>
            <a:r>
              <a:rPr lang="cs-CZ" sz="1800" dirty="0" smtClean="0"/>
              <a:t> </a:t>
            </a:r>
            <a:r>
              <a:rPr lang="en-US" sz="1800" dirty="0" smtClean="0"/>
              <a:t>Czech Republic </a:t>
            </a:r>
          </a:p>
          <a:p>
            <a:r>
              <a:rPr lang="en-US" sz="1800" dirty="0" smtClean="0"/>
              <a:t>Faculty of economics and business administration </a:t>
            </a:r>
          </a:p>
          <a:p>
            <a:r>
              <a:rPr lang="en-US" sz="1800" dirty="0" smtClean="0"/>
              <a:t>Department of corporate economy</a:t>
            </a:r>
            <a:endParaRPr lang="en-US" sz="1800" dirty="0"/>
          </a:p>
        </p:txBody>
      </p:sp>
    </p:spTree>
    <p:extLst>
      <p:ext uri="{BB962C8B-B14F-4D97-AF65-F5344CB8AC3E}">
        <p14:creationId xmlns:p14="http://schemas.microsoft.com/office/powerpoint/2010/main" val="1172089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Purchase</a:t>
            </a:r>
            <a:r>
              <a:rPr lang="cs-CZ" dirty="0"/>
              <a:t> </a:t>
            </a:r>
            <a:r>
              <a:rPr lang="cs-CZ" dirty="0" err="1"/>
              <a:t>Order</a:t>
            </a:r>
            <a:r>
              <a:rPr lang="cs-CZ" dirty="0"/>
              <a:t> </a:t>
            </a:r>
            <a:r>
              <a:rPr lang="cs-CZ" dirty="0" err="1"/>
              <a:t>One</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284" y="1412776"/>
            <a:ext cx="7829148" cy="388843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Obdélník 3"/>
          <p:cNvSpPr/>
          <p:nvPr/>
        </p:nvSpPr>
        <p:spPr>
          <a:xfrm>
            <a:off x="4170588" y="5373216"/>
            <a:ext cx="86594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F9</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5589240"/>
            <a:ext cx="1322041" cy="8964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419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4099"/>
                                        </p:tgtEl>
                                        <p:attrNameLst>
                                          <p:attrName>style.visibility</p:attrName>
                                        </p:attrNameLst>
                                      </p:cBhvr>
                                      <p:to>
                                        <p:strVal val="visible"/>
                                      </p:to>
                                    </p:set>
                                    <p:animEffect transition="in" filter="wipe(down)">
                                      <p:cBhvr>
                                        <p:cTn id="19" dur="5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Purchase</a:t>
            </a:r>
            <a:r>
              <a:rPr lang="cs-CZ" dirty="0"/>
              <a:t> </a:t>
            </a:r>
            <a:r>
              <a:rPr lang="cs-CZ" dirty="0" err="1"/>
              <a:t>Order</a:t>
            </a:r>
            <a:r>
              <a:rPr lang="cs-CZ" dirty="0"/>
              <a:t> </a:t>
            </a:r>
            <a:r>
              <a:rPr lang="cs-CZ" dirty="0" err="1"/>
              <a:t>Two</a:t>
            </a:r>
            <a:endParaRPr lang="cs-CZ"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340768"/>
            <a:ext cx="7520413" cy="376086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Obdélník 4"/>
          <p:cNvSpPr/>
          <p:nvPr/>
        </p:nvSpPr>
        <p:spPr>
          <a:xfrm>
            <a:off x="4170588" y="5373216"/>
            <a:ext cx="86594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F9</a:t>
            </a:r>
            <a:endParaRPr lang="cs-CZ"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5400055"/>
            <a:ext cx="1322041" cy="89649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67001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Entries</a:t>
            </a:r>
            <a:endParaRPr lang="cs-CZ" dirty="0"/>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268759"/>
            <a:ext cx="8280920" cy="1368153"/>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0" name="TextovéPole 9"/>
          <p:cNvSpPr txBox="1"/>
          <p:nvPr/>
        </p:nvSpPr>
        <p:spPr>
          <a:xfrm>
            <a:off x="3081089" y="1484784"/>
            <a:ext cx="1268296" cy="253916"/>
          </a:xfrm>
          <a:prstGeom prst="rect">
            <a:avLst/>
          </a:prstGeom>
          <a:noFill/>
        </p:spPr>
        <p:txBody>
          <a:bodyPr wrap="none" rtlCol="0">
            <a:spAutoFit/>
          </a:bodyPr>
          <a:lstStyle/>
          <a:p>
            <a:r>
              <a:rPr lang="cs-CZ" sz="1050" b="1" dirty="0" err="1" smtClean="0">
                <a:solidFill>
                  <a:srgbClr val="0070C0"/>
                </a:solidFill>
              </a:rPr>
              <a:t>Item</a:t>
            </a:r>
            <a:r>
              <a:rPr lang="cs-CZ" sz="1050" b="1" dirty="0" smtClean="0">
                <a:solidFill>
                  <a:srgbClr val="0070C0"/>
                </a:solidFill>
              </a:rPr>
              <a:t>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pic>
        <p:nvPicPr>
          <p:cNvPr id="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2924944"/>
            <a:ext cx="8352928" cy="150843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2" name="TextovéPole 11"/>
          <p:cNvSpPr txBox="1"/>
          <p:nvPr/>
        </p:nvSpPr>
        <p:spPr>
          <a:xfrm>
            <a:off x="2308839" y="2936934"/>
            <a:ext cx="1422184" cy="253916"/>
          </a:xfrm>
          <a:prstGeom prst="rect">
            <a:avLst/>
          </a:prstGeom>
          <a:noFill/>
        </p:spPr>
        <p:txBody>
          <a:bodyPr wrap="none" rtlCol="0">
            <a:spAutoFit/>
          </a:bodyPr>
          <a:lstStyle/>
          <a:p>
            <a:r>
              <a:rPr lang="cs-CZ" sz="1050" b="1" dirty="0" err="1" smtClean="0">
                <a:solidFill>
                  <a:srgbClr val="0070C0"/>
                </a:solidFill>
              </a:rPr>
              <a:t>Vendor</a:t>
            </a:r>
            <a:r>
              <a:rPr lang="cs-CZ" sz="1050" b="1" dirty="0" smtClean="0">
                <a:solidFill>
                  <a:srgbClr val="0070C0"/>
                </a:solidFill>
              </a:rPr>
              <a:t>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pic>
        <p:nvPicPr>
          <p:cNvPr id="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2" y="4725144"/>
            <a:ext cx="8352928" cy="131206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14" name="TextovéPole 13"/>
          <p:cNvSpPr txBox="1"/>
          <p:nvPr/>
        </p:nvSpPr>
        <p:spPr>
          <a:xfrm>
            <a:off x="3606412" y="4725144"/>
            <a:ext cx="1499128" cy="253916"/>
          </a:xfrm>
          <a:prstGeom prst="rect">
            <a:avLst/>
          </a:prstGeom>
          <a:noFill/>
        </p:spPr>
        <p:txBody>
          <a:bodyPr wrap="none" rtlCol="0">
            <a:spAutoFit/>
          </a:bodyPr>
          <a:lstStyle/>
          <a:p>
            <a:r>
              <a:rPr lang="cs-CZ" sz="1050" b="1" dirty="0" smtClean="0">
                <a:solidFill>
                  <a:srgbClr val="0070C0"/>
                </a:solidFill>
              </a:rPr>
              <a:t>General </a:t>
            </a:r>
            <a:r>
              <a:rPr lang="cs-CZ" sz="1050" b="1" dirty="0" err="1" smtClean="0">
                <a:solidFill>
                  <a:srgbClr val="0070C0"/>
                </a:solidFill>
              </a:rPr>
              <a:t>Ledger</a:t>
            </a:r>
            <a:r>
              <a:rPr lang="cs-CZ" sz="1050" b="1" dirty="0" smtClean="0">
                <a:solidFill>
                  <a:srgbClr val="0070C0"/>
                </a:solidFill>
              </a:rPr>
              <a:t> </a:t>
            </a:r>
            <a:r>
              <a:rPr lang="cs-CZ" sz="1050" b="1" dirty="0" err="1" smtClean="0">
                <a:solidFill>
                  <a:srgbClr val="0070C0"/>
                </a:solidFill>
              </a:rPr>
              <a:t>Entries</a:t>
            </a:r>
            <a:endParaRPr lang="cs-CZ" sz="1050" b="1" dirty="0">
              <a:solidFill>
                <a:srgbClr val="0070C0"/>
              </a:solidFill>
            </a:endParaRPr>
          </a:p>
        </p:txBody>
      </p:sp>
    </p:spTree>
    <p:extLst>
      <p:ext uri="{BB962C8B-B14F-4D97-AF65-F5344CB8AC3E}">
        <p14:creationId xmlns:p14="http://schemas.microsoft.com/office/powerpoint/2010/main" val="31690663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err="1" smtClean="0"/>
              <a:t>Creation</a:t>
            </a:r>
            <a:r>
              <a:rPr lang="cs-CZ" sz="3600" dirty="0" smtClean="0"/>
              <a:t> </a:t>
            </a:r>
            <a:r>
              <a:rPr lang="cs-CZ" sz="3600" dirty="0" err="1" smtClean="0"/>
              <a:t>of</a:t>
            </a:r>
            <a:r>
              <a:rPr lang="cs-CZ" sz="3600" dirty="0" smtClean="0"/>
              <a:t> </a:t>
            </a:r>
            <a:r>
              <a:rPr lang="cs-CZ" sz="3600" dirty="0" err="1" smtClean="0"/>
              <a:t>credit</a:t>
            </a:r>
            <a:r>
              <a:rPr lang="cs-CZ" sz="3600" dirty="0" smtClean="0"/>
              <a:t> </a:t>
            </a:r>
            <a:r>
              <a:rPr lang="cs-CZ" sz="3600" dirty="0" err="1" smtClean="0"/>
              <a:t>memo</a:t>
            </a:r>
            <a:r>
              <a:rPr lang="cs-CZ" sz="3600" dirty="0" smtClean="0"/>
              <a:t> </a:t>
            </a:r>
            <a:r>
              <a:rPr lang="cs-CZ" sz="3600" dirty="0" err="1" smtClean="0"/>
              <a:t>related</a:t>
            </a:r>
            <a:r>
              <a:rPr lang="cs-CZ" sz="3600" dirty="0" smtClean="0"/>
              <a:t> to PO1</a:t>
            </a:r>
            <a:endParaRPr lang="cs-CZ" sz="3600"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1196753"/>
            <a:ext cx="1584176" cy="1949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611" y="3501008"/>
            <a:ext cx="4276898" cy="69391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51720" y="1196753"/>
            <a:ext cx="6659379" cy="1880747"/>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extovéPole 3"/>
          <p:cNvSpPr txBox="1"/>
          <p:nvPr/>
        </p:nvSpPr>
        <p:spPr>
          <a:xfrm>
            <a:off x="4310281" y="1628800"/>
            <a:ext cx="747320" cy="261610"/>
          </a:xfrm>
          <a:prstGeom prst="rect">
            <a:avLst/>
          </a:prstGeom>
          <a:noFill/>
        </p:spPr>
        <p:txBody>
          <a:bodyPr wrap="none" rtlCol="0">
            <a:spAutoFit/>
          </a:bodyPr>
          <a:lstStyle/>
          <a:p>
            <a:r>
              <a:rPr lang="cs-CZ" sz="1100" dirty="0" err="1" smtClean="0">
                <a:solidFill>
                  <a:srgbClr val="0070C0"/>
                </a:solidFill>
              </a:rPr>
              <a:t>Manually</a:t>
            </a:r>
            <a:r>
              <a:rPr lang="cs-CZ" sz="1100" dirty="0" smtClean="0">
                <a:solidFill>
                  <a:srgbClr val="0070C0"/>
                </a:solidFill>
              </a:rPr>
              <a:t> </a:t>
            </a:r>
            <a:endParaRPr lang="cs-CZ" sz="1100" dirty="0">
              <a:solidFill>
                <a:srgbClr val="0070C0"/>
              </a:solidFill>
            </a:endParaRPr>
          </a:p>
        </p:txBody>
      </p:sp>
      <p:pic>
        <p:nvPicPr>
          <p:cNvPr id="7173"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344" y="4437112"/>
            <a:ext cx="8666163" cy="1304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2010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500"/>
                                        <p:tgtEl>
                                          <p:spTgt spid="717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gtEl>
                                        <p:attrNameLst>
                                          <p:attrName>style.visibility</p:attrName>
                                        </p:attrNameLst>
                                      </p:cBhvr>
                                      <p:to>
                                        <p:strVal val="visible"/>
                                      </p:to>
                                    </p:set>
                                    <p:animEffect transition="in" filter="fade">
                                      <p:cBhvr>
                                        <p:cTn id="17" dur="500"/>
                                        <p:tgtEl>
                                          <p:spTgt spid="717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3"/>
                                        </p:tgtEl>
                                        <p:attrNameLst>
                                          <p:attrName>style.visibility</p:attrName>
                                        </p:attrNameLst>
                                      </p:cBhvr>
                                      <p:to>
                                        <p:strVal val="visible"/>
                                      </p:to>
                                    </p:set>
                                    <p:animEffect transition="in" filter="fade">
                                      <p:cBhvr>
                                        <p:cTn id="22" dur="500"/>
                                        <p:tgtEl>
                                          <p:spTgt spid="7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r>
              <a:rPr lang="cs-CZ" dirty="0" smtClean="0"/>
              <a:t> – PO1</a:t>
            </a:r>
            <a:endParaRPr lang="cs-CZ" dirty="0"/>
          </a:p>
        </p:txBody>
      </p:sp>
      <p:sp>
        <p:nvSpPr>
          <p:cNvPr id="4" name="Obdélník 3"/>
          <p:cNvSpPr/>
          <p:nvPr/>
        </p:nvSpPr>
        <p:spPr>
          <a:xfrm>
            <a:off x="3051870" y="5641629"/>
            <a:ext cx="864096" cy="646331"/>
          </a:xfrm>
          <a:prstGeom prst="rect">
            <a:avLst/>
          </a:prstGeom>
        </p:spPr>
        <p:txBody>
          <a:bodyPr wrap="square">
            <a:spAutoFit/>
          </a:bodyPr>
          <a:lstStyle/>
          <a:p>
            <a:r>
              <a:rPr lang="cs-C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F9</a:t>
            </a:r>
            <a:endParaRPr lang="cs-CZ" sz="3600" dirty="0"/>
          </a:p>
        </p:txBody>
      </p:sp>
      <p:pic>
        <p:nvPicPr>
          <p:cNvPr id="1024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052736"/>
            <a:ext cx="2800350" cy="25050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793615"/>
            <a:ext cx="7571340" cy="352839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24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9992" y="5533495"/>
            <a:ext cx="1997596" cy="8625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5928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243"/>
                                        </p:tgtEl>
                                        <p:attrNameLst>
                                          <p:attrName>style.visibility</p:attrName>
                                        </p:attrNameLst>
                                      </p:cBhvr>
                                      <p:to>
                                        <p:strVal val="visible"/>
                                      </p:to>
                                    </p:set>
                                    <p:animEffect transition="in" filter="fade">
                                      <p:cBhvr>
                                        <p:cTn id="7" dur="500"/>
                                        <p:tgtEl>
                                          <p:spTgt spid="1024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0244"/>
                                        </p:tgtEl>
                                        <p:attrNameLst>
                                          <p:attrName>style.visibility</p:attrName>
                                        </p:attrNameLst>
                                      </p:cBhvr>
                                      <p:to>
                                        <p:strVal val="visible"/>
                                      </p:to>
                                    </p:set>
                                    <p:animEffect transition="in" filter="wipe(down)">
                                      <p:cBhvr>
                                        <p:cTn id="22" dur="500"/>
                                        <p:tgtEl>
                                          <p:spTgt spid="102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r>
              <a:rPr lang="cs-CZ" dirty="0" smtClean="0"/>
              <a:t> –PO2</a:t>
            </a:r>
            <a:endParaRPr lang="cs-CZ" dirty="0"/>
          </a:p>
        </p:txBody>
      </p:sp>
      <p:sp>
        <p:nvSpPr>
          <p:cNvPr id="3" name="TextovéPole 2"/>
          <p:cNvSpPr txBox="1"/>
          <p:nvPr/>
        </p:nvSpPr>
        <p:spPr>
          <a:xfrm>
            <a:off x="2267744" y="2195572"/>
            <a:ext cx="3637278" cy="369332"/>
          </a:xfrm>
          <a:prstGeom prst="rect">
            <a:avLst/>
          </a:prstGeom>
          <a:noFill/>
        </p:spPr>
        <p:txBody>
          <a:bodyPr wrap="none" rtlCol="0">
            <a:spAutoFit/>
          </a:bodyPr>
          <a:lstStyle/>
          <a:p>
            <a:r>
              <a:rPr lang="cs-CZ" dirty="0" err="1" smtClean="0"/>
              <a:t>Credit</a:t>
            </a:r>
            <a:r>
              <a:rPr lang="cs-CZ" dirty="0" smtClean="0"/>
              <a:t> </a:t>
            </a:r>
            <a:r>
              <a:rPr lang="cs-CZ" dirty="0" err="1" smtClean="0"/>
              <a:t>memo</a:t>
            </a:r>
            <a:r>
              <a:rPr lang="cs-CZ" dirty="0" smtClean="0"/>
              <a:t> line  (řádek dobropisu) </a:t>
            </a:r>
            <a:endParaRPr lang="cs-CZ" dirty="0"/>
          </a:p>
        </p:txBody>
      </p:sp>
      <p:pic>
        <p:nvPicPr>
          <p:cNvPr id="81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16216" y="1086737"/>
            <a:ext cx="1800200" cy="15491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560" y="3119514"/>
            <a:ext cx="8266113" cy="1581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560" y="1220667"/>
            <a:ext cx="4276898" cy="69391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6" name="Šipka doprava 5"/>
          <p:cNvSpPr/>
          <p:nvPr/>
        </p:nvSpPr>
        <p:spPr>
          <a:xfrm>
            <a:off x="5004048" y="1340768"/>
            <a:ext cx="115212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711741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6"/>
                                        </p:tgtEl>
                                        <p:attrNameLst>
                                          <p:attrName>style.visibility</p:attrName>
                                        </p:attrNameLst>
                                      </p:cBhvr>
                                      <p:to>
                                        <p:strVal val="visible"/>
                                      </p:to>
                                    </p:set>
                                    <p:animEffect transition="in" filter="fade">
                                      <p:cBhvr>
                                        <p:cTn id="17" dur="500"/>
                                        <p:tgtEl>
                                          <p:spTgt spid="819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fade">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197"/>
                                        </p:tgtEl>
                                        <p:attrNameLst>
                                          <p:attrName>style.visibility</p:attrName>
                                        </p:attrNameLst>
                                      </p:cBhvr>
                                      <p:to>
                                        <p:strVal val="visible"/>
                                      </p:to>
                                    </p:set>
                                    <p:animEffect transition="in" filter="fade">
                                      <p:cBhvr>
                                        <p:cTn id="27" dur="500"/>
                                        <p:tgtEl>
                                          <p:spTgt spid="81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Credit</a:t>
            </a:r>
            <a:r>
              <a:rPr lang="cs-CZ" dirty="0"/>
              <a:t> </a:t>
            </a:r>
            <a:r>
              <a:rPr lang="cs-CZ" dirty="0" err="1" smtClean="0"/>
              <a:t>Memo</a:t>
            </a:r>
            <a:r>
              <a:rPr lang="cs-CZ" dirty="0" smtClean="0"/>
              <a:t> –PO2</a:t>
            </a:r>
            <a:endParaRPr lang="cs-CZ" dirty="0"/>
          </a:p>
        </p:txBody>
      </p:sp>
      <p:pic>
        <p:nvPicPr>
          <p:cNvPr id="921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6522244" cy="36004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Obdélník 6"/>
          <p:cNvSpPr/>
          <p:nvPr/>
        </p:nvSpPr>
        <p:spPr>
          <a:xfrm>
            <a:off x="3051870" y="5641629"/>
            <a:ext cx="864096" cy="646331"/>
          </a:xfrm>
          <a:prstGeom prst="rect">
            <a:avLst/>
          </a:prstGeom>
        </p:spPr>
        <p:txBody>
          <a:bodyPr wrap="square">
            <a:spAutoFit/>
          </a:bodyPr>
          <a:lstStyle/>
          <a:p>
            <a:r>
              <a:rPr lang="cs-CZ"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F9</a:t>
            </a:r>
            <a:endParaRPr lang="cs-CZ" sz="3600" dirty="0"/>
          </a:p>
        </p:txBody>
      </p:sp>
      <p:pic>
        <p:nvPicPr>
          <p:cNvPr id="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5533495"/>
            <a:ext cx="1997596" cy="8625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45643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19"/>
                                        </p:tgtEl>
                                        <p:attrNameLst>
                                          <p:attrName>style.visibility</p:attrName>
                                        </p:attrNameLst>
                                      </p:cBhvr>
                                      <p:to>
                                        <p:strVal val="visible"/>
                                      </p:to>
                                    </p:set>
                                    <p:animEffect transition="in" filter="fade">
                                      <p:cBhvr>
                                        <p:cTn id="7" dur="500"/>
                                        <p:tgtEl>
                                          <p:spTgt spid="921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Entries</a:t>
            </a:r>
            <a:r>
              <a:rPr lang="cs-CZ" dirty="0" smtClean="0"/>
              <a:t> </a:t>
            </a:r>
            <a:r>
              <a:rPr lang="cs-CZ" dirty="0" err="1" smtClean="0"/>
              <a:t>after</a:t>
            </a:r>
            <a:r>
              <a:rPr lang="cs-CZ" dirty="0" smtClean="0"/>
              <a:t> </a:t>
            </a:r>
            <a:r>
              <a:rPr lang="cs-CZ" dirty="0" err="1" smtClean="0"/>
              <a:t>posting</a:t>
            </a:r>
            <a:r>
              <a:rPr lang="cs-CZ" dirty="0" smtClean="0"/>
              <a:t> </a:t>
            </a:r>
            <a:r>
              <a:rPr lang="cs-CZ" dirty="0" err="1" smtClean="0"/>
              <a:t>both</a:t>
            </a:r>
            <a:r>
              <a:rPr lang="cs-CZ" dirty="0" smtClean="0"/>
              <a:t> CM</a:t>
            </a:r>
            <a:endParaRPr lang="cs-CZ"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340768"/>
            <a:ext cx="8447931" cy="27251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4149080"/>
            <a:ext cx="8352928" cy="209149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Přímá spojnice se šipkou 3"/>
          <p:cNvCxnSpPr/>
          <p:nvPr/>
        </p:nvCxnSpPr>
        <p:spPr>
          <a:xfrm flipV="1">
            <a:off x="7236296" y="5517232"/>
            <a:ext cx="0" cy="576064"/>
          </a:xfrm>
          <a:prstGeom prst="straightConnector1">
            <a:avLst/>
          </a:prstGeom>
          <a:ln w="19050">
            <a:solidFill>
              <a:schemeClr val="accent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flipV="1">
            <a:off x="7388696" y="5669632"/>
            <a:ext cx="0" cy="288032"/>
          </a:xfrm>
          <a:prstGeom prst="straightConnector1">
            <a:avLst/>
          </a:prstGeom>
          <a:ln w="1905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pic>
        <p:nvPicPr>
          <p:cNvPr id="1126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3790" y="4401378"/>
            <a:ext cx="2593653" cy="62491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32277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 </a:t>
            </a:r>
            <a:r>
              <a:rPr lang="cs-CZ" dirty="0" err="1" smtClean="0"/>
              <a:t>Entries</a:t>
            </a:r>
            <a:r>
              <a:rPr lang="cs-CZ" dirty="0" smtClean="0"/>
              <a:t> - </a:t>
            </a:r>
            <a:r>
              <a:rPr lang="cs-CZ" sz="2800" dirty="0" smtClean="0">
                <a:solidFill>
                  <a:srgbClr val="0070C0"/>
                </a:solidFill>
              </a:rPr>
              <a:t>položky hlavní knihy</a:t>
            </a:r>
            <a:endParaRPr lang="cs-CZ" sz="2800" dirty="0">
              <a:solidFill>
                <a:srgbClr val="0070C0"/>
              </a:solidFill>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045599" cy="28091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5277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Another method of CM </a:t>
            </a:r>
            <a:r>
              <a:rPr lang="en-US" dirty="0" err="1" smtClean="0"/>
              <a:t>cr</a:t>
            </a:r>
            <a:r>
              <a:rPr lang="cs-CZ" dirty="0" smtClean="0"/>
              <a:t>e</a:t>
            </a:r>
            <a:r>
              <a:rPr lang="en-US" dirty="0" err="1" smtClean="0"/>
              <a:t>ation</a:t>
            </a:r>
            <a:endParaRPr lang="en-US" dirty="0"/>
          </a:p>
        </p:txBody>
      </p:sp>
      <p:pic>
        <p:nvPicPr>
          <p:cNvPr id="12"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7033" y="1164120"/>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ovéPole 12"/>
          <p:cNvSpPr txBox="1"/>
          <p:nvPr/>
        </p:nvSpPr>
        <p:spPr>
          <a:xfrm>
            <a:off x="7349728" y="1171790"/>
            <a:ext cx="1527982" cy="523220"/>
          </a:xfrm>
          <a:prstGeom prst="rect">
            <a:avLst/>
          </a:prstGeom>
          <a:noFill/>
        </p:spPr>
        <p:txBody>
          <a:bodyPr wrap="none" rtlCol="0">
            <a:spAutoFit/>
          </a:bodyPr>
          <a:lstStyle/>
          <a:p>
            <a:r>
              <a:rPr lang="cs-CZ" sz="1400" b="1" dirty="0" err="1" smtClean="0">
                <a:solidFill>
                  <a:srgbClr val="FF0000"/>
                </a:solidFill>
              </a:rPr>
              <a:t>Only</a:t>
            </a:r>
            <a:r>
              <a:rPr lang="cs-CZ" sz="1400" b="1" dirty="0" smtClean="0">
                <a:solidFill>
                  <a:srgbClr val="FF0000"/>
                </a:solidFill>
              </a:rPr>
              <a:t> Czech </a:t>
            </a:r>
            <a:r>
              <a:rPr lang="cs-CZ" sz="1400" b="1" dirty="0" err="1" smtClean="0">
                <a:solidFill>
                  <a:srgbClr val="FF0000"/>
                </a:solidFill>
              </a:rPr>
              <a:t>course</a:t>
            </a:r>
            <a:endParaRPr lang="cs-CZ" sz="1400" b="1" dirty="0" smtClean="0">
              <a:solidFill>
                <a:srgbClr val="FF0000"/>
              </a:solidFill>
            </a:endParaRPr>
          </a:p>
          <a:p>
            <a:r>
              <a:rPr lang="cs-CZ" sz="1400" b="1" dirty="0" smtClean="0">
                <a:solidFill>
                  <a:srgbClr val="FF0000"/>
                </a:solidFill>
              </a:rPr>
              <a:t>BPH_PIS2 !!!!</a:t>
            </a:r>
            <a:endParaRPr lang="cs-CZ" sz="1400" b="1" dirty="0">
              <a:solidFill>
                <a:srgbClr val="FF0000"/>
              </a:solidFill>
            </a:endParaRPr>
          </a:p>
        </p:txBody>
      </p:sp>
      <p:sp>
        <p:nvSpPr>
          <p:cNvPr id="3" name="TextovéPole 2"/>
          <p:cNvSpPr txBox="1"/>
          <p:nvPr/>
        </p:nvSpPr>
        <p:spPr>
          <a:xfrm>
            <a:off x="682454" y="1334344"/>
            <a:ext cx="8044446" cy="2031325"/>
          </a:xfrm>
          <a:prstGeom prst="rect">
            <a:avLst/>
          </a:prstGeom>
          <a:noFill/>
        </p:spPr>
        <p:txBody>
          <a:bodyPr wrap="none" rtlCol="0">
            <a:spAutoFit/>
          </a:bodyPr>
          <a:lstStyle/>
          <a:p>
            <a:r>
              <a:rPr lang="en-US" dirty="0" smtClean="0"/>
              <a:t>We have created and posted two new PO </a:t>
            </a:r>
          </a:p>
          <a:p>
            <a:r>
              <a:rPr lang="en-US" dirty="0" smtClean="0"/>
              <a:t>for  Z</a:t>
            </a:r>
            <a:r>
              <a:rPr lang="cs-CZ" dirty="0" smtClean="0"/>
              <a:t>3</a:t>
            </a:r>
            <a:r>
              <a:rPr lang="en-US" dirty="0" smtClean="0"/>
              <a:t>00 -&gt;costs  5 </a:t>
            </a:r>
            <a:r>
              <a:rPr lang="cs-CZ" dirty="0" smtClean="0"/>
              <a:t>(</a:t>
            </a:r>
            <a:r>
              <a:rPr lang="en-ZA" dirty="0" smtClean="0"/>
              <a:t>first </a:t>
            </a:r>
            <a:r>
              <a:rPr lang="cs-CZ" dirty="0" smtClean="0"/>
              <a:t>PO)- </a:t>
            </a:r>
            <a:r>
              <a:rPr lang="cs-CZ" dirty="0" smtClean="0">
                <a:solidFill>
                  <a:srgbClr val="0070C0"/>
                </a:solidFill>
              </a:rPr>
              <a:t>BLUE</a:t>
            </a:r>
            <a:r>
              <a:rPr lang="cs-CZ" dirty="0" smtClean="0"/>
              <a:t>  </a:t>
            </a:r>
            <a:r>
              <a:rPr lang="en-US" dirty="0" smtClean="0"/>
              <a:t>and 7 </a:t>
            </a:r>
            <a:r>
              <a:rPr lang="cs-CZ" dirty="0" smtClean="0"/>
              <a:t>(second PO) – </a:t>
            </a:r>
            <a:r>
              <a:rPr lang="cs-CZ" dirty="0" smtClean="0">
                <a:solidFill>
                  <a:srgbClr val="FF0000"/>
                </a:solidFill>
              </a:rPr>
              <a:t>RED</a:t>
            </a:r>
            <a:r>
              <a:rPr lang="cs-CZ" dirty="0" smtClean="0"/>
              <a:t> </a:t>
            </a:r>
            <a:r>
              <a:rPr lang="en-US" dirty="0" smtClean="0"/>
              <a:t>x 10 each </a:t>
            </a:r>
          </a:p>
          <a:p>
            <a:r>
              <a:rPr lang="en-US" dirty="0" smtClean="0"/>
              <a:t>And new CM creation does not use copy document by Apply from item entry </a:t>
            </a:r>
          </a:p>
          <a:p>
            <a:r>
              <a:rPr lang="cs-CZ" dirty="0" smtClean="0">
                <a:solidFill>
                  <a:srgbClr val="0070C0"/>
                </a:solidFill>
              </a:rPr>
              <a:t>– Vyrovnat položkou zboží- viz řádek dobropisu. Pozor neuvažujeme v řádcích lokaci </a:t>
            </a:r>
          </a:p>
          <a:p>
            <a:r>
              <a:rPr lang="cs-CZ" dirty="0" smtClean="0">
                <a:solidFill>
                  <a:srgbClr val="0070C0"/>
                </a:solidFill>
              </a:rPr>
              <a:t>i když oba nákupy lokaci používaly ! Navíc při manuálním vytvoření řádku dobropisu</a:t>
            </a:r>
          </a:p>
          <a:p>
            <a:r>
              <a:rPr lang="cs-CZ" dirty="0" smtClean="0">
                <a:solidFill>
                  <a:srgbClr val="0070C0"/>
                </a:solidFill>
              </a:rPr>
              <a:t>se objeví poslední nákupní cena , tedy 7 !!!!! Dále odškrtneme políčko</a:t>
            </a:r>
          </a:p>
          <a:p>
            <a:r>
              <a:rPr lang="cs-CZ" b="1" dirty="0" smtClean="0">
                <a:solidFill>
                  <a:srgbClr val="0070C0"/>
                </a:solidFill>
              </a:rPr>
              <a:t>Přesné vrácení nákladů </a:t>
            </a:r>
            <a:r>
              <a:rPr lang="cs-CZ" dirty="0" smtClean="0">
                <a:solidFill>
                  <a:srgbClr val="0070C0"/>
                </a:solidFill>
              </a:rPr>
              <a:t>a nastavíme Automatickou adjustaci vždy v Nastavení zásob</a:t>
            </a:r>
            <a:endParaRPr lang="cs-CZ" dirty="0"/>
          </a:p>
        </p:txBody>
      </p:sp>
      <p:sp>
        <p:nvSpPr>
          <p:cNvPr id="4" name="TextovéPole 3"/>
          <p:cNvSpPr txBox="1"/>
          <p:nvPr/>
        </p:nvSpPr>
        <p:spPr>
          <a:xfrm>
            <a:off x="4346475" y="6011996"/>
            <a:ext cx="782587" cy="369332"/>
          </a:xfrm>
          <a:prstGeom prst="rect">
            <a:avLst/>
          </a:prstGeom>
          <a:noFill/>
        </p:spPr>
        <p:txBody>
          <a:bodyPr wrap="none" rtlCol="0">
            <a:spAutoFit/>
          </a:bodyPr>
          <a:lstStyle/>
          <a:p>
            <a:r>
              <a:rPr lang="cs-CZ" dirty="0" smtClean="0"/>
              <a:t>2 x F9 </a:t>
            </a:r>
            <a:endParaRPr lang="cs-CZ" dirty="0"/>
          </a:p>
        </p:txBody>
      </p:sp>
      <p:pic>
        <p:nvPicPr>
          <p:cNvPr id="153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6413" y="3372822"/>
            <a:ext cx="8126918"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36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6386" y="4653136"/>
            <a:ext cx="8031933" cy="1162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4110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364"/>
                                        </p:tgtEl>
                                        <p:attrNameLst>
                                          <p:attrName>style.visibility</p:attrName>
                                        </p:attrNameLst>
                                      </p:cBhvr>
                                      <p:to>
                                        <p:strVal val="visible"/>
                                      </p:to>
                                    </p:set>
                                    <p:animEffect transition="in" filter="fade">
                                      <p:cBhvr>
                                        <p:cTn id="12" dur="500"/>
                                        <p:tgtEl>
                                          <p:spTgt spid="1536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5365"/>
                                        </p:tgtEl>
                                        <p:attrNameLst>
                                          <p:attrName>style.visibility</p:attrName>
                                        </p:attrNameLst>
                                      </p:cBhvr>
                                      <p:to>
                                        <p:strVal val="visible"/>
                                      </p:to>
                                    </p:set>
                                    <p:animEffect transition="in" filter="fade">
                                      <p:cBhvr>
                                        <p:cTn id="17" dur="500"/>
                                        <p:tgtEl>
                                          <p:spTgt spid="1536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fade">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Credit</a:t>
            </a:r>
            <a:r>
              <a:rPr lang="cs-CZ" dirty="0" smtClean="0"/>
              <a:t> </a:t>
            </a:r>
            <a:r>
              <a:rPr lang="cs-CZ" dirty="0" err="1" smtClean="0"/>
              <a:t>Memo</a:t>
            </a:r>
            <a:endParaRPr lang="en-ZA" dirty="0"/>
          </a:p>
        </p:txBody>
      </p:sp>
      <p:sp>
        <p:nvSpPr>
          <p:cNvPr id="3" name="Zástupný symbol pro obsah 2"/>
          <p:cNvSpPr>
            <a:spLocks noGrp="1"/>
          </p:cNvSpPr>
          <p:nvPr>
            <p:ph idx="1"/>
          </p:nvPr>
        </p:nvSpPr>
        <p:spPr/>
        <p:txBody>
          <a:bodyPr>
            <a:normAutofit fontScale="25000" lnSpcReduction="20000"/>
          </a:bodyPr>
          <a:lstStyle/>
          <a:p>
            <a:r>
              <a:rPr lang="en-ZA" sz="11200" b="1" dirty="0" smtClean="0"/>
              <a:t>Credit </a:t>
            </a:r>
            <a:r>
              <a:rPr lang="cs-CZ" sz="11200" b="1" dirty="0" err="1" smtClean="0"/>
              <a:t>Memo</a:t>
            </a:r>
            <a:r>
              <a:rPr lang="en-ZA" sz="11200" b="1" dirty="0" smtClean="0"/>
              <a:t>-</a:t>
            </a:r>
            <a:r>
              <a:rPr lang="cs-CZ" sz="11200" b="1" dirty="0" smtClean="0"/>
              <a:t>(</a:t>
            </a:r>
            <a:r>
              <a:rPr lang="cs-CZ" sz="11200" b="1" dirty="0" err="1" smtClean="0"/>
              <a:t>Further</a:t>
            </a:r>
            <a:r>
              <a:rPr lang="cs-CZ" sz="11200" b="1" dirty="0" smtClean="0"/>
              <a:t> CM) </a:t>
            </a:r>
            <a:r>
              <a:rPr lang="en-ZA" sz="11200" b="1" dirty="0" smtClean="0"/>
              <a:t>definition (terminology) and effects</a:t>
            </a:r>
            <a:endParaRPr lang="cs-CZ" sz="11200" b="1" dirty="0" smtClean="0"/>
          </a:p>
          <a:p>
            <a:endParaRPr lang="cs-CZ" sz="11200" b="1" dirty="0"/>
          </a:p>
          <a:p>
            <a:pPr marL="0" indent="0">
              <a:buNone/>
            </a:pPr>
            <a:r>
              <a:rPr lang="cs-CZ" sz="3400" b="1" dirty="0" smtClean="0"/>
              <a:t> </a:t>
            </a:r>
            <a:endParaRPr lang="en-ZA" sz="3400" b="1" dirty="0" smtClean="0"/>
          </a:p>
          <a:p>
            <a:pPr lvl="1"/>
            <a:r>
              <a:rPr lang="en-ZA" sz="9600" dirty="0" smtClean="0"/>
              <a:t>is a commercial document issued by a </a:t>
            </a:r>
            <a:r>
              <a:rPr lang="en-ZA" sz="9600" dirty="0" smtClean="0">
                <a:hlinkClick r:id="rId2" tooltip="Seller"/>
              </a:rPr>
              <a:t>seller</a:t>
            </a:r>
            <a:r>
              <a:rPr lang="en-ZA" sz="9600" dirty="0" smtClean="0"/>
              <a:t> to a </a:t>
            </a:r>
            <a:r>
              <a:rPr lang="en-ZA" sz="9600" dirty="0" smtClean="0">
                <a:hlinkClick r:id="rId3" tooltip="Buyer"/>
              </a:rPr>
              <a:t>buyer</a:t>
            </a:r>
            <a:r>
              <a:rPr lang="en-ZA" sz="9600" dirty="0" smtClean="0"/>
              <a:t>. The seller usually issues a credit memo for the same or lower amount than the </a:t>
            </a:r>
            <a:r>
              <a:rPr lang="en-ZA" sz="9600" dirty="0" smtClean="0">
                <a:hlinkClick r:id="rId4" tooltip="Invoice"/>
              </a:rPr>
              <a:t>invoice</a:t>
            </a:r>
            <a:r>
              <a:rPr lang="en-ZA" sz="9600" dirty="0" smtClean="0"/>
              <a:t>, and then repays the money to the buyer or sets it off against a balance due from other transactions. </a:t>
            </a:r>
            <a:endParaRPr lang="cs-CZ" sz="9600" dirty="0" smtClean="0"/>
          </a:p>
          <a:p>
            <a:pPr marL="457200" lvl="1" indent="0">
              <a:buNone/>
            </a:pPr>
            <a:endParaRPr lang="en-ZA" sz="9600" dirty="0" smtClean="0"/>
          </a:p>
          <a:p>
            <a:pPr lvl="1"/>
            <a:r>
              <a:rPr lang="en-ZA" sz="9600" dirty="0"/>
              <a:t>A </a:t>
            </a:r>
            <a:r>
              <a:rPr lang="cs-CZ" sz="9600" dirty="0" err="1" smtClean="0"/>
              <a:t>Cr</a:t>
            </a:r>
            <a:r>
              <a:rPr lang="en-ZA" sz="9600" dirty="0" smtClean="0"/>
              <a:t>edit </a:t>
            </a:r>
            <a:r>
              <a:rPr lang="cs-CZ" sz="9600" dirty="0" err="1" smtClean="0"/>
              <a:t>Memo</a:t>
            </a:r>
            <a:r>
              <a:rPr lang="cs-CZ" sz="9600" dirty="0" smtClean="0"/>
              <a:t> </a:t>
            </a:r>
            <a:r>
              <a:rPr lang="en-ZA" sz="9600" dirty="0" smtClean="0"/>
              <a:t>lists </a:t>
            </a:r>
            <a:r>
              <a:rPr lang="en-ZA" sz="9600" dirty="0"/>
              <a:t>the products, quantities and agreed prices for products or services the seller provided the buyer, but the buyer returned it or did not receive it or received incomplete, damaged, or incorrect</a:t>
            </a:r>
            <a:r>
              <a:rPr lang="cs-CZ" sz="9600" dirty="0"/>
              <a:t>.</a:t>
            </a:r>
            <a:r>
              <a:rPr lang="en-ZA" sz="9600" dirty="0"/>
              <a:t> </a:t>
            </a:r>
          </a:p>
          <a:p>
            <a:pPr lvl="1"/>
            <a:endParaRPr lang="en-ZA" sz="9600" dirty="0" smtClean="0"/>
          </a:p>
          <a:p>
            <a:pPr lvl="1"/>
            <a:endParaRPr lang="en-ZA" sz="9600" dirty="0" smtClean="0"/>
          </a:p>
          <a:p>
            <a:pPr lvl="1"/>
            <a:endParaRPr lang="en-ZA" dirty="0" smtClean="0"/>
          </a:p>
          <a:p>
            <a:pPr marL="0" indent="0">
              <a:buNone/>
            </a:pPr>
            <a:r>
              <a:rPr lang="en-ZA" dirty="0" smtClean="0"/>
              <a:t> </a:t>
            </a:r>
            <a:endParaRPr lang="en-ZA" dirty="0"/>
          </a:p>
        </p:txBody>
      </p:sp>
    </p:spTree>
    <p:extLst>
      <p:ext uri="{BB962C8B-B14F-4D97-AF65-F5344CB8AC3E}">
        <p14:creationId xmlns:p14="http://schemas.microsoft.com/office/powerpoint/2010/main" val="489432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Credit</a:t>
            </a:r>
            <a:r>
              <a:rPr lang="cs-CZ" dirty="0" smtClean="0"/>
              <a:t> </a:t>
            </a:r>
            <a:r>
              <a:rPr lang="cs-CZ" dirty="0" err="1" smtClean="0"/>
              <a:t>Memo</a:t>
            </a:r>
            <a:endParaRPr lang="cs-CZ" dirty="0"/>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7" y="1628800"/>
            <a:ext cx="7517635"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ovéPole 3"/>
          <p:cNvSpPr txBox="1"/>
          <p:nvPr/>
        </p:nvSpPr>
        <p:spPr>
          <a:xfrm>
            <a:off x="2131944" y="5373216"/>
            <a:ext cx="4620880" cy="369332"/>
          </a:xfrm>
          <a:prstGeom prst="rect">
            <a:avLst/>
          </a:prstGeom>
          <a:noFill/>
        </p:spPr>
        <p:txBody>
          <a:bodyPr wrap="none" rtlCol="0">
            <a:spAutoFit/>
          </a:bodyPr>
          <a:lstStyle/>
          <a:p>
            <a:r>
              <a:rPr lang="cs-CZ" dirty="0" smtClean="0"/>
              <a:t>Budeme chtít vyrovnat první položku Z300 za 5 </a:t>
            </a:r>
            <a:endParaRPr lang="cs-CZ" dirty="0"/>
          </a:p>
        </p:txBody>
      </p:sp>
    </p:spTree>
    <p:extLst>
      <p:ext uri="{BB962C8B-B14F-4D97-AF65-F5344CB8AC3E}">
        <p14:creationId xmlns:p14="http://schemas.microsoft.com/office/powerpoint/2010/main" val="34229577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CM </a:t>
            </a:r>
            <a:r>
              <a:rPr lang="cs-CZ" dirty="0" err="1" smtClean="0"/>
              <a:t>creation</a:t>
            </a:r>
            <a:r>
              <a:rPr lang="cs-CZ" dirty="0" smtClean="0"/>
              <a:t> - </a:t>
            </a:r>
            <a:r>
              <a:rPr lang="cs-CZ" sz="2400" dirty="0" err="1" smtClean="0">
                <a:solidFill>
                  <a:srgbClr val="0070C0"/>
                </a:solidFill>
              </a:rPr>
              <a:t>only</a:t>
            </a:r>
            <a:r>
              <a:rPr lang="cs-CZ" sz="2400" dirty="0" smtClean="0">
                <a:solidFill>
                  <a:srgbClr val="0070C0"/>
                </a:solidFill>
              </a:rPr>
              <a:t> CM line- s pomocí vyrovnat položky </a:t>
            </a:r>
            <a:endParaRPr lang="cs-CZ" sz="2400" dirty="0">
              <a:solidFill>
                <a:srgbClr val="0070C0"/>
              </a:solidFill>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323255"/>
            <a:ext cx="3888432" cy="6930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2348880"/>
            <a:ext cx="6989862" cy="33003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38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648" y="5092343"/>
            <a:ext cx="7468394" cy="9390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ovéPole 2"/>
          <p:cNvSpPr txBox="1"/>
          <p:nvPr/>
        </p:nvSpPr>
        <p:spPr>
          <a:xfrm>
            <a:off x="3131840" y="6233657"/>
            <a:ext cx="4488408" cy="369332"/>
          </a:xfrm>
          <a:prstGeom prst="rect">
            <a:avLst/>
          </a:prstGeom>
          <a:noFill/>
        </p:spPr>
        <p:txBody>
          <a:bodyPr wrap="none" rtlCol="0">
            <a:spAutoFit/>
          </a:bodyPr>
          <a:lstStyle/>
          <a:p>
            <a:r>
              <a:rPr lang="cs-CZ" dirty="0" smtClean="0"/>
              <a:t>Číslo položky zboží s pomocí F4 vybrat ručně</a:t>
            </a:r>
            <a:endParaRPr lang="cs-CZ" dirty="0"/>
          </a:p>
        </p:txBody>
      </p:sp>
    </p:spTree>
    <p:extLst>
      <p:ext uri="{BB962C8B-B14F-4D97-AF65-F5344CB8AC3E}">
        <p14:creationId xmlns:p14="http://schemas.microsoft.com/office/powerpoint/2010/main" val="1100899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387"/>
                                        </p:tgtEl>
                                        <p:attrNameLst>
                                          <p:attrName>style.visibility</p:attrName>
                                        </p:attrNameLst>
                                      </p:cBhvr>
                                      <p:to>
                                        <p:strVal val="visible"/>
                                      </p:to>
                                    </p:set>
                                    <p:animEffect transition="in" filter="fade">
                                      <p:cBhvr>
                                        <p:cTn id="7" dur="500"/>
                                        <p:tgtEl>
                                          <p:spTgt spid="1638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388"/>
                                        </p:tgtEl>
                                        <p:attrNameLst>
                                          <p:attrName>style.visibility</p:attrName>
                                        </p:attrNameLst>
                                      </p:cBhvr>
                                      <p:to>
                                        <p:strVal val="visible"/>
                                      </p:to>
                                    </p:set>
                                    <p:animEffect transition="in" filter="fade">
                                      <p:cBhvr>
                                        <p:cTn id="12" dur="500"/>
                                        <p:tgtEl>
                                          <p:spTgt spid="163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Item</a:t>
            </a:r>
            <a:r>
              <a:rPr lang="cs-CZ" dirty="0" smtClean="0"/>
              <a:t> </a:t>
            </a:r>
            <a:r>
              <a:rPr lang="cs-CZ" dirty="0" err="1" smtClean="0"/>
              <a:t>ledger</a:t>
            </a:r>
            <a:r>
              <a:rPr lang="cs-CZ" dirty="0" smtClean="0"/>
              <a:t> </a:t>
            </a:r>
            <a:r>
              <a:rPr lang="cs-CZ" dirty="0" err="1" smtClean="0"/>
              <a:t>entries</a:t>
            </a:r>
            <a:r>
              <a:rPr lang="cs-CZ" dirty="0" smtClean="0"/>
              <a:t> </a:t>
            </a:r>
            <a:r>
              <a:rPr lang="cs-CZ" dirty="0" err="1" smtClean="0"/>
              <a:t>after</a:t>
            </a:r>
            <a:r>
              <a:rPr lang="cs-CZ" dirty="0" smtClean="0"/>
              <a:t> F9  </a:t>
            </a:r>
            <a:endParaRPr lang="cs-CZ" sz="2700" dirty="0">
              <a:solidFill>
                <a:srgbClr val="0070C0"/>
              </a:solidFill>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628799"/>
            <a:ext cx="7900856" cy="167069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80290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3626" y="2123236"/>
            <a:ext cx="4572000" cy="2865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Nadpis 1"/>
          <p:cNvSpPr>
            <a:spLocks noGrp="1"/>
          </p:cNvSpPr>
          <p:nvPr>
            <p:ph type="title"/>
          </p:nvPr>
        </p:nvSpPr>
        <p:spPr/>
        <p:txBody>
          <a:bodyPr>
            <a:normAutofit/>
          </a:bodyPr>
          <a:lstStyle/>
          <a:p>
            <a:r>
              <a:rPr lang="cs-CZ" dirty="0" smtClean="0"/>
              <a:t>End </a:t>
            </a:r>
            <a:r>
              <a:rPr lang="cs-CZ" dirty="0" err="1" smtClean="0"/>
              <a:t>of</a:t>
            </a:r>
            <a:r>
              <a:rPr lang="cs-CZ" dirty="0" smtClean="0"/>
              <a:t> </a:t>
            </a:r>
            <a:r>
              <a:rPr lang="cs-CZ" dirty="0" err="1" smtClean="0"/>
              <a:t>the</a:t>
            </a:r>
            <a:r>
              <a:rPr lang="cs-CZ" dirty="0" smtClean="0"/>
              <a:t> </a:t>
            </a:r>
            <a:r>
              <a:rPr lang="cs-CZ" dirty="0" err="1" smtClean="0"/>
              <a:t>section</a:t>
            </a:r>
            <a:r>
              <a:rPr lang="cs-CZ" dirty="0" smtClean="0"/>
              <a:t>  </a:t>
            </a:r>
            <a:br>
              <a:rPr lang="cs-CZ" dirty="0" smtClean="0"/>
            </a:br>
            <a:r>
              <a:rPr lang="cs-CZ" sz="2200" dirty="0" smtClean="0">
                <a:solidFill>
                  <a:srgbClr val="0070C0"/>
                </a:solidFill>
              </a:rPr>
              <a:t>(</a:t>
            </a:r>
            <a:r>
              <a:rPr lang="cs-CZ" sz="2200" dirty="0" err="1" smtClean="0">
                <a:solidFill>
                  <a:srgbClr val="0070C0"/>
                </a:solidFill>
              </a:rPr>
              <a:t>credit</a:t>
            </a:r>
            <a:r>
              <a:rPr lang="cs-CZ" sz="2200" dirty="0" smtClean="0">
                <a:solidFill>
                  <a:srgbClr val="0070C0"/>
                </a:solidFill>
              </a:rPr>
              <a:t> </a:t>
            </a:r>
            <a:r>
              <a:rPr lang="cs-CZ" sz="2200" dirty="0" err="1" smtClean="0">
                <a:solidFill>
                  <a:srgbClr val="0070C0"/>
                </a:solidFill>
              </a:rPr>
              <a:t>memo</a:t>
            </a:r>
            <a:r>
              <a:rPr lang="cs-CZ" sz="2200" dirty="0" smtClean="0">
                <a:solidFill>
                  <a:srgbClr val="0070C0"/>
                </a:solidFill>
              </a:rPr>
              <a:t>)</a:t>
            </a:r>
            <a:endParaRPr lang="cs-CZ" sz="2200" dirty="0">
              <a:solidFill>
                <a:srgbClr val="0070C0"/>
              </a:solidFill>
            </a:endParaRPr>
          </a:p>
        </p:txBody>
      </p:sp>
    </p:spTree>
    <p:extLst>
      <p:ext uri="{BB962C8B-B14F-4D97-AF65-F5344CB8AC3E}">
        <p14:creationId xmlns:p14="http://schemas.microsoft.com/office/powerpoint/2010/main" val="183166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Dobropisy</a:t>
            </a:r>
            <a:endParaRPr lang="cs-CZ"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88224" y="709017"/>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683568" y="1628800"/>
            <a:ext cx="6768752" cy="4801314"/>
          </a:xfrm>
          <a:prstGeom prst="rect">
            <a:avLst/>
          </a:prstGeom>
        </p:spPr>
        <p:txBody>
          <a:bodyPr wrap="square">
            <a:spAutoFit/>
          </a:bodyPr>
          <a:lstStyle/>
          <a:p>
            <a:r>
              <a:rPr lang="cs-CZ" dirty="0" smtClean="0"/>
              <a:t>Chcete-li vrátit zboží dodavateli nebo zrušit služby, za které jste již zaplatili, pak můžete vytvořit a zaúčtovat </a:t>
            </a:r>
            <a:r>
              <a:rPr lang="cs-CZ" dirty="0" smtClean="0">
                <a:solidFill>
                  <a:srgbClr val="0070C0"/>
                </a:solidFill>
              </a:rPr>
              <a:t>nákupní dobropis</a:t>
            </a:r>
            <a:r>
              <a:rPr lang="cs-CZ" dirty="0" smtClean="0"/>
              <a:t>, který určí žádanou změnu původní nákupní faktury. Pro vyplnění nákupního dobropisu informacemi z příslušné nákupní faktury můžete použít funkci </a:t>
            </a:r>
            <a:r>
              <a:rPr lang="cs-CZ" b="1" dirty="0" smtClean="0"/>
              <a:t>Kopírovat doklad</a:t>
            </a:r>
            <a:r>
              <a:rPr lang="cs-CZ" dirty="0" smtClean="0"/>
              <a:t>. –</a:t>
            </a:r>
            <a:r>
              <a:rPr lang="cs-CZ" b="1" dirty="0" smtClean="0">
                <a:solidFill>
                  <a:srgbClr val="0070C0"/>
                </a:solidFill>
              </a:rPr>
              <a:t>Popis je zde stručnější než u prodejních dobropisů – viz HELP </a:t>
            </a:r>
          </a:p>
          <a:p>
            <a:endParaRPr lang="cs-CZ" dirty="0"/>
          </a:p>
          <a:p>
            <a:endParaRPr lang="cs-CZ" dirty="0" smtClean="0"/>
          </a:p>
          <a:p>
            <a:r>
              <a:rPr lang="cs-CZ" dirty="0"/>
              <a:t>Jestliže váš zákazník chce vrátit zboží nebo stornovat služby, které jste mu </a:t>
            </a:r>
            <a:r>
              <a:rPr lang="cs-CZ" dirty="0">
                <a:solidFill>
                  <a:srgbClr val="0070C0"/>
                </a:solidFill>
              </a:rPr>
              <a:t>prodal</a:t>
            </a:r>
            <a:r>
              <a:rPr lang="cs-CZ" dirty="0"/>
              <a:t>i, musíte vytvořit a zaúčtovat </a:t>
            </a:r>
            <a:r>
              <a:rPr lang="cs-CZ" dirty="0">
                <a:solidFill>
                  <a:srgbClr val="0070C0"/>
                </a:solidFill>
              </a:rPr>
              <a:t>prodejní dobropis</a:t>
            </a:r>
            <a:r>
              <a:rPr lang="cs-CZ" dirty="0"/>
              <a:t>, který určuje požadovanou změnu ve vztahu k originální prodejní faktuře. Můžete použít funkci </a:t>
            </a:r>
            <a:r>
              <a:rPr lang="cs-CZ" b="1" dirty="0"/>
              <a:t>Kopírovat doklad</a:t>
            </a:r>
            <a:r>
              <a:rPr lang="cs-CZ" dirty="0"/>
              <a:t> k vyplnění prodejního dobropisu správnými fakturovými informacemi. Změna se může vztahovat ke všem produktům na původní prodejní faktuře nebo jen k nějakým z nich. Proto, zákazník může částečně vrátit doručené zboží nebo požadovat náhradu doručených služeb. V tom případě musíte upravit zkopírované informace o prodejní faktuře</a:t>
            </a:r>
          </a:p>
        </p:txBody>
      </p:sp>
    </p:spTree>
    <p:extLst>
      <p:ext uri="{BB962C8B-B14F-4D97-AF65-F5344CB8AC3E}">
        <p14:creationId xmlns:p14="http://schemas.microsoft.com/office/powerpoint/2010/main" val="3670782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Business model </a:t>
            </a:r>
            <a:r>
              <a:rPr lang="cs-CZ" sz="2000" dirty="0" smtClean="0">
                <a:solidFill>
                  <a:srgbClr val="0070C0"/>
                </a:solidFill>
              </a:rPr>
              <a:t>(CM=</a:t>
            </a:r>
            <a:r>
              <a:rPr lang="cs-CZ" sz="2000" dirty="0" err="1" smtClean="0">
                <a:solidFill>
                  <a:srgbClr val="0070C0"/>
                </a:solidFill>
              </a:rPr>
              <a:t>Credit</a:t>
            </a:r>
            <a:r>
              <a:rPr lang="cs-CZ" sz="2000" dirty="0" smtClean="0">
                <a:solidFill>
                  <a:srgbClr val="0070C0"/>
                </a:solidFill>
              </a:rPr>
              <a:t> </a:t>
            </a:r>
            <a:r>
              <a:rPr lang="cs-CZ" sz="2000" dirty="0" err="1" smtClean="0">
                <a:solidFill>
                  <a:srgbClr val="0070C0"/>
                </a:solidFill>
              </a:rPr>
              <a:t>Memo</a:t>
            </a:r>
            <a:r>
              <a:rPr lang="cs-CZ" sz="2000" dirty="0" smtClean="0">
                <a:solidFill>
                  <a:srgbClr val="0070C0"/>
                </a:solidFill>
              </a:rPr>
              <a:t>) </a:t>
            </a:r>
            <a:endParaRPr lang="cs-CZ" sz="2000" dirty="0">
              <a:solidFill>
                <a:srgbClr val="0070C0"/>
              </a:solidFill>
            </a:endParaRPr>
          </a:p>
        </p:txBody>
      </p:sp>
      <p:sp>
        <p:nvSpPr>
          <p:cNvPr id="3" name="Zástupný symbol pro obsah 2"/>
          <p:cNvSpPr>
            <a:spLocks noGrp="1"/>
          </p:cNvSpPr>
          <p:nvPr>
            <p:ph idx="1"/>
          </p:nvPr>
        </p:nvSpPr>
        <p:spPr/>
        <p:txBody>
          <a:bodyPr/>
          <a:lstStyle/>
          <a:p>
            <a:r>
              <a:rPr lang="cs-CZ" dirty="0" err="1" smtClean="0"/>
              <a:t>Let´s</a:t>
            </a:r>
            <a:r>
              <a:rPr lang="cs-CZ" dirty="0" smtClean="0"/>
              <a:t> </a:t>
            </a:r>
            <a:r>
              <a:rPr lang="cs-CZ" dirty="0" err="1" smtClean="0"/>
              <a:t>prepare</a:t>
            </a:r>
            <a:r>
              <a:rPr lang="cs-CZ" dirty="0" smtClean="0"/>
              <a:t> </a:t>
            </a:r>
            <a:r>
              <a:rPr lang="cs-CZ" dirty="0" err="1" smtClean="0"/>
              <a:t>some</a:t>
            </a:r>
            <a:r>
              <a:rPr lang="cs-CZ" dirty="0" smtClean="0"/>
              <a:t> data in </a:t>
            </a:r>
            <a:r>
              <a:rPr lang="cs-CZ" dirty="0" err="1" smtClean="0"/>
              <a:t>order</a:t>
            </a:r>
            <a:r>
              <a:rPr lang="cs-CZ" dirty="0" smtClean="0"/>
              <a:t> to show CM </a:t>
            </a:r>
            <a:r>
              <a:rPr lang="cs-CZ" dirty="0" err="1" smtClean="0"/>
              <a:t>basics</a:t>
            </a:r>
            <a:endParaRPr lang="cs-CZ" dirty="0" smtClean="0"/>
          </a:p>
          <a:p>
            <a:pPr lvl="1"/>
            <a:r>
              <a:rPr lang="cs-CZ" dirty="0" err="1" smtClean="0"/>
              <a:t>Create</a:t>
            </a:r>
            <a:r>
              <a:rPr lang="cs-CZ" dirty="0" smtClean="0"/>
              <a:t> </a:t>
            </a:r>
            <a:r>
              <a:rPr lang="cs-CZ" dirty="0" err="1" smtClean="0"/>
              <a:t>new</a:t>
            </a:r>
            <a:r>
              <a:rPr lang="cs-CZ" dirty="0" smtClean="0"/>
              <a:t> </a:t>
            </a:r>
            <a:r>
              <a:rPr lang="cs-CZ" dirty="0" err="1" smtClean="0"/>
              <a:t>item</a:t>
            </a:r>
            <a:r>
              <a:rPr lang="cs-CZ" dirty="0" smtClean="0"/>
              <a:t> Z100 (</a:t>
            </a:r>
            <a:r>
              <a:rPr lang="cs-CZ" dirty="0" err="1" smtClean="0"/>
              <a:t>Description</a:t>
            </a:r>
            <a:r>
              <a:rPr lang="cs-CZ" dirty="0" smtClean="0"/>
              <a:t> </a:t>
            </a:r>
            <a:r>
              <a:rPr lang="cs-CZ" dirty="0" err="1" smtClean="0"/>
              <a:t>Lever</a:t>
            </a:r>
            <a:r>
              <a:rPr lang="cs-CZ" dirty="0" smtClean="0"/>
              <a:t>)</a:t>
            </a:r>
          </a:p>
          <a:p>
            <a:pPr lvl="1"/>
            <a:r>
              <a:rPr lang="cs-CZ" dirty="0" err="1" smtClean="0"/>
              <a:t>Costing</a:t>
            </a:r>
            <a:r>
              <a:rPr lang="cs-CZ" dirty="0" smtClean="0"/>
              <a:t> </a:t>
            </a:r>
            <a:r>
              <a:rPr lang="cs-CZ" dirty="0" err="1" smtClean="0"/>
              <a:t>Method</a:t>
            </a:r>
            <a:r>
              <a:rPr lang="cs-CZ" dirty="0" smtClean="0"/>
              <a:t> : FIFO </a:t>
            </a:r>
          </a:p>
          <a:p>
            <a:pPr lvl="1"/>
            <a:r>
              <a:rPr lang="cs-CZ" dirty="0" smtClean="0"/>
              <a:t>Basic Unit </a:t>
            </a:r>
            <a:r>
              <a:rPr lang="cs-CZ" dirty="0" err="1" smtClean="0"/>
              <a:t>of</a:t>
            </a:r>
            <a:r>
              <a:rPr lang="cs-CZ" dirty="0" smtClean="0"/>
              <a:t> </a:t>
            </a:r>
            <a:r>
              <a:rPr lang="cs-CZ" dirty="0" err="1" smtClean="0"/>
              <a:t>Measure</a:t>
            </a:r>
            <a:r>
              <a:rPr lang="cs-CZ" dirty="0" smtClean="0"/>
              <a:t> : </a:t>
            </a:r>
            <a:r>
              <a:rPr lang="cs-CZ" dirty="0" err="1" smtClean="0"/>
              <a:t>Pcs</a:t>
            </a:r>
            <a:endParaRPr lang="cs-CZ" dirty="0" smtClean="0"/>
          </a:p>
          <a:p>
            <a:pPr lvl="1"/>
            <a:endParaRPr lang="cs-CZ" dirty="0"/>
          </a:p>
        </p:txBody>
      </p:sp>
      <p:sp>
        <p:nvSpPr>
          <p:cNvPr id="4" name="Šipka doprava 3"/>
          <p:cNvSpPr/>
          <p:nvPr/>
        </p:nvSpPr>
        <p:spPr>
          <a:xfrm>
            <a:off x="1830765" y="4365104"/>
            <a:ext cx="5328592" cy="22322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012160" y="5127184"/>
            <a:ext cx="561974" cy="7080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2764713" y="5127184"/>
            <a:ext cx="2389629" cy="400110"/>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See</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item</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card</a:t>
            </a:r>
            <a:r>
              <a:rPr lang="cs-CZ" sz="2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a:t>
            </a:r>
            <a:r>
              <a:rPr lang="cs-CZ" sz="2000" b="1" cap="none" spc="0" dirty="0" err="1"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details</a:t>
            </a:r>
            <a:endParaRPr lang="cs-CZ" sz="2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1448671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Created</a:t>
            </a:r>
            <a:r>
              <a:rPr lang="cs-CZ" dirty="0" smtClean="0"/>
              <a:t> </a:t>
            </a:r>
            <a:r>
              <a:rPr lang="cs-CZ" dirty="0" err="1" smtClean="0"/>
              <a:t>Item</a:t>
            </a:r>
            <a:r>
              <a:rPr lang="cs-CZ" dirty="0" smtClean="0"/>
              <a:t> </a:t>
            </a:r>
            <a:r>
              <a:rPr lang="cs-CZ" dirty="0" err="1" smtClean="0"/>
              <a:t>cards</a:t>
            </a:r>
            <a:r>
              <a:rPr lang="cs-CZ" dirty="0" smtClean="0"/>
              <a:t> I.</a:t>
            </a:r>
            <a:endParaRPr lang="cs-CZ"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1" y="1484784"/>
            <a:ext cx="6336705" cy="244827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4221088"/>
            <a:ext cx="6408711" cy="21818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12786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Created</a:t>
            </a:r>
            <a:r>
              <a:rPr lang="cs-CZ" dirty="0"/>
              <a:t> </a:t>
            </a:r>
            <a:r>
              <a:rPr lang="cs-CZ" dirty="0" err="1"/>
              <a:t>Item</a:t>
            </a:r>
            <a:r>
              <a:rPr lang="cs-CZ" dirty="0"/>
              <a:t> </a:t>
            </a:r>
            <a:r>
              <a:rPr lang="cs-CZ" dirty="0" err="1"/>
              <a:t>cards</a:t>
            </a:r>
            <a:r>
              <a:rPr lang="cs-CZ" dirty="0"/>
              <a:t> </a:t>
            </a:r>
            <a:r>
              <a:rPr lang="cs-CZ" dirty="0" smtClean="0"/>
              <a:t>II.</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602413"/>
            <a:ext cx="7056784" cy="216024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5" y="3933056"/>
            <a:ext cx="7139417" cy="216024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926601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a:t>
            </a:r>
            <a:r>
              <a:rPr lang="cs-CZ" dirty="0" smtClean="0"/>
              <a:t> </a:t>
            </a:r>
            <a:r>
              <a:rPr lang="cs-CZ" dirty="0" err="1" smtClean="0"/>
              <a:t>Setup</a:t>
            </a:r>
            <a:r>
              <a:rPr lang="cs-CZ" dirty="0" smtClean="0"/>
              <a:t> – </a:t>
            </a:r>
            <a:r>
              <a:rPr lang="cs-CZ" sz="2000" dirty="0" smtClean="0"/>
              <a:t>nastavení nákupu</a:t>
            </a:r>
            <a:endParaRPr lang="cs-CZ"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340768"/>
            <a:ext cx="6120680" cy="29656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Obdélník 3"/>
          <p:cNvSpPr/>
          <p:nvPr/>
        </p:nvSpPr>
        <p:spPr>
          <a:xfrm>
            <a:off x="755576" y="4581128"/>
            <a:ext cx="6840760" cy="1815882"/>
          </a:xfrm>
          <a:prstGeom prst="rect">
            <a:avLst/>
          </a:prstGeom>
        </p:spPr>
        <p:txBody>
          <a:bodyPr wrap="square">
            <a:spAutoFit/>
          </a:bodyPr>
          <a:lstStyle/>
          <a:p>
            <a:r>
              <a:rPr lang="cs-CZ" sz="1600" dirty="0"/>
              <a:t>Zaškrtnutí v tomto poli označuje, že program nepovolí zaúčtování transakce vratky, dokud pole </a:t>
            </a:r>
            <a:r>
              <a:rPr lang="cs-CZ" sz="1600" dirty="0">
                <a:hlinkClick r:id="rId3"/>
              </a:rPr>
              <a:t>Vyrovnat položkou zboží</a:t>
            </a:r>
            <a:r>
              <a:rPr lang="cs-CZ" sz="1600" dirty="0"/>
              <a:t> v řádku nákupní objednávky nebude obsahovat nějakou </a:t>
            </a:r>
            <a:r>
              <a:rPr lang="cs-CZ" sz="1600" dirty="0" err="1"/>
              <a:t>položku.Tato</a:t>
            </a:r>
            <a:r>
              <a:rPr lang="cs-CZ" sz="1600" dirty="0"/>
              <a:t> funkce se používá v případě, že firma chce použít metodu vrácení přesných nákladů ve spojitosti s nákupními vratkami To znamená, že nákupní vratka je oceněna naprosto stejnými náklady jako původní nákup při vyskladnění. Pokud se později k původnímu nákupu přidají další náklady, program zaktualizuje hodnotu nákupní vratky.</a:t>
            </a:r>
            <a:endParaRPr lang="cs-CZ" sz="1600" dirty="0">
              <a:effectLst/>
            </a:endParaRPr>
          </a:p>
        </p:txBody>
      </p:sp>
      <p:pic>
        <p:nvPicPr>
          <p:cNvPr id="6"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40352" y="709017"/>
            <a:ext cx="495498" cy="4954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9603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Sales </a:t>
            </a:r>
            <a:r>
              <a:rPr lang="cs-CZ" dirty="0" err="1" smtClean="0"/>
              <a:t>Setup</a:t>
            </a:r>
            <a:endParaRPr lang="cs-CZ"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628800"/>
            <a:ext cx="2085975"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4319" y="1645817"/>
            <a:ext cx="3939929" cy="28113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bdélník 4"/>
          <p:cNvSpPr/>
          <p:nvPr/>
        </p:nvSpPr>
        <p:spPr>
          <a:xfrm>
            <a:off x="539552" y="4725144"/>
            <a:ext cx="8064896" cy="1015663"/>
          </a:xfrm>
          <a:prstGeom prst="rect">
            <a:avLst/>
          </a:prstGeom>
        </p:spPr>
        <p:txBody>
          <a:bodyPr wrap="square">
            <a:spAutoFit/>
          </a:bodyPr>
          <a:lstStyle/>
          <a:p>
            <a:pPr lvl="0"/>
            <a:r>
              <a:rPr lang="en-US" sz="1200" dirty="0">
                <a:solidFill>
                  <a:prstClr val="black"/>
                </a:solidFill>
              </a:rPr>
              <a:t>A check mark in this field indicates that the program will not allow a return transaction to be posted unless the </a:t>
            </a:r>
            <a:r>
              <a:rPr lang="en-US" sz="1200" dirty="0">
                <a:solidFill>
                  <a:prstClr val="black"/>
                </a:solidFill>
                <a:hlinkClick r:id="rId4" action="ppaction://hlinkfile"/>
              </a:rPr>
              <a:t>Appl.-from Item Entry</a:t>
            </a:r>
            <a:r>
              <a:rPr lang="en-US" sz="1200" dirty="0">
                <a:solidFill>
                  <a:prstClr val="black"/>
                </a:solidFill>
              </a:rPr>
              <a:t> field on the sales order line contains an entry.</a:t>
            </a:r>
          </a:p>
          <a:p>
            <a:pPr lvl="0"/>
            <a:r>
              <a:rPr lang="en-US" sz="1200" dirty="0">
                <a:solidFill>
                  <a:prstClr val="black"/>
                </a:solidFill>
              </a:rPr>
              <a:t>This function is used when the company wants to apply an exact cost reversing policy in connection with sales returns. This means that the sales return is valued at exactly the same cost as the original sale when being put back on inventory. If an additional cost is later added to the original sale, the program updates the value of the sales return respectively.</a:t>
            </a:r>
          </a:p>
        </p:txBody>
      </p:sp>
      <p:cxnSp>
        <p:nvCxnSpPr>
          <p:cNvPr id="7" name="Přímá spojnice se šipkou 6"/>
          <p:cNvCxnSpPr/>
          <p:nvPr/>
        </p:nvCxnSpPr>
        <p:spPr>
          <a:xfrm>
            <a:off x="5580112" y="3429000"/>
            <a:ext cx="0" cy="1224136"/>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 name="TextovéPole 2"/>
          <p:cNvSpPr txBox="1"/>
          <p:nvPr/>
        </p:nvSpPr>
        <p:spPr>
          <a:xfrm>
            <a:off x="899592" y="6093296"/>
            <a:ext cx="6565580" cy="369332"/>
          </a:xfrm>
          <a:prstGeom prst="rect">
            <a:avLst/>
          </a:prstGeom>
          <a:noFill/>
        </p:spPr>
        <p:txBody>
          <a:bodyPr wrap="none" rtlCol="0">
            <a:spAutoFit/>
          </a:bodyPr>
          <a:lstStyle/>
          <a:p>
            <a:r>
              <a:rPr lang="cs-CZ" dirty="0" smtClean="0">
                <a:solidFill>
                  <a:srgbClr val="0070C0"/>
                </a:solidFill>
              </a:rPr>
              <a:t>CZ verze popisu je obdobná jako pro nákup (viz předchozí snímek) </a:t>
            </a:r>
            <a:endParaRPr lang="cs-CZ" dirty="0">
              <a:solidFill>
                <a:srgbClr val="0070C0"/>
              </a:solidFill>
            </a:endParaRPr>
          </a:p>
        </p:txBody>
      </p:sp>
    </p:spTree>
    <p:extLst>
      <p:ext uri="{BB962C8B-B14F-4D97-AF65-F5344CB8AC3E}">
        <p14:creationId xmlns:p14="http://schemas.microsoft.com/office/powerpoint/2010/main" val="3885859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Purchases</a:t>
            </a:r>
            <a:r>
              <a:rPr lang="cs-CZ" dirty="0" smtClean="0"/>
              <a:t> </a:t>
            </a:r>
            <a:endParaRPr lang="cs-CZ" dirty="0"/>
          </a:p>
        </p:txBody>
      </p:sp>
      <p:sp>
        <p:nvSpPr>
          <p:cNvPr id="3" name="Zástupný symbol pro obsah 2"/>
          <p:cNvSpPr>
            <a:spLocks noGrp="1"/>
          </p:cNvSpPr>
          <p:nvPr>
            <p:ph idx="1"/>
          </p:nvPr>
        </p:nvSpPr>
        <p:spPr/>
        <p:txBody>
          <a:bodyPr/>
          <a:lstStyle/>
          <a:p>
            <a:r>
              <a:rPr lang="en-ZA" dirty="0" smtClean="0"/>
              <a:t>Purchase from Vendor 10000 </a:t>
            </a:r>
          </a:p>
          <a:p>
            <a:r>
              <a:rPr lang="en-ZA" sz="2400" dirty="0" smtClean="0"/>
              <a:t>1st Purchase 10 pcs, Direct Unit Cost Excluding VAT= 4,0 and Location=Blue</a:t>
            </a:r>
          </a:p>
          <a:p>
            <a:r>
              <a:rPr lang="en-ZA" sz="2400" dirty="0" smtClean="0"/>
              <a:t>2nd Purchase 10 pcs, Direct Unit Cost Excluding VAT= 8,0 and Location=Red </a:t>
            </a:r>
          </a:p>
          <a:p>
            <a:r>
              <a:rPr lang="en-ZA" sz="2400" dirty="0" smtClean="0"/>
              <a:t>See Vendor Ledger Entries</a:t>
            </a:r>
          </a:p>
          <a:p>
            <a:r>
              <a:rPr lang="en-ZA" sz="2400" dirty="0" smtClean="0"/>
              <a:t>See Item Ledger Entries</a:t>
            </a:r>
          </a:p>
          <a:p>
            <a:endParaRPr lang="en-ZA" sz="2400" dirty="0"/>
          </a:p>
        </p:txBody>
      </p:sp>
    </p:spTree>
    <p:extLst>
      <p:ext uri="{BB962C8B-B14F-4D97-AF65-F5344CB8AC3E}">
        <p14:creationId xmlns:p14="http://schemas.microsoft.com/office/powerpoint/2010/main" val="341752731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1012</TotalTime>
  <Words>714</Words>
  <Application>Microsoft Office PowerPoint</Application>
  <PresentationFormat>Předvádění na obrazovce (4:3)</PresentationFormat>
  <Paragraphs>77</Paragraphs>
  <Slides>23</Slides>
  <Notes>1</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23</vt:i4>
      </vt:variant>
    </vt:vector>
  </HeadingPairs>
  <TitlesOfParts>
    <vt:vector size="26" baseType="lpstr">
      <vt:lpstr>Arial</vt:lpstr>
      <vt:lpstr>Calibri</vt:lpstr>
      <vt:lpstr>Motiv systému Office</vt:lpstr>
      <vt:lpstr>Introduction to MS Dynamics NAV   (Credit Memo)</vt:lpstr>
      <vt:lpstr>Credit Memo</vt:lpstr>
      <vt:lpstr>Dobropisy</vt:lpstr>
      <vt:lpstr>Business model (CM=Credit Memo) </vt:lpstr>
      <vt:lpstr>Created Item cards I.</vt:lpstr>
      <vt:lpstr>Created Item cards II.</vt:lpstr>
      <vt:lpstr>Purchase Setup – nastavení nákupu</vt:lpstr>
      <vt:lpstr>  Sales Setup</vt:lpstr>
      <vt:lpstr>Purchases </vt:lpstr>
      <vt:lpstr>Purchase Order One</vt:lpstr>
      <vt:lpstr>Purchase Order Two</vt:lpstr>
      <vt:lpstr>Entries</vt:lpstr>
      <vt:lpstr>Creation of credit memo related to PO1</vt:lpstr>
      <vt:lpstr>Credit memo – PO1</vt:lpstr>
      <vt:lpstr>Credit Memo –PO2</vt:lpstr>
      <vt:lpstr>Credit Memo –PO2</vt:lpstr>
      <vt:lpstr>Entries after posting both CM</vt:lpstr>
      <vt:lpstr>G/L Entries - položky hlavní knihy</vt:lpstr>
      <vt:lpstr>Another method of CM creation</vt:lpstr>
      <vt:lpstr>Credit Memo</vt:lpstr>
      <vt:lpstr>CM creation - only CM line- s pomocí vyrovnat položky </vt:lpstr>
      <vt:lpstr>Item ledger entries after F9  </vt:lpstr>
      <vt:lpstr>End of the section   (credit memo)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Jaromir Skorkovsky</cp:lastModifiedBy>
  <cp:revision>186</cp:revision>
  <dcterms:created xsi:type="dcterms:W3CDTF">2014-09-15T11:04:04Z</dcterms:created>
  <dcterms:modified xsi:type="dcterms:W3CDTF">2018-10-09T05:28:39Z</dcterms:modified>
</cp:coreProperties>
</file>