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10" r:id="rId3"/>
    <p:sldId id="311" r:id="rId4"/>
    <p:sldId id="293" r:id="rId5"/>
    <p:sldId id="304" r:id="rId6"/>
    <p:sldId id="305" r:id="rId7"/>
    <p:sldId id="306" r:id="rId8"/>
    <p:sldId id="307" r:id="rId9"/>
    <p:sldId id="308" r:id="rId10"/>
    <p:sldId id="312" r:id="rId11"/>
    <p:sldId id="313" r:id="rId12"/>
    <p:sldId id="297" r:id="rId13"/>
    <p:sldId id="309" r:id="rId14"/>
    <p:sldId id="301" r:id="rId15"/>
    <p:sldId id="302" r:id="rId16"/>
    <p:sldId id="303" r:id="rId17"/>
    <p:sldId id="29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21.9.2018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z/url?sa=i&amp;rct=j&amp;q=&amp;esrc=s&amp;source=images&amp;cd=&amp;cad=rja&amp;uact=8&amp;ved=2ahUKEwj-gtP77MvdAhUINOwKHULoCKAQjRx6BAgBEAU&amp;url=https%3A%2F%2Fwww.fiskars-shop.cz%2Ftesarske-kladivo-xxl-22oz-16-fiskars-1020216&amp;psig=AOvVaw30Ik3zI5URco7d7J1lE103&amp;ust=15376108488410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z/url?sa=i&amp;rct=j&amp;q=&amp;esrc=s&amp;source=images&amp;cd=&amp;cad=rja&amp;uact=8&amp;ved=2ahUKEwj-gtP77MvdAhUINOwKHULoCKAQjRx6BAgBEAU&amp;url=https%3A%2F%2Fwww.fiskars-shop.cz%2Ftesarske-kladivo-xxl-22oz-16-fiskars-1020216&amp;psig=AOvVaw30Ik3zI5URco7d7J1lE103&amp;ust=15376108488410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z/url?sa=i&amp;rct=j&amp;q=&amp;esrc=s&amp;source=images&amp;cd=&amp;cad=rja&amp;uact=8&amp;docid=CeLCLXG3ELyrxM&amp;tbnid=h2l2QAWDTQ24pM:&amp;ved=0CAcQjRw&amp;url=http://www.foreclosuredefenseresourcecenter.com/2011/08/substitution-of-trustee-under-california-civil-code-section-2934a/&amp;ei=yUkpVILXMZPfau7-gNgC&amp;bvm=bv.76247554,d.d2s&amp;psig=AFQjCNGMUvjrLHwtWO4dbMNmzjlYnu_YOA&amp;ust=141207825143826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NAV   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en-ZA" sz="1600" b="1" dirty="0" smtClean="0">
                <a:solidFill>
                  <a:srgbClr val="0070C0"/>
                </a:solidFill>
              </a:rPr>
              <a:t>Cross References, Extended Texts and Substitution</a:t>
            </a:r>
            <a:r>
              <a:rPr lang="cs-CZ" sz="1600" b="1" dirty="0" smtClean="0">
                <a:solidFill>
                  <a:srgbClr val="0070C0"/>
                </a:solidFill>
              </a:rPr>
              <a:t>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Důvody pro používání náhrad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Zákazník nám hned „neuteče“ když pochopí, že náhradní zboží je v podstatě to stejné nebo i lepší než to co požadoval původně  </a:t>
            </a:r>
            <a:endParaRPr lang="cs-CZ" dirty="0"/>
          </a:p>
        </p:txBody>
      </p:sp>
      <p:pic>
        <p:nvPicPr>
          <p:cNvPr id="3074" name="Picture 2" descr="Výsledek obrázku pro kladi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2263"/>
            <a:ext cx="1986980" cy="1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92138"/>
            <a:ext cx="2607788" cy="144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85654"/>
            <a:ext cx="1970123" cy="131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Reasons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substitutes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customer had just "run away" when they realize that replacement goods is essentially the same as or even better than what they originally demanded</a:t>
            </a:r>
            <a:endParaRPr lang="cs-CZ" dirty="0"/>
          </a:p>
        </p:txBody>
      </p:sp>
      <p:pic>
        <p:nvPicPr>
          <p:cNvPr id="4" name="Picture 2" descr="Výsledek obrázku pro kladiv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1986980" cy="164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05001"/>
            <a:ext cx="2607788" cy="144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01678"/>
            <a:ext cx="1753705" cy="116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43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Substitution setup </a:t>
            </a:r>
            <a:endParaRPr lang="en-US" sz="32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370189" y="14363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180263" cy="2009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8522"/>
            <a:ext cx="36957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Šipka doprava 2"/>
          <p:cNvSpPr/>
          <p:nvPr/>
        </p:nvSpPr>
        <p:spPr>
          <a:xfrm>
            <a:off x="4572000" y="3645024"/>
            <a:ext cx="3075807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05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Substitution setup 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658338" cy="22593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2260"/>
            <a:ext cx="26003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5148064" y="263691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12096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7"/>
          <p:cNvCxnSpPr/>
          <p:nvPr/>
        </p:nvCxnSpPr>
        <p:spPr>
          <a:xfrm flipH="1">
            <a:off x="1259632" y="6100564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 flipH="1">
            <a:off x="1259632" y="4365104"/>
            <a:ext cx="14650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1403648" y="4365104"/>
            <a:ext cx="0" cy="17354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51520" y="4886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169 cm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01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Sales order line </a:t>
            </a:r>
            <a:endParaRPr lang="en-US" dirty="0"/>
          </a:p>
        </p:txBody>
      </p:sp>
      <p:pic>
        <p:nvPicPr>
          <p:cNvPr id="8196" name="Picture 4" descr="https://encrypted-tbn2.gstatic.com/images?q=tbn:ANd9GcTNxwhbXjAF5oUi4JwbuCO5BKyfPbaOZQMmxGSkYP2V3CcHeLq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3228920" cy="196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65450" y="3717032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1900-S</a:t>
            </a:r>
            <a:endParaRPr lang="cs-CZ" sz="36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483768" y="3717031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6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1936-S</a:t>
            </a:r>
            <a:endParaRPr lang="cs-CZ" sz="36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09571"/>
            <a:ext cx="7555320" cy="20997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40" y="4448950"/>
            <a:ext cx="5432138" cy="128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5301208"/>
            <a:ext cx="2276475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altLang="cs-CZ" dirty="0" smtClean="0"/>
              <a:t>Substitution rules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4213" y="2781300"/>
            <a:ext cx="16557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X1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84213" y="2349500"/>
            <a:ext cx="792162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</a:rPr>
              <a:t>Inter = 0</a:t>
            </a:r>
            <a:endParaRPr lang="en-US" altLang="cs-CZ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547813" y="2349500"/>
            <a:ext cx="792162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Cond = 0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755650" y="3716338"/>
            <a:ext cx="1655763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X2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684213" y="4221163"/>
            <a:ext cx="792162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Inter = 0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1619250" y="4221163"/>
            <a:ext cx="7921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Cond = 0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5" name="AutoShape 12"/>
          <p:cNvSpPr>
            <a:spLocks noChangeArrowheads="1"/>
          </p:cNvSpPr>
          <p:nvPr/>
        </p:nvSpPr>
        <p:spPr bwMode="auto">
          <a:xfrm>
            <a:off x="1403350" y="32131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395288" y="4833938"/>
            <a:ext cx="20252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X2 </a:t>
            </a:r>
            <a:r>
              <a:rPr lang="cs-CZ" altLang="cs-CZ" sz="1600" dirty="0" err="1" smtClean="0">
                <a:latin typeface="Calibri" pitchFamily="34" charset="0"/>
              </a:rPr>
              <a:t>can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replace</a:t>
            </a:r>
            <a:r>
              <a:rPr lang="cs-CZ" altLang="cs-CZ" sz="1600" dirty="0" smtClean="0">
                <a:latin typeface="Calibri" pitchFamily="34" charset="0"/>
              </a:rPr>
              <a:t> X1</a:t>
            </a:r>
            <a:endParaRPr lang="cs-CZ" altLang="cs-CZ" sz="1600" dirty="0">
              <a:latin typeface="Calibri" pitchFamily="34" charset="0"/>
            </a:endParaRPr>
          </a:p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X1 </a:t>
            </a:r>
            <a:r>
              <a:rPr lang="cs-CZ" altLang="cs-CZ" sz="1600" dirty="0" err="1" smtClean="0">
                <a:solidFill>
                  <a:schemeClr val="hlink"/>
                </a:solidFill>
                <a:latin typeface="Calibri" pitchFamily="34" charset="0"/>
              </a:rPr>
              <a:t>cannot</a:t>
            </a:r>
            <a:r>
              <a:rPr lang="cs-CZ" altLang="cs-CZ" sz="1600" dirty="0" smtClean="0">
                <a:solidFill>
                  <a:schemeClr val="hlink"/>
                </a:solidFill>
                <a:latin typeface="Calibri" pitchFamily="34" charset="0"/>
              </a:rPr>
              <a:t>  </a:t>
            </a:r>
            <a:r>
              <a:rPr lang="cs-CZ" altLang="cs-CZ" sz="1600" dirty="0" err="1" smtClean="0">
                <a:latin typeface="Calibri" pitchFamily="34" charset="0"/>
              </a:rPr>
              <a:t>replace</a:t>
            </a:r>
            <a:r>
              <a:rPr lang="cs-CZ" altLang="cs-CZ" sz="1600" dirty="0" smtClean="0">
                <a:latin typeface="Calibri" pitchFamily="34" charset="0"/>
              </a:rPr>
              <a:t>  X1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2843213" y="2781300"/>
            <a:ext cx="16557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X1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2843213" y="2349500"/>
            <a:ext cx="792162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</a:rPr>
              <a:t>Inter = 1</a:t>
            </a:r>
            <a:endParaRPr lang="en-US" altLang="cs-CZ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3706813" y="2349500"/>
            <a:ext cx="792162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 dirty="0" err="1">
                <a:solidFill>
                  <a:schemeClr val="bg1"/>
                </a:solidFill>
                <a:latin typeface="Calibri" pitchFamily="34" charset="0"/>
              </a:rPr>
              <a:t>Cond</a:t>
            </a:r>
            <a:r>
              <a:rPr lang="cs-CZ" altLang="cs-CZ" sz="1200" dirty="0">
                <a:solidFill>
                  <a:schemeClr val="bg1"/>
                </a:solidFill>
                <a:latin typeface="Calibri" pitchFamily="34" charset="0"/>
              </a:rPr>
              <a:t> = 0</a:t>
            </a:r>
            <a:endParaRPr lang="en-US" altLang="cs-CZ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0" name="Rectangle 17"/>
          <p:cNvSpPr>
            <a:spLocks noChangeArrowheads="1"/>
          </p:cNvSpPr>
          <p:nvPr/>
        </p:nvSpPr>
        <p:spPr bwMode="auto">
          <a:xfrm>
            <a:off x="2914650" y="3716338"/>
            <a:ext cx="1655763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X2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11" name="Rectangle 18"/>
          <p:cNvSpPr>
            <a:spLocks noChangeArrowheads="1"/>
          </p:cNvSpPr>
          <p:nvPr/>
        </p:nvSpPr>
        <p:spPr bwMode="auto">
          <a:xfrm>
            <a:off x="2843213" y="4221163"/>
            <a:ext cx="792162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Inter = 1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2" name="Rectangle 19"/>
          <p:cNvSpPr>
            <a:spLocks noChangeArrowheads="1"/>
          </p:cNvSpPr>
          <p:nvPr/>
        </p:nvSpPr>
        <p:spPr bwMode="auto">
          <a:xfrm>
            <a:off x="3778250" y="4221163"/>
            <a:ext cx="792163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Cond = 0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3" name="AutoShape 20"/>
          <p:cNvSpPr>
            <a:spLocks noChangeArrowheads="1"/>
          </p:cNvSpPr>
          <p:nvPr/>
        </p:nvSpPr>
        <p:spPr bwMode="auto">
          <a:xfrm>
            <a:off x="3419475" y="3213100"/>
            <a:ext cx="215900" cy="431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1835150" y="342900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Oval 22"/>
          <p:cNvSpPr>
            <a:spLocks noChangeArrowheads="1"/>
          </p:cNvSpPr>
          <p:nvPr/>
        </p:nvSpPr>
        <p:spPr bwMode="auto">
          <a:xfrm>
            <a:off x="3276600" y="2205038"/>
            <a:ext cx="431800" cy="576262"/>
          </a:xfrm>
          <a:prstGeom prst="ellipse">
            <a:avLst/>
          </a:prstGeom>
          <a:solidFill>
            <a:schemeClr val="hlink">
              <a:alpha val="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flipV="1">
            <a:off x="3492500" y="1989138"/>
            <a:ext cx="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3492500" y="1989138"/>
            <a:ext cx="13668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>
            <a:off x="4859338" y="1989138"/>
            <a:ext cx="0" cy="29527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9" name="AutoShape 26"/>
          <p:cNvSpPr>
            <a:spLocks noChangeArrowheads="1"/>
          </p:cNvSpPr>
          <p:nvPr/>
        </p:nvSpPr>
        <p:spPr bwMode="auto">
          <a:xfrm>
            <a:off x="3924300" y="3213100"/>
            <a:ext cx="215900" cy="431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20" name="Oval 28"/>
          <p:cNvSpPr>
            <a:spLocks noChangeArrowheads="1"/>
          </p:cNvSpPr>
          <p:nvPr/>
        </p:nvSpPr>
        <p:spPr bwMode="auto">
          <a:xfrm>
            <a:off x="3708400" y="3429000"/>
            <a:ext cx="576263" cy="142875"/>
          </a:xfrm>
          <a:prstGeom prst="ellipse">
            <a:avLst/>
          </a:prstGeom>
          <a:solidFill>
            <a:schemeClr val="hlink">
              <a:alpha val="0"/>
            </a:schemeClr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21" name="Line 29"/>
          <p:cNvSpPr>
            <a:spLocks noChangeShapeType="1"/>
          </p:cNvSpPr>
          <p:nvPr/>
        </p:nvSpPr>
        <p:spPr bwMode="auto">
          <a:xfrm flipH="1">
            <a:off x="4284663" y="3500438"/>
            <a:ext cx="574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3" name="Text Box 32"/>
          <p:cNvSpPr txBox="1">
            <a:spLocks noChangeArrowheads="1"/>
          </p:cNvSpPr>
          <p:nvPr/>
        </p:nvSpPr>
        <p:spPr bwMode="auto">
          <a:xfrm>
            <a:off x="2195513" y="1916113"/>
            <a:ext cx="8032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latin typeface="Calibri" pitchFamily="34" charset="0"/>
              </a:rPr>
              <a:t>Change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4124" name="Line 33"/>
          <p:cNvSpPr>
            <a:spLocks noChangeShapeType="1"/>
          </p:cNvSpPr>
          <p:nvPr/>
        </p:nvSpPr>
        <p:spPr bwMode="auto">
          <a:xfrm>
            <a:off x="2916238" y="2133600"/>
            <a:ext cx="287337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Line 34"/>
          <p:cNvSpPr>
            <a:spLocks noChangeShapeType="1"/>
          </p:cNvSpPr>
          <p:nvPr/>
        </p:nvSpPr>
        <p:spPr bwMode="auto">
          <a:xfrm flipH="1">
            <a:off x="3348038" y="4941888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6" name="Line 35"/>
          <p:cNvSpPr>
            <a:spLocks noChangeShapeType="1"/>
          </p:cNvSpPr>
          <p:nvPr/>
        </p:nvSpPr>
        <p:spPr bwMode="auto">
          <a:xfrm flipV="1">
            <a:off x="3348038" y="45815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7" name="Rectangle 36"/>
          <p:cNvSpPr>
            <a:spLocks noChangeArrowheads="1"/>
          </p:cNvSpPr>
          <p:nvPr/>
        </p:nvSpPr>
        <p:spPr bwMode="auto">
          <a:xfrm>
            <a:off x="6084888" y="2852738"/>
            <a:ext cx="165576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X1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28" name="Rectangle 37"/>
          <p:cNvSpPr>
            <a:spLocks noChangeArrowheads="1"/>
          </p:cNvSpPr>
          <p:nvPr/>
        </p:nvSpPr>
        <p:spPr bwMode="auto">
          <a:xfrm>
            <a:off x="6084888" y="2420938"/>
            <a:ext cx="792162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 b="1">
                <a:solidFill>
                  <a:schemeClr val="bg1"/>
                </a:solidFill>
                <a:latin typeface="Calibri" pitchFamily="34" charset="0"/>
              </a:rPr>
              <a:t>Inter = 1</a:t>
            </a:r>
            <a:endParaRPr lang="en-US" altLang="cs-CZ" sz="12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9" name="Rectangle 38"/>
          <p:cNvSpPr>
            <a:spLocks noChangeArrowheads="1"/>
          </p:cNvSpPr>
          <p:nvPr/>
        </p:nvSpPr>
        <p:spPr bwMode="auto">
          <a:xfrm>
            <a:off x="6948488" y="2420938"/>
            <a:ext cx="792162" cy="287337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Cond = 1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30" name="Rectangle 39"/>
          <p:cNvSpPr>
            <a:spLocks noChangeArrowheads="1"/>
          </p:cNvSpPr>
          <p:nvPr/>
        </p:nvSpPr>
        <p:spPr bwMode="auto">
          <a:xfrm>
            <a:off x="6084888" y="3783301"/>
            <a:ext cx="1655763" cy="3587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ITEM X2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endParaRPr lang="en-US" altLang="cs-CZ" dirty="0"/>
          </a:p>
        </p:txBody>
      </p:sp>
      <p:sp>
        <p:nvSpPr>
          <p:cNvPr id="4131" name="Rectangle 40"/>
          <p:cNvSpPr>
            <a:spLocks noChangeArrowheads="1"/>
          </p:cNvSpPr>
          <p:nvPr/>
        </p:nvSpPr>
        <p:spPr bwMode="auto">
          <a:xfrm>
            <a:off x="6084888" y="4292600"/>
            <a:ext cx="792162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Inter = 1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32" name="Rectangle 41"/>
          <p:cNvSpPr>
            <a:spLocks noChangeArrowheads="1"/>
          </p:cNvSpPr>
          <p:nvPr/>
        </p:nvSpPr>
        <p:spPr bwMode="auto">
          <a:xfrm>
            <a:off x="7019925" y="4292600"/>
            <a:ext cx="792163" cy="28733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cs-CZ" altLang="cs-CZ" sz="1200">
                <a:solidFill>
                  <a:schemeClr val="bg1"/>
                </a:solidFill>
                <a:latin typeface="Calibri" pitchFamily="34" charset="0"/>
              </a:rPr>
              <a:t>Cond = 1</a:t>
            </a:r>
            <a:endParaRPr lang="en-US" altLang="cs-CZ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33" name="Line 44"/>
          <p:cNvSpPr>
            <a:spLocks noChangeShapeType="1"/>
          </p:cNvSpPr>
          <p:nvPr/>
        </p:nvSpPr>
        <p:spPr bwMode="auto">
          <a:xfrm>
            <a:off x="5076825" y="3429000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4" name="Text Box 45"/>
          <p:cNvSpPr txBox="1">
            <a:spLocks noChangeArrowheads="1"/>
          </p:cNvSpPr>
          <p:nvPr/>
        </p:nvSpPr>
        <p:spPr bwMode="auto">
          <a:xfrm>
            <a:off x="3059113" y="5949950"/>
            <a:ext cx="230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>
                <a:solidFill>
                  <a:srgbClr val="0066FF"/>
                </a:solidFill>
                <a:latin typeface="Calibri" pitchFamily="34" charset="0"/>
              </a:rPr>
              <a:t> </a:t>
            </a:r>
            <a:endParaRPr lang="en-US" altLang="cs-CZ" sz="160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4135" name="Text Box 46"/>
          <p:cNvSpPr txBox="1">
            <a:spLocks noChangeArrowheads="1"/>
          </p:cNvSpPr>
          <p:nvPr/>
        </p:nvSpPr>
        <p:spPr bwMode="auto">
          <a:xfrm>
            <a:off x="2339975" y="3190875"/>
            <a:ext cx="50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200" dirty="0" smtClean="0">
                <a:solidFill>
                  <a:srgbClr val="0066FF"/>
                </a:solidFill>
                <a:latin typeface="Calibri" pitchFamily="34" charset="0"/>
              </a:rPr>
              <a:t>TIME</a:t>
            </a:r>
            <a:endParaRPr lang="en-US" altLang="cs-CZ" sz="1200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4136" name="Text Box 47"/>
          <p:cNvSpPr txBox="1">
            <a:spLocks noChangeArrowheads="1"/>
          </p:cNvSpPr>
          <p:nvPr/>
        </p:nvSpPr>
        <p:spPr bwMode="auto">
          <a:xfrm>
            <a:off x="5364163" y="3141663"/>
            <a:ext cx="50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200" dirty="0" smtClean="0">
                <a:solidFill>
                  <a:srgbClr val="0066FF"/>
                </a:solidFill>
                <a:latin typeface="Calibri" pitchFamily="34" charset="0"/>
              </a:rPr>
              <a:t>TIME</a:t>
            </a:r>
            <a:endParaRPr lang="en-US" altLang="cs-CZ" sz="1200" dirty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4137" name="AutoShape 48"/>
          <p:cNvSpPr>
            <a:spLocks noChangeArrowheads="1"/>
          </p:cNvSpPr>
          <p:nvPr/>
        </p:nvSpPr>
        <p:spPr bwMode="auto">
          <a:xfrm>
            <a:off x="6804025" y="3284538"/>
            <a:ext cx="360363" cy="431800"/>
          </a:xfrm>
          <a:prstGeom prst="upDownArrow">
            <a:avLst>
              <a:gd name="adj1" fmla="val 50000"/>
              <a:gd name="adj2" fmla="val 23965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en-GB" altLang="cs-CZ"/>
          </a:p>
        </p:txBody>
      </p:sp>
      <p:sp>
        <p:nvSpPr>
          <p:cNvPr id="4138" name="Text Box 49"/>
          <p:cNvSpPr txBox="1">
            <a:spLocks noChangeArrowheads="1"/>
          </p:cNvSpPr>
          <p:nvPr/>
        </p:nvSpPr>
        <p:spPr bwMode="auto">
          <a:xfrm>
            <a:off x="6300788" y="5229225"/>
            <a:ext cx="22513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X2 </a:t>
            </a:r>
            <a:r>
              <a:rPr lang="cs-CZ" altLang="cs-CZ" sz="1600" dirty="0" err="1" smtClean="0">
                <a:latin typeface="Calibri" pitchFamily="34" charset="0"/>
              </a:rPr>
              <a:t>can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replace</a:t>
            </a:r>
            <a:r>
              <a:rPr lang="cs-CZ" altLang="cs-CZ" sz="1600" dirty="0" smtClean="0">
                <a:latin typeface="Calibri" pitchFamily="34" charset="0"/>
              </a:rPr>
              <a:t> X1 </a:t>
            </a:r>
            <a:r>
              <a:rPr lang="cs-CZ" altLang="cs-CZ" sz="1600" dirty="0" err="1" smtClean="0">
                <a:latin typeface="Calibri" pitchFamily="34" charset="0"/>
              </a:rPr>
              <a:t>only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if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</a:p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X1 </a:t>
            </a:r>
            <a:r>
              <a:rPr lang="cs-CZ" altLang="cs-CZ" sz="1600" dirty="0" err="1" smtClean="0">
                <a:latin typeface="Calibri" pitchFamily="34" charset="0"/>
              </a:rPr>
              <a:t>is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adjusted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4140" name="Line 51"/>
          <p:cNvSpPr>
            <a:spLocks noChangeShapeType="1"/>
          </p:cNvSpPr>
          <p:nvPr/>
        </p:nvSpPr>
        <p:spPr bwMode="auto">
          <a:xfrm flipV="1">
            <a:off x="6659563" y="4581525"/>
            <a:ext cx="43338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2876936" y="4905375"/>
            <a:ext cx="16934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X2 </a:t>
            </a:r>
            <a:r>
              <a:rPr lang="cs-CZ" altLang="cs-CZ" sz="1600" dirty="0" err="1" smtClean="0">
                <a:latin typeface="Calibri" pitchFamily="34" charset="0"/>
              </a:rPr>
              <a:t>can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replace</a:t>
            </a:r>
            <a:r>
              <a:rPr lang="cs-CZ" altLang="cs-CZ" sz="1600" dirty="0" smtClean="0">
                <a:latin typeface="Calibri" pitchFamily="34" charset="0"/>
              </a:rPr>
              <a:t> X1</a:t>
            </a:r>
            <a:endParaRPr lang="cs-CZ" altLang="cs-CZ" sz="1600" dirty="0">
              <a:latin typeface="Calibri" pitchFamily="34" charset="0"/>
            </a:endParaRPr>
          </a:p>
          <a:p>
            <a:pPr eaLnBrk="1" hangingPunct="1"/>
            <a:r>
              <a:rPr lang="cs-CZ" altLang="cs-CZ" sz="1600" dirty="0" smtClean="0">
                <a:latin typeface="Calibri" pitchFamily="34" charset="0"/>
              </a:rPr>
              <a:t>X1 </a:t>
            </a:r>
            <a:r>
              <a:rPr lang="cs-CZ" altLang="cs-CZ" sz="1600" dirty="0" err="1" smtClean="0">
                <a:latin typeface="Calibri" pitchFamily="34" charset="0"/>
              </a:rPr>
              <a:t>can</a:t>
            </a:r>
            <a:r>
              <a:rPr lang="cs-CZ" altLang="cs-CZ" sz="1600" dirty="0" smtClean="0">
                <a:latin typeface="Calibri" pitchFamily="34" charset="0"/>
              </a:rPr>
              <a:t> </a:t>
            </a:r>
            <a:r>
              <a:rPr lang="cs-CZ" altLang="cs-CZ" sz="1600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cs-CZ" altLang="cs-CZ" sz="1600" dirty="0" err="1" smtClean="0">
                <a:latin typeface="Calibri" pitchFamily="34" charset="0"/>
              </a:rPr>
              <a:t>replace</a:t>
            </a:r>
            <a:r>
              <a:rPr lang="cs-CZ" altLang="cs-CZ" sz="1600" dirty="0" smtClean="0">
                <a:latin typeface="Calibri" pitchFamily="34" charset="0"/>
              </a:rPr>
              <a:t> X2</a:t>
            </a:r>
            <a:endParaRPr lang="en-US" altLang="cs-CZ" sz="1600" dirty="0">
              <a:latin typeface="Calibri" pitchFamily="34" charset="0"/>
            </a:endParaRPr>
          </a:p>
        </p:txBody>
      </p:sp>
      <p:sp>
        <p:nvSpPr>
          <p:cNvPr id="47" name="Text Box 49"/>
          <p:cNvSpPr txBox="1">
            <a:spLocks noChangeArrowheads="1"/>
          </p:cNvSpPr>
          <p:nvPr/>
        </p:nvSpPr>
        <p:spPr bwMode="auto">
          <a:xfrm>
            <a:off x="6071611" y="1512313"/>
            <a:ext cx="22513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cs-CZ" sz="1600" dirty="0" smtClean="0">
                <a:latin typeface="Calibri" pitchFamily="34" charset="0"/>
              </a:rPr>
              <a:t>X1 can replace X2 only if </a:t>
            </a:r>
          </a:p>
          <a:p>
            <a:pPr eaLnBrk="1" hangingPunct="1"/>
            <a:r>
              <a:rPr lang="en-US" altLang="cs-CZ" sz="1600" dirty="0" smtClean="0">
                <a:latin typeface="Calibri" pitchFamily="34" charset="0"/>
              </a:rPr>
              <a:t>X</a:t>
            </a:r>
            <a:r>
              <a:rPr lang="cs-CZ" altLang="cs-CZ" sz="1600" dirty="0" smtClean="0">
                <a:latin typeface="Calibri" pitchFamily="34" charset="0"/>
              </a:rPr>
              <a:t>2</a:t>
            </a:r>
            <a:r>
              <a:rPr lang="en-US" altLang="cs-CZ" sz="1600" dirty="0" smtClean="0">
                <a:latin typeface="Calibri" pitchFamily="34" charset="0"/>
              </a:rPr>
              <a:t> is stainless</a:t>
            </a:r>
            <a:endParaRPr lang="en-US" altLang="cs-CZ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6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Simple example (Classic NAV!!</a:t>
            </a:r>
            <a:r>
              <a:rPr lang="cs-CZ" dirty="0" smtClean="0"/>
              <a:t>)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808123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40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End of the sections Cross references, Extended texts and Substitutions </a:t>
            </a:r>
            <a:endParaRPr lang="en-Z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98534"/>
            <a:ext cx="4793291" cy="35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Důvod pro využívání křížových odkazů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Obchodní partneři mají pro své zboží jiné značení </a:t>
            </a:r>
          </a:p>
          <a:p>
            <a:r>
              <a:rPr lang="cs-CZ" sz="2400" dirty="0" smtClean="0"/>
              <a:t>Mají různé technologie pro označování zboží a obalů </a:t>
            </a:r>
          </a:p>
          <a:p>
            <a:pPr lvl="1"/>
            <a:r>
              <a:rPr lang="cs-CZ" sz="2000" dirty="0" smtClean="0"/>
              <a:t>čárové kódy (lineární -&gt; EAN-8, EAN-13, GS-128 apod.)</a:t>
            </a:r>
          </a:p>
          <a:p>
            <a:pPr lvl="1"/>
            <a:r>
              <a:rPr lang="cs-CZ" sz="2000" dirty="0" smtClean="0"/>
              <a:t>dvoudimenzionální  kódy (PDF417,..)</a:t>
            </a:r>
          </a:p>
          <a:p>
            <a:pPr lvl="1"/>
            <a:endParaRPr lang="cs-CZ" sz="2000" dirty="0" smtClean="0"/>
          </a:p>
          <a:p>
            <a:pPr lvl="1"/>
            <a:endParaRPr lang="cs-CZ" sz="2000" dirty="0" smtClean="0"/>
          </a:p>
          <a:p>
            <a:pPr marL="0" indent="0">
              <a:buNone/>
            </a:pPr>
            <a:r>
              <a:rPr lang="cs-CZ" sz="2400" dirty="0" smtClean="0"/>
              <a:t> </a:t>
            </a:r>
          </a:p>
          <a:p>
            <a:pPr lvl="1"/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746" y="2564904"/>
            <a:ext cx="1169200" cy="93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397" y="3575561"/>
            <a:ext cx="1514259" cy="88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Výsledek obrázku pro paleta se zboží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Výsledek obrázku pro paleta se zbožím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41" y="3933056"/>
            <a:ext cx="2274706" cy="17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 flipV="1">
            <a:off x="3491880" y="5013176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771800" y="5877272"/>
            <a:ext cx="1585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Kód palety=KP 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 flipV="1">
            <a:off x="4932040" y="5240846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5108703" y="6010784"/>
            <a:ext cx="16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Kód krabice=KK </a:t>
            </a:r>
            <a:endParaRPr lang="cs-CZ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6" y="3539639"/>
            <a:ext cx="1955190" cy="19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2822868" y="3390895"/>
            <a:ext cx="1416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Kód zboží=KZ</a:t>
            </a:r>
            <a:endParaRPr lang="cs-CZ" dirty="0"/>
          </a:p>
        </p:txBody>
      </p:sp>
      <p:cxnSp>
        <p:nvCxnSpPr>
          <p:cNvPr id="18" name="Přímá spojnice se šipkou 17"/>
          <p:cNvCxnSpPr>
            <a:stCxn id="17" idx="1"/>
          </p:cNvCxnSpPr>
          <p:nvPr/>
        </p:nvCxnSpPr>
        <p:spPr>
          <a:xfrm flipH="1">
            <a:off x="2483768" y="3575561"/>
            <a:ext cx="339100" cy="501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6034796" y="4784973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KP&lt;&gt;KK&lt;&gt;KZ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81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reason for the use of cross-references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Business partners have different markings (labeling)  for their goods</a:t>
            </a:r>
            <a:r>
              <a:rPr lang="cs-CZ" sz="2400" dirty="0" smtClean="0"/>
              <a:t> (</a:t>
            </a:r>
            <a:r>
              <a:rPr lang="cs-CZ" sz="2400" dirty="0" err="1" smtClean="0"/>
              <a:t>items</a:t>
            </a:r>
            <a:r>
              <a:rPr lang="cs-CZ" sz="2400" dirty="0" smtClean="0"/>
              <a:t>)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have different technologies for labeling and packaging of </a:t>
            </a:r>
            <a:r>
              <a:rPr lang="en-US" sz="2400" dirty="0" smtClean="0"/>
              <a:t>goods</a:t>
            </a:r>
            <a:r>
              <a:rPr lang="cs-CZ" sz="2400" dirty="0" smtClean="0"/>
              <a:t> (</a:t>
            </a:r>
            <a:r>
              <a:rPr lang="cs-CZ" sz="2400" dirty="0" err="1" smtClean="0"/>
              <a:t>items</a:t>
            </a:r>
            <a:r>
              <a:rPr lang="cs-CZ" sz="2400" dirty="0" smtClean="0"/>
              <a:t>)</a:t>
            </a:r>
          </a:p>
          <a:p>
            <a:pPr lvl="1"/>
            <a:r>
              <a:rPr lang="cs-CZ" sz="2000" dirty="0" err="1"/>
              <a:t>barcodes</a:t>
            </a:r>
            <a:r>
              <a:rPr lang="cs-CZ" sz="2000" dirty="0"/>
              <a:t> (</a:t>
            </a:r>
            <a:r>
              <a:rPr lang="cs-CZ" sz="2000" dirty="0" err="1"/>
              <a:t>linear</a:t>
            </a:r>
            <a:r>
              <a:rPr lang="cs-CZ" sz="2000" dirty="0"/>
              <a:t> -&gt; EAN-8, EAN-13, GS-128, </a:t>
            </a:r>
            <a:r>
              <a:rPr lang="cs-CZ" sz="2000" dirty="0" err="1"/>
              <a:t>etc</a:t>
            </a:r>
            <a:r>
              <a:rPr lang="cs-CZ" sz="2000" dirty="0"/>
              <a:t>.)</a:t>
            </a:r>
            <a:br>
              <a:rPr lang="cs-CZ" sz="2000" dirty="0"/>
            </a:br>
            <a:endParaRPr lang="cs-CZ" sz="2000" dirty="0" smtClean="0"/>
          </a:p>
          <a:p>
            <a:pPr lvl="1"/>
            <a:r>
              <a:rPr lang="cs-CZ" sz="2000" dirty="0" err="1" smtClean="0"/>
              <a:t>two-dimensional</a:t>
            </a:r>
            <a:r>
              <a:rPr lang="cs-CZ" sz="2000" dirty="0" smtClean="0"/>
              <a:t> </a:t>
            </a:r>
            <a:r>
              <a:rPr lang="cs-CZ" sz="2000" dirty="0" err="1" smtClean="0"/>
              <a:t>codes</a:t>
            </a:r>
            <a:r>
              <a:rPr lang="cs-CZ" sz="2000" dirty="0" smtClean="0"/>
              <a:t> (PDF417, ..)</a:t>
            </a:r>
          </a:p>
          <a:p>
            <a:pPr lvl="1"/>
            <a:endParaRPr lang="cs-CZ" sz="2000" dirty="0"/>
          </a:p>
          <a:p>
            <a:pPr lvl="1"/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237" y="3366863"/>
            <a:ext cx="625337" cy="50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46" y="4311954"/>
            <a:ext cx="885419" cy="51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Výsledek obrázku pro paleta se zboží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85264"/>
            <a:ext cx="2274706" cy="170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4860032" y="6021288"/>
            <a:ext cx="1224136" cy="325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23928" y="6292782"/>
            <a:ext cx="1624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Pallet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=PC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7252193" y="5358547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428856" y="612848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Box </a:t>
            </a:r>
            <a:r>
              <a:rPr lang="cs-CZ" dirty="0" err="1" smtClean="0"/>
              <a:t>code</a:t>
            </a:r>
            <a:r>
              <a:rPr lang="cs-CZ" dirty="0" smtClean="0"/>
              <a:t>=BC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059832" y="5163287"/>
            <a:ext cx="142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Item</a:t>
            </a:r>
            <a:r>
              <a:rPr lang="cs-CZ" dirty="0" smtClean="0"/>
              <a:t> </a:t>
            </a:r>
            <a:r>
              <a:rPr lang="cs-CZ" dirty="0" err="1" smtClean="0"/>
              <a:t>code</a:t>
            </a:r>
            <a:r>
              <a:rPr lang="cs-CZ" dirty="0" smtClean="0"/>
              <a:t>=IC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032900" y="445945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PC&lt;&gt;BC&lt;&gt;IC </a:t>
            </a:r>
            <a:endParaRPr lang="cs-CZ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94" y="4459450"/>
            <a:ext cx="1955190" cy="195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Přímá spojnice se šipkou 18"/>
          <p:cNvCxnSpPr>
            <a:stCxn id="13" idx="1"/>
          </p:cNvCxnSpPr>
          <p:nvPr/>
        </p:nvCxnSpPr>
        <p:spPr>
          <a:xfrm flipH="1" flipV="1">
            <a:off x="2339752" y="4978621"/>
            <a:ext cx="720080" cy="3693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69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 smtClean="0"/>
              <a:t>Cross References </a:t>
            </a:r>
            <a:endParaRPr lang="en-Z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7632848" cy="1156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7132637" cy="1895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6" y="4653136"/>
            <a:ext cx="6532563" cy="193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Purchase order lines (Vendor=10000)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006680" cy="4249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Sales order</a:t>
            </a:r>
            <a:endParaRPr lang="en-Z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73649" cy="41464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1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Extended texts setup</a:t>
            </a:r>
            <a:endParaRPr lang="en-ZA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2076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80078" cy="1263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81000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12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Extended texts setup</a:t>
            </a:r>
            <a:endParaRPr lang="en-Z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9" y="1539311"/>
            <a:ext cx="5112568" cy="416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1"/>
            <a:ext cx="2076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Extended texts setup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2" y="1484784"/>
            <a:ext cx="6200913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16832"/>
            <a:ext cx="20764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50" y="4797152"/>
            <a:ext cx="7035157" cy="119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338</Words>
  <Application>Microsoft Office PowerPoint</Application>
  <PresentationFormat>Předvádění na obrazovce (4:3)</PresentationFormat>
  <Paragraphs>83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Introduction to MS Dynamics NAV    (Cross References, Extended Texts and Substitution)</vt:lpstr>
      <vt:lpstr>Důvod pro využívání křížových odkazů </vt:lpstr>
      <vt:lpstr>The reason for the use of cross-references</vt:lpstr>
      <vt:lpstr>Cross References </vt:lpstr>
      <vt:lpstr>Purchase order lines (Vendor=10000)</vt:lpstr>
      <vt:lpstr>Sales order</vt:lpstr>
      <vt:lpstr>Extended texts setup</vt:lpstr>
      <vt:lpstr>Extended texts setup</vt:lpstr>
      <vt:lpstr>Extended texts setup</vt:lpstr>
      <vt:lpstr>Důvody pro používání náhrad</vt:lpstr>
      <vt:lpstr>Reasons for using substitutes</vt:lpstr>
      <vt:lpstr>Substitution setup </vt:lpstr>
      <vt:lpstr>Substitution setup </vt:lpstr>
      <vt:lpstr>Sales order line </vt:lpstr>
      <vt:lpstr>Substitution rules</vt:lpstr>
      <vt:lpstr>Simple example (Classic NAV!!) </vt:lpstr>
      <vt:lpstr>End of the sections Cross references, Extended texts and Substitutions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104</cp:revision>
  <dcterms:created xsi:type="dcterms:W3CDTF">2014-09-15T11:04:04Z</dcterms:created>
  <dcterms:modified xsi:type="dcterms:W3CDTF">2018-09-21T10:10:53Z</dcterms:modified>
</cp:coreProperties>
</file>