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3"/>
  </p:notesMasterIdLst>
  <p:handoutMasterIdLst>
    <p:handoutMasterId r:id="rId34"/>
  </p:handoutMasterIdLst>
  <p:sldIdLst>
    <p:sldId id="465" r:id="rId3"/>
    <p:sldId id="400" r:id="rId4"/>
    <p:sldId id="434" r:id="rId5"/>
    <p:sldId id="433" r:id="rId6"/>
    <p:sldId id="466" r:id="rId7"/>
    <p:sldId id="467" r:id="rId8"/>
    <p:sldId id="468" r:id="rId9"/>
    <p:sldId id="470" r:id="rId10"/>
    <p:sldId id="469" r:id="rId11"/>
    <p:sldId id="471" r:id="rId12"/>
    <p:sldId id="472" r:id="rId13"/>
    <p:sldId id="473" r:id="rId14"/>
    <p:sldId id="474" r:id="rId15"/>
    <p:sldId id="475" r:id="rId16"/>
    <p:sldId id="476" r:id="rId17"/>
    <p:sldId id="477" r:id="rId18"/>
    <p:sldId id="432" r:id="rId19"/>
    <p:sldId id="431" r:id="rId20"/>
    <p:sldId id="430" r:id="rId21"/>
    <p:sldId id="429" r:id="rId22"/>
    <p:sldId id="427" r:id="rId23"/>
    <p:sldId id="436" r:id="rId24"/>
    <p:sldId id="435" r:id="rId25"/>
    <p:sldId id="425" r:id="rId26"/>
    <p:sldId id="424" r:id="rId27"/>
    <p:sldId id="423" r:id="rId28"/>
    <p:sldId id="422" r:id="rId29"/>
    <p:sldId id="464" r:id="rId30"/>
    <p:sldId id="261" r:id="rId31"/>
    <p:sldId id="262"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ýchozí oddíl" id="{40163085-91C2-4027-8623-189C31ACBF7B}">
          <p14:sldIdLst>
            <p14:sldId id="465"/>
            <p14:sldId id="400"/>
            <p14:sldId id="434"/>
            <p14:sldId id="433"/>
            <p14:sldId id="466"/>
            <p14:sldId id="467"/>
            <p14:sldId id="468"/>
            <p14:sldId id="470"/>
            <p14:sldId id="469"/>
            <p14:sldId id="471"/>
            <p14:sldId id="472"/>
            <p14:sldId id="473"/>
            <p14:sldId id="474"/>
            <p14:sldId id="475"/>
            <p14:sldId id="476"/>
            <p14:sldId id="477"/>
            <p14:sldId id="432"/>
            <p14:sldId id="431"/>
            <p14:sldId id="430"/>
            <p14:sldId id="429"/>
            <p14:sldId id="427"/>
            <p14:sldId id="436"/>
            <p14:sldId id="435"/>
            <p14:sldId id="425"/>
            <p14:sldId id="424"/>
            <p14:sldId id="423"/>
            <p14:sldId id="422"/>
            <p14:sldId id="464"/>
          </p14:sldIdLst>
        </p14:section>
        <p14:section name="Oddíl bez názvu" id="{B18B128D-0C8B-437C-BCD3-144F8152450B}">
          <p14:sldIdLst>
            <p14:sldId id="261"/>
            <p14:sldId id="26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B25"/>
    <a:srgbClr val="0066FF"/>
    <a:srgbClr val="EC8D2F"/>
    <a:srgbClr val="EFECEB"/>
    <a:srgbClr val="E7E5E5"/>
    <a:srgbClr val="5E5447"/>
    <a:srgbClr val="F6F4F4"/>
    <a:srgbClr val="695C4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7363" autoAdjust="0"/>
  </p:normalViewPr>
  <p:slideViewPr>
    <p:cSldViewPr snapToObjects="1">
      <p:cViewPr varScale="1">
        <p:scale>
          <a:sx n="105" d="100"/>
          <a:sy n="105" d="100"/>
        </p:scale>
        <p:origin x="-90" y="-180"/>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snapToObjects="1">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0-AFC4-4264-84B8-17B84554A20D}"/>
            </c:ext>
          </c:extLst>
        </c:ser>
        <c:ser>
          <c:idx val="1"/>
          <c:order val="1"/>
          <c:tx>
            <c:strRef>
              <c:f>Sheet1!$C$1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Sheet1!$C$2:$C$5</c:f>
              <c:numCache>
                <c:formatCode>General</c:formatCode>
                <c:ptCount val="4"/>
                <c:pt idx="0">
                  <c:v>3</c:v>
                </c:pt>
                <c:pt idx="1">
                  <c:v>4</c:v>
                </c:pt>
                <c:pt idx="2">
                  <c:v>5</c:v>
                </c:pt>
                <c:pt idx="3">
                  <c:v>3</c:v>
                </c:pt>
              </c:numCache>
            </c:numRef>
          </c:val>
          <c:extLst xmlns:c16r2="http://schemas.microsoft.com/office/drawing/2015/06/chart">
            <c:ext xmlns:c16="http://schemas.microsoft.com/office/drawing/2014/chart" uri="{C3380CC4-5D6E-409C-BE32-E72D297353CC}">
              <c16:uniqueId val="{00000001-AFC4-4264-84B8-17B84554A20D}"/>
            </c:ext>
          </c:extLst>
        </c:ser>
        <c:ser>
          <c:idx val="2"/>
          <c:order val="2"/>
          <c:tx>
            <c:strRef>
              <c:f>Sheet1!$D$1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Sheet1!$D$2:$D$5</c:f>
              <c:numCache>
                <c:formatCode>General</c:formatCode>
                <c:ptCount val="4"/>
                <c:pt idx="0">
                  <c:v>4</c:v>
                </c:pt>
                <c:pt idx="1">
                  <c:v>2</c:v>
                </c:pt>
                <c:pt idx="2">
                  <c:v>6</c:v>
                </c:pt>
                <c:pt idx="3">
                  <c:v>4</c:v>
                </c:pt>
              </c:numCache>
            </c:numRef>
          </c:val>
          <c:extLst xmlns:c16r2="http://schemas.microsoft.com/office/drawing/2015/06/chart">
            <c:ext xmlns:c16="http://schemas.microsoft.com/office/drawing/2014/chart" uri="{C3380CC4-5D6E-409C-BE32-E72D297353CC}">
              <c16:uniqueId val="{00000002-AFC4-4264-84B8-17B84554A20D}"/>
            </c:ext>
          </c:extLst>
        </c:ser>
        <c:ser>
          <c:idx val="3"/>
          <c:order val="3"/>
          <c:tx>
            <c:strRef>
              <c:f>Sheet1!$E$1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Sheet1!$E$2:$E$5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3-AFC4-4264-84B8-17B84554A20D}"/>
            </c:ext>
          </c:extLst>
        </c:ser>
        <c:ser>
          <c:idx val="4"/>
          <c:order val="4"/>
          <c:tx>
            <c:strRef>
              <c:f>Sheet1!$F$1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Sheet1!$F$2:$F$5</c:f>
              <c:numCache>
                <c:formatCode>General</c:formatCode>
                <c:ptCount val="4"/>
                <c:pt idx="0">
                  <c:v>3</c:v>
                </c:pt>
                <c:pt idx="1">
                  <c:v>4</c:v>
                </c:pt>
                <c:pt idx="2">
                  <c:v>5</c:v>
                </c:pt>
                <c:pt idx="3">
                  <c:v>3</c:v>
                </c:pt>
              </c:numCache>
            </c:numRef>
          </c:val>
          <c:extLst xmlns:c16r2="http://schemas.microsoft.com/office/drawing/2015/06/chart">
            <c:ext xmlns:c16="http://schemas.microsoft.com/office/drawing/2014/chart" uri="{C3380CC4-5D6E-409C-BE32-E72D297353CC}">
              <c16:uniqueId val="{00000004-AFC4-4264-84B8-17B84554A20D}"/>
            </c:ext>
          </c:extLst>
        </c:ser>
        <c:ser>
          <c:idx val="5"/>
          <c:order val="5"/>
          <c:tx>
            <c:strRef>
              <c:f>Sheet1!$G$1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Sheet1!$G$2:$G$5</c:f>
              <c:numCache>
                <c:formatCode>General</c:formatCode>
                <c:ptCount val="4"/>
                <c:pt idx="0">
                  <c:v>4</c:v>
                </c:pt>
                <c:pt idx="1">
                  <c:v>2</c:v>
                </c:pt>
                <c:pt idx="2">
                  <c:v>6</c:v>
                </c:pt>
                <c:pt idx="3">
                  <c:v>4</c:v>
                </c:pt>
              </c:numCache>
            </c:numRef>
          </c:val>
          <c:extLst xmlns:c16r2="http://schemas.microsoft.com/office/drawing/2015/06/chart">
            <c:ext xmlns:c16="http://schemas.microsoft.com/office/drawing/2014/chart" uri="{C3380CC4-5D6E-409C-BE32-E72D297353CC}">
              <c16:uniqueId val="{00000005-AFC4-4264-84B8-17B84554A20D}"/>
            </c:ext>
          </c:extLst>
        </c:ser>
        <c:dLbls>
          <c:showLegendKey val="0"/>
          <c:showVal val="0"/>
          <c:showCatName val="0"/>
          <c:showSerName val="0"/>
          <c:showPercent val="0"/>
          <c:showBubbleSize val="0"/>
        </c:dLbls>
        <c:gapWidth val="100"/>
        <c:axId val="40482304"/>
        <c:axId val="40483840"/>
      </c:barChart>
      <c:catAx>
        <c:axId val="40482304"/>
        <c:scaling>
          <c:orientation val="minMax"/>
        </c:scaling>
        <c:delete val="0"/>
        <c:axPos val="l"/>
        <c:numFmt formatCode="General" sourceLinked="1"/>
        <c:majorTickMark val="out"/>
        <c:minorTickMark val="none"/>
        <c:tickLblPos val="nextTo"/>
        <c:txPr>
          <a:bodyPr/>
          <a:lstStyle/>
          <a:p>
            <a:pPr>
              <a:defRPr lang="en-US"/>
            </a:pPr>
            <a:endParaRPr lang="cs-CZ"/>
          </a:p>
        </c:txPr>
        <c:crossAx val="40483840"/>
        <c:crosses val="autoZero"/>
        <c:auto val="1"/>
        <c:lblAlgn val="ctr"/>
        <c:lblOffset val="100"/>
        <c:noMultiLvlLbl val="0"/>
      </c:catAx>
      <c:valAx>
        <c:axId val="40483840"/>
        <c:scaling>
          <c:orientation val="minMax"/>
        </c:scaling>
        <c:delete val="0"/>
        <c:axPos val="b"/>
        <c:majorGridlines/>
        <c:numFmt formatCode="General" sourceLinked="1"/>
        <c:majorTickMark val="out"/>
        <c:minorTickMark val="none"/>
        <c:tickLblPos val="nextTo"/>
        <c:txPr>
          <a:bodyPr/>
          <a:lstStyle/>
          <a:p>
            <a:pPr>
              <a:defRPr lang="en-US"/>
            </a:pPr>
            <a:endParaRPr lang="cs-CZ"/>
          </a:p>
        </c:txPr>
        <c:crossAx val="40482304"/>
        <c:crosses val="autoZero"/>
        <c:crossBetween val="between"/>
      </c:valAx>
    </c:plotArea>
    <c:legend>
      <c:legendPos val="r"/>
      <c:layout/>
      <c:overlay val="0"/>
      <c:txPr>
        <a:bodyPr/>
        <a:lstStyle/>
        <a:p>
          <a:pPr>
            <a:defRPr lang="en-US" sz="1200"/>
          </a:pPr>
          <a:endParaRPr lang="cs-CZ"/>
        </a:p>
      </c:txPr>
    </c:legend>
    <c:plotVisOnly val="1"/>
    <c:dispBlanksAs val="gap"/>
    <c:showDLblsOverMax val="0"/>
  </c:chart>
  <c:txPr>
    <a:bodyPr/>
    <a:lstStyle/>
    <a:p>
      <a:pPr>
        <a:defRPr sz="10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075"/>
            <a:ext cx="2971800" cy="263525"/>
          </a:xfrm>
          <a:prstGeom prst="rect">
            <a:avLst/>
          </a:prstGeom>
        </p:spPr>
        <p:txBody>
          <a:bodyPr vert="horz" lIns="91440" tIns="45720" rIns="91440" bIns="45720" rtlCol="0"/>
          <a:lstStyle>
            <a:lvl1pPr algn="r" fontAlgn="auto">
              <a:spcBef>
                <a:spcPts val="0"/>
              </a:spcBef>
              <a:spcAft>
                <a:spcPts val="0"/>
              </a:spcAft>
              <a:defRPr sz="900">
                <a:latin typeface="+mn-lt"/>
              </a:defRPr>
            </a:lvl1pPr>
          </a:lstStyle>
          <a:p>
            <a:pPr>
              <a:defRPr/>
            </a:pPr>
            <a:fld id="{CF341A89-6707-41C0-BFC1-EE08C93F84B8}" type="datetimeFigureOut">
              <a:rPr lang="en-US"/>
              <a:pPr>
                <a:defRPr/>
              </a:pPr>
              <a:t>10/9/2017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900">
                <a:latin typeface="+mn-lt"/>
              </a:defRPr>
            </a:lvl1pPr>
          </a:lstStyle>
          <a:p>
            <a:pPr>
              <a:defRPr/>
            </a:pPr>
            <a:endParaRPr lang="en-US"/>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fontAlgn="auto">
              <a:spcBef>
                <a:spcPts val="0"/>
              </a:spcBef>
              <a:spcAft>
                <a:spcPts val="0"/>
              </a:spcAft>
              <a:defRPr sz="900">
                <a:latin typeface="+mn-lt"/>
              </a:defRPr>
            </a:lvl1pPr>
          </a:lstStyle>
          <a:p>
            <a:pPr>
              <a:defRPr/>
            </a:pPr>
            <a:fld id="{91F8BDF7-0343-41E4-BE88-7634102BB5A5}" type="slidenum">
              <a:rPr lang="en-US"/>
              <a:pPr>
                <a:defRPr/>
              </a:pPr>
              <a:t>‹#›</a:t>
            </a:fld>
            <a:endParaRPr lang="en-US"/>
          </a:p>
        </p:txBody>
      </p:sp>
      <p:pic>
        <p:nvPicPr>
          <p:cNvPr id="15365" name="Picture 6" descr="Navertica.png"/>
          <p:cNvPicPr>
            <a:picLocks noChangeAspect="1"/>
          </p:cNvPicPr>
          <p:nvPr/>
        </p:nvPicPr>
        <p:blipFill>
          <a:blip r:embed="rId3"/>
          <a:srcRect/>
          <a:stretch>
            <a:fillRect/>
          </a:stretch>
        </p:blipFill>
        <p:spPr bwMode="auto">
          <a:xfrm>
            <a:off x="76200" y="263525"/>
            <a:ext cx="2138363" cy="346075"/>
          </a:xfrm>
          <a:prstGeom prst="rect">
            <a:avLst/>
          </a:prstGeom>
          <a:noFill/>
          <a:ln w="9525">
            <a:noFill/>
            <a:miter lim="800000"/>
            <a:headEnd/>
            <a:tailEnd/>
          </a:ln>
        </p:spPr>
      </p:pic>
    </p:spTree>
    <p:extLst>
      <p:ext uri="{BB962C8B-B14F-4D97-AF65-F5344CB8AC3E}">
        <p14:creationId xmlns:p14="http://schemas.microsoft.com/office/powerpoint/2010/main" val="1855900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6F38DBB-8754-408A-A7FD-1784B59CB836}" type="datetimeFigureOut">
              <a:rPr lang="en-US"/>
              <a:pPr>
                <a:defRPr/>
              </a:pPr>
              <a:t>10/9/2017</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4D74772-F067-4D11-9CC0-8F274440A027}" type="slidenum">
              <a:rPr lang="en-US"/>
              <a:pPr>
                <a:defRPr/>
              </a:pPr>
              <a:t>‹#›</a:t>
            </a:fld>
            <a:endParaRPr lang="en-US"/>
          </a:p>
        </p:txBody>
      </p:sp>
    </p:spTree>
    <p:extLst>
      <p:ext uri="{BB962C8B-B14F-4D97-AF65-F5344CB8AC3E}">
        <p14:creationId xmlns:p14="http://schemas.microsoft.com/office/powerpoint/2010/main" val="32595018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3953553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93C0CA79-4C5B-4E75-990F-DC85E4820367}" type="datetime1">
              <a:rPr lang="cs-CZ" smtClean="0"/>
              <a:t>9.10.2017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E8E743B-535F-433A-A66F-D792A6BD603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10423E47-D4AC-4417-BD50-AD2EFBF48BC8}" type="datetime1">
              <a:rPr lang="cs-CZ" smtClean="0"/>
              <a:t>9.10.2017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0DBB937-D5FA-4E62-A498-3A5962B8236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9.10.2017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78563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48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BB0D974-11A3-4140-A9FA-0BBE69964986}" type="datetime1">
              <a:rPr lang="cs-CZ" smtClean="0"/>
              <a:t>9.10.2017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71850DC-A6CE-4D32-BD15-ACE49A714335}" type="slidenum">
              <a:rPr lang="en-US"/>
              <a:pPr>
                <a:defRPr/>
              </a:pPr>
              <a:t>‹#›</a:t>
            </a:fld>
            <a:endParaRPr lang="en-US" dirty="0"/>
          </a:p>
        </p:txBody>
      </p:sp>
    </p:spTree>
    <p:extLst>
      <p:ext uri="{BB962C8B-B14F-4D97-AF65-F5344CB8AC3E}">
        <p14:creationId xmlns:p14="http://schemas.microsoft.com/office/powerpoint/2010/main" val="3666882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Navertica.png"/>
          <p:cNvPicPr>
            <a:picLocks noChangeAspect="1"/>
          </p:cNvPicPr>
          <p:nvPr userDrawn="1"/>
        </p:nvPicPr>
        <p:blipFill>
          <a:blip r:embed="rId2"/>
          <a:srcRect/>
          <a:stretch>
            <a:fillRect/>
          </a:stretch>
        </p:blipFill>
        <p:spPr bwMode="auto">
          <a:xfrm>
            <a:off x="4117975" y="2514600"/>
            <a:ext cx="908050" cy="890588"/>
          </a:xfrm>
          <a:prstGeom prst="rect">
            <a:avLst/>
          </a:prstGeom>
          <a:noFill/>
          <a:ln w="9525">
            <a:noFill/>
            <a:miter lim="800000"/>
            <a:headEnd/>
            <a:tailEnd/>
          </a:ln>
        </p:spPr>
      </p:pic>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6" name="Date Placeholder 3"/>
          <p:cNvSpPr>
            <a:spLocks noGrp="1"/>
          </p:cNvSpPr>
          <p:nvPr>
            <p:ph type="dt" sz="half" idx="10"/>
          </p:nvPr>
        </p:nvSpPr>
        <p:spPr/>
        <p:txBody>
          <a:bodyPr/>
          <a:lstStyle>
            <a:lvl1pPr>
              <a:defRPr/>
            </a:lvl1pPr>
          </a:lstStyle>
          <a:p>
            <a:pPr>
              <a:defRPr/>
            </a:pPr>
            <a:fld id="{039147B6-3996-4987-9837-152961494018}" type="datetime1">
              <a:rPr lang="cs-CZ" smtClean="0"/>
              <a:t>9.10.2017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9956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B2478F3E-902A-4CF9-959E-29B962B068D5}" type="datetime1">
              <a:rPr lang="cs-CZ" smtClean="0"/>
              <a:t>9.10.2017</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6389B4C-7182-4F15-BEF9-5B90E2A3B3EE}" type="slidenum">
              <a:rPr lang="en-US"/>
              <a:pPr>
                <a:defRPr/>
              </a:pPr>
              <a:t>‹#›</a:t>
            </a:fld>
            <a:endParaRPr lang="en-US" dirty="0"/>
          </a:p>
        </p:txBody>
      </p:sp>
    </p:spTree>
    <p:extLst>
      <p:ext uri="{BB962C8B-B14F-4D97-AF65-F5344CB8AC3E}">
        <p14:creationId xmlns:p14="http://schemas.microsoft.com/office/powerpoint/2010/main" val="409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8" name="Date Placeholder 3"/>
          <p:cNvSpPr>
            <a:spLocks noGrp="1"/>
          </p:cNvSpPr>
          <p:nvPr>
            <p:ph type="dt" sz="half" idx="14"/>
          </p:nvPr>
        </p:nvSpPr>
        <p:spPr/>
        <p:txBody>
          <a:bodyPr/>
          <a:lstStyle>
            <a:lvl1pPr>
              <a:defRPr/>
            </a:lvl1pPr>
          </a:lstStyle>
          <a:p>
            <a:pPr>
              <a:defRPr/>
            </a:pPr>
            <a:fld id="{CB774647-95FB-4340-AB2A-46BE143A8592}" type="datetime1">
              <a:rPr lang="cs-CZ" smtClean="0"/>
              <a:t>9.10.2017</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BB607396-EEC6-4A0F-89DC-D290510A8530}" type="slidenum">
              <a:rPr lang="en-US"/>
              <a:pPr>
                <a:defRPr/>
              </a:pPr>
              <a:t>‹#›</a:t>
            </a:fld>
            <a:endParaRPr lang="en-US" dirty="0"/>
          </a:p>
        </p:txBody>
      </p:sp>
    </p:spTree>
    <p:extLst>
      <p:ext uri="{BB962C8B-B14F-4D97-AF65-F5344CB8AC3E}">
        <p14:creationId xmlns:p14="http://schemas.microsoft.com/office/powerpoint/2010/main" val="3652063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4" name="Date Placeholder 3"/>
          <p:cNvSpPr>
            <a:spLocks noGrp="1"/>
          </p:cNvSpPr>
          <p:nvPr>
            <p:ph type="dt" sz="half" idx="14"/>
          </p:nvPr>
        </p:nvSpPr>
        <p:spPr/>
        <p:txBody>
          <a:bodyPr/>
          <a:lstStyle>
            <a:lvl1pPr>
              <a:defRPr/>
            </a:lvl1pPr>
          </a:lstStyle>
          <a:p>
            <a:pPr>
              <a:defRPr/>
            </a:pPr>
            <a:fld id="{CE9FDB60-4603-43DE-B3E9-2F4BCF13E97F}" type="datetime1">
              <a:rPr lang="cs-CZ" smtClean="0"/>
              <a:t>9.10.2017</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6573178-D2BF-4D8D-81C5-4BD1A9C1AC08}" type="slidenum">
              <a:rPr lang="en-US"/>
              <a:pPr>
                <a:defRPr/>
              </a:pPr>
              <a:t>‹#›</a:t>
            </a:fld>
            <a:endParaRPr lang="en-US" dirty="0"/>
          </a:p>
        </p:txBody>
      </p:sp>
    </p:spTree>
    <p:extLst>
      <p:ext uri="{BB962C8B-B14F-4D97-AF65-F5344CB8AC3E}">
        <p14:creationId xmlns:p14="http://schemas.microsoft.com/office/powerpoint/2010/main" val="3375450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3" name="Date Placeholder 3"/>
          <p:cNvSpPr>
            <a:spLocks noGrp="1"/>
          </p:cNvSpPr>
          <p:nvPr>
            <p:ph type="dt" sz="half" idx="14"/>
          </p:nvPr>
        </p:nvSpPr>
        <p:spPr/>
        <p:txBody>
          <a:bodyPr/>
          <a:lstStyle>
            <a:lvl1pPr>
              <a:defRPr/>
            </a:lvl1pPr>
          </a:lstStyle>
          <a:p>
            <a:pPr>
              <a:defRPr/>
            </a:pPr>
            <a:fld id="{CC3829C4-919E-4233-BCFD-527A675957B6}" type="datetime1">
              <a:rPr lang="cs-CZ" smtClean="0"/>
              <a:t>9.10.2017</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8FB3959-69BA-44E3-99CE-9BE41BF2BDC1}" type="slidenum">
              <a:rPr lang="en-US"/>
              <a:pPr>
                <a:defRPr/>
              </a:pPr>
              <a:t>‹#›</a:t>
            </a:fld>
            <a:endParaRPr lang="en-US" dirty="0"/>
          </a:p>
        </p:txBody>
      </p:sp>
    </p:spTree>
    <p:extLst>
      <p:ext uri="{BB962C8B-B14F-4D97-AF65-F5344CB8AC3E}">
        <p14:creationId xmlns:p14="http://schemas.microsoft.com/office/powerpoint/2010/main" val="10309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BB0D974-11A3-4140-A9FA-0BBE69964986}" type="datetime1">
              <a:rPr lang="cs-CZ" smtClean="0"/>
              <a:t>9.10.2017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71850DC-A6CE-4D32-BD15-ACE49A71433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18224245-45FD-4512-8016-BF96C137B3FD}" type="datetime1">
              <a:rPr lang="cs-CZ" smtClean="0"/>
              <a:t>9.10.2017</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9D2DC61-96D5-4229-B68D-01F0EAEA78F9}" type="slidenum">
              <a:rPr lang="en-US"/>
              <a:pPr>
                <a:defRPr/>
              </a:pPr>
              <a:t>‹#›</a:t>
            </a:fld>
            <a:endParaRPr lang="en-US" dirty="0"/>
          </a:p>
        </p:txBody>
      </p:sp>
    </p:spTree>
    <p:extLst>
      <p:ext uri="{BB962C8B-B14F-4D97-AF65-F5344CB8AC3E}">
        <p14:creationId xmlns:p14="http://schemas.microsoft.com/office/powerpoint/2010/main" val="293315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55A5D4F7-46B3-4140-8755-3179579086F6}" type="datetime1">
              <a:rPr lang="cs-CZ" smtClean="0"/>
              <a:t>9.10.2017</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BBC1F44-5475-4F63-9A1D-931DEDEFC5FD}" type="slidenum">
              <a:rPr lang="en-US"/>
              <a:pPr>
                <a:defRPr/>
              </a:pPr>
              <a:t>‹#›</a:t>
            </a:fld>
            <a:endParaRPr lang="en-US" dirty="0"/>
          </a:p>
        </p:txBody>
      </p:sp>
    </p:spTree>
    <p:extLst>
      <p:ext uri="{BB962C8B-B14F-4D97-AF65-F5344CB8AC3E}">
        <p14:creationId xmlns:p14="http://schemas.microsoft.com/office/powerpoint/2010/main" val="3148476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93C0CA79-4C5B-4E75-990F-DC85E4820367}" type="datetime1">
              <a:rPr lang="cs-CZ" smtClean="0"/>
              <a:t>9.10.2017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7E8E743B-535F-433A-A66F-D792A6BD6038}" type="slidenum">
              <a:rPr lang="en-US"/>
              <a:pPr>
                <a:defRPr/>
              </a:pPr>
              <a:t>‹#›</a:t>
            </a:fld>
            <a:endParaRPr lang="en-US" dirty="0"/>
          </a:p>
        </p:txBody>
      </p:sp>
    </p:spTree>
    <p:extLst>
      <p:ext uri="{BB962C8B-B14F-4D97-AF65-F5344CB8AC3E}">
        <p14:creationId xmlns:p14="http://schemas.microsoft.com/office/powerpoint/2010/main" val="276509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10423E47-D4AC-4417-BD50-AD2EFBF48BC8}" type="datetime1">
              <a:rPr lang="cs-CZ" smtClean="0"/>
              <a:t>9.10.2017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0DBB937-D5FA-4E62-A498-3A5962B82364}" type="slidenum">
              <a:rPr lang="en-US"/>
              <a:pPr>
                <a:defRPr/>
              </a:pPr>
              <a:t>‹#›</a:t>
            </a:fld>
            <a:endParaRPr lang="en-US" dirty="0"/>
          </a:p>
        </p:txBody>
      </p:sp>
    </p:spTree>
    <p:extLst>
      <p:ext uri="{BB962C8B-B14F-4D97-AF65-F5344CB8AC3E}">
        <p14:creationId xmlns:p14="http://schemas.microsoft.com/office/powerpoint/2010/main" val="34715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descr="Navertica.png"/>
          <p:cNvPicPr>
            <a:picLocks noChangeAspect="1"/>
          </p:cNvPicPr>
          <p:nvPr userDrawn="1"/>
        </p:nvPicPr>
        <p:blipFill>
          <a:blip r:embed="rId3"/>
          <a:srcRect/>
          <a:stretch>
            <a:fillRect/>
          </a:stretch>
        </p:blipFill>
        <p:spPr bwMode="auto">
          <a:xfrm>
            <a:off x="4117975" y="2514600"/>
            <a:ext cx="908050" cy="890588"/>
          </a:xfrm>
          <a:prstGeom prst="rect">
            <a:avLst/>
          </a:prstGeom>
          <a:noFill/>
          <a:ln w="9525">
            <a:noFill/>
            <a:miter lim="800000"/>
            <a:headEnd/>
            <a:tailEnd/>
          </a:ln>
        </p:spPr>
      </p:pic>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6" name="Date Placeholder 3"/>
          <p:cNvSpPr>
            <a:spLocks noGrp="1"/>
          </p:cNvSpPr>
          <p:nvPr>
            <p:ph type="dt" sz="half" idx="10"/>
          </p:nvPr>
        </p:nvSpPr>
        <p:spPr/>
        <p:txBody>
          <a:bodyPr/>
          <a:lstStyle>
            <a:lvl1pPr>
              <a:defRPr/>
            </a:lvl1pPr>
          </a:lstStyle>
          <a:p>
            <a:pPr>
              <a:defRPr/>
            </a:pPr>
            <a:fld id="{039147B6-3996-4987-9837-152961494018}" type="datetime1">
              <a:rPr lang="cs-CZ" smtClean="0"/>
              <a:t>9.10.2017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B2478F3E-902A-4CF9-959E-29B962B068D5}" type="datetime1">
              <a:rPr lang="cs-CZ" smtClean="0"/>
              <a:t>9.10.2017</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6389B4C-7182-4F15-BEF9-5B90E2A3B3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8" name="Date Placeholder 3"/>
          <p:cNvSpPr>
            <a:spLocks noGrp="1"/>
          </p:cNvSpPr>
          <p:nvPr>
            <p:ph type="dt" sz="half" idx="14"/>
          </p:nvPr>
        </p:nvSpPr>
        <p:spPr/>
        <p:txBody>
          <a:bodyPr/>
          <a:lstStyle>
            <a:lvl1pPr>
              <a:defRPr/>
            </a:lvl1pPr>
          </a:lstStyle>
          <a:p>
            <a:pPr>
              <a:defRPr/>
            </a:pPr>
            <a:fld id="{CB774647-95FB-4340-AB2A-46BE143A8592}" type="datetime1">
              <a:rPr lang="cs-CZ" smtClean="0"/>
              <a:t>9.10.2017</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BB607396-EEC6-4A0F-89DC-D290510A85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Klepnutím lze upravit styl předlohy nadpisů.</a:t>
            </a:r>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4" name="Date Placeholder 3"/>
          <p:cNvSpPr>
            <a:spLocks noGrp="1"/>
          </p:cNvSpPr>
          <p:nvPr>
            <p:ph type="dt" sz="half" idx="14"/>
          </p:nvPr>
        </p:nvSpPr>
        <p:spPr/>
        <p:txBody>
          <a:bodyPr/>
          <a:lstStyle>
            <a:lvl1pPr>
              <a:defRPr/>
            </a:lvl1pPr>
          </a:lstStyle>
          <a:p>
            <a:pPr>
              <a:defRPr/>
            </a:pPr>
            <a:fld id="{CE9FDB60-4603-43DE-B3E9-2F4BCF13E97F}" type="datetime1">
              <a:rPr lang="cs-CZ" smtClean="0"/>
              <a:t>9.10.2017</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76573178-D2BF-4D8D-81C5-4BD1A9C1AC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3" name="Date Placeholder 3"/>
          <p:cNvSpPr>
            <a:spLocks noGrp="1"/>
          </p:cNvSpPr>
          <p:nvPr>
            <p:ph type="dt" sz="half" idx="14"/>
          </p:nvPr>
        </p:nvSpPr>
        <p:spPr/>
        <p:txBody>
          <a:bodyPr/>
          <a:lstStyle>
            <a:lvl1pPr>
              <a:defRPr/>
            </a:lvl1pPr>
          </a:lstStyle>
          <a:p>
            <a:pPr>
              <a:defRPr/>
            </a:pPr>
            <a:fld id="{CC3829C4-919E-4233-BCFD-527A675957B6}" type="datetime1">
              <a:rPr lang="cs-CZ" smtClean="0"/>
              <a:t>9.10.2017</a:t>
            </a:fld>
            <a:endParaRPr lang="en-US"/>
          </a:p>
        </p:txBody>
      </p:sp>
      <p:sp>
        <p:nvSpPr>
          <p:cNvPr id="4"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38FB3959-69BA-44E3-99CE-9BE41BF2BD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18224245-45FD-4512-8016-BF96C137B3FD}" type="datetime1">
              <a:rPr lang="cs-CZ" smtClean="0"/>
              <a:t>9.10.2017</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9D2DC61-96D5-4229-B68D-01F0EAEA78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6" name="Date Placeholder 3"/>
          <p:cNvSpPr>
            <a:spLocks noGrp="1"/>
          </p:cNvSpPr>
          <p:nvPr>
            <p:ph type="dt" sz="half" idx="14"/>
          </p:nvPr>
        </p:nvSpPr>
        <p:spPr/>
        <p:txBody>
          <a:bodyPr/>
          <a:lstStyle>
            <a:lvl1pPr>
              <a:defRPr/>
            </a:lvl1pPr>
          </a:lstStyle>
          <a:p>
            <a:pPr>
              <a:defRPr/>
            </a:pPr>
            <a:fld id="{55A5D4F7-46B3-4140-8755-3179579086F6}" type="datetime1">
              <a:rPr lang="cs-CZ" smtClean="0"/>
              <a:t>9.10.2017</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BBC1F44-5475-4F63-9A1D-931DEDEFC5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838200"/>
            <a:ext cx="8472488"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Text Placeholder 2"/>
          <p:cNvSpPr>
            <a:spLocks noGrp="1"/>
          </p:cNvSpPr>
          <p:nvPr>
            <p:ph type="body" idx="1"/>
          </p:nvPr>
        </p:nvSpPr>
        <p:spPr bwMode="auto">
          <a:xfrm>
            <a:off x="428625" y="1600200"/>
            <a:ext cx="84820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179388"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695C4F"/>
                </a:solidFill>
                <a:latin typeface="+mj-lt"/>
              </a:defRPr>
            </a:lvl1pPr>
          </a:lstStyle>
          <a:p>
            <a:pPr>
              <a:defRPr/>
            </a:pPr>
            <a:fld id="{5130ED1D-D255-4D27-80F3-AC7B65CBDBFA}" type="datetime1">
              <a:rPr lang="cs-CZ" smtClean="0"/>
              <a:t>9.10.2017</a:t>
            </a:fld>
            <a:endParaRPr lang="en-US"/>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000">
                <a:solidFill>
                  <a:srgbClr val="695C4F"/>
                </a:solidFill>
                <a:latin typeface="+mj-lt"/>
              </a:defRPr>
            </a:lvl1pPr>
          </a:lstStyle>
          <a:p>
            <a:pPr>
              <a:defRPr/>
            </a:pPr>
            <a:endParaRPr lang="en-US"/>
          </a:p>
        </p:txBody>
      </p:sp>
      <p:sp>
        <p:nvSpPr>
          <p:cNvPr id="6" name="Slide Number Placeholder 5"/>
          <p:cNvSpPr>
            <a:spLocks noGrp="1"/>
          </p:cNvSpPr>
          <p:nvPr>
            <p:ph type="sldNum" sz="quarter" idx="4"/>
          </p:nvPr>
        </p:nvSpPr>
        <p:spPr>
          <a:xfrm>
            <a:off x="6767513" y="649287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lumOff val="50000"/>
                  </a:schemeClr>
                </a:solidFill>
                <a:latin typeface="+mj-lt"/>
              </a:defRPr>
            </a:lvl1pPr>
          </a:lstStyle>
          <a:p>
            <a:pPr>
              <a:defRPr/>
            </a:pPr>
            <a:fld id="{CDF85C75-F523-426B-B950-CD2ED848DE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75" r:id="rId12"/>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p:titleStyle>
    <p:bodyStyle>
      <a:lvl1pPr marL="342900" indent="-342900" algn="l" defTabSz="457200" rtl="0" eaLnBrk="0" fontAlgn="base" hangingPunct="0">
        <a:spcBef>
          <a:spcPct val="20000"/>
        </a:spcBef>
        <a:spcAft>
          <a:spcPct val="0"/>
        </a:spcAft>
        <a:buBlip>
          <a:blip r:embed="rId15"/>
        </a:buBlip>
        <a:defRPr sz="2600" kern="1200">
          <a:solidFill>
            <a:schemeClr val="tx1"/>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8625" y="838200"/>
            <a:ext cx="8472488"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Text Placeholder 2"/>
          <p:cNvSpPr>
            <a:spLocks noGrp="1"/>
          </p:cNvSpPr>
          <p:nvPr>
            <p:ph type="body" idx="1"/>
          </p:nvPr>
        </p:nvSpPr>
        <p:spPr bwMode="auto">
          <a:xfrm>
            <a:off x="428625" y="1600200"/>
            <a:ext cx="84820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a:off x="179388"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rgbClr val="695C4F"/>
                </a:solidFill>
                <a:latin typeface="+mj-lt"/>
              </a:defRPr>
            </a:lvl1pPr>
          </a:lstStyle>
          <a:p>
            <a:pPr>
              <a:defRPr/>
            </a:pPr>
            <a:fld id="{5130ED1D-D255-4D27-80F3-AC7B65CBDBFA}" type="datetime1">
              <a:rPr lang="cs-CZ" smtClean="0"/>
              <a:t>9.10.2017</a:t>
            </a:fld>
            <a:endParaRPr lang="en-US"/>
          </a:p>
        </p:txBody>
      </p:sp>
      <p:sp>
        <p:nvSpPr>
          <p:cNvPr id="5" name="Footer Placeholder 4"/>
          <p:cNvSpPr>
            <a:spLocks noGrp="1"/>
          </p:cNvSpPr>
          <p:nvPr>
            <p:ph type="ftr" sz="quarter" idx="3"/>
          </p:nvPr>
        </p:nvSpPr>
        <p:spPr>
          <a:xfrm>
            <a:off x="2667000" y="6492875"/>
            <a:ext cx="3810000" cy="365125"/>
          </a:xfrm>
          <a:prstGeom prst="rect">
            <a:avLst/>
          </a:prstGeom>
        </p:spPr>
        <p:txBody>
          <a:bodyPr vert="horz" lIns="91440" tIns="45720" rIns="91440" bIns="45720" rtlCol="0" anchor="ctr"/>
          <a:lstStyle>
            <a:lvl1pPr algn="ctr" fontAlgn="auto">
              <a:spcBef>
                <a:spcPts val="0"/>
              </a:spcBef>
              <a:spcAft>
                <a:spcPts val="0"/>
              </a:spcAft>
              <a:defRPr sz="1000">
                <a:solidFill>
                  <a:srgbClr val="695C4F"/>
                </a:solidFill>
                <a:latin typeface="+mj-lt"/>
              </a:defRPr>
            </a:lvl1pPr>
          </a:lstStyle>
          <a:p>
            <a:pPr>
              <a:defRPr/>
            </a:pPr>
            <a:endParaRPr lang="en-US"/>
          </a:p>
        </p:txBody>
      </p:sp>
      <p:sp>
        <p:nvSpPr>
          <p:cNvPr id="6" name="Slide Number Placeholder 5"/>
          <p:cNvSpPr>
            <a:spLocks noGrp="1"/>
          </p:cNvSpPr>
          <p:nvPr>
            <p:ph type="sldNum" sz="quarter" idx="4"/>
          </p:nvPr>
        </p:nvSpPr>
        <p:spPr>
          <a:xfrm>
            <a:off x="6767513" y="6492875"/>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lumOff val="50000"/>
                  </a:schemeClr>
                </a:solidFill>
                <a:latin typeface="+mj-lt"/>
              </a:defRPr>
            </a:lvl1pPr>
          </a:lstStyle>
          <a:p>
            <a:pPr>
              <a:defRPr/>
            </a:pPr>
            <a:fld id="{CDF85C75-F523-426B-B950-CD2ED848DEA3}" type="slidenum">
              <a:rPr lang="en-US"/>
              <a:pPr>
                <a:defRPr/>
              </a:pPr>
              <a:t>‹#›</a:t>
            </a:fld>
            <a:endParaRPr lang="en-US" dirty="0"/>
          </a:p>
        </p:txBody>
      </p:sp>
    </p:spTree>
    <p:extLst>
      <p:ext uri="{BB962C8B-B14F-4D97-AF65-F5344CB8AC3E}">
        <p14:creationId xmlns:p14="http://schemas.microsoft.com/office/powerpoint/2010/main" val="3377204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p:titleStyle>
    <p:bodyStyle>
      <a:lvl1pPr marL="342900" indent="-342900" algn="l" defTabSz="457200" rtl="0" eaLnBrk="0" fontAlgn="base" hangingPunct="0">
        <a:spcBef>
          <a:spcPct val="20000"/>
        </a:spcBef>
        <a:spcAft>
          <a:spcPct val="0"/>
        </a:spcAft>
        <a:buBlip>
          <a:blip r:embed="rId14"/>
        </a:buBlip>
        <a:defRPr sz="2600" kern="1200">
          <a:solidFill>
            <a:schemeClr val="tx1"/>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mj-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hyperlink" Target="http://develsupp:49000/help/en/tskCreatePurchaseOrdersForDropShipmentsIndirectly.htm" TargetMode="External"/><Relationship Id="rId2" Type="http://schemas.openxmlformats.org/officeDocument/2006/relationships/hyperlink" Target="http://develsupp:49000/help/en/tskCreatePurchaseOrdersForDropShipmentsDirectly.htm" TargetMode="External"/><Relationship Id="rId1" Type="http://schemas.openxmlformats.org/officeDocument/2006/relationships/slideLayout" Target="../slideLayouts/slideLayout2.xml"/><Relationship Id="rId4" Type="http://schemas.openxmlformats.org/officeDocument/2006/relationships/hyperlink" Target="http://develsupp:49000/help/en/N_291.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sz="1800" b="1" dirty="0" err="1" smtClean="0"/>
              <a:t>Introduction</a:t>
            </a:r>
            <a:r>
              <a:rPr lang="cs-CZ" sz="1800" b="1" dirty="0" smtClean="0"/>
              <a:t> to MS Dynamics NAV </a:t>
            </a:r>
            <a:r>
              <a:rPr lang="cs-CZ" sz="1600" b="1" dirty="0" smtClean="0">
                <a:solidFill>
                  <a:srgbClr val="0070C0"/>
                </a:solidFill>
              </a:rPr>
              <a:t>(Drop </a:t>
            </a:r>
            <a:r>
              <a:rPr lang="cs-CZ" sz="1600" b="1" dirty="0" err="1" smtClean="0">
                <a:solidFill>
                  <a:srgbClr val="0070C0"/>
                </a:solidFill>
              </a:rPr>
              <a:t>Shipment</a:t>
            </a:r>
            <a:r>
              <a:rPr lang="cs-CZ" sz="1600" b="1" dirty="0" smtClean="0">
                <a:solidFill>
                  <a:srgbClr val="0070C0"/>
                </a:solidFill>
              </a:rPr>
              <a:t>- Přímé dodávky)</a:t>
            </a:r>
            <a:endParaRPr lang="cs-CZ" sz="1600" b="1" dirty="0">
              <a:solidFill>
                <a:srgbClr val="0070C0"/>
              </a:solidFill>
            </a:endParaRPr>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business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365919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PO (</a:t>
            </a:r>
            <a:r>
              <a:rPr lang="cs-CZ" dirty="0" err="1" smtClean="0"/>
              <a:t>invoice</a:t>
            </a:r>
            <a:r>
              <a:rPr lang="cs-CZ" dirty="0" smtClean="0"/>
              <a:t> </a:t>
            </a:r>
            <a:r>
              <a:rPr lang="cs-CZ" dirty="0" err="1" smtClean="0"/>
              <a:t>only</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Shipmnet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10</a:t>
            </a:fld>
            <a:endParaRPr lang="en-US" dirty="0"/>
          </a:p>
        </p:txBody>
      </p:sp>
      <p:pic>
        <p:nvPicPr>
          <p:cNvPr id="6" name="Obrázek 5"/>
          <p:cNvPicPr>
            <a:picLocks noChangeAspect="1"/>
          </p:cNvPicPr>
          <p:nvPr/>
        </p:nvPicPr>
        <p:blipFill>
          <a:blip r:embed="rId2"/>
          <a:stretch>
            <a:fillRect/>
          </a:stretch>
        </p:blipFill>
        <p:spPr>
          <a:xfrm>
            <a:off x="395536" y="1722438"/>
            <a:ext cx="8339032" cy="4216277"/>
          </a:xfrm>
          <a:prstGeom prst="rect">
            <a:avLst/>
          </a:prstGeom>
        </p:spPr>
      </p:pic>
    </p:spTree>
    <p:extLst>
      <p:ext uri="{BB962C8B-B14F-4D97-AF65-F5344CB8AC3E}">
        <p14:creationId xmlns:p14="http://schemas.microsoft.com/office/powerpoint/2010/main" val="640968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Ledger</a:t>
            </a:r>
            <a:r>
              <a:rPr lang="cs-CZ" dirty="0" smtClean="0"/>
              <a:t> </a:t>
            </a:r>
            <a:r>
              <a:rPr lang="cs-CZ" dirty="0" err="1" smtClean="0"/>
              <a:t>Entries</a:t>
            </a:r>
            <a:endParaRPr lang="cs-CZ"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11</a:t>
            </a:fld>
            <a:endParaRPr lang="en-US" dirty="0"/>
          </a:p>
        </p:txBody>
      </p:sp>
      <p:pic>
        <p:nvPicPr>
          <p:cNvPr id="6" name="Obrázek 5"/>
          <p:cNvPicPr>
            <a:picLocks noChangeAspect="1"/>
          </p:cNvPicPr>
          <p:nvPr/>
        </p:nvPicPr>
        <p:blipFill>
          <a:blip r:embed="rId2"/>
          <a:stretch>
            <a:fillRect/>
          </a:stretch>
        </p:blipFill>
        <p:spPr>
          <a:xfrm>
            <a:off x="487252" y="1723318"/>
            <a:ext cx="8413861" cy="1593278"/>
          </a:xfrm>
          <a:prstGeom prst="rect">
            <a:avLst/>
          </a:prstGeom>
        </p:spPr>
      </p:pic>
    </p:spTree>
    <p:extLst>
      <p:ext uri="{BB962C8B-B14F-4D97-AF65-F5344CB8AC3E}">
        <p14:creationId xmlns:p14="http://schemas.microsoft.com/office/powerpoint/2010/main" val="259543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Drop </a:t>
            </a:r>
            <a:r>
              <a:rPr lang="cs-CZ" dirty="0" err="1" smtClean="0"/>
              <a:t>shipment</a:t>
            </a:r>
            <a:r>
              <a:rPr lang="cs-CZ" dirty="0" smtClean="0"/>
              <a:t> by use </a:t>
            </a:r>
            <a:r>
              <a:rPr lang="cs-CZ" dirty="0" err="1" smtClean="0"/>
              <a:t>of</a:t>
            </a:r>
            <a:r>
              <a:rPr lang="cs-CZ" dirty="0" smtClean="0"/>
              <a:t> </a:t>
            </a:r>
            <a:r>
              <a:rPr lang="cs-CZ" dirty="0" err="1" smtClean="0"/>
              <a:t>Requisiton</a:t>
            </a:r>
            <a:r>
              <a:rPr lang="cs-CZ" dirty="0" smtClean="0"/>
              <a:t> </a:t>
            </a:r>
            <a:r>
              <a:rPr lang="cs-CZ" dirty="0" err="1" smtClean="0"/>
              <a:t>worksheet</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12</a:t>
            </a:fld>
            <a:endParaRPr lang="en-US" dirty="0"/>
          </a:p>
        </p:txBody>
      </p:sp>
      <p:pic>
        <p:nvPicPr>
          <p:cNvPr id="6" name="Obrázek 5"/>
          <p:cNvPicPr>
            <a:picLocks noChangeAspect="1"/>
          </p:cNvPicPr>
          <p:nvPr/>
        </p:nvPicPr>
        <p:blipFill>
          <a:blip r:embed="rId2"/>
          <a:stretch>
            <a:fillRect/>
          </a:stretch>
        </p:blipFill>
        <p:spPr>
          <a:xfrm>
            <a:off x="323528" y="1732564"/>
            <a:ext cx="8354099" cy="1408404"/>
          </a:xfrm>
          <a:prstGeom prst="rect">
            <a:avLst/>
          </a:prstGeom>
        </p:spPr>
      </p:pic>
      <p:sp>
        <p:nvSpPr>
          <p:cNvPr id="7" name="TextovéPole 6"/>
          <p:cNvSpPr txBox="1"/>
          <p:nvPr/>
        </p:nvSpPr>
        <p:spPr>
          <a:xfrm>
            <a:off x="539140" y="1417638"/>
            <a:ext cx="1249060" cy="369332"/>
          </a:xfrm>
          <a:prstGeom prst="rect">
            <a:avLst/>
          </a:prstGeom>
          <a:noFill/>
        </p:spPr>
        <p:txBody>
          <a:bodyPr wrap="none" rtlCol="0">
            <a:spAutoFit/>
          </a:bodyPr>
          <a:lstStyle/>
          <a:p>
            <a:r>
              <a:rPr lang="cs-CZ" dirty="0" smtClean="0"/>
              <a:t>Sales line </a:t>
            </a:r>
            <a:endParaRPr lang="cs-CZ" dirty="0"/>
          </a:p>
        </p:txBody>
      </p:sp>
      <p:pic>
        <p:nvPicPr>
          <p:cNvPr id="9" name="Obrázek 8"/>
          <p:cNvPicPr>
            <a:picLocks noChangeAspect="1"/>
          </p:cNvPicPr>
          <p:nvPr/>
        </p:nvPicPr>
        <p:blipFill>
          <a:blip r:embed="rId3"/>
          <a:stretch>
            <a:fillRect/>
          </a:stretch>
        </p:blipFill>
        <p:spPr>
          <a:xfrm>
            <a:off x="2388407" y="3455894"/>
            <a:ext cx="3047689" cy="2740674"/>
          </a:xfrm>
          <a:prstGeom prst="rect">
            <a:avLst/>
          </a:prstGeom>
        </p:spPr>
      </p:pic>
    </p:spTree>
    <p:extLst>
      <p:ext uri="{BB962C8B-B14F-4D97-AF65-F5344CB8AC3E}">
        <p14:creationId xmlns:p14="http://schemas.microsoft.com/office/powerpoint/2010/main" val="35512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Requisition Worksheet</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13</a:t>
            </a:fld>
            <a:endParaRPr lang="en-US" dirty="0"/>
          </a:p>
        </p:txBody>
      </p:sp>
      <p:pic>
        <p:nvPicPr>
          <p:cNvPr id="6" name="Obrázek 5"/>
          <p:cNvPicPr>
            <a:picLocks noChangeAspect="1"/>
          </p:cNvPicPr>
          <p:nvPr/>
        </p:nvPicPr>
        <p:blipFill>
          <a:blip r:embed="rId2"/>
          <a:stretch>
            <a:fillRect/>
          </a:stretch>
        </p:blipFill>
        <p:spPr>
          <a:xfrm>
            <a:off x="611560" y="1617491"/>
            <a:ext cx="2076190" cy="961905"/>
          </a:xfrm>
          <a:prstGeom prst="rect">
            <a:avLst/>
          </a:prstGeom>
        </p:spPr>
      </p:pic>
      <p:pic>
        <p:nvPicPr>
          <p:cNvPr id="7" name="Obrázek 6"/>
          <p:cNvPicPr>
            <a:picLocks noChangeAspect="1"/>
          </p:cNvPicPr>
          <p:nvPr/>
        </p:nvPicPr>
        <p:blipFill>
          <a:blip r:embed="rId3"/>
          <a:stretch>
            <a:fillRect/>
          </a:stretch>
        </p:blipFill>
        <p:spPr>
          <a:xfrm>
            <a:off x="428596" y="3463646"/>
            <a:ext cx="8314154" cy="1463784"/>
          </a:xfrm>
          <a:prstGeom prst="rect">
            <a:avLst/>
          </a:prstGeom>
        </p:spPr>
      </p:pic>
      <p:sp>
        <p:nvSpPr>
          <p:cNvPr id="8" name="TextovéPole 7"/>
          <p:cNvSpPr txBox="1"/>
          <p:nvPr/>
        </p:nvSpPr>
        <p:spPr>
          <a:xfrm>
            <a:off x="611560" y="2715655"/>
            <a:ext cx="7007111" cy="646331"/>
          </a:xfrm>
          <a:prstGeom prst="rect">
            <a:avLst/>
          </a:prstGeom>
          <a:noFill/>
        </p:spPr>
        <p:txBody>
          <a:bodyPr wrap="none" rtlCol="0">
            <a:spAutoFit/>
          </a:bodyPr>
          <a:lstStyle/>
          <a:p>
            <a:r>
              <a:rPr lang="en-GB" dirty="0" smtClean="0"/>
              <a:t>Using option Get SO (</a:t>
            </a:r>
            <a:r>
              <a:rPr lang="en-GB" dirty="0" err="1" smtClean="0"/>
              <a:t>Získej</a:t>
            </a:r>
            <a:r>
              <a:rPr lang="en-GB" dirty="0" smtClean="0"/>
              <a:t> PO) you must enter code of customer.</a:t>
            </a:r>
          </a:p>
          <a:p>
            <a:r>
              <a:rPr lang="en-GB" dirty="0" smtClean="0"/>
              <a:t>Before on item card we have to enter  code of the prime vendor  </a:t>
            </a:r>
            <a:endParaRPr lang="en-GB" dirty="0"/>
          </a:p>
        </p:txBody>
      </p:sp>
    </p:spTree>
    <p:extLst>
      <p:ext uri="{BB962C8B-B14F-4D97-AF65-F5344CB8AC3E}">
        <p14:creationId xmlns:p14="http://schemas.microsoft.com/office/powerpoint/2010/main" val="1656787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Requisition Worksheet</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Shipmnet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14</a:t>
            </a:fld>
            <a:endParaRPr lang="en-US" dirty="0"/>
          </a:p>
        </p:txBody>
      </p:sp>
      <p:pic>
        <p:nvPicPr>
          <p:cNvPr id="6" name="Obrázek 5"/>
          <p:cNvPicPr>
            <a:picLocks noChangeAspect="1"/>
          </p:cNvPicPr>
          <p:nvPr/>
        </p:nvPicPr>
        <p:blipFill>
          <a:blip r:embed="rId2"/>
          <a:stretch>
            <a:fillRect/>
          </a:stretch>
        </p:blipFill>
        <p:spPr>
          <a:xfrm>
            <a:off x="428596" y="1844824"/>
            <a:ext cx="7705205" cy="1988708"/>
          </a:xfrm>
          <a:prstGeom prst="rect">
            <a:avLst/>
          </a:prstGeom>
        </p:spPr>
      </p:pic>
      <p:sp>
        <p:nvSpPr>
          <p:cNvPr id="7" name="TextovéPole 6"/>
          <p:cNvSpPr txBox="1"/>
          <p:nvPr/>
        </p:nvSpPr>
        <p:spPr>
          <a:xfrm>
            <a:off x="755576" y="4221088"/>
            <a:ext cx="7956024" cy="646331"/>
          </a:xfrm>
          <a:prstGeom prst="rect">
            <a:avLst/>
          </a:prstGeom>
          <a:noFill/>
        </p:spPr>
        <p:txBody>
          <a:bodyPr wrap="none" rtlCol="0">
            <a:spAutoFit/>
          </a:bodyPr>
          <a:lstStyle/>
          <a:p>
            <a:r>
              <a:rPr lang="en-GB" dirty="0" smtClean="0"/>
              <a:t>Therefore you create Purchase Order and subsequent  operations are same</a:t>
            </a:r>
          </a:p>
          <a:p>
            <a:r>
              <a:rPr lang="en-GB" dirty="0" smtClean="0"/>
              <a:t>as in manual version (receiving PO, Invoicing SO and invoicing PO) </a:t>
            </a:r>
            <a:endParaRPr lang="en-GB" dirty="0"/>
          </a:p>
        </p:txBody>
      </p:sp>
    </p:spTree>
    <p:extLst>
      <p:ext uri="{BB962C8B-B14F-4D97-AF65-F5344CB8AC3E}">
        <p14:creationId xmlns:p14="http://schemas.microsoft.com/office/powerpoint/2010/main" val="3988637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Created PO</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15</a:t>
            </a:fld>
            <a:endParaRPr lang="en-US" dirty="0"/>
          </a:p>
        </p:txBody>
      </p:sp>
      <p:pic>
        <p:nvPicPr>
          <p:cNvPr id="6" name="Obrázek 5"/>
          <p:cNvPicPr>
            <a:picLocks noChangeAspect="1"/>
          </p:cNvPicPr>
          <p:nvPr/>
        </p:nvPicPr>
        <p:blipFill>
          <a:blip r:embed="rId2"/>
          <a:stretch>
            <a:fillRect/>
          </a:stretch>
        </p:blipFill>
        <p:spPr>
          <a:xfrm>
            <a:off x="467544" y="1722438"/>
            <a:ext cx="7718995" cy="4243275"/>
          </a:xfrm>
          <a:prstGeom prst="rect">
            <a:avLst/>
          </a:prstGeom>
        </p:spPr>
      </p:pic>
    </p:spTree>
    <p:extLst>
      <p:ext uri="{BB962C8B-B14F-4D97-AF65-F5344CB8AC3E}">
        <p14:creationId xmlns:p14="http://schemas.microsoft.com/office/powerpoint/2010/main" val="1757703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709" y="2132856"/>
            <a:ext cx="8499404" cy="579438"/>
          </a:xfrm>
        </p:spPr>
        <p:txBody>
          <a:bodyPr/>
          <a:lstStyle/>
          <a:p>
            <a:pPr algn="ctr"/>
            <a:r>
              <a:rPr lang="en-GB" dirty="0" smtClean="0"/>
              <a:t>Next example would be suitable after principle  of</a:t>
            </a:r>
            <a:br>
              <a:rPr lang="en-GB" dirty="0" smtClean="0"/>
            </a:br>
            <a:r>
              <a:rPr lang="en-GB" dirty="0" smtClean="0"/>
              <a:t> LOT NUMBERS </a:t>
            </a:r>
            <a:br>
              <a:rPr lang="en-GB" dirty="0" smtClean="0"/>
            </a:br>
            <a:r>
              <a:rPr lang="en-GB" dirty="0" smtClean="0"/>
              <a:t>will be introduced !!!!!</a:t>
            </a:r>
            <a:endParaRPr lang="en-GB" dirty="0"/>
          </a:p>
        </p:txBody>
      </p:sp>
      <p:sp>
        <p:nvSpPr>
          <p:cNvPr id="3" name="Zástupný symbol pro text 2"/>
          <p:cNvSpPr>
            <a:spLocks noGrp="1"/>
          </p:cNvSpPr>
          <p:nvPr>
            <p:ph type="body" sz="quarter" idx="13"/>
          </p:nvPr>
        </p:nvSpPr>
        <p:spPr/>
        <p:txBody>
          <a:bodyPr/>
          <a:lstStyle/>
          <a:p>
            <a:endParaRPr lang="cs-CZ"/>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16</a:t>
            </a:fld>
            <a:endParaRPr lang="en-US" dirty="0"/>
          </a:p>
        </p:txBody>
      </p:sp>
    </p:spTree>
    <p:extLst>
      <p:ext uri="{BB962C8B-B14F-4D97-AF65-F5344CB8AC3E}">
        <p14:creationId xmlns:p14="http://schemas.microsoft.com/office/powerpoint/2010/main" val="1391922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2000" dirty="0" smtClean="0"/>
              <a:t>Sales Order line with Drop Shipment Setup</a:t>
            </a:r>
            <a:r>
              <a:rPr lang="cs-CZ" sz="2000" dirty="0" smtClean="0"/>
              <a:t> – </a:t>
            </a:r>
            <a:r>
              <a:rPr lang="cs-CZ" sz="2000" dirty="0" err="1" smtClean="0"/>
              <a:t>with</a:t>
            </a:r>
            <a:r>
              <a:rPr lang="cs-CZ" sz="2000" dirty="0" smtClean="0"/>
              <a:t> use </a:t>
            </a:r>
            <a:r>
              <a:rPr lang="cs-CZ" sz="2000" dirty="0" err="1" smtClean="0"/>
              <a:t>of</a:t>
            </a:r>
            <a:r>
              <a:rPr lang="cs-CZ" sz="2000" dirty="0" smtClean="0"/>
              <a:t> lot </a:t>
            </a:r>
            <a:r>
              <a:rPr lang="cs-CZ" sz="2000" dirty="0" err="1" smtClean="0"/>
              <a:t>number</a:t>
            </a:r>
            <a:endParaRPr lang="en-GB" sz="2000" dirty="0"/>
          </a:p>
        </p:txBody>
      </p:sp>
      <p:sp>
        <p:nvSpPr>
          <p:cNvPr id="3" name="Zástupný symbol pro text 2"/>
          <p:cNvSpPr>
            <a:spLocks noGrp="1"/>
          </p:cNvSpPr>
          <p:nvPr>
            <p:ph type="body" sz="quarter" idx="13"/>
          </p:nvPr>
        </p:nvSpPr>
        <p:spPr/>
        <p:txBody>
          <a:bodyPr/>
          <a:lstStyle/>
          <a:p>
            <a:r>
              <a:rPr lang="cs-CZ" dirty="0"/>
              <a:t>Sales </a:t>
            </a:r>
            <a:r>
              <a:rPr lang="cs-CZ" dirty="0" err="1"/>
              <a:t>order</a:t>
            </a:r>
            <a:r>
              <a:rPr lang="cs-CZ" dirty="0"/>
              <a:t> line </a:t>
            </a:r>
            <a:r>
              <a:rPr lang="cs-CZ" dirty="0" err="1"/>
              <a:t>with</a:t>
            </a:r>
            <a:r>
              <a:rPr lang="cs-CZ" dirty="0"/>
              <a:t> </a:t>
            </a:r>
            <a:r>
              <a:rPr lang="cs-CZ" dirty="0" err="1"/>
              <a:t>setup</a:t>
            </a:r>
            <a:r>
              <a:rPr lang="cs-CZ" dirty="0"/>
              <a:t> Drop </a:t>
            </a:r>
            <a:r>
              <a:rPr lang="cs-CZ" dirty="0" err="1"/>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17</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8" y="1593007"/>
            <a:ext cx="6580429"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16" y="3140969"/>
            <a:ext cx="3246174"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473" y="4121249"/>
            <a:ext cx="4986215" cy="1822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5364088" y="3140969"/>
            <a:ext cx="2808312" cy="8640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3127340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order</a:t>
            </a:r>
            <a:endParaRPr lang="cs-CZ" dirty="0"/>
          </a:p>
        </p:txBody>
      </p:sp>
      <p:sp>
        <p:nvSpPr>
          <p:cNvPr id="3" name="Zástupný symbol pro text 2"/>
          <p:cNvSpPr>
            <a:spLocks noGrp="1"/>
          </p:cNvSpPr>
          <p:nvPr>
            <p:ph type="body" sz="quarter" idx="13"/>
          </p:nvPr>
        </p:nvSpPr>
        <p:spPr/>
        <p:txBody>
          <a:bodyPr/>
          <a:lstStyle/>
          <a:p>
            <a:r>
              <a:rPr lang="cs-CZ" dirty="0" err="1"/>
              <a:t>Purchase</a:t>
            </a:r>
            <a:r>
              <a:rPr lang="cs-CZ" dirty="0"/>
              <a:t> </a:t>
            </a:r>
            <a:r>
              <a:rPr lang="cs-CZ" dirty="0" err="1"/>
              <a:t>order</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18</a:t>
            </a:fld>
            <a:endParaRPr lang="en-US" dirty="0"/>
          </a:p>
        </p:txBody>
      </p:sp>
      <p:pic>
        <p:nvPicPr>
          <p:cNvPr id="36868" name="Picture 4" descr="C:\Users\JSKORK~1\AppData\Local\Temp\SNAGHTML9749e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992888" cy="4865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750173" y="6158602"/>
            <a:ext cx="2008883" cy="246221"/>
          </a:xfrm>
          <a:prstGeom prst="rect">
            <a:avLst/>
          </a:prstGeom>
          <a:noFill/>
        </p:spPr>
        <p:txBody>
          <a:bodyPr wrap="none" rtlCol="0">
            <a:spAutoFit/>
          </a:bodyPr>
          <a:lstStyle/>
          <a:p>
            <a:r>
              <a:rPr lang="cs-CZ" sz="1000" dirty="0" err="1" smtClean="0">
                <a:solidFill>
                  <a:srgbClr val="FF0000"/>
                </a:solidFill>
              </a:rPr>
              <a:t>First</a:t>
            </a:r>
            <a:r>
              <a:rPr lang="cs-CZ" sz="1000" dirty="0" smtClean="0">
                <a:solidFill>
                  <a:srgbClr val="FF0000"/>
                </a:solidFill>
              </a:rPr>
              <a:t> </a:t>
            </a:r>
            <a:r>
              <a:rPr lang="cs-CZ" sz="1000" dirty="0" err="1" smtClean="0">
                <a:solidFill>
                  <a:srgbClr val="FF0000"/>
                </a:solidFill>
              </a:rPr>
              <a:t>action</a:t>
            </a:r>
            <a:r>
              <a:rPr lang="cs-CZ" sz="1000" dirty="0" smtClean="0">
                <a:solidFill>
                  <a:srgbClr val="FF0000"/>
                </a:solidFill>
              </a:rPr>
              <a:t>- </a:t>
            </a:r>
            <a:r>
              <a:rPr lang="cs-CZ" sz="1000" dirty="0" err="1" smtClean="0">
                <a:solidFill>
                  <a:srgbClr val="FF0000"/>
                </a:solidFill>
              </a:rPr>
              <a:t>lookup</a:t>
            </a:r>
            <a:r>
              <a:rPr lang="cs-CZ" sz="1000" dirty="0" smtClean="0">
                <a:solidFill>
                  <a:srgbClr val="FF0000"/>
                </a:solidFill>
              </a:rPr>
              <a:t> </a:t>
            </a:r>
            <a:r>
              <a:rPr lang="cs-CZ" sz="1000" dirty="0" err="1" smtClean="0">
                <a:solidFill>
                  <a:srgbClr val="FF0000"/>
                </a:solidFill>
              </a:rPr>
              <a:t>for</a:t>
            </a:r>
            <a:r>
              <a:rPr lang="cs-CZ" sz="1000" dirty="0" smtClean="0">
                <a:solidFill>
                  <a:srgbClr val="FF0000"/>
                </a:solidFill>
              </a:rPr>
              <a:t> </a:t>
            </a:r>
            <a:r>
              <a:rPr lang="cs-CZ" sz="1000" dirty="0" err="1" smtClean="0">
                <a:solidFill>
                  <a:srgbClr val="FF0000"/>
                </a:solidFill>
              </a:rPr>
              <a:t>customer</a:t>
            </a:r>
            <a:endParaRPr lang="cs-CZ" sz="1000" dirty="0">
              <a:solidFill>
                <a:srgbClr val="FF0000"/>
              </a:solidFill>
            </a:endParaRPr>
          </a:p>
        </p:txBody>
      </p:sp>
    </p:spTree>
    <p:extLst>
      <p:ext uri="{BB962C8B-B14F-4D97-AF65-F5344CB8AC3E}">
        <p14:creationId xmlns:p14="http://schemas.microsoft.com/office/powerpoint/2010/main" val="1580415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Purchase Order – the list of available Sales Orders</a:t>
            </a:r>
            <a:endParaRPr lang="en-GB" dirty="0"/>
          </a:p>
        </p:txBody>
      </p:sp>
      <p:sp>
        <p:nvSpPr>
          <p:cNvPr id="3" name="Zástupný symbol pro text 2"/>
          <p:cNvSpPr>
            <a:spLocks noGrp="1"/>
          </p:cNvSpPr>
          <p:nvPr>
            <p:ph type="body" sz="quarter" idx="13"/>
          </p:nvPr>
        </p:nvSpPr>
        <p:spPr/>
        <p:txBody>
          <a:bodyPr/>
          <a:lstStyle/>
          <a:p>
            <a:r>
              <a:rPr lang="cs-CZ" dirty="0" err="1"/>
              <a:t>Purchase</a:t>
            </a:r>
            <a:r>
              <a:rPr lang="cs-CZ" dirty="0"/>
              <a:t> </a:t>
            </a:r>
            <a:r>
              <a:rPr lang="cs-CZ" dirty="0" err="1"/>
              <a:t>Order</a:t>
            </a:r>
            <a:r>
              <a:rPr lang="cs-CZ" dirty="0"/>
              <a:t> – </a:t>
            </a:r>
            <a:r>
              <a:rPr lang="cs-CZ" dirty="0" err="1"/>
              <a:t>the</a:t>
            </a:r>
            <a:r>
              <a:rPr lang="cs-CZ" dirty="0"/>
              <a:t> list </a:t>
            </a:r>
            <a:r>
              <a:rPr lang="cs-CZ" dirty="0" err="1"/>
              <a:t>of</a:t>
            </a:r>
            <a:r>
              <a:rPr lang="cs-CZ" dirty="0"/>
              <a:t> </a:t>
            </a:r>
            <a:r>
              <a:rPr lang="cs-CZ" dirty="0" err="1"/>
              <a:t>available</a:t>
            </a:r>
            <a:r>
              <a:rPr lang="cs-CZ" dirty="0"/>
              <a:t> Sales </a:t>
            </a:r>
            <a:r>
              <a:rPr lang="cs-CZ" dirty="0" err="1"/>
              <a:t>Orders</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19</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417638"/>
            <a:ext cx="7153548" cy="496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48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NAV  Basic </a:t>
            </a:r>
            <a:r>
              <a:rPr lang="en-US" dirty="0" smtClean="0"/>
              <a:t>procedures  </a:t>
            </a:r>
            <a:endParaRPr lang="en-US" b="1" dirty="0"/>
          </a:p>
        </p:txBody>
      </p:sp>
      <p:sp>
        <p:nvSpPr>
          <p:cNvPr id="3" name="Zástupný symbol pro text 2"/>
          <p:cNvSpPr>
            <a:spLocks noGrp="1"/>
          </p:cNvSpPr>
          <p:nvPr>
            <p:ph type="body" sz="quarter" idx="13"/>
          </p:nvPr>
        </p:nvSpPr>
        <p:spPr/>
        <p:txBody>
          <a:bodyPr/>
          <a:lstStyle/>
          <a:p>
            <a:r>
              <a:rPr lang="cs-CZ"/>
              <a:t>Drop Shipment principles I</a:t>
            </a:r>
            <a:endParaRPr lang="cs-CZ" dirty="0"/>
          </a:p>
        </p:txBody>
      </p:sp>
      <p:sp>
        <p:nvSpPr>
          <p:cNvPr id="4" name="Zástupný symbol pro obsah 3"/>
          <p:cNvSpPr>
            <a:spLocks noGrp="1"/>
          </p:cNvSpPr>
          <p:nvPr>
            <p:ph idx="1"/>
          </p:nvPr>
        </p:nvSpPr>
        <p:spPr/>
        <p:txBody>
          <a:bodyPr/>
          <a:lstStyle/>
          <a:p>
            <a:r>
              <a:rPr lang="en-US" dirty="0" smtClean="0"/>
              <a:t>Drop shipment </a:t>
            </a:r>
          </a:p>
          <a:p>
            <a:pPr lvl="1"/>
            <a:r>
              <a:rPr lang="en-US" dirty="0" smtClean="0"/>
              <a:t>Principles</a:t>
            </a:r>
          </a:p>
          <a:p>
            <a:pPr lvl="1"/>
            <a:r>
              <a:rPr lang="en-US" dirty="0" smtClean="0"/>
              <a:t>Setup </a:t>
            </a:r>
          </a:p>
          <a:p>
            <a:pPr lvl="1"/>
            <a:r>
              <a:rPr lang="en-US" dirty="0" smtClean="0"/>
              <a:t>Model example </a:t>
            </a:r>
          </a:p>
          <a:p>
            <a:pPr lvl="1"/>
            <a:r>
              <a:rPr lang="en-US" dirty="0" smtClean="0"/>
              <a:t>Others </a:t>
            </a:r>
            <a:r>
              <a:rPr lang="cs-CZ" dirty="0" smtClean="0"/>
              <a:t> </a:t>
            </a:r>
            <a:endParaRPr lang="en-US" dirty="0">
              <a:solidFill>
                <a:srgbClr val="0070C0"/>
              </a:solidFill>
            </a:endParaRPr>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a:t>
            </a:fld>
            <a:endParaRPr lang="en-US" dirty="0"/>
          </a:p>
        </p:txBody>
      </p:sp>
    </p:spTree>
    <p:extLst>
      <p:ext uri="{BB962C8B-B14F-4D97-AF65-F5344CB8AC3E}">
        <p14:creationId xmlns:p14="http://schemas.microsoft.com/office/powerpoint/2010/main" val="111050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Updated Purchase Lines</a:t>
            </a:r>
            <a:r>
              <a:rPr lang="cs-CZ" dirty="0" smtClean="0"/>
              <a:t> </a:t>
            </a:r>
            <a:endParaRPr lang="en-GB" dirty="0"/>
          </a:p>
        </p:txBody>
      </p:sp>
      <p:sp>
        <p:nvSpPr>
          <p:cNvPr id="3" name="Zástupný symbol pro text 2"/>
          <p:cNvSpPr>
            <a:spLocks noGrp="1"/>
          </p:cNvSpPr>
          <p:nvPr>
            <p:ph type="body" sz="quarter" idx="13"/>
          </p:nvPr>
        </p:nvSpPr>
        <p:spPr/>
        <p:txBody>
          <a:bodyPr/>
          <a:lstStyle/>
          <a:p>
            <a:r>
              <a:rPr lang="en-GB" dirty="0" smtClean="0"/>
              <a:t>Updated Purchase Lines</a:t>
            </a:r>
            <a:endParaRPr lang="en-GB"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20</a:t>
            </a:fld>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99" y="1529755"/>
            <a:ext cx="8480389" cy="139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99" y="3140968"/>
            <a:ext cx="25050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2051720" y="3861048"/>
            <a:ext cx="1440160"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160018"/>
            <a:ext cx="41624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1043608" y="4640797"/>
            <a:ext cx="3980642" cy="646331"/>
          </a:xfrm>
          <a:prstGeom prst="rect">
            <a:avLst/>
          </a:prstGeom>
          <a:noFill/>
        </p:spPr>
        <p:txBody>
          <a:bodyPr wrap="none" rtlCol="0">
            <a:spAutoFit/>
          </a:bodyPr>
          <a:lstStyle/>
          <a:p>
            <a:r>
              <a:rPr lang="en-GB" dirty="0" smtClean="0"/>
              <a:t>If A3 item has setup for item tracking </a:t>
            </a:r>
          </a:p>
          <a:p>
            <a:r>
              <a:rPr lang="en-GB" dirty="0" smtClean="0"/>
              <a:t>you have to assign a Lot code </a:t>
            </a:r>
            <a:endParaRPr lang="en-GB" dirty="0"/>
          </a:p>
        </p:txBody>
      </p:sp>
      <p:pic>
        <p:nvPicPr>
          <p:cNvPr id="399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613" y="2543175"/>
            <a:ext cx="23907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476" y="4568789"/>
            <a:ext cx="23907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Šipka doprava 16"/>
          <p:cNvSpPr/>
          <p:nvPr/>
        </p:nvSpPr>
        <p:spPr>
          <a:xfrm>
            <a:off x="3603116" y="5517232"/>
            <a:ext cx="1937767"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8106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fade">
                                      <p:cBhvr>
                                        <p:cTn id="12" dur="500"/>
                                        <p:tgtEl>
                                          <p:spTgt spid="399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9940"/>
                                        </p:tgtEl>
                                        <p:attrNameLst>
                                          <p:attrName>style.visibility</p:attrName>
                                        </p:attrNameLst>
                                      </p:cBhvr>
                                      <p:to>
                                        <p:strVal val="visible"/>
                                      </p:to>
                                    </p:set>
                                    <p:animEffect transition="in" filter="fade">
                                      <p:cBhvr>
                                        <p:cTn id="18" dur="500"/>
                                        <p:tgtEl>
                                          <p:spTgt spid="399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943"/>
                                        </p:tgtEl>
                                        <p:attrNameLst>
                                          <p:attrName>style.visibility</p:attrName>
                                        </p:attrNameLst>
                                      </p:cBhvr>
                                      <p:to>
                                        <p:strVal val="visible"/>
                                      </p:to>
                                    </p:set>
                                    <p:animEffect transition="in" filter="fade">
                                      <p:cBhvr>
                                        <p:cTn id="23" dur="500"/>
                                        <p:tgtEl>
                                          <p:spTgt spid="399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Assignment of the Lot number (code) </a:t>
            </a:r>
            <a:endParaRPr lang="en-GB" dirty="0"/>
          </a:p>
        </p:txBody>
      </p:sp>
      <p:sp>
        <p:nvSpPr>
          <p:cNvPr id="3" name="Zástupný symbol pro text 2"/>
          <p:cNvSpPr>
            <a:spLocks noGrp="1"/>
          </p:cNvSpPr>
          <p:nvPr>
            <p:ph type="body" sz="quarter" idx="13"/>
          </p:nvPr>
        </p:nvSpPr>
        <p:spPr/>
        <p:txBody>
          <a:bodyPr/>
          <a:lstStyle/>
          <a:p>
            <a:r>
              <a:rPr lang="en-GB" dirty="0"/>
              <a:t>Assignment of the Lot number (code) </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21</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700808"/>
            <a:ext cx="8389937"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639943"/>
            <a:ext cx="3504828" cy="105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55576" y="5836622"/>
            <a:ext cx="2403222" cy="646331"/>
          </a:xfrm>
          <a:prstGeom prst="rect">
            <a:avLst/>
          </a:prstGeom>
          <a:noFill/>
        </p:spPr>
        <p:txBody>
          <a:bodyPr wrap="none" rtlCol="0">
            <a:spAutoFit/>
          </a:bodyPr>
          <a:lstStyle/>
          <a:p>
            <a:r>
              <a:rPr lang="cs-CZ" dirty="0" err="1" smtClean="0"/>
              <a:t>After</a:t>
            </a:r>
            <a:r>
              <a:rPr lang="cs-CZ" dirty="0" smtClean="0"/>
              <a:t> ESC  </a:t>
            </a:r>
            <a:r>
              <a:rPr lang="cs-CZ" dirty="0" err="1" smtClean="0"/>
              <a:t>we</a:t>
            </a:r>
            <a:r>
              <a:rPr lang="cs-CZ" dirty="0" smtClean="0"/>
              <a:t> </a:t>
            </a:r>
            <a:r>
              <a:rPr lang="cs-CZ" dirty="0" err="1" smtClean="0"/>
              <a:t>will</a:t>
            </a:r>
            <a:r>
              <a:rPr lang="cs-CZ" dirty="0" smtClean="0"/>
              <a:t> </a:t>
            </a:r>
            <a:r>
              <a:rPr lang="cs-CZ" dirty="0" err="1" smtClean="0"/>
              <a:t>get</a:t>
            </a:r>
            <a:endParaRPr lang="cs-CZ" dirty="0" smtClean="0"/>
          </a:p>
          <a:p>
            <a:r>
              <a:rPr lang="cs-CZ" dirty="0" err="1" smtClean="0"/>
              <a:t>this</a:t>
            </a:r>
            <a:r>
              <a:rPr lang="cs-CZ" dirty="0" smtClean="0"/>
              <a:t> </a:t>
            </a:r>
            <a:r>
              <a:rPr lang="cs-CZ" dirty="0" err="1" smtClean="0"/>
              <a:t>message</a:t>
            </a:r>
            <a:endParaRPr lang="cs-CZ" dirty="0"/>
          </a:p>
        </p:txBody>
      </p:sp>
    </p:spTree>
    <p:extLst>
      <p:ext uri="{BB962C8B-B14F-4D97-AF65-F5344CB8AC3E}">
        <p14:creationId xmlns:p14="http://schemas.microsoft.com/office/powerpoint/2010/main" val="1938729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Purchase</a:t>
            </a:r>
            <a:r>
              <a:rPr lang="cs-CZ" dirty="0" smtClean="0"/>
              <a:t> </a:t>
            </a:r>
            <a:r>
              <a:rPr lang="cs-CZ" dirty="0" err="1" smtClean="0"/>
              <a:t>Order</a:t>
            </a:r>
            <a:r>
              <a:rPr lang="cs-CZ" dirty="0" smtClean="0"/>
              <a:t> (</a:t>
            </a:r>
            <a:r>
              <a:rPr lang="cs-CZ" dirty="0" err="1" smtClean="0"/>
              <a:t>Receive</a:t>
            </a:r>
            <a:r>
              <a:rPr lang="cs-CZ" dirty="0" smtClean="0"/>
              <a:t> </a:t>
            </a:r>
            <a:r>
              <a:rPr lang="cs-CZ" dirty="0" err="1" smtClean="0"/>
              <a:t>only</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err="1"/>
              <a:t>Posting</a:t>
            </a:r>
            <a:r>
              <a:rPr lang="cs-CZ" dirty="0"/>
              <a:t> </a:t>
            </a:r>
            <a:r>
              <a:rPr lang="cs-CZ" dirty="0" err="1"/>
              <a:t>Purchase</a:t>
            </a:r>
            <a:r>
              <a:rPr lang="cs-CZ" dirty="0"/>
              <a:t> </a:t>
            </a:r>
            <a:r>
              <a:rPr lang="cs-CZ" dirty="0" err="1"/>
              <a:t>Order</a:t>
            </a:r>
            <a:r>
              <a:rPr lang="cs-CZ" dirty="0"/>
              <a:t> (</a:t>
            </a:r>
            <a:r>
              <a:rPr lang="cs-CZ" dirty="0" err="1"/>
              <a:t>Receive</a:t>
            </a:r>
            <a:r>
              <a:rPr lang="cs-CZ" dirty="0"/>
              <a:t> </a:t>
            </a:r>
            <a:r>
              <a:rPr lang="cs-CZ" dirty="0" err="1"/>
              <a:t>only</a:t>
            </a:r>
            <a:r>
              <a:rPr lang="cs-CZ" dirty="0"/>
              <a:t> )</a:t>
            </a:r>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22</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17638"/>
            <a:ext cx="21240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3529186" cy="70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Šipka doprava 7"/>
          <p:cNvSpPr/>
          <p:nvPr/>
        </p:nvSpPr>
        <p:spPr>
          <a:xfrm>
            <a:off x="3923928" y="1910440"/>
            <a:ext cx="1937767"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41" y="3212976"/>
            <a:ext cx="59721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ravá složená závorka 8"/>
          <p:cNvSpPr/>
          <p:nvPr/>
        </p:nvSpPr>
        <p:spPr>
          <a:xfrm>
            <a:off x="6300192" y="3212976"/>
            <a:ext cx="467321" cy="1152128"/>
          </a:xfrm>
          <a:prstGeom prst="rightBrace">
            <a:avLst/>
          </a:prstGeom>
          <a:ln>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s-CZ"/>
          </a:p>
        </p:txBody>
      </p:sp>
      <p:sp>
        <p:nvSpPr>
          <p:cNvPr id="10" name="TextovéPole 9"/>
          <p:cNvSpPr txBox="1"/>
          <p:nvPr/>
        </p:nvSpPr>
        <p:spPr>
          <a:xfrm>
            <a:off x="6912823" y="3465874"/>
            <a:ext cx="1223412" cy="646331"/>
          </a:xfrm>
          <a:prstGeom prst="rect">
            <a:avLst/>
          </a:prstGeom>
          <a:noFill/>
        </p:spPr>
        <p:txBody>
          <a:bodyPr wrap="none" rtlCol="0">
            <a:spAutoFit/>
          </a:bodyPr>
          <a:lstStyle/>
          <a:p>
            <a:r>
              <a:rPr lang="cs-CZ" dirty="0" err="1" smtClean="0"/>
              <a:t>Purchase</a:t>
            </a:r>
            <a:r>
              <a:rPr lang="cs-CZ" dirty="0" smtClean="0"/>
              <a:t> </a:t>
            </a:r>
          </a:p>
          <a:p>
            <a:r>
              <a:rPr lang="cs-CZ" dirty="0" smtClean="0"/>
              <a:t>     line</a:t>
            </a:r>
            <a:endParaRPr lang="cs-CZ" dirty="0"/>
          </a:p>
        </p:txBody>
      </p:sp>
      <p:sp>
        <p:nvSpPr>
          <p:cNvPr id="12" name="Pravá složená závorka 11"/>
          <p:cNvSpPr/>
          <p:nvPr/>
        </p:nvSpPr>
        <p:spPr>
          <a:xfrm>
            <a:off x="6445502" y="4941168"/>
            <a:ext cx="467321" cy="1152128"/>
          </a:xfrm>
          <a:prstGeom prst="rightBrace">
            <a:avLst/>
          </a:prstGeom>
          <a:ln>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s-CZ"/>
          </a:p>
        </p:txBody>
      </p:sp>
      <p:sp>
        <p:nvSpPr>
          <p:cNvPr id="13" name="TextovéPole 12"/>
          <p:cNvSpPr txBox="1"/>
          <p:nvPr/>
        </p:nvSpPr>
        <p:spPr>
          <a:xfrm>
            <a:off x="7058133" y="5194066"/>
            <a:ext cx="1018227" cy="646331"/>
          </a:xfrm>
          <a:prstGeom prst="rect">
            <a:avLst/>
          </a:prstGeom>
          <a:noFill/>
        </p:spPr>
        <p:txBody>
          <a:bodyPr wrap="none" rtlCol="0">
            <a:spAutoFit/>
          </a:bodyPr>
          <a:lstStyle/>
          <a:p>
            <a:r>
              <a:rPr lang="cs-CZ" dirty="0" smtClean="0"/>
              <a:t>   Sales </a:t>
            </a:r>
          </a:p>
          <a:p>
            <a:r>
              <a:rPr lang="cs-CZ" dirty="0" smtClean="0"/>
              <a:t>     line</a:t>
            </a:r>
            <a:endParaRPr lang="cs-CZ" dirty="0"/>
          </a:p>
        </p:txBody>
      </p:sp>
      <p:pic>
        <p:nvPicPr>
          <p:cNvPr id="430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13" y="4753719"/>
            <a:ext cx="1790700" cy="140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30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9555" y="4753719"/>
            <a:ext cx="2162175" cy="1409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Přímá spojnice 13"/>
          <p:cNvCxnSpPr>
            <a:stCxn id="43012" idx="3"/>
            <a:endCxn id="43013" idx="1"/>
          </p:cNvCxnSpPr>
          <p:nvPr/>
        </p:nvCxnSpPr>
        <p:spPr>
          <a:xfrm>
            <a:off x="2016113" y="5458569"/>
            <a:ext cx="1923442" cy="0"/>
          </a:xfrm>
          <a:prstGeom prst="line">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25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Golden Drop shipment rule </a:t>
            </a:r>
            <a:endParaRPr lang="en-US" dirty="0"/>
          </a:p>
        </p:txBody>
      </p:sp>
      <p:sp>
        <p:nvSpPr>
          <p:cNvPr id="3" name="Zástupný symbol pro text 2"/>
          <p:cNvSpPr>
            <a:spLocks noGrp="1"/>
          </p:cNvSpPr>
          <p:nvPr>
            <p:ph type="body" sz="quarter" idx="13"/>
          </p:nvPr>
        </p:nvSpPr>
        <p:spPr/>
        <p:txBody>
          <a:bodyPr/>
          <a:lstStyle/>
          <a:p>
            <a:r>
              <a:rPr lang="en-US" dirty="0"/>
              <a:t>Golden Drop shipment rule </a:t>
            </a:r>
            <a:endParaRPr lang="cs-CZ" dirty="0"/>
          </a:p>
        </p:txBody>
      </p:sp>
      <p:sp>
        <p:nvSpPr>
          <p:cNvPr id="4" name="Zástupný symbol pro obsah 3"/>
          <p:cNvSpPr>
            <a:spLocks noGrp="1"/>
          </p:cNvSpPr>
          <p:nvPr>
            <p:ph idx="1"/>
          </p:nvPr>
        </p:nvSpPr>
        <p:spPr/>
        <p:txBody>
          <a:bodyPr/>
          <a:lstStyle/>
          <a:p>
            <a:r>
              <a:rPr lang="en-US" dirty="0" smtClean="0"/>
              <a:t>You cannot invoice the purchase order before the sales order is </a:t>
            </a:r>
            <a:r>
              <a:rPr lang="en-US" dirty="0" err="1" smtClean="0"/>
              <a:t>invoiced.If</a:t>
            </a:r>
            <a:r>
              <a:rPr lang="en-US" dirty="0" smtClean="0"/>
              <a:t> you try, you will get message </a:t>
            </a:r>
          </a:p>
          <a:p>
            <a:pPr marL="0" indent="0">
              <a:buNone/>
            </a:pPr>
            <a:r>
              <a:rPr lang="cs-CZ" dirty="0" smtClean="0"/>
              <a:t> </a:t>
            </a:r>
            <a:endParaRPr lang="en-US"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23</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928"/>
            <a:ext cx="5616624" cy="26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5613970"/>
            <a:ext cx="3390612" cy="11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7081865" y="6049541"/>
            <a:ext cx="325730" cy="2308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X1</a:t>
            </a:r>
            <a:endParaRPr lang="cs-CZ" sz="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Šipka dolů 6"/>
          <p:cNvSpPr/>
          <p:nvPr/>
        </p:nvSpPr>
        <p:spPr>
          <a:xfrm>
            <a:off x="7524328" y="2204864"/>
            <a:ext cx="288032" cy="34000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93116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838200"/>
            <a:ext cx="8787436" cy="579438"/>
          </a:xfrm>
        </p:spPr>
        <p:txBody>
          <a:bodyPr/>
          <a:lstStyle/>
          <a:p>
            <a:r>
              <a:rPr lang="cs-CZ" dirty="0" smtClean="0"/>
              <a:t>Post Sales </a:t>
            </a:r>
            <a:r>
              <a:rPr lang="cs-CZ" dirty="0" err="1" smtClean="0"/>
              <a:t>Order</a:t>
            </a:r>
            <a:endParaRPr lang="cs-CZ" dirty="0"/>
          </a:p>
        </p:txBody>
      </p:sp>
      <p:sp>
        <p:nvSpPr>
          <p:cNvPr id="3" name="Zástupný symbol pro text 2"/>
          <p:cNvSpPr>
            <a:spLocks noGrp="1"/>
          </p:cNvSpPr>
          <p:nvPr>
            <p:ph type="body" sz="quarter" idx="13"/>
          </p:nvPr>
        </p:nvSpPr>
        <p:spPr/>
        <p:txBody>
          <a:bodyPr/>
          <a:lstStyle/>
          <a:p>
            <a:r>
              <a:rPr lang="cs-CZ" dirty="0"/>
              <a:t>Post Sales </a:t>
            </a:r>
            <a:r>
              <a:rPr lang="cs-CZ" dirty="0" err="1"/>
              <a:t>Order</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24</a:t>
            </a:fld>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1174"/>
            <a:ext cx="7272808" cy="523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876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Customer</a:t>
            </a:r>
            <a:r>
              <a:rPr lang="cs-CZ" dirty="0" smtClean="0"/>
              <a:t> </a:t>
            </a:r>
            <a:r>
              <a:rPr lang="cs-CZ" dirty="0" err="1" smtClean="0"/>
              <a:t>Ledger</a:t>
            </a:r>
            <a:r>
              <a:rPr lang="cs-CZ" dirty="0" smtClean="0"/>
              <a:t> </a:t>
            </a:r>
            <a:r>
              <a:rPr lang="cs-CZ" dirty="0" err="1" smtClean="0"/>
              <a:t>Entries</a:t>
            </a:r>
            <a:r>
              <a:rPr lang="cs-CZ" dirty="0" smtClean="0"/>
              <a:t> (</a:t>
            </a:r>
            <a:r>
              <a:rPr lang="cs-CZ" dirty="0" err="1" smtClean="0"/>
              <a:t>from</a:t>
            </a:r>
            <a:r>
              <a:rPr lang="cs-CZ" dirty="0" smtClean="0"/>
              <a:t> </a:t>
            </a:r>
            <a:r>
              <a:rPr lang="cs-CZ" dirty="0" err="1" smtClean="0"/>
              <a:t>Customer</a:t>
            </a:r>
            <a:r>
              <a:rPr lang="cs-CZ" dirty="0" smtClean="0"/>
              <a:t> </a:t>
            </a:r>
            <a:r>
              <a:rPr lang="cs-CZ" dirty="0" err="1" smtClean="0"/>
              <a:t>Card</a:t>
            </a:r>
            <a:r>
              <a:rPr lang="cs-CZ" dirty="0" smtClean="0"/>
              <a:t>-&gt;Ctrl-F7)</a:t>
            </a:r>
            <a:endParaRPr lang="cs-CZ" dirty="0"/>
          </a:p>
        </p:txBody>
      </p:sp>
      <p:sp>
        <p:nvSpPr>
          <p:cNvPr id="3" name="Zástupný symbol pro text 2"/>
          <p:cNvSpPr>
            <a:spLocks noGrp="1"/>
          </p:cNvSpPr>
          <p:nvPr>
            <p:ph type="body" sz="quarter" idx="13"/>
          </p:nvPr>
        </p:nvSpPr>
        <p:spPr/>
        <p:txBody>
          <a:bodyPr/>
          <a:lstStyle/>
          <a:p>
            <a:r>
              <a:rPr lang="cs-CZ" dirty="0" err="1"/>
              <a:t>Customer</a:t>
            </a:r>
            <a:r>
              <a:rPr lang="cs-CZ" dirty="0"/>
              <a:t> </a:t>
            </a:r>
            <a:r>
              <a:rPr lang="cs-CZ" dirty="0" err="1"/>
              <a:t>Ledger</a:t>
            </a:r>
            <a:r>
              <a:rPr lang="cs-CZ" dirty="0"/>
              <a:t> </a:t>
            </a:r>
            <a:r>
              <a:rPr lang="cs-CZ" dirty="0" err="1"/>
              <a:t>Entries</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25</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628800"/>
            <a:ext cx="7815812" cy="506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063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 </a:t>
            </a:r>
            <a:r>
              <a:rPr lang="cs-CZ" dirty="0" err="1" smtClean="0"/>
              <a:t>Purchase</a:t>
            </a:r>
            <a:r>
              <a:rPr lang="cs-CZ" dirty="0" smtClean="0"/>
              <a:t> </a:t>
            </a:r>
            <a:r>
              <a:rPr lang="cs-CZ" dirty="0" err="1"/>
              <a:t>Order</a:t>
            </a:r>
            <a:endParaRPr lang="cs-CZ" dirty="0"/>
          </a:p>
        </p:txBody>
      </p:sp>
      <p:sp>
        <p:nvSpPr>
          <p:cNvPr id="3" name="Zástupný symbol pro text 2"/>
          <p:cNvSpPr>
            <a:spLocks noGrp="1"/>
          </p:cNvSpPr>
          <p:nvPr>
            <p:ph type="body" sz="quarter" idx="13"/>
          </p:nvPr>
        </p:nvSpPr>
        <p:spPr/>
        <p:txBody>
          <a:bodyPr/>
          <a:lstStyle/>
          <a:p>
            <a:r>
              <a:rPr lang="cs-CZ" dirty="0"/>
              <a:t>Post </a:t>
            </a:r>
            <a:r>
              <a:rPr lang="cs-CZ" dirty="0" err="1"/>
              <a:t>Purchase</a:t>
            </a:r>
            <a:r>
              <a:rPr lang="cs-CZ" dirty="0"/>
              <a:t> </a:t>
            </a:r>
            <a:r>
              <a:rPr lang="cs-CZ" dirty="0" err="1"/>
              <a:t>Order</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26</a:t>
            </a:fld>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06" y="1443162"/>
            <a:ext cx="7854310" cy="500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6401841" y="3645918"/>
            <a:ext cx="1106398" cy="215444"/>
          </a:xfrm>
          <a:prstGeom prst="rect">
            <a:avLst/>
          </a:prstGeom>
        </p:spPr>
        <p:txBody>
          <a:bodyPr wrap="square">
            <a:spAutoFit/>
          </a:bodyPr>
          <a:lstStyle/>
          <a:p>
            <a:r>
              <a:rPr lang="cs-CZ" sz="800" dirty="0"/>
              <a:t>Miki_029384</a:t>
            </a:r>
          </a:p>
        </p:txBody>
      </p:sp>
    </p:spTree>
    <p:extLst>
      <p:ext uri="{BB962C8B-B14F-4D97-AF65-F5344CB8AC3E}">
        <p14:creationId xmlns:p14="http://schemas.microsoft.com/office/powerpoint/2010/main" val="1023292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Ledger</a:t>
            </a:r>
            <a:r>
              <a:rPr lang="cs-CZ" dirty="0" smtClean="0"/>
              <a:t> </a:t>
            </a:r>
            <a:r>
              <a:rPr lang="cs-CZ" dirty="0" err="1" smtClean="0"/>
              <a:t>Entries</a:t>
            </a:r>
            <a:endParaRPr lang="cs-CZ" dirty="0"/>
          </a:p>
        </p:txBody>
      </p:sp>
      <p:sp>
        <p:nvSpPr>
          <p:cNvPr id="3" name="Zástupný symbol pro text 2"/>
          <p:cNvSpPr>
            <a:spLocks noGrp="1"/>
          </p:cNvSpPr>
          <p:nvPr>
            <p:ph type="body" sz="quarter" idx="13"/>
          </p:nvPr>
        </p:nvSpPr>
        <p:spPr/>
        <p:txBody>
          <a:bodyPr/>
          <a:lstStyle/>
          <a:p>
            <a:r>
              <a:rPr lang="cs-CZ" dirty="0" err="1"/>
              <a:t>Item</a:t>
            </a:r>
            <a:r>
              <a:rPr lang="cs-CZ" dirty="0"/>
              <a:t> </a:t>
            </a:r>
            <a:r>
              <a:rPr lang="cs-CZ" dirty="0" err="1"/>
              <a:t>Ledger</a:t>
            </a:r>
            <a:r>
              <a:rPr lang="cs-CZ" dirty="0"/>
              <a:t> </a:t>
            </a:r>
            <a:r>
              <a:rPr lang="cs-CZ" dirty="0" err="1"/>
              <a:t>Entries</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27</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86" y="1628799"/>
            <a:ext cx="8468720" cy="363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185986" y="5445224"/>
            <a:ext cx="4288418"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Value</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stock</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not </a:t>
            </a:r>
            <a:r>
              <a:rPr lang="cs-CZ"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changed</a:t>
            </a:r>
            <a:r>
              <a:rPr lang="cs-CZ"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cs-CZ"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48274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en-US" dirty="0" smtClean="0"/>
              <a:t>Thanks for Your attention and  time </a:t>
            </a:r>
            <a:endParaRPr lang="en-US" dirty="0"/>
          </a:p>
        </p:txBody>
      </p:sp>
    </p:spTree>
    <p:extLst>
      <p:ext uri="{BB962C8B-B14F-4D97-AF65-F5344CB8AC3E}">
        <p14:creationId xmlns:p14="http://schemas.microsoft.com/office/powerpoint/2010/main" val="185743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Zástupný symbol pro text 2"/>
          <p:cNvSpPr>
            <a:spLocks noGrp="1"/>
          </p:cNvSpPr>
          <p:nvPr>
            <p:ph type="body" sz="quarter" idx="13"/>
          </p:nvPr>
        </p:nvSpPr>
        <p:spPr>
          <a:xfrm>
            <a:off x="2403475" y="304800"/>
            <a:ext cx="6597650" cy="228600"/>
          </a:xfrm>
        </p:spPr>
        <p:txBody>
          <a:bodyPr/>
          <a:lstStyle/>
          <a:p>
            <a:pPr eaLnBrk="1" hangingPunct="1"/>
            <a:r>
              <a:rPr lang="cs-CZ" smtClean="0"/>
              <a:t>Standard colour palette</a:t>
            </a:r>
          </a:p>
        </p:txBody>
      </p:sp>
      <p:sp>
        <p:nvSpPr>
          <p:cNvPr id="48130" name="TextBox 2"/>
          <p:cNvSpPr txBox="1">
            <a:spLocks noChangeArrowheads="1"/>
          </p:cNvSpPr>
          <p:nvPr/>
        </p:nvSpPr>
        <p:spPr bwMode="auto">
          <a:xfrm>
            <a:off x="152400" y="1458913"/>
            <a:ext cx="8748713" cy="3630612"/>
          </a:xfrm>
          <a:prstGeom prst="rect">
            <a:avLst/>
          </a:prstGeom>
          <a:noFill/>
          <a:ln w="9525">
            <a:noFill/>
            <a:miter lim="800000"/>
            <a:headEnd/>
            <a:tailEnd/>
          </a:ln>
        </p:spPr>
        <p:txBody>
          <a:bodyPr lIns="144000" rIns="144000">
            <a:spAutoFit/>
          </a:bodyPr>
          <a:lstStyle/>
          <a:p>
            <a:r>
              <a:rPr lang="en-US" sz="1100">
                <a:latin typeface="Calibri" pitchFamily="34" charset="0"/>
              </a:rPr>
              <a:t>Backgrounds						Primary Text	       Secondary Text				     Expanded Palette</a:t>
            </a:r>
          </a:p>
          <a:p>
            <a:endParaRPr lang="en-US" sz="1100">
              <a:latin typeface="Calibri" pitchFamily="34" charset="0"/>
            </a:endParaRPr>
          </a:p>
          <a:p>
            <a:endParaRPr lang="en-US" sz="14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endParaRPr lang="en-US" sz="800">
              <a:latin typeface="Calibri" pitchFamily="34" charset="0"/>
            </a:endParaRPr>
          </a:p>
          <a:p>
            <a:r>
              <a:rPr lang="en-US" sz="1100">
                <a:latin typeface="Calibri" pitchFamily="34" charset="0"/>
              </a:rPr>
              <a:t>Accent							Accent Gradients</a:t>
            </a:r>
          </a:p>
          <a:p>
            <a:endParaRPr lang="en-US" sz="1300">
              <a:latin typeface="Calibri" pitchFamily="34" charset="0"/>
            </a:endParaRPr>
          </a:p>
          <a:p>
            <a:endParaRPr lang="en-US" sz="1300">
              <a:latin typeface="Calibri" pitchFamily="34" charset="0"/>
            </a:endParaRPr>
          </a:p>
          <a:p>
            <a:endParaRPr lang="en-US" sz="1300">
              <a:latin typeface="Calibri" pitchFamily="34" charset="0"/>
            </a:endParaRPr>
          </a:p>
          <a:p>
            <a:endParaRPr lang="en-US" sz="1300">
              <a:latin typeface="Calibri" pitchFamily="34" charset="0"/>
            </a:endParaRPr>
          </a:p>
          <a:p>
            <a:endParaRPr lang="en-US" sz="900">
              <a:latin typeface="Calibri" pitchFamily="34" charset="0"/>
            </a:endParaRPr>
          </a:p>
          <a:p>
            <a:r>
              <a:rPr lang="en-US" sz="1000" i="1">
                <a:latin typeface="Calibri" pitchFamily="34" charset="0"/>
              </a:rPr>
              <a:t>Gradient Upper Levels</a:t>
            </a:r>
          </a:p>
        </p:txBody>
      </p:sp>
      <p:sp>
        <p:nvSpPr>
          <p:cNvPr id="6" name="Round Diagonal Corner Rectangle 3"/>
          <p:cNvSpPr/>
          <p:nvPr/>
        </p:nvSpPr>
        <p:spPr>
          <a:xfrm>
            <a:off x="5292725" y="1782763"/>
            <a:ext cx="1404938" cy="1403350"/>
          </a:xfrm>
          <a:prstGeom prst="round2DiagRect">
            <a:avLst/>
          </a:prstGeom>
          <a:solidFill>
            <a:srgbClr val="5E544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Diagonal Corner Rectangle 4"/>
          <p:cNvSpPr/>
          <p:nvPr/>
        </p:nvSpPr>
        <p:spPr>
          <a:xfrm>
            <a:off x="1728788" y="1782763"/>
            <a:ext cx="1220787" cy="1220787"/>
          </a:xfrm>
          <a:prstGeom prst="round2DiagRect">
            <a:avLst/>
          </a:prstGeom>
          <a:solidFill>
            <a:srgbClr val="E7E5E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 Diagonal Corner Rectangle 5"/>
          <p:cNvSpPr/>
          <p:nvPr/>
        </p:nvSpPr>
        <p:spPr>
          <a:xfrm>
            <a:off x="1179513" y="5141913"/>
            <a:ext cx="349250" cy="344487"/>
          </a:xfrm>
          <a:prstGeom prst="round2DiagRect">
            <a:avLst/>
          </a:prstGeom>
          <a:solidFill>
            <a:srgbClr val="3B9BF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Diagonal Corner Rectangle 6"/>
          <p:cNvSpPr/>
          <p:nvPr/>
        </p:nvSpPr>
        <p:spPr>
          <a:xfrm>
            <a:off x="304800" y="1782763"/>
            <a:ext cx="1220788" cy="1220787"/>
          </a:xfrm>
          <a:prstGeom prst="round2DiagRect">
            <a:avLst/>
          </a:prstGeom>
          <a:solidFill>
            <a:schemeClr val="tx2"/>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 Diagonal Corner Rectangle 7"/>
          <p:cNvSpPr/>
          <p:nvPr/>
        </p:nvSpPr>
        <p:spPr>
          <a:xfrm>
            <a:off x="3505200" y="1782763"/>
            <a:ext cx="1374775" cy="1403350"/>
          </a:xfrm>
          <a:prstGeom prst="round2DiagRect">
            <a:avLst/>
          </a:prstGeom>
          <a:solidFill>
            <a:schemeClr val="tx1"/>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 Diagonal Corner Rectangle 8"/>
          <p:cNvSpPr/>
          <p:nvPr/>
        </p:nvSpPr>
        <p:spPr>
          <a:xfrm>
            <a:off x="1179513" y="4083050"/>
            <a:ext cx="749300" cy="630238"/>
          </a:xfrm>
          <a:prstGeom prst="round2DiagRect">
            <a:avLst/>
          </a:prstGeom>
          <a:solidFill>
            <a:srgbClr val="2E5A9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ound Diagonal Corner Rectangle 9"/>
          <p:cNvSpPr/>
          <p:nvPr/>
        </p:nvSpPr>
        <p:spPr>
          <a:xfrm>
            <a:off x="304800" y="4083050"/>
            <a:ext cx="749300" cy="630238"/>
          </a:xfrm>
          <a:prstGeom prst="round2DiagRect">
            <a:avLst/>
          </a:prstGeom>
          <a:solidFill>
            <a:srgbClr val="E66624"/>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 Diagonal Corner Rectangle 10"/>
          <p:cNvSpPr/>
          <p:nvPr/>
        </p:nvSpPr>
        <p:spPr>
          <a:xfrm>
            <a:off x="4587227" y="4082400"/>
            <a:ext cx="1404000" cy="1404000"/>
          </a:xfrm>
          <a:prstGeom prst="round2DiagRect">
            <a:avLst/>
          </a:prstGeom>
          <a:gradFill flip="none" rotWithShape="1">
            <a:gsLst>
              <a:gs pos="0">
                <a:srgbClr val="2E5A95"/>
              </a:gs>
              <a:gs pos="100000">
                <a:srgbClr val="3B9BF7"/>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Diagonal Corner Rectangle 11"/>
          <p:cNvSpPr/>
          <p:nvPr/>
        </p:nvSpPr>
        <p:spPr>
          <a:xfrm>
            <a:off x="3167052" y="4082400"/>
            <a:ext cx="1374657" cy="1404000"/>
          </a:xfrm>
          <a:prstGeom prst="round2DiagRect">
            <a:avLst/>
          </a:prstGeom>
          <a:gradFill flip="none" rotWithShape="1">
            <a:gsLst>
              <a:gs pos="0">
                <a:srgbClr val="E66624"/>
              </a:gs>
              <a:gs pos="100000">
                <a:srgbClr val="EC8D2F"/>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ound Diagonal Corner Rectangle 12"/>
          <p:cNvSpPr/>
          <p:nvPr/>
        </p:nvSpPr>
        <p:spPr>
          <a:xfrm>
            <a:off x="304800" y="5141913"/>
            <a:ext cx="349250" cy="344487"/>
          </a:xfrm>
          <a:prstGeom prst="round2DiagRect">
            <a:avLst/>
          </a:prstGeom>
          <a:solidFill>
            <a:srgbClr val="EC8D2F"/>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ound Diagonal Corner Rectangle 16"/>
          <p:cNvSpPr/>
          <p:nvPr/>
        </p:nvSpPr>
        <p:spPr>
          <a:xfrm>
            <a:off x="7315200" y="1782763"/>
            <a:ext cx="349250" cy="342900"/>
          </a:xfrm>
          <a:prstGeom prst="round2DiagRect">
            <a:avLst/>
          </a:prstGeom>
          <a:solidFill>
            <a:srgbClr val="80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ound Diagonal Corner Rectangle 17"/>
          <p:cNvSpPr/>
          <p:nvPr/>
        </p:nvSpPr>
        <p:spPr>
          <a:xfrm>
            <a:off x="7804150" y="1789113"/>
            <a:ext cx="349250" cy="344487"/>
          </a:xfrm>
          <a:prstGeom prst="round2DiagRect">
            <a:avLst/>
          </a:prstGeom>
          <a:solidFill>
            <a:srgbClr val="2E2E2E"/>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ound Diagonal Corner Rectangle 18"/>
          <p:cNvSpPr/>
          <p:nvPr/>
        </p:nvSpPr>
        <p:spPr>
          <a:xfrm>
            <a:off x="8305800" y="1789113"/>
            <a:ext cx="349250" cy="344487"/>
          </a:xfrm>
          <a:prstGeom prst="round2DiagRect">
            <a:avLst/>
          </a:prstGeom>
          <a:solidFill>
            <a:srgbClr val="00004B"/>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ound Diagonal Corner Rectangle 19"/>
          <p:cNvSpPr/>
          <p:nvPr/>
        </p:nvSpPr>
        <p:spPr>
          <a:xfrm>
            <a:off x="7315200" y="2239963"/>
            <a:ext cx="349250" cy="342900"/>
          </a:xfrm>
          <a:prstGeom prst="round2DiagRect">
            <a:avLst/>
          </a:prstGeom>
          <a:solidFill>
            <a:schemeClr val="accent2">
              <a:lumMod val="75000"/>
            </a:schemeClr>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ound Diagonal Corner Rectangle 20"/>
          <p:cNvSpPr/>
          <p:nvPr/>
        </p:nvSpPr>
        <p:spPr>
          <a:xfrm>
            <a:off x="7804150" y="2246313"/>
            <a:ext cx="349250" cy="344487"/>
          </a:xfrm>
          <a:prstGeom prst="round2DiagRect">
            <a:avLst/>
          </a:prstGeom>
          <a:solidFill>
            <a:srgbClr val="4C4C4C"/>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ound Diagonal Corner Rectangle 21"/>
          <p:cNvSpPr/>
          <p:nvPr/>
        </p:nvSpPr>
        <p:spPr>
          <a:xfrm>
            <a:off x="8305800" y="2246313"/>
            <a:ext cx="349250" cy="344487"/>
          </a:xfrm>
          <a:prstGeom prst="round2DiagRect">
            <a:avLst/>
          </a:prstGeom>
          <a:solidFill>
            <a:srgbClr val="00408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ound Diagonal Corner Rectangle 22"/>
          <p:cNvSpPr/>
          <p:nvPr/>
        </p:nvSpPr>
        <p:spPr>
          <a:xfrm>
            <a:off x="7315200" y="2697163"/>
            <a:ext cx="349250" cy="342900"/>
          </a:xfrm>
          <a:prstGeom prst="round2DiagRect">
            <a:avLst/>
          </a:prstGeom>
          <a:solidFill>
            <a:srgbClr val="FFCC6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ound Diagonal Corner Rectangle 23"/>
          <p:cNvSpPr/>
          <p:nvPr/>
        </p:nvSpPr>
        <p:spPr>
          <a:xfrm>
            <a:off x="7804150" y="2703513"/>
            <a:ext cx="349250" cy="344487"/>
          </a:xfrm>
          <a:prstGeom prst="round2DiagRect">
            <a:avLst/>
          </a:prstGeom>
          <a:solidFill>
            <a:srgbClr val="99999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ound Diagonal Corner Rectangle 24"/>
          <p:cNvSpPr/>
          <p:nvPr/>
        </p:nvSpPr>
        <p:spPr>
          <a:xfrm>
            <a:off x="8305800" y="2703513"/>
            <a:ext cx="349250" cy="344487"/>
          </a:xfrm>
          <a:prstGeom prst="round2DiagRect">
            <a:avLst/>
          </a:prstGeom>
          <a:solidFill>
            <a:srgbClr val="3B9A9D"/>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ound Diagonal Corner Rectangle 5"/>
          <p:cNvSpPr/>
          <p:nvPr/>
        </p:nvSpPr>
        <p:spPr>
          <a:xfrm>
            <a:off x="2036763" y="5141913"/>
            <a:ext cx="349250" cy="344487"/>
          </a:xfrm>
          <a:prstGeom prst="round2DiagRect">
            <a:avLst/>
          </a:prstGeom>
          <a:solidFill>
            <a:srgbClr val="8FAE4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ound Diagonal Corner Rectangle 8"/>
          <p:cNvSpPr/>
          <p:nvPr/>
        </p:nvSpPr>
        <p:spPr>
          <a:xfrm>
            <a:off x="2036763" y="4083050"/>
            <a:ext cx="749300" cy="630238"/>
          </a:xfrm>
          <a:prstGeom prst="round2DiagRect">
            <a:avLst/>
          </a:prstGeom>
          <a:solidFill>
            <a:srgbClr val="4A884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ound Diagonal Corner Rectangle 10"/>
          <p:cNvSpPr/>
          <p:nvPr/>
        </p:nvSpPr>
        <p:spPr>
          <a:xfrm>
            <a:off x="6049325" y="4082399"/>
            <a:ext cx="1404000" cy="1404000"/>
          </a:xfrm>
          <a:prstGeom prst="round2DiagRect">
            <a:avLst/>
          </a:prstGeom>
          <a:gradFill flip="none" rotWithShape="1">
            <a:gsLst>
              <a:gs pos="0">
                <a:srgbClr val="4A8845"/>
              </a:gs>
              <a:gs pos="100000">
                <a:srgbClr val="8FAE49"/>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ound Diagonal Corner Rectangle 5"/>
          <p:cNvSpPr/>
          <p:nvPr/>
        </p:nvSpPr>
        <p:spPr>
          <a:xfrm>
            <a:off x="5292725" y="3286125"/>
            <a:ext cx="349250" cy="344488"/>
          </a:xfrm>
          <a:prstGeom prst="round2DiagRect">
            <a:avLst/>
          </a:prstGeom>
          <a:solidFill>
            <a:srgbClr val="B99C7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ound Diagonal Corner Rectangle 16"/>
          <p:cNvSpPr/>
          <p:nvPr/>
        </p:nvSpPr>
        <p:spPr>
          <a:xfrm>
            <a:off x="7108825" y="1987550"/>
            <a:ext cx="141288" cy="138113"/>
          </a:xfrm>
          <a:prstGeom prst="round2DiagRect">
            <a:avLst/>
          </a:prstGeom>
          <a:solidFill>
            <a:srgbClr val="BC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ound Diagonal Corner Rectangle 10"/>
          <p:cNvSpPr/>
          <p:nvPr/>
        </p:nvSpPr>
        <p:spPr>
          <a:xfrm>
            <a:off x="7497600" y="4082401"/>
            <a:ext cx="1404000" cy="1404000"/>
          </a:xfrm>
          <a:prstGeom prst="round2DiagRect">
            <a:avLst/>
          </a:prstGeom>
          <a:gradFill flip="none" rotWithShape="1">
            <a:gsLst>
              <a:gs pos="0">
                <a:srgbClr val="800000"/>
              </a:gs>
              <a:gs pos="100000">
                <a:srgbClr val="BC0000"/>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Zástupný symbol pro číslo snímku 1"/>
          <p:cNvSpPr>
            <a:spLocks noGrp="1"/>
          </p:cNvSpPr>
          <p:nvPr>
            <p:ph type="sldNum" sz="quarter" idx="16"/>
          </p:nvPr>
        </p:nvSpPr>
        <p:spPr/>
        <p:txBody>
          <a:bodyPr/>
          <a:lstStyle/>
          <a:p>
            <a:pPr>
              <a:defRPr/>
            </a:pPr>
            <a:fld id="{38FB3959-69BA-44E3-99CE-9BE41BF2BDC1}" type="slidenum">
              <a:rPr lang="en-US" smtClean="0"/>
              <a:pPr>
                <a:defRPr/>
              </a:pPr>
              <a:t>29</a:t>
            </a:fld>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724150"/>
            <a:ext cx="59531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Drop Shipment principles I.</a:t>
            </a:r>
            <a:endParaRPr lang="en-GB" dirty="0"/>
          </a:p>
        </p:txBody>
      </p:sp>
      <p:sp>
        <p:nvSpPr>
          <p:cNvPr id="3" name="Zástupný symbol pro text 2"/>
          <p:cNvSpPr>
            <a:spLocks noGrp="1"/>
          </p:cNvSpPr>
          <p:nvPr>
            <p:ph type="body" sz="quarter" idx="13"/>
          </p:nvPr>
        </p:nvSpPr>
        <p:spPr/>
        <p:txBody>
          <a:bodyPr/>
          <a:lstStyle/>
          <a:p>
            <a:r>
              <a:rPr lang="cs-CZ" dirty="0"/>
              <a:t>Drop </a:t>
            </a:r>
            <a:r>
              <a:rPr lang="cs-CZ" dirty="0" err="1"/>
              <a:t>Shipment</a:t>
            </a:r>
            <a:r>
              <a:rPr lang="cs-CZ" dirty="0"/>
              <a:t> </a:t>
            </a:r>
            <a:r>
              <a:rPr lang="cs-CZ" dirty="0" err="1"/>
              <a:t>principles</a:t>
            </a:r>
            <a:r>
              <a:rPr lang="cs-CZ" dirty="0"/>
              <a:t> I.</a:t>
            </a:r>
          </a:p>
        </p:txBody>
      </p:sp>
      <p:sp>
        <p:nvSpPr>
          <p:cNvPr id="4" name="Zástupný symbol pro obsah 3"/>
          <p:cNvSpPr>
            <a:spLocks noGrp="1"/>
          </p:cNvSpPr>
          <p:nvPr>
            <p:ph idx="1"/>
          </p:nvPr>
        </p:nvSpPr>
        <p:spPr/>
        <p:txBody>
          <a:bodyPr/>
          <a:lstStyle/>
          <a:p>
            <a:r>
              <a:rPr lang="en-US" dirty="0"/>
              <a:t>Specifies whether your vendor to ship the items on the line directly to your customer.</a:t>
            </a:r>
          </a:p>
          <a:p>
            <a:r>
              <a:rPr lang="en-US" dirty="0"/>
              <a:t>You use a drop shipment when an item or group of items is shipped directly from your vendor to your customer and is therefore not registered in inventory.</a:t>
            </a:r>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3</a:t>
            </a:fld>
            <a:endParaRPr lang="en-US" dirty="0"/>
          </a:p>
        </p:txBody>
      </p:sp>
      <p:sp>
        <p:nvSpPr>
          <p:cNvPr id="6" name="Obdélník 5"/>
          <p:cNvSpPr/>
          <p:nvPr/>
        </p:nvSpPr>
        <p:spPr>
          <a:xfrm>
            <a:off x="1166317" y="4552180"/>
            <a:ext cx="1512168" cy="9191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r>
              <a:rPr lang="cs-CZ" dirty="0" err="1" smtClean="0"/>
              <a:t>Wholesaler</a:t>
            </a:r>
            <a:endParaRPr lang="cs-CZ" dirty="0"/>
          </a:p>
        </p:txBody>
      </p:sp>
      <p:sp>
        <p:nvSpPr>
          <p:cNvPr id="7" name="Obdélník 6"/>
          <p:cNvSpPr/>
          <p:nvPr/>
        </p:nvSpPr>
        <p:spPr>
          <a:xfrm>
            <a:off x="3880123" y="3861048"/>
            <a:ext cx="1512168" cy="936104"/>
          </a:xfrm>
          <a:prstGeom prst="rect">
            <a:avLst/>
          </a:prstGeom>
          <a:solidFill>
            <a:srgbClr val="78CB2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Vendor</a:t>
            </a:r>
            <a:endParaRPr lang="en-US" dirty="0"/>
          </a:p>
        </p:txBody>
      </p:sp>
      <p:sp>
        <p:nvSpPr>
          <p:cNvPr id="8" name="Obdélník 7"/>
          <p:cNvSpPr/>
          <p:nvPr/>
        </p:nvSpPr>
        <p:spPr>
          <a:xfrm>
            <a:off x="3880123" y="5408190"/>
            <a:ext cx="1512168" cy="90113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Customer</a:t>
            </a:r>
            <a:endParaRPr lang="cs-CZ" dirty="0"/>
          </a:p>
        </p:txBody>
      </p:sp>
      <p:cxnSp>
        <p:nvCxnSpPr>
          <p:cNvPr id="12" name="Pravoúhlá spojnice 11"/>
          <p:cNvCxnSpPr>
            <a:stCxn id="8" idx="1"/>
          </p:cNvCxnSpPr>
          <p:nvPr/>
        </p:nvCxnSpPr>
        <p:spPr>
          <a:xfrm rot="10800000">
            <a:off x="2699797" y="5301211"/>
            <a:ext cx="1180327" cy="557545"/>
          </a:xfrm>
          <a:prstGeom prst="bentConnector3">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4" name="Pravoúhlá spojnice 13"/>
          <p:cNvCxnSpPr/>
          <p:nvPr/>
        </p:nvCxnSpPr>
        <p:spPr>
          <a:xfrm>
            <a:off x="2699792" y="5169448"/>
            <a:ext cx="1180332" cy="477484"/>
          </a:xfrm>
          <a:prstGeom prst="bentConnector3">
            <a:avLst>
              <a:gd name="adj1" fmla="val 63719"/>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7" name="Přímá spojnice se šipkou 16"/>
          <p:cNvCxnSpPr>
            <a:stCxn id="7" idx="2"/>
            <a:endCxn id="8" idx="0"/>
          </p:cNvCxnSpPr>
          <p:nvPr/>
        </p:nvCxnSpPr>
        <p:spPr>
          <a:xfrm>
            <a:off x="4636207" y="4797152"/>
            <a:ext cx="0" cy="61103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Přímá spojnice 18"/>
          <p:cNvCxnSpPr>
            <a:stCxn id="6" idx="2"/>
          </p:cNvCxnSpPr>
          <p:nvPr/>
        </p:nvCxnSpPr>
        <p:spPr>
          <a:xfrm>
            <a:off x="1922401" y="5471281"/>
            <a:ext cx="0" cy="550007"/>
          </a:xfrm>
          <a:prstGeom prst="line">
            <a:avLst/>
          </a:prstGeom>
          <a:ln>
            <a:solidFill>
              <a:srgbClr val="FF0000"/>
            </a:solidFill>
            <a:tailEnd type="none"/>
          </a:ln>
        </p:spPr>
        <p:style>
          <a:lnRef idx="2">
            <a:schemeClr val="accent1"/>
          </a:lnRef>
          <a:fillRef idx="0">
            <a:schemeClr val="accent1"/>
          </a:fillRef>
          <a:effectRef idx="1">
            <a:schemeClr val="accent1"/>
          </a:effectRef>
          <a:fontRef idx="minor">
            <a:schemeClr val="tx1"/>
          </a:fontRef>
        </p:style>
      </p:cxnSp>
      <p:cxnSp>
        <p:nvCxnSpPr>
          <p:cNvPr id="22" name="Přímá spojnice se šipkou 21"/>
          <p:cNvCxnSpPr/>
          <p:nvPr/>
        </p:nvCxnSpPr>
        <p:spPr>
          <a:xfrm>
            <a:off x="1943708" y="6021288"/>
            <a:ext cx="193641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Pravoúhlá spojnice 23"/>
          <p:cNvCxnSpPr/>
          <p:nvPr/>
        </p:nvCxnSpPr>
        <p:spPr>
          <a:xfrm flipV="1">
            <a:off x="2699796" y="3933056"/>
            <a:ext cx="1177297" cy="720080"/>
          </a:xfrm>
          <a:prstGeom prst="bentConnector3">
            <a:avLst>
              <a:gd name="adj1" fmla="val 3705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Pravoúhlá spojnice 25"/>
          <p:cNvCxnSpPr/>
          <p:nvPr/>
        </p:nvCxnSpPr>
        <p:spPr>
          <a:xfrm rot="10800000" flipV="1">
            <a:off x="2679147" y="4106018"/>
            <a:ext cx="1180327" cy="723161"/>
          </a:xfrm>
          <a:prstGeom prst="bentConnector3">
            <a:avLst>
              <a:gd name="adj1" fmla="val 50000"/>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38" name="TextovéPole 37"/>
          <p:cNvSpPr txBox="1"/>
          <p:nvPr/>
        </p:nvSpPr>
        <p:spPr>
          <a:xfrm>
            <a:off x="1619672" y="5750664"/>
            <a:ext cx="216024" cy="276999"/>
          </a:xfrm>
          <a:prstGeom prst="rect">
            <a:avLst/>
          </a:prstGeom>
          <a:noFill/>
        </p:spPr>
        <p:txBody>
          <a:bodyPr wrap="square" rtlCol="0">
            <a:spAutoFit/>
          </a:bodyPr>
          <a:lstStyle/>
          <a:p>
            <a:r>
              <a:rPr lang="cs-CZ" sz="1200" b="1" dirty="0" smtClean="0">
                <a:solidFill>
                  <a:srgbClr val="FF0000"/>
                </a:solidFill>
              </a:rPr>
              <a:t>5</a:t>
            </a:r>
            <a:endParaRPr lang="cs-CZ" sz="1200" b="1" dirty="0">
              <a:solidFill>
                <a:srgbClr val="FF0000"/>
              </a:solidFill>
            </a:endParaRPr>
          </a:p>
        </p:txBody>
      </p:sp>
      <p:sp>
        <p:nvSpPr>
          <p:cNvPr id="39" name="TextovéPole 38"/>
          <p:cNvSpPr txBox="1"/>
          <p:nvPr/>
        </p:nvSpPr>
        <p:spPr>
          <a:xfrm>
            <a:off x="2941420" y="5369933"/>
            <a:ext cx="216024" cy="461665"/>
          </a:xfrm>
          <a:prstGeom prst="rect">
            <a:avLst/>
          </a:prstGeom>
          <a:noFill/>
        </p:spPr>
        <p:txBody>
          <a:bodyPr wrap="square" rtlCol="0">
            <a:spAutoFit/>
          </a:bodyPr>
          <a:lstStyle/>
          <a:p>
            <a:r>
              <a:rPr lang="cs-CZ" sz="1200" b="1" dirty="0" smtClean="0">
                <a:solidFill>
                  <a:srgbClr val="00B050"/>
                </a:solidFill>
              </a:rPr>
              <a:t>1 </a:t>
            </a:r>
            <a:endParaRPr lang="cs-CZ" sz="1200" b="1" dirty="0">
              <a:solidFill>
                <a:srgbClr val="00B050"/>
              </a:solidFill>
            </a:endParaRPr>
          </a:p>
        </p:txBody>
      </p:sp>
      <p:sp>
        <p:nvSpPr>
          <p:cNvPr id="40" name="TextovéPole 39"/>
          <p:cNvSpPr txBox="1"/>
          <p:nvPr/>
        </p:nvSpPr>
        <p:spPr>
          <a:xfrm>
            <a:off x="3491880" y="5154914"/>
            <a:ext cx="216024" cy="276999"/>
          </a:xfrm>
          <a:prstGeom prst="rect">
            <a:avLst/>
          </a:prstGeom>
          <a:noFill/>
        </p:spPr>
        <p:txBody>
          <a:bodyPr wrap="square" rtlCol="0">
            <a:spAutoFit/>
          </a:bodyPr>
          <a:lstStyle/>
          <a:p>
            <a:r>
              <a:rPr lang="cs-CZ" sz="1200" b="1" dirty="0" smtClean="0">
                <a:solidFill>
                  <a:srgbClr val="7030A0"/>
                </a:solidFill>
              </a:rPr>
              <a:t>2</a:t>
            </a:r>
            <a:endParaRPr lang="cs-CZ" sz="1200" b="1" dirty="0">
              <a:solidFill>
                <a:srgbClr val="7030A0"/>
              </a:solidFill>
            </a:endParaRPr>
          </a:p>
        </p:txBody>
      </p:sp>
      <p:sp>
        <p:nvSpPr>
          <p:cNvPr id="41" name="TextovéPole 40"/>
          <p:cNvSpPr txBox="1"/>
          <p:nvPr/>
        </p:nvSpPr>
        <p:spPr>
          <a:xfrm>
            <a:off x="2911915" y="4190600"/>
            <a:ext cx="216024" cy="276999"/>
          </a:xfrm>
          <a:prstGeom prst="rect">
            <a:avLst/>
          </a:prstGeom>
          <a:noFill/>
        </p:spPr>
        <p:txBody>
          <a:bodyPr wrap="square" rtlCol="0">
            <a:spAutoFit/>
          </a:bodyPr>
          <a:lstStyle/>
          <a:p>
            <a:r>
              <a:rPr lang="cs-CZ" sz="1200" b="1" dirty="0" smtClean="0">
                <a:solidFill>
                  <a:schemeClr val="accent1">
                    <a:lumMod val="75000"/>
                  </a:schemeClr>
                </a:solidFill>
              </a:rPr>
              <a:t>3</a:t>
            </a:r>
            <a:endParaRPr lang="cs-CZ" sz="1200" b="1" dirty="0">
              <a:solidFill>
                <a:schemeClr val="accent1">
                  <a:lumMod val="75000"/>
                </a:schemeClr>
              </a:solidFill>
            </a:endParaRPr>
          </a:p>
        </p:txBody>
      </p:sp>
      <p:sp>
        <p:nvSpPr>
          <p:cNvPr id="42" name="TextovéPole 41"/>
          <p:cNvSpPr txBox="1"/>
          <p:nvPr/>
        </p:nvSpPr>
        <p:spPr>
          <a:xfrm>
            <a:off x="3263062" y="4275181"/>
            <a:ext cx="216024" cy="276999"/>
          </a:xfrm>
          <a:prstGeom prst="rect">
            <a:avLst/>
          </a:prstGeom>
          <a:noFill/>
        </p:spPr>
        <p:txBody>
          <a:bodyPr wrap="square" rtlCol="0">
            <a:spAutoFit/>
          </a:bodyPr>
          <a:lstStyle/>
          <a:p>
            <a:r>
              <a:rPr lang="cs-CZ" sz="1200" b="1" dirty="0" smtClean="0">
                <a:solidFill>
                  <a:srgbClr val="002060"/>
                </a:solidFill>
              </a:rPr>
              <a:t>4</a:t>
            </a:r>
            <a:endParaRPr lang="cs-CZ" sz="1200" b="1" dirty="0">
              <a:solidFill>
                <a:srgbClr val="002060"/>
              </a:solidFill>
            </a:endParaRPr>
          </a:p>
        </p:txBody>
      </p:sp>
      <p:sp>
        <p:nvSpPr>
          <p:cNvPr id="44" name="TextovéPole 43"/>
          <p:cNvSpPr txBox="1"/>
          <p:nvPr/>
        </p:nvSpPr>
        <p:spPr>
          <a:xfrm>
            <a:off x="4650110" y="4936736"/>
            <a:ext cx="216024" cy="276999"/>
          </a:xfrm>
          <a:prstGeom prst="rect">
            <a:avLst/>
          </a:prstGeom>
          <a:noFill/>
        </p:spPr>
        <p:txBody>
          <a:bodyPr wrap="square" rtlCol="0">
            <a:spAutoFit/>
          </a:bodyPr>
          <a:lstStyle/>
          <a:p>
            <a:r>
              <a:rPr lang="cs-CZ" sz="1200" b="1" dirty="0" smtClean="0">
                <a:solidFill>
                  <a:srgbClr val="002060"/>
                </a:solidFill>
              </a:rPr>
              <a:t>4</a:t>
            </a:r>
            <a:endParaRPr lang="cs-CZ" sz="1200" b="1" dirty="0">
              <a:solidFill>
                <a:srgbClr val="002060"/>
              </a:solidFill>
            </a:endParaRPr>
          </a:p>
        </p:txBody>
      </p:sp>
      <p:sp>
        <p:nvSpPr>
          <p:cNvPr id="45" name="TextovéPole 44"/>
          <p:cNvSpPr txBox="1"/>
          <p:nvPr/>
        </p:nvSpPr>
        <p:spPr>
          <a:xfrm>
            <a:off x="3599892" y="4690680"/>
            <a:ext cx="216024" cy="276999"/>
          </a:xfrm>
          <a:prstGeom prst="rect">
            <a:avLst/>
          </a:prstGeom>
          <a:noFill/>
        </p:spPr>
        <p:txBody>
          <a:bodyPr wrap="square" rtlCol="0">
            <a:spAutoFit/>
          </a:bodyPr>
          <a:lstStyle/>
          <a:p>
            <a:r>
              <a:rPr lang="cs-CZ" sz="1200" b="1" dirty="0" smtClean="0">
                <a:solidFill>
                  <a:schemeClr val="accent6">
                    <a:lumMod val="50000"/>
                  </a:schemeClr>
                </a:solidFill>
              </a:rPr>
              <a:t>6</a:t>
            </a:r>
            <a:endParaRPr lang="cs-CZ" sz="1200" b="1" dirty="0">
              <a:solidFill>
                <a:schemeClr val="accent6">
                  <a:lumMod val="50000"/>
                </a:schemeClr>
              </a:solidFill>
            </a:endParaRPr>
          </a:p>
        </p:txBody>
      </p:sp>
      <p:cxnSp>
        <p:nvCxnSpPr>
          <p:cNvPr id="49" name="Pravoúhlá spojnice 48"/>
          <p:cNvCxnSpPr/>
          <p:nvPr/>
        </p:nvCxnSpPr>
        <p:spPr>
          <a:xfrm rot="10800000" flipV="1">
            <a:off x="2722586" y="4267236"/>
            <a:ext cx="1180327" cy="723161"/>
          </a:xfrm>
          <a:prstGeom prst="bentConnector3">
            <a:avLst>
              <a:gd name="adj1" fmla="val 27404"/>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52" name="Tabulka 51"/>
          <p:cNvGraphicFramePr>
            <a:graphicFrameLocks noGrp="1"/>
          </p:cNvGraphicFramePr>
          <p:nvPr>
            <p:extLst>
              <p:ext uri="{D42A27DB-BD31-4B8C-83A1-F6EECF244321}">
                <p14:modId xmlns:p14="http://schemas.microsoft.com/office/powerpoint/2010/main" val="3611083074"/>
              </p:ext>
            </p:extLst>
          </p:nvPr>
        </p:nvGraphicFramePr>
        <p:xfrm>
          <a:off x="5761456" y="4005391"/>
          <a:ext cx="2915000" cy="2255520"/>
        </p:xfrm>
        <a:graphic>
          <a:graphicData uri="http://schemas.openxmlformats.org/drawingml/2006/table">
            <a:tbl>
              <a:tblPr firstRow="1" bandRow="1">
                <a:tableStyleId>{5C22544A-7EE6-4342-B048-85BDC9FD1C3A}</a:tableStyleId>
              </a:tblPr>
              <a:tblGrid>
                <a:gridCol w="1457500">
                  <a:extLst>
                    <a:ext uri="{9D8B030D-6E8A-4147-A177-3AD203B41FA5}">
                      <a16:colId xmlns:a16="http://schemas.microsoft.com/office/drawing/2014/main" xmlns="" val="20000"/>
                    </a:ext>
                  </a:extLst>
                </a:gridCol>
                <a:gridCol w="1457500">
                  <a:extLst>
                    <a:ext uri="{9D8B030D-6E8A-4147-A177-3AD203B41FA5}">
                      <a16:colId xmlns:a16="http://schemas.microsoft.com/office/drawing/2014/main" xmlns="" val="20001"/>
                    </a:ext>
                  </a:extLst>
                </a:gridCol>
              </a:tblGrid>
              <a:tr h="304368">
                <a:tc>
                  <a:txBody>
                    <a:bodyPr/>
                    <a:lstStyle/>
                    <a:p>
                      <a:r>
                        <a:rPr lang="cs-CZ" b="0" dirty="0" smtClean="0"/>
                        <a:t>1</a:t>
                      </a:r>
                      <a:endParaRPr lang="cs-CZ" b="0" dirty="0"/>
                    </a:p>
                  </a:txBody>
                  <a:tcPr>
                    <a:solidFill>
                      <a:schemeClr val="tx2">
                        <a:lumMod val="75000"/>
                      </a:schemeClr>
                    </a:solidFill>
                  </a:tcPr>
                </a:tc>
                <a:tc>
                  <a:txBody>
                    <a:bodyPr/>
                    <a:lstStyle/>
                    <a:p>
                      <a:r>
                        <a:rPr lang="en-GB" sz="1400" b="0" noProof="0" dirty="0" smtClean="0"/>
                        <a:t>Quote</a:t>
                      </a:r>
                      <a:endParaRPr lang="en-GB" sz="1400" b="0" noProof="0" dirty="0"/>
                    </a:p>
                  </a:txBody>
                  <a:tcPr>
                    <a:solidFill>
                      <a:schemeClr val="tx2">
                        <a:lumMod val="75000"/>
                      </a:schemeClr>
                    </a:solidFill>
                  </a:tcPr>
                </a:tc>
                <a:extLst>
                  <a:ext uri="{0D108BD9-81ED-4DB2-BD59-A6C34878D82A}">
                    <a16:rowId xmlns:a16="http://schemas.microsoft.com/office/drawing/2014/main" xmlns="" val="10000"/>
                  </a:ext>
                </a:extLst>
              </a:tr>
              <a:tr h="304368">
                <a:tc>
                  <a:txBody>
                    <a:bodyPr/>
                    <a:lstStyle/>
                    <a:p>
                      <a:r>
                        <a:rPr lang="cs-CZ" dirty="0" smtClean="0"/>
                        <a:t>2</a:t>
                      </a:r>
                      <a:endParaRPr lang="cs-CZ" dirty="0"/>
                    </a:p>
                  </a:txBody>
                  <a:tcPr/>
                </a:tc>
                <a:tc>
                  <a:txBody>
                    <a:bodyPr/>
                    <a:lstStyle/>
                    <a:p>
                      <a:r>
                        <a:rPr lang="en-GB" sz="1400" noProof="0" dirty="0" smtClean="0"/>
                        <a:t>Sales Order</a:t>
                      </a:r>
                      <a:endParaRPr lang="en-GB" sz="1400" noProof="0" dirty="0"/>
                    </a:p>
                  </a:txBody>
                  <a:tcPr/>
                </a:tc>
                <a:extLst>
                  <a:ext uri="{0D108BD9-81ED-4DB2-BD59-A6C34878D82A}">
                    <a16:rowId xmlns:a16="http://schemas.microsoft.com/office/drawing/2014/main" xmlns="" val="10001"/>
                  </a:ext>
                </a:extLst>
              </a:tr>
              <a:tr h="304368">
                <a:tc>
                  <a:txBody>
                    <a:bodyPr/>
                    <a:lstStyle/>
                    <a:p>
                      <a:r>
                        <a:rPr lang="cs-CZ" dirty="0" smtClean="0"/>
                        <a:t>3</a:t>
                      </a:r>
                      <a:endParaRPr lang="cs-CZ" dirty="0"/>
                    </a:p>
                  </a:txBody>
                  <a:tcPr/>
                </a:tc>
                <a:tc>
                  <a:txBody>
                    <a:bodyPr/>
                    <a:lstStyle/>
                    <a:p>
                      <a:r>
                        <a:rPr lang="en-GB" sz="1400" noProof="0" dirty="0" smtClean="0"/>
                        <a:t>Purchase Order</a:t>
                      </a:r>
                      <a:endParaRPr lang="en-GB" sz="1400" noProof="0" dirty="0"/>
                    </a:p>
                  </a:txBody>
                  <a:tcPr/>
                </a:tc>
                <a:extLst>
                  <a:ext uri="{0D108BD9-81ED-4DB2-BD59-A6C34878D82A}">
                    <a16:rowId xmlns:a16="http://schemas.microsoft.com/office/drawing/2014/main" xmlns="" val="10002"/>
                  </a:ext>
                </a:extLst>
              </a:tr>
              <a:tr h="304368">
                <a:tc>
                  <a:txBody>
                    <a:bodyPr/>
                    <a:lstStyle/>
                    <a:p>
                      <a:r>
                        <a:rPr lang="cs-CZ" dirty="0" smtClean="0"/>
                        <a:t>4</a:t>
                      </a:r>
                      <a:endParaRPr lang="cs-CZ" dirty="0"/>
                    </a:p>
                  </a:txBody>
                  <a:tcPr/>
                </a:tc>
                <a:tc>
                  <a:txBody>
                    <a:bodyPr/>
                    <a:lstStyle/>
                    <a:p>
                      <a:r>
                        <a:rPr lang="en-US" sz="1100" noProof="0" dirty="0" smtClean="0"/>
                        <a:t>Delivery list and delivery itself</a:t>
                      </a:r>
                      <a:endParaRPr lang="en-US" sz="1100" noProof="0" dirty="0"/>
                    </a:p>
                  </a:txBody>
                  <a:tcPr/>
                </a:tc>
                <a:extLst>
                  <a:ext uri="{0D108BD9-81ED-4DB2-BD59-A6C34878D82A}">
                    <a16:rowId xmlns:a16="http://schemas.microsoft.com/office/drawing/2014/main" xmlns="" val="10003"/>
                  </a:ext>
                </a:extLst>
              </a:tr>
              <a:tr h="304368">
                <a:tc>
                  <a:txBody>
                    <a:bodyPr/>
                    <a:lstStyle/>
                    <a:p>
                      <a:r>
                        <a:rPr lang="cs-CZ" dirty="0" smtClean="0"/>
                        <a:t>5</a:t>
                      </a:r>
                      <a:endParaRPr lang="cs-CZ" dirty="0"/>
                    </a:p>
                  </a:txBody>
                  <a:tcPr/>
                </a:tc>
                <a:tc>
                  <a:txBody>
                    <a:bodyPr/>
                    <a:lstStyle/>
                    <a:p>
                      <a:r>
                        <a:rPr lang="en-GB" sz="1400" kern="1200" noProof="0" dirty="0" smtClean="0">
                          <a:solidFill>
                            <a:schemeClr val="dk1"/>
                          </a:solidFill>
                          <a:latin typeface="+mn-lt"/>
                          <a:ea typeface="+mn-ea"/>
                          <a:cs typeface="+mn-cs"/>
                        </a:rPr>
                        <a:t>Sales invoice</a:t>
                      </a:r>
                      <a:endParaRPr lang="en-GB" sz="1400" kern="1200" noProof="0" dirty="0">
                        <a:solidFill>
                          <a:schemeClr val="dk1"/>
                        </a:solidFill>
                        <a:latin typeface="+mn-lt"/>
                        <a:ea typeface="+mn-ea"/>
                        <a:cs typeface="+mn-cs"/>
                      </a:endParaRPr>
                    </a:p>
                  </a:txBody>
                  <a:tcPr/>
                </a:tc>
                <a:extLst>
                  <a:ext uri="{0D108BD9-81ED-4DB2-BD59-A6C34878D82A}">
                    <a16:rowId xmlns:a16="http://schemas.microsoft.com/office/drawing/2014/main" xmlns="" val="10004"/>
                  </a:ext>
                </a:extLst>
              </a:tr>
              <a:tr h="304368">
                <a:tc>
                  <a:txBody>
                    <a:bodyPr/>
                    <a:lstStyle/>
                    <a:p>
                      <a:r>
                        <a:rPr lang="cs-CZ" dirty="0" smtClean="0"/>
                        <a:t>6</a:t>
                      </a:r>
                      <a:endParaRPr lang="cs-CZ" dirty="0"/>
                    </a:p>
                  </a:txBody>
                  <a:tcPr/>
                </a:tc>
                <a:tc>
                  <a:txBody>
                    <a:bodyPr/>
                    <a:lstStyle/>
                    <a:p>
                      <a:r>
                        <a:rPr lang="en-GB" sz="1400" kern="1200" noProof="0" dirty="0" smtClean="0">
                          <a:solidFill>
                            <a:schemeClr val="dk1"/>
                          </a:solidFill>
                          <a:latin typeface="+mn-lt"/>
                          <a:ea typeface="+mn-ea"/>
                          <a:cs typeface="+mn-cs"/>
                        </a:rPr>
                        <a:t>Purchase invoice</a:t>
                      </a:r>
                      <a:endParaRPr lang="en-GB" sz="1400" kern="1200" noProof="0" dirty="0">
                        <a:solidFill>
                          <a:schemeClr val="dk1"/>
                        </a:solidFill>
                        <a:latin typeface="+mn-lt"/>
                        <a:ea typeface="+mn-ea"/>
                        <a:cs typeface="+mn-cs"/>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63100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5" name="Zástupný symbol pro text 2"/>
          <p:cNvSpPr>
            <a:spLocks noGrp="1"/>
          </p:cNvSpPr>
          <p:nvPr>
            <p:ph type="body" sz="quarter" idx="13"/>
          </p:nvPr>
        </p:nvSpPr>
        <p:spPr>
          <a:xfrm>
            <a:off x="2403475" y="304800"/>
            <a:ext cx="6597650" cy="228600"/>
          </a:xfrm>
        </p:spPr>
        <p:txBody>
          <a:bodyPr/>
          <a:lstStyle/>
          <a:p>
            <a:pPr eaLnBrk="1" hangingPunct="1"/>
            <a:r>
              <a:rPr lang="cs-CZ" smtClean="0"/>
              <a:t>Sample chart</a:t>
            </a:r>
          </a:p>
        </p:txBody>
      </p:sp>
      <p:graphicFrame>
        <p:nvGraphicFramePr>
          <p:cNvPr id="35844" name="Object 4"/>
          <p:cNvGraphicFramePr>
            <a:graphicFrameLocks/>
          </p:cNvGraphicFramePr>
          <p:nvPr/>
        </p:nvGraphicFramePr>
        <p:xfrm>
          <a:off x="3276600" y="1066800"/>
          <a:ext cx="5624513" cy="5059363"/>
        </p:xfrm>
        <a:graphic>
          <a:graphicData uri="http://schemas.openxmlformats.org/presentationml/2006/ole">
            <mc:AlternateContent xmlns:mc="http://schemas.openxmlformats.org/markup-compatibility/2006">
              <mc:Choice xmlns:v="urn:schemas-microsoft-com:vml" Requires="v">
                <p:oleObj spid="_x0000_s36143" r:id="rId3" imgW="5620999" imgH="5060119" progId="Excel.Sheet.8">
                  <p:embed/>
                </p:oleObj>
              </mc:Choice>
              <mc:Fallback>
                <p:oleObj r:id="rId3" imgW="5620999" imgH="5060119" progId="Excel.Sheet.8">
                  <p:embed/>
                  <p:pic>
                    <p:nvPicPr>
                      <p:cNvPr id="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066800"/>
                        <a:ext cx="5624513" cy="505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7"/>
          <p:cNvSpPr txBox="1">
            <a:spLocks/>
          </p:cNvSpPr>
          <p:nvPr/>
        </p:nvSpPr>
        <p:spPr>
          <a:xfrm>
            <a:off x="198438" y="503238"/>
            <a:ext cx="5211762" cy="228600"/>
          </a:xfrm>
          <a:prstGeom prst="rect">
            <a:avLst/>
          </a:prstGeom>
          <a:ln>
            <a:noFill/>
          </a:ln>
        </p:spPr>
        <p:txBody>
          <a:bodyPr/>
          <a:lstStyle/>
          <a:p>
            <a:pPr marL="342900" indent="-342900" algn="r" fontAlgn="auto">
              <a:spcBef>
                <a:spcPct val="20000"/>
              </a:spcBef>
              <a:spcAft>
                <a:spcPts val="0"/>
              </a:spcAft>
              <a:defRPr/>
            </a:pPr>
            <a:r>
              <a:rPr lang="en-US" sz="1000">
                <a:solidFill>
                  <a:srgbClr val="695C4F"/>
                </a:solidFill>
                <a:latin typeface="+mj-lt"/>
              </a:rPr>
              <a:t>Sample chart</a:t>
            </a:r>
            <a:endParaRPr lang="en-US" sz="1000" dirty="0">
              <a:solidFill>
                <a:srgbClr val="695C4F"/>
              </a:solidFill>
              <a:latin typeface="+mj-lt"/>
            </a:endParaRPr>
          </a:p>
        </p:txBody>
      </p:sp>
      <p:sp>
        <p:nvSpPr>
          <p:cNvPr id="6" name="Title 5"/>
          <p:cNvSpPr txBox="1">
            <a:spLocks/>
          </p:cNvSpPr>
          <p:nvPr/>
        </p:nvSpPr>
        <p:spPr>
          <a:xfrm>
            <a:off x="179388" y="1066800"/>
            <a:ext cx="3097212" cy="762000"/>
          </a:xfrm>
          <a:prstGeom prst="rect">
            <a:avLst/>
          </a:prstGeom>
        </p:spPr>
        <p:txBody>
          <a:bodyPr/>
          <a:lstStyle/>
          <a:p>
            <a:pPr fontAlgn="auto">
              <a:spcAft>
                <a:spcPts val="0"/>
              </a:spcAft>
              <a:defRPr/>
            </a:pPr>
            <a:r>
              <a:rPr lang="en-US" i="1" dirty="0" err="1">
                <a:solidFill>
                  <a:srgbClr val="695C4F"/>
                </a:solidFill>
                <a:latin typeface="+mj-lt"/>
                <a:ea typeface="+mj-ea"/>
                <a:cs typeface="+mj-cs"/>
              </a:rPr>
              <a:t>Lorem</a:t>
            </a:r>
            <a:r>
              <a:rPr lang="en-US" i="1" dirty="0">
                <a:solidFill>
                  <a:srgbClr val="695C4F"/>
                </a:solidFill>
                <a:latin typeface="+mj-lt"/>
                <a:ea typeface="+mj-ea"/>
                <a:cs typeface="+mj-cs"/>
              </a:rPr>
              <a:t> </a:t>
            </a:r>
            <a:r>
              <a:rPr lang="en-US" i="1" dirty="0" err="1">
                <a:solidFill>
                  <a:srgbClr val="695C4F"/>
                </a:solidFill>
                <a:latin typeface="+mj-lt"/>
                <a:ea typeface="+mj-ea"/>
                <a:cs typeface="+mj-cs"/>
              </a:rPr>
              <a:t>ipsum</a:t>
            </a:r>
            <a:r>
              <a:rPr lang="en-US" i="1" dirty="0">
                <a:solidFill>
                  <a:srgbClr val="695C4F"/>
                </a:solidFill>
                <a:latin typeface="+mj-lt"/>
                <a:ea typeface="+mj-ea"/>
                <a:cs typeface="+mj-cs"/>
              </a:rPr>
              <a:t> dolor sit </a:t>
            </a:r>
            <a:r>
              <a:rPr lang="en-US" i="1" dirty="0" err="1">
                <a:solidFill>
                  <a:srgbClr val="695C4F"/>
                </a:solidFill>
                <a:latin typeface="+mj-lt"/>
                <a:ea typeface="+mj-ea"/>
                <a:cs typeface="+mj-cs"/>
              </a:rPr>
              <a:t>amet</a:t>
            </a:r>
            <a:endParaRPr lang="en-US" i="1" dirty="0">
              <a:solidFill>
                <a:srgbClr val="695C4F"/>
              </a:solidFill>
              <a:latin typeface="+mj-lt"/>
              <a:ea typeface="+mj-ea"/>
              <a:cs typeface="+mj-cs"/>
            </a:endParaRPr>
          </a:p>
        </p:txBody>
      </p:sp>
      <p:sp>
        <p:nvSpPr>
          <p:cNvPr id="7" name="Text Placeholder 4"/>
          <p:cNvSpPr txBox="1">
            <a:spLocks/>
          </p:cNvSpPr>
          <p:nvPr/>
        </p:nvSpPr>
        <p:spPr>
          <a:xfrm>
            <a:off x="179388" y="1500188"/>
            <a:ext cx="3097212" cy="4672012"/>
          </a:xfrm>
          <a:prstGeom prst="rect">
            <a:avLst/>
          </a:prstGeom>
        </p:spPr>
        <p:txBody>
          <a:bodyPr/>
          <a:lstStyle/>
          <a:p>
            <a:pPr marL="342900" indent="-342900" fontAlgn="auto">
              <a:spcBef>
                <a:spcPct val="20000"/>
              </a:spcBef>
              <a:spcAft>
                <a:spcPts val="0"/>
              </a:spcAft>
              <a:defRPr/>
            </a:pPr>
            <a:r>
              <a:rPr lang="en-US" sz="1600" dirty="0">
                <a:latin typeface="+mj-lt"/>
              </a:rPr>
              <a:t>Sample chart description</a:t>
            </a:r>
          </a:p>
        </p:txBody>
      </p:sp>
      <p:graphicFrame>
        <p:nvGraphicFramePr>
          <p:cNvPr id="8" name="Chart 9"/>
          <p:cNvGraphicFramePr/>
          <p:nvPr/>
        </p:nvGraphicFramePr>
        <p:xfrm>
          <a:off x="198001" y="2514600"/>
          <a:ext cx="3078599" cy="3657601"/>
        </p:xfrm>
        <a:graphic>
          <a:graphicData uri="http://schemas.openxmlformats.org/drawingml/2006/chart">
            <c:chart xmlns:c="http://schemas.openxmlformats.org/drawingml/2006/chart" xmlns:r="http://schemas.openxmlformats.org/officeDocument/2006/relationships" r:id="rId5"/>
          </a:graphicData>
        </a:graphic>
      </p:graphicFrame>
      <p:sp>
        <p:nvSpPr>
          <p:cNvPr id="2" name="Zástupný symbol pro číslo snímku 1"/>
          <p:cNvSpPr>
            <a:spLocks noGrp="1"/>
          </p:cNvSpPr>
          <p:nvPr>
            <p:ph type="sldNum" sz="quarter" idx="16"/>
          </p:nvPr>
        </p:nvSpPr>
        <p:spPr/>
        <p:txBody>
          <a:bodyPr/>
          <a:lstStyle/>
          <a:p>
            <a:pPr>
              <a:defRPr/>
            </a:pPr>
            <a:fld id="{38FB3959-69BA-44E3-99CE-9BE41BF2BDC1}"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Drop </a:t>
            </a:r>
            <a:r>
              <a:rPr lang="cs-CZ" dirty="0" err="1"/>
              <a:t>Shipment</a:t>
            </a:r>
            <a:r>
              <a:rPr lang="cs-CZ" dirty="0"/>
              <a:t> </a:t>
            </a:r>
            <a:r>
              <a:rPr lang="cs-CZ" dirty="0" err="1"/>
              <a:t>principles</a:t>
            </a:r>
            <a:r>
              <a:rPr lang="cs-CZ" dirty="0"/>
              <a:t> </a:t>
            </a:r>
            <a:r>
              <a:rPr lang="cs-CZ" dirty="0" smtClean="0"/>
              <a:t>–</a:t>
            </a:r>
            <a:r>
              <a:rPr lang="cs-CZ" dirty="0" err="1" smtClean="0"/>
              <a:t>setup</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a:t>Drop </a:t>
            </a:r>
            <a:r>
              <a:rPr lang="cs-CZ" dirty="0" err="1" smtClean="0"/>
              <a:t>Shipment</a:t>
            </a:r>
            <a:r>
              <a:rPr lang="cs-CZ" dirty="0" smtClean="0"/>
              <a:t> </a:t>
            </a:r>
            <a:r>
              <a:rPr lang="cs-CZ" dirty="0" err="1" smtClean="0"/>
              <a:t>setup</a:t>
            </a:r>
            <a:endParaRPr lang="cs-CZ" dirty="0"/>
          </a:p>
        </p:txBody>
      </p:sp>
      <p:sp>
        <p:nvSpPr>
          <p:cNvPr id="4" name="Zástupný symbol pro obsah 3"/>
          <p:cNvSpPr>
            <a:spLocks noGrp="1"/>
          </p:cNvSpPr>
          <p:nvPr>
            <p:ph idx="1"/>
          </p:nvPr>
        </p:nvSpPr>
        <p:spPr/>
        <p:txBody>
          <a:bodyPr/>
          <a:lstStyle/>
          <a:p>
            <a:r>
              <a:rPr lang="en-GB" sz="2000" dirty="0" smtClean="0"/>
              <a:t>First place a check mark in the field to indicate</a:t>
            </a:r>
            <a:r>
              <a:rPr lang="cs-CZ" sz="2000" dirty="0" smtClean="0"/>
              <a:t>,</a:t>
            </a:r>
            <a:r>
              <a:rPr lang="en-GB" sz="2000" dirty="0" smtClean="0"/>
              <a:t> that the item on the sales order is a </a:t>
            </a:r>
            <a:r>
              <a:rPr lang="en-GB" sz="2000" b="1" dirty="0" smtClean="0"/>
              <a:t>drop shipment </a:t>
            </a:r>
            <a:r>
              <a:rPr lang="en-GB" sz="2000" dirty="0" smtClean="0"/>
              <a:t>and in the Purchase code field  you have to choose </a:t>
            </a:r>
            <a:r>
              <a:rPr lang="en-GB" sz="2000" b="1" dirty="0" smtClean="0"/>
              <a:t>Drop Shipment code</a:t>
            </a:r>
            <a:r>
              <a:rPr lang="en-GB" dirty="0" smtClean="0"/>
              <a:t/>
            </a:r>
            <a:br>
              <a:rPr lang="en-GB" dirty="0" smtClean="0"/>
            </a:br>
            <a:endParaRPr lang="en-GB" dirty="0" smtClean="0"/>
          </a:p>
          <a:p>
            <a:r>
              <a:rPr lang="en-GB" sz="2000" dirty="0" smtClean="0"/>
              <a:t>Then create a purchase order to order the corresponding items from your vendor. You can create the order </a:t>
            </a:r>
            <a:r>
              <a:rPr lang="en-GB" sz="2000" dirty="0" smtClean="0">
                <a:solidFill>
                  <a:srgbClr val="FF0000"/>
                </a:solidFill>
                <a:hlinkClick r:id="rId2" action="ppaction://hlinkfile"/>
              </a:rPr>
              <a:t>directly</a:t>
            </a:r>
            <a:r>
              <a:rPr lang="en-GB" sz="2000" dirty="0" smtClean="0"/>
              <a:t> from the sales order or </a:t>
            </a:r>
            <a:r>
              <a:rPr lang="en-GB" sz="2000" dirty="0" smtClean="0">
                <a:hlinkClick r:id="rId3" action="ppaction://hlinkfile"/>
              </a:rPr>
              <a:t>indirectly</a:t>
            </a:r>
            <a:r>
              <a:rPr lang="en-GB" sz="2000" dirty="0" smtClean="0"/>
              <a:t> </a:t>
            </a:r>
            <a:r>
              <a:rPr lang="cs-CZ" sz="2000" dirty="0" smtClean="0"/>
              <a:t>f</a:t>
            </a:r>
            <a:r>
              <a:rPr lang="en-GB" sz="2000" dirty="0" smtClean="0"/>
              <a:t>rom the </a:t>
            </a:r>
            <a:r>
              <a:rPr lang="en-GB" sz="2000" dirty="0" smtClean="0">
                <a:hlinkClick r:id="rId4" action="ppaction://hlinkfile"/>
              </a:rPr>
              <a:t>Requisition Worksheet</a:t>
            </a:r>
            <a:r>
              <a:rPr lang="en-GB" sz="2000" dirty="0" smtClean="0"/>
              <a:t>. </a:t>
            </a:r>
            <a:r>
              <a:rPr lang="en-GB" sz="2000" dirty="0" smtClean="0">
                <a:solidFill>
                  <a:srgbClr val="FF0000"/>
                </a:solidFill>
              </a:rPr>
              <a:t>In this model we will use direct method</a:t>
            </a:r>
          </a:p>
          <a:p>
            <a:r>
              <a:rPr lang="en-GB" sz="2000" dirty="0" smtClean="0"/>
              <a:t>When you set up the purchase order, use the function Drop Shipment, Get Sales Order to link to the relevant sales order. The sales order lines will be copied to the newly-created purchase order. </a:t>
            </a:r>
            <a:r>
              <a:rPr lang="en-GB" sz="2000" dirty="0" smtClean="0">
                <a:solidFill>
                  <a:srgbClr val="FF0000"/>
                </a:solidFill>
              </a:rPr>
              <a:t>We will not use Item tracking in this model</a:t>
            </a:r>
            <a:r>
              <a:rPr lang="cs-CZ" sz="2000" dirty="0" smtClean="0">
                <a:solidFill>
                  <a:srgbClr val="FF0000"/>
                </a:solidFill>
              </a:rPr>
              <a:t> and </a:t>
            </a:r>
            <a:r>
              <a:rPr lang="cs-CZ" sz="2000" dirty="0" err="1" smtClean="0">
                <a:solidFill>
                  <a:srgbClr val="FF0000"/>
                </a:solidFill>
              </a:rPr>
              <a:t>if</a:t>
            </a:r>
            <a:r>
              <a:rPr lang="cs-CZ" sz="2000" dirty="0" smtClean="0">
                <a:solidFill>
                  <a:srgbClr val="FF0000"/>
                </a:solidFill>
              </a:rPr>
              <a:t> </a:t>
            </a:r>
            <a:r>
              <a:rPr lang="cs-CZ" sz="2000" dirty="0" err="1" smtClean="0">
                <a:solidFill>
                  <a:srgbClr val="FF0000"/>
                </a:solidFill>
              </a:rPr>
              <a:t>yes</a:t>
            </a:r>
            <a:r>
              <a:rPr lang="cs-CZ" sz="2000" dirty="0" smtClean="0">
                <a:solidFill>
                  <a:srgbClr val="FF0000"/>
                </a:solidFill>
              </a:rPr>
              <a:t> - &gt; </a:t>
            </a:r>
            <a:r>
              <a:rPr lang="cs-CZ" sz="2000" dirty="0" smtClean="0"/>
              <a:t> </a:t>
            </a:r>
            <a:r>
              <a:rPr lang="cs-CZ" sz="2000" dirty="0" err="1" smtClean="0">
                <a:solidFill>
                  <a:srgbClr val="0070C0"/>
                </a:solidFill>
              </a:rPr>
              <a:t>see</a:t>
            </a:r>
            <a:r>
              <a:rPr lang="cs-CZ" sz="2000" dirty="0" smtClean="0">
                <a:solidFill>
                  <a:srgbClr val="0070C0"/>
                </a:solidFill>
              </a:rPr>
              <a:t> </a:t>
            </a:r>
            <a:r>
              <a:rPr lang="cs-CZ" sz="2000" dirty="0" err="1" smtClean="0">
                <a:solidFill>
                  <a:srgbClr val="0070C0"/>
                </a:solidFill>
              </a:rPr>
              <a:t>next</a:t>
            </a:r>
            <a:r>
              <a:rPr lang="cs-CZ" sz="2000" dirty="0" smtClean="0">
                <a:solidFill>
                  <a:srgbClr val="0070C0"/>
                </a:solidFill>
              </a:rPr>
              <a:t> </a:t>
            </a:r>
            <a:r>
              <a:rPr lang="cs-CZ" sz="2000" dirty="0" err="1" smtClean="0">
                <a:solidFill>
                  <a:srgbClr val="0070C0"/>
                </a:solidFill>
              </a:rPr>
              <a:t>clause</a:t>
            </a:r>
            <a:r>
              <a:rPr lang="cs-CZ" sz="2000" dirty="0" smtClean="0">
                <a:solidFill>
                  <a:srgbClr val="0070C0"/>
                </a:solidFill>
              </a:rPr>
              <a:t> </a:t>
            </a:r>
            <a:r>
              <a:rPr lang="cs-CZ" sz="2000" dirty="0" smtClean="0"/>
              <a:t>:</a:t>
            </a:r>
            <a:endParaRPr lang="en-US" sz="2000" dirty="0"/>
          </a:p>
          <a:p>
            <a:r>
              <a:rPr lang="en-US" sz="2000" dirty="0">
                <a:solidFill>
                  <a:srgbClr val="0070C0"/>
                </a:solidFill>
              </a:rPr>
              <a:t>You cannot post a drop shipment order that has item tracking unless item tracking is synchronized - serial numbers and lot numbers must be the same </a:t>
            </a:r>
            <a:r>
              <a:rPr lang="en-US" sz="2000" dirty="0" smtClean="0">
                <a:solidFill>
                  <a:srgbClr val="0070C0"/>
                </a:solidFill>
              </a:rPr>
              <a:t> </a:t>
            </a:r>
            <a:r>
              <a:rPr lang="en-US" sz="2000" dirty="0">
                <a:solidFill>
                  <a:srgbClr val="0070C0"/>
                </a:solidFill>
              </a:rPr>
              <a:t>between the two </a:t>
            </a:r>
            <a:r>
              <a:rPr lang="en-US" sz="2000" dirty="0" smtClean="0">
                <a:solidFill>
                  <a:srgbClr val="0070C0"/>
                </a:solidFill>
              </a:rPr>
              <a:t>orders</a:t>
            </a:r>
            <a:r>
              <a:rPr lang="cs-CZ" sz="2000" dirty="0" smtClean="0">
                <a:solidFill>
                  <a:srgbClr val="0070C0"/>
                </a:solidFill>
              </a:rPr>
              <a:t> </a:t>
            </a:r>
            <a:r>
              <a:rPr lang="cs-CZ" sz="2000" dirty="0" smtClean="0">
                <a:solidFill>
                  <a:srgbClr val="00B050"/>
                </a:solidFill>
              </a:rPr>
              <a:t>(</a:t>
            </a:r>
            <a:r>
              <a:rPr lang="cs-CZ" sz="2000" dirty="0" err="1" smtClean="0">
                <a:solidFill>
                  <a:srgbClr val="00B050"/>
                </a:solidFill>
              </a:rPr>
              <a:t>our</a:t>
            </a:r>
            <a:r>
              <a:rPr lang="cs-CZ" sz="2000" dirty="0" smtClean="0">
                <a:solidFill>
                  <a:srgbClr val="00B050"/>
                </a:solidFill>
              </a:rPr>
              <a:t> model </a:t>
            </a:r>
            <a:r>
              <a:rPr lang="cs-CZ" sz="2000" dirty="0" err="1" smtClean="0">
                <a:solidFill>
                  <a:srgbClr val="00B050"/>
                </a:solidFill>
              </a:rPr>
              <a:t>uses</a:t>
            </a:r>
            <a:r>
              <a:rPr lang="cs-CZ" sz="2000" dirty="0" smtClean="0">
                <a:solidFill>
                  <a:srgbClr val="00B050"/>
                </a:solidFill>
              </a:rPr>
              <a:t> </a:t>
            </a:r>
            <a:r>
              <a:rPr lang="cs-CZ" sz="2000" dirty="0" err="1" smtClean="0">
                <a:solidFill>
                  <a:srgbClr val="00B050"/>
                </a:solidFill>
              </a:rPr>
              <a:t>synchronization</a:t>
            </a:r>
            <a:r>
              <a:rPr lang="cs-CZ" sz="2000" dirty="0" smtClean="0">
                <a:solidFill>
                  <a:srgbClr val="00B050"/>
                </a:solidFill>
              </a:rPr>
              <a:t>) </a:t>
            </a:r>
            <a:endParaRPr lang="en-US" sz="2000" dirty="0">
              <a:solidFill>
                <a:srgbClr val="00B050"/>
              </a:solidFill>
            </a:endParaRPr>
          </a:p>
          <a:p>
            <a:r>
              <a:rPr lang="en-GB" sz="2000" dirty="0" smtClean="0"/>
              <a:t/>
            </a:r>
            <a:br>
              <a:rPr lang="en-GB" sz="2000" dirty="0" smtClean="0"/>
            </a:br>
            <a:r>
              <a:rPr lang="en-US" sz="2000" dirty="0"/>
              <a:t/>
            </a:r>
            <a:br>
              <a:rPr lang="en-US" sz="2000" dirty="0"/>
            </a:br>
            <a:r>
              <a:rPr lang="cs-CZ" dirty="0" smtClean="0"/>
              <a:t> </a:t>
            </a:r>
            <a:endParaRPr lang="en-US"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4</a:t>
            </a:fld>
            <a:endParaRPr lang="en-US" dirty="0"/>
          </a:p>
        </p:txBody>
      </p:sp>
    </p:spTree>
    <p:extLst>
      <p:ext uri="{BB962C8B-B14F-4D97-AF65-F5344CB8AC3E}">
        <p14:creationId xmlns:p14="http://schemas.microsoft.com/office/powerpoint/2010/main" val="1915736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Drop </a:t>
            </a:r>
            <a:r>
              <a:rPr lang="cs-CZ" sz="2400" dirty="0" err="1" smtClean="0"/>
              <a:t>shipment</a:t>
            </a:r>
            <a:r>
              <a:rPr lang="cs-CZ" sz="2400" dirty="0" smtClean="0"/>
              <a:t>-&gt; </a:t>
            </a:r>
            <a:r>
              <a:rPr lang="cs-CZ" sz="2400" dirty="0" err="1" smtClean="0"/>
              <a:t>method</a:t>
            </a:r>
            <a:r>
              <a:rPr lang="cs-CZ" sz="2400" dirty="0" smtClean="0"/>
              <a:t> </a:t>
            </a:r>
            <a:r>
              <a:rPr lang="cs-CZ" sz="2400" dirty="0" err="1" smtClean="0"/>
              <a:t>without</a:t>
            </a:r>
            <a:r>
              <a:rPr lang="cs-CZ" sz="2400" dirty="0" smtClean="0"/>
              <a:t> </a:t>
            </a:r>
            <a:r>
              <a:rPr lang="cs-CZ" sz="2400" dirty="0" err="1" smtClean="0"/>
              <a:t>using</a:t>
            </a:r>
            <a:r>
              <a:rPr lang="cs-CZ" sz="2400" dirty="0" smtClean="0"/>
              <a:t> </a:t>
            </a:r>
            <a:r>
              <a:rPr lang="cs-CZ" sz="2400" dirty="0" err="1" smtClean="0"/>
              <a:t>Requisition</a:t>
            </a:r>
            <a:r>
              <a:rPr lang="cs-CZ" sz="2400" dirty="0" smtClean="0"/>
              <a:t> </a:t>
            </a:r>
            <a:r>
              <a:rPr lang="cs-CZ" sz="2400" dirty="0" err="1" smtClean="0"/>
              <a:t>worksheet</a:t>
            </a:r>
            <a:r>
              <a:rPr lang="cs-CZ" sz="2400" dirty="0" smtClean="0"/>
              <a:t> </a:t>
            </a:r>
            <a:endParaRPr lang="cs-CZ" sz="2400"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5</a:t>
            </a:fld>
            <a:endParaRPr lang="en-US" dirty="0"/>
          </a:p>
        </p:txBody>
      </p:sp>
      <p:pic>
        <p:nvPicPr>
          <p:cNvPr id="6" name="Obrázek 5"/>
          <p:cNvPicPr>
            <a:picLocks noChangeAspect="1"/>
          </p:cNvPicPr>
          <p:nvPr/>
        </p:nvPicPr>
        <p:blipFill>
          <a:blip r:embed="rId2"/>
          <a:stretch>
            <a:fillRect/>
          </a:stretch>
        </p:blipFill>
        <p:spPr>
          <a:xfrm>
            <a:off x="323528" y="1988840"/>
            <a:ext cx="8311062" cy="1368152"/>
          </a:xfrm>
          <a:prstGeom prst="rect">
            <a:avLst/>
          </a:prstGeom>
        </p:spPr>
      </p:pic>
      <p:sp>
        <p:nvSpPr>
          <p:cNvPr id="7" name="Obdélník 6"/>
          <p:cNvSpPr/>
          <p:nvPr/>
        </p:nvSpPr>
        <p:spPr>
          <a:xfrm>
            <a:off x="323528" y="1417638"/>
            <a:ext cx="2952328" cy="49919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cs-CZ" dirty="0" err="1" smtClean="0">
                <a:ln w="0"/>
                <a:solidFill>
                  <a:schemeClr val="accent1"/>
                </a:solidFill>
                <a:effectLst>
                  <a:outerShdw blurRad="38100" dist="25400" dir="5400000" algn="ctr" rotWithShape="0">
                    <a:srgbClr val="6E747A">
                      <a:alpha val="43000"/>
                    </a:srgbClr>
                  </a:outerShdw>
                </a:effectLst>
              </a:rPr>
              <a:t>Customer</a:t>
            </a:r>
            <a:r>
              <a:rPr lang="cs-CZ" dirty="0" smtClean="0">
                <a:ln w="0"/>
                <a:solidFill>
                  <a:schemeClr val="accent1"/>
                </a:solidFill>
                <a:effectLst>
                  <a:outerShdw blurRad="38100" dist="25400" dir="5400000" algn="ctr" rotWithShape="0">
                    <a:srgbClr val="6E747A">
                      <a:alpha val="43000"/>
                    </a:srgbClr>
                  </a:outerShdw>
                </a:effectLst>
              </a:rPr>
              <a:t> 10000</a:t>
            </a:r>
            <a:endParaRPr lang="cs-CZ" dirty="0">
              <a:ln w="0"/>
              <a:solidFill>
                <a:schemeClr val="accent1"/>
              </a:solidFill>
              <a:effectLst>
                <a:outerShdw blurRad="38100" dist="25400" dir="5400000" algn="ctr" rotWithShape="0">
                  <a:srgbClr val="6E747A">
                    <a:alpha val="43000"/>
                  </a:srgbClr>
                </a:outerShdw>
              </a:effectLst>
            </a:endParaRPr>
          </a:p>
        </p:txBody>
      </p:sp>
      <p:sp>
        <p:nvSpPr>
          <p:cNvPr id="8" name="TextovéPole 7"/>
          <p:cNvSpPr txBox="1"/>
          <p:nvPr/>
        </p:nvSpPr>
        <p:spPr>
          <a:xfrm>
            <a:off x="5436096" y="1667235"/>
            <a:ext cx="1428596" cy="369332"/>
          </a:xfrm>
          <a:prstGeom prst="rect">
            <a:avLst/>
          </a:prstGeom>
          <a:noFill/>
        </p:spPr>
        <p:txBody>
          <a:bodyPr wrap="none" rtlCol="0">
            <a:spAutoFit/>
          </a:bodyPr>
          <a:lstStyle/>
          <a:p>
            <a:r>
              <a:rPr lang="cs-CZ" dirty="0" smtClean="0"/>
              <a:t>Sales </a:t>
            </a:r>
            <a:r>
              <a:rPr lang="cs-CZ" dirty="0" err="1" smtClean="0"/>
              <a:t>order</a:t>
            </a:r>
            <a:r>
              <a:rPr lang="cs-CZ" dirty="0" smtClean="0"/>
              <a:t> </a:t>
            </a:r>
            <a:endParaRPr lang="cs-CZ" dirty="0"/>
          </a:p>
        </p:txBody>
      </p:sp>
      <p:sp>
        <p:nvSpPr>
          <p:cNvPr id="9" name="Šipka nahoru 8"/>
          <p:cNvSpPr/>
          <p:nvPr/>
        </p:nvSpPr>
        <p:spPr>
          <a:xfrm>
            <a:off x="3275856" y="3573016"/>
            <a:ext cx="1368152" cy="10801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4855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Purchase order –Drop shipment (manual version)</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6</a:t>
            </a:fld>
            <a:endParaRPr lang="en-US" dirty="0"/>
          </a:p>
        </p:txBody>
      </p:sp>
      <p:sp>
        <p:nvSpPr>
          <p:cNvPr id="6" name="TextovéPole 5"/>
          <p:cNvSpPr txBox="1"/>
          <p:nvPr/>
        </p:nvSpPr>
        <p:spPr>
          <a:xfrm>
            <a:off x="428596" y="1700808"/>
            <a:ext cx="6173485" cy="369332"/>
          </a:xfrm>
          <a:prstGeom prst="rect">
            <a:avLst/>
          </a:prstGeom>
          <a:noFill/>
        </p:spPr>
        <p:txBody>
          <a:bodyPr wrap="none" rtlCol="0">
            <a:spAutoFit/>
          </a:bodyPr>
          <a:lstStyle/>
          <a:p>
            <a:r>
              <a:rPr lang="en-GB" dirty="0" smtClean="0"/>
              <a:t>It is necessary to input Customer number on tab Deliveries</a:t>
            </a:r>
            <a:endParaRPr lang="en-GB" dirty="0"/>
          </a:p>
        </p:txBody>
      </p:sp>
      <p:pic>
        <p:nvPicPr>
          <p:cNvPr id="7" name="Obrázek 6"/>
          <p:cNvPicPr>
            <a:picLocks noChangeAspect="1"/>
          </p:cNvPicPr>
          <p:nvPr/>
        </p:nvPicPr>
        <p:blipFill>
          <a:blip r:embed="rId2"/>
          <a:stretch>
            <a:fillRect/>
          </a:stretch>
        </p:blipFill>
        <p:spPr>
          <a:xfrm>
            <a:off x="371551" y="2479798"/>
            <a:ext cx="6207647" cy="1675541"/>
          </a:xfrm>
          <a:prstGeom prst="rect">
            <a:avLst/>
          </a:prstGeom>
        </p:spPr>
      </p:pic>
      <p:pic>
        <p:nvPicPr>
          <p:cNvPr id="8" name="Obrázek 7"/>
          <p:cNvPicPr>
            <a:picLocks noChangeAspect="1"/>
          </p:cNvPicPr>
          <p:nvPr/>
        </p:nvPicPr>
        <p:blipFill>
          <a:blip r:embed="rId3"/>
          <a:stretch>
            <a:fillRect/>
          </a:stretch>
        </p:blipFill>
        <p:spPr>
          <a:xfrm>
            <a:off x="393318" y="4736897"/>
            <a:ext cx="6822117" cy="792204"/>
          </a:xfrm>
          <a:prstGeom prst="rect">
            <a:avLst/>
          </a:prstGeom>
        </p:spPr>
      </p:pic>
      <p:sp>
        <p:nvSpPr>
          <p:cNvPr id="9" name="TextovéPole 8"/>
          <p:cNvSpPr txBox="1"/>
          <p:nvPr/>
        </p:nvSpPr>
        <p:spPr>
          <a:xfrm>
            <a:off x="342171" y="2090303"/>
            <a:ext cx="1313180" cy="369332"/>
          </a:xfrm>
          <a:prstGeom prst="rect">
            <a:avLst/>
          </a:prstGeom>
          <a:noFill/>
        </p:spPr>
        <p:txBody>
          <a:bodyPr wrap="none" rtlCol="0">
            <a:spAutoFit/>
          </a:bodyPr>
          <a:lstStyle/>
          <a:p>
            <a:r>
              <a:rPr lang="cs-CZ" dirty="0" err="1" smtClean="0"/>
              <a:t>First</a:t>
            </a:r>
            <a:r>
              <a:rPr lang="cs-CZ" dirty="0" smtClean="0"/>
              <a:t> </a:t>
            </a:r>
            <a:r>
              <a:rPr lang="cs-CZ" dirty="0" err="1" smtClean="0"/>
              <a:t>action</a:t>
            </a:r>
            <a:endParaRPr lang="cs-CZ" dirty="0"/>
          </a:p>
        </p:txBody>
      </p:sp>
      <p:sp>
        <p:nvSpPr>
          <p:cNvPr id="10" name="TextovéPole 9"/>
          <p:cNvSpPr txBox="1"/>
          <p:nvPr/>
        </p:nvSpPr>
        <p:spPr>
          <a:xfrm>
            <a:off x="269637" y="4184013"/>
            <a:ext cx="8674169" cy="307777"/>
          </a:xfrm>
          <a:prstGeom prst="rect">
            <a:avLst/>
          </a:prstGeom>
          <a:noFill/>
        </p:spPr>
        <p:txBody>
          <a:bodyPr wrap="none" rtlCol="0">
            <a:spAutoFit/>
          </a:bodyPr>
          <a:lstStyle/>
          <a:p>
            <a:r>
              <a:rPr lang="en-GB" sz="1400" dirty="0" smtClean="0"/>
              <a:t>Second action (this will  access list od Sales Order and you have to make a choice to copy SO in question) </a:t>
            </a:r>
            <a:endParaRPr lang="en-GB" sz="1400" dirty="0"/>
          </a:p>
        </p:txBody>
      </p:sp>
      <p:sp>
        <p:nvSpPr>
          <p:cNvPr id="11" name="Šipka doprava 10"/>
          <p:cNvSpPr/>
          <p:nvPr/>
        </p:nvSpPr>
        <p:spPr>
          <a:xfrm>
            <a:off x="2699792" y="5655105"/>
            <a:ext cx="4968552" cy="8377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result</a:t>
            </a:r>
            <a:r>
              <a:rPr lang="cs-CZ" dirty="0" smtClean="0"/>
              <a:t> on </a:t>
            </a:r>
            <a:r>
              <a:rPr lang="cs-CZ" dirty="0" err="1" smtClean="0"/>
              <a:t>the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3990010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Purchase order –Drop shipment (manual version)  </a:t>
            </a:r>
            <a:endParaRPr lang="en-GB" dirty="0"/>
          </a:p>
        </p:txBody>
      </p:sp>
      <p:sp>
        <p:nvSpPr>
          <p:cNvPr id="3" name="Zástupný symbol pro text 2"/>
          <p:cNvSpPr>
            <a:spLocks noGrp="1"/>
          </p:cNvSpPr>
          <p:nvPr>
            <p:ph type="body" sz="quarter" idx="13"/>
          </p:nvPr>
        </p:nvSpPr>
        <p:spPr/>
        <p:txBody>
          <a:bodyPr/>
          <a:lstStyle/>
          <a:p>
            <a:r>
              <a:rPr lang="cs-CZ" dirty="0" smtClean="0"/>
              <a:t>Drop </a:t>
            </a:r>
            <a:r>
              <a:rPr lang="cs-CZ" dirty="0" err="1" smtClean="0"/>
              <a:t>Shipment</a:t>
            </a:r>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7</a:t>
            </a:fld>
            <a:endParaRPr lang="en-US" dirty="0"/>
          </a:p>
        </p:txBody>
      </p:sp>
      <p:pic>
        <p:nvPicPr>
          <p:cNvPr id="6" name="Obrázek 5"/>
          <p:cNvPicPr>
            <a:picLocks noChangeAspect="1"/>
          </p:cNvPicPr>
          <p:nvPr/>
        </p:nvPicPr>
        <p:blipFill>
          <a:blip r:embed="rId2"/>
          <a:stretch>
            <a:fillRect/>
          </a:stretch>
        </p:blipFill>
        <p:spPr>
          <a:xfrm>
            <a:off x="445379" y="1916832"/>
            <a:ext cx="7486321" cy="1089558"/>
          </a:xfrm>
          <a:prstGeom prst="rect">
            <a:avLst/>
          </a:prstGeom>
        </p:spPr>
      </p:pic>
      <p:sp>
        <p:nvSpPr>
          <p:cNvPr id="7" name="TextovéPole 6"/>
          <p:cNvSpPr txBox="1"/>
          <p:nvPr/>
        </p:nvSpPr>
        <p:spPr>
          <a:xfrm>
            <a:off x="402217" y="1447695"/>
            <a:ext cx="4275529" cy="369332"/>
          </a:xfrm>
          <a:prstGeom prst="rect">
            <a:avLst/>
          </a:prstGeom>
          <a:noFill/>
        </p:spPr>
        <p:txBody>
          <a:bodyPr wrap="none" rtlCol="0">
            <a:spAutoFit/>
          </a:bodyPr>
          <a:lstStyle/>
          <a:p>
            <a:r>
              <a:rPr lang="en-GB" dirty="0" smtClean="0"/>
              <a:t>Purchase order line after copy SO line </a:t>
            </a:r>
            <a:endParaRPr lang="en-GB"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432046"/>
            <a:ext cx="21240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15216"/>
            <a:ext cx="3529186" cy="70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Šipka doprava 9"/>
          <p:cNvSpPr/>
          <p:nvPr/>
        </p:nvSpPr>
        <p:spPr>
          <a:xfrm>
            <a:off x="4211960" y="3924848"/>
            <a:ext cx="1937767" cy="1440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TextovéPole 10"/>
          <p:cNvSpPr txBox="1"/>
          <p:nvPr/>
        </p:nvSpPr>
        <p:spPr>
          <a:xfrm>
            <a:off x="456087" y="3176137"/>
            <a:ext cx="5519460" cy="369332"/>
          </a:xfrm>
          <a:prstGeom prst="rect">
            <a:avLst/>
          </a:prstGeom>
          <a:noFill/>
        </p:spPr>
        <p:txBody>
          <a:bodyPr wrap="none" rtlCol="0">
            <a:spAutoFit/>
          </a:bodyPr>
          <a:lstStyle/>
          <a:p>
            <a:r>
              <a:rPr lang="en-GB" dirty="0" smtClean="0"/>
              <a:t>Purchase order have to be posted (only Receive !!!) </a:t>
            </a:r>
            <a:endParaRPr lang="en-GB" dirty="0"/>
          </a:p>
        </p:txBody>
      </p:sp>
      <p:pic>
        <p:nvPicPr>
          <p:cNvPr id="12" name="Obrázek 11"/>
          <p:cNvPicPr>
            <a:picLocks noChangeAspect="1"/>
          </p:cNvPicPr>
          <p:nvPr/>
        </p:nvPicPr>
        <p:blipFill>
          <a:blip r:embed="rId5"/>
          <a:stretch>
            <a:fillRect/>
          </a:stretch>
        </p:blipFill>
        <p:spPr>
          <a:xfrm>
            <a:off x="525647" y="5474678"/>
            <a:ext cx="8083040" cy="859144"/>
          </a:xfrm>
          <a:prstGeom prst="rect">
            <a:avLst/>
          </a:prstGeom>
        </p:spPr>
      </p:pic>
      <p:sp>
        <p:nvSpPr>
          <p:cNvPr id="13" name="TextovéPole 12"/>
          <p:cNvSpPr txBox="1"/>
          <p:nvPr/>
        </p:nvSpPr>
        <p:spPr>
          <a:xfrm>
            <a:off x="556617" y="4801891"/>
            <a:ext cx="4365298" cy="369332"/>
          </a:xfrm>
          <a:prstGeom prst="rect">
            <a:avLst/>
          </a:prstGeom>
          <a:noFill/>
        </p:spPr>
        <p:txBody>
          <a:bodyPr wrap="none" rtlCol="0">
            <a:spAutoFit/>
          </a:bodyPr>
          <a:lstStyle/>
          <a:p>
            <a:r>
              <a:rPr lang="cs-CZ" dirty="0" smtClean="0"/>
              <a:t>Sales </a:t>
            </a:r>
            <a:r>
              <a:rPr lang="cs-CZ" dirty="0" err="1" smtClean="0"/>
              <a:t>order</a:t>
            </a:r>
            <a:r>
              <a:rPr lang="cs-CZ" dirty="0" smtClean="0"/>
              <a:t> line </a:t>
            </a:r>
            <a:r>
              <a:rPr lang="cs-CZ" dirty="0" err="1" smtClean="0"/>
              <a:t>after</a:t>
            </a:r>
            <a:r>
              <a:rPr lang="cs-CZ" dirty="0" smtClean="0"/>
              <a:t> PO line </a:t>
            </a:r>
            <a:r>
              <a:rPr lang="cs-CZ" dirty="0" err="1" smtClean="0"/>
              <a:t>was</a:t>
            </a:r>
            <a:r>
              <a:rPr lang="cs-CZ" dirty="0" smtClean="0"/>
              <a:t> </a:t>
            </a:r>
            <a:r>
              <a:rPr lang="cs-CZ" dirty="0" err="1" smtClean="0"/>
              <a:t>posted</a:t>
            </a:r>
            <a:endParaRPr lang="cs-CZ" dirty="0"/>
          </a:p>
        </p:txBody>
      </p:sp>
    </p:spTree>
    <p:extLst>
      <p:ext uri="{BB962C8B-B14F-4D97-AF65-F5344CB8AC3E}">
        <p14:creationId xmlns:p14="http://schemas.microsoft.com/office/powerpoint/2010/main" val="41963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Golden Drop shipment rule </a:t>
            </a:r>
            <a:endParaRPr lang="en-US" dirty="0"/>
          </a:p>
        </p:txBody>
      </p:sp>
      <p:sp>
        <p:nvSpPr>
          <p:cNvPr id="3" name="Zástupný symbol pro text 2"/>
          <p:cNvSpPr>
            <a:spLocks noGrp="1"/>
          </p:cNvSpPr>
          <p:nvPr>
            <p:ph type="body" sz="quarter" idx="13"/>
          </p:nvPr>
        </p:nvSpPr>
        <p:spPr/>
        <p:txBody>
          <a:bodyPr/>
          <a:lstStyle/>
          <a:p>
            <a:r>
              <a:rPr lang="en-US" dirty="0"/>
              <a:t>Golden Drop shipment rule </a:t>
            </a:r>
            <a:endParaRPr lang="cs-CZ" dirty="0"/>
          </a:p>
        </p:txBody>
      </p:sp>
      <p:sp>
        <p:nvSpPr>
          <p:cNvPr id="4" name="Zástupný symbol pro obsah 3"/>
          <p:cNvSpPr>
            <a:spLocks noGrp="1"/>
          </p:cNvSpPr>
          <p:nvPr>
            <p:ph idx="1"/>
          </p:nvPr>
        </p:nvSpPr>
        <p:spPr/>
        <p:txBody>
          <a:bodyPr/>
          <a:lstStyle/>
          <a:p>
            <a:r>
              <a:rPr lang="en-US" dirty="0" smtClean="0"/>
              <a:t>You cannot invoice the purchase order before the sales order is invoiced.</a:t>
            </a:r>
            <a:r>
              <a:rPr lang="cs-CZ" dirty="0" smtClean="0"/>
              <a:t> </a:t>
            </a:r>
            <a:r>
              <a:rPr lang="en-US" dirty="0" smtClean="0"/>
              <a:t>If you try, you will get message </a:t>
            </a:r>
          </a:p>
          <a:p>
            <a:pPr marL="0" indent="0">
              <a:buNone/>
            </a:pPr>
            <a:r>
              <a:rPr lang="cs-CZ" dirty="0" smtClean="0"/>
              <a:t> </a:t>
            </a:r>
            <a:endParaRPr lang="en-US"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8</a:t>
            </a:fld>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928"/>
            <a:ext cx="5616624" cy="26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96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en-GB" dirty="0" smtClean="0"/>
              <a:t>order </a:t>
            </a:r>
            <a:r>
              <a:rPr lang="en-GB" dirty="0" smtClean="0"/>
              <a:t>–</a:t>
            </a:r>
            <a:r>
              <a:rPr lang="cs-CZ" dirty="0" smtClean="0"/>
              <a:t> </a:t>
            </a:r>
            <a:r>
              <a:rPr lang="cs-CZ" dirty="0" err="1" smtClean="0"/>
              <a:t>Invoicing</a:t>
            </a:r>
            <a:r>
              <a:rPr lang="cs-CZ" dirty="0" smtClean="0"/>
              <a:t> SO </a:t>
            </a:r>
            <a:r>
              <a:rPr lang="en-GB" dirty="0" smtClean="0"/>
              <a:t> </a:t>
            </a:r>
            <a:endParaRPr lang="cs-CZ" dirty="0"/>
          </a:p>
        </p:txBody>
      </p:sp>
      <p:sp>
        <p:nvSpPr>
          <p:cNvPr id="3" name="Zástupný symbol pro text 2"/>
          <p:cNvSpPr>
            <a:spLocks noGrp="1"/>
          </p:cNvSpPr>
          <p:nvPr>
            <p:ph type="body" sz="quarter" idx="13"/>
          </p:nvPr>
        </p:nvSpPr>
        <p:spPr/>
        <p:txBody>
          <a:bodyPr/>
          <a:lstStyle/>
          <a:p>
            <a:r>
              <a:rPr lang="cs-CZ" dirty="0"/>
              <a:t>Drop </a:t>
            </a:r>
            <a:r>
              <a:rPr lang="cs-CZ" dirty="0" err="1"/>
              <a:t>Shipment</a:t>
            </a:r>
            <a:endParaRPr lang="cs-CZ" dirty="0"/>
          </a:p>
          <a:p>
            <a:endParaRPr lang="cs-CZ" dirty="0"/>
          </a:p>
        </p:txBody>
      </p:sp>
      <p:sp>
        <p:nvSpPr>
          <p:cNvPr id="5" name="Zástupný symbol pro číslo snímku 4"/>
          <p:cNvSpPr>
            <a:spLocks noGrp="1"/>
          </p:cNvSpPr>
          <p:nvPr>
            <p:ph type="sldNum" sz="quarter" idx="16"/>
          </p:nvPr>
        </p:nvSpPr>
        <p:spPr/>
        <p:txBody>
          <a:bodyPr/>
          <a:lstStyle/>
          <a:p>
            <a:pPr>
              <a:defRPr/>
            </a:pPr>
            <a:fld id="{371850DC-A6CE-4D32-BD15-ACE49A714335}" type="slidenum">
              <a:rPr lang="en-US" smtClean="0"/>
              <a:pPr>
                <a:defRPr/>
              </a:pPr>
              <a:t>9</a:t>
            </a:fld>
            <a:endParaRPr lang="en-US" dirty="0"/>
          </a:p>
        </p:txBody>
      </p:sp>
      <p:pic>
        <p:nvPicPr>
          <p:cNvPr id="7" name="Obrázek 6"/>
          <p:cNvPicPr>
            <a:picLocks noChangeAspect="1"/>
          </p:cNvPicPr>
          <p:nvPr/>
        </p:nvPicPr>
        <p:blipFill>
          <a:blip r:embed="rId2"/>
          <a:stretch>
            <a:fillRect/>
          </a:stretch>
        </p:blipFill>
        <p:spPr>
          <a:xfrm>
            <a:off x="451566" y="1628800"/>
            <a:ext cx="7990514" cy="3744416"/>
          </a:xfrm>
          <a:prstGeom prst="rect">
            <a:avLst/>
          </a:prstGeom>
        </p:spPr>
      </p:pic>
      <p:pic>
        <p:nvPicPr>
          <p:cNvPr id="8" name="Obrázek 7"/>
          <p:cNvPicPr>
            <a:picLocks noChangeAspect="1"/>
          </p:cNvPicPr>
          <p:nvPr/>
        </p:nvPicPr>
        <p:blipFill>
          <a:blip r:embed="rId3"/>
          <a:stretch>
            <a:fillRect/>
          </a:stretch>
        </p:blipFill>
        <p:spPr>
          <a:xfrm>
            <a:off x="1652278" y="3212976"/>
            <a:ext cx="7248835" cy="3063875"/>
          </a:xfrm>
          <a:prstGeom prst="rect">
            <a:avLst/>
          </a:prstGeom>
        </p:spPr>
      </p:pic>
      <p:sp>
        <p:nvSpPr>
          <p:cNvPr id="9" name="TextovéPole 8"/>
          <p:cNvSpPr txBox="1"/>
          <p:nvPr/>
        </p:nvSpPr>
        <p:spPr>
          <a:xfrm>
            <a:off x="3152245" y="5733256"/>
            <a:ext cx="3583032" cy="369332"/>
          </a:xfrm>
          <a:prstGeom prst="rect">
            <a:avLst/>
          </a:prstGeom>
          <a:noFill/>
        </p:spPr>
        <p:txBody>
          <a:bodyPr wrap="none" rtlCol="0">
            <a:spAutoFit/>
          </a:bodyPr>
          <a:lstStyle/>
          <a:p>
            <a:r>
              <a:rPr lang="en-GB" dirty="0" smtClean="0"/>
              <a:t>Sales invoice line after invoicing </a:t>
            </a:r>
            <a:endParaRPr lang="en-GB" dirty="0"/>
          </a:p>
        </p:txBody>
      </p:sp>
    </p:spTree>
    <p:extLst>
      <p:ext uri="{BB962C8B-B14F-4D97-AF65-F5344CB8AC3E}">
        <p14:creationId xmlns:p14="http://schemas.microsoft.com/office/powerpoint/2010/main" val="23823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Navertica3">
  <a:themeElements>
    <a:clrScheme name="Vlastní 1">
      <a:dk1>
        <a:srgbClr val="000000"/>
      </a:dk1>
      <a:lt1>
        <a:srgbClr val="000000"/>
      </a:lt1>
      <a:dk2>
        <a:srgbClr val="FFFFFF"/>
      </a:dk2>
      <a:lt2>
        <a:srgbClr val="E7E5E5"/>
      </a:lt2>
      <a:accent1>
        <a:srgbClr val="5E5447"/>
      </a:accent1>
      <a:accent2>
        <a:srgbClr val="E66624"/>
      </a:accent2>
      <a:accent3>
        <a:srgbClr val="2E5A95"/>
      </a:accent3>
      <a:accent4>
        <a:srgbClr val="4A8845"/>
      </a:accent4>
      <a:accent5>
        <a:srgbClr val="800000"/>
      </a:accent5>
      <a:accent6>
        <a:srgbClr val="FFCC66"/>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avertica3">
  <a:themeElements>
    <a:clrScheme name="Vlastní 1">
      <a:dk1>
        <a:srgbClr val="000000"/>
      </a:dk1>
      <a:lt1>
        <a:srgbClr val="000000"/>
      </a:lt1>
      <a:dk2>
        <a:srgbClr val="FFFFFF"/>
      </a:dk2>
      <a:lt2>
        <a:srgbClr val="E7E5E5"/>
      </a:lt2>
      <a:accent1>
        <a:srgbClr val="5E5447"/>
      </a:accent1>
      <a:accent2>
        <a:srgbClr val="E66624"/>
      </a:accent2>
      <a:accent3>
        <a:srgbClr val="2E5A95"/>
      </a:accent3>
      <a:accent4>
        <a:srgbClr val="4A8845"/>
      </a:accent4>
      <a:accent5>
        <a:srgbClr val="800000"/>
      </a:accent5>
      <a:accent6>
        <a:srgbClr val="FFCC66"/>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2751</TotalTime>
  <Words>647</Words>
  <Application>Microsoft Office PowerPoint</Application>
  <PresentationFormat>Předvádění na obrazovce (4:3)</PresentationFormat>
  <Paragraphs>181</Paragraphs>
  <Slides>30</Slides>
  <Notes>1</Notes>
  <HiddenSlides>2</HiddenSlides>
  <MMClips>0</MMClips>
  <ScaleCrop>false</ScaleCrop>
  <HeadingPairs>
    <vt:vector size="6" baseType="variant">
      <vt:variant>
        <vt:lpstr>Motiv</vt:lpstr>
      </vt:variant>
      <vt:variant>
        <vt:i4>2</vt:i4>
      </vt:variant>
      <vt:variant>
        <vt:lpstr>Vložené servery OLE</vt:lpstr>
      </vt:variant>
      <vt:variant>
        <vt:i4>1</vt:i4>
      </vt:variant>
      <vt:variant>
        <vt:lpstr>Nadpisy snímků</vt:lpstr>
      </vt:variant>
      <vt:variant>
        <vt:i4>30</vt:i4>
      </vt:variant>
    </vt:vector>
  </HeadingPairs>
  <TitlesOfParts>
    <vt:vector size="33" baseType="lpstr">
      <vt:lpstr>Navertica3</vt:lpstr>
      <vt:lpstr>1_Navertica3</vt:lpstr>
      <vt:lpstr>List aplikace Microsoft Excel 97–2003</vt:lpstr>
      <vt:lpstr>Introduction to MS Dynamics NAV (Drop Shipment- Přímé dodávky)</vt:lpstr>
      <vt:lpstr>NAV  Basic procedures  </vt:lpstr>
      <vt:lpstr>Drop Shipment principles I.</vt:lpstr>
      <vt:lpstr>Drop Shipment principles –setup  </vt:lpstr>
      <vt:lpstr>Drop shipment-&gt; method without using Requisition worksheet </vt:lpstr>
      <vt:lpstr>Purchase order –Drop shipment (manual version)</vt:lpstr>
      <vt:lpstr>Purchase order –Drop shipment (manual version)  </vt:lpstr>
      <vt:lpstr>Golden Drop shipment rule </vt:lpstr>
      <vt:lpstr>Sales order – Invoicing SO  </vt:lpstr>
      <vt:lpstr>Posting PO (invoice only) </vt:lpstr>
      <vt:lpstr>Item Ledger Entries</vt:lpstr>
      <vt:lpstr>Drop shipment by use of Requisiton worksheet </vt:lpstr>
      <vt:lpstr>Requisition Worksheet</vt:lpstr>
      <vt:lpstr>Requisition Worksheet</vt:lpstr>
      <vt:lpstr>Created PO</vt:lpstr>
      <vt:lpstr>Next example would be suitable after principle  of  LOT NUMBERS  will be introduced !!!!!</vt:lpstr>
      <vt:lpstr>Sales Order line with Drop Shipment Setup – with use of lot number</vt:lpstr>
      <vt:lpstr>Purchase order</vt:lpstr>
      <vt:lpstr>Purchase Order – the list of available Sales Orders</vt:lpstr>
      <vt:lpstr>Updated Purchase Lines </vt:lpstr>
      <vt:lpstr>Assignment of the Lot number (code) </vt:lpstr>
      <vt:lpstr>Posting Purchase Order (Receive only )</vt:lpstr>
      <vt:lpstr>Golden Drop shipment rule </vt:lpstr>
      <vt:lpstr>Post Sales Order</vt:lpstr>
      <vt:lpstr>Customer Ledger Entries (from Customer Card-&gt;Ctrl-F7)</vt:lpstr>
      <vt:lpstr>Post Purchase Order</vt:lpstr>
      <vt:lpstr>Item Ledger Entries</vt:lpstr>
      <vt:lpstr>Thanks for Your attention and  time </vt:lpstr>
      <vt:lpstr>Prezentace aplikace PowerPoint</vt:lpstr>
      <vt:lpstr>Prezentace aplikace PowerPoint</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 šablona</dc:title>
  <dc:creator>Stanislav Matysek</dc:creator>
  <cp:lastModifiedBy>Skorkovsky Jaromir</cp:lastModifiedBy>
  <cp:revision>919</cp:revision>
  <dcterms:created xsi:type="dcterms:W3CDTF">2008-09-16T18:20:53Z</dcterms:created>
  <dcterms:modified xsi:type="dcterms:W3CDTF">2017-10-09T08:59:03Z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0x0101003B131643D246934CA3261B9E2E06B24A</vt:lpwstr>
  </property>
  <property fmtid="{D5CDD505-2E9C-101B-9397-08002B2CF9AE}" pid="3" name="_dlc_DocIdItemGuid">
    <vt:lpwstr>3db8137d-5e15-4c4b-8a9c-ad409189c15e</vt:lpwstr>
  </property>
  <property fmtid="{D5CDD505-2E9C-101B-9397-08002B2CF9AE}" pid="4" name="Order">
    <vt:r8>36100</vt:r8>
  </property>
  <property fmtid="{D5CDD505-2E9C-101B-9397-08002B2CF9AE}" pid="5" name="Vlastnik">
    <vt:lpwstr>11;#Stanislav Matysek</vt:lpwstr>
  </property>
  <property fmtid="{D5CDD505-2E9C-101B-9397-08002B2CF9AE}" pid="6" name="Platné do">
    <vt:lpwstr/>
  </property>
  <property fmtid="{D5CDD505-2E9C-101B-9397-08002B2CF9AE}" pid="7" name="Jazyk">
    <vt:lpwstr>Čeština</vt:lpwstr>
  </property>
  <property fmtid="{D5CDD505-2E9C-101B-9397-08002B2CF9AE}" pid="8" name="Platné od">
    <vt:lpwstr>2009-05-05T00:00:00Z</vt:lpwstr>
  </property>
  <property fmtid="{D5CDD505-2E9C-101B-9397-08002B2CF9AE}" pid="9" name="Schválil">
    <vt:lpwstr/>
  </property>
  <property fmtid="{D5CDD505-2E9C-101B-9397-08002B2CF9AE}" pid="10" name="Poznámka">
    <vt:lpwstr/>
  </property>
  <property fmtid="{D5CDD505-2E9C-101B-9397-08002B2CF9AE}" pid="11" name="Proces">
    <vt:lpwstr>123</vt:lpwstr>
  </property>
  <property fmtid="{D5CDD505-2E9C-101B-9397-08002B2CF9AE}" pid="12" name="Status">
    <vt:lpwstr>Schváleno</vt:lpwstr>
  </property>
  <property fmtid="{D5CDD505-2E9C-101B-9397-08002B2CF9AE}" pid="13" name="Autor0">
    <vt:lpwstr>11;#Stanislav Matysek</vt:lpwstr>
  </property>
  <property fmtid="{D5CDD505-2E9C-101B-9397-08002B2CF9AE}" pid="14" name="Kategorie">
    <vt:lpwstr>Vzory</vt:lpwstr>
  </property>
  <property fmtid="{D5CDD505-2E9C-101B-9397-08002B2CF9AE}" pid="15" name="Číslo">
    <vt:lpwstr/>
  </property>
  <property fmtid="{D5CDD505-2E9C-101B-9397-08002B2CF9AE}" pid="16" name="_dlc_DocId">
    <vt:lpwstr>ESYXQDZSE65U-14-361</vt:lpwstr>
  </property>
  <property fmtid="{D5CDD505-2E9C-101B-9397-08002B2CF9AE}" pid="17" name="_dlc_DocIdUrl">
    <vt:lpwstr>http://qmp/_layouts/DocIdRedir.aspx?ID=ESYXQDZSE65U-14-361, ESYXQDZSE65U-14-361</vt:lpwstr>
  </property>
</Properties>
</file>