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4" r:id="rId3"/>
    <p:sldId id="307" r:id="rId4"/>
    <p:sldId id="293" r:id="rId5"/>
    <p:sldId id="295" r:id="rId6"/>
    <p:sldId id="308" r:id="rId7"/>
    <p:sldId id="296" r:id="rId8"/>
    <p:sldId id="297" r:id="rId9"/>
    <p:sldId id="298" r:id="rId10"/>
    <p:sldId id="316" r:id="rId11"/>
    <p:sldId id="317" r:id="rId12"/>
    <p:sldId id="318" r:id="rId13"/>
    <p:sldId id="319" r:id="rId14"/>
    <p:sldId id="292"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894" y="108"/>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09.10.2018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09.10.2018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09.10.2018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09.10.2018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09.10.2018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k:@MSITStore:C:\Program%20Files%20(x86)\Microsoft%20Dynamics%20NAV\60\Classic\ENU\gl_m.chm::/gl_t.chm::/T_252.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000" dirty="0" err="1" smtClean="0"/>
              <a:t>Introduction</a:t>
            </a:r>
            <a:r>
              <a:rPr lang="cs-CZ" sz="4000" dirty="0" smtClean="0"/>
              <a:t> to MS Dynamics NAV  </a:t>
            </a:r>
            <a:r>
              <a:rPr lang="cs-CZ" sz="2400" dirty="0" smtClean="0">
                <a:solidFill>
                  <a:srgbClr val="0070C0"/>
                </a:solidFill>
              </a:rPr>
              <a:t>(</a:t>
            </a:r>
            <a:r>
              <a:rPr lang="cs-CZ" sz="2400" dirty="0" err="1" smtClean="0">
                <a:solidFill>
                  <a:srgbClr val="0070C0"/>
                </a:solidFill>
              </a:rPr>
              <a:t>Expected</a:t>
            </a:r>
            <a:r>
              <a:rPr lang="cs-CZ" sz="2400" dirty="0" smtClean="0">
                <a:solidFill>
                  <a:srgbClr val="0070C0"/>
                </a:solidFill>
              </a:rPr>
              <a:t> </a:t>
            </a:r>
            <a:r>
              <a:rPr lang="cs-CZ" sz="2400" dirty="0" err="1" smtClean="0">
                <a:solidFill>
                  <a:srgbClr val="0070C0"/>
                </a:solidFill>
              </a:rPr>
              <a:t>Costs</a:t>
            </a:r>
            <a:r>
              <a:rPr lang="cs-CZ" sz="2400" dirty="0" smtClean="0">
                <a:solidFill>
                  <a:srgbClr val="0070C0"/>
                </a:solidFill>
              </a:rPr>
              <a:t>)</a:t>
            </a:r>
            <a:endParaRPr lang="cs-CZ" sz="24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 dodávce  zboží za očekávanou cenu </a:t>
            </a:r>
            <a:endParaRPr lang="cs-CZ" dirty="0"/>
          </a:p>
        </p:txBody>
      </p:sp>
      <p:pic>
        <p:nvPicPr>
          <p:cNvPr id="1027"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024454"/>
            <a:ext cx="7873404" cy="93494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440563"/>
            <a:ext cx="6860631" cy="828303"/>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855" y="4687339"/>
            <a:ext cx="7689067" cy="154997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1691680" y="2068810"/>
            <a:ext cx="72728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5" name="Rectangle 5"/>
          <p:cNvSpPr>
            <a:spLocks noChangeArrowheads="1"/>
          </p:cNvSpPr>
          <p:nvPr/>
        </p:nvSpPr>
        <p:spPr bwMode="auto">
          <a:xfrm>
            <a:off x="395536" y="3022090"/>
            <a:ext cx="7734592"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Položka ocenění (z položky zboží s pomocí Ctrl-F7)</a:t>
            </a:r>
            <a:endParaRPr kumimoji="0" lang="cs-CZ" altLang="cs-CZ"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6"/>
          <p:cNvSpPr>
            <a:spLocks noChangeArrowheads="1"/>
          </p:cNvSpPr>
          <p:nvPr/>
        </p:nvSpPr>
        <p:spPr bwMode="auto">
          <a:xfrm>
            <a:off x="857320" y="4123845"/>
            <a:ext cx="7272808"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cs-CZ" altLang="cs-CZ"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cs-CZ" altLang="cs-CZ"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Podívejte na rozklad ceny pořízení na kartě zboží</a:t>
            </a:r>
            <a:endParaRPr kumimoji="0" lang="cs-CZ" altLang="cs-CZ"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7"/>
          <p:cNvSpPr>
            <a:spLocks noChangeArrowheads="1"/>
          </p:cNvSpPr>
          <p:nvPr/>
        </p:nvSpPr>
        <p:spPr bwMode="auto">
          <a:xfrm>
            <a:off x="1691680" y="4730661"/>
            <a:ext cx="72728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1" name="Rectangle 5"/>
          <p:cNvSpPr>
            <a:spLocks noChangeArrowheads="1"/>
          </p:cNvSpPr>
          <p:nvPr/>
        </p:nvSpPr>
        <p:spPr bwMode="auto">
          <a:xfrm>
            <a:off x="426440" y="1712623"/>
            <a:ext cx="773459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Položka zboží</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55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Fakturace  za skutečnou cenu</a:t>
            </a:r>
            <a:endParaRPr lang="cs-CZ" dirty="0"/>
          </a:p>
        </p:txBody>
      </p:sp>
      <p:pic>
        <p:nvPicPr>
          <p:cNvPr id="2050"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488" y="1772816"/>
            <a:ext cx="8278812"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Obrázek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482264"/>
            <a:ext cx="82491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940884" y="8077565"/>
            <a:ext cx="830975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Položka zboží</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pic>
        <p:nvPicPr>
          <p:cNvPr id="2052" name="Obrázek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379" y="5157192"/>
            <a:ext cx="7781579"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p:cNvSpPr>
            <a:spLocks noChangeArrowheads="1"/>
          </p:cNvSpPr>
          <p:nvPr/>
        </p:nvSpPr>
        <p:spPr bwMode="auto">
          <a:xfrm>
            <a:off x="323528" y="3042118"/>
            <a:ext cx="773459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Položka zboží</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5"/>
          <p:cNvSpPr>
            <a:spLocks noChangeArrowheads="1"/>
          </p:cNvSpPr>
          <p:nvPr/>
        </p:nvSpPr>
        <p:spPr bwMode="auto">
          <a:xfrm>
            <a:off x="457200" y="4684384"/>
            <a:ext cx="773459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Položka ocenění </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6582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Výpočet průměrné ceny a zpráva po adjustaci</a:t>
            </a:r>
            <a:endParaRPr lang="cs-CZ" sz="3200" dirty="0"/>
          </a:p>
        </p:txBody>
      </p:sp>
      <p:pic>
        <p:nvPicPr>
          <p:cNvPr id="6"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556792"/>
            <a:ext cx="7566398"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Obrázek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16" y="3942348"/>
            <a:ext cx="5764213"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ovéPole 3"/>
          <p:cNvSpPr txBox="1"/>
          <p:nvPr/>
        </p:nvSpPr>
        <p:spPr>
          <a:xfrm>
            <a:off x="1043608" y="3212976"/>
            <a:ext cx="4127284" cy="369332"/>
          </a:xfrm>
          <a:prstGeom prst="rect">
            <a:avLst/>
          </a:prstGeom>
          <a:noFill/>
        </p:spPr>
        <p:txBody>
          <a:bodyPr wrap="none" rtlCol="0">
            <a:spAutoFit/>
          </a:bodyPr>
          <a:lstStyle/>
          <a:p>
            <a:r>
              <a:rPr lang="cs-CZ" dirty="0" smtClean="0"/>
              <a:t>Návod jak dělat adjustaci viz příklad str. 4 </a:t>
            </a:r>
            <a:endParaRPr lang="cs-CZ" dirty="0"/>
          </a:p>
        </p:txBody>
      </p:sp>
    </p:spTree>
    <p:extLst>
      <p:ext uri="{BB962C8B-B14F-4D97-AF65-F5344CB8AC3E}">
        <p14:creationId xmlns:p14="http://schemas.microsoft.com/office/powerpoint/2010/main" val="3046023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Věcné položky</a:t>
            </a:r>
            <a:endParaRPr lang="cs-CZ" dirty="0"/>
          </a:p>
        </p:txBody>
      </p:sp>
      <p:pic>
        <p:nvPicPr>
          <p:cNvPr id="4098"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060848"/>
            <a:ext cx="7187084"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3128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a:r>
            <a:br>
              <a:rPr lang="cs-CZ" dirty="0" smtClean="0"/>
            </a:br>
            <a:r>
              <a:rPr lang="cs-CZ" sz="2700" dirty="0">
                <a:solidFill>
                  <a:srgbClr val="0070C0"/>
                </a:solidFill>
              </a:rPr>
              <a:t>(</a:t>
            </a:r>
            <a:r>
              <a:rPr lang="cs-CZ" sz="2700" dirty="0" err="1">
                <a:solidFill>
                  <a:srgbClr val="0070C0"/>
                </a:solidFill>
              </a:rPr>
              <a:t>Expected</a:t>
            </a:r>
            <a:r>
              <a:rPr lang="cs-CZ" sz="2700" dirty="0">
                <a:solidFill>
                  <a:srgbClr val="0070C0"/>
                </a:solidFill>
              </a:rPr>
              <a:t> </a:t>
            </a:r>
            <a:r>
              <a:rPr lang="cs-CZ" sz="2700" dirty="0" err="1" smtClean="0">
                <a:solidFill>
                  <a:srgbClr val="0070C0"/>
                </a:solidFill>
              </a:rPr>
              <a:t>Costs</a:t>
            </a:r>
            <a:r>
              <a:rPr lang="cs-CZ" sz="2700" dirty="0" smtClean="0">
                <a:solidFill>
                  <a:srgbClr val="0070C0"/>
                </a:solidFill>
              </a:rPr>
              <a:t>)</a:t>
            </a:r>
            <a:r>
              <a:rPr lang="cs-CZ" sz="2700" dirty="0" smtClean="0"/>
              <a:t> </a:t>
            </a:r>
            <a:endParaRPr lang="cs-CZ" sz="27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772816"/>
            <a:ext cx="3096344"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Expected</a:t>
            </a:r>
            <a:r>
              <a:rPr lang="cs-CZ" dirty="0"/>
              <a:t> </a:t>
            </a:r>
            <a:r>
              <a:rPr lang="cs-CZ" dirty="0" err="1"/>
              <a:t>costs</a:t>
            </a:r>
            <a:r>
              <a:rPr lang="cs-CZ" dirty="0"/>
              <a:t> </a:t>
            </a:r>
            <a:r>
              <a:rPr lang="cs-CZ" dirty="0" err="1"/>
              <a:t>initial</a:t>
            </a:r>
            <a:r>
              <a:rPr lang="cs-CZ" dirty="0"/>
              <a:t> </a:t>
            </a:r>
            <a:r>
              <a:rPr lang="cs-CZ" dirty="0" err="1"/>
              <a:t>setup</a:t>
            </a:r>
            <a:r>
              <a:rPr lang="cs-CZ" dirty="0"/>
              <a:t> </a:t>
            </a:r>
          </a:p>
        </p:txBody>
      </p:sp>
      <p:sp>
        <p:nvSpPr>
          <p:cNvPr id="3" name="Zástupný symbol pro obsah 2"/>
          <p:cNvSpPr>
            <a:spLocks noGrp="1"/>
          </p:cNvSpPr>
          <p:nvPr>
            <p:ph idx="1"/>
          </p:nvPr>
        </p:nvSpPr>
        <p:spPr/>
        <p:txBody>
          <a:bodyPr>
            <a:normAutofit/>
          </a:bodyPr>
          <a:lstStyle/>
          <a:p>
            <a:r>
              <a:rPr lang="en-US" sz="1800" dirty="0"/>
              <a:t>Expected costs are the estimate that you make of the cost of, for example, purchasing an item before you actually receive the invoice for the </a:t>
            </a:r>
            <a:r>
              <a:rPr lang="en-US" sz="1800" dirty="0" smtClean="0"/>
              <a:t>item</a:t>
            </a:r>
            <a:endParaRPr lang="cs-CZ" sz="1800" dirty="0" smtClean="0"/>
          </a:p>
          <a:p>
            <a:r>
              <a:rPr lang="en-US" sz="1800" dirty="0"/>
              <a:t>You can post expected cost to </a:t>
            </a:r>
            <a:r>
              <a:rPr lang="en-US" sz="1800" b="1" dirty="0"/>
              <a:t>both</a:t>
            </a:r>
            <a:r>
              <a:rPr lang="en-US" sz="1800" dirty="0"/>
              <a:t> inventory and to G/L. Whenever you post a document, such as an order or a journal, as received or shipped, a </a:t>
            </a:r>
            <a:r>
              <a:rPr lang="en-US" sz="1800" b="1" dirty="0">
                <a:solidFill>
                  <a:srgbClr val="0070C0"/>
                </a:solidFill>
              </a:rPr>
              <a:t>value entry line will be created with the expected cost</a:t>
            </a:r>
            <a:r>
              <a:rPr lang="en-US" sz="1800" dirty="0"/>
              <a:t>. This expected cost </a:t>
            </a:r>
            <a:r>
              <a:rPr lang="en-US" sz="1800" dirty="0">
                <a:solidFill>
                  <a:srgbClr val="FF0000"/>
                </a:solidFill>
              </a:rPr>
              <a:t>will affect inventory value</a:t>
            </a:r>
            <a:r>
              <a:rPr lang="en-US" sz="1800" dirty="0"/>
              <a:t>, </a:t>
            </a:r>
            <a:r>
              <a:rPr lang="en-US" sz="1800" dirty="0">
                <a:solidFill>
                  <a:srgbClr val="FF0000"/>
                </a:solidFill>
              </a:rPr>
              <a:t>but it will not be posted to G/L unless you have set the program up to do </a:t>
            </a:r>
            <a:r>
              <a:rPr lang="en-US" sz="1800" dirty="0" smtClean="0">
                <a:solidFill>
                  <a:srgbClr val="FF0000"/>
                </a:solidFill>
              </a:rPr>
              <a:t>that</a:t>
            </a:r>
            <a:r>
              <a:rPr lang="cs-CZ" sz="1800" dirty="0" smtClean="0">
                <a:solidFill>
                  <a:srgbClr val="FF0000"/>
                </a:solidFill>
              </a:rPr>
              <a:t> </a:t>
            </a:r>
          </a:p>
          <a:p>
            <a:r>
              <a:rPr lang="en-US" sz="1800" dirty="0"/>
              <a:t>Expected costs are posted to interim accounts in the general ledger. If you want to post expected cost, you must set up interim accounts for the relevant posting groups in the </a:t>
            </a:r>
            <a:r>
              <a:rPr lang="en-US" sz="1800" dirty="0">
                <a:hlinkClick r:id="rId2"/>
              </a:rPr>
              <a:t>General Posting Setup</a:t>
            </a:r>
            <a:r>
              <a:rPr lang="en-US" sz="1800" dirty="0"/>
              <a:t> table. </a:t>
            </a:r>
          </a:p>
          <a:p>
            <a:endParaRPr lang="en-US" sz="1800" dirty="0">
              <a:solidFill>
                <a:srgbClr val="FF0000"/>
              </a:solidFill>
            </a:endParaRPr>
          </a:p>
          <a:p>
            <a:endParaRPr lang="en-US" sz="1800" dirty="0"/>
          </a:p>
        </p:txBody>
      </p:sp>
      <p:sp>
        <p:nvSpPr>
          <p:cNvPr id="4" name="Šipka dolů 3"/>
          <p:cNvSpPr/>
          <p:nvPr/>
        </p:nvSpPr>
        <p:spPr>
          <a:xfrm>
            <a:off x="3059832" y="4581128"/>
            <a:ext cx="64807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851920" y="4653136"/>
            <a:ext cx="4852995" cy="584775"/>
          </a:xfrm>
          <a:prstGeom prst="rect">
            <a:avLst/>
          </a:prstGeom>
          <a:noFill/>
        </p:spPr>
        <p:txBody>
          <a:bodyPr wrap="none" lIns="91440" tIns="45720" rIns="91440" bIns="45720">
            <a:spAutoFit/>
          </a:bodyPr>
          <a:lstStyle/>
          <a:p>
            <a:pPr algn="ct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See</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setup</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later</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in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this</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show</a:t>
            </a:r>
            <a:endParaRPr lang="cs-CZ"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22294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Počáteční nastavení očekávaných nákladů </a:t>
            </a:r>
            <a:endParaRPr lang="cs-CZ" dirty="0"/>
          </a:p>
        </p:txBody>
      </p:sp>
      <p:sp>
        <p:nvSpPr>
          <p:cNvPr id="3" name="Zástupný symbol pro obsah 2"/>
          <p:cNvSpPr>
            <a:spLocks noGrp="1"/>
          </p:cNvSpPr>
          <p:nvPr>
            <p:ph idx="1"/>
          </p:nvPr>
        </p:nvSpPr>
        <p:spPr/>
        <p:txBody>
          <a:bodyPr>
            <a:normAutofit/>
          </a:bodyPr>
          <a:lstStyle/>
          <a:p>
            <a:r>
              <a:rPr lang="cs-CZ" sz="1800" dirty="0" smtClean="0"/>
              <a:t>Jde o odhad nákladů v případě nákupu a to před tím, než dojde skutečná faktura a za nakupované zboží. </a:t>
            </a:r>
          </a:p>
          <a:p>
            <a:r>
              <a:rPr lang="cs-CZ" sz="1800" dirty="0" smtClean="0"/>
              <a:t>Můžete dočasně zaúčtovat očekávané (odhadované) náklady  a to jak na skladové účty tak na účet dodavatele v hlavní knize. Po zaúčtování se vytvoří i položka ocenění (u zboží nad položkou zboží) s očekávanou hodnotou  </a:t>
            </a:r>
          </a:p>
          <a:p>
            <a:r>
              <a:rPr lang="cs-CZ" sz="1800" dirty="0" smtClean="0"/>
              <a:t>Tato  očekávaná hodnota </a:t>
            </a:r>
            <a:r>
              <a:rPr lang="en-US" sz="1800" dirty="0" smtClean="0"/>
              <a:t> </a:t>
            </a:r>
            <a:r>
              <a:rPr lang="cs-CZ" sz="1800" dirty="0" smtClean="0">
                <a:solidFill>
                  <a:srgbClr val="FF0000"/>
                </a:solidFill>
              </a:rPr>
              <a:t>ovlivní  hodnotu skladu , ale není zaúčtována do hlavní knihy  pokud to programu nedovolíte. Viz nastavení </a:t>
            </a:r>
          </a:p>
          <a:p>
            <a:r>
              <a:rPr lang="cs-CZ" sz="1800" dirty="0" smtClean="0"/>
              <a:t>Očekávané náklady  jsou účtovány na dočasný účet. Tento účet musí být v systému nastaven pro odpovídající účetní skupinu  (viz tabulka )     </a:t>
            </a:r>
            <a:r>
              <a:rPr lang="en-US" sz="1800" dirty="0" smtClean="0"/>
              <a:t> </a:t>
            </a:r>
            <a:r>
              <a:rPr lang="cs-CZ" sz="1800" dirty="0" smtClean="0"/>
              <a:t> </a:t>
            </a:r>
            <a:endParaRPr lang="en-US" sz="1800" dirty="0"/>
          </a:p>
          <a:p>
            <a:endParaRPr lang="en-US" sz="1800" dirty="0">
              <a:solidFill>
                <a:srgbClr val="FF0000"/>
              </a:solidFill>
            </a:endParaRPr>
          </a:p>
          <a:p>
            <a:endParaRPr lang="en-US" sz="1800" dirty="0"/>
          </a:p>
        </p:txBody>
      </p:sp>
      <p:sp>
        <p:nvSpPr>
          <p:cNvPr id="5" name="Obdélník 4"/>
          <p:cNvSpPr/>
          <p:nvPr/>
        </p:nvSpPr>
        <p:spPr>
          <a:xfrm>
            <a:off x="6139597" y="4653136"/>
            <a:ext cx="277640" cy="584775"/>
          </a:xfrm>
          <a:prstGeom prst="rect">
            <a:avLst/>
          </a:prstGeom>
          <a:noFill/>
        </p:spPr>
        <p:txBody>
          <a:bodyPr wrap="none" lIns="91440" tIns="45720" rIns="91440" bIns="45720">
            <a:spAutoFit/>
          </a:bodyPr>
          <a:lstStyle/>
          <a:p>
            <a:pPr algn="ct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cs-CZ"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27189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Expected costs initial setup I </a:t>
            </a:r>
            <a:endParaRPr lang="en-US" dirty="0"/>
          </a:p>
        </p:txBody>
      </p:sp>
      <p:sp>
        <p:nvSpPr>
          <p:cNvPr id="5" name="Obdélník 4"/>
          <p:cNvSpPr/>
          <p:nvPr/>
        </p:nvSpPr>
        <p:spPr>
          <a:xfrm>
            <a:off x="539552" y="4437112"/>
            <a:ext cx="7992888" cy="923330"/>
          </a:xfrm>
          <a:prstGeom prst="rect">
            <a:avLst/>
          </a:prstGeom>
        </p:spPr>
        <p:txBody>
          <a:bodyPr wrap="square">
            <a:spAutoFit/>
          </a:bodyPr>
          <a:lstStyle/>
          <a:p>
            <a:r>
              <a:rPr lang="en-US" dirty="0" smtClean="0"/>
              <a:t>If there is a check mark in the field, the program will post expected costs to interim accounts.</a:t>
            </a:r>
          </a:p>
          <a:p>
            <a:r>
              <a:rPr lang="en-US" b="1" dirty="0" smtClean="0"/>
              <a:t> </a:t>
            </a:r>
            <a:endParaRPr lang="en-US"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7578" y="1588725"/>
            <a:ext cx="5212894" cy="245778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588725"/>
            <a:ext cx="3105150" cy="1905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bdélník 3"/>
          <p:cNvSpPr/>
          <p:nvPr/>
        </p:nvSpPr>
        <p:spPr>
          <a:xfrm>
            <a:off x="3779912" y="2348880"/>
            <a:ext cx="1959014"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89432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Expected</a:t>
            </a:r>
            <a:r>
              <a:rPr lang="cs-CZ" dirty="0"/>
              <a:t> </a:t>
            </a:r>
            <a:r>
              <a:rPr lang="cs-CZ" dirty="0" err="1"/>
              <a:t>costs</a:t>
            </a:r>
            <a:r>
              <a:rPr lang="cs-CZ" dirty="0"/>
              <a:t> </a:t>
            </a:r>
            <a:r>
              <a:rPr lang="cs-CZ" dirty="0" err="1"/>
              <a:t>initial</a:t>
            </a:r>
            <a:r>
              <a:rPr lang="cs-CZ" dirty="0"/>
              <a:t> </a:t>
            </a:r>
            <a:r>
              <a:rPr lang="cs-CZ" dirty="0" err="1"/>
              <a:t>setup</a:t>
            </a:r>
            <a:r>
              <a:rPr lang="cs-CZ" dirty="0"/>
              <a:t> </a:t>
            </a:r>
            <a:r>
              <a:rPr lang="cs-CZ" dirty="0" smtClean="0"/>
              <a:t>II. </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628800"/>
            <a:ext cx="3267075" cy="2181225"/>
          </a:xfrm>
          <a:prstGeom prst="rect">
            <a:avLst/>
          </a:prstGeom>
          <a:noFill/>
          <a:ln w="15875">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0495" y="1484784"/>
            <a:ext cx="4229100" cy="33718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Šipka doprava 2"/>
          <p:cNvSpPr/>
          <p:nvPr/>
        </p:nvSpPr>
        <p:spPr>
          <a:xfrm>
            <a:off x="3491880" y="2564904"/>
            <a:ext cx="50405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9961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fade">
                                      <p:cBhvr>
                                        <p:cTn id="1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General Business Posting groups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628800"/>
            <a:ext cx="5591175" cy="33147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73321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New item </a:t>
            </a:r>
            <a:r>
              <a:rPr lang="en-US" sz="1800" dirty="0" smtClean="0">
                <a:solidFill>
                  <a:srgbClr val="0070C0"/>
                </a:solidFill>
              </a:rPr>
              <a:t>– have to be created for modelling   </a:t>
            </a:r>
            <a:endParaRPr lang="en-US" sz="1800" dirty="0">
              <a:solidFill>
                <a:srgbClr val="0070C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68760"/>
            <a:ext cx="6552728" cy="23318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153" y="4077072"/>
            <a:ext cx="6722762"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513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36185"/>
            <a:ext cx="8229600" cy="1143000"/>
          </a:xfrm>
        </p:spPr>
        <p:txBody>
          <a:bodyPr/>
          <a:lstStyle/>
          <a:p>
            <a:r>
              <a:rPr lang="en-ZA" dirty="0" smtClean="0"/>
              <a:t>Purchase order </a:t>
            </a:r>
            <a:r>
              <a:rPr lang="en-ZA" sz="2400" dirty="0" smtClean="0">
                <a:solidFill>
                  <a:srgbClr val="0070C0"/>
                </a:solidFill>
              </a:rPr>
              <a:t>(original cost=190)  </a:t>
            </a:r>
            <a:endParaRPr lang="en-ZA" sz="2400" dirty="0">
              <a:solidFill>
                <a:srgbClr val="0070C0"/>
              </a:solidFill>
            </a:endParaRPr>
          </a:p>
        </p:txBody>
      </p:sp>
      <p:sp>
        <p:nvSpPr>
          <p:cNvPr id="4" name="TextovéPole 3"/>
          <p:cNvSpPr txBox="1"/>
          <p:nvPr/>
        </p:nvSpPr>
        <p:spPr>
          <a:xfrm>
            <a:off x="1250058" y="4871904"/>
            <a:ext cx="2469779" cy="369332"/>
          </a:xfrm>
          <a:prstGeom prst="rect">
            <a:avLst/>
          </a:prstGeom>
          <a:noFill/>
        </p:spPr>
        <p:txBody>
          <a:bodyPr wrap="none" rtlCol="0">
            <a:spAutoFit/>
          </a:bodyPr>
          <a:lstStyle/>
          <a:p>
            <a:r>
              <a:rPr lang="cs-CZ" dirty="0" err="1" smtClean="0"/>
              <a:t>Posting</a:t>
            </a:r>
            <a:r>
              <a:rPr lang="cs-CZ" dirty="0" smtClean="0"/>
              <a:t> : </a:t>
            </a:r>
            <a:r>
              <a:rPr lang="cs-CZ" dirty="0" err="1" smtClean="0"/>
              <a:t>Only</a:t>
            </a:r>
            <a:r>
              <a:rPr lang="cs-CZ" dirty="0" smtClean="0"/>
              <a:t> </a:t>
            </a:r>
            <a:r>
              <a:rPr lang="cs-CZ" dirty="0" err="1" smtClean="0"/>
              <a:t>shiping</a:t>
            </a:r>
            <a:r>
              <a:rPr lang="cs-CZ" dirty="0" smtClean="0"/>
              <a:t> !!!</a:t>
            </a:r>
            <a:endParaRPr lang="cs-CZ" dirty="0"/>
          </a:p>
        </p:txBody>
      </p:sp>
      <p:sp>
        <p:nvSpPr>
          <p:cNvPr id="5" name="Šipka doprava 4"/>
          <p:cNvSpPr/>
          <p:nvPr/>
        </p:nvSpPr>
        <p:spPr>
          <a:xfrm>
            <a:off x="661733" y="5335729"/>
            <a:ext cx="740915" cy="1197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491" y="5293569"/>
            <a:ext cx="1587252" cy="1197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4364102" y="4955015"/>
            <a:ext cx="1334211" cy="338554"/>
          </a:xfrm>
          <a:prstGeom prst="rect">
            <a:avLst/>
          </a:prstGeom>
          <a:noFill/>
        </p:spPr>
        <p:txBody>
          <a:bodyPr wrap="none" rtlCol="0">
            <a:spAutoFit/>
          </a:bodyPr>
          <a:lstStyle/>
          <a:p>
            <a:r>
              <a:rPr lang="cs-CZ" sz="1600" dirty="0" err="1" smtClean="0">
                <a:solidFill>
                  <a:srgbClr val="0070C0"/>
                </a:solidFill>
              </a:rPr>
              <a:t>Expected</a:t>
            </a:r>
            <a:r>
              <a:rPr lang="cs-CZ" sz="1600" dirty="0" smtClean="0">
                <a:solidFill>
                  <a:srgbClr val="0070C0"/>
                </a:solidFill>
              </a:rPr>
              <a:t> </a:t>
            </a:r>
            <a:r>
              <a:rPr lang="cs-CZ" sz="1600" dirty="0" err="1" smtClean="0">
                <a:solidFill>
                  <a:srgbClr val="0070C0"/>
                </a:solidFill>
              </a:rPr>
              <a:t>cost</a:t>
            </a:r>
            <a:endParaRPr lang="cs-CZ" sz="1600" dirty="0">
              <a:solidFill>
                <a:srgbClr val="0070C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937" y="1286836"/>
            <a:ext cx="6707800" cy="3385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Přímá spojnice se šipkou 9"/>
          <p:cNvCxnSpPr/>
          <p:nvPr/>
        </p:nvCxnSpPr>
        <p:spPr>
          <a:xfrm flipV="1">
            <a:off x="5031208" y="4456776"/>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Obdélník 2"/>
          <p:cNvSpPr/>
          <p:nvPr/>
        </p:nvSpPr>
        <p:spPr>
          <a:xfrm>
            <a:off x="772344" y="5661698"/>
            <a:ext cx="519694" cy="46166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cs-CZ" sz="2400" b="1" cap="none" spc="150" dirty="0" smtClean="0">
                <a:ln w="11430"/>
                <a:solidFill>
                  <a:srgbClr val="F8F8F8"/>
                </a:solidFill>
                <a:effectLst>
                  <a:outerShdw blurRad="25400" algn="tl" rotWithShape="0">
                    <a:srgbClr val="000000">
                      <a:alpha val="43000"/>
                    </a:srgbClr>
                  </a:outerShdw>
                </a:effectLst>
              </a:rPr>
              <a:t>F9</a:t>
            </a:r>
            <a:endParaRPr lang="cs-CZ" sz="2400" b="1" cap="none"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29019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nodeType="withEffect">
                                  <p:stCondLst>
                                    <p:cond delay="0"/>
                                  </p:stCondLst>
                                  <p:childTnLst>
                                    <p:set>
                                      <p:cBhvr>
                                        <p:cTn id="22" dur="1" fill="hold">
                                          <p:stCondLst>
                                            <p:cond delay="0"/>
                                          </p:stCondLst>
                                        </p:cTn>
                                        <p:tgtEl>
                                          <p:spTgt spid="3077"/>
                                        </p:tgtEl>
                                        <p:attrNameLst>
                                          <p:attrName>style.visibility</p:attrName>
                                        </p:attrNameLst>
                                      </p:cBhvr>
                                      <p:to>
                                        <p:strVal val="visible"/>
                                      </p:to>
                                    </p:set>
                                    <p:animEffect transition="in" filter="fade">
                                      <p:cBhvr>
                                        <p:cTn id="23" dur="500"/>
                                        <p:tgtEl>
                                          <p:spTgt spid="307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card-entries</a:t>
            </a:r>
            <a:r>
              <a:rPr lang="cs-CZ" dirty="0" smtClean="0"/>
              <a:t> </a:t>
            </a:r>
            <a:r>
              <a:rPr lang="cs-CZ" dirty="0" err="1" smtClean="0"/>
              <a:t>after</a:t>
            </a:r>
            <a:r>
              <a:rPr lang="cs-CZ" dirty="0" smtClean="0"/>
              <a:t> </a:t>
            </a:r>
            <a:r>
              <a:rPr lang="cs-CZ" dirty="0" err="1" smtClean="0"/>
              <a:t>posting</a:t>
            </a:r>
            <a:endParaRPr lang="cs-CZ" dirty="0"/>
          </a:p>
        </p:txBody>
      </p:sp>
      <p:sp>
        <p:nvSpPr>
          <p:cNvPr id="4" name="Šipka dolů 3"/>
          <p:cNvSpPr/>
          <p:nvPr/>
        </p:nvSpPr>
        <p:spPr>
          <a:xfrm>
            <a:off x="2051722" y="4509120"/>
            <a:ext cx="4968552"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440809" y="5733256"/>
            <a:ext cx="4190378"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Adjustment</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see</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slide</a:t>
            </a:r>
            <a:endParaRPr lang="cs-CZ"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407" y="1268760"/>
            <a:ext cx="7999884" cy="15938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045" y="3055478"/>
            <a:ext cx="8386196" cy="1131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Šipka dolů 7"/>
          <p:cNvSpPr/>
          <p:nvPr/>
        </p:nvSpPr>
        <p:spPr>
          <a:xfrm>
            <a:off x="1933073" y="2110323"/>
            <a:ext cx="4968552" cy="1224136"/>
          </a:xfrm>
          <a:prstGeom prst="downArrow">
            <a:avLst/>
          </a:prstGeom>
          <a:gradFill>
            <a:gsLst>
              <a:gs pos="70000">
                <a:schemeClr val="accent1">
                  <a:tint val="66000"/>
                  <a:satMod val="160000"/>
                  <a:alpha val="9000"/>
                </a:schemeClr>
              </a:gs>
              <a:gs pos="89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p:cNvSpPr txBox="1"/>
          <p:nvPr/>
        </p:nvSpPr>
        <p:spPr>
          <a:xfrm>
            <a:off x="4119422" y="2758558"/>
            <a:ext cx="811441" cy="369332"/>
          </a:xfrm>
          <a:prstGeom prst="rect">
            <a:avLst/>
          </a:prstGeom>
          <a:noFill/>
        </p:spPr>
        <p:txBody>
          <a:bodyPr wrap="none" rtlCol="0">
            <a:spAutoFit/>
          </a:bodyPr>
          <a:lstStyle/>
          <a:p>
            <a:r>
              <a:rPr lang="cs-CZ" b="1" dirty="0" smtClean="0">
                <a:solidFill>
                  <a:srgbClr val="FF0000"/>
                </a:solidFill>
              </a:rPr>
              <a:t>Ctrl-F7</a:t>
            </a:r>
            <a:endParaRPr lang="cs-CZ" b="1" dirty="0">
              <a:solidFill>
                <a:srgbClr val="FF0000"/>
              </a:solidFill>
            </a:endParaRPr>
          </a:p>
        </p:txBody>
      </p:sp>
    </p:spTree>
    <p:extLst>
      <p:ext uri="{BB962C8B-B14F-4D97-AF65-F5344CB8AC3E}">
        <p14:creationId xmlns:p14="http://schemas.microsoft.com/office/powerpoint/2010/main" val="92897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147"/>
                                        </p:tgtEl>
                                        <p:attrNameLst>
                                          <p:attrName>style.visibility</p:attrName>
                                        </p:attrNameLst>
                                      </p:cBhvr>
                                      <p:to>
                                        <p:strVal val="visible"/>
                                      </p:to>
                                    </p:set>
                                    <p:animEffect transition="in" filter="fade">
                                      <p:cBhvr>
                                        <p:cTn id="20" dur="500"/>
                                        <p:tgtEl>
                                          <p:spTgt spid="614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3" grpId="0"/>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TotalTime>
  <Words>406</Words>
  <Application>Microsoft Office PowerPoint</Application>
  <PresentationFormat>Předvádění na obrazovce (4:3)</PresentationFormat>
  <Paragraphs>44</Paragraphs>
  <Slides>14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Times New Roman</vt:lpstr>
      <vt:lpstr>Motiv systému Office</vt:lpstr>
      <vt:lpstr>Introduction to MS Dynamics NAV  (Expected Costs)</vt:lpstr>
      <vt:lpstr>Expected costs initial setup </vt:lpstr>
      <vt:lpstr>Počáteční nastavení očekávaných nákladů </vt:lpstr>
      <vt:lpstr>Expected costs initial setup I </vt:lpstr>
      <vt:lpstr>Expected costs initial setup II. </vt:lpstr>
      <vt:lpstr>General Business Posting groups</vt:lpstr>
      <vt:lpstr>New item – have to be created for modelling   </vt:lpstr>
      <vt:lpstr>Purchase order (original cost=190)  </vt:lpstr>
      <vt:lpstr>Item card-entries after posting</vt:lpstr>
      <vt:lpstr>Po dodávce  zboží za očekávanou cenu </vt:lpstr>
      <vt:lpstr>Fakturace  za skutečnou cenu</vt:lpstr>
      <vt:lpstr>Výpočet průměrné ceny a zpráva po adjustaci</vt:lpstr>
      <vt:lpstr>Věcné položky</vt:lpstr>
      <vt:lpstr>End of the section (Expected Costs)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Jaromir Skorkovsky</cp:lastModifiedBy>
  <cp:revision>141</cp:revision>
  <dcterms:created xsi:type="dcterms:W3CDTF">2014-09-15T11:04:04Z</dcterms:created>
  <dcterms:modified xsi:type="dcterms:W3CDTF">2018-10-09T12:49:27Z</dcterms:modified>
</cp:coreProperties>
</file>