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3" r:id="rId3"/>
    <p:sldId id="333" r:id="rId4"/>
    <p:sldId id="345" r:id="rId5"/>
    <p:sldId id="353" r:id="rId6"/>
    <p:sldId id="344" r:id="rId7"/>
    <p:sldId id="354" r:id="rId8"/>
    <p:sldId id="355" r:id="rId9"/>
    <p:sldId id="329" r:id="rId10"/>
    <p:sldId id="343" r:id="rId11"/>
    <p:sldId id="356" r:id="rId12"/>
    <p:sldId id="357" r:id="rId13"/>
    <p:sldId id="358" r:id="rId14"/>
    <p:sldId id="359" r:id="rId15"/>
    <p:sldId id="360" r:id="rId16"/>
    <p:sldId id="361" r:id="rId17"/>
    <p:sldId id="362" r:id="rId18"/>
    <p:sldId id="363" r:id="rId19"/>
    <p:sldId id="352" r:id="rId20"/>
    <p:sldId id="292"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86" autoAdjust="0"/>
  </p:normalViewPr>
  <p:slideViewPr>
    <p:cSldViewPr>
      <p:cViewPr varScale="1">
        <p:scale>
          <a:sx n="101" d="100"/>
          <a:sy n="101" d="100"/>
        </p:scale>
        <p:origin x="-191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25.9.2018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6</a:t>
            </a:fld>
            <a:endParaRPr lang="cs-CZ"/>
          </a:p>
        </p:txBody>
      </p:sp>
    </p:spTree>
    <p:extLst>
      <p:ext uri="{BB962C8B-B14F-4D97-AF65-F5344CB8AC3E}">
        <p14:creationId xmlns:p14="http://schemas.microsoft.com/office/powerpoint/2010/main" val="275289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25.9.2018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25.9.2018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25.9.2018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25.9.2018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25.9.2018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25.9.2018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25.9.2018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25.9.2018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25.9.2018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25.9.2018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25.9.2018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25.9.2018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localhost:49000/main.aspx?lang=cs-CZ&amp;content=B_1002.htm" TargetMode="External"/><Relationship Id="rId5" Type="http://schemas.openxmlformats.org/officeDocument/2006/relationships/hyperlink" Target="http://localhost:49000/main.aspx?lang=cs-CZ&amp;content=T_313_30.htm" TargetMode="External"/><Relationship Id="rId4" Type="http://schemas.openxmlformats.org/officeDocument/2006/relationships/hyperlink" Target="http://localhost:49000/main.aspx?lang=cs-CZ&amp;content=B_795.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localhost:49000/main.aspx?lang=en&amp;content=B_795.htm"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localhost:49000/main.aspx?lang=en&amp;content=B_1002.htm" TargetMode="External"/><Relationship Id="rId4" Type="http://schemas.openxmlformats.org/officeDocument/2006/relationships/hyperlink" Target="http://localhost:49000/main.aspx?lang=en&amp;content=T_313_30.ht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2130425"/>
            <a:ext cx="8208912" cy="1470025"/>
          </a:xfrm>
        </p:spPr>
        <p:txBody>
          <a:bodyPr/>
          <a:lstStyle/>
          <a:p>
            <a:r>
              <a:rPr lang="cs-CZ" dirty="0" err="1" smtClean="0"/>
              <a:t>Introduction</a:t>
            </a:r>
            <a:r>
              <a:rPr lang="cs-CZ" dirty="0" smtClean="0"/>
              <a:t> to MS Dynamics NAV   </a:t>
            </a:r>
            <a:r>
              <a:rPr lang="cs-CZ" sz="1600" b="1" dirty="0" smtClean="0">
                <a:solidFill>
                  <a:srgbClr val="0070C0"/>
                </a:solidFill>
              </a:rPr>
              <a:t>(</a:t>
            </a:r>
            <a:r>
              <a:rPr lang="cs-CZ" sz="1600" b="1" dirty="0" err="1" smtClean="0">
                <a:solidFill>
                  <a:srgbClr val="0070C0"/>
                </a:solidFill>
              </a:rPr>
              <a:t>Item</a:t>
            </a:r>
            <a:r>
              <a:rPr lang="cs-CZ" sz="1600" b="1" dirty="0" smtClean="0">
                <a:solidFill>
                  <a:srgbClr val="0070C0"/>
                </a:solidFill>
              </a:rPr>
              <a:t> </a:t>
            </a:r>
            <a:r>
              <a:rPr lang="cs-CZ" sz="1600" b="1" dirty="0" err="1" smtClean="0">
                <a:solidFill>
                  <a:srgbClr val="0070C0"/>
                </a:solidFill>
              </a:rPr>
              <a:t>Charges</a:t>
            </a:r>
            <a:r>
              <a:rPr lang="cs-CZ" sz="1600" b="1" dirty="0" smtClean="0">
                <a:solidFill>
                  <a:srgbClr val="0070C0"/>
                </a:solidFill>
              </a:rPr>
              <a:t>- </a:t>
            </a:r>
            <a:r>
              <a:rPr lang="cs-CZ" sz="1600" b="1" smtClean="0">
                <a:solidFill>
                  <a:srgbClr val="0070C0"/>
                </a:solidFill>
              </a:rPr>
              <a:t>vedlejší náklady)</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Parametry poplatků </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37" y="1412776"/>
            <a:ext cx="3006403" cy="43222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9" name="Přímá spojnice se šipkou 8"/>
          <p:cNvCxnSpPr/>
          <p:nvPr/>
        </p:nvCxnSpPr>
        <p:spPr>
          <a:xfrm flipV="1">
            <a:off x="2414320" y="4293096"/>
            <a:ext cx="1797640" cy="129614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1700808"/>
            <a:ext cx="5153025" cy="25336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510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 calcmode="lin" valueType="num">
                                      <p:cBhvr additive="base">
                                        <p:cTn id="17" dur="500" fill="hold"/>
                                        <p:tgtEl>
                                          <p:spTgt spid="2051"/>
                                        </p:tgtEl>
                                        <p:attrNameLst>
                                          <p:attrName>ppt_x</p:attrName>
                                        </p:attrNameLst>
                                      </p:cBhvr>
                                      <p:tavLst>
                                        <p:tav tm="0">
                                          <p:val>
                                            <p:strVal val="#ppt_x"/>
                                          </p:val>
                                        </p:tav>
                                        <p:tav tm="100000">
                                          <p:val>
                                            <p:strVal val="#ppt_x"/>
                                          </p:val>
                                        </p:tav>
                                      </p:tavLst>
                                    </p:anim>
                                    <p:anim calcmode="lin" valueType="num">
                                      <p:cBhvr additive="base">
                                        <p:cTn id="1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Nákupní řádek dopravce zboží ADJ</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41075"/>
            <a:ext cx="8064896"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2915816" y="3068960"/>
            <a:ext cx="3784882" cy="369332"/>
          </a:xfrm>
          <a:prstGeom prst="rect">
            <a:avLst/>
          </a:prstGeom>
          <a:noFill/>
        </p:spPr>
        <p:txBody>
          <a:bodyPr wrap="none" rtlCol="0">
            <a:spAutoFit/>
          </a:bodyPr>
          <a:lstStyle/>
          <a:p>
            <a:r>
              <a:rPr lang="cs-CZ" dirty="0" smtClean="0"/>
              <a:t>Ikona Řádek-&gt;Přiřazení poplatku zboží </a:t>
            </a:r>
            <a:endParaRPr lang="cs-CZ"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016142"/>
            <a:ext cx="5257800" cy="11239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7" name="Přímá spojnice se šipkou 6"/>
          <p:cNvCxnSpPr/>
          <p:nvPr/>
        </p:nvCxnSpPr>
        <p:spPr>
          <a:xfrm>
            <a:off x="611560" y="2084000"/>
            <a:ext cx="0" cy="8409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898" y="2780928"/>
            <a:ext cx="1447800" cy="1066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5" name="Přímá spojnice se šipkou 14"/>
          <p:cNvCxnSpPr/>
          <p:nvPr/>
        </p:nvCxnSpPr>
        <p:spPr>
          <a:xfrm>
            <a:off x="2051720" y="3624540"/>
            <a:ext cx="1309968" cy="4463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bdélník 15"/>
          <p:cNvSpPr/>
          <p:nvPr/>
        </p:nvSpPr>
        <p:spPr>
          <a:xfrm>
            <a:off x="755576" y="4293096"/>
            <a:ext cx="669386"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256099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smtClean="0"/>
              <a:t>Přiřazení vedlejšího nákladu (poplatku)- výběr dokumentu</a:t>
            </a:r>
            <a:endParaRPr lang="cs-CZ" sz="2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412776"/>
            <a:ext cx="6754281" cy="436170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20198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smtClean="0"/>
              <a:t>Přiřazení vedlejšího nákladu (poplatku) </a:t>
            </a:r>
            <a:endParaRPr lang="cs-CZ" sz="24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956" y="1556792"/>
            <a:ext cx="7989143" cy="20669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ovéPole 2"/>
          <p:cNvSpPr txBox="1"/>
          <p:nvPr/>
        </p:nvSpPr>
        <p:spPr>
          <a:xfrm>
            <a:off x="971600" y="1124744"/>
            <a:ext cx="4752528" cy="369332"/>
          </a:xfrm>
          <a:prstGeom prst="rect">
            <a:avLst/>
          </a:prstGeom>
          <a:noFill/>
        </p:spPr>
        <p:txBody>
          <a:bodyPr wrap="square" rtlCol="0">
            <a:spAutoFit/>
          </a:bodyPr>
          <a:lstStyle/>
          <a:p>
            <a:r>
              <a:rPr lang="cs-CZ" dirty="0" smtClean="0"/>
              <a:t>1 akce -&gt; ruční doplnění Množství k přiřazení = 1   </a:t>
            </a:r>
            <a:endParaRPr lang="cs-CZ" dirty="0"/>
          </a:p>
        </p:txBody>
      </p:sp>
      <p:sp>
        <p:nvSpPr>
          <p:cNvPr id="6" name="TextovéPole 5"/>
          <p:cNvSpPr txBox="1"/>
          <p:nvPr/>
        </p:nvSpPr>
        <p:spPr>
          <a:xfrm>
            <a:off x="944988" y="3789040"/>
            <a:ext cx="4752528" cy="369332"/>
          </a:xfrm>
          <a:prstGeom prst="rect">
            <a:avLst/>
          </a:prstGeom>
          <a:noFill/>
        </p:spPr>
        <p:txBody>
          <a:bodyPr wrap="square" rtlCol="0">
            <a:spAutoFit/>
          </a:bodyPr>
          <a:lstStyle/>
          <a:p>
            <a:r>
              <a:rPr lang="cs-CZ" dirty="0" smtClean="0"/>
              <a:t>2 akce -&gt; Návrh  přiřazení poplatku  za zboží </a:t>
            </a:r>
            <a:endParaRPr lang="cs-CZ"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4365104"/>
            <a:ext cx="203835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Šipka doprava 7"/>
          <p:cNvSpPr/>
          <p:nvPr/>
        </p:nvSpPr>
        <p:spPr>
          <a:xfrm>
            <a:off x="5580112" y="4678622"/>
            <a:ext cx="89090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9901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Přiřazení vedlejšího nákladu (poplatku) </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7016081" cy="16882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Šipka dolů 6"/>
          <p:cNvSpPr/>
          <p:nvPr/>
        </p:nvSpPr>
        <p:spPr>
          <a:xfrm>
            <a:off x="3706169" y="3861048"/>
            <a:ext cx="576064"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127565" y="4941168"/>
            <a:ext cx="5696046"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F9= zaúčtování nákupní objednávky</a:t>
            </a:r>
            <a:endParaRPr lang="cs-CZ"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84531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Karta zboží po přiřazení poplatku</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556792"/>
            <a:ext cx="5034260" cy="440845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Obdélník 4"/>
          <p:cNvSpPr/>
          <p:nvPr/>
        </p:nvSpPr>
        <p:spPr>
          <a:xfrm>
            <a:off x="2627784" y="4869160"/>
            <a:ext cx="669386"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25374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Položky zboží a ocenění</a:t>
            </a:r>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12020"/>
            <a:ext cx="7567027" cy="19240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634" y="3861048"/>
            <a:ext cx="7632848" cy="933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ovéPole 3"/>
          <p:cNvSpPr txBox="1"/>
          <p:nvPr/>
        </p:nvSpPr>
        <p:spPr>
          <a:xfrm>
            <a:off x="1043608" y="3573016"/>
            <a:ext cx="1744773" cy="369332"/>
          </a:xfrm>
          <a:prstGeom prst="rect">
            <a:avLst/>
          </a:prstGeom>
          <a:noFill/>
        </p:spPr>
        <p:txBody>
          <a:bodyPr wrap="none" rtlCol="0">
            <a:spAutoFit/>
          </a:bodyPr>
          <a:lstStyle/>
          <a:p>
            <a:r>
              <a:rPr lang="cs-CZ" dirty="0" smtClean="0"/>
              <a:t>Položky ocenění </a:t>
            </a:r>
            <a:endParaRPr lang="cs-CZ" dirty="0"/>
          </a:p>
        </p:txBody>
      </p:sp>
    </p:spTree>
    <p:extLst>
      <p:ext uri="{BB962C8B-B14F-4D97-AF65-F5344CB8AC3E}">
        <p14:creationId xmlns:p14="http://schemas.microsoft.com/office/powerpoint/2010/main" val="4079882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Hodnota skladu</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7664227" cy="253015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33464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Věcné položky</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7090693" cy="29146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26180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 </a:t>
            </a:r>
            <a:r>
              <a:rPr lang="cs-CZ" dirty="0" err="1" smtClean="0"/>
              <a:t>Entries</a:t>
            </a: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497838" cy="1490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440" y="3356992"/>
            <a:ext cx="8235652" cy="1375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0762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Item</a:t>
            </a:r>
            <a:r>
              <a:rPr lang="cs-CZ" dirty="0" smtClean="0"/>
              <a:t> </a:t>
            </a:r>
            <a:r>
              <a:rPr lang="cs-CZ" dirty="0" err="1" smtClean="0"/>
              <a:t>Charges</a:t>
            </a:r>
            <a:r>
              <a:rPr lang="cs-CZ" dirty="0" smtClean="0"/>
              <a:t>-vedlejší náklady</a:t>
            </a:r>
            <a:endParaRPr lang="cs-CZ" dirty="0"/>
          </a:p>
        </p:txBody>
      </p:sp>
      <p:sp>
        <p:nvSpPr>
          <p:cNvPr id="3" name="Zástupný symbol pro obsah 2"/>
          <p:cNvSpPr>
            <a:spLocks noGrp="1"/>
          </p:cNvSpPr>
          <p:nvPr>
            <p:ph idx="1"/>
          </p:nvPr>
        </p:nvSpPr>
        <p:spPr/>
        <p:txBody>
          <a:bodyPr>
            <a:normAutofit/>
          </a:bodyPr>
          <a:lstStyle/>
          <a:p>
            <a:r>
              <a:rPr lang="en-GB" dirty="0" smtClean="0"/>
              <a:t>It enables to post and apply </a:t>
            </a:r>
            <a:r>
              <a:rPr lang="en-GB" b="1" dirty="0" smtClean="0"/>
              <a:t>additional costs </a:t>
            </a:r>
            <a:r>
              <a:rPr lang="en-GB" dirty="0" smtClean="0"/>
              <a:t>of various types to :</a:t>
            </a:r>
          </a:p>
          <a:p>
            <a:pPr lvl="1"/>
            <a:r>
              <a:rPr lang="en-GB" dirty="0" smtClean="0"/>
              <a:t>stored away items</a:t>
            </a:r>
          </a:p>
          <a:p>
            <a:pPr lvl="1"/>
            <a:r>
              <a:rPr lang="en-GB" dirty="0" smtClean="0"/>
              <a:t>items which were already sold </a:t>
            </a:r>
          </a:p>
          <a:p>
            <a:pPr lvl="1"/>
            <a:r>
              <a:rPr lang="en-GB" dirty="0" smtClean="0"/>
              <a:t>Item</a:t>
            </a:r>
            <a:r>
              <a:rPr lang="cs-CZ" dirty="0" smtClean="0"/>
              <a:t>,</a:t>
            </a:r>
            <a:r>
              <a:rPr lang="en-GB" dirty="0" smtClean="0"/>
              <a:t> which were used as a components (part of BOM) of produced products </a:t>
            </a:r>
          </a:p>
          <a:p>
            <a:pPr marL="0" indent="0">
              <a:buNone/>
            </a:pPr>
            <a:r>
              <a:rPr lang="en-GB" dirty="0" smtClean="0"/>
              <a:t> </a:t>
            </a:r>
            <a:endParaRPr lang="en-GB" dirty="0"/>
          </a:p>
        </p:txBody>
      </p:sp>
      <p:sp>
        <p:nvSpPr>
          <p:cNvPr id="4" name="Obdélník 3"/>
          <p:cNvSpPr/>
          <p:nvPr/>
        </p:nvSpPr>
        <p:spPr>
          <a:xfrm>
            <a:off x="971600" y="5157192"/>
            <a:ext cx="6840760" cy="646331"/>
          </a:xfrm>
          <a:prstGeom prst="rect">
            <a:avLst/>
          </a:prstGeom>
        </p:spPr>
        <p:txBody>
          <a:bodyPr wrap="square">
            <a:spAutoFit/>
          </a:bodyPr>
          <a:lstStyle/>
          <a:p>
            <a:r>
              <a:rPr lang="en-US" dirty="0"/>
              <a:t>Manage item charges. Include the value of additional </a:t>
            </a:r>
            <a:r>
              <a:rPr lang="en-US" dirty="0" smtClean="0"/>
              <a:t>cost</a:t>
            </a:r>
            <a:r>
              <a:rPr lang="cs-CZ" dirty="0" smtClean="0"/>
              <a:t> </a:t>
            </a:r>
            <a:r>
              <a:rPr lang="en-US" dirty="0" smtClean="0"/>
              <a:t>components </a:t>
            </a:r>
            <a:r>
              <a:rPr lang="en-US" dirty="0"/>
              <a:t>such as freight or insurance into the unit cost or </a:t>
            </a:r>
            <a:r>
              <a:rPr lang="en-US" dirty="0" smtClean="0"/>
              <a:t>unit</a:t>
            </a:r>
            <a:r>
              <a:rPr lang="cs-CZ" dirty="0" smtClean="0"/>
              <a:t> </a:t>
            </a:r>
            <a:r>
              <a:rPr lang="cs-CZ" dirty="0" err="1" smtClean="0"/>
              <a:t>price</a:t>
            </a:r>
            <a:r>
              <a:rPr lang="cs-CZ" dirty="0" smtClean="0"/>
              <a:t> </a:t>
            </a:r>
            <a:r>
              <a:rPr lang="cs-CZ" dirty="0" err="1"/>
              <a:t>of</a:t>
            </a:r>
            <a:r>
              <a:rPr lang="cs-CZ" dirty="0"/>
              <a:t> </a:t>
            </a:r>
            <a:r>
              <a:rPr lang="cs-CZ" dirty="0" err="1"/>
              <a:t>an</a:t>
            </a:r>
            <a:r>
              <a:rPr lang="cs-CZ" dirty="0"/>
              <a:t> </a:t>
            </a:r>
            <a:r>
              <a:rPr lang="cs-CZ" dirty="0" err="1"/>
              <a:t>item</a:t>
            </a:r>
            <a:r>
              <a:rPr lang="cs-CZ" dirty="0"/>
              <a:t>.</a:t>
            </a:r>
          </a:p>
        </p:txBody>
      </p:sp>
      <p:sp>
        <p:nvSpPr>
          <p:cNvPr id="5" name="TextovéPole 4"/>
          <p:cNvSpPr txBox="1"/>
          <p:nvPr/>
        </p:nvSpPr>
        <p:spPr>
          <a:xfrm>
            <a:off x="1011144" y="4787860"/>
            <a:ext cx="3104376" cy="369332"/>
          </a:xfrm>
          <a:prstGeom prst="rect">
            <a:avLst/>
          </a:prstGeom>
          <a:noFill/>
        </p:spPr>
        <p:txBody>
          <a:bodyPr wrap="none" rtlCol="0">
            <a:spAutoFit/>
          </a:bodyPr>
          <a:lstStyle/>
          <a:p>
            <a:r>
              <a:rPr lang="cs-CZ" b="1" dirty="0" smtClean="0"/>
              <a:t>TEXT </a:t>
            </a:r>
            <a:r>
              <a:rPr lang="cs-CZ" b="1" dirty="0" err="1" smtClean="0"/>
              <a:t>from</a:t>
            </a:r>
            <a:r>
              <a:rPr lang="cs-CZ" b="1" dirty="0" smtClean="0"/>
              <a:t> Microsoft </a:t>
            </a:r>
            <a:r>
              <a:rPr lang="cs-CZ" b="1" dirty="0" err="1" smtClean="0"/>
              <a:t>material</a:t>
            </a:r>
            <a:r>
              <a:rPr lang="cs-CZ" b="1" dirty="0" smtClean="0"/>
              <a:t> </a:t>
            </a:r>
            <a:endParaRPr lang="cs-CZ" b="1" dirty="0"/>
          </a:p>
        </p:txBody>
      </p:sp>
    </p:spTree>
    <p:extLst>
      <p:ext uri="{BB962C8B-B14F-4D97-AF65-F5344CB8AC3E}">
        <p14:creationId xmlns:p14="http://schemas.microsoft.com/office/powerpoint/2010/main" val="489432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229600" cy="1143000"/>
          </a:xfrm>
        </p:spPr>
        <p:txBody>
          <a:bodyPr>
            <a:normAutofit fontScale="90000"/>
          </a:bodyPr>
          <a:lstStyle/>
          <a:p>
            <a:r>
              <a:rPr lang="cs-CZ" dirty="0" smtClean="0"/>
              <a:t>Konec lekce </a:t>
            </a:r>
            <a:br>
              <a:rPr lang="cs-CZ" dirty="0" smtClean="0"/>
            </a:br>
            <a:endParaRPr lang="cs-CZ" sz="2700"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772816"/>
            <a:ext cx="3096344"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Inventory setup </a:t>
            </a:r>
            <a:r>
              <a:rPr lang="cs-CZ" sz="2800" dirty="0" smtClean="0">
                <a:solidFill>
                  <a:srgbClr val="0070C0"/>
                </a:solidFill>
              </a:rPr>
              <a:t>(Nastavení zásob)</a:t>
            </a:r>
            <a:endParaRPr lang="cs-CZ" sz="2800" dirty="0">
              <a:solidFill>
                <a:srgbClr val="0070C0"/>
              </a:solidFill>
            </a:endParaRPr>
          </a:p>
        </p:txBody>
      </p:sp>
      <p:pic>
        <p:nvPicPr>
          <p:cNvPr id="4" name="Obrázek 3"/>
          <p:cNvPicPr>
            <a:picLocks noChangeAspect="1"/>
          </p:cNvPicPr>
          <p:nvPr/>
        </p:nvPicPr>
        <p:blipFill>
          <a:blip r:embed="rId2"/>
          <a:stretch>
            <a:fillRect/>
          </a:stretch>
        </p:blipFill>
        <p:spPr>
          <a:xfrm>
            <a:off x="422717" y="1268760"/>
            <a:ext cx="3514286" cy="2409524"/>
          </a:xfrm>
          <a:prstGeom prst="rect">
            <a:avLst/>
          </a:prstGeom>
        </p:spPr>
      </p:pic>
      <p:pic>
        <p:nvPicPr>
          <p:cNvPr id="5" name="Obrázek 4"/>
          <p:cNvPicPr>
            <a:picLocks noChangeAspect="1"/>
          </p:cNvPicPr>
          <p:nvPr/>
        </p:nvPicPr>
        <p:blipFill>
          <a:blip r:embed="rId3"/>
          <a:stretch>
            <a:fillRect/>
          </a:stretch>
        </p:blipFill>
        <p:spPr>
          <a:xfrm>
            <a:off x="4067944" y="1417638"/>
            <a:ext cx="4833513" cy="1822201"/>
          </a:xfrm>
          <a:prstGeom prst="rect">
            <a:avLst/>
          </a:prstGeom>
        </p:spPr>
      </p:pic>
      <p:cxnSp>
        <p:nvCxnSpPr>
          <p:cNvPr id="7" name="Přímá spojnice se šipkou 6"/>
          <p:cNvCxnSpPr/>
          <p:nvPr/>
        </p:nvCxnSpPr>
        <p:spPr>
          <a:xfrm>
            <a:off x="2771800" y="2996952"/>
            <a:ext cx="1368152" cy="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459201" y="3861048"/>
            <a:ext cx="7920880" cy="2554545"/>
          </a:xfrm>
          <a:prstGeom prst="rect">
            <a:avLst/>
          </a:prstGeom>
        </p:spPr>
        <p:txBody>
          <a:bodyPr wrap="square">
            <a:spAutoFit/>
          </a:bodyPr>
          <a:lstStyle/>
          <a:p>
            <a:r>
              <a:rPr lang="cs-CZ" sz="1600" b="1" dirty="0" smtClean="0">
                <a:solidFill>
                  <a:srgbClr val="0070C0"/>
                </a:solidFill>
              </a:rPr>
              <a:t>Automatické účtování nákladů  </a:t>
            </a:r>
            <a:r>
              <a:rPr lang="cs-CZ" sz="1600" dirty="0" smtClean="0"/>
              <a:t>:  zatržení v </a:t>
            </a:r>
            <a:r>
              <a:rPr lang="cs-CZ" sz="1600" dirty="0"/>
              <a:t>tomto poli znamená, že program bude používat funkci Automatického účtování spotřeby. </a:t>
            </a:r>
          </a:p>
          <a:p>
            <a:r>
              <a:rPr lang="cs-CZ" sz="1600" dirty="0"/>
              <a:t>Používáte-li tuto funkci ve chvíli, kdy účtujete zboží na účet zboží, bude program automaticky účtovat na skladový účet, na účet adjustace a na účet spotřeby </a:t>
            </a:r>
            <a:r>
              <a:rPr lang="cs-CZ" sz="1600" dirty="0" smtClean="0"/>
              <a:t>zboží (NNPZ) </a:t>
            </a:r>
            <a:r>
              <a:rPr lang="cs-CZ" sz="1600" dirty="0"/>
              <a:t>ve finančním deníku</a:t>
            </a:r>
            <a:r>
              <a:rPr lang="cs-CZ" sz="1600" dirty="0" smtClean="0"/>
              <a:t>. </a:t>
            </a:r>
          </a:p>
          <a:p>
            <a:r>
              <a:rPr lang="cs-CZ" sz="1600" dirty="0" smtClean="0"/>
              <a:t>I </a:t>
            </a:r>
            <a:r>
              <a:rPr lang="cs-CZ" sz="1600" dirty="0"/>
              <a:t>v případě použití této funkce však bude třeba pravidelně spouštět dávkové úlohy </a:t>
            </a:r>
            <a:r>
              <a:rPr lang="cs-CZ" sz="1600" dirty="0">
                <a:hlinkClick r:id="rId4"/>
              </a:rPr>
              <a:t>Adjustace nákl.-položky zboží</a:t>
            </a:r>
            <a:r>
              <a:rPr lang="cs-CZ" sz="1600" dirty="0"/>
              <a:t> (nebo použít funkci </a:t>
            </a:r>
            <a:r>
              <a:rPr lang="cs-CZ" sz="1600" dirty="0">
                <a:hlinkClick r:id="rId5"/>
              </a:rPr>
              <a:t>Automatická adjustace nákladů</a:t>
            </a:r>
            <a:r>
              <a:rPr lang="cs-CZ" sz="1600" dirty="0"/>
              <a:t>) </a:t>
            </a:r>
            <a:r>
              <a:rPr lang="cs-CZ" sz="1600" dirty="0" smtClean="0"/>
              <a:t>– </a:t>
            </a:r>
            <a:r>
              <a:rPr lang="cs-CZ" sz="1600" b="1" dirty="0" smtClean="0">
                <a:solidFill>
                  <a:srgbClr val="FF0000"/>
                </a:solidFill>
              </a:rPr>
              <a:t>což zde je nastaveno na Vždy</a:t>
            </a:r>
            <a:r>
              <a:rPr lang="cs-CZ" sz="1600" dirty="0" smtClean="0"/>
              <a:t>  -  a </a:t>
            </a:r>
            <a:r>
              <a:rPr lang="cs-CZ" sz="1600" dirty="0">
                <a:hlinkClick r:id="rId6"/>
              </a:rPr>
              <a:t>Účtování nákladů na zboží</a:t>
            </a:r>
            <a:r>
              <a:rPr lang="cs-CZ" sz="1600" dirty="0"/>
              <a:t>. Používáte-li pouze funkci Automatické účtování nákladů, nebude v případech, kdy neznáte cenu zboží v okamžiku jeho prodeje, váš skladový účet přesný. Jedná se například o případ, kdy prodáváte ještě před nákupem.</a:t>
            </a:r>
          </a:p>
        </p:txBody>
      </p:sp>
    </p:spTree>
    <p:extLst>
      <p:ext uri="{BB962C8B-B14F-4D97-AF65-F5344CB8AC3E}">
        <p14:creationId xmlns:p14="http://schemas.microsoft.com/office/powerpoint/2010/main" val="221824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Inventory setup </a:t>
            </a:r>
            <a:r>
              <a:rPr lang="cs-CZ" sz="2800" dirty="0" smtClean="0">
                <a:solidFill>
                  <a:srgbClr val="0070C0"/>
                </a:solidFill>
              </a:rPr>
              <a:t>(Nastavení zásob)</a:t>
            </a:r>
            <a:endParaRPr lang="cs-CZ" sz="2800" dirty="0">
              <a:solidFill>
                <a:srgbClr val="0070C0"/>
              </a:solidFill>
            </a:endParaRPr>
          </a:p>
        </p:txBody>
      </p:sp>
      <p:pic>
        <p:nvPicPr>
          <p:cNvPr id="3" name="Obrázek 2"/>
          <p:cNvPicPr>
            <a:picLocks noChangeAspect="1"/>
          </p:cNvPicPr>
          <p:nvPr/>
        </p:nvPicPr>
        <p:blipFill>
          <a:blip r:embed="rId2"/>
          <a:stretch>
            <a:fillRect/>
          </a:stretch>
        </p:blipFill>
        <p:spPr>
          <a:xfrm>
            <a:off x="409899" y="1417638"/>
            <a:ext cx="8276190" cy="2923809"/>
          </a:xfrm>
          <a:prstGeom prst="rect">
            <a:avLst/>
          </a:prstGeom>
        </p:spPr>
      </p:pic>
      <p:sp>
        <p:nvSpPr>
          <p:cNvPr id="6" name="Obdélník 5"/>
          <p:cNvSpPr/>
          <p:nvPr/>
        </p:nvSpPr>
        <p:spPr>
          <a:xfrm>
            <a:off x="251520" y="4509120"/>
            <a:ext cx="8640960" cy="1815882"/>
          </a:xfrm>
          <a:prstGeom prst="rect">
            <a:avLst/>
          </a:prstGeom>
        </p:spPr>
        <p:txBody>
          <a:bodyPr wrap="square">
            <a:spAutoFit/>
          </a:bodyPr>
          <a:lstStyle/>
          <a:p>
            <a:r>
              <a:rPr lang="cs-CZ" sz="1600" b="1" dirty="0" err="1" smtClean="0">
                <a:solidFill>
                  <a:srgbClr val="0070C0"/>
                </a:solidFill>
              </a:rPr>
              <a:t>Automatic</a:t>
            </a:r>
            <a:r>
              <a:rPr lang="cs-CZ" sz="1600" b="1" dirty="0" smtClean="0">
                <a:solidFill>
                  <a:srgbClr val="0070C0"/>
                </a:solidFill>
              </a:rPr>
              <a:t> </a:t>
            </a:r>
            <a:r>
              <a:rPr lang="cs-CZ" sz="1600" b="1" dirty="0" err="1" smtClean="0">
                <a:solidFill>
                  <a:srgbClr val="0070C0"/>
                </a:solidFill>
              </a:rPr>
              <a:t>Cost</a:t>
            </a:r>
            <a:r>
              <a:rPr lang="cs-CZ" sz="1600" b="1" dirty="0" smtClean="0">
                <a:solidFill>
                  <a:srgbClr val="0070C0"/>
                </a:solidFill>
              </a:rPr>
              <a:t> </a:t>
            </a:r>
            <a:r>
              <a:rPr lang="cs-CZ" sz="1600" b="1" dirty="0" err="1" smtClean="0">
                <a:solidFill>
                  <a:srgbClr val="0070C0"/>
                </a:solidFill>
              </a:rPr>
              <a:t>Posting</a:t>
            </a:r>
            <a:r>
              <a:rPr lang="cs-CZ" sz="1600" b="1" dirty="0" smtClean="0">
                <a:solidFill>
                  <a:srgbClr val="0070C0"/>
                </a:solidFill>
              </a:rPr>
              <a:t> : </a:t>
            </a:r>
            <a:r>
              <a:rPr lang="en-US" sz="1600" dirty="0" smtClean="0"/>
              <a:t>Specifies </a:t>
            </a:r>
            <a:r>
              <a:rPr lang="en-US" sz="1600" dirty="0"/>
              <a:t>that the Automatic Cost Posting function is used.</a:t>
            </a:r>
          </a:p>
          <a:p>
            <a:r>
              <a:rPr lang="en-US" sz="1600" dirty="0" smtClean="0"/>
              <a:t>If </a:t>
            </a:r>
            <a:r>
              <a:rPr lang="en-US" sz="1600" dirty="0"/>
              <a:t>you use this function when posting items to an item account, the program will automatically post to the inventory account, adjustment account and COGS account in the general ledger.</a:t>
            </a:r>
          </a:p>
          <a:p>
            <a:r>
              <a:rPr lang="en-US" sz="1600" dirty="0"/>
              <a:t>If you use this function, however, it is still necessary to run the </a:t>
            </a:r>
            <a:r>
              <a:rPr lang="en-US" sz="1600" dirty="0">
                <a:hlinkClick r:id="rId3"/>
              </a:rPr>
              <a:t>Adjust Cost - Item Entries</a:t>
            </a:r>
            <a:r>
              <a:rPr lang="en-US" sz="1600" dirty="0"/>
              <a:t> (or use </a:t>
            </a:r>
            <a:r>
              <a:rPr lang="en-US" sz="1600" dirty="0">
                <a:hlinkClick r:id="rId4"/>
              </a:rPr>
              <a:t>Automatic Cost Adjustment</a:t>
            </a:r>
            <a:r>
              <a:rPr lang="en-US" sz="1600" dirty="0"/>
              <a:t>) </a:t>
            </a:r>
            <a:r>
              <a:rPr lang="cs-CZ" sz="1600" dirty="0" smtClean="0"/>
              <a:t>– </a:t>
            </a:r>
            <a:r>
              <a:rPr lang="cs-CZ" sz="1600" b="1" dirty="0" err="1" smtClean="0">
                <a:solidFill>
                  <a:srgbClr val="FF0000"/>
                </a:solidFill>
              </a:rPr>
              <a:t>we</a:t>
            </a:r>
            <a:r>
              <a:rPr lang="cs-CZ" sz="1600" b="1" dirty="0" smtClean="0">
                <a:solidFill>
                  <a:srgbClr val="FF0000"/>
                </a:solidFill>
              </a:rPr>
              <a:t> do </a:t>
            </a:r>
            <a:r>
              <a:rPr lang="cs-CZ" sz="1600" b="1" dirty="0" err="1" smtClean="0">
                <a:solidFill>
                  <a:srgbClr val="FF0000"/>
                </a:solidFill>
              </a:rPr>
              <a:t>have</a:t>
            </a:r>
            <a:r>
              <a:rPr lang="cs-CZ" sz="1600" b="1" dirty="0" smtClean="0">
                <a:solidFill>
                  <a:srgbClr val="FF0000"/>
                </a:solidFill>
              </a:rPr>
              <a:t> </a:t>
            </a:r>
            <a:r>
              <a:rPr lang="cs-CZ" sz="1600" b="1" dirty="0" err="1" smtClean="0">
                <a:solidFill>
                  <a:srgbClr val="FF0000"/>
                </a:solidFill>
              </a:rPr>
              <a:t>it</a:t>
            </a:r>
            <a:r>
              <a:rPr lang="cs-CZ" sz="1600" b="1" dirty="0" smtClean="0">
                <a:solidFill>
                  <a:srgbClr val="FF0000"/>
                </a:solidFill>
              </a:rPr>
              <a:t> </a:t>
            </a:r>
            <a:r>
              <a:rPr lang="cs-CZ" sz="1600" dirty="0" smtClean="0"/>
              <a:t>- </a:t>
            </a:r>
            <a:r>
              <a:rPr lang="en-US" sz="1600" dirty="0" smtClean="0"/>
              <a:t>and </a:t>
            </a:r>
            <a:r>
              <a:rPr lang="en-US" sz="1600" dirty="0">
                <a:hlinkClick r:id="rId5"/>
              </a:rPr>
              <a:t>Post Inventory Cost to G/L</a:t>
            </a:r>
            <a:r>
              <a:rPr lang="en-US" sz="1600" dirty="0"/>
              <a:t> batch jobs periodically. If you only use Automatic Cost Posting, your inventory account will not be accurate in cases where you do not know the cost of items at the time of sale. For example, if you sometimes sell before buying.</a:t>
            </a:r>
            <a:endParaRPr lang="en-US" sz="1600" dirty="0">
              <a:effectLst/>
            </a:endParaRPr>
          </a:p>
        </p:txBody>
      </p:sp>
    </p:spTree>
    <p:extLst>
      <p:ext uri="{BB962C8B-B14F-4D97-AF65-F5344CB8AC3E}">
        <p14:creationId xmlns:p14="http://schemas.microsoft.com/office/powerpoint/2010/main" val="3276633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 Vytvoření nové karty </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412776"/>
            <a:ext cx="5237376" cy="472817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92175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8554" y="594210"/>
            <a:ext cx="8229600" cy="1143000"/>
          </a:xfrm>
        </p:spPr>
        <p:txBody>
          <a:bodyPr>
            <a:normAutofit fontScale="90000"/>
          </a:bodyPr>
          <a:lstStyle/>
          <a:p>
            <a:r>
              <a:rPr lang="cs-CZ" sz="4900" dirty="0" smtClean="0"/>
              <a:t> </a:t>
            </a:r>
            <a:r>
              <a:rPr lang="cs-CZ" sz="2700" b="1" dirty="0"/>
              <a:t>Položky po provedení nákupu 1 ks našeho zboží za 3000 </a:t>
            </a:r>
            <a:r>
              <a:rPr lang="cs-CZ" sz="2700" b="1" dirty="0" smtClean="0"/>
              <a:t>Kč </a:t>
            </a:r>
            <a:r>
              <a:rPr lang="cs-CZ" sz="2700" dirty="0"/>
              <a:t/>
            </a:r>
            <a:br>
              <a:rPr lang="cs-CZ" sz="2700" dirty="0"/>
            </a:br>
            <a:r>
              <a:rPr lang="cs-CZ" sz="2700" dirty="0" smtClean="0"/>
              <a:t> </a:t>
            </a:r>
            <a:endParaRPr lang="cs-CZ" sz="2000" dirty="0">
              <a:solidFill>
                <a:srgbClr val="0070C0"/>
              </a:solidFill>
            </a:endParaRPr>
          </a:p>
        </p:txBody>
      </p:sp>
      <p:sp>
        <p:nvSpPr>
          <p:cNvPr id="5" name="TextovéPole 4"/>
          <p:cNvSpPr txBox="1"/>
          <p:nvPr/>
        </p:nvSpPr>
        <p:spPr>
          <a:xfrm>
            <a:off x="914198" y="2038372"/>
            <a:ext cx="6965818" cy="369332"/>
          </a:xfrm>
          <a:prstGeom prst="rect">
            <a:avLst/>
          </a:prstGeom>
          <a:noFill/>
        </p:spPr>
        <p:txBody>
          <a:bodyPr wrap="none" rtlCol="0">
            <a:spAutoFit/>
          </a:bodyPr>
          <a:lstStyle/>
          <a:p>
            <a:r>
              <a:rPr lang="cs-CZ" dirty="0" smtClean="0"/>
              <a:t> Nákup zboží s nákladem 3000 (131500|321)= (Nákupní </a:t>
            </a:r>
            <a:r>
              <a:rPr lang="cs-CZ" dirty="0" err="1" smtClean="0"/>
              <a:t>účet|Dodavatel</a:t>
            </a:r>
            <a:r>
              <a:rPr lang="cs-CZ" dirty="0" smtClean="0"/>
              <a:t>)</a:t>
            </a:r>
            <a:endParaRPr lang="cs-CZ" dirty="0"/>
          </a:p>
        </p:txBody>
      </p:sp>
      <p:sp>
        <p:nvSpPr>
          <p:cNvPr id="3" name="Obdélník 2"/>
          <p:cNvSpPr/>
          <p:nvPr/>
        </p:nvSpPr>
        <p:spPr>
          <a:xfrm>
            <a:off x="655648" y="5085184"/>
            <a:ext cx="7228720" cy="461665"/>
          </a:xfrm>
          <a:prstGeom prst="rect">
            <a:avLst/>
          </a:prstGeom>
        </p:spPr>
        <p:txBody>
          <a:bodyPr wrap="square">
            <a:spAutoFit/>
          </a:bodyPr>
          <a:lstStyle/>
          <a:p>
            <a:r>
              <a:rPr lang="cs-CZ" sz="1200" dirty="0" smtClean="0"/>
              <a:t>T</a:t>
            </a:r>
            <a:r>
              <a:rPr lang="en-US" sz="1200" dirty="0" smtClean="0"/>
              <a:t>he </a:t>
            </a:r>
            <a:r>
              <a:rPr lang="en-US" sz="1200" dirty="0"/>
              <a:t>cost adjustment forwards any cost changes from inbound entries, such as those for purchases or production output, to the related outbound entries, such as sales or transfers</a:t>
            </a:r>
            <a:endParaRPr lang="cs-CZ" sz="1200" dirty="0"/>
          </a:p>
        </p:txBody>
      </p:sp>
      <p:sp>
        <p:nvSpPr>
          <p:cNvPr id="7" name="TextovéPole 6"/>
          <p:cNvSpPr txBox="1"/>
          <p:nvPr/>
        </p:nvSpPr>
        <p:spPr>
          <a:xfrm>
            <a:off x="1547664" y="3287063"/>
            <a:ext cx="237566" cy="369332"/>
          </a:xfrm>
          <a:prstGeom prst="rect">
            <a:avLst/>
          </a:prstGeom>
          <a:noFill/>
        </p:spPr>
        <p:txBody>
          <a:bodyPr wrap="none" rtlCol="0">
            <a:spAutoFit/>
          </a:bodyPr>
          <a:lstStyle/>
          <a:p>
            <a:r>
              <a:rPr lang="cs-CZ" dirty="0" smtClean="0"/>
              <a:t> </a:t>
            </a:r>
            <a:endParaRPr lang="cs-CZ" dirty="0"/>
          </a:p>
        </p:txBody>
      </p:sp>
      <p:sp>
        <p:nvSpPr>
          <p:cNvPr id="8" name="Obdélník 7"/>
          <p:cNvSpPr/>
          <p:nvPr/>
        </p:nvSpPr>
        <p:spPr>
          <a:xfrm>
            <a:off x="552400" y="5732740"/>
            <a:ext cx="7228720" cy="461665"/>
          </a:xfrm>
          <a:prstGeom prst="rect">
            <a:avLst/>
          </a:prstGeom>
        </p:spPr>
        <p:txBody>
          <a:bodyPr wrap="square">
            <a:spAutoFit/>
          </a:bodyPr>
          <a:lstStyle/>
          <a:p>
            <a:r>
              <a:rPr lang="cs-CZ" sz="1200" dirty="0" smtClean="0"/>
              <a:t> Adjustace nákladů (bude probírána v samostatné lekci)  přenáší jakoukoliv změnu nákladů ze vstupních položek (nákup, výroba) k navazujícím (vyrovnávajícím) výstupním položkám (prodeje, transfery)</a:t>
            </a:r>
            <a:endParaRPr lang="cs-CZ" sz="1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457" y="2510774"/>
            <a:ext cx="7951787" cy="15525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9" name="Obdélník 8"/>
          <p:cNvSpPr/>
          <p:nvPr/>
        </p:nvSpPr>
        <p:spPr>
          <a:xfrm>
            <a:off x="3431676" y="3410341"/>
            <a:ext cx="576064" cy="1846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695455" y="4149080"/>
            <a:ext cx="2441694" cy="923330"/>
          </a:xfrm>
          <a:prstGeom prst="rect">
            <a:avLst/>
          </a:prstGeom>
          <a:noFill/>
        </p:spPr>
        <p:txBody>
          <a:bodyPr wrap="none" rtlCol="0">
            <a:spAutoFit/>
          </a:bodyPr>
          <a:lstStyle/>
          <a:p>
            <a:r>
              <a:rPr lang="cs-CZ" dirty="0" smtClean="0"/>
              <a:t>131500= nákupní účet </a:t>
            </a:r>
          </a:p>
          <a:p>
            <a:r>
              <a:rPr lang="cs-CZ" dirty="0" smtClean="0"/>
              <a:t>131350 = přímé náklady</a:t>
            </a:r>
          </a:p>
          <a:p>
            <a:r>
              <a:rPr lang="cs-CZ" dirty="0" smtClean="0"/>
              <a:t>132100= účet zásob </a:t>
            </a:r>
            <a:endParaRPr lang="cs-CZ" dirty="0"/>
          </a:p>
        </p:txBody>
      </p:sp>
      <p:sp>
        <p:nvSpPr>
          <p:cNvPr id="11" name="Šipka doprava 10"/>
          <p:cNvSpPr/>
          <p:nvPr/>
        </p:nvSpPr>
        <p:spPr>
          <a:xfrm>
            <a:off x="3275856" y="4365104"/>
            <a:ext cx="89090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p:cNvSpPr txBox="1"/>
          <p:nvPr/>
        </p:nvSpPr>
        <p:spPr>
          <a:xfrm>
            <a:off x="1449300" y="1552544"/>
            <a:ext cx="237566" cy="369332"/>
          </a:xfrm>
          <a:prstGeom prst="rect">
            <a:avLst/>
          </a:prstGeom>
          <a:noFill/>
        </p:spPr>
        <p:txBody>
          <a:bodyPr wrap="none" rtlCol="0">
            <a:spAutoFit/>
          </a:bodyPr>
          <a:lstStyle/>
          <a:p>
            <a:r>
              <a:rPr lang="cs-CZ" dirty="0" smtClean="0"/>
              <a:t> </a:t>
            </a:r>
            <a:endParaRPr lang="cs-CZ" dirty="0"/>
          </a:p>
        </p:txBody>
      </p:sp>
    </p:spTree>
    <p:extLst>
      <p:ext uri="{BB962C8B-B14F-4D97-AF65-F5344CB8AC3E}">
        <p14:creationId xmlns:p14="http://schemas.microsoft.com/office/powerpoint/2010/main" val="3162489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Hodnota skladu</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2711565" cy="223224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996952"/>
            <a:ext cx="7710711" cy="232267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9180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gtEl>
                                        <p:attrNameLst>
                                          <p:attrName>style.visibility</p:attrName>
                                        </p:attrNameLst>
                                      </p:cBhvr>
                                      <p:to>
                                        <p:strVal val="visible"/>
                                      </p:to>
                                    </p:set>
                                    <p:anim calcmode="lin" valueType="num">
                                      <p:cBhvr additive="base">
                                        <p:cTn id="13" dur="500" fill="hold"/>
                                        <p:tgtEl>
                                          <p:spTgt spid="4099"/>
                                        </p:tgtEl>
                                        <p:attrNameLst>
                                          <p:attrName>ppt_x</p:attrName>
                                        </p:attrNameLst>
                                      </p:cBhvr>
                                      <p:tavLst>
                                        <p:tav tm="0">
                                          <p:val>
                                            <p:strVal val="#ppt_x"/>
                                          </p:val>
                                        </p:tav>
                                        <p:tav tm="100000">
                                          <p:val>
                                            <p:strVal val="#ppt_x"/>
                                          </p:val>
                                        </p:tav>
                                      </p:tavLst>
                                    </p:anim>
                                    <p:anim calcmode="lin" valueType="num">
                                      <p:cBhvr additive="base">
                                        <p:cTn id="14"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Položky skladu a položky ocenění</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628800"/>
            <a:ext cx="8280920" cy="7905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Obdélník 3"/>
          <p:cNvSpPr/>
          <p:nvPr/>
        </p:nvSpPr>
        <p:spPr>
          <a:xfrm>
            <a:off x="3527485" y="2967335"/>
            <a:ext cx="208903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Ctrl-F7</a:t>
            </a:r>
            <a:endParaRPr lang="cs-CZ"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6" name="Přímá spojnice se šipkou 5"/>
          <p:cNvCxnSpPr/>
          <p:nvPr/>
        </p:nvCxnSpPr>
        <p:spPr>
          <a:xfrm>
            <a:off x="4572001" y="2276872"/>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a:off x="4572001" y="378904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7" y="4526090"/>
            <a:ext cx="8352927" cy="143767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12492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Value</a:t>
            </a:r>
            <a:r>
              <a:rPr lang="cs-CZ" dirty="0" smtClean="0"/>
              <a:t> </a:t>
            </a:r>
            <a:r>
              <a:rPr lang="cs-CZ" dirty="0" err="1" smtClean="0"/>
              <a:t>Entry</a:t>
            </a:r>
            <a:r>
              <a:rPr lang="cs-CZ" dirty="0" smtClean="0"/>
              <a:t> </a:t>
            </a:r>
            <a:r>
              <a:rPr lang="cs-CZ" dirty="0" err="1" smtClean="0"/>
              <a:t>explanantion</a:t>
            </a:r>
            <a:endParaRPr lang="cs-CZ" dirty="0"/>
          </a:p>
        </p:txBody>
      </p:sp>
      <p:sp>
        <p:nvSpPr>
          <p:cNvPr id="3" name="Zástupný symbol pro obsah 2"/>
          <p:cNvSpPr>
            <a:spLocks noGrp="1"/>
          </p:cNvSpPr>
          <p:nvPr>
            <p:ph idx="1"/>
          </p:nvPr>
        </p:nvSpPr>
        <p:spPr/>
        <p:txBody>
          <a:bodyPr>
            <a:normAutofit/>
          </a:bodyPr>
          <a:lstStyle/>
          <a:p>
            <a:r>
              <a:rPr lang="en-US" sz="2000" dirty="0"/>
              <a:t>This window shows all amounts relating to an </a:t>
            </a:r>
            <a:r>
              <a:rPr lang="en-US" sz="2000" dirty="0" smtClean="0"/>
              <a:t>item</a:t>
            </a:r>
            <a:r>
              <a:rPr lang="cs-CZ" sz="2000" dirty="0" smtClean="0"/>
              <a:t> </a:t>
            </a:r>
          </a:p>
          <a:p>
            <a:r>
              <a:rPr lang="en-US" sz="2000" dirty="0"/>
              <a:t>Every time you post an order, invoice or credit memo as invoiced, revalue an item or do anything else that means a change in value for items in your inventory, the program creates one or more value entries.</a:t>
            </a:r>
          </a:p>
          <a:p>
            <a:r>
              <a:rPr lang="en-US" sz="2000" dirty="0"/>
              <a:t>Changes in quantity on inventory are stored </a:t>
            </a:r>
            <a:r>
              <a:rPr lang="en-US" sz="2000" b="1" dirty="0"/>
              <a:t>as quantity postings </a:t>
            </a:r>
            <a:r>
              <a:rPr lang="en-US" sz="2000" dirty="0"/>
              <a:t>in </a:t>
            </a:r>
            <a:r>
              <a:rPr lang="en-US" sz="2000" dirty="0" smtClean="0"/>
              <a:t>the</a:t>
            </a:r>
            <a:r>
              <a:rPr lang="cs-CZ" sz="2000" dirty="0" smtClean="0"/>
              <a:t> </a:t>
            </a:r>
            <a:r>
              <a:rPr lang="cs-CZ" sz="2000" b="1" dirty="0" err="1" smtClean="0"/>
              <a:t>Item</a:t>
            </a:r>
            <a:r>
              <a:rPr lang="cs-CZ" sz="2000" b="1" dirty="0" smtClean="0"/>
              <a:t> </a:t>
            </a:r>
            <a:r>
              <a:rPr lang="cs-CZ" sz="2000" b="1" dirty="0" err="1" smtClean="0"/>
              <a:t>Ledger</a:t>
            </a:r>
            <a:r>
              <a:rPr lang="cs-CZ" sz="2000" b="1" dirty="0" smtClean="0"/>
              <a:t> </a:t>
            </a:r>
            <a:r>
              <a:rPr lang="cs-CZ" sz="2000" b="1" dirty="0" err="1" smtClean="0"/>
              <a:t>Entry</a:t>
            </a:r>
            <a:r>
              <a:rPr lang="cs-CZ" sz="2000" b="1" dirty="0" smtClean="0"/>
              <a:t> </a:t>
            </a:r>
            <a:r>
              <a:rPr lang="cs-CZ" sz="2000" dirty="0" smtClean="0"/>
              <a:t>table</a:t>
            </a:r>
            <a:r>
              <a:rPr lang="en-US" sz="2000" dirty="0" smtClean="0"/>
              <a:t>.</a:t>
            </a:r>
            <a:endParaRPr lang="cs-CZ" sz="2000" dirty="0" smtClean="0"/>
          </a:p>
          <a:p>
            <a:r>
              <a:rPr lang="en-US" sz="2000" dirty="0"/>
              <a:t>When the inventory is reconciled with the general ledger, G/L entries are created on the basis of </a:t>
            </a:r>
            <a:r>
              <a:rPr lang="cs-CZ" sz="2000" b="1" dirty="0" smtClean="0"/>
              <a:t>V</a:t>
            </a:r>
            <a:r>
              <a:rPr lang="en-US" sz="2000" b="1" dirty="0" err="1" smtClean="0"/>
              <a:t>alue</a:t>
            </a:r>
            <a:r>
              <a:rPr lang="en-US" sz="2000" b="1" dirty="0" smtClean="0"/>
              <a:t> </a:t>
            </a:r>
            <a:r>
              <a:rPr lang="en-US" sz="2000" b="1" dirty="0"/>
              <a:t>entries</a:t>
            </a:r>
            <a:r>
              <a:rPr lang="en-US" sz="2000" dirty="0"/>
              <a:t>. The amount to be posted to general ledger is calculated from the value entry as: </a:t>
            </a:r>
          </a:p>
          <a:p>
            <a:pPr marL="0" indent="0">
              <a:buNone/>
            </a:pPr>
            <a:r>
              <a:rPr lang="cs-CZ" sz="2000" dirty="0" smtClean="0"/>
              <a:t>      </a:t>
            </a:r>
          </a:p>
          <a:p>
            <a:pPr marL="0" indent="0">
              <a:buNone/>
            </a:pPr>
            <a:r>
              <a:rPr lang="cs-CZ" sz="2000" dirty="0"/>
              <a:t> </a:t>
            </a:r>
            <a:r>
              <a:rPr lang="cs-CZ" sz="2000" dirty="0" smtClean="0"/>
              <a:t>      </a:t>
            </a:r>
            <a:r>
              <a:rPr lang="en-US" sz="2000" b="1" dirty="0" smtClean="0"/>
              <a:t>Cost </a:t>
            </a:r>
            <a:r>
              <a:rPr lang="en-US" sz="2000" b="1" dirty="0"/>
              <a:t>Amount (Actual</a:t>
            </a:r>
            <a:r>
              <a:rPr lang="en-US" sz="2000" b="1" dirty="0" smtClean="0"/>
              <a:t>)</a:t>
            </a:r>
            <a:r>
              <a:rPr lang="cs-CZ" sz="2000" b="1" dirty="0" smtClean="0"/>
              <a:t> </a:t>
            </a:r>
            <a:r>
              <a:rPr lang="en-US" sz="2000" b="1" dirty="0" smtClean="0"/>
              <a:t>- </a:t>
            </a:r>
            <a:r>
              <a:rPr lang="en-US" sz="2000" b="1" dirty="0"/>
              <a:t>Cost Posted to G/L.</a:t>
            </a:r>
          </a:p>
          <a:p>
            <a:endParaRPr lang="en-US" sz="2000" dirty="0"/>
          </a:p>
          <a:p>
            <a:endParaRPr lang="cs-CZ" sz="2000" dirty="0"/>
          </a:p>
        </p:txBody>
      </p:sp>
    </p:spTree>
    <p:extLst>
      <p:ext uri="{BB962C8B-B14F-4D97-AF65-F5344CB8AC3E}">
        <p14:creationId xmlns:p14="http://schemas.microsoft.com/office/powerpoint/2010/main" val="1588017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693</Words>
  <Application>Microsoft Office PowerPoint</Application>
  <PresentationFormat>Předvádění na obrazovce (4:3)</PresentationFormat>
  <Paragraphs>59</Paragraphs>
  <Slides>20</Slides>
  <Notes>2</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systému Office</vt:lpstr>
      <vt:lpstr>Introduction to MS Dynamics NAV   (Item Charges- vedlejší náklady)</vt:lpstr>
      <vt:lpstr>Item Charges-vedlejší náklady</vt:lpstr>
      <vt:lpstr>Inventory setup (Nastavení zásob)</vt:lpstr>
      <vt:lpstr>Inventory setup (Nastavení zásob)</vt:lpstr>
      <vt:lpstr> Vytvoření nové karty </vt:lpstr>
      <vt:lpstr> Položky po provedení nákupu 1 ks našeho zboží za 3000 Kč   </vt:lpstr>
      <vt:lpstr>Hodnota skladu</vt:lpstr>
      <vt:lpstr>Položky skladu a položky ocenění</vt:lpstr>
      <vt:lpstr>Value Entry explanantion</vt:lpstr>
      <vt:lpstr>Parametry poplatků </vt:lpstr>
      <vt:lpstr>Nákupní řádek dopravce zboží ADJ</vt:lpstr>
      <vt:lpstr>Přiřazení vedlejšího nákladu (poplatku)- výběr dokumentu</vt:lpstr>
      <vt:lpstr>Přiřazení vedlejšího nákladu (poplatku) </vt:lpstr>
      <vt:lpstr>Přiřazení vedlejšího nákladu (poplatku) </vt:lpstr>
      <vt:lpstr>Karta zboží po přiřazení poplatku</vt:lpstr>
      <vt:lpstr>Položky zboží a ocenění</vt:lpstr>
      <vt:lpstr>Hodnota skladu</vt:lpstr>
      <vt:lpstr>Věcné položky</vt:lpstr>
      <vt:lpstr>G/L Entries</vt:lpstr>
      <vt:lpstr>Konec lekce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163</cp:revision>
  <dcterms:created xsi:type="dcterms:W3CDTF">2014-09-15T11:04:04Z</dcterms:created>
  <dcterms:modified xsi:type="dcterms:W3CDTF">2018-09-25T11:50:46Z</dcterms:modified>
</cp:coreProperties>
</file>