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303" r:id="rId3"/>
    <p:sldId id="299" r:id="rId4"/>
    <p:sldId id="300" r:id="rId5"/>
    <p:sldId id="302" r:id="rId6"/>
    <p:sldId id="301" r:id="rId7"/>
    <p:sldId id="294" r:id="rId8"/>
    <p:sldId id="296" r:id="rId9"/>
    <p:sldId id="297" r:id="rId10"/>
    <p:sldId id="307" r:id="rId11"/>
    <p:sldId id="306" r:id="rId12"/>
    <p:sldId id="305" r:id="rId13"/>
    <p:sldId id="304" r:id="rId14"/>
    <p:sldId id="298" r:id="rId15"/>
    <p:sldId id="309" r:id="rId16"/>
    <p:sldId id="325" r:id="rId17"/>
    <p:sldId id="308" r:id="rId18"/>
    <p:sldId id="312" r:id="rId19"/>
    <p:sldId id="311" r:id="rId20"/>
    <p:sldId id="310" r:id="rId21"/>
    <p:sldId id="313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323" r:id="rId31"/>
    <p:sldId id="324" r:id="rId32"/>
    <p:sldId id="314" r:id="rId3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1734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52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92007-5756-40BE-A319-FC73D6D39E74}" type="datetimeFigureOut">
              <a:rPr lang="cs-CZ" smtClean="0"/>
              <a:t>1.10.2018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CF965-D2DE-4C4C-AD1D-A42195677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7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325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27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04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15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5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11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08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1.10.2018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97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18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06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21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53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74A0C-3999-4A34-B7B3-0F835A0A5B6E}" type="datetimeFigureOut">
              <a:rPr lang="cs-CZ" smtClean="0"/>
              <a:t>1.10.2018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00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Introduction to MS Dynamics NAV 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en-GB" sz="1600" b="1" dirty="0" smtClean="0">
                <a:solidFill>
                  <a:srgbClr val="0070C0"/>
                </a:solidFill>
                <a:latin typeface="+mn-lt"/>
              </a:rPr>
              <a:t>(</a:t>
            </a:r>
            <a:r>
              <a:rPr lang="cs-CZ" sz="1600" b="1" dirty="0" err="1" smtClean="0">
                <a:solidFill>
                  <a:srgbClr val="0070C0"/>
                </a:solidFill>
                <a:latin typeface="+mn-lt"/>
              </a:rPr>
              <a:t>Serial</a:t>
            </a:r>
            <a:r>
              <a:rPr lang="cs-CZ" sz="16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cs-CZ" sz="1600" b="1" dirty="0" err="1" smtClean="0">
                <a:solidFill>
                  <a:srgbClr val="0070C0"/>
                </a:solidFill>
                <a:latin typeface="+mn-lt"/>
              </a:rPr>
              <a:t>numbers</a:t>
            </a:r>
            <a:r>
              <a:rPr lang="cs-CZ" sz="1600" b="1" dirty="0" smtClean="0">
                <a:solidFill>
                  <a:srgbClr val="0070C0"/>
                </a:solidFill>
                <a:latin typeface="+mn-lt"/>
              </a:rPr>
              <a:t> , Lot </a:t>
            </a:r>
            <a:r>
              <a:rPr lang="cs-CZ" sz="1600" b="1" dirty="0" err="1" smtClean="0">
                <a:solidFill>
                  <a:srgbClr val="0070C0"/>
                </a:solidFill>
                <a:latin typeface="+mn-lt"/>
              </a:rPr>
              <a:t>numbers</a:t>
            </a:r>
            <a:r>
              <a:rPr lang="cs-CZ" sz="16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  <a:latin typeface="+mn-lt"/>
              </a:rPr>
              <a:t>&amp; </a:t>
            </a:r>
            <a:r>
              <a:rPr lang="cs-CZ" sz="1600" b="1" dirty="0" err="1" smtClean="0">
                <a:solidFill>
                  <a:srgbClr val="0070C0"/>
                </a:solidFill>
                <a:latin typeface="+mn-lt"/>
              </a:rPr>
              <a:t>Item</a:t>
            </a:r>
            <a:r>
              <a:rPr lang="cs-CZ" sz="16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cs-CZ" sz="1600" b="1" dirty="0" err="1" smtClean="0">
                <a:solidFill>
                  <a:srgbClr val="0070C0"/>
                </a:solidFill>
                <a:latin typeface="+mn-lt"/>
              </a:rPr>
              <a:t>tracking</a:t>
            </a:r>
            <a:r>
              <a:rPr lang="cs-CZ" sz="1600" b="1" dirty="0" smtClean="0">
                <a:solidFill>
                  <a:srgbClr val="0070C0"/>
                </a:solidFill>
                <a:latin typeface="+mn-lt"/>
              </a:rPr>
              <a:t> and </a:t>
            </a:r>
            <a:r>
              <a:rPr lang="en-US" sz="1600" b="1" dirty="0" smtClean="0">
                <a:solidFill>
                  <a:srgbClr val="0070C0"/>
                </a:solidFill>
                <a:latin typeface="+mn-lt"/>
              </a:rPr>
              <a:t>Item </a:t>
            </a:r>
            <a:r>
              <a:rPr lang="cs-CZ" sz="1600" b="1" dirty="0" err="1" smtClean="0">
                <a:solidFill>
                  <a:srgbClr val="0070C0"/>
                </a:solidFill>
                <a:latin typeface="+mn-lt"/>
              </a:rPr>
              <a:t>tracing</a:t>
            </a:r>
            <a:r>
              <a:rPr lang="cs-CZ" sz="1600" b="1" dirty="0" smtClean="0">
                <a:solidFill>
                  <a:srgbClr val="0070C0"/>
                </a:solidFill>
                <a:latin typeface="+mn-lt"/>
              </a:rPr>
              <a:t>)</a:t>
            </a:r>
            <a:endParaRPr lang="en-GB" sz="16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1800" dirty="0" err="1" smtClean="0"/>
              <a:t>Ing.J.Skorkovský,CSc</a:t>
            </a:r>
            <a:r>
              <a:rPr lang="cs-CZ" sz="1800" dirty="0" smtClean="0"/>
              <a:t>.</a:t>
            </a:r>
            <a:r>
              <a:rPr lang="cs-CZ" dirty="0" smtClean="0"/>
              <a:t> </a:t>
            </a:r>
          </a:p>
          <a:p>
            <a:r>
              <a:rPr lang="en-US" sz="1800" dirty="0" smtClean="0"/>
              <a:t>MASARYK UNIVERSITY BRNO,</a:t>
            </a:r>
            <a:r>
              <a:rPr lang="cs-CZ" sz="1800" dirty="0" smtClean="0"/>
              <a:t> </a:t>
            </a:r>
            <a:r>
              <a:rPr lang="en-US" sz="1800" dirty="0" smtClean="0"/>
              <a:t>Czech Republic </a:t>
            </a:r>
          </a:p>
          <a:p>
            <a:r>
              <a:rPr lang="en-US" sz="1800" dirty="0" smtClean="0"/>
              <a:t>Faculty of economics and business administration </a:t>
            </a:r>
          </a:p>
          <a:p>
            <a:r>
              <a:rPr lang="en-US" sz="1800" dirty="0" smtClean="0"/>
              <a:t>Department of corporate economy</a:t>
            </a:r>
            <a:endParaRPr lang="cs-CZ" sz="1800" dirty="0" smtClean="0"/>
          </a:p>
          <a:p>
            <a:r>
              <a:rPr lang="cs-CZ" sz="1800" b="1" dirty="0" smtClean="0"/>
              <a:t> </a:t>
            </a:r>
            <a:endParaRPr lang="en-US" sz="1800" b="1" dirty="0"/>
          </a:p>
          <a:p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36712"/>
            <a:ext cx="494358" cy="29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547664" y="1340768"/>
            <a:ext cx="56843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English</a:t>
            </a:r>
            <a:r>
              <a:rPr lang="cs-CZ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version</a:t>
            </a:r>
            <a:r>
              <a:rPr lang="cs-CZ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of</a:t>
            </a:r>
            <a:r>
              <a:rPr lang="cs-CZ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PWP show                     </a:t>
            </a:r>
          </a:p>
          <a:p>
            <a:pPr algn="ctr"/>
            <a:r>
              <a:rPr lang="cs-CZ" sz="1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cs-CZ" sz="1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</a:t>
            </a:r>
            <a:r>
              <a:rPr lang="en-US" sz="1400" b="1" dirty="0" smtClean="0">
                <a:solidFill>
                  <a:srgbClr val="00B050"/>
                </a:solidFill>
              </a:rPr>
              <a:t>he </a:t>
            </a:r>
            <a:r>
              <a:rPr lang="en-US" sz="1400" b="1" dirty="0">
                <a:solidFill>
                  <a:srgbClr val="00B050"/>
                </a:solidFill>
              </a:rPr>
              <a:t>key material for CZ students is</a:t>
            </a:r>
            <a:r>
              <a:rPr lang="en-US" sz="1400" b="1" dirty="0">
                <a:solidFill>
                  <a:srgbClr val="0070C0"/>
                </a:solidFill>
              </a:rPr>
              <a:t> </a:t>
            </a:r>
            <a:r>
              <a:rPr lang="cs-CZ" sz="1400" b="1" dirty="0" smtClean="0"/>
              <a:t>Příklad-Dávky-Sériová čísla 20181001)</a:t>
            </a:r>
            <a:endParaRPr lang="cs-CZ" sz="1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20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Second PO – </a:t>
            </a:r>
            <a:r>
              <a:rPr lang="cs-CZ" sz="2800" dirty="0" err="1" smtClean="0"/>
              <a:t>Flour</a:t>
            </a:r>
            <a:r>
              <a:rPr lang="cs-CZ" sz="2800" dirty="0" smtClean="0"/>
              <a:t> and Lot </a:t>
            </a:r>
            <a:r>
              <a:rPr lang="cs-CZ" sz="2800" dirty="0" err="1" smtClean="0"/>
              <a:t>number</a:t>
            </a:r>
            <a:r>
              <a:rPr lang="cs-CZ" sz="2800" dirty="0" smtClean="0"/>
              <a:t> </a:t>
            </a:r>
            <a:r>
              <a:rPr lang="cs-CZ" sz="2800" dirty="0" err="1" smtClean="0"/>
              <a:t>Information</a:t>
            </a:r>
            <a:r>
              <a:rPr lang="cs-CZ" sz="2800" dirty="0" smtClean="0"/>
              <a:t> </a:t>
            </a:r>
            <a:r>
              <a:rPr lang="cs-CZ" sz="2800" dirty="0" err="1" smtClean="0"/>
              <a:t>card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PO : </a:t>
            </a:r>
            <a:r>
              <a:rPr lang="en-GB" sz="2000" dirty="0" err="1" smtClean="0"/>
              <a:t>Ctr</a:t>
            </a:r>
            <a:r>
              <a:rPr lang="cs-CZ" sz="2000" dirty="0" smtClean="0"/>
              <a:t>l</a:t>
            </a:r>
            <a:r>
              <a:rPr lang="en-GB" sz="2000" dirty="0" smtClean="0"/>
              <a:t>-N</a:t>
            </a:r>
          </a:p>
          <a:p>
            <a:r>
              <a:rPr lang="en-GB" sz="2000" dirty="0" smtClean="0"/>
              <a:t>Enter Vendor :10000  and enter Vendor invoice number </a:t>
            </a:r>
          </a:p>
          <a:p>
            <a:r>
              <a:rPr lang="en-GB" sz="2000" dirty="0" smtClean="0"/>
              <a:t>Enter line F_001 and 3packs and location blue </a:t>
            </a:r>
          </a:p>
          <a:p>
            <a:r>
              <a:rPr lang="en-GB" sz="2000" dirty="0" smtClean="0"/>
              <a:t>Go to Icon Line and Item tracking lines</a:t>
            </a:r>
          </a:p>
          <a:p>
            <a:endParaRPr lang="cs-CZ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71733"/>
            <a:ext cx="4906491" cy="227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1280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Second PO – Flour and Lot number Information card</a:t>
            </a:r>
            <a:endParaRPr lang="en-US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1547664" y="2204864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>
            <a:off x="2212838" y="2893586"/>
            <a:ext cx="83389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183779"/>
            <a:ext cx="2058030" cy="109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999052" y="2708920"/>
            <a:ext cx="1097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Click</a:t>
            </a:r>
            <a:r>
              <a:rPr lang="cs-CZ" dirty="0" smtClean="0"/>
              <a:t> New</a:t>
            </a:r>
            <a:endParaRPr lang="cs-CZ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16189"/>
            <a:ext cx="45624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340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Item Ledger entries after PO posting </a:t>
            </a:r>
            <a:endParaRPr lang="en-Z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637587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725144"/>
            <a:ext cx="4498826" cy="1551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5292080" y="4221088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933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Sales </a:t>
            </a:r>
            <a:r>
              <a:rPr lang="cs-CZ" dirty="0" err="1" smtClean="0"/>
              <a:t>Order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1485900"/>
            <a:ext cx="4644181" cy="2695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13025"/>
            <a:ext cx="1848619" cy="137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ipka doprava 4"/>
          <p:cNvSpPr/>
          <p:nvPr/>
        </p:nvSpPr>
        <p:spPr>
          <a:xfrm>
            <a:off x="1331640" y="4873065"/>
            <a:ext cx="93610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>
            <a:off x="4283968" y="4917453"/>
            <a:ext cx="280831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8363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Assigning Lots (two different ones)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562100"/>
            <a:ext cx="7761287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1487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Item Ledger Entries after posting SO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700808"/>
            <a:ext cx="8224751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ousměrná svislá šipka 3"/>
          <p:cNvSpPr/>
          <p:nvPr/>
        </p:nvSpPr>
        <p:spPr>
          <a:xfrm>
            <a:off x="3707904" y="2636912"/>
            <a:ext cx="144016" cy="28803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ousměrná svislá šipka 5"/>
          <p:cNvSpPr/>
          <p:nvPr/>
        </p:nvSpPr>
        <p:spPr>
          <a:xfrm>
            <a:off x="4004320" y="2501280"/>
            <a:ext cx="144016" cy="288032"/>
          </a:xfrm>
          <a:prstGeom prst="up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683568" y="414908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S</a:t>
            </a:r>
            <a:r>
              <a:rPr lang="cs-CZ" dirty="0" smtClean="0">
                <a:solidFill>
                  <a:srgbClr val="FF0000"/>
                </a:solidFill>
              </a:rPr>
              <a:t>0</a:t>
            </a:r>
            <a:r>
              <a:rPr lang="cs-CZ" dirty="0" smtClean="0"/>
              <a:t> = </a:t>
            </a:r>
            <a:r>
              <a:rPr lang="cs-CZ" dirty="0" smtClean="0">
                <a:solidFill>
                  <a:srgbClr val="0070C0"/>
                </a:solidFill>
              </a:rPr>
              <a:t>S</a:t>
            </a:r>
            <a:r>
              <a:rPr lang="cs-CZ" dirty="0" smtClean="0"/>
              <a:t>ales </a:t>
            </a:r>
            <a:r>
              <a:rPr lang="cs-CZ" dirty="0" err="1" smtClean="0">
                <a:solidFill>
                  <a:srgbClr val="FF0000"/>
                </a:solidFill>
              </a:rPr>
              <a:t>O</a:t>
            </a:r>
            <a:r>
              <a:rPr lang="cs-CZ" dirty="0" err="1" smtClean="0"/>
              <a:t>rder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3682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284582" y="2967335"/>
            <a:ext cx="4574842" cy="129266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Serial</a:t>
            </a:r>
            <a:r>
              <a:rPr lang="cs-C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numbers</a:t>
            </a:r>
            <a:endParaRPr lang="cs-CZ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cs-CZ" sz="2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(2nd part </a:t>
            </a:r>
            <a:r>
              <a:rPr lang="cs-CZ" sz="2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of</a:t>
            </a:r>
            <a:r>
              <a:rPr lang="cs-CZ" sz="2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PWP show)</a:t>
            </a:r>
            <a:endParaRPr lang="cs-CZ" sz="24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7300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err="1" smtClean="0"/>
              <a:t>Purchase</a:t>
            </a:r>
            <a:r>
              <a:rPr lang="cs-CZ" sz="3200" dirty="0" smtClean="0"/>
              <a:t> </a:t>
            </a:r>
            <a:r>
              <a:rPr lang="cs-CZ" sz="3200" dirty="0" err="1" smtClean="0"/>
              <a:t>an</a:t>
            </a:r>
            <a:r>
              <a:rPr lang="cs-CZ" sz="3200" dirty="0" smtClean="0"/>
              <a:t> </a:t>
            </a:r>
            <a:r>
              <a:rPr lang="cs-CZ" sz="3200" dirty="0" err="1" smtClean="0"/>
              <a:t>item</a:t>
            </a:r>
            <a:r>
              <a:rPr lang="cs-CZ" sz="3200" dirty="0" smtClean="0"/>
              <a:t> </a:t>
            </a:r>
            <a:r>
              <a:rPr lang="cs-CZ" sz="3200" dirty="0" err="1" smtClean="0"/>
              <a:t>with</a:t>
            </a:r>
            <a:r>
              <a:rPr lang="cs-CZ" sz="3200" dirty="0" smtClean="0"/>
              <a:t> </a:t>
            </a:r>
            <a:r>
              <a:rPr lang="cs-CZ" sz="3200" dirty="0" err="1" smtClean="0"/>
              <a:t>Serial</a:t>
            </a:r>
            <a:r>
              <a:rPr lang="cs-CZ" sz="3200" dirty="0" smtClean="0"/>
              <a:t> </a:t>
            </a:r>
            <a:r>
              <a:rPr lang="cs-CZ" sz="3200" dirty="0" err="1" smtClean="0"/>
              <a:t>number</a:t>
            </a:r>
            <a:r>
              <a:rPr lang="cs-CZ" sz="3200" dirty="0" smtClean="0"/>
              <a:t>  </a:t>
            </a:r>
            <a:r>
              <a:rPr lang="cs-CZ" sz="3200" dirty="0" err="1" smtClean="0"/>
              <a:t>setup</a:t>
            </a:r>
            <a:endParaRPr lang="cs-CZ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3662754" cy="1772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0768"/>
            <a:ext cx="4315404" cy="15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806" y="3429000"/>
            <a:ext cx="6970713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50" y="4581128"/>
            <a:ext cx="54483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3203848" y="4149080"/>
            <a:ext cx="0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1916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Purchase Order (only PO line  shown)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6465887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135916"/>
            <a:ext cx="1848619" cy="137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Šipka doprava 5"/>
          <p:cNvSpPr/>
          <p:nvPr/>
        </p:nvSpPr>
        <p:spPr>
          <a:xfrm>
            <a:off x="1115616" y="3495956"/>
            <a:ext cx="93610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/>
          <p:cNvSpPr/>
          <p:nvPr/>
        </p:nvSpPr>
        <p:spPr>
          <a:xfrm>
            <a:off x="4067944" y="3540344"/>
            <a:ext cx="280831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924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Assigning Serial Numbers -  </a:t>
            </a:r>
            <a:r>
              <a:rPr lang="en-ZA" dirty="0" err="1" smtClean="0"/>
              <a:t>befor</a:t>
            </a:r>
            <a:r>
              <a:rPr lang="cs-CZ" dirty="0" smtClean="0"/>
              <a:t>e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733550"/>
            <a:ext cx="8237537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916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Lot numbers (batches)-Item Tracking</a:t>
            </a:r>
            <a:endParaRPr lang="en-ZA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ZA" dirty="0" smtClean="0"/>
              <a:t>It enables to mark Item Ledger Entries by Lot (Batch) Number, which is part of the batch card. It enables  :</a:t>
            </a:r>
          </a:p>
          <a:p>
            <a:pPr lvl="1"/>
            <a:r>
              <a:rPr lang="en-ZA" dirty="0" smtClean="0"/>
              <a:t>Item tracking from purchase,  possible subsequent production , transfers and sales </a:t>
            </a:r>
          </a:p>
          <a:p>
            <a:pPr lvl="1"/>
            <a:r>
              <a:rPr lang="en-ZA" dirty="0" smtClean="0"/>
              <a:t>It enables to control quality and better specification of rejects (scraps) </a:t>
            </a:r>
          </a:p>
          <a:p>
            <a:pPr lvl="1"/>
            <a:r>
              <a:rPr lang="en-ZA" dirty="0" smtClean="0"/>
              <a:t>It enables to control warranty and expiration </a:t>
            </a:r>
            <a:endParaRPr lang="cs-CZ" dirty="0" smtClean="0"/>
          </a:p>
          <a:p>
            <a:pPr lvl="1"/>
            <a:r>
              <a:rPr lang="en-ZA" dirty="0" smtClean="0"/>
              <a:t>It work similarly if serial numbers are created (assigned)</a:t>
            </a:r>
          </a:p>
          <a:p>
            <a:pPr marL="457200" lvl="1" indent="0">
              <a:buNone/>
            </a:pPr>
            <a:r>
              <a:rPr lang="en-ZA" dirty="0" smtClean="0"/>
              <a:t> 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4442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Assigning Serial Numbers -  after</a:t>
            </a:r>
            <a:endParaRPr lang="en-Z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2404664" cy="1938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2051720" y="2971800"/>
            <a:ext cx="7899" cy="6769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89040"/>
            <a:ext cx="6846887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Šipka doprava 7"/>
          <p:cNvSpPr/>
          <p:nvPr/>
        </p:nvSpPr>
        <p:spPr>
          <a:xfrm>
            <a:off x="4139952" y="1700808"/>
            <a:ext cx="3312368" cy="1872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4569040" y="2334801"/>
            <a:ext cx="16690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Esc</a:t>
            </a:r>
            <a:r>
              <a:rPr lang="cs-CZ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 F9</a:t>
            </a:r>
            <a:endParaRPr lang="cs-CZ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451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Item Ledger Entries</a:t>
            </a:r>
            <a:endParaRPr lang="en-Z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68" y="1340768"/>
            <a:ext cx="8504237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232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sz="3600" b="1" dirty="0" smtClean="0"/>
              <a:t>Complex </a:t>
            </a:r>
            <a:r>
              <a:rPr lang="en-ZA" sz="3600" b="1" dirty="0" err="1" smtClean="0"/>
              <a:t>Examle</a:t>
            </a:r>
            <a:r>
              <a:rPr lang="en-ZA" sz="3600" b="1" dirty="0" smtClean="0"/>
              <a:t> (CE) to show Item tracking</a:t>
            </a:r>
            <a:endParaRPr lang="en-ZA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Create new Item Card X1</a:t>
            </a:r>
          </a:p>
          <a:p>
            <a:r>
              <a:rPr lang="en-ZA" dirty="0" smtClean="0"/>
              <a:t>PO1 - Assign  LN1 and LN2 , 10 pcs (6 and 4)</a:t>
            </a:r>
          </a:p>
          <a:p>
            <a:r>
              <a:rPr lang="en-ZA" dirty="0" smtClean="0"/>
              <a:t>PO2- Assign  LN3 and LN4, 10 pcs (7 and 3) </a:t>
            </a:r>
          </a:p>
          <a:p>
            <a:r>
              <a:rPr lang="en-ZA" dirty="0" smtClean="0"/>
              <a:t>SO1 – 12 pcs of X1 (mixed Lots from all Lots)</a:t>
            </a:r>
          </a:p>
          <a:p>
            <a:r>
              <a:rPr lang="en-ZA" dirty="0" smtClean="0"/>
              <a:t>Show tracking window </a:t>
            </a:r>
            <a:endParaRPr lang="en-ZA" dirty="0"/>
          </a:p>
        </p:txBody>
      </p:sp>
      <p:sp>
        <p:nvSpPr>
          <p:cNvPr id="4" name="TextovéPole 3"/>
          <p:cNvSpPr txBox="1"/>
          <p:nvPr/>
        </p:nvSpPr>
        <p:spPr>
          <a:xfrm>
            <a:off x="899592" y="5136937"/>
            <a:ext cx="6195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smtClean="0"/>
              <a:t>Comment</a:t>
            </a:r>
            <a:r>
              <a:rPr lang="en-ZA" dirty="0" smtClean="0"/>
              <a:t> : Czech database, English texts in PWP, NAV 2016 CZE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9100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CE1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462089"/>
            <a:ext cx="5035667" cy="25429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93273"/>
            <a:ext cx="5688632" cy="21047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6" y="4437112"/>
            <a:ext cx="6560020" cy="9361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4" y="5589240"/>
            <a:ext cx="6560021" cy="1027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830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PO1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53142"/>
            <a:ext cx="84756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69265" y="1123013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PO1 line </a:t>
            </a: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52387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36043"/>
            <a:ext cx="2448365" cy="1527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65" y="4365104"/>
            <a:ext cx="4467594" cy="214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 flipV="1">
            <a:off x="1547664" y="4221088"/>
            <a:ext cx="4464496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25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PO1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53142"/>
            <a:ext cx="84756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52387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65103"/>
            <a:ext cx="4757657" cy="232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Přímá spojnice se šipkou 7"/>
          <p:cNvCxnSpPr/>
          <p:nvPr/>
        </p:nvCxnSpPr>
        <p:spPr>
          <a:xfrm flipV="1">
            <a:off x="1547664" y="4221088"/>
            <a:ext cx="4464496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910" y="3230240"/>
            <a:ext cx="2786687" cy="976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588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X1 </a:t>
            </a:r>
            <a:r>
              <a:rPr lang="cs-CZ" dirty="0" err="1" smtClean="0"/>
              <a:t>Item</a:t>
            </a:r>
            <a:r>
              <a:rPr lang="cs-CZ" dirty="0" smtClean="0"/>
              <a:t> </a:t>
            </a:r>
            <a:r>
              <a:rPr lang="cs-CZ" dirty="0" err="1" smtClean="0"/>
              <a:t>Ledger</a:t>
            </a:r>
            <a:r>
              <a:rPr lang="cs-CZ" dirty="0" smtClean="0"/>
              <a:t> </a:t>
            </a:r>
            <a:r>
              <a:rPr lang="cs-CZ" dirty="0" err="1" smtClean="0"/>
              <a:t>Entries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256587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32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Sales </a:t>
            </a:r>
            <a:r>
              <a:rPr lang="cs-CZ" dirty="0" err="1" smtClean="0"/>
              <a:t>Order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772816"/>
            <a:ext cx="8029509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95535" y="1268760"/>
            <a:ext cx="1730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Sales </a:t>
            </a:r>
            <a:r>
              <a:rPr lang="cs-CZ" dirty="0" err="1" smtClean="0"/>
              <a:t>order</a:t>
            </a:r>
            <a:r>
              <a:rPr lang="cs-CZ" dirty="0" smtClean="0"/>
              <a:t> line  </a:t>
            </a:r>
            <a:endParaRPr lang="cs-CZ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24943"/>
            <a:ext cx="6618287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411760" y="5589240"/>
            <a:ext cx="37527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Post </a:t>
            </a:r>
            <a:r>
              <a:rPr lang="cs-CZ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it</a:t>
            </a:r>
            <a:r>
              <a:rPr lang="cs-C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by F9</a:t>
            </a:r>
            <a:endParaRPr lang="cs-CZ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850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X1 </a:t>
            </a:r>
            <a:r>
              <a:rPr lang="cs-CZ" dirty="0" err="1"/>
              <a:t>Item</a:t>
            </a:r>
            <a:r>
              <a:rPr lang="cs-CZ" dirty="0"/>
              <a:t> </a:t>
            </a:r>
            <a:r>
              <a:rPr lang="cs-CZ" dirty="0" err="1"/>
              <a:t>Ledger</a:t>
            </a:r>
            <a:r>
              <a:rPr lang="cs-CZ" dirty="0"/>
              <a:t> </a:t>
            </a:r>
            <a:r>
              <a:rPr lang="cs-CZ" dirty="0" err="1"/>
              <a:t>Entries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6475413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8216745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3275856" y="3284984"/>
            <a:ext cx="0" cy="7920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>
            <a:off x="3491880" y="3501008"/>
            <a:ext cx="0" cy="792088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3995936" y="3897052"/>
            <a:ext cx="0" cy="61206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4716016" y="4077072"/>
            <a:ext cx="0" cy="57606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60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X1 </a:t>
            </a:r>
            <a:r>
              <a:rPr lang="cs-CZ" dirty="0" err="1"/>
              <a:t>Item</a:t>
            </a:r>
            <a:r>
              <a:rPr lang="cs-CZ" dirty="0"/>
              <a:t> </a:t>
            </a:r>
            <a:r>
              <a:rPr lang="cs-CZ" dirty="0" err="1"/>
              <a:t>Ledger</a:t>
            </a:r>
            <a:r>
              <a:rPr lang="cs-CZ" dirty="0"/>
              <a:t> </a:t>
            </a:r>
            <a:r>
              <a:rPr lang="cs-CZ" dirty="0" err="1"/>
              <a:t>Entries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61" y="1268760"/>
            <a:ext cx="7418387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68960"/>
            <a:ext cx="7600604" cy="270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58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card creation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It is necessary to start our model with brand new card without any Item Ledger Entry created in the past  </a:t>
            </a:r>
            <a:r>
              <a:rPr lang="cs-CZ" dirty="0" smtClean="0"/>
              <a:t> 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284984"/>
            <a:ext cx="204787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14870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Item</a:t>
            </a:r>
            <a:r>
              <a:rPr lang="cs-CZ" dirty="0" smtClean="0"/>
              <a:t> </a:t>
            </a:r>
            <a:r>
              <a:rPr lang="cs-CZ" dirty="0" err="1" smtClean="0"/>
              <a:t>Tracing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3286125" cy="2295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12777"/>
            <a:ext cx="2713116" cy="22955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3707904" y="1916832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33056"/>
            <a:ext cx="7357071" cy="1882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291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Item</a:t>
            </a:r>
            <a:r>
              <a:rPr lang="cs-CZ" dirty="0"/>
              <a:t> </a:t>
            </a:r>
            <a:r>
              <a:rPr lang="cs-CZ" dirty="0" err="1"/>
              <a:t>Tracing</a:t>
            </a:r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340768"/>
            <a:ext cx="7514109" cy="1853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83567" y="5010521"/>
            <a:ext cx="79149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Původ -&gt; Použití</a:t>
            </a:r>
          </a:p>
          <a:p>
            <a:r>
              <a:rPr lang="cs-CZ" dirty="0"/>
              <a:t>Pokud vyberete tuto volbu, program nejprve zobrazí místo, odkud daná položka zboží pochází, a poté místo jejího použití. </a:t>
            </a:r>
            <a:endParaRPr lang="cs-CZ" dirty="0">
              <a:effectLst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11559" y="3452807"/>
            <a:ext cx="76581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Použití -&gt; Původ</a:t>
            </a:r>
          </a:p>
          <a:p>
            <a:r>
              <a:rPr lang="cs-CZ" dirty="0"/>
              <a:t>Pokud vyberete tuto volbu, program nejprve zobrazí místo, kde byla daná položka zboží použita, a poté místo, odkud položka zboží pro dané konkrétní použití pochází.</a:t>
            </a:r>
            <a:endParaRPr lang="cs-CZ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6963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End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section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sz="2000" b="1" dirty="0" err="1">
                <a:solidFill>
                  <a:srgbClr val="0070C0"/>
                </a:solidFill>
              </a:rPr>
              <a:t>Serial</a:t>
            </a:r>
            <a:r>
              <a:rPr lang="cs-CZ" sz="2000" b="1" dirty="0">
                <a:solidFill>
                  <a:srgbClr val="0070C0"/>
                </a:solidFill>
              </a:rPr>
              <a:t> </a:t>
            </a:r>
            <a:r>
              <a:rPr lang="cs-CZ" sz="2000" b="1" dirty="0" err="1">
                <a:solidFill>
                  <a:srgbClr val="0070C0"/>
                </a:solidFill>
              </a:rPr>
              <a:t>numbers</a:t>
            </a:r>
            <a:r>
              <a:rPr lang="cs-CZ" sz="2000" b="1" dirty="0">
                <a:solidFill>
                  <a:srgbClr val="0070C0"/>
                </a:solidFill>
              </a:rPr>
              <a:t> , Lot </a:t>
            </a:r>
            <a:r>
              <a:rPr lang="cs-CZ" sz="2000" b="1" dirty="0" err="1">
                <a:solidFill>
                  <a:srgbClr val="0070C0"/>
                </a:solidFill>
              </a:rPr>
              <a:t>numbers</a:t>
            </a:r>
            <a:r>
              <a:rPr lang="cs-CZ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>
                <a:solidFill>
                  <a:srgbClr val="0070C0"/>
                </a:solidFill>
              </a:rPr>
              <a:t>&amp; </a:t>
            </a:r>
            <a:r>
              <a:rPr lang="cs-CZ" sz="2000" b="1" dirty="0" err="1">
                <a:solidFill>
                  <a:srgbClr val="0070C0"/>
                </a:solidFill>
              </a:rPr>
              <a:t>Item</a:t>
            </a:r>
            <a:r>
              <a:rPr lang="cs-CZ" sz="2000" b="1" dirty="0">
                <a:solidFill>
                  <a:srgbClr val="0070C0"/>
                </a:solidFill>
              </a:rPr>
              <a:t> </a:t>
            </a:r>
            <a:r>
              <a:rPr lang="cs-CZ" sz="2000" b="1" dirty="0" err="1">
                <a:solidFill>
                  <a:srgbClr val="0070C0"/>
                </a:solidFill>
              </a:rPr>
              <a:t>tracking</a:t>
            </a:r>
            <a:r>
              <a:rPr lang="cs-CZ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>
                <a:solidFill>
                  <a:srgbClr val="0070C0"/>
                </a:solidFill>
              </a:rPr>
              <a:t>&amp; 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</a:rPr>
              <a:t>Item </a:t>
            </a:r>
            <a:r>
              <a:rPr lang="cs-CZ" sz="2000" b="1" dirty="0" err="1">
                <a:solidFill>
                  <a:srgbClr val="0070C0"/>
                </a:solidFill>
              </a:rPr>
              <a:t>tracing</a:t>
            </a:r>
            <a:r>
              <a:rPr lang="cs-CZ" sz="2000" b="1" dirty="0">
                <a:solidFill>
                  <a:srgbClr val="0070C0"/>
                </a:solidFill>
              </a:rPr>
              <a:t> </a:t>
            </a:r>
            <a:r>
              <a:rPr lang="cs-CZ" sz="2000" dirty="0" smtClean="0"/>
              <a:t>  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40169"/>
            <a:ext cx="5832648" cy="362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43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card creation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340768"/>
            <a:ext cx="444645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4139952" y="3429000"/>
            <a:ext cx="3672408" cy="1800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You have to  enter data to all fields marked by *</a:t>
            </a:r>
            <a:endParaRPr lang="en-GB" dirty="0"/>
          </a:p>
        </p:txBody>
      </p:sp>
      <p:sp>
        <p:nvSpPr>
          <p:cNvPr id="5" name="AutoShape 4" descr="Výsledek obrázku pro crazy programmer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76" y="3501007"/>
            <a:ext cx="3004604" cy="1981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1487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Item</a:t>
            </a:r>
            <a:r>
              <a:rPr lang="cs-CZ" dirty="0" smtClean="0"/>
              <a:t> </a:t>
            </a:r>
            <a:r>
              <a:rPr lang="cs-CZ" dirty="0" err="1" smtClean="0"/>
              <a:t>Card</a:t>
            </a:r>
            <a:r>
              <a:rPr lang="cs-CZ" dirty="0" smtClean="0"/>
              <a:t> -</a:t>
            </a:r>
            <a:r>
              <a:rPr lang="cs-CZ" dirty="0" err="1" smtClean="0"/>
              <a:t>Flour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55102"/>
            <a:ext cx="4016728" cy="232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16832"/>
            <a:ext cx="3511042" cy="232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581128"/>
            <a:ext cx="3620442" cy="90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6372200" y="407707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1487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Item</a:t>
            </a:r>
            <a:r>
              <a:rPr lang="cs-CZ" dirty="0"/>
              <a:t> </a:t>
            </a:r>
            <a:r>
              <a:rPr lang="cs-CZ" dirty="0" err="1" smtClean="0"/>
              <a:t>Card</a:t>
            </a:r>
            <a:r>
              <a:rPr lang="cs-CZ" dirty="0" smtClean="0"/>
              <a:t> </a:t>
            </a:r>
            <a:r>
              <a:rPr lang="cs-CZ" dirty="0"/>
              <a:t>-</a:t>
            </a:r>
            <a:r>
              <a:rPr lang="cs-CZ" dirty="0" err="1"/>
              <a:t>Flour</a:t>
            </a:r>
            <a:r>
              <a:rPr lang="cs-CZ" dirty="0"/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99" y="1484784"/>
            <a:ext cx="4619229" cy="109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930" y="2780928"/>
            <a:ext cx="4693206" cy="2146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2699792" y="2132856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1487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Purchase</a:t>
            </a:r>
            <a:r>
              <a:rPr lang="cs-CZ" dirty="0" smtClean="0"/>
              <a:t> </a:t>
            </a:r>
            <a:r>
              <a:rPr lang="cs-CZ" dirty="0" err="1" smtClean="0"/>
              <a:t>Order</a:t>
            </a:r>
            <a:r>
              <a:rPr lang="cs-CZ" dirty="0" smtClean="0"/>
              <a:t> : 2 </a:t>
            </a:r>
            <a:r>
              <a:rPr lang="cs-CZ" dirty="0" err="1" smtClean="0"/>
              <a:t>packs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flour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6139334" cy="43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581128"/>
            <a:ext cx="1848619" cy="137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2483768" y="4941168"/>
            <a:ext cx="93610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/>
          <p:cNvSpPr/>
          <p:nvPr/>
        </p:nvSpPr>
        <p:spPr>
          <a:xfrm>
            <a:off x="5436096" y="4985556"/>
            <a:ext cx="280831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9585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Purchase</a:t>
            </a:r>
            <a:r>
              <a:rPr lang="cs-CZ" dirty="0"/>
              <a:t> </a:t>
            </a:r>
            <a:r>
              <a:rPr lang="cs-CZ" dirty="0" err="1" smtClean="0"/>
              <a:t>Order</a:t>
            </a:r>
            <a:r>
              <a:rPr lang="cs-CZ" dirty="0" smtClean="0"/>
              <a:t> </a:t>
            </a:r>
            <a:r>
              <a:rPr lang="cs-CZ" dirty="0"/>
              <a:t>: 2 </a:t>
            </a:r>
            <a:r>
              <a:rPr lang="cs-CZ" dirty="0" err="1"/>
              <a:t>packs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flour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738313"/>
            <a:ext cx="7827963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lů 3"/>
          <p:cNvSpPr/>
          <p:nvPr/>
        </p:nvSpPr>
        <p:spPr>
          <a:xfrm>
            <a:off x="2123728" y="5301208"/>
            <a:ext cx="4032448" cy="9233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3275856" y="5301208"/>
            <a:ext cx="17495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ESC + F9</a:t>
            </a:r>
            <a:endParaRPr lang="cs-CZ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1487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Item</a:t>
            </a:r>
            <a:r>
              <a:rPr lang="cs-CZ" dirty="0" smtClean="0"/>
              <a:t> </a:t>
            </a:r>
            <a:r>
              <a:rPr lang="cs-CZ" dirty="0" err="1" smtClean="0"/>
              <a:t>Ledger</a:t>
            </a:r>
            <a:r>
              <a:rPr lang="cs-CZ" dirty="0" smtClean="0"/>
              <a:t> </a:t>
            </a:r>
            <a:r>
              <a:rPr lang="cs-CZ" dirty="0" err="1" smtClean="0"/>
              <a:t>entries</a:t>
            </a:r>
            <a:r>
              <a:rPr lang="cs-CZ" dirty="0" smtClean="0"/>
              <a:t> </a:t>
            </a:r>
            <a:r>
              <a:rPr lang="cs-CZ" dirty="0" err="1" smtClean="0"/>
              <a:t>after</a:t>
            </a:r>
            <a:r>
              <a:rPr lang="cs-CZ" dirty="0" smtClean="0"/>
              <a:t> PO </a:t>
            </a:r>
            <a:r>
              <a:rPr lang="cs-CZ" dirty="0" err="1" smtClean="0"/>
              <a:t>posting</a:t>
            </a:r>
            <a:r>
              <a:rPr lang="cs-CZ" dirty="0" smtClean="0"/>
              <a:t>  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666037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55576" y="522920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P</a:t>
            </a:r>
            <a:r>
              <a:rPr lang="cs-CZ" dirty="0" smtClean="0">
                <a:solidFill>
                  <a:srgbClr val="0070C0"/>
                </a:solidFill>
              </a:rPr>
              <a:t>O</a:t>
            </a:r>
            <a:r>
              <a:rPr lang="cs-CZ" dirty="0" smtClean="0"/>
              <a:t>=</a:t>
            </a:r>
            <a:r>
              <a:rPr lang="cs-CZ" dirty="0" err="1" smtClean="0">
                <a:solidFill>
                  <a:srgbClr val="FF0000"/>
                </a:solidFill>
              </a:rPr>
              <a:t>P</a:t>
            </a:r>
            <a:r>
              <a:rPr lang="cs-CZ" dirty="0" err="1" smtClean="0"/>
              <a:t>urchase</a:t>
            </a:r>
            <a:r>
              <a:rPr lang="cs-CZ" dirty="0" smtClean="0"/>
              <a:t> </a:t>
            </a:r>
            <a:r>
              <a:rPr lang="cs-CZ" dirty="0" err="1" smtClean="0"/>
              <a:t>Order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148707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1240</TotalTime>
  <Words>467</Words>
  <Application>Microsoft Office PowerPoint</Application>
  <PresentationFormat>Předvádění na obrazovce (4:3)</PresentationFormat>
  <Paragraphs>72</Paragraphs>
  <Slides>32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3" baseType="lpstr">
      <vt:lpstr>Motiv systému Office</vt:lpstr>
      <vt:lpstr>Introduction to MS Dynamics NAV   (Serial numbers , Lot numbers &amp; Item tracking and Item tracing)</vt:lpstr>
      <vt:lpstr>Lot numbers (batches)-Item Tracking</vt:lpstr>
      <vt:lpstr>New card creation</vt:lpstr>
      <vt:lpstr>New card creation</vt:lpstr>
      <vt:lpstr>Item Card -Flour </vt:lpstr>
      <vt:lpstr>Item Card -Flour </vt:lpstr>
      <vt:lpstr>Purchase Order : 2 packs of flour</vt:lpstr>
      <vt:lpstr>Purchase Order : 2 packs of flour</vt:lpstr>
      <vt:lpstr>Item Ledger entries after PO posting  </vt:lpstr>
      <vt:lpstr>Second PO – Flour and Lot number Information card</vt:lpstr>
      <vt:lpstr>Second PO – Flour and Lot number Information card</vt:lpstr>
      <vt:lpstr>Item Ledger entries after PO posting </vt:lpstr>
      <vt:lpstr>Sales Order</vt:lpstr>
      <vt:lpstr>Assigning Lots (two different ones)</vt:lpstr>
      <vt:lpstr>Item Ledger Entries after posting SO</vt:lpstr>
      <vt:lpstr>Prezentace aplikace PowerPoint</vt:lpstr>
      <vt:lpstr>Purchase an item with Serial number  setup</vt:lpstr>
      <vt:lpstr>Purchase Order (only PO line  shown)</vt:lpstr>
      <vt:lpstr>Assigning Serial Numbers -  before</vt:lpstr>
      <vt:lpstr>Assigning Serial Numbers -  after</vt:lpstr>
      <vt:lpstr>Item Ledger Entries</vt:lpstr>
      <vt:lpstr>Complex Examle (CE) to show Item tracking</vt:lpstr>
      <vt:lpstr>CE1</vt:lpstr>
      <vt:lpstr>PO1</vt:lpstr>
      <vt:lpstr>PO1</vt:lpstr>
      <vt:lpstr>X1 Item Ledger Entries</vt:lpstr>
      <vt:lpstr>Sales Order</vt:lpstr>
      <vt:lpstr>X1 Item Ledger Entries</vt:lpstr>
      <vt:lpstr>X1 Item Ledger Entries</vt:lpstr>
      <vt:lpstr>Item Tracing</vt:lpstr>
      <vt:lpstr>Item Tracing</vt:lpstr>
      <vt:lpstr>End of section  Serial numbers , Lot numbers &amp; Item tracking &amp;  Item tracing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Inroduction MS Dynamics NAV</dc:title>
  <dc:creator>Skorkovsky Jaromir</dc:creator>
  <cp:lastModifiedBy>Skorkovsky Jaromir</cp:lastModifiedBy>
  <cp:revision>218</cp:revision>
  <dcterms:created xsi:type="dcterms:W3CDTF">2014-09-15T11:04:04Z</dcterms:created>
  <dcterms:modified xsi:type="dcterms:W3CDTF">2018-10-01T07:15:27Z</dcterms:modified>
</cp:coreProperties>
</file>