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465" r:id="rId3"/>
    <p:sldId id="468" r:id="rId4"/>
    <p:sldId id="469" r:id="rId5"/>
    <p:sldId id="478" r:id="rId6"/>
    <p:sldId id="479" r:id="rId7"/>
    <p:sldId id="483" r:id="rId8"/>
    <p:sldId id="480" r:id="rId9"/>
    <p:sldId id="481" r:id="rId10"/>
    <p:sldId id="482" r:id="rId11"/>
    <p:sldId id="484" r:id="rId12"/>
    <p:sldId id="472" r:id="rId13"/>
    <p:sldId id="485" r:id="rId14"/>
    <p:sldId id="473" r:id="rId15"/>
    <p:sldId id="486" r:id="rId16"/>
    <p:sldId id="487" r:id="rId17"/>
    <p:sldId id="488" r:id="rId18"/>
    <p:sldId id="46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68"/>
            <p14:sldId id="469"/>
            <p14:sldId id="478"/>
            <p14:sldId id="479"/>
            <p14:sldId id="483"/>
            <p14:sldId id="480"/>
            <p14:sldId id="481"/>
            <p14:sldId id="482"/>
            <p14:sldId id="484"/>
            <p14:sldId id="472"/>
            <p14:sldId id="485"/>
            <p14:sldId id="473"/>
            <p14:sldId id="486"/>
            <p14:sldId id="487"/>
            <p14:sldId id="488"/>
            <p14:sldId id="464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B25"/>
    <a:srgbClr val="0066FF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1.10.2018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1.10.2018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5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1.10.2018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1.10.2018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1.10.2018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1.10.2018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1.10.2018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1.10.2018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1.10.2018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1.10.2018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1.10.2018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sz="1800" b="1" dirty="0" smtClean="0"/>
              <a:t>Introduction to MS Dynamics NAV </a:t>
            </a:r>
            <a:r>
              <a:rPr lang="en-ZA" sz="1600" b="1" dirty="0" smtClean="0">
                <a:solidFill>
                  <a:srgbClr val="0070C0"/>
                </a:solidFill>
              </a:rPr>
              <a:t>(Non stock Item</a:t>
            </a:r>
            <a:r>
              <a:rPr lang="cs-CZ" sz="1600" b="1" dirty="0" smtClean="0">
                <a:solidFill>
                  <a:srgbClr val="0070C0"/>
                </a:solidFill>
              </a:rPr>
              <a:t>s-Neskladové </a:t>
            </a:r>
            <a:r>
              <a:rPr lang="cs-CZ" sz="1600" b="1" dirty="0" smtClean="0">
                <a:solidFill>
                  <a:srgbClr val="0070C0"/>
                </a:solidFill>
              </a:rPr>
              <a:t>zboží)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  <p:sp>
        <p:nvSpPr>
          <p:cNvPr id="4" name="Obdélník 3"/>
          <p:cNvSpPr/>
          <p:nvPr/>
        </p:nvSpPr>
        <p:spPr>
          <a:xfrm>
            <a:off x="827584" y="908720"/>
            <a:ext cx="70567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version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PWP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show (Czech database)                     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spc="50" dirty="0">
                <a:ln w="11430"/>
                <a:solidFill>
                  <a:srgbClr val="78CB2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cs-CZ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b="1" dirty="0">
                <a:solidFill>
                  <a:srgbClr val="00B050"/>
                </a:solidFill>
              </a:rPr>
              <a:t>he key material for CZ students </a:t>
            </a:r>
            <a:r>
              <a:rPr lang="cs-CZ" b="1" dirty="0" err="1" smtClean="0">
                <a:solidFill>
                  <a:srgbClr val="00B050"/>
                </a:solidFill>
              </a:rPr>
              <a:t>will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be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created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smtClean="0"/>
              <a:t> </a:t>
            </a:r>
            <a:endParaRPr lang="cs-CZ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494358" cy="2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New </a:t>
            </a:r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3" y="1556792"/>
            <a:ext cx="81899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3728" y="1700808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19513" y="187618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dirty="0" smtClean="0">
                <a:solidFill>
                  <a:schemeClr val="tx2"/>
                </a:solidFill>
              </a:rPr>
              <a:t>Sales </a:t>
            </a:r>
            <a:r>
              <a:rPr lang="cs-CZ" dirty="0" err="1" smtClean="0">
                <a:solidFill>
                  <a:schemeClr val="tx2"/>
                </a:solidFill>
              </a:rPr>
              <a:t>Order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1249" y="2536703"/>
            <a:ext cx="1440160" cy="1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41249" y="2752109"/>
            <a:ext cx="1440160" cy="1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640" y="3155119"/>
            <a:ext cx="971377" cy="11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9491"/>
            <a:ext cx="6256690" cy="35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– </a:t>
            </a:r>
            <a:r>
              <a:rPr lang="cs-CZ" dirty="0" err="1" smtClean="0"/>
              <a:t>choice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4851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0" y="1628799"/>
            <a:ext cx="7894880" cy="13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622050"/>
            <a:ext cx="8551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6871" y="31003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8625" y="4077072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Modification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tab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1" y="4581128"/>
            <a:ext cx="3505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Requisition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r>
              <a:rPr lang="cs-CZ" dirty="0" smtClean="0"/>
              <a:t> (Sešit požadavků)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1714500"/>
            <a:ext cx="2750820" cy="2572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4653136"/>
            <a:ext cx="6947799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4500"/>
            <a:ext cx="3096344" cy="26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8" y="2776538"/>
            <a:ext cx="2133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Requisition</a:t>
            </a:r>
            <a:r>
              <a:rPr lang="cs-CZ" dirty="0"/>
              <a:t> </a:t>
            </a:r>
            <a:r>
              <a:rPr lang="cs-CZ" dirty="0" err="1"/>
              <a:t>worksheet</a:t>
            </a:r>
            <a:r>
              <a:rPr lang="cs-CZ" dirty="0"/>
              <a:t> (Sešit požadavků)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3" y="1520929"/>
            <a:ext cx="7858150" cy="79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195736" y="2492896"/>
            <a:ext cx="3456384" cy="13681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8" y="2617215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23128" y="259645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9" y="4253672"/>
            <a:ext cx="8604534" cy="1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8820" y="544522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8" y="2401465"/>
            <a:ext cx="8604534" cy="1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3645024"/>
            <a:ext cx="5648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4635" y="191683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1" y="4971197"/>
            <a:ext cx="7877316" cy="15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decrease quantity of Items cards</a:t>
            </a:r>
          </a:p>
          <a:p>
            <a:r>
              <a:rPr lang="en-US" dirty="0" smtClean="0"/>
              <a:t>It enable</a:t>
            </a:r>
            <a:r>
              <a:rPr lang="cs-CZ" smtClean="0"/>
              <a:t>s</a:t>
            </a:r>
            <a:r>
              <a:rPr lang="en-US" smtClean="0"/>
              <a:t> </a:t>
            </a:r>
            <a:r>
              <a:rPr lang="en-US" dirty="0" smtClean="0"/>
              <a:t>to market many times  more Items that you have current</a:t>
            </a:r>
            <a:r>
              <a:rPr lang="cs-CZ" dirty="0" smtClean="0"/>
              <a:t>l</a:t>
            </a:r>
            <a:r>
              <a:rPr lang="en-US" dirty="0" smtClean="0"/>
              <a:t>y in your stock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9100"/>
            <a:ext cx="3838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82054" y="4140326"/>
            <a:ext cx="1296144" cy="11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82054" y="5332566"/>
            <a:ext cx="158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Stock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>
                <a:solidFill>
                  <a:srgbClr val="FF0000"/>
                </a:solidFill>
              </a:rPr>
              <a:t>e.g</a:t>
            </a:r>
            <a:r>
              <a:rPr lang="cs-CZ" dirty="0" smtClean="0">
                <a:solidFill>
                  <a:srgbClr val="FF0000"/>
                </a:solidFill>
              </a:rPr>
              <a:t>. 50 000 </a:t>
            </a:r>
            <a:r>
              <a:rPr lang="cs-CZ" dirty="0" err="1" smtClean="0">
                <a:solidFill>
                  <a:srgbClr val="FF0000"/>
                </a:solidFill>
              </a:rPr>
              <a:t>pcs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02338" y="5325073"/>
            <a:ext cx="25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Nonstock</a:t>
            </a:r>
            <a:r>
              <a:rPr lang="en-US" dirty="0" smtClean="0">
                <a:solidFill>
                  <a:srgbClr val="0070C0"/>
                </a:solidFill>
              </a:rPr>
              <a:t> Items (Catalog)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err="1" smtClean="0">
                <a:solidFill>
                  <a:srgbClr val="0070C0"/>
                </a:solidFill>
              </a:rPr>
              <a:t>e.g</a:t>
            </a:r>
            <a:r>
              <a:rPr lang="cs-CZ" dirty="0" smtClean="0">
                <a:solidFill>
                  <a:srgbClr val="0070C0"/>
                </a:solidFill>
              </a:rPr>
              <a:t>. 2 000 000 </a:t>
            </a:r>
            <a:r>
              <a:rPr lang="cs-CZ" dirty="0" err="1" smtClean="0">
                <a:solidFill>
                  <a:srgbClr val="0070C0"/>
                </a:solidFill>
              </a:rPr>
              <a:t>pcs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27984" y="4149080"/>
            <a:ext cx="2736304" cy="1150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Obousměrná vodorovná šipka 5"/>
          <p:cNvSpPr/>
          <p:nvPr/>
        </p:nvSpPr>
        <p:spPr>
          <a:xfrm>
            <a:off x="3707904" y="4517132"/>
            <a:ext cx="792088" cy="280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6049"/>
            <a:ext cx="67231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6732240" y="2166438"/>
            <a:ext cx="0" cy="2054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21088"/>
            <a:ext cx="798036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Nonstock</a:t>
            </a:r>
            <a:r>
              <a:rPr lang="cs-CZ" dirty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1552575"/>
            <a:ext cx="83899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Vysvětlení některých důležitých polí </a:t>
            </a:r>
            <a:endParaRPr lang="en-ZA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Katalogová cena: </a:t>
            </a:r>
            <a:r>
              <a:rPr lang="cs-CZ" dirty="0"/>
              <a:t>Toto pole obsahuje publikované náklady nebo ceníkovou cenu dodavatele neskladovaného zboží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Smluvní cena : </a:t>
            </a:r>
            <a:r>
              <a:rPr lang="cs-CZ" dirty="0"/>
              <a:t>Toto pole obsahuje cenu, na které jste se dohodli, že zaplatíte za neskladovou položku.</a:t>
            </a:r>
          </a:p>
          <a:p>
            <a:pPr marL="0" indent="0">
              <a:buNone/>
            </a:pPr>
            <a:r>
              <a:rPr lang="cs-CZ" dirty="0" smtClean="0"/>
              <a:t>	Program </a:t>
            </a:r>
            <a:r>
              <a:rPr lang="cs-CZ" dirty="0"/>
              <a:t>používá obsah </a:t>
            </a:r>
            <a:r>
              <a:rPr lang="cs-CZ" b="1" dirty="0"/>
              <a:t>tohoto pole </a:t>
            </a:r>
            <a:r>
              <a:rPr lang="cs-CZ" dirty="0"/>
              <a:t>k aktualizaci pole </a:t>
            </a:r>
            <a:r>
              <a:rPr lang="cs-CZ" dirty="0" smtClean="0"/>
              <a:t>	Průměrná </a:t>
            </a:r>
            <a:r>
              <a:rPr lang="cs-CZ" dirty="0"/>
              <a:t>cena a Pevná cena na kartě zboží, kterou bude </a:t>
            </a:r>
            <a:r>
              <a:rPr lang="cs-CZ" dirty="0" smtClean="0"/>
              <a:t>	v případě potřeby (zájmu zákazníka) generovat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Explanation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sime</a:t>
            </a:r>
            <a:r>
              <a:rPr lang="cs-CZ" b="1" dirty="0" smtClean="0"/>
              <a:t> </a:t>
            </a:r>
            <a:r>
              <a:rPr lang="cs-CZ" b="1" dirty="0" err="1" smtClean="0"/>
              <a:t>important</a:t>
            </a:r>
            <a:r>
              <a:rPr lang="cs-CZ" b="1" dirty="0" smtClean="0"/>
              <a:t> </a:t>
            </a:r>
            <a:r>
              <a:rPr lang="cs-CZ" b="1" dirty="0" err="1" smtClean="0"/>
              <a:t>fields</a:t>
            </a:r>
            <a:r>
              <a:rPr lang="cs-CZ" b="1" dirty="0" smtClean="0"/>
              <a:t>  </a:t>
            </a:r>
            <a:endParaRPr lang="en-ZA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Published costs </a:t>
            </a:r>
            <a:r>
              <a:rPr lang="cs-CZ" b="1" dirty="0" smtClean="0"/>
              <a:t>(katalogová cena)</a:t>
            </a:r>
            <a:r>
              <a:rPr lang="en-ZA" b="1" dirty="0" smtClean="0"/>
              <a:t>:</a:t>
            </a:r>
            <a:r>
              <a:rPr lang="cs-CZ" b="1" dirty="0" smtClean="0"/>
              <a:t> </a:t>
            </a:r>
            <a:r>
              <a:rPr lang="en-ZA" dirty="0" smtClean="0"/>
              <a:t>Contains the published cost or vendor list price </a:t>
            </a:r>
            <a:r>
              <a:rPr lang="cs-CZ" dirty="0" smtClean="0"/>
              <a:t>(Ceník) </a:t>
            </a:r>
            <a:r>
              <a:rPr lang="en-ZA" dirty="0" smtClean="0"/>
              <a:t>for the nonstock item. </a:t>
            </a:r>
          </a:p>
          <a:p>
            <a:r>
              <a:rPr lang="en-ZA" b="1" dirty="0" smtClean="0"/>
              <a:t>Negotiated cost </a:t>
            </a:r>
            <a:r>
              <a:rPr lang="cs-CZ" b="1" dirty="0" smtClean="0"/>
              <a:t>(smluvní cena)</a:t>
            </a:r>
            <a:r>
              <a:rPr lang="en-ZA" b="1" dirty="0" smtClean="0"/>
              <a:t>:</a:t>
            </a:r>
            <a:r>
              <a:rPr lang="cs-CZ" b="1" dirty="0" smtClean="0"/>
              <a:t> </a:t>
            </a:r>
            <a:r>
              <a:rPr lang="en-ZA" dirty="0" smtClean="0"/>
              <a:t>Contains the price you negotiated to pay for the nonstock item.</a:t>
            </a:r>
          </a:p>
          <a:p>
            <a:pPr marL="0" indent="0">
              <a:buNone/>
            </a:pPr>
            <a:r>
              <a:rPr lang="en-ZA" dirty="0" smtClean="0"/>
              <a:t>	The program uses the contents of this field to update the 	</a:t>
            </a:r>
          </a:p>
          <a:p>
            <a:pPr marL="0" indent="0">
              <a:buNone/>
            </a:pPr>
            <a:r>
              <a:rPr lang="en-ZA" dirty="0" smtClean="0"/>
              <a:t>	Average Cost field and Standard Cost field on the item 	card that it generates</a:t>
            </a:r>
            <a:r>
              <a:rPr lang="en-US" dirty="0" smtClean="0"/>
              <a:t>.</a:t>
            </a:r>
            <a:endParaRPr lang="en-US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 smtClean="0"/>
              <a:t>New Item Card from Nonstock Item Card creation (manually)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83594"/>
            <a:ext cx="82661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8" y="3358067"/>
            <a:ext cx="230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7" y="4725144"/>
            <a:ext cx="8189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New item card from nonstock item card creation (manually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8" y="1844824"/>
            <a:ext cx="7694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835696" y="400506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907704" y="5229200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Smluvní cena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Negotiated cost</a:t>
            </a:r>
            <a:r>
              <a:rPr lang="cs-CZ" dirty="0" smtClean="0">
                <a:solidFill>
                  <a:srgbClr val="0070C0"/>
                </a:solidFill>
              </a:rPr>
              <a:t>=10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which is lower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than </a:t>
            </a:r>
            <a:r>
              <a:rPr lang="en-ZA" dirty="0" smtClean="0">
                <a:solidFill>
                  <a:srgbClr val="0070C0"/>
                </a:solidFill>
              </a:rPr>
              <a:t>Published cost</a:t>
            </a:r>
            <a:r>
              <a:rPr lang="cs-CZ" dirty="0" smtClean="0">
                <a:solidFill>
                  <a:srgbClr val="0070C0"/>
                </a:solidFill>
              </a:rPr>
              <a:t>=12</a:t>
            </a:r>
            <a:r>
              <a:rPr lang="cs-CZ" dirty="0" smtClean="0">
                <a:solidFill>
                  <a:srgbClr val="0070C0"/>
                </a:solidFill>
              </a:rPr>
              <a:t>) 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525834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Jednotková cena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Unit Price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7884368" y="2420888"/>
            <a:ext cx="0" cy="277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349" y="844437"/>
            <a:ext cx="8472488" cy="579438"/>
          </a:xfrm>
        </p:spPr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9" y="1417638"/>
            <a:ext cx="7565221" cy="454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2842</TotalTime>
  <Words>316</Words>
  <Application>Microsoft Office PowerPoint</Application>
  <PresentationFormat>Předvádění na obrazovce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Navertica3</vt:lpstr>
      <vt:lpstr>1_Navertica3</vt:lpstr>
      <vt:lpstr>Introduction to MS Dynamics NAV (Non stock Items-Neskladové zboží)</vt:lpstr>
      <vt:lpstr>Nonstock Items</vt:lpstr>
      <vt:lpstr>Nonstock Items</vt:lpstr>
      <vt:lpstr>Nonstock Item Card </vt:lpstr>
      <vt:lpstr>Vysvětlení některých důležitých polí </vt:lpstr>
      <vt:lpstr>Explanation of sime important fields  </vt:lpstr>
      <vt:lpstr>New Item Card from Nonstock Item Card creation (manually)</vt:lpstr>
      <vt:lpstr>New item card from nonstock item card creation (manually)</vt:lpstr>
      <vt:lpstr>Creation of new nonstock item </vt:lpstr>
      <vt:lpstr>New nonstock item card</vt:lpstr>
      <vt:lpstr>Sales Order</vt:lpstr>
      <vt:lpstr>Sales Order – choice of nonstock item from the list</vt:lpstr>
      <vt:lpstr>Sales Order Line</vt:lpstr>
      <vt:lpstr>Requisition worksheet (Sešit požadavků)</vt:lpstr>
      <vt:lpstr>Requisition worksheet (Sešit požadavků)</vt:lpstr>
      <vt:lpstr>Item tracing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929</cp:revision>
  <dcterms:created xsi:type="dcterms:W3CDTF">2008-09-16T18:20:53Z</dcterms:created>
  <dcterms:modified xsi:type="dcterms:W3CDTF">2018-10-01T07:35:17Z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