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339" r:id="rId4"/>
    <p:sldId id="319" r:id="rId5"/>
    <p:sldId id="321" r:id="rId6"/>
    <p:sldId id="320" r:id="rId7"/>
    <p:sldId id="298" r:id="rId8"/>
    <p:sldId id="322" r:id="rId9"/>
    <p:sldId id="303" r:id="rId10"/>
    <p:sldId id="340" r:id="rId11"/>
    <p:sldId id="323" r:id="rId12"/>
    <p:sldId id="300" r:id="rId13"/>
    <p:sldId id="324" r:id="rId14"/>
    <p:sldId id="327" r:id="rId15"/>
    <p:sldId id="325" r:id="rId16"/>
    <p:sldId id="328" r:id="rId17"/>
    <p:sldId id="307" r:id="rId18"/>
    <p:sldId id="329" r:id="rId19"/>
    <p:sldId id="330" r:id="rId20"/>
    <p:sldId id="331" r:id="rId21"/>
    <p:sldId id="332" r:id="rId22"/>
    <p:sldId id="308" r:id="rId23"/>
    <p:sldId id="341" r:id="rId24"/>
    <p:sldId id="310" r:id="rId25"/>
    <p:sldId id="333" r:id="rId26"/>
    <p:sldId id="338" r:id="rId27"/>
    <p:sldId id="334" r:id="rId28"/>
    <p:sldId id="312" r:id="rId29"/>
    <p:sldId id="313" r:id="rId30"/>
    <p:sldId id="335" r:id="rId31"/>
    <p:sldId id="311" r:id="rId32"/>
    <p:sldId id="314" r:id="rId33"/>
    <p:sldId id="336" r:id="rId34"/>
    <p:sldId id="318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8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04.10.2018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jHxqzP8dHWAhVDQBoKHZ6_AYEQjRwIBw&amp;url=http://arquapetrarca.info/pages/f/funny-meeting-reminder.asp&amp;psig=AOvVaw1V4Guvs0fS_Rs43xwr4irR&amp;ust=150703191284844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ynav.econ.muni.cz:49000/main.aspx?lang=cs-CZ&amp;content=T_5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ynav.econ.muni.cz:49000/main.aspx?lang=cs-CZ&amp;content=T_5.htm" TargetMode="Externa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 </a:t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Reminders</a:t>
            </a:r>
            <a:r>
              <a:rPr lang="cs-CZ" sz="1600" b="1" dirty="0" smtClean="0">
                <a:solidFill>
                  <a:srgbClr val="0070C0"/>
                </a:solidFill>
              </a:rPr>
              <a:t>-Upomínky)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Automatické vytvoření upomínky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100" dirty="0" smtClean="0"/>
              <a:t>Otevřete okno upomínek (vyhledávací okno,  ikona Nový)</a:t>
            </a:r>
          </a:p>
          <a:p>
            <a:endParaRPr lang="en-ZA" sz="3100" dirty="0" smtClean="0"/>
          </a:p>
          <a:p>
            <a:r>
              <a:rPr lang="cs-CZ" sz="3100" dirty="0" smtClean="0"/>
              <a:t>V </a:t>
            </a:r>
            <a:r>
              <a:rPr lang="cs-CZ" sz="3100" dirty="0"/>
              <a:t>okně upomínek použijte ikonu </a:t>
            </a:r>
            <a:r>
              <a:rPr lang="cs-CZ" sz="3100" dirty="0">
                <a:solidFill>
                  <a:srgbClr val="FF0000"/>
                </a:solidFill>
              </a:rPr>
              <a:t>Vytvořit upomínku </a:t>
            </a:r>
            <a:r>
              <a:rPr lang="cs-CZ" sz="3100" dirty="0"/>
              <a:t>oblasti Akce. Objeví se požadavkový panel dávky, která vytvoří upomínku </a:t>
            </a:r>
            <a:endParaRPr lang="cs-CZ" sz="3100" dirty="0" smtClean="0"/>
          </a:p>
          <a:p>
            <a:endParaRPr lang="cs-CZ" sz="3100" dirty="0"/>
          </a:p>
          <a:p>
            <a:r>
              <a:rPr lang="cs-CZ" dirty="0" smtClean="0"/>
              <a:t>Nastavte filtr na zákazníka </a:t>
            </a:r>
            <a:r>
              <a:rPr lang="cs-CZ" dirty="0" smtClean="0">
                <a:solidFill>
                  <a:srgbClr val="0070C0"/>
                </a:solidFill>
              </a:rPr>
              <a:t>a/nebo</a:t>
            </a:r>
            <a:r>
              <a:rPr lang="cs-CZ" dirty="0" smtClean="0"/>
              <a:t>  na položky zákazníka, pokud chcete  vytvořit upomínky pro vybrané zákazníky </a:t>
            </a:r>
            <a:r>
              <a:rPr lang="cs-CZ" dirty="0" smtClean="0">
                <a:solidFill>
                  <a:srgbClr val="0070C0"/>
                </a:solidFill>
              </a:rPr>
              <a:t>a/nebo pro specifikované zákaznické položky</a:t>
            </a:r>
          </a:p>
          <a:p>
            <a:endParaRPr lang="cs-CZ" dirty="0"/>
          </a:p>
          <a:p>
            <a:r>
              <a:rPr lang="cs-CZ" sz="3100" dirty="0" smtClean="0"/>
              <a:t>Na </a:t>
            </a:r>
            <a:r>
              <a:rPr lang="cs-CZ" sz="3100" dirty="0"/>
              <a:t>záložce </a:t>
            </a:r>
            <a:r>
              <a:rPr lang="cs-CZ" sz="3100" dirty="0" smtClean="0"/>
              <a:t>Volby (Možnosti) </a:t>
            </a:r>
            <a:r>
              <a:rPr lang="cs-CZ" sz="3100" dirty="0"/>
              <a:t>vyplňte pole relevantními informacemi. Pokud potřebujete Nápovědu, pak na každém poli, kde budete  „</a:t>
            </a:r>
            <a:r>
              <a:rPr lang="cs-CZ" sz="3100" b="1" dirty="0">
                <a:solidFill>
                  <a:srgbClr val="00B050"/>
                </a:solidFill>
              </a:rPr>
              <a:t>ztraceni v překladu</a:t>
            </a:r>
            <a:r>
              <a:rPr lang="cs-CZ" sz="3100" dirty="0"/>
              <a:t>“ použijte klávesu F1. </a:t>
            </a:r>
            <a:endParaRPr lang="cs-CZ" sz="3100" dirty="0" smtClean="0"/>
          </a:p>
          <a:p>
            <a:endParaRPr lang="en-ZA" sz="3100" dirty="0"/>
          </a:p>
          <a:p>
            <a:r>
              <a:rPr lang="cs-CZ" sz="3100" dirty="0"/>
              <a:t>Klikněte na OK abyste tak nastartovali dávku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157192"/>
            <a:ext cx="945847" cy="15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Reminder</a:t>
            </a:r>
            <a:r>
              <a:rPr lang="cs-CZ" sz="3600" dirty="0"/>
              <a:t> </a:t>
            </a:r>
            <a:r>
              <a:rPr lang="cs-CZ" sz="3600" dirty="0" err="1"/>
              <a:t>window</a:t>
            </a:r>
            <a:r>
              <a:rPr lang="cs-CZ" sz="3600" dirty="0"/>
              <a:t> </a:t>
            </a:r>
            <a:r>
              <a:rPr lang="cs-CZ" sz="2200" dirty="0" smtClean="0">
                <a:solidFill>
                  <a:srgbClr val="0070C0"/>
                </a:solidFill>
              </a:rPr>
              <a:t>(okno upomínek)</a:t>
            </a:r>
            <a:endParaRPr lang="cs-CZ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755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60098"/>
            <a:ext cx="1478669" cy="18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Reminder</a:t>
            </a:r>
            <a:r>
              <a:rPr lang="cs-CZ" sz="3600" dirty="0"/>
              <a:t> </a:t>
            </a:r>
            <a:r>
              <a:rPr lang="cs-CZ" sz="3600" dirty="0" err="1"/>
              <a:t>creation</a:t>
            </a:r>
            <a:r>
              <a:rPr lang="cs-CZ" sz="3600" dirty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(vytvoření upomínky)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435151" cy="306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3201"/>
            <a:ext cx="4392488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Created</a:t>
            </a:r>
            <a:r>
              <a:rPr lang="cs-CZ" sz="3600" dirty="0"/>
              <a:t> </a:t>
            </a:r>
            <a:r>
              <a:rPr lang="cs-CZ" sz="3600" dirty="0" err="1"/>
              <a:t>Reminder</a:t>
            </a:r>
            <a:r>
              <a:rPr lang="cs-CZ" sz="3600" dirty="0"/>
              <a:t> </a:t>
            </a:r>
            <a:r>
              <a:rPr lang="cs-CZ" dirty="0" smtClean="0"/>
              <a:t>– </a:t>
            </a:r>
            <a:r>
              <a:rPr lang="cs-CZ" sz="2000" dirty="0" smtClean="0">
                <a:solidFill>
                  <a:srgbClr val="0070C0"/>
                </a:solidFill>
              </a:rPr>
              <a:t>(seznam vytvořených upomínek)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416824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Výsledek obrázku pro remin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93" y="2933083"/>
            <a:ext cx="1377131" cy="279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Created</a:t>
            </a:r>
            <a:r>
              <a:rPr lang="cs-CZ" sz="3600" dirty="0" smtClean="0"/>
              <a:t> </a:t>
            </a:r>
            <a:r>
              <a:rPr lang="cs-CZ" sz="3600" dirty="0" err="1" smtClean="0"/>
              <a:t>Reminder</a:t>
            </a:r>
            <a:r>
              <a:rPr lang="cs-CZ" sz="3600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(vytvořená </a:t>
            </a:r>
            <a:r>
              <a:rPr lang="cs-CZ" sz="2700" dirty="0">
                <a:solidFill>
                  <a:srgbClr val="0070C0"/>
                </a:solidFill>
              </a:rPr>
              <a:t>upomínka)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7" y="1556792"/>
            <a:ext cx="7776864" cy="4838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Issuing</a:t>
            </a:r>
            <a:r>
              <a:rPr lang="cs-CZ" sz="2800" dirty="0" smtClean="0"/>
              <a:t> </a:t>
            </a:r>
            <a:r>
              <a:rPr lang="cs-CZ" sz="2800" dirty="0" err="1" smtClean="0"/>
              <a:t>created</a:t>
            </a:r>
            <a:r>
              <a:rPr lang="cs-CZ" sz="2800" dirty="0" smtClean="0"/>
              <a:t> </a:t>
            </a:r>
            <a:r>
              <a:rPr lang="cs-CZ" sz="2800" dirty="0" err="1" smtClean="0"/>
              <a:t>reminder</a:t>
            </a:r>
            <a:r>
              <a:rPr lang="cs-CZ" sz="2800" dirty="0" smtClean="0"/>
              <a:t>  </a:t>
            </a:r>
            <a:r>
              <a:rPr lang="cs-CZ" sz="1600" dirty="0" smtClean="0">
                <a:solidFill>
                  <a:srgbClr val="0070C0"/>
                </a:solidFill>
              </a:rPr>
              <a:t>(</a:t>
            </a:r>
            <a:r>
              <a:rPr lang="cs-CZ" sz="2700" dirty="0">
                <a:solidFill>
                  <a:srgbClr val="0070C0"/>
                </a:solidFill>
              </a:rPr>
              <a:t>vydání vytvořené upomínky</a:t>
            </a:r>
            <a:r>
              <a:rPr lang="cs-CZ" sz="1600" dirty="0" smtClean="0">
                <a:solidFill>
                  <a:srgbClr val="0070C0"/>
                </a:solidFill>
              </a:rPr>
              <a:t>)</a:t>
            </a:r>
            <a:endParaRPr lang="cs-CZ" sz="1600" dirty="0">
              <a:solidFill>
                <a:srgbClr val="0070C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62388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7"/>
            <a:ext cx="2901180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55976" y="3501008"/>
            <a:ext cx="3794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Searching</a:t>
            </a:r>
            <a:r>
              <a:rPr lang="cs-CZ" dirty="0" smtClean="0"/>
              <a:t> </a:t>
            </a:r>
            <a:r>
              <a:rPr lang="cs-CZ" dirty="0" err="1" smtClean="0"/>
              <a:t>window</a:t>
            </a:r>
            <a:r>
              <a:rPr lang="cs-CZ" dirty="0" smtClean="0"/>
              <a:t> -&gt;</a:t>
            </a:r>
            <a:r>
              <a:rPr lang="cs-CZ" dirty="0" err="1" smtClean="0"/>
              <a:t>Issued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endParaRPr lang="cs-CZ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Vyhledávací okno- Vydané upomínky 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dirty="0" err="1"/>
              <a:t>Issued</a:t>
            </a:r>
            <a:r>
              <a:rPr lang="cs-CZ" sz="3100" dirty="0"/>
              <a:t> </a:t>
            </a:r>
            <a:r>
              <a:rPr lang="cs-CZ" sz="3100" dirty="0" err="1"/>
              <a:t>reminder</a:t>
            </a:r>
            <a:r>
              <a:rPr lang="cs-CZ" sz="3100" dirty="0"/>
              <a:t> </a:t>
            </a:r>
            <a:r>
              <a:rPr lang="cs-CZ" sz="3000" dirty="0" smtClean="0">
                <a:solidFill>
                  <a:srgbClr val="0070C0"/>
                </a:solidFill>
              </a:rPr>
              <a:t>(vydaná upomínka)</a:t>
            </a:r>
            <a:endParaRPr lang="cs-CZ" sz="30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820399" cy="4941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100" dirty="0"/>
              <a:t>Customer Ledger Entry and G/L Entries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637463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40968"/>
            <a:ext cx="7637463" cy="1302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869160"/>
            <a:ext cx="7796001" cy="1505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100" dirty="0" err="1"/>
              <a:t>Navigate</a:t>
            </a:r>
            <a:r>
              <a:rPr lang="cs-CZ" dirty="0" smtClean="0"/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(vyhledání upomínky 105001)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7350"/>
            <a:ext cx="2875046" cy="241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64505"/>
            <a:ext cx="38576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6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Issued Reminder level </a:t>
            </a:r>
            <a:r>
              <a:rPr lang="en-US" sz="3100" dirty="0" smtClean="0"/>
              <a:t>1</a:t>
            </a:r>
            <a:r>
              <a:rPr lang="cs-CZ" sz="3100" dirty="0" smtClean="0"/>
              <a:t> </a:t>
            </a:r>
            <a:r>
              <a:rPr lang="cs-CZ" sz="2800" dirty="0">
                <a:solidFill>
                  <a:srgbClr val="0070C0"/>
                </a:solidFill>
              </a:rPr>
              <a:t>(vydaná </a:t>
            </a:r>
            <a:r>
              <a:rPr lang="cs-CZ" sz="2800" dirty="0" smtClean="0">
                <a:solidFill>
                  <a:srgbClr val="0070C0"/>
                </a:solidFill>
              </a:rPr>
              <a:t>upomínka </a:t>
            </a:r>
            <a:r>
              <a:rPr lang="cs-CZ" sz="2800" dirty="0">
                <a:solidFill>
                  <a:srgbClr val="0070C0"/>
                </a:solidFill>
              </a:rPr>
              <a:t>1 úrovně)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454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Reminders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 err="1" smtClean="0"/>
              <a:t>Reminders</a:t>
            </a:r>
            <a:r>
              <a:rPr lang="cs-CZ" sz="11200" b="1" dirty="0" smtClean="0"/>
              <a:t> – </a:t>
            </a:r>
            <a:r>
              <a:rPr lang="cs-CZ" sz="11200" b="1" dirty="0" err="1" smtClean="0"/>
              <a:t>better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control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over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receivables</a:t>
            </a:r>
            <a:endParaRPr lang="cs-CZ" sz="11200" b="1" dirty="0"/>
          </a:p>
          <a:p>
            <a:pPr marL="0" indent="0">
              <a:buNone/>
            </a:pPr>
            <a:r>
              <a:rPr lang="cs-CZ" sz="3400" b="1" dirty="0" smtClean="0"/>
              <a:t> </a:t>
            </a:r>
            <a:endParaRPr lang="en-ZA" sz="3400" b="1" dirty="0" smtClean="0"/>
          </a:p>
          <a:p>
            <a:pPr lvl="1"/>
            <a:r>
              <a:rPr lang="cs-CZ" sz="7200" dirty="0" smtClean="0"/>
              <a:t>In MS Dynamics NAV</a:t>
            </a:r>
            <a:r>
              <a:rPr lang="en-US" sz="7200" dirty="0" smtClean="0"/>
              <a:t>, </a:t>
            </a:r>
            <a:r>
              <a:rPr lang="en-US" sz="7200" dirty="0"/>
              <a:t>a reminder is similar to an invoice. When you create a reminder, you must fill in a reminder header and one or more reminder </a:t>
            </a:r>
            <a:r>
              <a:rPr lang="en-US" sz="7200" dirty="0" smtClean="0"/>
              <a:t>lines.</a:t>
            </a:r>
            <a:endParaRPr lang="cs-CZ" sz="7200" dirty="0" smtClean="0"/>
          </a:p>
          <a:p>
            <a:pPr marL="457200" lvl="1" indent="0">
              <a:buNone/>
            </a:pPr>
            <a:endParaRPr lang="cs-CZ" sz="7200" dirty="0" smtClean="0"/>
          </a:p>
          <a:p>
            <a:pPr lvl="1"/>
            <a:r>
              <a:rPr lang="en-US" sz="7200" dirty="0" smtClean="0"/>
              <a:t>You </a:t>
            </a:r>
            <a:r>
              <a:rPr lang="en-US" sz="7200" dirty="0"/>
              <a:t>can fill in a header manually and have the program fill in the </a:t>
            </a:r>
            <a:r>
              <a:rPr lang="en-US" sz="7200" dirty="0" smtClean="0"/>
              <a:t>lines</a:t>
            </a:r>
            <a:r>
              <a:rPr lang="cs-CZ" sz="7200" dirty="0" smtClean="0"/>
              <a:t>.</a:t>
            </a:r>
          </a:p>
          <a:p>
            <a:pPr marL="457200" lvl="1" indent="0">
              <a:buNone/>
            </a:pPr>
            <a:r>
              <a:rPr lang="cs-CZ" sz="7200" dirty="0" smtClean="0"/>
              <a:t>    </a:t>
            </a:r>
            <a:r>
              <a:rPr lang="en-US" sz="7200" dirty="0" smtClean="0"/>
              <a:t> </a:t>
            </a:r>
            <a:r>
              <a:rPr lang="cs-CZ" sz="7200" dirty="0" smtClean="0"/>
              <a:t>                                             </a:t>
            </a:r>
            <a:r>
              <a:rPr lang="cs-CZ" sz="14400" dirty="0" smtClean="0">
                <a:solidFill>
                  <a:srgbClr val="FF0000"/>
                </a:solidFill>
              </a:rPr>
              <a:t>      OR</a:t>
            </a:r>
            <a:r>
              <a:rPr lang="en-US" sz="14400" dirty="0" smtClean="0">
                <a:solidFill>
                  <a:srgbClr val="FF0000"/>
                </a:solidFill>
              </a:rPr>
              <a:t> </a:t>
            </a:r>
            <a:endParaRPr lang="cs-CZ" sz="14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7200" dirty="0" smtClean="0"/>
              <a:t> -  </a:t>
            </a:r>
            <a:r>
              <a:rPr lang="en-US" sz="7200" dirty="0" smtClean="0"/>
              <a:t>you </a:t>
            </a:r>
            <a:r>
              <a:rPr lang="en-US" sz="7200" dirty="0"/>
              <a:t>can have the program create reminders for all customers automatically</a:t>
            </a:r>
            <a:r>
              <a:rPr lang="en-US" sz="7200" dirty="0" smtClean="0"/>
              <a:t>.</a:t>
            </a:r>
            <a:endParaRPr lang="cs-CZ" sz="7200" dirty="0" smtClean="0"/>
          </a:p>
          <a:p>
            <a:pPr marL="457200" lvl="1" indent="0">
              <a:buNone/>
            </a:pPr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cs-CZ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dirty="0" err="1"/>
              <a:t>Change</a:t>
            </a:r>
            <a:r>
              <a:rPr lang="cs-CZ" sz="3100" dirty="0"/>
              <a:t> </a:t>
            </a:r>
            <a:r>
              <a:rPr lang="cs-CZ" sz="3100" dirty="0" err="1"/>
              <a:t>of</a:t>
            </a:r>
            <a:r>
              <a:rPr lang="cs-CZ" sz="3100" dirty="0"/>
              <a:t> </a:t>
            </a:r>
            <a:r>
              <a:rPr lang="cs-CZ" sz="3100" dirty="0" err="1"/>
              <a:t>the</a:t>
            </a:r>
            <a:r>
              <a:rPr lang="cs-CZ" sz="3100" dirty="0"/>
              <a:t> </a:t>
            </a:r>
            <a:r>
              <a:rPr lang="cs-CZ" sz="3100" dirty="0" err="1"/>
              <a:t>working</a:t>
            </a:r>
            <a:r>
              <a:rPr lang="cs-CZ" sz="3100" dirty="0"/>
              <a:t> </a:t>
            </a:r>
            <a:r>
              <a:rPr lang="cs-CZ" sz="3100" dirty="0" err="1"/>
              <a:t>date</a:t>
            </a:r>
            <a:r>
              <a:rPr lang="cs-CZ" sz="3100" dirty="0"/>
              <a:t> (8.4.) and   2nd </a:t>
            </a:r>
            <a:r>
              <a:rPr lang="cs-CZ" sz="3100" dirty="0" err="1"/>
              <a:t>level</a:t>
            </a:r>
            <a:r>
              <a:rPr lang="cs-CZ" sz="3100" dirty="0"/>
              <a:t> </a:t>
            </a:r>
            <a:r>
              <a:rPr lang="cs-CZ" sz="3100" dirty="0" err="1"/>
              <a:t>reminder</a:t>
            </a:r>
            <a:endParaRPr lang="cs-CZ" sz="31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312942" cy="3057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68760"/>
            <a:ext cx="1483456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Šipka doleva 2"/>
          <p:cNvSpPr/>
          <p:nvPr/>
        </p:nvSpPr>
        <p:spPr>
          <a:xfrm>
            <a:off x="2627784" y="1484784"/>
            <a:ext cx="3312368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změna  pracovního 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Creation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2nd </a:t>
            </a:r>
            <a:r>
              <a:rPr lang="cs-CZ" sz="2400" dirty="0" err="1"/>
              <a:t>level</a:t>
            </a:r>
            <a:r>
              <a:rPr lang="cs-CZ" sz="2400" dirty="0"/>
              <a:t> </a:t>
            </a:r>
            <a:r>
              <a:rPr lang="cs-CZ" sz="2400" dirty="0" err="1" smtClean="0"/>
              <a:t>reminder</a:t>
            </a:r>
            <a:r>
              <a:rPr lang="cs-CZ" sz="2400" dirty="0" smtClean="0"/>
              <a:t> </a:t>
            </a:r>
            <a:r>
              <a:rPr lang="cs-CZ" sz="2000" dirty="0" smtClean="0"/>
              <a:t>– </a:t>
            </a:r>
            <a:r>
              <a:rPr lang="cs-CZ" sz="2000" dirty="0">
                <a:solidFill>
                  <a:srgbClr val="0070C0"/>
                </a:solidFill>
              </a:rPr>
              <a:t>vytvoření upomínky 2 úrovně)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8" y="1340768"/>
            <a:ext cx="3805425" cy="4961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87885"/>
            <a:ext cx="3048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900" dirty="0" smtClean="0"/>
              <a:t>Reminder level 2</a:t>
            </a:r>
            <a:r>
              <a:rPr lang="cs-CZ" sz="2900" dirty="0" smtClean="0"/>
              <a:t> </a:t>
            </a:r>
            <a:r>
              <a:rPr lang="cs-CZ" sz="2800" dirty="0" smtClean="0">
                <a:solidFill>
                  <a:srgbClr val="0070C0"/>
                </a:solidFill>
              </a:rPr>
              <a:t>(upomínka </a:t>
            </a:r>
            <a:r>
              <a:rPr lang="cs-CZ" sz="2800" dirty="0">
                <a:solidFill>
                  <a:srgbClr val="0070C0"/>
                </a:solidFill>
              </a:rPr>
              <a:t>2 </a:t>
            </a:r>
            <a:r>
              <a:rPr lang="cs-CZ" sz="2800" dirty="0" smtClean="0">
                <a:solidFill>
                  <a:srgbClr val="0070C0"/>
                </a:solidFill>
              </a:rPr>
              <a:t>úrovně)</a:t>
            </a:r>
            <a:r>
              <a:rPr lang="cs-CZ" sz="2900" dirty="0" smtClean="0"/>
              <a:t> </a:t>
            </a:r>
            <a:r>
              <a:rPr lang="en-ZA" sz="2900" dirty="0" smtClean="0"/>
              <a:t> </a:t>
            </a:r>
            <a:r>
              <a:rPr lang="cs-CZ" sz="2900" dirty="0" smtClean="0"/>
              <a:t> </a:t>
            </a:r>
            <a:endParaRPr lang="en-ZA" sz="29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1" y="1196751"/>
            <a:ext cx="6079133" cy="5286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283968" y="270892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3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610952" y="2967335"/>
            <a:ext cx="3922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Sekce penále</a:t>
            </a:r>
            <a:endParaRPr lang="cs-C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0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 err="1"/>
              <a:t>Issued</a:t>
            </a:r>
            <a:r>
              <a:rPr lang="cs-CZ" sz="2900" dirty="0"/>
              <a:t> </a:t>
            </a:r>
            <a:r>
              <a:rPr lang="cs-CZ" sz="2900" dirty="0" err="1"/>
              <a:t>Reminder</a:t>
            </a:r>
            <a:r>
              <a:rPr lang="cs-CZ" sz="2900" dirty="0"/>
              <a:t> </a:t>
            </a:r>
            <a:r>
              <a:rPr lang="cs-CZ" sz="2900" dirty="0" err="1"/>
              <a:t>level</a:t>
            </a:r>
            <a:r>
              <a:rPr lang="cs-CZ" sz="2900" dirty="0"/>
              <a:t> </a:t>
            </a:r>
            <a:r>
              <a:rPr lang="cs-CZ" sz="2900" dirty="0" smtClean="0"/>
              <a:t>2 </a:t>
            </a:r>
            <a:r>
              <a:rPr lang="cs-CZ" sz="2800" dirty="0">
                <a:solidFill>
                  <a:srgbClr val="0070C0"/>
                </a:solidFill>
              </a:rPr>
              <a:t>(vydaná upomínka 2 úrovně)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1340768"/>
            <a:ext cx="5657850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2924944"/>
            <a:ext cx="6674011" cy="3512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6271592" y="1268760"/>
            <a:ext cx="432048" cy="15483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804248" y="1710255"/>
            <a:ext cx="160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Obě již vydané </a:t>
            </a:r>
          </a:p>
          <a:p>
            <a:r>
              <a:rPr lang="cs-CZ" dirty="0" smtClean="0"/>
              <a:t>upomínky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sz="2400" dirty="0">
                <a:solidFill>
                  <a:srgbClr val="0070C0"/>
                </a:solidFill>
              </a:rPr>
              <a:t>– (</a:t>
            </a:r>
            <a:r>
              <a:rPr lang="cs-CZ" sz="2400" dirty="0" smtClean="0">
                <a:solidFill>
                  <a:srgbClr val="0070C0"/>
                </a:solidFill>
              </a:rPr>
              <a:t>penále- česká verze)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4964"/>
            <a:ext cx="2531529" cy="37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085881" y="177281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/>
              <a:t>Textové proměnné pro penále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Při vytváření textů, které chcete vytisknout na penále, můžete použít určité předem definované proměnné, které program před tiskem nahradí příslušnými informacemi.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K dispozici máte následující předdefinované volby:</a:t>
            </a:r>
          </a:p>
          <a:p>
            <a:r>
              <a:rPr lang="cs-CZ" sz="1400" dirty="0"/>
              <a:t>%1 = Datum dokladu (z hlavičky penále)</a:t>
            </a:r>
          </a:p>
          <a:p>
            <a:r>
              <a:rPr lang="cs-CZ" sz="1400" dirty="0"/>
              <a:t>%2 = Datum splatnosti (z hlavičky penále)</a:t>
            </a:r>
          </a:p>
          <a:p>
            <a:r>
              <a:rPr lang="cs-CZ" sz="1400" dirty="0"/>
              <a:t>%3 = Sazba (z Podmínek penále)</a:t>
            </a:r>
          </a:p>
          <a:p>
            <a:r>
              <a:rPr lang="cs-CZ" sz="1400" dirty="0"/>
              <a:t>%4 = Zůstatek (z hlavičky penále)</a:t>
            </a:r>
          </a:p>
          <a:p>
            <a:r>
              <a:rPr lang="cs-CZ" sz="1400" dirty="0"/>
              <a:t>%5 = Částka úroku (z hlavičky penále)</a:t>
            </a:r>
          </a:p>
          <a:p>
            <a:r>
              <a:rPr lang="cs-CZ" sz="1400" dirty="0"/>
              <a:t>%6 = Poplatek (z hlavičky penále)</a:t>
            </a:r>
          </a:p>
          <a:p>
            <a:r>
              <a:rPr lang="cs-CZ" sz="1400" dirty="0"/>
              <a:t>%7 = Celkem (Zůstatek + Částka úroku + Poplatek + DPH)</a:t>
            </a:r>
          </a:p>
          <a:p>
            <a:r>
              <a:rPr lang="cs-CZ" sz="1400" dirty="0"/>
              <a:t>%8 = Kód měny (z hlavičky penále)</a:t>
            </a:r>
          </a:p>
          <a:p>
            <a:r>
              <a:rPr lang="cs-CZ" sz="1400" dirty="0"/>
              <a:t>%9 = Zúčtovací datum (z hlavičky penále)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83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- </a:t>
            </a:r>
            <a:r>
              <a:rPr lang="cs-CZ" dirty="0" err="1" smtClean="0"/>
              <a:t>conditions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Pole Popis řádku</a:t>
            </a:r>
          </a:p>
          <a:p>
            <a:r>
              <a:rPr lang="cs-CZ" u="sng" dirty="0">
                <a:hlinkClick r:id="rId2"/>
              </a:rPr>
              <a:t>Podmínky </a:t>
            </a:r>
            <a:r>
              <a:rPr lang="cs-CZ" u="sng" dirty="0" smtClean="0">
                <a:hlinkClick r:id="rId2"/>
              </a:rPr>
              <a:t>penále .</a:t>
            </a:r>
          </a:p>
          <a:p>
            <a:r>
              <a:rPr lang="cs-CZ" u="sng" dirty="0" smtClean="0">
                <a:hlinkClick r:id="rId2"/>
              </a:rPr>
              <a:t>Zde </a:t>
            </a:r>
            <a:r>
              <a:rPr lang="cs-CZ" u="sng" dirty="0">
                <a:hlinkClick r:id="rId2"/>
              </a:rPr>
              <a:t>můžete zadat popis, který se má použít v poli popisu v řádcích penále</a:t>
            </a:r>
            <a:r>
              <a:rPr lang="cs-CZ" u="sng" dirty="0" smtClean="0">
                <a:hlinkClick r:id="rId2"/>
              </a:rPr>
              <a:t>. K </a:t>
            </a:r>
            <a:r>
              <a:rPr lang="cs-CZ" u="sng" dirty="0">
                <a:hlinkClick r:id="rId2"/>
              </a:rPr>
              <a:t>dispozici máte následující předdefinované volby</a:t>
            </a:r>
            <a:r>
              <a:rPr lang="cs-CZ" u="sng" dirty="0" smtClean="0">
                <a:hlinkClick r:id="rId2"/>
              </a:rPr>
              <a:t>: </a:t>
            </a:r>
          </a:p>
          <a:p>
            <a:endParaRPr lang="cs-CZ" u="sng" dirty="0">
              <a:hlinkClick r:id="rId2"/>
            </a:endParaRPr>
          </a:p>
          <a:p>
            <a:r>
              <a:rPr lang="cs-CZ" u="sng" dirty="0">
                <a:hlinkClick r:id="rId2"/>
              </a:rPr>
              <a:t>%1 = popis zákaznické položky</a:t>
            </a:r>
          </a:p>
          <a:p>
            <a:r>
              <a:rPr lang="cs-CZ" u="sng" dirty="0">
                <a:hlinkClick r:id="rId2"/>
              </a:rPr>
              <a:t>%2 = typ dokladu zákaznické položky</a:t>
            </a:r>
          </a:p>
          <a:p>
            <a:r>
              <a:rPr lang="cs-CZ" u="sng" dirty="0">
                <a:hlinkClick r:id="rId2"/>
              </a:rPr>
              <a:t>%3 = číslo dokladu zákaznické položky</a:t>
            </a:r>
          </a:p>
          <a:p>
            <a:r>
              <a:rPr lang="cs-CZ" u="sng" dirty="0">
                <a:hlinkClick r:id="rId2"/>
              </a:rPr>
              <a:t>%4 = sazba penále</a:t>
            </a:r>
          </a:p>
          <a:p>
            <a:r>
              <a:rPr lang="cs-CZ" u="sng" dirty="0">
                <a:hlinkClick r:id="rId2"/>
              </a:rPr>
              <a:t>%5 = částka zákaznické položky</a:t>
            </a:r>
          </a:p>
          <a:p>
            <a:r>
              <a:rPr lang="cs-CZ" u="sng" dirty="0">
                <a:hlinkClick r:id="rId2"/>
              </a:rPr>
              <a:t>%6 = zůstatek zákaznické položky</a:t>
            </a:r>
          </a:p>
          <a:p>
            <a:r>
              <a:rPr lang="cs-CZ" u="sng" dirty="0">
                <a:hlinkClick r:id="rId2"/>
              </a:rPr>
              <a:t>%7 = datum splatnosti zákaznické položky</a:t>
            </a:r>
          </a:p>
          <a:p>
            <a:r>
              <a:rPr lang="cs-CZ" u="sng" dirty="0">
                <a:hlinkClick r:id="rId2"/>
              </a:rPr>
              <a:t>%8 = kód měny pro hlavičku penále</a:t>
            </a:r>
            <a:endParaRPr lang="cs-CZ" u="sng" dirty="0">
              <a:effectLst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1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sz="2700" dirty="0">
                <a:solidFill>
                  <a:srgbClr val="0070C0"/>
                </a:solidFill>
              </a:rPr>
              <a:t>– (penále- česká </a:t>
            </a:r>
            <a:r>
              <a:rPr lang="cs-CZ" sz="2700" dirty="0" smtClean="0">
                <a:solidFill>
                  <a:srgbClr val="0070C0"/>
                </a:solidFill>
              </a:rPr>
              <a:t>verze )</a:t>
            </a:r>
            <a:endParaRPr lang="cs-CZ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2" y="4797152"/>
            <a:ext cx="7894637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02" y="1556792"/>
            <a:ext cx="3457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3693111" y="2996952"/>
            <a:ext cx="331236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– (</a:t>
            </a:r>
            <a:r>
              <a:rPr lang="cs-CZ" sz="2400" dirty="0" err="1" smtClean="0">
                <a:solidFill>
                  <a:srgbClr val="0070C0"/>
                </a:solidFill>
              </a:rPr>
              <a:t>English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version</a:t>
            </a:r>
            <a:r>
              <a:rPr lang="cs-CZ" sz="2400" dirty="0" smtClean="0">
                <a:solidFill>
                  <a:srgbClr val="0070C0"/>
                </a:solidFill>
              </a:rPr>
              <a:t>)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11102"/>
            <a:ext cx="8330208" cy="23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457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3507585" y="2708920"/>
            <a:ext cx="331236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3419872" y="3645024"/>
            <a:ext cx="144016" cy="46654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90838"/>
            <a:ext cx="1977979" cy="8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894637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9" y="4111565"/>
            <a:ext cx="5145177" cy="244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2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Upomínky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 smtClean="0"/>
              <a:t>Upomínky – lepší kontrola nad pohledávkami</a:t>
            </a:r>
            <a:endParaRPr lang="cs-CZ" sz="11200" b="1" dirty="0"/>
          </a:p>
          <a:p>
            <a:pPr marL="0" indent="0">
              <a:buNone/>
            </a:pPr>
            <a:r>
              <a:rPr lang="cs-CZ" sz="3400" b="1" dirty="0" smtClean="0"/>
              <a:t> </a:t>
            </a:r>
            <a:endParaRPr lang="en-ZA" sz="3400" b="1" dirty="0" smtClean="0"/>
          </a:p>
          <a:p>
            <a:pPr lvl="1"/>
            <a:r>
              <a:rPr lang="cs-CZ" sz="7200" dirty="0" smtClean="0"/>
              <a:t>V ERP MS Dynamics NAV je upomínka velmi podobná faktuře</a:t>
            </a:r>
            <a:r>
              <a:rPr lang="en-US" sz="7200" dirty="0" smtClean="0"/>
              <a:t>. </a:t>
            </a:r>
            <a:r>
              <a:rPr lang="cs-CZ" sz="7200" dirty="0" smtClean="0"/>
              <a:t>Když začnete vytvářet novou upomínku, musíte vyplnit její hlavičku a jednu nebo více řádek této upomínky</a:t>
            </a:r>
            <a:r>
              <a:rPr lang="en-US" sz="7200" dirty="0" smtClean="0"/>
              <a:t>.</a:t>
            </a:r>
            <a:endParaRPr lang="cs-CZ" sz="7200" dirty="0" smtClean="0"/>
          </a:p>
          <a:p>
            <a:pPr marL="457200" lvl="1" indent="0">
              <a:buNone/>
            </a:pPr>
            <a:endParaRPr lang="cs-CZ" sz="7200" dirty="0" smtClean="0"/>
          </a:p>
          <a:p>
            <a:pPr lvl="1"/>
            <a:r>
              <a:rPr lang="cs-CZ" sz="7200" dirty="0" smtClean="0"/>
              <a:t>Vyplnění hlavičky můžete dělat ručně a následně nechat program, aby doplnil řádky</a:t>
            </a:r>
          </a:p>
          <a:p>
            <a:pPr marL="457200" lvl="1" indent="0">
              <a:buNone/>
            </a:pPr>
            <a:r>
              <a:rPr lang="cs-CZ" sz="7200" dirty="0" smtClean="0"/>
              <a:t>    </a:t>
            </a:r>
            <a:r>
              <a:rPr lang="en-US" sz="7200" dirty="0" smtClean="0"/>
              <a:t> </a:t>
            </a:r>
            <a:r>
              <a:rPr lang="cs-CZ" sz="7200" dirty="0" smtClean="0"/>
              <a:t>                                             </a:t>
            </a:r>
            <a:r>
              <a:rPr lang="cs-CZ" sz="14400" dirty="0" smtClean="0">
                <a:solidFill>
                  <a:srgbClr val="FF0000"/>
                </a:solidFill>
              </a:rPr>
              <a:t>      NEBO</a:t>
            </a:r>
            <a:r>
              <a:rPr lang="en-US" sz="14400" dirty="0" smtClean="0">
                <a:solidFill>
                  <a:srgbClr val="FF0000"/>
                </a:solidFill>
              </a:rPr>
              <a:t> </a:t>
            </a:r>
            <a:endParaRPr lang="cs-CZ" sz="14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7200" dirty="0" smtClean="0"/>
              <a:t> -  Necháte program, aby automaticky vytvořil pro všechny upomínky pro zákazníky po splatnosti  </a:t>
            </a:r>
          </a:p>
          <a:p>
            <a:pPr marL="457200" lvl="1" indent="0">
              <a:buNone/>
            </a:pPr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cs-CZ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28395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Memos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– (penále)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8532440" y="1628800"/>
            <a:ext cx="2008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3030"/>
            <a:ext cx="2531529" cy="37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699792" y="2492896"/>
            <a:ext cx="1008112" cy="100811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37" y="3536766"/>
            <a:ext cx="5676900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5148064" y="2564904"/>
            <a:ext cx="0" cy="86409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37" y="1479054"/>
            <a:ext cx="4533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8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Memos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8741"/>
            <a:ext cx="406092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5657850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347864" y="5373216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907704" y="2852936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380312" y="764704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– (penále)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8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48872" cy="5239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328391" y="620688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– (penále)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0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 smtClean="0"/>
              <a:t>Memos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line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24328" y="692696"/>
            <a:ext cx="1132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– (penále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6894"/>
            <a:ext cx="7737376" cy="8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62228"/>
              </p:ext>
            </p:extLst>
          </p:nvPr>
        </p:nvGraphicFramePr>
        <p:xfrm>
          <a:off x="4719562" y="2636912"/>
          <a:ext cx="22733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Částka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Sazba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Částka úroků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8 822 975,05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1,50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132 344,63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>
            <a:off x="4719562" y="3212976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6" y="4653136"/>
            <a:ext cx="8848876" cy="183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936104" cy="819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stCxn id="8" idx="3"/>
          </p:cNvCxnSpPr>
          <p:nvPr/>
        </p:nvCxnSpPr>
        <p:spPr>
          <a:xfrm flipV="1">
            <a:off x="4067944" y="2492946"/>
            <a:ext cx="556320" cy="553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95536" y="2936920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u="sng" dirty="0">
                <a:hlinkClick r:id="rId5"/>
              </a:rPr>
              <a:t>%4 = sazba penále</a:t>
            </a:r>
          </a:p>
          <a:p>
            <a:r>
              <a:rPr lang="cs-CZ" sz="1000" u="sng" dirty="0" smtClean="0">
                <a:hlinkClick r:id="rId5"/>
              </a:rPr>
              <a:t>%</a:t>
            </a:r>
            <a:r>
              <a:rPr lang="cs-CZ" sz="1000" u="sng" dirty="0">
                <a:hlinkClick r:id="rId5"/>
              </a:rPr>
              <a:t>6 = zůstatek zákaznické položky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75843" y="3060031"/>
            <a:ext cx="213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Částka úroků=(Částka/100)*1,5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91408" y="3933056"/>
            <a:ext cx="80563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Dny po splatnosti =28+31+30+22=111 (únor-březen-duben-část května)</a:t>
            </a:r>
          </a:p>
          <a:p>
            <a:r>
              <a:rPr lang="cs-CZ" sz="1400" dirty="0" smtClean="0"/>
              <a:t>Číslo v Popisu -&gt; penále = Zůstatek*(dny po splatnosti/Období penále) =2384587,85*(111/30)=</a:t>
            </a:r>
            <a:r>
              <a:rPr lang="cs-CZ" sz="1400" b="1" dirty="0" smtClean="0">
                <a:solidFill>
                  <a:srgbClr val="FF0000"/>
                </a:solidFill>
              </a:rPr>
              <a:t>8822975,05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(Výpočet podle Metody průměrného denního salda) </a:t>
            </a:r>
          </a:p>
          <a:p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66213" y="3563724"/>
            <a:ext cx="272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Datum dokladu =22.5.2017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3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93" y="1772816"/>
            <a:ext cx="5976664" cy="42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43808" y="548680"/>
            <a:ext cx="461030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    End 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section</a:t>
            </a:r>
            <a:r>
              <a:rPr lang="cs-CZ" sz="4400" dirty="0" smtClean="0"/>
              <a:t> 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          (</a:t>
            </a:r>
            <a:r>
              <a:rPr lang="cs-CZ" dirty="0" err="1" smtClean="0">
                <a:solidFill>
                  <a:srgbClr val="0070C0"/>
                </a:solidFill>
              </a:rPr>
              <a:t>Reminders</a:t>
            </a:r>
            <a:r>
              <a:rPr lang="cs-CZ" dirty="0" smtClean="0">
                <a:solidFill>
                  <a:srgbClr val="0070C0"/>
                </a:solidFill>
              </a:rPr>
              <a:t> and </a:t>
            </a:r>
            <a:r>
              <a:rPr lang="cs-CZ" dirty="0" err="1" smtClean="0">
                <a:solidFill>
                  <a:srgbClr val="0070C0"/>
                </a:solidFill>
              </a:rPr>
              <a:t>Financial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Charge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Memos</a:t>
            </a:r>
            <a:r>
              <a:rPr lang="cs-CZ" dirty="0" smtClean="0">
                <a:solidFill>
                  <a:srgbClr val="0070C0"/>
                </a:solidFill>
              </a:rPr>
              <a:t>)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Reminder</a:t>
            </a:r>
            <a:r>
              <a:rPr lang="cs-CZ" sz="3200" dirty="0" smtClean="0"/>
              <a:t> </a:t>
            </a:r>
            <a:r>
              <a:rPr lang="cs-CZ" sz="3200" dirty="0" err="1" smtClean="0"/>
              <a:t>terms</a:t>
            </a:r>
            <a:r>
              <a:rPr lang="cs-CZ" sz="3200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(podmínky upomínek)</a:t>
            </a:r>
            <a:endParaRPr lang="cs-CZ" sz="27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3084974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4375"/>
            <a:ext cx="7561263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010031" y="2600909"/>
            <a:ext cx="0" cy="19802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79" y="3554841"/>
            <a:ext cx="4742657" cy="756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919119" cy="18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0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Reminders</a:t>
            </a:r>
            <a:r>
              <a:rPr lang="cs-CZ" sz="3200" dirty="0" smtClean="0"/>
              <a:t> </a:t>
            </a:r>
            <a:r>
              <a:rPr lang="cs-CZ" sz="3200" dirty="0" err="1" smtClean="0"/>
              <a:t>terms</a:t>
            </a:r>
            <a:r>
              <a:rPr lang="cs-CZ" sz="3200" dirty="0" smtClean="0"/>
              <a:t> and </a:t>
            </a:r>
            <a:r>
              <a:rPr lang="cs-CZ" sz="3200" dirty="0" err="1" smtClean="0"/>
              <a:t>levels</a:t>
            </a:r>
            <a:r>
              <a:rPr lang="cs-CZ" sz="3200" dirty="0" smtClean="0"/>
              <a:t> </a:t>
            </a:r>
            <a:r>
              <a:rPr lang="cs-CZ" sz="3000" dirty="0" smtClean="0">
                <a:solidFill>
                  <a:srgbClr val="0070C0"/>
                </a:solidFill>
              </a:rPr>
              <a:t>(podmínky </a:t>
            </a:r>
            <a:r>
              <a:rPr lang="cs-CZ" sz="3000" dirty="0">
                <a:solidFill>
                  <a:srgbClr val="0070C0"/>
                </a:solidFill>
              </a:rPr>
              <a:t>a úrovně)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9" y="4310188"/>
            <a:ext cx="7894637" cy="174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9" y="1556792"/>
            <a:ext cx="7561263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6" y="3174479"/>
            <a:ext cx="58102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Reminder</a:t>
            </a:r>
            <a:r>
              <a:rPr lang="cs-CZ" sz="3200" dirty="0"/>
              <a:t> </a:t>
            </a:r>
            <a:r>
              <a:rPr lang="cs-CZ" sz="3200" dirty="0" err="1"/>
              <a:t>terms</a:t>
            </a:r>
            <a:r>
              <a:rPr lang="cs-CZ" sz="3200" dirty="0"/>
              <a:t> </a:t>
            </a:r>
            <a:r>
              <a:rPr lang="cs-CZ" sz="2000" dirty="0">
                <a:solidFill>
                  <a:srgbClr val="0070C0"/>
                </a:solidFill>
              </a:rPr>
              <a:t>(</a:t>
            </a:r>
            <a:r>
              <a:rPr lang="cs-CZ" sz="2000" dirty="0" smtClean="0">
                <a:solidFill>
                  <a:srgbClr val="0070C0"/>
                </a:solidFill>
              </a:rPr>
              <a:t>podmínky a texty </a:t>
            </a:r>
            <a:r>
              <a:rPr lang="cs-CZ" sz="2000" dirty="0">
                <a:solidFill>
                  <a:srgbClr val="0070C0"/>
                </a:solidFill>
              </a:rPr>
              <a:t>upomínek)</a:t>
            </a:r>
            <a:endParaRPr lang="cs-CZ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7" y="3645024"/>
            <a:ext cx="3467100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6" y="5085184"/>
            <a:ext cx="2333625" cy="139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2699792" y="5445224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73" y="5065869"/>
            <a:ext cx="4248150" cy="1409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6696744" cy="11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1997718" y="2515939"/>
            <a:ext cx="0" cy="3341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1" y="2850058"/>
            <a:ext cx="450555" cy="676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 flipH="1">
            <a:off x="1115616" y="2954041"/>
            <a:ext cx="646594" cy="8349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Reminder</a:t>
            </a:r>
            <a:r>
              <a:rPr lang="cs-CZ" sz="3200" dirty="0"/>
              <a:t> </a:t>
            </a:r>
            <a:r>
              <a:rPr lang="cs-CZ" sz="3200" dirty="0" err="1"/>
              <a:t>Setup</a:t>
            </a:r>
            <a:r>
              <a:rPr lang="cs-CZ" sz="3200" dirty="0"/>
              <a:t> </a:t>
            </a:r>
            <a:r>
              <a:rPr lang="cs-CZ" dirty="0" smtClean="0"/>
              <a:t>– </a:t>
            </a:r>
            <a:r>
              <a:rPr lang="cs-CZ" sz="2200" dirty="0" smtClean="0">
                <a:solidFill>
                  <a:srgbClr val="0070C0"/>
                </a:solidFill>
              </a:rPr>
              <a:t>(nastavení </a:t>
            </a:r>
            <a:r>
              <a:rPr lang="cs-CZ" sz="2200" dirty="0">
                <a:solidFill>
                  <a:srgbClr val="0070C0"/>
                </a:solidFill>
              </a:rPr>
              <a:t>a další </a:t>
            </a:r>
            <a:r>
              <a:rPr lang="cs-CZ" sz="2200" dirty="0" smtClean="0">
                <a:solidFill>
                  <a:srgbClr val="0070C0"/>
                </a:solidFill>
              </a:rPr>
              <a:t>texty)</a:t>
            </a:r>
            <a:endParaRPr lang="cs-CZ" sz="2200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7" y="3284984"/>
            <a:ext cx="4810125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89585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4583836" y="2780928"/>
            <a:ext cx="0" cy="88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Reminder</a:t>
            </a:r>
            <a:r>
              <a:rPr lang="cs-CZ" sz="3200" dirty="0"/>
              <a:t> </a:t>
            </a:r>
            <a:r>
              <a:rPr lang="cs-CZ" sz="3200" dirty="0" err="1"/>
              <a:t>Setup</a:t>
            </a:r>
            <a:r>
              <a:rPr lang="cs-CZ" sz="3200" dirty="0"/>
              <a:t> – </a:t>
            </a:r>
            <a:r>
              <a:rPr lang="cs-CZ" sz="3200" dirty="0" err="1"/>
              <a:t>other</a:t>
            </a:r>
            <a:r>
              <a:rPr lang="cs-CZ" sz="3200" dirty="0"/>
              <a:t> </a:t>
            </a:r>
            <a:r>
              <a:rPr lang="cs-CZ" sz="3200" dirty="0" err="1" smtClean="0"/>
              <a:t>texts</a:t>
            </a:r>
            <a:r>
              <a:rPr lang="cs-CZ" sz="3200" dirty="0" smtClean="0"/>
              <a:t> </a:t>
            </a:r>
            <a:r>
              <a:rPr lang="cs-CZ" sz="2200" dirty="0">
                <a:solidFill>
                  <a:srgbClr val="0070C0"/>
                </a:solidFill>
              </a:rPr>
              <a:t>(nastavení a další texty)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857750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4595672" y="2492896"/>
            <a:ext cx="0" cy="88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0" y="3573016"/>
            <a:ext cx="4791075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Reminder</a:t>
            </a:r>
            <a:r>
              <a:rPr lang="cs-CZ" sz="2800" dirty="0"/>
              <a:t> </a:t>
            </a:r>
            <a:r>
              <a:rPr lang="cs-CZ" sz="2800" dirty="0" err="1" smtClean="0"/>
              <a:t>Setup</a:t>
            </a:r>
            <a:r>
              <a:rPr lang="cs-CZ" sz="2800" dirty="0" smtClean="0"/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(textové proměnné upomínek –druhý obdobný snímek je snímek s číslem  25 v sekci Penále)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80465"/>
            <a:ext cx="781600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57200" y="5412913"/>
            <a:ext cx="80618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%1=datum dokumentu z hlavičky upomínky, %2 = Datum splatnosti z hlavičky upomínky,</a:t>
            </a:r>
          </a:p>
          <a:p>
            <a:r>
              <a:rPr lang="cs-CZ" sz="1400" dirty="0" smtClean="0"/>
              <a:t> %3=úrok (z podmínek penále), %4= zbývající částka k proplacení (z hlavičky upomínky),</a:t>
            </a:r>
          </a:p>
          <a:p>
            <a:r>
              <a:rPr lang="cs-CZ" sz="1400" dirty="0" smtClean="0"/>
              <a:t> %5 = částka úroku (řádek upomínky), %6= poplatek,</a:t>
            </a:r>
          </a:p>
          <a:p>
            <a:r>
              <a:rPr lang="cs-CZ" sz="1400" dirty="0" smtClean="0"/>
              <a:t> %7=Celkem(zbývající částka + částka úroku + dodatečný poplatek + DPH),</a:t>
            </a:r>
          </a:p>
          <a:p>
            <a:r>
              <a:rPr lang="cs-CZ" sz="1400" dirty="0" smtClean="0"/>
              <a:t> %8=úroveň upomínky z hlavičky upomínky), %9=kód měny (z hlavičky upomínky),  %10= datum zaúčtování  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353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883</Words>
  <Application>Microsoft Office PowerPoint</Application>
  <PresentationFormat>Předvádění na obrazovce (4:3)</PresentationFormat>
  <Paragraphs>127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Motiv systému Office</vt:lpstr>
      <vt:lpstr>Introduction to MS Dynamics NAV   (Reminders-Upomínky)</vt:lpstr>
      <vt:lpstr>Reminders</vt:lpstr>
      <vt:lpstr>Upomínky</vt:lpstr>
      <vt:lpstr>Reminder terms (podmínky upomínek)</vt:lpstr>
      <vt:lpstr>Reminders terms and levels (podmínky a úrovně)</vt:lpstr>
      <vt:lpstr>Reminder terms (podmínky a texty upomínek)</vt:lpstr>
      <vt:lpstr>Reminder Setup – (nastavení a další texty)</vt:lpstr>
      <vt:lpstr>Reminder Setup – other texts (nastavení a další texty)</vt:lpstr>
      <vt:lpstr>Reminder Setup (textové proměnné upomínek –druhý obdobný snímek je snímek s číslem  25 v sekci Penále)</vt:lpstr>
      <vt:lpstr>Automatické vytvoření upomínky</vt:lpstr>
      <vt:lpstr>Reminder window (okno upomínek)</vt:lpstr>
      <vt:lpstr>Reminder creation (vytvoření upomínky)</vt:lpstr>
      <vt:lpstr>Created Reminder – (seznam vytvořených upomínek)</vt:lpstr>
      <vt:lpstr>Created Reminder (vytvořená upomínka) </vt:lpstr>
      <vt:lpstr>Issuing created reminder  (vydání vytvořené upomínky)</vt:lpstr>
      <vt:lpstr>Issued reminder (vydaná upomínka)</vt:lpstr>
      <vt:lpstr>Customer Ledger Entry and G/L Entries</vt:lpstr>
      <vt:lpstr>Navigate (vyhledání upomínky 105001)</vt:lpstr>
      <vt:lpstr>Issued Reminder level 1 (vydaná upomínka 1 úrovně)</vt:lpstr>
      <vt:lpstr>Change of the working date (8.4.) and   2nd level reminder</vt:lpstr>
      <vt:lpstr>Creation of the 2nd level reminder – vytvoření upomínky 2 úrovně)</vt:lpstr>
      <vt:lpstr>Reminder level 2 (upomínka 2 úrovně)   </vt:lpstr>
      <vt:lpstr>Prezentace aplikace PowerPoint</vt:lpstr>
      <vt:lpstr>Issued Reminder level 2 (vydaná upomínka 2 úrovně)</vt:lpstr>
      <vt:lpstr>Finance Charge Terms – (penále- česká verze)</vt:lpstr>
      <vt:lpstr>Finance Charge Terms - conditions</vt:lpstr>
      <vt:lpstr>Finance Charge Terms – (penále- česká verze )</vt:lpstr>
      <vt:lpstr>Finance Charge Terms – (English version)</vt:lpstr>
      <vt:lpstr>Finance Charge Terms</vt:lpstr>
      <vt:lpstr>Finance Charge Memos – (penále)</vt:lpstr>
      <vt:lpstr>Finance Charge Memos</vt:lpstr>
      <vt:lpstr>Finance Charge Memos</vt:lpstr>
      <vt:lpstr>Finance Charge Memos Analysis of the first 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Jaromir Skorkovsky</cp:lastModifiedBy>
  <cp:revision>224</cp:revision>
  <dcterms:created xsi:type="dcterms:W3CDTF">2014-09-15T11:04:04Z</dcterms:created>
  <dcterms:modified xsi:type="dcterms:W3CDTF">2018-10-04T11:14:35Z</dcterms:modified>
</cp:coreProperties>
</file>