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295" r:id="rId3"/>
    <p:sldId id="314" r:id="rId4"/>
    <p:sldId id="296" r:id="rId5"/>
    <p:sldId id="328" r:id="rId6"/>
    <p:sldId id="345" r:id="rId7"/>
    <p:sldId id="327" r:id="rId8"/>
    <p:sldId id="346" r:id="rId9"/>
    <p:sldId id="349" r:id="rId10"/>
    <p:sldId id="334" r:id="rId11"/>
    <p:sldId id="347" r:id="rId12"/>
    <p:sldId id="353" r:id="rId13"/>
    <p:sldId id="326" r:id="rId14"/>
    <p:sldId id="348" r:id="rId15"/>
    <p:sldId id="325" r:id="rId16"/>
    <p:sldId id="351" r:id="rId17"/>
    <p:sldId id="350" r:id="rId18"/>
    <p:sldId id="332" r:id="rId19"/>
    <p:sldId id="352" r:id="rId20"/>
    <p:sldId id="331" r:id="rId21"/>
    <p:sldId id="354" r:id="rId22"/>
    <p:sldId id="336" r:id="rId23"/>
    <p:sldId id="355" r:id="rId24"/>
    <p:sldId id="335" r:id="rId25"/>
    <p:sldId id="356" r:id="rId26"/>
    <p:sldId id="330" r:id="rId27"/>
    <p:sldId id="357" r:id="rId28"/>
    <p:sldId id="329" r:id="rId29"/>
    <p:sldId id="358" r:id="rId30"/>
    <p:sldId id="339" r:id="rId31"/>
    <p:sldId id="359" r:id="rId32"/>
    <p:sldId id="338" r:id="rId33"/>
    <p:sldId id="360" r:id="rId34"/>
    <p:sldId id="361" r:id="rId35"/>
    <p:sldId id="337" r:id="rId36"/>
    <p:sldId id="362" r:id="rId37"/>
    <p:sldId id="363" r:id="rId38"/>
    <p:sldId id="324" r:id="rId39"/>
    <p:sldId id="364" r:id="rId40"/>
    <p:sldId id="343" r:id="rId41"/>
    <p:sldId id="365" r:id="rId42"/>
    <p:sldId id="342" r:id="rId43"/>
    <p:sldId id="366" r:id="rId44"/>
    <p:sldId id="341" r:id="rId45"/>
    <p:sldId id="367" r:id="rId46"/>
    <p:sldId id="368" r:id="rId47"/>
    <p:sldId id="340" r:id="rId48"/>
    <p:sldId id="323" r:id="rId49"/>
    <p:sldId id="369" r:id="rId50"/>
    <p:sldId id="322" r:id="rId51"/>
    <p:sldId id="370" r:id="rId52"/>
    <p:sldId id="321" r:id="rId53"/>
    <p:sldId id="371" r:id="rId54"/>
    <p:sldId id="320" r:id="rId55"/>
    <p:sldId id="372" r:id="rId56"/>
    <p:sldId id="373" r:id="rId57"/>
    <p:sldId id="344" r:id="rId58"/>
    <p:sldId id="294" r:id="rId59"/>
    <p:sldId id="297" r:id="rId60"/>
    <p:sldId id="313" r:id="rId61"/>
    <p:sldId id="306" r:id="rId62"/>
    <p:sldId id="305" r:id="rId63"/>
    <p:sldId id="304" r:id="rId64"/>
    <p:sldId id="303" r:id="rId65"/>
    <p:sldId id="302" r:id="rId66"/>
    <p:sldId id="301" r:id="rId67"/>
    <p:sldId id="300" r:id="rId68"/>
    <p:sldId id="299" r:id="rId69"/>
    <p:sldId id="298" r:id="rId70"/>
    <p:sldId id="311" r:id="rId71"/>
    <p:sldId id="310" r:id="rId72"/>
    <p:sldId id="309" r:id="rId73"/>
    <p:sldId id="308" r:id="rId74"/>
    <p:sldId id="307" r:id="rId75"/>
    <p:sldId id="312" r:id="rId76"/>
    <p:sldId id="292" r:id="rId7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5724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BAFC2-AAFD-4206-9913-9E269B771D9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B652D-EB55-4EC5-B3B2-110FC93A6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99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1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 </a:t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Warehouse</a:t>
            </a:r>
            <a:r>
              <a:rPr lang="cs-CZ" sz="1600" b="1" dirty="0" smtClean="0">
                <a:solidFill>
                  <a:srgbClr val="0070C0"/>
                </a:solidFill>
              </a:rPr>
              <a:t> Management  Role </a:t>
            </a:r>
            <a:r>
              <a:rPr lang="cs-CZ" sz="1600" b="1" dirty="0" err="1" smtClean="0">
                <a:solidFill>
                  <a:srgbClr val="0070C0"/>
                </a:solidFill>
              </a:rPr>
              <a:t>Tailored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Client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version</a:t>
            </a:r>
            <a:r>
              <a:rPr lang="cs-CZ" sz="1600" b="1" dirty="0" smtClean="0">
                <a:solidFill>
                  <a:srgbClr val="0070C0"/>
                </a:solidFill>
              </a:rPr>
              <a:t>) show </a:t>
            </a:r>
            <a:r>
              <a:rPr lang="cs-CZ" sz="1600" b="1" dirty="0" err="1" smtClean="0">
                <a:solidFill>
                  <a:srgbClr val="0070C0"/>
                </a:solidFill>
              </a:rPr>
              <a:t>for</a:t>
            </a:r>
            <a:r>
              <a:rPr lang="cs-CZ" sz="1600" b="1" dirty="0" smtClean="0">
                <a:solidFill>
                  <a:srgbClr val="0070C0"/>
                </a:solidFill>
              </a:rPr>
              <a:t> NAV 2016W1 and NAV 2016CZ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Setup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WH </a:t>
            </a:r>
            <a:r>
              <a:rPr lang="cs-CZ" sz="2800" dirty="0" err="1" smtClean="0"/>
              <a:t>employee</a:t>
            </a:r>
            <a:r>
              <a:rPr lang="cs-CZ" sz="28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e.g</a:t>
            </a:r>
            <a:r>
              <a:rPr lang="cs-CZ" sz="2000" dirty="0" smtClean="0"/>
              <a:t> </a:t>
            </a:r>
            <a:r>
              <a:rPr lang="cs-CZ" sz="2000" dirty="0" err="1" smtClean="0"/>
              <a:t>Puller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Picker</a:t>
            </a:r>
            <a:r>
              <a:rPr lang="cs-CZ" sz="2000" dirty="0" smtClean="0"/>
              <a:t>)-2016W1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517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67944" y="3212976"/>
            <a:ext cx="386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ADCS-</a:t>
            </a:r>
            <a:r>
              <a:rPr lang="cs-CZ" dirty="0" err="1" smtClean="0"/>
              <a:t>Automatic</a:t>
            </a:r>
            <a:r>
              <a:rPr lang="cs-CZ" dirty="0" smtClean="0"/>
              <a:t> Data </a:t>
            </a:r>
            <a:r>
              <a:rPr lang="cs-CZ" dirty="0" err="1" smtClean="0"/>
              <a:t>Capture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4581128"/>
            <a:ext cx="7992888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You can use your automatic data capture system (ADCS) to register all movements of items within the warehouse and to register all </a:t>
            </a:r>
            <a:endParaRPr lang="cs-CZ" sz="1600" dirty="0" smtClean="0"/>
          </a:p>
          <a:p>
            <a:r>
              <a:rPr lang="en-US" sz="1600" dirty="0" smtClean="0"/>
              <a:t>journal </a:t>
            </a:r>
            <a:r>
              <a:rPr lang="en-US" sz="1600" dirty="0"/>
              <a:t>activities, including quantity adjustments in the warehouse item journal, physical inventories and reclassifications. </a:t>
            </a:r>
          </a:p>
          <a:p>
            <a:endParaRPr lang="cs-CZ" sz="1600" dirty="0" smtClean="0"/>
          </a:p>
          <a:p>
            <a:r>
              <a:rPr lang="en-ZA" sz="1600" dirty="0" smtClean="0"/>
              <a:t>To use ADCS, each item stored in the warehouse must be given an item identifier. You must also set up mini-forms, handheld functions, data exchanges and some fields concerning ADCS, all of which you can find in the Warehouse Management Setup window.</a:t>
            </a:r>
            <a:endParaRPr lang="en-ZA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44888" y="5427513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Text </a:t>
            </a:r>
            <a:r>
              <a:rPr lang="cs-CZ" b="1" dirty="0" err="1" smtClean="0">
                <a:solidFill>
                  <a:srgbClr val="0070C0"/>
                </a:solidFill>
              </a:rPr>
              <a:t>for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home</a:t>
            </a:r>
            <a:r>
              <a:rPr lang="cs-CZ" b="1" dirty="0" smtClean="0">
                <a:solidFill>
                  <a:srgbClr val="0070C0"/>
                </a:solidFill>
              </a:rPr>
              <a:t> study !!!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Setup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WH </a:t>
            </a:r>
            <a:r>
              <a:rPr lang="cs-CZ" sz="2800" dirty="0" err="1" smtClean="0"/>
              <a:t>employee</a:t>
            </a:r>
            <a:r>
              <a:rPr lang="cs-CZ" sz="2800" dirty="0" smtClean="0"/>
              <a:t> (</a:t>
            </a:r>
            <a:r>
              <a:rPr lang="cs-CZ" sz="2800" dirty="0" err="1" smtClean="0"/>
              <a:t>e.g</a:t>
            </a:r>
            <a:r>
              <a:rPr lang="cs-CZ" sz="2800" dirty="0" smtClean="0"/>
              <a:t> </a:t>
            </a:r>
            <a:r>
              <a:rPr lang="cs-CZ" sz="2800" dirty="0" err="1" smtClean="0"/>
              <a:t>Puller</a:t>
            </a:r>
            <a:r>
              <a:rPr lang="cs-CZ" sz="2800" dirty="0" smtClean="0"/>
              <a:t> </a:t>
            </a:r>
            <a:r>
              <a:rPr lang="cs-CZ" sz="2800" dirty="0" err="1" smtClean="0"/>
              <a:t>or</a:t>
            </a:r>
            <a:r>
              <a:rPr lang="cs-CZ" sz="2800" dirty="0" smtClean="0"/>
              <a:t> </a:t>
            </a:r>
            <a:r>
              <a:rPr lang="cs-CZ" sz="2800" dirty="0" err="1" smtClean="0"/>
              <a:t>Picker</a:t>
            </a:r>
            <a:r>
              <a:rPr lang="cs-CZ" sz="2800" dirty="0" smtClean="0"/>
              <a:t>) 2016CZ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3212976"/>
            <a:ext cx="386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ADCS-Automatic Data Capture System 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395536" y="4293096"/>
            <a:ext cx="7992888" cy="12157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You can use your automatic data capture system (ADCS) to register all movements of items within the warehouse and to register all </a:t>
            </a:r>
            <a:endParaRPr lang="cs-CZ" sz="1100" dirty="0" smtClean="0">
              <a:solidFill>
                <a:srgbClr val="0070C0"/>
              </a:solidFill>
            </a:endParaRPr>
          </a:p>
          <a:p>
            <a:r>
              <a:rPr lang="en-US" sz="1100" dirty="0" smtClean="0">
                <a:solidFill>
                  <a:srgbClr val="0070C0"/>
                </a:solidFill>
              </a:rPr>
              <a:t>journal </a:t>
            </a:r>
            <a:r>
              <a:rPr lang="en-US" sz="1100" dirty="0">
                <a:solidFill>
                  <a:srgbClr val="0070C0"/>
                </a:solidFill>
              </a:rPr>
              <a:t>activities, including quantity adjustments in the warehouse item journal, physical inventories and reclassifications. </a:t>
            </a:r>
          </a:p>
          <a:p>
            <a:endParaRPr lang="cs-CZ" sz="1100" dirty="0" smtClean="0">
              <a:solidFill>
                <a:srgbClr val="0070C0"/>
              </a:solidFill>
            </a:endParaRPr>
          </a:p>
          <a:p>
            <a:endParaRPr lang="cs-CZ" sz="1100" dirty="0" smtClean="0">
              <a:solidFill>
                <a:srgbClr val="0070C0"/>
              </a:solidFill>
            </a:endParaRPr>
          </a:p>
          <a:p>
            <a:r>
              <a:rPr lang="en-US" sz="1100" dirty="0" smtClean="0">
                <a:solidFill>
                  <a:srgbClr val="0070C0"/>
                </a:solidFill>
              </a:rPr>
              <a:t>To </a:t>
            </a:r>
            <a:r>
              <a:rPr lang="en-US" sz="1100" dirty="0">
                <a:solidFill>
                  <a:srgbClr val="0070C0"/>
                </a:solidFill>
              </a:rPr>
              <a:t>use ADCS, each item stored in the warehouse must be given an item identifier. You must also set up </a:t>
            </a:r>
            <a:r>
              <a:rPr lang="en-US" sz="1100" dirty="0" smtClean="0">
                <a:solidFill>
                  <a:srgbClr val="0070C0"/>
                </a:solidFill>
              </a:rPr>
              <a:t>mini</a:t>
            </a:r>
            <a:r>
              <a:rPr lang="cs-CZ" sz="1100" dirty="0" smtClean="0">
                <a:solidFill>
                  <a:srgbClr val="0070C0"/>
                </a:solidFill>
              </a:rPr>
              <a:t>-</a:t>
            </a:r>
            <a:r>
              <a:rPr lang="en-US" sz="1100" dirty="0" smtClean="0">
                <a:solidFill>
                  <a:srgbClr val="0070C0"/>
                </a:solidFill>
              </a:rPr>
              <a:t>forms</a:t>
            </a:r>
            <a:r>
              <a:rPr lang="en-US" sz="1100" dirty="0">
                <a:solidFill>
                  <a:srgbClr val="0070C0"/>
                </a:solidFill>
              </a:rPr>
              <a:t>, handheld functions</a:t>
            </a:r>
            <a:r>
              <a:rPr lang="en-US" sz="1100" dirty="0" smtClean="0">
                <a:solidFill>
                  <a:srgbClr val="0070C0"/>
                </a:solidFill>
              </a:rPr>
              <a:t>,</a:t>
            </a:r>
            <a:r>
              <a:rPr lang="cs-CZ" sz="1100" dirty="0" smtClean="0">
                <a:solidFill>
                  <a:srgbClr val="0070C0"/>
                </a:solidFill>
              </a:rPr>
              <a:t> d</a:t>
            </a:r>
            <a:r>
              <a:rPr lang="en-US" sz="1100" dirty="0" err="1" smtClean="0">
                <a:solidFill>
                  <a:srgbClr val="0070C0"/>
                </a:solidFill>
              </a:rPr>
              <a:t>ata</a:t>
            </a:r>
            <a:r>
              <a:rPr lang="en-US" sz="1100" dirty="0" smtClean="0">
                <a:solidFill>
                  <a:srgbClr val="0070C0"/>
                </a:solidFill>
              </a:rPr>
              <a:t> </a:t>
            </a:r>
            <a:r>
              <a:rPr lang="en-US" sz="1100" dirty="0">
                <a:solidFill>
                  <a:srgbClr val="0070C0"/>
                </a:solidFill>
              </a:rPr>
              <a:t>exchanges and some fields concerning ADCS, all of which you can find in the </a:t>
            </a:r>
            <a:r>
              <a:rPr lang="en-US" sz="1100" b="1" dirty="0">
                <a:solidFill>
                  <a:srgbClr val="0070C0"/>
                </a:solidFill>
              </a:rPr>
              <a:t>Warehouse Management Setup window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1975"/>
            <a:ext cx="32194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6732240" y="2765430"/>
            <a:ext cx="0" cy="50405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95536" y="3923764"/>
            <a:ext cx="2364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Text for home study !!!</a:t>
            </a:r>
            <a:endParaRPr lang="en-ZA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412776"/>
            <a:ext cx="2725248" cy="1305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User </a:t>
            </a:r>
            <a:r>
              <a:rPr lang="cs-CZ" dirty="0" err="1" smtClean="0"/>
              <a:t>setup</a:t>
            </a:r>
            <a:r>
              <a:rPr lang="cs-CZ" dirty="0" smtClean="0"/>
              <a:t> 2016CZ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8" y="3645024"/>
            <a:ext cx="536257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0480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2016W1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1588"/>
            <a:ext cx="6048672" cy="42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2016CZ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04856" cy="4661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PO have to be firstly </a:t>
            </a:r>
            <a:r>
              <a:rPr lang="cs-CZ" sz="3600" dirty="0" smtClean="0"/>
              <a:t>A</a:t>
            </a:r>
            <a:r>
              <a:rPr lang="en-ZA" sz="3600" dirty="0" err="1" smtClean="0"/>
              <a:t>pproved</a:t>
            </a:r>
            <a:r>
              <a:rPr lang="en-ZA" sz="3600" dirty="0" smtClean="0"/>
              <a:t> -&gt;Released</a:t>
            </a:r>
            <a:r>
              <a:rPr lang="cs-CZ" sz="3600" dirty="0" smtClean="0"/>
              <a:t> 2016W1 </a:t>
            </a:r>
            <a:r>
              <a:rPr lang="en-ZA" sz="1800" dirty="0" smtClean="0">
                <a:solidFill>
                  <a:srgbClr val="FF0000"/>
                </a:solidFill>
              </a:rPr>
              <a:t>(Approval 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en-ZA" sz="1800" dirty="0" smtClean="0">
                <a:solidFill>
                  <a:srgbClr val="FF0000"/>
                </a:solidFill>
              </a:rPr>
              <a:t>will be not employed in 2016CZ!!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Only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Releasing</a:t>
            </a:r>
            <a:r>
              <a:rPr lang="en-ZA" sz="1800" dirty="0" smtClean="0">
                <a:solidFill>
                  <a:srgbClr val="FF0000"/>
                </a:solidFill>
              </a:rPr>
              <a:t>)</a:t>
            </a:r>
            <a:endParaRPr lang="en-ZA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7" y="2018242"/>
            <a:ext cx="723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40997"/>
            <a:ext cx="1762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75367"/>
            <a:ext cx="3876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9" y="3429000"/>
            <a:ext cx="42195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3203848" y="386104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059832" y="5229200"/>
            <a:ext cx="401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Enter by F4 assigned employee (Puller,…)</a:t>
            </a:r>
            <a:endParaRPr lang="en-ZA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462616" y="2132856"/>
            <a:ext cx="589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766873" y="2136730"/>
            <a:ext cx="589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WH Receipt 2016W1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3" y="1924050"/>
            <a:ext cx="8561387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 have to be firstly released 2016CZ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448272" cy="689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6" y="2390552"/>
            <a:ext cx="5317207" cy="768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065613" y="195850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29051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dolů 8"/>
          <p:cNvSpPr/>
          <p:nvPr/>
        </p:nvSpPr>
        <p:spPr>
          <a:xfrm>
            <a:off x="4644008" y="306896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779912" y="5229200"/>
            <a:ext cx="40324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 for NA</a:t>
            </a:r>
            <a:r>
              <a:rPr lang="cs-CZ" dirty="0" smtClean="0"/>
              <a:t>V</a:t>
            </a:r>
            <a:r>
              <a:rPr lang="en-US" dirty="0" smtClean="0"/>
              <a:t> 2016CZ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Created WH Receipt 2016W1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0587"/>
            <a:ext cx="6336704" cy="456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1600" y="5840397"/>
            <a:ext cx="6267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see Receiving bin (W-08-0001, see white location setup).</a:t>
            </a:r>
          </a:p>
          <a:p>
            <a:r>
              <a:rPr lang="en-US" dirty="0" smtClean="0"/>
              <a:t>Zone : RECEIVE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Created WH Receipt 2016CZ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5323751"/>
            <a:ext cx="6267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see Receiving bin (W-08-0001, see white location setup).</a:t>
            </a:r>
          </a:p>
          <a:p>
            <a:r>
              <a:rPr lang="en-US" dirty="0" smtClean="0"/>
              <a:t>Zone : RECEIVE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848872" cy="3754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4932040" y="5551495"/>
            <a:ext cx="40324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 for NA</a:t>
            </a:r>
            <a:r>
              <a:rPr lang="cs-CZ" dirty="0" smtClean="0"/>
              <a:t>V</a:t>
            </a:r>
            <a:r>
              <a:rPr lang="en-US" dirty="0" smtClean="0"/>
              <a:t> 2016CZ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Simplified Warehouse Management (WM)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of location White-see setup next slides</a:t>
            </a:r>
          </a:p>
          <a:p>
            <a:r>
              <a:rPr lang="en-US" dirty="0" smtClean="0"/>
              <a:t>WM creates </a:t>
            </a:r>
            <a:r>
              <a:rPr lang="en-US" dirty="0" smtClean="0">
                <a:solidFill>
                  <a:srgbClr val="0070C0"/>
                </a:solidFill>
              </a:rPr>
              <a:t>another types of entries </a:t>
            </a:r>
            <a:r>
              <a:rPr lang="en-US" dirty="0" smtClean="0"/>
              <a:t>than Item Ledger Entries, Reservation Entries or Value Entries – </a:t>
            </a:r>
            <a:r>
              <a:rPr lang="en-US" b="1" dirty="0" smtClean="0">
                <a:solidFill>
                  <a:srgbClr val="0070C0"/>
                </a:solidFill>
              </a:rPr>
              <a:t>Warehouse Entries</a:t>
            </a:r>
          </a:p>
          <a:p>
            <a:r>
              <a:rPr lang="en-US" dirty="0" smtClean="0"/>
              <a:t>Causes of these entries are another stock operations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Receipt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Put-away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Pick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Shipment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Posting of this document (WHR) 2016W1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3802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0" y="3317751"/>
            <a:ext cx="2562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11" y="3265363"/>
            <a:ext cx="3829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781022" y="2852936"/>
            <a:ext cx="126682" cy="46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131840" y="378904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919825"/>
            <a:ext cx="765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Put-away</a:t>
            </a:r>
            <a:r>
              <a:rPr lang="en-ZA" dirty="0" smtClean="0"/>
              <a:t> is automatically created  after </a:t>
            </a:r>
            <a:r>
              <a:rPr lang="en-ZA" dirty="0" err="1" smtClean="0"/>
              <a:t>Postin</a:t>
            </a:r>
            <a:r>
              <a:rPr lang="cs-CZ" dirty="0" smtClean="0"/>
              <a:t>g</a:t>
            </a:r>
            <a:r>
              <a:rPr lang="en-ZA" dirty="0" smtClean="0"/>
              <a:t> (F9)  of Receiving document !!!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2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Posting of this document (WHR) 2016</a:t>
            </a:r>
            <a:r>
              <a:rPr lang="cs-CZ" sz="3600" dirty="0" smtClean="0"/>
              <a:t>CZ</a:t>
            </a:r>
            <a:endParaRPr lang="en-US" sz="3600" dirty="0"/>
          </a:p>
        </p:txBody>
      </p:sp>
      <p:sp>
        <p:nvSpPr>
          <p:cNvPr id="3" name="Šipka dolů 2"/>
          <p:cNvSpPr/>
          <p:nvPr/>
        </p:nvSpPr>
        <p:spPr>
          <a:xfrm>
            <a:off x="1958768" y="2636912"/>
            <a:ext cx="504056" cy="46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906351" y="3933056"/>
            <a:ext cx="504056" cy="402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919825"/>
            <a:ext cx="765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Put-away</a:t>
            </a:r>
            <a:r>
              <a:rPr lang="en-ZA" dirty="0" smtClean="0"/>
              <a:t> is automatically created  after </a:t>
            </a:r>
            <a:r>
              <a:rPr lang="en-ZA" dirty="0" err="1" smtClean="0"/>
              <a:t>Postin</a:t>
            </a:r>
            <a:r>
              <a:rPr lang="cs-CZ" dirty="0" smtClean="0"/>
              <a:t>g</a:t>
            </a:r>
            <a:r>
              <a:rPr lang="en-ZA" dirty="0" smtClean="0"/>
              <a:t> (F9)  of Receiving document !!! 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2" y="1412776"/>
            <a:ext cx="3705225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2" y="3174677"/>
            <a:ext cx="2228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19" y="3081619"/>
            <a:ext cx="3781425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Receive</a:t>
            </a:r>
            <a:r>
              <a:rPr lang="cs-CZ" dirty="0" smtClean="0"/>
              <a:t> bin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empty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4" y="1700808"/>
            <a:ext cx="3971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67230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2483768" y="1844824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3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Receive</a:t>
            </a:r>
            <a:r>
              <a:rPr lang="cs-CZ" dirty="0" smtClean="0"/>
              <a:t> bin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empty</a:t>
            </a:r>
            <a:r>
              <a:rPr lang="cs-CZ" dirty="0" smtClean="0"/>
              <a:t> 2016CZ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9" y="1412777"/>
            <a:ext cx="4968017" cy="141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1259632" y="2348880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3525021"/>
            <a:ext cx="1883122" cy="958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899592" y="4149080"/>
            <a:ext cx="205249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65" y="3043412"/>
            <a:ext cx="5550583" cy="2041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Put-away</a:t>
            </a:r>
            <a:r>
              <a:rPr lang="cs-CZ" dirty="0" smtClean="0"/>
              <a:t> line 2016W1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890713"/>
            <a:ext cx="818038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4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Put-away</a:t>
            </a:r>
            <a:r>
              <a:rPr lang="cs-CZ" dirty="0" smtClean="0"/>
              <a:t> line 2016CZ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47906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Put-away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80462" cy="20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4019896"/>
            <a:ext cx="731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Two actions : </a:t>
            </a:r>
            <a:r>
              <a:rPr lang="en-ZA" dirty="0" smtClean="0"/>
              <a:t>Take from  bin W_08_0001 and Place to suggested  W_04010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14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Put-away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2016CZ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5254735"/>
            <a:ext cx="826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Two actions: </a:t>
            </a:r>
            <a:r>
              <a:rPr lang="en-ZA" dirty="0" smtClean="0"/>
              <a:t>Take </a:t>
            </a:r>
            <a:r>
              <a:rPr lang="cs-CZ" dirty="0" smtClean="0">
                <a:solidFill>
                  <a:srgbClr val="0070C0"/>
                </a:solidFill>
              </a:rPr>
              <a:t>(Vzít) </a:t>
            </a:r>
            <a:r>
              <a:rPr lang="en-ZA" dirty="0" smtClean="0"/>
              <a:t>from  bin </a:t>
            </a:r>
            <a:r>
              <a:rPr lang="cs-CZ" dirty="0" smtClean="0"/>
              <a:t>B</a:t>
            </a:r>
            <a:r>
              <a:rPr lang="en-ZA" dirty="0" smtClean="0"/>
              <a:t>_08_0001 and Place </a:t>
            </a:r>
            <a:r>
              <a:rPr lang="cs-CZ" dirty="0" smtClean="0">
                <a:solidFill>
                  <a:srgbClr val="0070C0"/>
                </a:solidFill>
              </a:rPr>
              <a:t>(Vložit) </a:t>
            </a:r>
            <a:r>
              <a:rPr lang="en-ZA" dirty="0" smtClean="0"/>
              <a:t>to suggested  </a:t>
            </a:r>
            <a:r>
              <a:rPr lang="cs-CZ" dirty="0" smtClean="0"/>
              <a:t>B</a:t>
            </a:r>
            <a:r>
              <a:rPr lang="en-ZA" dirty="0" smtClean="0"/>
              <a:t>_0401</a:t>
            </a:r>
            <a:r>
              <a:rPr lang="cs-CZ" dirty="0" smtClean="0"/>
              <a:t>1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5" y="1412776"/>
            <a:ext cx="7697975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Register</a:t>
            </a:r>
            <a:r>
              <a:rPr lang="cs-CZ" dirty="0" smtClean="0"/>
              <a:t> </a:t>
            </a:r>
            <a:r>
              <a:rPr lang="cs-CZ" dirty="0" err="1" smtClean="0"/>
              <a:t>Put-Away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63992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62150"/>
            <a:ext cx="88947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3429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979712" y="5102349"/>
            <a:ext cx="202332" cy="2708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995936" y="5517232"/>
            <a:ext cx="4248472" cy="936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6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Register</a:t>
            </a:r>
            <a:r>
              <a:rPr lang="cs-CZ" dirty="0" smtClean="0"/>
              <a:t> </a:t>
            </a:r>
            <a:r>
              <a:rPr lang="cs-CZ" dirty="0" err="1" smtClean="0"/>
              <a:t>Put-Away</a:t>
            </a:r>
            <a:r>
              <a:rPr lang="cs-CZ" dirty="0" smtClean="0"/>
              <a:t> 2016CZ</a:t>
            </a:r>
            <a:endParaRPr lang="cs-CZ" dirty="0"/>
          </a:p>
        </p:txBody>
      </p:sp>
      <p:sp>
        <p:nvSpPr>
          <p:cNvPr id="3" name="Šipka dolů 2"/>
          <p:cNvSpPr/>
          <p:nvPr/>
        </p:nvSpPr>
        <p:spPr>
          <a:xfrm>
            <a:off x="2046812" y="4581128"/>
            <a:ext cx="413283" cy="5176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779912" y="5510127"/>
            <a:ext cx="4248472" cy="936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5" y="3356992"/>
            <a:ext cx="3267075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1" y="1700728"/>
            <a:ext cx="8114258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8" y="5227031"/>
            <a:ext cx="2895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06" y="332656"/>
            <a:ext cx="8229600" cy="1143000"/>
          </a:xfrm>
        </p:spPr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workflow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450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entries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5" y="1916832"/>
            <a:ext cx="8280275" cy="622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5" y="3501008"/>
            <a:ext cx="8799513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9592" y="2931075"/>
            <a:ext cx="19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Report Bin </a:t>
            </a:r>
            <a:r>
              <a:rPr lang="cs-CZ" dirty="0" err="1" smtClean="0"/>
              <a:t>Content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7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 entries 2016CZ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2" y="1318450"/>
            <a:ext cx="2905125" cy="561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2" y="2060848"/>
            <a:ext cx="7930771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PO-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Invoice</a:t>
            </a:r>
            <a:r>
              <a:rPr lang="cs-CZ" dirty="0" smtClean="0"/>
              <a:t> 2016W1!!! 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1" y="1868488"/>
            <a:ext cx="86185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047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6876256" y="1268760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PO-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Invoice</a:t>
            </a:r>
            <a:r>
              <a:rPr lang="cs-CZ" dirty="0" smtClean="0"/>
              <a:t> 2016CZ1!!! 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776864" cy="105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1340768"/>
            <a:ext cx="77768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Header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PO  </a:t>
            </a:r>
            <a:endParaRPr lang="cs-CZ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54" y="3284984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7638"/>
            <a:ext cx="741473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700" dirty="0" smtClean="0"/>
              <a:t>Sales order and creation of WHS Shipment</a:t>
            </a:r>
            <a:r>
              <a:rPr lang="cs-CZ" sz="2700" dirty="0" smtClean="0"/>
              <a:t> 2016W1</a:t>
            </a:r>
            <a:r>
              <a:rPr lang="en-ZA" sz="2700" dirty="0" smtClean="0"/>
              <a:t>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en-ZA" sz="1600" dirty="0" smtClean="0">
                <a:solidFill>
                  <a:srgbClr val="FF0000"/>
                </a:solidFill>
              </a:rPr>
              <a:t>(error in picture, </a:t>
            </a:r>
            <a:r>
              <a:rPr lang="en-ZA" sz="1600" dirty="0" err="1" smtClean="0">
                <a:solidFill>
                  <a:srgbClr val="FF0000"/>
                </a:solidFill>
              </a:rPr>
              <a:t>marke</a:t>
            </a:r>
            <a:r>
              <a:rPr lang="cs-CZ" sz="1600" dirty="0" smtClean="0">
                <a:solidFill>
                  <a:srgbClr val="FF0000"/>
                </a:solidFill>
              </a:rPr>
              <a:t>d</a:t>
            </a:r>
            <a:r>
              <a:rPr lang="en-ZA" sz="1600" dirty="0" smtClean="0">
                <a:solidFill>
                  <a:srgbClr val="FF0000"/>
                </a:solidFill>
              </a:rPr>
              <a:t> must be lower one : Create W</a:t>
            </a:r>
            <a:r>
              <a:rPr lang="cs-CZ" sz="1600" dirty="0" err="1" smtClean="0">
                <a:solidFill>
                  <a:srgbClr val="FF0000"/>
                </a:solidFill>
              </a:rPr>
              <a:t>arehous</a:t>
            </a:r>
            <a:r>
              <a:rPr lang="en-ZA" sz="1600" dirty="0" smtClean="0">
                <a:solidFill>
                  <a:srgbClr val="FF0000"/>
                </a:solidFill>
              </a:rPr>
              <a:t>e-Shipment!!)</a:t>
            </a:r>
            <a:endParaRPr lang="en-ZA" sz="16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67031" cy="451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20072" y="5157192"/>
            <a:ext cx="201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Must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released</a:t>
            </a:r>
            <a:r>
              <a:rPr lang="cs-CZ" dirty="0" smtClean="0">
                <a:solidFill>
                  <a:srgbClr val="FF0000"/>
                </a:solidFill>
              </a:rPr>
              <a:t> 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52120" y="2060848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nahoru 4"/>
          <p:cNvSpPr/>
          <p:nvPr/>
        </p:nvSpPr>
        <p:spPr>
          <a:xfrm>
            <a:off x="5724128" y="2348880"/>
            <a:ext cx="2880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700" dirty="0" smtClean="0"/>
              <a:t>Sales </a:t>
            </a:r>
            <a:r>
              <a:rPr lang="cs-CZ" sz="2700" dirty="0" smtClean="0"/>
              <a:t>O</a:t>
            </a:r>
            <a:r>
              <a:rPr lang="en-ZA" sz="2700" dirty="0" err="1" smtClean="0"/>
              <a:t>rder</a:t>
            </a:r>
            <a:r>
              <a:rPr lang="en-ZA" sz="2700" dirty="0" smtClean="0"/>
              <a:t> </a:t>
            </a:r>
            <a:r>
              <a:rPr lang="cs-CZ" sz="2700" dirty="0" smtClean="0"/>
              <a:t>(SO)</a:t>
            </a:r>
            <a:r>
              <a:rPr lang="en-ZA" sz="2700" dirty="0" smtClean="0"/>
              <a:t>and creation of WHS Shipment</a:t>
            </a:r>
            <a:r>
              <a:rPr lang="cs-CZ" sz="2700" dirty="0" smtClean="0"/>
              <a:t> 2016CZ</a:t>
            </a:r>
            <a:r>
              <a:rPr lang="en-ZA" sz="2700" dirty="0" smtClean="0"/>
              <a:t>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1600" dirty="0" smtClean="0">
                <a:solidFill>
                  <a:srgbClr val="FF0000"/>
                </a:solidFill>
              </a:rPr>
              <a:t> </a:t>
            </a:r>
            <a:endParaRPr lang="en-ZA" sz="1600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305325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203848" y="4725144"/>
            <a:ext cx="372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SO </a:t>
            </a:r>
            <a:r>
              <a:rPr lang="cs-CZ" dirty="0" err="1" smtClean="0">
                <a:solidFill>
                  <a:srgbClr val="FF0000"/>
                </a:solidFill>
              </a:rPr>
              <a:t>must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firstly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released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smtClean="0">
                <a:solidFill>
                  <a:srgbClr val="0070C0"/>
                </a:solidFill>
              </a:rPr>
              <a:t>(Vydat)  </a:t>
            </a:r>
            <a:r>
              <a:rPr lang="cs-CZ" dirty="0" smtClean="0">
                <a:solidFill>
                  <a:srgbClr val="FF0000"/>
                </a:solidFill>
              </a:rPr>
              <a:t>!!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373216"/>
            <a:ext cx="39624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161213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ZA" sz="4000" dirty="0" smtClean="0"/>
              <a:t>Sales </a:t>
            </a:r>
            <a:r>
              <a:rPr lang="cs-CZ" sz="4000" dirty="0"/>
              <a:t>O</a:t>
            </a:r>
            <a:r>
              <a:rPr lang="en-ZA" sz="4000" dirty="0" err="1"/>
              <a:t>rder</a:t>
            </a:r>
            <a:r>
              <a:rPr lang="en-ZA" sz="4000" dirty="0"/>
              <a:t> </a:t>
            </a:r>
            <a:r>
              <a:rPr lang="cs-CZ" sz="4000" dirty="0"/>
              <a:t>(SO</a:t>
            </a:r>
            <a:r>
              <a:rPr lang="cs-CZ" sz="4000" dirty="0" smtClean="0"/>
              <a:t>) </a:t>
            </a:r>
            <a:r>
              <a:rPr lang="en-ZA" sz="4000" dirty="0" smtClean="0"/>
              <a:t> </a:t>
            </a:r>
            <a:r>
              <a:rPr lang="en-ZA" sz="4000" dirty="0"/>
              <a:t>WHS Shipment</a:t>
            </a:r>
            <a:r>
              <a:rPr lang="cs-CZ" sz="4000" dirty="0"/>
              <a:t> </a:t>
            </a:r>
            <a:r>
              <a:rPr lang="cs-CZ" sz="4000" dirty="0" smtClean="0"/>
              <a:t>2016CZ</a:t>
            </a:r>
            <a:br>
              <a:rPr lang="cs-CZ" sz="4000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(vytvoření dodávky ze skladu-</a:t>
            </a:r>
            <a:r>
              <a:rPr lang="cs-CZ" sz="2200" dirty="0" err="1" smtClean="0">
                <a:solidFill>
                  <a:srgbClr val="0070C0"/>
                </a:solidFill>
              </a:rPr>
              <a:t>picking</a:t>
            </a:r>
            <a:r>
              <a:rPr lang="cs-CZ" sz="2200" dirty="0" smtClean="0">
                <a:solidFill>
                  <a:srgbClr val="0070C0"/>
                </a:solidFill>
              </a:rPr>
              <a:t>)</a:t>
            </a:r>
            <a:r>
              <a:rPr lang="en-ZA" sz="2200" dirty="0" smtClean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/>
            </a:r>
            <a:br>
              <a:rPr lang="cs-CZ" sz="22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573016"/>
            <a:ext cx="300037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712147" y="2996952"/>
            <a:ext cx="288032" cy="507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771800" y="5157192"/>
            <a:ext cx="472856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420227" y="5620598"/>
            <a:ext cx="2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SEE </a:t>
            </a:r>
            <a:r>
              <a:rPr lang="cs-CZ" dirty="0" err="1" smtClean="0">
                <a:solidFill>
                  <a:schemeClr val="bg1"/>
                </a:solidFill>
              </a:rPr>
              <a:t>created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document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Warehouse Shipment has been created 2016W1 </a:t>
            </a:r>
            <a:endParaRPr lang="en-US" sz="3200" dirty="0"/>
          </a:p>
        </p:txBody>
      </p:sp>
      <p:sp>
        <p:nvSpPr>
          <p:cNvPr id="3" name="AutoShape 2" descr="Výsledek obrázku pro warehouse shipm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12099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66" y="1700808"/>
            <a:ext cx="327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Warehouse Shipment has been created 2016CZ </a:t>
            </a:r>
            <a:endParaRPr lang="en-US" sz="3200" dirty="0"/>
          </a:p>
        </p:txBody>
      </p:sp>
      <p:sp>
        <p:nvSpPr>
          <p:cNvPr id="3" name="AutoShape 2" descr="Výsledek obrázku pro warehouse shipm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40" y="3396068"/>
            <a:ext cx="312099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40" y="1700808"/>
            <a:ext cx="3120999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Main</a:t>
            </a:r>
            <a:r>
              <a:rPr lang="cs-CZ" dirty="0" smtClean="0"/>
              <a:t> WM </a:t>
            </a:r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3568" y="228338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8937" y="2782835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975792" y="3068960"/>
            <a:ext cx="0" cy="64807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51756" y="3717032"/>
            <a:ext cx="64807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941705" y="229011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WHR</a:t>
            </a: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1907704" y="2815176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6165304"/>
            <a:ext cx="750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WHR=Warehouse Receipt; PA=Put-away; PO=Purchase Order; SO=Sales Order </a:t>
            </a:r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1952092" y="281588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91680" y="1800551"/>
            <a:ext cx="3573016" cy="2853744"/>
          </a:xfrm>
          <a:prstGeom prst="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Receiving Zone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973517" y="3393498"/>
            <a:ext cx="292224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119629" y="3007576"/>
            <a:ext cx="0" cy="2774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1751538" y="3284984"/>
            <a:ext cx="1164278" cy="792088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W_08_001 (B0)</a:t>
            </a: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(</a:t>
            </a:r>
            <a:r>
              <a:rPr lang="cs-CZ" sz="800" b="1" dirty="0" err="1" smtClean="0">
                <a:solidFill>
                  <a:schemeClr val="tx1"/>
                </a:solidFill>
              </a:rPr>
              <a:t>Receiving</a:t>
            </a:r>
            <a:r>
              <a:rPr lang="cs-CZ" sz="800" b="1" dirty="0" smtClean="0">
                <a:solidFill>
                  <a:schemeClr val="tx1"/>
                </a:solidFill>
              </a:rPr>
              <a:t> Bin</a:t>
            </a:r>
            <a:r>
              <a:rPr lang="cs-CZ" sz="1000" b="1" dirty="0" smtClean="0">
                <a:solidFill>
                  <a:schemeClr val="tx1"/>
                </a:solidFill>
              </a:rPr>
              <a:t>)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861991" y="2022092"/>
            <a:ext cx="1028406" cy="1844709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</a:t>
            </a:r>
            <a:r>
              <a:rPr lang="cs-CZ" sz="1000" b="1" dirty="0" err="1" smtClean="0">
                <a:solidFill>
                  <a:schemeClr val="tx1"/>
                </a:solidFill>
              </a:rPr>
              <a:t>PutPick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193935" y="2182102"/>
            <a:ext cx="522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B1</a:t>
            </a:r>
            <a:endParaRPr 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193934" y="2614150"/>
            <a:ext cx="522081" cy="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B2</a:t>
            </a:r>
            <a:endParaRPr lang="cs-CZ" sz="1000" dirty="0"/>
          </a:p>
        </p:txBody>
      </p:sp>
      <p:sp>
        <p:nvSpPr>
          <p:cNvPr id="25" name="Obdélník 24"/>
          <p:cNvSpPr/>
          <p:nvPr/>
        </p:nvSpPr>
        <p:spPr>
          <a:xfrm>
            <a:off x="4196173" y="3155906"/>
            <a:ext cx="497625" cy="23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Bn</a:t>
            </a:r>
            <a:endParaRPr lang="cs-CZ" sz="1000" dirty="0"/>
          </a:p>
        </p:txBody>
      </p:sp>
      <p:cxnSp>
        <p:nvCxnSpPr>
          <p:cNvPr id="27" name="Přímá spojnice 26"/>
          <p:cNvCxnSpPr/>
          <p:nvPr/>
        </p:nvCxnSpPr>
        <p:spPr>
          <a:xfrm>
            <a:off x="4373955" y="2860942"/>
            <a:ext cx="0" cy="293268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915816" y="228338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PA</a:t>
            </a:r>
            <a:endParaRPr lang="cs-CZ" sz="1600" dirty="0"/>
          </a:p>
        </p:txBody>
      </p:sp>
      <p:sp>
        <p:nvSpPr>
          <p:cNvPr id="29" name="Obdélník 28"/>
          <p:cNvSpPr/>
          <p:nvPr/>
        </p:nvSpPr>
        <p:spPr>
          <a:xfrm>
            <a:off x="2881815" y="2808446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926203" y="280915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2265741" y="2993533"/>
            <a:ext cx="616074" cy="46778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3205851" y="2730058"/>
            <a:ext cx="934101" cy="15972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3745464" y="1638920"/>
            <a:ext cx="2841076" cy="3780420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92392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Picking Zone</a:t>
            </a:r>
            <a:endParaRPr lang="en-ZA" dirty="0"/>
          </a:p>
        </p:txBody>
      </p:sp>
      <p:sp>
        <p:nvSpPr>
          <p:cNvPr id="38" name="Obdélník 37"/>
          <p:cNvSpPr/>
          <p:nvPr/>
        </p:nvSpPr>
        <p:spPr>
          <a:xfrm>
            <a:off x="4576191" y="2647203"/>
            <a:ext cx="139824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4693798" y="2694012"/>
            <a:ext cx="934101" cy="36733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5627899" y="2477987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Pick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5627899" y="3003418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5780299" y="300341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6661309" y="1638920"/>
            <a:ext cx="1572938" cy="3780420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Shipping Zone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7123742" y="2467548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WHS</a:t>
            </a:r>
            <a:endParaRPr lang="cs-CZ" dirty="0"/>
          </a:p>
        </p:txBody>
      </p:sp>
      <p:sp>
        <p:nvSpPr>
          <p:cNvPr id="51" name="Obdélník 50"/>
          <p:cNvSpPr/>
          <p:nvPr/>
        </p:nvSpPr>
        <p:spPr>
          <a:xfrm>
            <a:off x="835968" y="2763964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7052853" y="2993533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7237065" y="2993533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nice se šipkou 53"/>
          <p:cNvCxnSpPr/>
          <p:nvPr/>
        </p:nvCxnSpPr>
        <p:spPr>
          <a:xfrm flipV="1">
            <a:off x="6194258" y="2694011"/>
            <a:ext cx="934101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délník 54"/>
          <p:cNvSpPr/>
          <p:nvPr/>
        </p:nvSpPr>
        <p:spPr>
          <a:xfrm>
            <a:off x="8388424" y="2464163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S0</a:t>
            </a:r>
            <a:endParaRPr lang="cs-CZ" dirty="0"/>
          </a:p>
        </p:txBody>
      </p:sp>
      <p:sp>
        <p:nvSpPr>
          <p:cNvPr id="56" name="Obdélník 55"/>
          <p:cNvSpPr/>
          <p:nvPr/>
        </p:nvSpPr>
        <p:spPr>
          <a:xfrm>
            <a:off x="8393793" y="2963614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>
            <a:off x="8539526" y="2963614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Přímá spojnice se šipkou 57"/>
          <p:cNvCxnSpPr>
            <a:endCxn id="55" idx="1"/>
          </p:cNvCxnSpPr>
          <p:nvPr/>
        </p:nvCxnSpPr>
        <p:spPr>
          <a:xfrm flipV="1">
            <a:off x="7783728" y="2680187"/>
            <a:ext cx="604696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aoblený obdélník 62"/>
          <p:cNvSpPr/>
          <p:nvPr/>
        </p:nvSpPr>
        <p:spPr>
          <a:xfrm>
            <a:off x="6804248" y="3492610"/>
            <a:ext cx="1281828" cy="872493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W_09_001 ( E )</a:t>
            </a: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(</a:t>
            </a:r>
            <a:r>
              <a:rPr lang="cs-CZ" sz="900" b="1" dirty="0" err="1" smtClean="0">
                <a:solidFill>
                  <a:schemeClr val="tx1"/>
                </a:solidFill>
              </a:rPr>
              <a:t>Shipment</a:t>
            </a:r>
            <a:r>
              <a:rPr lang="cs-CZ" sz="900" b="1" dirty="0" smtClean="0">
                <a:solidFill>
                  <a:schemeClr val="tx1"/>
                </a:solidFill>
              </a:rPr>
              <a:t> Bin)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7237065" y="3649216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7367536" y="3159976"/>
            <a:ext cx="0" cy="2774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>
            <a:endCxn id="56" idx="1"/>
          </p:cNvCxnSpPr>
          <p:nvPr/>
        </p:nvCxnSpPr>
        <p:spPr>
          <a:xfrm flipV="1">
            <a:off x="7571790" y="3031430"/>
            <a:ext cx="822003" cy="6006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9" y="1340768"/>
            <a:ext cx="811371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39752" y="616236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Create</a:t>
            </a:r>
            <a:r>
              <a:rPr lang="cs-CZ" dirty="0" smtClean="0"/>
              <a:t> Pick !!!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2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2016CZ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7240" y="5661248"/>
            <a:ext cx="67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this document you have to Create Pick !  </a:t>
            </a:r>
            <a:r>
              <a:rPr lang="cs-CZ" dirty="0" smtClean="0">
                <a:solidFill>
                  <a:srgbClr val="0070C0"/>
                </a:solidFill>
              </a:rPr>
              <a:t>(Vytvořit vyskladnění) </a:t>
            </a:r>
            <a:r>
              <a:rPr lang="cs-CZ" dirty="0" smtClean="0"/>
              <a:t>!! 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8064896" cy="4150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Parameters</a:t>
            </a:r>
            <a:r>
              <a:rPr lang="cs-CZ" sz="3200" dirty="0" smtClean="0"/>
              <a:t> </a:t>
            </a:r>
            <a:r>
              <a:rPr lang="cs-CZ" sz="3200" dirty="0" err="1" smtClean="0"/>
              <a:t>necessary</a:t>
            </a:r>
            <a:r>
              <a:rPr lang="cs-CZ" sz="3200" dirty="0" smtClean="0"/>
              <a:t> to </a:t>
            </a:r>
            <a:r>
              <a:rPr lang="cs-CZ" sz="3200" dirty="0" err="1" smtClean="0"/>
              <a:t>create</a:t>
            </a:r>
            <a:r>
              <a:rPr lang="cs-CZ" sz="3200" dirty="0" smtClean="0"/>
              <a:t> </a:t>
            </a:r>
            <a:r>
              <a:rPr lang="cs-CZ" sz="3200" dirty="0" err="1" smtClean="0"/>
              <a:t>pick</a:t>
            </a:r>
            <a:r>
              <a:rPr lang="cs-CZ" sz="3200" dirty="0" smtClean="0"/>
              <a:t> 2016W1</a:t>
            </a:r>
            <a:endParaRPr lang="cs-CZ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3538"/>
            <a:ext cx="3505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33688"/>
            <a:ext cx="3105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067944" y="3140968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9575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Parameters</a:t>
            </a:r>
            <a:r>
              <a:rPr lang="cs-CZ" sz="3200" dirty="0" smtClean="0"/>
              <a:t> </a:t>
            </a:r>
            <a:r>
              <a:rPr lang="cs-CZ" sz="3200" dirty="0" err="1" smtClean="0"/>
              <a:t>necessary</a:t>
            </a:r>
            <a:r>
              <a:rPr lang="cs-CZ" sz="3200" dirty="0" smtClean="0"/>
              <a:t> to </a:t>
            </a:r>
            <a:r>
              <a:rPr lang="cs-CZ" sz="3200" dirty="0" err="1" smtClean="0"/>
              <a:t>create</a:t>
            </a:r>
            <a:r>
              <a:rPr lang="cs-CZ" sz="3200" dirty="0" smtClean="0"/>
              <a:t> </a:t>
            </a:r>
            <a:r>
              <a:rPr lang="cs-CZ" sz="3200" dirty="0" err="1" smtClean="0"/>
              <a:t>pick</a:t>
            </a:r>
            <a:r>
              <a:rPr lang="cs-CZ" sz="3200" dirty="0" smtClean="0"/>
              <a:t> 2016CZ1</a:t>
            </a:r>
            <a:endParaRPr lang="cs-CZ" sz="3200" dirty="0"/>
          </a:p>
        </p:txBody>
      </p:sp>
      <p:sp>
        <p:nvSpPr>
          <p:cNvPr id="3" name="Šipka doprava 2"/>
          <p:cNvSpPr/>
          <p:nvPr/>
        </p:nvSpPr>
        <p:spPr>
          <a:xfrm>
            <a:off x="3491880" y="308880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26" y="4149079"/>
            <a:ext cx="3312368" cy="24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600882" cy="2952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31228"/>
            <a:ext cx="33432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2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Pick lines 2016W1</a:t>
            </a:r>
            <a:endParaRPr lang="cs-CZ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6374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6" y="3645024"/>
            <a:ext cx="7985199" cy="17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Pick lines 2016CZ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1"/>
            <a:ext cx="2901728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208911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Pick lines 2016CZ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7237413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22616" cy="137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6842" y="3212976"/>
            <a:ext cx="581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Manually enter quantity to handle </a:t>
            </a:r>
            <a:r>
              <a:rPr lang="cs-CZ" dirty="0" smtClean="0">
                <a:solidFill>
                  <a:srgbClr val="0070C0"/>
                </a:solidFill>
              </a:rPr>
              <a:t>(Množství ke zpracování) 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Pick </a:t>
            </a:r>
            <a:r>
              <a:rPr lang="cs-CZ" dirty="0" err="1" smtClean="0"/>
              <a:t>document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7516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6092" y="6335790"/>
            <a:ext cx="686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You must enter manually or by BAR code reader Quantity  to handle !!</a:t>
            </a:r>
            <a:endParaRPr lang="en-ZA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339752" y="3212976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Registering</a:t>
            </a:r>
            <a:r>
              <a:rPr lang="cs-CZ" dirty="0" smtClean="0"/>
              <a:t> Pick </a:t>
            </a:r>
            <a:r>
              <a:rPr lang="cs-CZ" dirty="0" err="1" smtClean="0"/>
              <a:t>Document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133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8999"/>
            <a:ext cx="4524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Registering Pick Document 2016CZ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90219"/>
            <a:ext cx="4524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7"/>
            <a:ext cx="2847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setup-White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6" y="2132855"/>
            <a:ext cx="1691680" cy="21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5347155" cy="37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2041036" y="3933056"/>
            <a:ext cx="7307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4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Shiping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WH </a:t>
            </a:r>
            <a:r>
              <a:rPr lang="cs-CZ" dirty="0" err="1" smtClean="0"/>
              <a:t>Shipment</a:t>
            </a:r>
            <a:r>
              <a:rPr lang="cs-CZ" dirty="0" smtClean="0"/>
              <a:t> 2016W1 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36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02" y="5473773"/>
            <a:ext cx="2038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Shiping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WH </a:t>
            </a:r>
            <a:r>
              <a:rPr lang="cs-CZ" dirty="0" err="1" smtClean="0"/>
              <a:t>Shipment</a:t>
            </a:r>
            <a:r>
              <a:rPr lang="cs-CZ" dirty="0" smtClean="0"/>
              <a:t> 2016CZ </a:t>
            </a:r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9957"/>
            <a:ext cx="7819368" cy="4037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45" y="4754623"/>
            <a:ext cx="2047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Ship</a:t>
            </a:r>
            <a:r>
              <a:rPr lang="cs-CZ" dirty="0" smtClean="0"/>
              <a:t> lines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posted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38385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7" y="3717032"/>
            <a:ext cx="3853460" cy="137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6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 lines has been posted 2016CZ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7" y="3717032"/>
            <a:ext cx="3853460" cy="137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52" y="1988840"/>
            <a:ext cx="3859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9463"/>
            <a:ext cx="3886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1971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499992" y="285293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67" y="4365104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751586" y="3875245"/>
            <a:ext cx="382315" cy="52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9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2016CZ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91" y="4904259"/>
            <a:ext cx="285060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48586"/>
            <a:ext cx="1686487" cy="12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6818"/>
            <a:ext cx="71707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lů 9"/>
          <p:cNvSpPr/>
          <p:nvPr/>
        </p:nvSpPr>
        <p:spPr>
          <a:xfrm>
            <a:off x="6243839" y="4450914"/>
            <a:ext cx="382315" cy="52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6103621" y="2723595"/>
            <a:ext cx="382315" cy="52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Item</a:t>
            </a:r>
            <a:r>
              <a:rPr lang="cs-CZ" sz="2800" dirty="0" smtClean="0"/>
              <a:t> </a:t>
            </a:r>
            <a:r>
              <a:rPr lang="cs-CZ" sz="2800" dirty="0" err="1" smtClean="0"/>
              <a:t>ledger</a:t>
            </a:r>
            <a:r>
              <a:rPr lang="cs-CZ" sz="2800" dirty="0" smtClean="0"/>
              <a:t> </a:t>
            </a:r>
            <a:r>
              <a:rPr lang="cs-CZ" sz="2800" dirty="0" err="1" smtClean="0"/>
              <a:t>entries</a:t>
            </a:r>
            <a:r>
              <a:rPr lang="cs-CZ" sz="2800" dirty="0" smtClean="0"/>
              <a:t>  </a:t>
            </a:r>
            <a:r>
              <a:rPr lang="cs-CZ" sz="2800" dirty="0" err="1" smtClean="0"/>
              <a:t>ands</a:t>
            </a:r>
            <a:r>
              <a:rPr lang="cs-CZ" sz="2800" dirty="0" smtClean="0"/>
              <a:t> WH </a:t>
            </a:r>
            <a:r>
              <a:rPr lang="cs-CZ" sz="2800" dirty="0" err="1" smtClean="0"/>
              <a:t>ledger</a:t>
            </a:r>
            <a:r>
              <a:rPr lang="cs-CZ" sz="2800" dirty="0" smtClean="0"/>
              <a:t> </a:t>
            </a:r>
            <a:r>
              <a:rPr lang="cs-CZ" sz="2800" dirty="0" err="1" smtClean="0"/>
              <a:t>entries</a:t>
            </a:r>
            <a:r>
              <a:rPr lang="cs-CZ" sz="2800" dirty="0" smtClean="0"/>
              <a:t> 2016CZ</a:t>
            </a:r>
            <a:endParaRPr lang="cs-CZ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8317511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29000"/>
            <a:ext cx="83175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2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23962" y="2967335"/>
            <a:ext cx="769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Classic</a:t>
            </a:r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2009NAV -WHM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3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227"/>
            <a:ext cx="81422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9" y="3688141"/>
            <a:ext cx="6038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smtClean="0"/>
              <a:t>II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2001"/>
            <a:ext cx="6038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566349" cy="1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5174"/>
            <a:ext cx="8566349" cy="2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>
            <a:endCxn id="2051" idx="0"/>
          </p:cNvCxnSpPr>
          <p:nvPr/>
        </p:nvCxnSpPr>
        <p:spPr>
          <a:xfrm>
            <a:off x="3491880" y="1844824"/>
            <a:ext cx="1186831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setup-White</a:t>
            </a:r>
            <a:r>
              <a:rPr lang="cs-CZ" dirty="0" smtClean="0"/>
              <a:t> 2016CZ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>
            <a:off x="1259632" y="2204864"/>
            <a:ext cx="7307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0" y="3068960"/>
            <a:ext cx="1982575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6113000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2088109" y="4143679"/>
            <a:ext cx="7307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if ID exists and we have to assign warehouse employee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219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55721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and Open-&gt;</a:t>
            </a:r>
            <a:r>
              <a:rPr lang="cs-CZ" dirty="0" err="1" smtClean="0"/>
              <a:t>Release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654969" cy="50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Receipt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7" y="1772816"/>
            <a:ext cx="419443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510687" cy="12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131840" y="3789040"/>
            <a:ext cx="18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Receipt</a:t>
            </a:r>
            <a:r>
              <a:rPr lang="cs-CZ" dirty="0" smtClean="0"/>
              <a:t> (F11-&gt;PA </a:t>
            </a:r>
            <a:r>
              <a:rPr lang="cs-CZ" dirty="0" err="1" smtClean="0"/>
              <a:t>created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16" y="1222648"/>
            <a:ext cx="6264696" cy="512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1814572" cy="10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5982252" y="5086350"/>
            <a:ext cx="0" cy="10789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15" y="2636912"/>
            <a:ext cx="2862396" cy="123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6660232" y="3717032"/>
            <a:ext cx="1440160" cy="934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9777"/>
            <a:ext cx="8229600" cy="1143000"/>
          </a:xfrm>
        </p:spPr>
        <p:txBody>
          <a:bodyPr/>
          <a:lstStyle/>
          <a:p>
            <a:r>
              <a:rPr lang="cs-CZ" dirty="0" err="1" smtClean="0"/>
              <a:t>Receipt</a:t>
            </a:r>
            <a:r>
              <a:rPr lang="cs-CZ" dirty="0" smtClean="0"/>
              <a:t> bin </a:t>
            </a:r>
            <a:r>
              <a:rPr lang="cs-CZ" dirty="0" err="1" smtClean="0"/>
              <a:t>content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7"/>
            <a:ext cx="2520280" cy="14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4" y="3140968"/>
            <a:ext cx="7445619" cy="7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1907704" y="2419722"/>
            <a:ext cx="0" cy="72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97" y="4005064"/>
            <a:ext cx="3600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6660232" y="4509120"/>
            <a:ext cx="0" cy="72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73216"/>
            <a:ext cx="481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0" y="1346796"/>
            <a:ext cx="2008722" cy="139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2843808" y="1988840"/>
            <a:ext cx="1254975" cy="430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1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 Lines </a:t>
            </a:r>
            <a:r>
              <a:rPr lang="cs-CZ" dirty="0" err="1" smtClean="0"/>
              <a:t>after</a:t>
            </a:r>
            <a:r>
              <a:rPr lang="cs-CZ" dirty="0" smtClean="0"/>
              <a:t> WH </a:t>
            </a:r>
            <a:r>
              <a:rPr lang="cs-CZ" dirty="0" err="1" smtClean="0"/>
              <a:t>Receipt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posted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64896" cy="8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95736" y="2289397"/>
            <a:ext cx="3079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Created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Put-aways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" y="4725144"/>
            <a:ext cx="6997516" cy="141580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4" y="2852936"/>
            <a:ext cx="2209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2195736" y="3769990"/>
            <a:ext cx="0" cy="72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491880" y="5708313"/>
            <a:ext cx="1521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32" y="2708919"/>
            <a:ext cx="2194831" cy="16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5013064" y="4352924"/>
            <a:ext cx="1064568" cy="13523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259632" y="630932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835696" y="6412686"/>
            <a:ext cx="485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show a </a:t>
            </a:r>
            <a:r>
              <a:rPr lang="cs-CZ" dirty="0" err="1" smtClean="0"/>
              <a:t>column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/</a:t>
            </a:r>
            <a:r>
              <a:rPr lang="cs-CZ" dirty="0" err="1" smtClean="0"/>
              <a:t>Take</a:t>
            </a:r>
            <a:r>
              <a:rPr lang="cs-CZ" dirty="0" smtClean="0"/>
              <a:t>-Place)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2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Registering</a:t>
            </a:r>
            <a:r>
              <a:rPr lang="cs-CZ" dirty="0" smtClean="0"/>
              <a:t>  </a:t>
            </a:r>
            <a:r>
              <a:rPr lang="cs-CZ" dirty="0" err="1" smtClean="0"/>
              <a:t>Put-aways</a:t>
            </a:r>
            <a:r>
              <a:rPr lang="cs-CZ" dirty="0" smtClean="0"/>
              <a:t> (F11)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0" y="1556792"/>
            <a:ext cx="73517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98016"/>
            <a:ext cx="6905278" cy="78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32040" y="6021288"/>
            <a:ext cx="3646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Warehouse</a:t>
            </a:r>
            <a:r>
              <a:rPr lang="cs-CZ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cs-CZ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Entries</a:t>
            </a:r>
            <a:endParaRPr lang="cs-CZ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933725" y="5574178"/>
            <a:ext cx="0" cy="51911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00039"/>
            <a:ext cx="1168047" cy="146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369770" cy="60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34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4408"/>
            <a:ext cx="2066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53274" y="4941168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Posting</a:t>
            </a:r>
            <a:r>
              <a:rPr lang="cs-CZ" dirty="0"/>
              <a:t> PO (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Invoice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43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62181" cy="37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5465049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10=5+5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3851920" y="4653136"/>
            <a:ext cx="1693428" cy="8119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724128" y="4653136"/>
            <a:ext cx="2448272" cy="8119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27624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</a:rPr>
              <a:t>Before</a:t>
            </a:r>
            <a:r>
              <a:rPr lang="cs-CZ" i="1" dirty="0" smtClean="0">
                <a:solidFill>
                  <a:srgbClr val="FF0000"/>
                </a:solidFill>
              </a:rPr>
              <a:t>  WH S </a:t>
            </a:r>
            <a:r>
              <a:rPr lang="cs-CZ" i="1" dirty="0" err="1" smtClean="0">
                <a:solidFill>
                  <a:srgbClr val="FF0000"/>
                </a:solidFill>
              </a:rPr>
              <a:t>creation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change</a:t>
            </a:r>
            <a:r>
              <a:rPr lang="cs-CZ" i="1" dirty="0" smtClean="0">
                <a:solidFill>
                  <a:srgbClr val="FF0000"/>
                </a:solidFill>
              </a:rPr>
              <a:t> SO status </a:t>
            </a:r>
            <a:r>
              <a:rPr lang="cs-CZ" i="1" dirty="0" err="1" smtClean="0">
                <a:solidFill>
                  <a:srgbClr val="FF0000"/>
                </a:solidFill>
              </a:rPr>
              <a:t>from</a:t>
            </a:r>
            <a:r>
              <a:rPr lang="cs-CZ" i="1" dirty="0" smtClean="0">
                <a:solidFill>
                  <a:srgbClr val="FF0000"/>
                </a:solidFill>
              </a:rPr>
              <a:t> Open to </a:t>
            </a:r>
            <a:r>
              <a:rPr lang="cs-CZ" i="1" dirty="0" err="1" smtClean="0">
                <a:solidFill>
                  <a:srgbClr val="FF0000"/>
                </a:solidFill>
              </a:rPr>
              <a:t>Released</a:t>
            </a:r>
            <a:r>
              <a:rPr lang="cs-CZ" i="1" dirty="0" smtClean="0">
                <a:solidFill>
                  <a:srgbClr val="FF0000"/>
                </a:solidFill>
              </a:rPr>
              <a:t>  !!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033514" cy="359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14" y="2996952"/>
            <a:ext cx="35909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564954" y="4125027"/>
            <a:ext cx="164556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to </a:t>
            </a:r>
            <a:r>
              <a:rPr lang="cs-CZ" dirty="0" err="1" smtClean="0"/>
              <a:t>Bins</a:t>
            </a:r>
            <a:r>
              <a:rPr lang="cs-CZ" dirty="0" smtClean="0"/>
              <a:t> 2016W1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2107"/>
            <a:ext cx="3657890" cy="294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27984" y="3458617"/>
            <a:ext cx="3831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Bins can be empty or not, dedicated  </a:t>
            </a:r>
            <a:endParaRPr lang="cs-CZ" dirty="0" smtClean="0"/>
          </a:p>
          <a:p>
            <a:r>
              <a:rPr lang="en-ZA" dirty="0" smtClean="0"/>
              <a:t>or floating and so on. It is  described in</a:t>
            </a:r>
          </a:p>
          <a:p>
            <a:r>
              <a:rPr lang="en-ZA" dirty="0" smtClean="0"/>
              <a:t>related word document (WHM setting)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6" y="4725144"/>
            <a:ext cx="7317177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WHS </a:t>
            </a:r>
            <a:r>
              <a:rPr lang="cs-CZ" dirty="0" err="1" smtClean="0"/>
              <a:t>Document</a:t>
            </a:r>
            <a:r>
              <a:rPr lang="cs-CZ" dirty="0" smtClean="0"/>
              <a:t> and Pick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9303"/>
            <a:ext cx="6408712" cy="17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6" y="3483883"/>
            <a:ext cx="6472322" cy="3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3425598" cy="15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4860032" y="3859125"/>
            <a:ext cx="648072" cy="5779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05264"/>
            <a:ext cx="1854324" cy="9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>
            <a:endCxn id="6149" idx="1"/>
          </p:cNvCxnSpPr>
          <p:nvPr/>
        </p:nvCxnSpPr>
        <p:spPr>
          <a:xfrm>
            <a:off x="6084168" y="5517232"/>
            <a:ext cx="432048" cy="7408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Pick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57803" cy="186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0544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29412" y="5575961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W-03-0001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36924" y="551725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W-09-0001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60627"/>
            <a:ext cx="1796604" cy="8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6084168" y="5886589"/>
            <a:ext cx="2457203" cy="854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948264" y="6144701"/>
            <a:ext cx="4872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</a:t>
            </a:r>
            <a:endParaRPr lang="cs-CZ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7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Registering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2" y="1340768"/>
            <a:ext cx="8609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nahoru 2"/>
          <p:cNvSpPr/>
          <p:nvPr/>
        </p:nvSpPr>
        <p:spPr>
          <a:xfrm>
            <a:off x="5220072" y="3702968"/>
            <a:ext cx="1440160" cy="1670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427984" y="55892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Enter </a:t>
            </a:r>
            <a:r>
              <a:rPr lang="cs-CZ" dirty="0" err="1" smtClean="0"/>
              <a:t>Quantity</a:t>
            </a:r>
            <a:r>
              <a:rPr lang="cs-CZ" dirty="0" smtClean="0"/>
              <a:t> to Handle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10367"/>
            <a:ext cx="7269553" cy="20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01" y="3501008"/>
            <a:ext cx="5362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3933"/>
            <a:ext cx="2204134" cy="239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15816" y="4580663"/>
            <a:ext cx="333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How</a:t>
            </a:r>
            <a:r>
              <a:rPr lang="cs-CZ" dirty="0" smtClean="0">
                <a:solidFill>
                  <a:srgbClr val="0070C0"/>
                </a:solidFill>
              </a:rPr>
              <a:t> to </a:t>
            </a:r>
            <a:r>
              <a:rPr lang="cs-CZ" dirty="0" err="1" smtClean="0">
                <a:solidFill>
                  <a:srgbClr val="0070C0"/>
                </a:solidFill>
              </a:rPr>
              <a:t>get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there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from</a:t>
            </a:r>
            <a:r>
              <a:rPr lang="cs-CZ" dirty="0" smtClean="0">
                <a:solidFill>
                  <a:srgbClr val="0070C0"/>
                </a:solidFill>
              </a:rPr>
              <a:t> SO ??? 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619672" y="3501008"/>
            <a:ext cx="288032" cy="180949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17" y="5125271"/>
            <a:ext cx="1981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29472" y="5638382"/>
            <a:ext cx="1176645" cy="335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387317" y="5638382"/>
            <a:ext cx="1176645" cy="335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3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 –Post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Invoice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6425"/>
            <a:ext cx="1104271" cy="90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95736" y="3284984"/>
            <a:ext cx="3888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Warehouse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2411760" y="4005064"/>
            <a:ext cx="4608512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3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4" y="3356992"/>
            <a:ext cx="168429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198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1331640" y="3168212"/>
            <a:ext cx="2232248" cy="23042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 flipH="1">
            <a:off x="3779912" y="37890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Comment :</a:t>
            </a:r>
            <a:r>
              <a:rPr lang="cs-CZ" dirty="0" smtClean="0"/>
              <a:t> use </a:t>
            </a:r>
            <a:r>
              <a:rPr lang="cs-CZ" dirty="0" err="1" smtClean="0"/>
              <a:t>filter</a:t>
            </a:r>
            <a:r>
              <a:rPr lang="cs-CZ" dirty="0" smtClean="0"/>
              <a:t> F7=</a:t>
            </a:r>
            <a:r>
              <a:rPr lang="cs-CZ" dirty="0" err="1" smtClean="0"/>
              <a:t>Item</a:t>
            </a:r>
            <a:r>
              <a:rPr lang="cs-CZ" dirty="0" smtClean="0"/>
              <a:t> No.=1896-S in </a:t>
            </a:r>
            <a:r>
              <a:rPr lang="cs-CZ" dirty="0" err="1" smtClean="0"/>
              <a:t>order</a:t>
            </a:r>
            <a:r>
              <a:rPr lang="cs-CZ" dirty="0" smtClean="0"/>
              <a:t> to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model!!!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6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</a:t>
            </a:r>
            <a:r>
              <a:rPr lang="cs-CZ" sz="2200" dirty="0" err="1" smtClean="0">
                <a:solidFill>
                  <a:srgbClr val="0070C0"/>
                </a:solidFill>
              </a:rPr>
              <a:t>Warehouse</a:t>
            </a:r>
            <a:r>
              <a:rPr lang="cs-CZ" sz="2200" dirty="0" smtClean="0">
                <a:solidFill>
                  <a:srgbClr val="0070C0"/>
                </a:solidFill>
              </a:rPr>
              <a:t> management)</a:t>
            </a:r>
            <a:endParaRPr lang="cs-CZ" sz="2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to </a:t>
            </a:r>
            <a:r>
              <a:rPr lang="cs-CZ" dirty="0" err="1" smtClean="0"/>
              <a:t>Bins</a:t>
            </a:r>
            <a:r>
              <a:rPr lang="cs-CZ" dirty="0" smtClean="0"/>
              <a:t> 2016CZ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4161" y="5661248"/>
            <a:ext cx="7301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Bins can be empty or not, dedicated  or floating and so on. It is  described in</a:t>
            </a:r>
          </a:p>
          <a:p>
            <a:r>
              <a:rPr lang="en-ZA" dirty="0" smtClean="0"/>
              <a:t>related word document (WHM setting)</a:t>
            </a:r>
            <a:r>
              <a:rPr lang="cs-CZ" dirty="0" smtClean="0"/>
              <a:t> – </a:t>
            </a:r>
            <a:r>
              <a:rPr lang="cs-CZ" dirty="0" err="1" smtClean="0"/>
              <a:t>see</a:t>
            </a:r>
            <a:r>
              <a:rPr lang="cs-CZ" dirty="0" smtClean="0"/>
              <a:t> study </a:t>
            </a:r>
            <a:r>
              <a:rPr lang="cs-CZ" dirty="0" err="1" smtClean="0"/>
              <a:t>material</a:t>
            </a:r>
            <a:r>
              <a:rPr lang="cs-CZ" dirty="0" smtClean="0"/>
              <a:t> !!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024336" cy="2260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" y="3933056"/>
            <a:ext cx="5629394" cy="1357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144888" y="2661053"/>
            <a:ext cx="4572000" cy="93871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cs-CZ" sz="1100" dirty="0" smtClean="0"/>
              <a:t>B</a:t>
            </a:r>
            <a:r>
              <a:rPr lang="en-GB" sz="1100" dirty="0" smtClean="0"/>
              <a:t>in </a:t>
            </a:r>
            <a:r>
              <a:rPr lang="en-GB" sz="1100" dirty="0"/>
              <a:t>ranking is a method of prioritizing replenishment movements picks and put-</a:t>
            </a:r>
            <a:r>
              <a:rPr lang="en-GB" sz="1100" dirty="0" err="1"/>
              <a:t>aways</a:t>
            </a:r>
            <a:r>
              <a:rPr lang="en-GB" sz="1100" dirty="0"/>
              <a:t>.  Indicating which bin needs to be replenished or needs to have items picked or put away first.  And this is done so with a bin ranking.  And a bin with a high ranking number has a higher priority than the one with a low number.  </a:t>
            </a:r>
            <a:endParaRPr lang="cs-CZ" sz="1100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084168" y="3501008"/>
            <a:ext cx="0" cy="50405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144888" y="2204864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Text </a:t>
            </a:r>
            <a:r>
              <a:rPr lang="cs-CZ" b="1" dirty="0" err="1" smtClean="0">
                <a:solidFill>
                  <a:srgbClr val="0070C0"/>
                </a:solidFill>
              </a:rPr>
              <a:t>for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home</a:t>
            </a:r>
            <a:r>
              <a:rPr lang="cs-CZ" b="1" dirty="0" smtClean="0">
                <a:solidFill>
                  <a:srgbClr val="0070C0"/>
                </a:solidFill>
              </a:rPr>
              <a:t> study !!!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Zones</a:t>
            </a:r>
            <a:r>
              <a:rPr lang="cs-CZ" dirty="0" smtClean="0"/>
              <a:t> 2016 CZ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999287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Předvádění na obrazovce (4:3)</PresentationFormat>
  <Paragraphs>194</Paragraphs>
  <Slides>76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79" baseType="lpstr">
      <vt:lpstr>Arial</vt:lpstr>
      <vt:lpstr>Calibri</vt:lpstr>
      <vt:lpstr>Motiv systému Office</vt:lpstr>
      <vt:lpstr>Introduction to MS Dynamics   (Warehouse Management  Role Tailored Client version) show for NAV 2016W1 and NAV 2016CZ</vt:lpstr>
      <vt:lpstr>Simplified Warehouse Management (WM)</vt:lpstr>
      <vt:lpstr>Warehouse workflow</vt:lpstr>
      <vt:lpstr>Main WM Outline</vt:lpstr>
      <vt:lpstr>Location setup-White 2016W1</vt:lpstr>
      <vt:lpstr>Location setup-White 2016CZ</vt:lpstr>
      <vt:lpstr>From White Location to Bins 2016W1</vt:lpstr>
      <vt:lpstr>From White Location to Bins 2016CZ</vt:lpstr>
      <vt:lpstr>WH Zones 2016 CZ </vt:lpstr>
      <vt:lpstr>Setup of WH employee (e.g Puller or Picker)-2016W1</vt:lpstr>
      <vt:lpstr>Setup of WH employee (e.g Puller or Picker) 2016CZ</vt:lpstr>
      <vt:lpstr>User setup 2016CZ</vt:lpstr>
      <vt:lpstr>Purchase Order 2016W1 </vt:lpstr>
      <vt:lpstr>Purchase Order 2016CZ</vt:lpstr>
      <vt:lpstr>PO have to be firstly Approved -&gt;Released 2016W1 (Approval  will be not employed in 2016CZ!! Only Releasing)</vt:lpstr>
      <vt:lpstr>Creation of WH Receipt 2016W1</vt:lpstr>
      <vt:lpstr>PO have to be firstly released 2016CZ </vt:lpstr>
      <vt:lpstr>Created WH Receipt 2016W1</vt:lpstr>
      <vt:lpstr>Created WH Receipt 2016CZ</vt:lpstr>
      <vt:lpstr>Posting of this document (WHR) 2016W1</vt:lpstr>
      <vt:lpstr>Posting of this document (WHR) 2016CZ</vt:lpstr>
      <vt:lpstr>Receive bin is not empty 2016W1</vt:lpstr>
      <vt:lpstr>Receive bin is not empty 2016CZ</vt:lpstr>
      <vt:lpstr>Put-away line 2016W1</vt:lpstr>
      <vt:lpstr>Put-away line 2016CZ</vt:lpstr>
      <vt:lpstr>Put-away document 2016W1</vt:lpstr>
      <vt:lpstr>Put-away document 2016CZ</vt:lpstr>
      <vt:lpstr>Register Put-Away 2016W1</vt:lpstr>
      <vt:lpstr>Register Put-Away 2016CZ</vt:lpstr>
      <vt:lpstr>WH entries 2016W1</vt:lpstr>
      <vt:lpstr>WH entries 2016CZ</vt:lpstr>
      <vt:lpstr>Posting of PO-only Invoice 2016W1!!! </vt:lpstr>
      <vt:lpstr>Posting of PO-only Invoice 2016CZ1!!! </vt:lpstr>
      <vt:lpstr>Prezentace aplikace PowerPoint</vt:lpstr>
      <vt:lpstr>Sales order and creation of WHS Shipment 2016W1  (error in picture, marked must be lower one : Create Warehouse-Shipment!!)</vt:lpstr>
      <vt:lpstr>Sales Order (SO)and creation of WHS Shipment 2016CZ   </vt:lpstr>
      <vt:lpstr> Sales Order (SO)  WHS Shipment 2016CZ (vytvoření dodávky ze skladu-picking)   </vt:lpstr>
      <vt:lpstr>Warehouse Shipment has been created 2016W1 </vt:lpstr>
      <vt:lpstr>Warehouse Shipment has been created 2016CZ </vt:lpstr>
      <vt:lpstr>WH Shipment document 2016W1</vt:lpstr>
      <vt:lpstr>WH Shipment document 2016CZ</vt:lpstr>
      <vt:lpstr>Parameters necessary to create pick 2016W1</vt:lpstr>
      <vt:lpstr>Parameters necessary to create pick 2016CZ1</vt:lpstr>
      <vt:lpstr>Pick lines 2016W1</vt:lpstr>
      <vt:lpstr>Pick lines 2016CZ</vt:lpstr>
      <vt:lpstr>Pick lines 2016CZ</vt:lpstr>
      <vt:lpstr>Pick document 2016W1</vt:lpstr>
      <vt:lpstr>Registering Pick Document 2016W1</vt:lpstr>
      <vt:lpstr>Registering Pick Document 2016CZ</vt:lpstr>
      <vt:lpstr>Shiping from WH Shipment 2016W1 </vt:lpstr>
      <vt:lpstr>Shiping from WH Shipment 2016CZ </vt:lpstr>
      <vt:lpstr>Ship lines has been posted 2016W1</vt:lpstr>
      <vt:lpstr>Ship lines has been posted 2016CZ</vt:lpstr>
      <vt:lpstr>Posting of Sales order 2016W1</vt:lpstr>
      <vt:lpstr>Posting of Sales order 2016CZ</vt:lpstr>
      <vt:lpstr>Item ledger entries  ands WH ledger entries 2016CZ</vt:lpstr>
      <vt:lpstr>Prezentace aplikace PowerPoint</vt:lpstr>
      <vt:lpstr>Location White I</vt:lpstr>
      <vt:lpstr>Location White II</vt:lpstr>
      <vt:lpstr>Setup if ID exists and we have to assign warehouse employee </vt:lpstr>
      <vt:lpstr>PO and Open-&gt;Release</vt:lpstr>
      <vt:lpstr>Creation of the Warehouse Receipt</vt:lpstr>
      <vt:lpstr>WH Receipt (F11-&gt;PA created)</vt:lpstr>
      <vt:lpstr>Receipt bin content</vt:lpstr>
      <vt:lpstr>PO Lines after WH Receipt was posted</vt:lpstr>
      <vt:lpstr>Registering  Put-aways (F11)</vt:lpstr>
      <vt:lpstr>Warehouse Entries</vt:lpstr>
      <vt:lpstr>Sales Order</vt:lpstr>
      <vt:lpstr>Creation of Warehouse Shipment </vt:lpstr>
      <vt:lpstr>WHS Document and Pick Creation</vt:lpstr>
      <vt:lpstr>Created Pick</vt:lpstr>
      <vt:lpstr>Before Registering …</vt:lpstr>
      <vt:lpstr>WH Shipment document </vt:lpstr>
      <vt:lpstr>SO –Post only Invoice</vt:lpstr>
      <vt:lpstr>Warehouse Entries</vt:lpstr>
      <vt:lpstr>End of the section   (Warehouse management)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140</cp:revision>
  <cp:lastPrinted>2015-11-06T07:55:27Z</cp:lastPrinted>
  <dcterms:created xsi:type="dcterms:W3CDTF">2014-09-15T11:04:04Z</dcterms:created>
  <dcterms:modified xsi:type="dcterms:W3CDTF">2018-10-22T13:49:57Z</dcterms:modified>
</cp:coreProperties>
</file>