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257" r:id="rId3"/>
    <p:sldId id="326" r:id="rId4"/>
    <p:sldId id="289" r:id="rId5"/>
    <p:sldId id="258" r:id="rId6"/>
    <p:sldId id="291" r:id="rId7"/>
    <p:sldId id="292" r:id="rId8"/>
    <p:sldId id="290" r:id="rId9"/>
    <p:sldId id="259" r:id="rId10"/>
    <p:sldId id="308" r:id="rId11"/>
    <p:sldId id="327" r:id="rId12"/>
    <p:sldId id="309" r:id="rId13"/>
    <p:sldId id="328" r:id="rId14"/>
    <p:sldId id="260" r:id="rId15"/>
    <p:sldId id="329" r:id="rId16"/>
    <p:sldId id="261" r:id="rId17"/>
    <p:sldId id="330" r:id="rId18"/>
    <p:sldId id="331" r:id="rId19"/>
    <p:sldId id="332" r:id="rId20"/>
    <p:sldId id="333" r:id="rId21"/>
    <p:sldId id="334" r:id="rId22"/>
    <p:sldId id="335" r:id="rId23"/>
    <p:sldId id="262" r:id="rId24"/>
    <p:sldId id="336" r:id="rId25"/>
    <p:sldId id="263" r:id="rId26"/>
    <p:sldId id="337" r:id="rId27"/>
    <p:sldId id="264" r:id="rId28"/>
    <p:sldId id="338" r:id="rId29"/>
    <p:sldId id="339" r:id="rId30"/>
    <p:sldId id="340" r:id="rId31"/>
    <p:sldId id="342" r:id="rId32"/>
    <p:sldId id="343" r:id="rId33"/>
    <p:sldId id="341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265" r:id="rId50"/>
    <p:sldId id="310" r:id="rId51"/>
    <p:sldId id="311" r:id="rId52"/>
    <p:sldId id="312" r:id="rId53"/>
    <p:sldId id="313" r:id="rId54"/>
    <p:sldId id="267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4" r:id="rId64"/>
    <p:sldId id="323" r:id="rId65"/>
    <p:sldId id="325" r:id="rId66"/>
    <p:sldId id="269" r:id="rId67"/>
    <p:sldId id="270" r:id="rId68"/>
    <p:sldId id="274" r:id="rId69"/>
    <p:sldId id="271" r:id="rId70"/>
    <p:sldId id="272" r:id="rId71"/>
    <p:sldId id="273" r:id="rId72"/>
    <p:sldId id="275" r:id="rId73"/>
    <p:sldId id="276" r:id="rId74"/>
    <p:sldId id="277" r:id="rId75"/>
    <p:sldId id="278" r:id="rId76"/>
    <p:sldId id="279" r:id="rId77"/>
    <p:sldId id="280" r:id="rId78"/>
    <p:sldId id="281" r:id="rId79"/>
    <p:sldId id="282" r:id="rId80"/>
    <p:sldId id="283" r:id="rId81"/>
    <p:sldId id="285" r:id="rId82"/>
    <p:sldId id="286" r:id="rId83"/>
    <p:sldId id="287" r:id="rId84"/>
    <p:sldId id="288" r:id="rId85"/>
    <p:sldId id="293" r:id="rId86"/>
    <p:sldId id="294" r:id="rId87"/>
    <p:sldId id="295" r:id="rId88"/>
    <p:sldId id="296" r:id="rId89"/>
    <p:sldId id="297" r:id="rId90"/>
    <p:sldId id="298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A95"/>
    <a:srgbClr val="695C4F"/>
    <a:srgbClr val="E7E5E5"/>
    <a:srgbClr val="EC8D2F"/>
    <a:srgbClr val="5E5447"/>
    <a:srgbClr val="E66624"/>
    <a:srgbClr val="3B9BF7"/>
    <a:srgbClr val="010000"/>
    <a:srgbClr val="EFECEB"/>
    <a:srgbClr val="F6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5" autoAdjust="0"/>
    <p:restoredTop sz="87363" autoAdjust="0"/>
  </p:normalViewPr>
  <p:slideViewPr>
    <p:cSldViewPr snapToObjects="1">
      <p:cViewPr varScale="1">
        <p:scale>
          <a:sx n="97" d="100"/>
          <a:sy n="97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17" d="100"/>
          <a:sy n="117" d="100"/>
        </p:scale>
        <p:origin x="-30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863"/>
            <a:ext cx="2971800" cy="262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3A906-2D20-FC47-ACA4-968364241B94}" type="datetimeFigureOut">
              <a:rPr lang="en-US" sz="900" smtClean="0"/>
              <a:pPr/>
              <a:t>11/15/2018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B1FD-E8A1-BA45-BABE-F581CDF5D2CB}" type="slidenum">
              <a:rPr lang="en-US" sz="900" smtClean="0"/>
              <a:pPr/>
              <a:t>‹#›</a:t>
            </a:fld>
            <a:endParaRPr lang="en-US" sz="900"/>
          </a:p>
        </p:txBody>
      </p:sp>
      <p:pic>
        <p:nvPicPr>
          <p:cNvPr id="7" name="Picture 6" descr="Naverti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2737"/>
            <a:ext cx="2138481" cy="3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35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5AAB1-6BC6-C64C-B658-A9DEEC20E7D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6763-6143-3B48-A4BF-5FB9D4010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Fixní náklady jsou náklady, které nejsou závislé na množství zboží nebo služeb. Mají tendenci záviset na čase, např. platy nebo nájemné, které jsou placeny měsíčně, v kontrastu k variabilním nákladům, které jsou závislé na objemu a jsou placeny v závislosti na množství produkce.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2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5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8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5410-A9DE-4FA4-AB9B-CAE1942F74FE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970C-4D37-4F23-A935-DA6C1D8E3525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FB5D-5D46-4053-B07E-64473ED2DC4C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418C-7328-4C3A-A613-82F18592A092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1BCE26D5-4FB2-D744-B1D3-63C50801F1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A48-9FCC-4056-AD6F-D54AAAD5A272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1BCE26D5-4FB2-D744-B1D3-63C50801F1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6BF1-1BC7-4589-AA62-940FC5FEB3C8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1BCE26D5-4FB2-D744-B1D3-63C50801F1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E8B4-BACF-401D-8790-BA0ECCC82C70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F753-8E1D-4893-BE4A-D777FAB7C3E6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676-837D-4241-BF74-BD4B08F4D580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73004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600202"/>
            <a:ext cx="8481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fld id="{0D12F870-4659-436E-81E8-EA5D9C5F8BB6}" type="datetime1">
              <a:rPr lang="cs-CZ" smtClean="0"/>
              <a:pPr/>
              <a:t>15.11.2018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8EED8E5-BCCF-47C0-B198-4A23D7C1DA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Accounting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Basics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bilingual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95C4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b="1" dirty="0" smtClean="0">
                <a:solidFill>
                  <a:schemeClr val="bg1"/>
                </a:solidFill>
                <a:latin typeface="+mj-lt"/>
              </a:rPr>
              <a:t>Jaromír Skorkovský</a:t>
            </a: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dirty="0" err="1" smtClean="0">
                <a:solidFill>
                  <a:schemeClr val="bg1"/>
                </a:solidFill>
                <a:latin typeface="+mj-lt"/>
              </a:rPr>
              <a:t>training</a:t>
            </a:r>
            <a:r>
              <a:rPr lang="cs-CZ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+mj-lt"/>
              </a:rPr>
              <a:t>manager</a:t>
            </a:r>
            <a:r>
              <a:rPr lang="cs-CZ" dirty="0" smtClean="0">
                <a:solidFill>
                  <a:schemeClr val="bg1"/>
                </a:solidFill>
                <a:latin typeface="+mj-lt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92657" y="5029200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5C4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1.4.2015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C4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Brno-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95C4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Rivonia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95C4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9090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3699" y="2876433"/>
            <a:ext cx="5753101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 Setup- concisely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389435"/>
            <a:ext cx="74850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3131840" y="2852936"/>
            <a:ext cx="1872208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02" y="1127919"/>
            <a:ext cx="24003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71844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Možno vybrat s předem definovaného seznamu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nákladového účetnictví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246" y="1429908"/>
            <a:ext cx="5104762" cy="504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06" y="2132856"/>
            <a:ext cx="2200000" cy="16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96" y="4249997"/>
            <a:ext cx="1837916" cy="2242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2507350"/>
            <a:ext cx="5202438" cy="286408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" name="Přímá spojnice se šipkou 12"/>
          <p:cNvCxnSpPr/>
          <p:nvPr/>
        </p:nvCxnSpPr>
        <p:spPr>
          <a:xfrm flipH="1">
            <a:off x="2644733" y="4867381"/>
            <a:ext cx="2376264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between CA and G/L- I.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Relationship</a:t>
            </a:r>
            <a:r>
              <a:rPr lang="cs-CZ" dirty="0" smtClean="0"/>
              <a:t>  </a:t>
            </a:r>
            <a:r>
              <a:rPr lang="cs-CZ" dirty="0" err="1" smtClean="0"/>
              <a:t>between</a:t>
            </a:r>
            <a:r>
              <a:rPr lang="cs-CZ" dirty="0" smtClean="0"/>
              <a:t> CA and G/L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0" y="1697939"/>
            <a:ext cx="7963515" cy="12036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" y="3212976"/>
            <a:ext cx="7963515" cy="29523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221947" y="1628800"/>
            <a:ext cx="21898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CA-chart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cost</a:t>
            </a:r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111686" y="5059923"/>
            <a:ext cx="2300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G/L –chart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accounts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(účetní  osnova)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bousměrná svislá šipka 6"/>
          <p:cNvSpPr/>
          <p:nvPr/>
        </p:nvSpPr>
        <p:spPr>
          <a:xfrm>
            <a:off x="4493298" y="2612222"/>
            <a:ext cx="288032" cy="648072"/>
          </a:xfrm>
          <a:prstGeom prst="up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8316416" y="1697939"/>
            <a:ext cx="216024" cy="120366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8458489" y="3272436"/>
            <a:ext cx="216024" cy="297742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566501" y="21151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595554" y="456393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G/L</a:t>
            </a:r>
            <a:endParaRPr lang="cs-CZ" dirty="0"/>
          </a:p>
        </p:txBody>
      </p:sp>
      <p:sp>
        <p:nvSpPr>
          <p:cNvPr id="8" name="Levá složená závorka 7"/>
          <p:cNvSpPr/>
          <p:nvPr/>
        </p:nvSpPr>
        <p:spPr>
          <a:xfrm>
            <a:off x="351429" y="4005064"/>
            <a:ext cx="151007" cy="2016224"/>
          </a:xfrm>
          <a:prstGeom prst="leftBrace">
            <a:avLst>
              <a:gd name="adj1" fmla="val 8333"/>
              <a:gd name="adj2" fmla="val 51555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3711" y="49332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</a:t>
            </a:r>
            <a:endParaRPr lang="cs-CZ" dirty="0"/>
          </a:p>
        </p:txBody>
      </p:sp>
      <p:sp>
        <p:nvSpPr>
          <p:cNvPr id="14" name="Levá složená závorka 13"/>
          <p:cNvSpPr/>
          <p:nvPr/>
        </p:nvSpPr>
        <p:spPr>
          <a:xfrm>
            <a:off x="5472342" y="1798077"/>
            <a:ext cx="155448" cy="914400"/>
          </a:xfrm>
          <a:prstGeom prst="leftBrac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380557" y="22870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0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nákladovým účetnictvím a hlavní knihou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8028384" y="1797077"/>
            <a:ext cx="308991" cy="14880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8424428" y="3599076"/>
            <a:ext cx="216024" cy="200956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566501" y="2115107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NÚ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95554" y="456393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HK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6" y="1667443"/>
            <a:ext cx="7408624" cy="163399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5" y="4166998"/>
            <a:ext cx="7918295" cy="141582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3" name="Obousměrná svislá šipka 12"/>
          <p:cNvSpPr/>
          <p:nvPr/>
        </p:nvSpPr>
        <p:spPr>
          <a:xfrm>
            <a:off x="4534282" y="3307184"/>
            <a:ext cx="288032" cy="835353"/>
          </a:xfrm>
          <a:prstGeom prst="up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932000" y="5027573"/>
            <a:ext cx="1240400" cy="201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932040" y="2923520"/>
            <a:ext cx="1240400" cy="201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5796136" y="3307184"/>
            <a:ext cx="0" cy="4974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916534" y="3387131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Dimenze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5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Chart of Cost Types</a:t>
            </a:r>
            <a:r>
              <a:rPr lang="cs-CZ" dirty="0" smtClean="0"/>
              <a:t> (CA)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4" y="1700808"/>
            <a:ext cx="8582372" cy="327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á složená závorka 5"/>
          <p:cNvSpPr/>
          <p:nvPr/>
        </p:nvSpPr>
        <p:spPr>
          <a:xfrm>
            <a:off x="6228184" y="1269504"/>
            <a:ext cx="323792" cy="862608"/>
          </a:xfrm>
          <a:prstGeom prst="righ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129043" y="108483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typů (druhů) nákladů – oblast účtů třídy 6 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6" y="2284355"/>
            <a:ext cx="7730256" cy="1904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058943" y="1518103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6536004" y="1670691"/>
            <a:ext cx="323792" cy="862608"/>
          </a:xfrm>
          <a:prstGeom prst="rightBrace">
            <a:avLst>
              <a:gd name="adj1" fmla="val 8333"/>
              <a:gd name="adj2" fmla="val 46580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15739" y="4585597"/>
            <a:ext cx="848623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Klasifikace nákladů : </a:t>
            </a:r>
          </a:p>
          <a:p>
            <a:r>
              <a:rPr lang="cs-CZ" sz="1400" b="1" dirty="0" smtClean="0"/>
              <a:t>Fixní </a:t>
            </a:r>
            <a:r>
              <a:rPr lang="cs-CZ" sz="1400" b="1" dirty="0"/>
              <a:t>náklady </a:t>
            </a:r>
            <a:r>
              <a:rPr lang="cs-CZ" sz="1400" dirty="0"/>
              <a:t>jsou náklady, které nejsou závislé na množství zboží nebo služeb. </a:t>
            </a:r>
            <a:endParaRPr lang="cs-CZ" sz="1400" dirty="0" smtClean="0"/>
          </a:p>
          <a:p>
            <a:r>
              <a:rPr lang="cs-CZ" sz="1400" dirty="0" smtClean="0"/>
              <a:t>Mají </a:t>
            </a:r>
            <a:r>
              <a:rPr lang="cs-CZ" sz="1400" dirty="0"/>
              <a:t>tendenci záviset na čase, např. platy nebo nájemné, které jsou placeny měsíčně</a:t>
            </a:r>
            <a:r>
              <a:rPr lang="cs-CZ" sz="1400" dirty="0" smtClean="0"/>
              <a:t>,</a:t>
            </a:r>
          </a:p>
          <a:p>
            <a:r>
              <a:rPr lang="cs-CZ" sz="1400" dirty="0" smtClean="0"/>
              <a:t> </a:t>
            </a:r>
            <a:r>
              <a:rPr lang="cs-CZ" sz="1400" dirty="0"/>
              <a:t>v kontrastu k variabilním nákladům, které jsou závislé na objemu a jsou placeny v závislosti na množství produkce.</a:t>
            </a:r>
          </a:p>
          <a:p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527856" y="5668131"/>
            <a:ext cx="82206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1400" b="1" dirty="0"/>
              <a:t>Variabilní náklady </a:t>
            </a:r>
            <a:r>
              <a:rPr lang="cs-CZ" sz="1400" dirty="0"/>
              <a:t>jsou výdeje, které jsou závislé na </a:t>
            </a:r>
            <a:r>
              <a:rPr lang="cs-CZ" sz="1400" dirty="0" smtClean="0"/>
              <a:t>objemu obchodní </a:t>
            </a:r>
            <a:r>
              <a:rPr lang="cs-CZ" sz="1400" dirty="0"/>
              <a:t>činnosti. Mají tendenci záviset na objemu a jsou placeny dle produkovaného množství. </a:t>
            </a:r>
          </a:p>
          <a:p>
            <a:pPr fontAlgn="base"/>
            <a:r>
              <a:rPr lang="cs-CZ" sz="1400" dirty="0"/>
              <a:t>Fixní náklady a variabilní náklady tvoří 2 složky celkových nákladů.</a:t>
            </a:r>
          </a:p>
        </p:txBody>
      </p:sp>
    </p:spTree>
    <p:extLst>
      <p:ext uri="{BB962C8B-B14F-4D97-AF65-F5344CB8AC3E}">
        <p14:creationId xmlns:p14="http://schemas.microsoft.com/office/powerpoint/2010/main" val="34400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Chart of Cost Types and Chart of Account (G/L)</a:t>
            </a:r>
            <a:endParaRPr lang="en-ZA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Chart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 and Chart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Accounts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7" y="1974522"/>
            <a:ext cx="339090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67" y="2106116"/>
            <a:ext cx="3628232" cy="322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Šipka doleva 5"/>
          <p:cNvSpPr/>
          <p:nvPr/>
        </p:nvSpPr>
        <p:spPr>
          <a:xfrm>
            <a:off x="3923928" y="3717032"/>
            <a:ext cx="720080" cy="504056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17077" y="4221088"/>
            <a:ext cx="9337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sz="1600" b="1" dirty="0" smtClean="0">
                <a:solidFill>
                  <a:srgbClr val="00B050"/>
                </a:solidFill>
              </a:rPr>
              <a:t>Data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transfers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24" y="5589240"/>
            <a:ext cx="4399136" cy="1128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4283968" y="5013176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Převod zaúčtovaných údajů z hlavní knihy  do osnovy druhů nákladů (automaticky)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5" y="1955127"/>
            <a:ext cx="2895238" cy="35238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031" y="2826917"/>
            <a:ext cx="2301832" cy="24126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436096" y="2092206"/>
            <a:ext cx="15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Účetní osnova</a:t>
            </a:r>
            <a:endParaRPr lang="cs-CZ" dirty="0"/>
          </a:p>
        </p:txBody>
      </p:sp>
      <p:sp>
        <p:nvSpPr>
          <p:cNvPr id="9" name="Šipka doleva 8"/>
          <p:cNvSpPr/>
          <p:nvPr/>
        </p:nvSpPr>
        <p:spPr>
          <a:xfrm>
            <a:off x="3923928" y="3717032"/>
            <a:ext cx="1275322" cy="504056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17077" y="4221088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cs-CZ" b="1" dirty="0" smtClean="0">
                <a:solidFill>
                  <a:srgbClr val="00B050"/>
                </a:solidFill>
              </a:rPr>
              <a:t>Převod dat 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18" y="5567133"/>
            <a:ext cx="4872208" cy="102857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Přímá spojnice se šipkou 11"/>
          <p:cNvCxnSpPr/>
          <p:nvPr/>
        </p:nvCxnSpPr>
        <p:spPr>
          <a:xfrm flipV="1">
            <a:off x="4427984" y="4982619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1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Nové účty na obou stranách (HK a druhy nákladů)    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1" y="1623865"/>
            <a:ext cx="5768784" cy="40373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82751" y="5678209"/>
            <a:ext cx="8103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účetní osnově byl vytvořen nový účet  518 333 (bylo ho následně potřeby odsadit) </a:t>
            </a:r>
          </a:p>
          <a:p>
            <a:r>
              <a:rPr lang="cs-CZ" dirty="0" smtClean="0"/>
              <a:t>a aplikace automaticky vytvořila  nový účet druhu nákladů, zatím bez částek, které </a:t>
            </a:r>
          </a:p>
          <a:p>
            <a:r>
              <a:rPr lang="cs-CZ" dirty="0" smtClean="0"/>
              <a:t>je potřeba na účtu v HK zaúčtovat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Automaticky vytvořený účet druhu nákladu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8" y="1771856"/>
            <a:ext cx="8457143" cy="16571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95361" y="3573016"/>
            <a:ext cx="735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Toto je  stav před zaúčtováním nákupní objednávky za reprezentaci s dimenzí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69" y="4146019"/>
            <a:ext cx="8307067" cy="9047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81" y="5279179"/>
            <a:ext cx="2266037" cy="12136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459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Allocation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9550"/>
            <a:ext cx="4320480" cy="467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á složená závorka 5"/>
          <p:cNvSpPr/>
          <p:nvPr/>
        </p:nvSpPr>
        <p:spPr>
          <a:xfrm>
            <a:off x="5148064" y="4145933"/>
            <a:ext cx="144016" cy="72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á složená závorka 7"/>
          <p:cNvSpPr/>
          <p:nvPr/>
        </p:nvSpPr>
        <p:spPr>
          <a:xfrm>
            <a:off x="5156253" y="5304144"/>
            <a:ext cx="152400" cy="7878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436096" y="4167096"/>
            <a:ext cx="327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Profit Centr</a:t>
            </a:r>
            <a:r>
              <a:rPr lang="en-GB" sz="1400" dirty="0" smtClean="0"/>
              <a:t>e</a:t>
            </a:r>
            <a:r>
              <a:rPr lang="cs-CZ" sz="1400" dirty="0" smtClean="0"/>
              <a:t>s </a:t>
            </a:r>
            <a:r>
              <a:rPr lang="en-US" sz="1400" dirty="0" smtClean="0"/>
              <a:t>&amp; </a:t>
            </a:r>
            <a:r>
              <a:rPr lang="en-GB" sz="1400" dirty="0" smtClean="0"/>
              <a:t>Departments </a:t>
            </a:r>
          </a:p>
          <a:p>
            <a:r>
              <a:rPr lang="en-GB" sz="1400" dirty="0" smtClean="0"/>
              <a:t>responsible for costs and profit generation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16951" y="5590477"/>
            <a:ext cx="3116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</a:t>
            </a:r>
            <a:r>
              <a:rPr lang="en-GB" sz="1400" dirty="0" smtClean="0"/>
              <a:t>ducts or product groups and services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287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Stav položky účtu hlavní knihy po zaúčtování nákupní objednávky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30" y="1722438"/>
            <a:ext cx="8576570" cy="7523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88751" y="2701687"/>
            <a:ext cx="322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Částka se přenesla automaticky  </a:t>
            </a:r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01528"/>
            <a:ext cx="2448272" cy="269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álný popisek 4"/>
          <p:cNvSpPr/>
          <p:nvPr/>
        </p:nvSpPr>
        <p:spPr>
          <a:xfrm>
            <a:off x="6675206" y="3204937"/>
            <a:ext cx="1425186" cy="1232175"/>
          </a:xfrm>
          <a:prstGeom prst="wedgeEllipseCallout">
            <a:avLst>
              <a:gd name="adj1" fmla="val -167458"/>
              <a:gd name="adj2" fmla="val 550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Nemusím nic převádět je to automatické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2947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Ruční převod (nebudeme zde uvažovat- pouze po informaci)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61495"/>
            <a:ext cx="5485714" cy="16095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4" y="3284984"/>
            <a:ext cx="3071072" cy="16498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813" y="3346826"/>
            <a:ext cx="3780952" cy="115238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1560" y="5301208"/>
            <a:ext cx="7388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Systém převede (aktualizuje) všechny částky z HK na účty druhy nákladů, </a:t>
            </a:r>
          </a:p>
          <a:p>
            <a:r>
              <a:rPr lang="cs-CZ" dirty="0" smtClean="0"/>
              <a:t>které byly zaúčtovány po posledním převodu (transferu) údajů.  </a:t>
            </a:r>
          </a:p>
          <a:p>
            <a:r>
              <a:rPr lang="cs-CZ" dirty="0" smtClean="0"/>
              <a:t>Pokud je ovšem v nastavení zaškrtnuto políčko pro automatický převod, není </a:t>
            </a:r>
          </a:p>
          <a:p>
            <a:r>
              <a:rPr lang="cs-CZ" dirty="0" smtClean="0"/>
              <a:t>ruční převod nutný, což je náš případ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9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Stav na účtu druhu nákladu po automatickém převodu 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95370"/>
            <a:ext cx="8238095" cy="13047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8" y="3948478"/>
            <a:ext cx="8252863" cy="125371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015289" y="339147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Ctrl-F7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779912" y="3300132"/>
            <a:ext cx="0" cy="6483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Chart of Cost Cent</a:t>
            </a:r>
            <a:r>
              <a:rPr lang="cs-CZ" dirty="0" smtClean="0"/>
              <a:t>re</a:t>
            </a:r>
            <a:r>
              <a:rPr lang="en-GB" dirty="0" smtClean="0"/>
              <a:t>s </a:t>
            </a:r>
            <a:r>
              <a:rPr lang="en-GB" sz="2000" dirty="0" smtClean="0"/>
              <a:t>(</a:t>
            </a:r>
            <a:r>
              <a:rPr lang="en-GB" sz="2000" b="1" dirty="0" smtClean="0">
                <a:solidFill>
                  <a:srgbClr val="FF0000"/>
                </a:solidFill>
              </a:rPr>
              <a:t>more detailed </a:t>
            </a:r>
            <a:r>
              <a:rPr lang="en-GB" sz="2000" dirty="0" smtClean="0"/>
              <a:t>than in G/L part)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Centers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972404" cy="48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84274" y="2287824"/>
            <a:ext cx="648072" cy="2050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6870" y="4869160"/>
            <a:ext cx="716738" cy="504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549903" y="6172812"/>
            <a:ext cx="551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marked dimensions exist on both sides (CA and G/L)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nákladových středisek (více detailní než v HK)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484784"/>
            <a:ext cx="7323213" cy="42484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39551" y="6021288"/>
            <a:ext cx="78768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Červeně označená střediska jsou na obou stranách (HK a Nákladové účetnictví)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1" y="2848330"/>
            <a:ext cx="8508712" cy="126233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 flipH="1">
            <a:off x="5436096" y="2564904"/>
            <a:ext cx="144016" cy="283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Chart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 </a:t>
            </a:r>
            <a:r>
              <a:rPr lang="cs-CZ" dirty="0" err="1" smtClean="0"/>
              <a:t>objects</a:t>
            </a:r>
            <a:endParaRPr lang="cs-CZ" dirty="0" smtClean="0"/>
          </a:p>
          <a:p>
            <a:r>
              <a:rPr lang="cs-CZ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56792"/>
            <a:ext cx="8031836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11560" y="2708920"/>
            <a:ext cx="648072" cy="5760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691680" y="6309320"/>
            <a:ext cx="551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marked dimensions exist on both sides (CA and G/L)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nositelů nákladů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56792"/>
            <a:ext cx="8244416" cy="315817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474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Allocations </a:t>
            </a:r>
            <a:r>
              <a:rPr lang="en-GB" sz="1400" dirty="0" smtClean="0"/>
              <a:t>(which cost will be transferred from where to where)  </a:t>
            </a:r>
            <a:endParaRPr lang="en-GB" sz="1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COST ALLOCATION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" y="1650677"/>
            <a:ext cx="796131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2483768" y="3068960"/>
            <a:ext cx="648072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53616"/>
            <a:ext cx="5740755" cy="43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466652"/>
            <a:ext cx="4867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3588482" y="1844824"/>
            <a:ext cx="1703598" cy="3104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18" y="3739877"/>
            <a:ext cx="16859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V="1">
            <a:off x="7164288" y="3861048"/>
            <a:ext cx="250130" cy="12409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674" y="838200"/>
            <a:ext cx="8499404" cy="579438"/>
          </a:xfrm>
        </p:spPr>
        <p:txBody>
          <a:bodyPr/>
          <a:lstStyle/>
          <a:p>
            <a:r>
              <a:rPr lang="cs-CZ" dirty="0" smtClean="0"/>
              <a:t>Přiřazení nákladů (k čemu bude který náklad přiřazen)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35" y="1722438"/>
            <a:ext cx="7899821" cy="331310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251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Přiřazení nákladů (k čemu bude který náklad přiřazen)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50233"/>
            <a:ext cx="6984776" cy="405450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33993"/>
            <a:ext cx="4257143" cy="323810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4355976" y="1957803"/>
            <a:ext cx="0" cy="3190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Alokace nákladů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ravá složená závorka 5"/>
          <p:cNvSpPr/>
          <p:nvPr/>
        </p:nvSpPr>
        <p:spPr>
          <a:xfrm>
            <a:off x="5107818" y="4145933"/>
            <a:ext cx="144016" cy="72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á složená závorka 7"/>
          <p:cNvSpPr/>
          <p:nvPr/>
        </p:nvSpPr>
        <p:spPr>
          <a:xfrm>
            <a:off x="5116007" y="5304144"/>
            <a:ext cx="152400" cy="7878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395850" y="4167096"/>
            <a:ext cx="318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Zisková střediska  </a:t>
            </a:r>
            <a:r>
              <a:rPr lang="en-US" sz="1400" dirty="0" smtClean="0"/>
              <a:t>&amp; </a:t>
            </a:r>
            <a:r>
              <a:rPr lang="cs-CZ" sz="1400" dirty="0" smtClean="0"/>
              <a:t>Střediska </a:t>
            </a:r>
            <a:r>
              <a:rPr lang="en-GB" sz="1400" dirty="0" smtClean="0"/>
              <a:t> </a:t>
            </a:r>
          </a:p>
          <a:p>
            <a:r>
              <a:rPr lang="cs-CZ" sz="1400" dirty="0" smtClean="0"/>
              <a:t>odpovědná za náklady a vytváření zisku 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76705" y="5590477"/>
            <a:ext cx="2603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Výrobky, skupiny výroků a služeb 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388350" y="1617066"/>
            <a:ext cx="3711356" cy="9478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Hlavní kniha</a:t>
            </a:r>
          </a:p>
          <a:p>
            <a:r>
              <a:rPr lang="cs-CZ" sz="1400" dirty="0" smtClean="0"/>
              <a:t>Výdaje                                                           Příjmy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372645" y="2843780"/>
            <a:ext cx="2862965" cy="9478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Typ nákladu - výpočet</a:t>
            </a:r>
          </a:p>
          <a:p>
            <a:r>
              <a:rPr lang="cs-CZ" sz="1200" dirty="0" smtClean="0"/>
              <a:t>Které  náklady narůstají ?                                        </a:t>
            </a:r>
            <a:endParaRPr lang="cs-CZ" sz="1200" dirty="0"/>
          </a:p>
        </p:txBody>
      </p:sp>
      <p:sp>
        <p:nvSpPr>
          <p:cNvPr id="12" name="Obdélník 11"/>
          <p:cNvSpPr/>
          <p:nvPr/>
        </p:nvSpPr>
        <p:spPr>
          <a:xfrm>
            <a:off x="372645" y="4127525"/>
            <a:ext cx="2430917" cy="9478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Nákladová střediska - výpočet</a:t>
            </a:r>
          </a:p>
          <a:p>
            <a:r>
              <a:rPr lang="cs-CZ" sz="1200" dirty="0" smtClean="0"/>
              <a:t>Kde náklady narůstají ?                                        </a:t>
            </a:r>
            <a:endParaRPr lang="cs-CZ" sz="1200" dirty="0"/>
          </a:p>
        </p:txBody>
      </p:sp>
      <p:sp>
        <p:nvSpPr>
          <p:cNvPr id="13" name="Obdélník 12"/>
          <p:cNvSpPr/>
          <p:nvPr/>
        </p:nvSpPr>
        <p:spPr>
          <a:xfrm>
            <a:off x="372645" y="5411270"/>
            <a:ext cx="3711356" cy="9478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Nákladové objekty - výpočet</a:t>
            </a:r>
          </a:p>
          <a:p>
            <a:r>
              <a:rPr lang="cs-CZ" sz="1200" dirty="0" smtClean="0"/>
              <a:t>Ke kterým produktům náklady přiřazujeme ?                                        </a:t>
            </a:r>
            <a:endParaRPr lang="cs-CZ" sz="1200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3883682" y="2564904"/>
            <a:ext cx="0" cy="28463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091594" y="3791618"/>
            <a:ext cx="0" cy="16196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1507418" y="5070768"/>
            <a:ext cx="0" cy="3405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1467172" y="3826594"/>
            <a:ext cx="0" cy="3405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1467172" y="2564904"/>
            <a:ext cx="0" cy="2788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1588103" y="3826594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Nepřímé náklady</a:t>
            </a:r>
            <a:endParaRPr lang="cs-CZ" sz="12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538187" y="5085286"/>
            <a:ext cx="1313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Přiřazení =alokace</a:t>
            </a:r>
            <a:endParaRPr lang="cs-CZ" sz="1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091594" y="3826594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Přímé </a:t>
            </a:r>
          </a:p>
          <a:p>
            <a:r>
              <a:rPr lang="cs-CZ" sz="1200" dirty="0" smtClean="0"/>
              <a:t>náklady</a:t>
            </a:r>
            <a:endParaRPr lang="cs-CZ" sz="12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893150" y="3148933"/>
            <a:ext cx="512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Tržby</a:t>
            </a:r>
            <a:endParaRPr lang="cs-CZ" sz="12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035810" y="1556792"/>
            <a:ext cx="284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Typ </a:t>
            </a:r>
            <a:r>
              <a:rPr lang="cs-CZ" dirty="0" smtClean="0"/>
              <a:t>nákladu = Druh nákladu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7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druhy nákladů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782463"/>
            <a:ext cx="7563116" cy="166680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4866667" cy="75238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>
            <a:off x="1115616" y="2276872"/>
            <a:ext cx="0" cy="5055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: vytvořte nový prodejní účet 602111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45" y="1729241"/>
            <a:ext cx="2800000" cy="42380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916832"/>
            <a:ext cx="4561905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karta zboží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60205"/>
            <a:ext cx="8282291" cy="38740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974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: nákup a prodej lyží (Středisko=Administrace)  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89" y="1933546"/>
            <a:ext cx="8073246" cy="18105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28596" y="1537772"/>
            <a:ext cx="26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Věcné položky po nákupu 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258722"/>
            <a:ext cx="7970083" cy="17477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3029" y="3834218"/>
            <a:ext cx="8143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Věcné položky po prodeji bez přiřazení střediska (provede se tedy další nákup a prodej pro ADM)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987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Stav na učtu druhu nákladů po prodeji 6 ks lyží po 25000 Kč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7931268" cy="227298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358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nového řádku ve zdroji rozdělení nákladů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87015"/>
            <a:ext cx="7545363" cy="38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rozdělení nákladů -ručně nastavené mezi dvě cílové nákladová střediska v poměru 50/50)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5805264"/>
            <a:ext cx="452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Lze také použít ikonu Vypočítat klíče rozdělení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35" y="1614904"/>
            <a:ext cx="7533280" cy="39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Přiřazení nákladů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56792"/>
            <a:ext cx="5723809" cy="1085714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2699792" y="2564904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364" y="2996952"/>
            <a:ext cx="1660856" cy="23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rozdělení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73219"/>
            <a:ext cx="5695238" cy="285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46651"/>
            <a:ext cx="7891691" cy="115435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707904" y="3560469"/>
            <a:ext cx="11960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CTRL-F7</a:t>
            </a:r>
            <a:endParaRPr lang="cs-CZ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50" y="4222901"/>
            <a:ext cx="7775340" cy="1788257"/>
          </a:xfrm>
          <a:prstGeom prst="rect">
            <a:avLst/>
          </a:prstGeom>
        </p:spPr>
      </p:pic>
      <p:cxnSp>
        <p:nvCxnSpPr>
          <p:cNvPr id="11" name="Přímá spojnice se šipkou 10"/>
          <p:cNvCxnSpPr>
            <a:stCxn id="8" idx="2"/>
          </p:cNvCxnSpPr>
          <p:nvPr/>
        </p:nvCxnSpPr>
        <p:spPr>
          <a:xfrm>
            <a:off x="4305920" y="4022134"/>
            <a:ext cx="14100" cy="5589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89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smazání položek a změně algoritmu rozdělení nákladů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4" y="1481633"/>
            <a:ext cx="7227094" cy="24135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74" y="4221088"/>
            <a:ext cx="7910952" cy="22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 smtClean="0"/>
              <a:t>Zjednodušený pohled</a:t>
            </a:r>
            <a:r>
              <a:rPr lang="en-ZA" sz="1800" dirty="0" smtClean="0"/>
              <a:t/>
            </a:r>
            <a:br>
              <a:rPr lang="en-ZA" sz="1800" dirty="0" smtClean="0"/>
            </a:br>
            <a:r>
              <a:rPr lang="en-ZA" sz="1800" dirty="0" smtClean="0"/>
              <a:t>Simplified scenario</a:t>
            </a:r>
            <a:endParaRPr lang="cs-CZ" sz="1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148064" y="1628800"/>
            <a:ext cx="2952328" cy="7920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účty hlavní knihy (</a:t>
            </a:r>
            <a:r>
              <a:rPr lang="en-ZA" dirty="0" smtClean="0"/>
              <a:t> </a:t>
            </a:r>
            <a:r>
              <a:rPr lang="cs-CZ" dirty="0" smtClean="0"/>
              <a:t>G/L)</a:t>
            </a:r>
          </a:p>
          <a:p>
            <a:pPr algn="ctr"/>
            <a:r>
              <a:rPr lang="cs-CZ" dirty="0" smtClean="0"/>
              <a:t>(účetní třídy 5 a 6)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44732" y="378465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602110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44479" y="278092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518100</a:t>
            </a:r>
            <a:endParaRPr lang="cs-CZ" dirty="0"/>
          </a:p>
        </p:txBody>
      </p:sp>
      <p:cxnSp>
        <p:nvCxnSpPr>
          <p:cNvPr id="10" name="Přímá spojnice se šipkou 9"/>
          <p:cNvCxnSpPr>
            <a:endCxn id="8" idx="0"/>
          </p:cNvCxnSpPr>
          <p:nvPr/>
        </p:nvCxnSpPr>
        <p:spPr>
          <a:xfrm>
            <a:off x="5887869" y="2492896"/>
            <a:ext cx="1" cy="28803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881901" y="3149719"/>
            <a:ext cx="0" cy="524031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920746" y="4172682"/>
            <a:ext cx="0" cy="58557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6444208" y="2492896"/>
            <a:ext cx="165618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  </a:t>
            </a:r>
            <a:r>
              <a:rPr lang="cs-CZ" sz="3000" b="1" dirty="0" smtClean="0">
                <a:solidFill>
                  <a:srgbClr val="00B050"/>
                </a:solidFill>
              </a:rPr>
              <a:t>1000</a:t>
            </a:r>
            <a:r>
              <a:rPr lang="cs-CZ" sz="3000" dirty="0" smtClean="0"/>
              <a:t> (MD) –(</a:t>
            </a:r>
            <a:r>
              <a:rPr lang="cs-CZ" sz="3000" dirty="0" err="1" smtClean="0"/>
              <a:t>Debit</a:t>
            </a:r>
            <a:r>
              <a:rPr lang="cs-CZ" sz="3000" dirty="0" smtClean="0"/>
              <a:t>)</a:t>
            </a:r>
          </a:p>
          <a:p>
            <a:pPr algn="ctr"/>
            <a:endParaRPr lang="cs-CZ" sz="1100" dirty="0" smtClean="0"/>
          </a:p>
          <a:p>
            <a:pPr algn="ctr"/>
            <a:endParaRPr lang="cs-CZ" sz="1100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164288" y="2749570"/>
            <a:ext cx="1" cy="28803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6444208" y="3029368"/>
            <a:ext cx="165618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  </a:t>
            </a:r>
            <a:r>
              <a:rPr lang="cs-CZ" sz="3000" b="1" dirty="0" smtClean="0">
                <a:solidFill>
                  <a:srgbClr val="00B050"/>
                </a:solidFill>
              </a:rPr>
              <a:t>2000 </a:t>
            </a:r>
            <a:r>
              <a:rPr lang="cs-CZ" sz="3000" dirty="0" smtClean="0"/>
              <a:t>(MD)-(</a:t>
            </a:r>
            <a:r>
              <a:rPr lang="cs-CZ" sz="3000" dirty="0" err="1" smtClean="0"/>
              <a:t>Debit</a:t>
            </a:r>
            <a:r>
              <a:rPr lang="cs-CZ" sz="3000" dirty="0" smtClean="0"/>
              <a:t>)</a:t>
            </a:r>
          </a:p>
          <a:p>
            <a:pPr algn="ctr"/>
            <a:endParaRPr lang="cs-CZ" sz="1100" dirty="0" smtClean="0"/>
          </a:p>
          <a:p>
            <a:pPr algn="ctr"/>
            <a:endParaRPr lang="cs-CZ" sz="1100" dirty="0"/>
          </a:p>
        </p:txBody>
      </p:sp>
      <p:sp>
        <p:nvSpPr>
          <p:cNvPr id="21" name="Obdélník 20"/>
          <p:cNvSpPr/>
          <p:nvPr/>
        </p:nvSpPr>
        <p:spPr>
          <a:xfrm>
            <a:off x="6444208" y="3529734"/>
            <a:ext cx="165618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sz="3000" b="1" dirty="0" smtClean="0">
                <a:solidFill>
                  <a:srgbClr val="FF0000"/>
                </a:solidFill>
              </a:rPr>
              <a:t>3000 (</a:t>
            </a:r>
            <a:r>
              <a:rPr lang="cs-CZ" sz="3000" dirty="0" smtClean="0"/>
              <a:t>Dal)-(</a:t>
            </a:r>
            <a:r>
              <a:rPr lang="cs-CZ" sz="3000" dirty="0" err="1" smtClean="0"/>
              <a:t>Credit</a:t>
            </a:r>
            <a:r>
              <a:rPr lang="cs-CZ" sz="3000" dirty="0" smtClean="0"/>
              <a:t>)</a:t>
            </a:r>
          </a:p>
          <a:p>
            <a:pPr algn="ctr"/>
            <a:endParaRPr lang="cs-CZ" sz="1100" dirty="0" smtClean="0"/>
          </a:p>
          <a:p>
            <a:pPr algn="ctr"/>
            <a:endParaRPr lang="cs-CZ" sz="1100" dirty="0"/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7164289" y="3784650"/>
            <a:ext cx="1" cy="28803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6483560" y="4072682"/>
            <a:ext cx="165618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  </a:t>
            </a:r>
            <a:r>
              <a:rPr lang="cs-CZ" sz="3000" dirty="0" smtClean="0">
                <a:solidFill>
                  <a:srgbClr val="0070C0"/>
                </a:solidFill>
              </a:rPr>
              <a:t>4000 </a:t>
            </a:r>
            <a:r>
              <a:rPr lang="cs-CZ" sz="3000" dirty="0" smtClean="0"/>
              <a:t>(Dal)-(</a:t>
            </a:r>
            <a:r>
              <a:rPr lang="cs-CZ" sz="3000" dirty="0" err="1" smtClean="0"/>
              <a:t>Credit</a:t>
            </a:r>
            <a:r>
              <a:rPr lang="cs-CZ" sz="3000" dirty="0" smtClean="0"/>
              <a:t>)</a:t>
            </a:r>
          </a:p>
          <a:p>
            <a:pPr algn="ctr"/>
            <a:endParaRPr lang="cs-CZ" sz="1100" dirty="0" smtClean="0"/>
          </a:p>
          <a:p>
            <a:pPr algn="ctr"/>
            <a:endParaRPr lang="cs-CZ" sz="1100" dirty="0"/>
          </a:p>
        </p:txBody>
      </p:sp>
      <p:sp>
        <p:nvSpPr>
          <p:cNvPr id="25" name="Obdélník 24"/>
          <p:cNvSpPr/>
          <p:nvPr/>
        </p:nvSpPr>
        <p:spPr>
          <a:xfrm>
            <a:off x="8244408" y="2492896"/>
            <a:ext cx="68359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  ADM</a:t>
            </a:r>
          </a:p>
          <a:p>
            <a:pPr algn="ctr"/>
            <a:endParaRPr lang="cs-CZ" sz="1100" dirty="0"/>
          </a:p>
        </p:txBody>
      </p:sp>
      <p:sp>
        <p:nvSpPr>
          <p:cNvPr id="26" name="Obdélník 25"/>
          <p:cNvSpPr/>
          <p:nvPr/>
        </p:nvSpPr>
        <p:spPr>
          <a:xfrm>
            <a:off x="8267415" y="3037602"/>
            <a:ext cx="660585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 PRODEJ</a:t>
            </a:r>
          </a:p>
          <a:p>
            <a:pPr algn="ctr"/>
            <a:endParaRPr lang="cs-CZ" sz="1100" dirty="0"/>
          </a:p>
        </p:txBody>
      </p:sp>
      <p:sp>
        <p:nvSpPr>
          <p:cNvPr id="27" name="Obdélník 26"/>
          <p:cNvSpPr/>
          <p:nvPr/>
        </p:nvSpPr>
        <p:spPr>
          <a:xfrm>
            <a:off x="8267415" y="3529734"/>
            <a:ext cx="68359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  ADM</a:t>
            </a:r>
          </a:p>
          <a:p>
            <a:pPr algn="ctr"/>
            <a:endParaRPr lang="cs-CZ" sz="1100" dirty="0"/>
          </a:p>
        </p:txBody>
      </p:sp>
      <p:sp>
        <p:nvSpPr>
          <p:cNvPr id="28" name="Obdélník 27"/>
          <p:cNvSpPr/>
          <p:nvPr/>
        </p:nvSpPr>
        <p:spPr>
          <a:xfrm>
            <a:off x="8316109" y="4070398"/>
            <a:ext cx="660585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 PRODEJ</a:t>
            </a:r>
          </a:p>
          <a:p>
            <a:pPr algn="ctr"/>
            <a:endParaRPr lang="cs-CZ" sz="1100" dirty="0"/>
          </a:p>
        </p:txBody>
      </p:sp>
      <p:sp>
        <p:nvSpPr>
          <p:cNvPr id="29" name="Obdélník 28"/>
          <p:cNvSpPr/>
          <p:nvPr/>
        </p:nvSpPr>
        <p:spPr>
          <a:xfrm>
            <a:off x="578091" y="1691680"/>
            <a:ext cx="2952328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Typy účtů (osnova)-struktura</a:t>
            </a:r>
          </a:p>
          <a:p>
            <a:pPr algn="ctr"/>
            <a:r>
              <a:rPr lang="cs-CZ" dirty="0" smtClean="0"/>
              <a:t>Nákladů (Chart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76548" y="28583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518100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6483277" y="4614244"/>
            <a:ext cx="165618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sz="3000" b="1" dirty="0" smtClean="0">
                <a:solidFill>
                  <a:srgbClr val="FF0000"/>
                </a:solidFill>
              </a:rPr>
              <a:t>3000 (</a:t>
            </a:r>
            <a:r>
              <a:rPr lang="cs-CZ" sz="3000" dirty="0" smtClean="0"/>
              <a:t>Dal)-(</a:t>
            </a:r>
            <a:r>
              <a:rPr lang="cs-CZ" sz="3000" dirty="0" err="1" smtClean="0"/>
              <a:t>Cerdit</a:t>
            </a:r>
            <a:r>
              <a:rPr lang="cs-CZ" sz="3000" dirty="0" smtClean="0"/>
              <a:t>)</a:t>
            </a:r>
          </a:p>
          <a:p>
            <a:pPr algn="ctr"/>
            <a:endParaRPr lang="cs-CZ" sz="1100" dirty="0" smtClean="0"/>
          </a:p>
          <a:p>
            <a:pPr algn="ctr"/>
            <a:endParaRPr lang="cs-CZ" sz="1100" dirty="0"/>
          </a:p>
        </p:txBody>
      </p:sp>
      <p:sp>
        <p:nvSpPr>
          <p:cNvPr id="36" name="Obdélník 35"/>
          <p:cNvSpPr/>
          <p:nvPr/>
        </p:nvSpPr>
        <p:spPr>
          <a:xfrm>
            <a:off x="6486319" y="5157192"/>
            <a:ext cx="165618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  </a:t>
            </a:r>
            <a:r>
              <a:rPr lang="cs-CZ" sz="3000" dirty="0" smtClean="0">
                <a:solidFill>
                  <a:srgbClr val="0070C0"/>
                </a:solidFill>
              </a:rPr>
              <a:t>4000 </a:t>
            </a:r>
            <a:r>
              <a:rPr lang="cs-CZ" sz="3000" dirty="0" smtClean="0"/>
              <a:t>(Dal)-(</a:t>
            </a:r>
            <a:r>
              <a:rPr lang="cs-CZ" sz="3000" dirty="0" err="1" smtClean="0"/>
              <a:t>Credit</a:t>
            </a:r>
            <a:r>
              <a:rPr lang="cs-CZ" sz="3000" dirty="0" smtClean="0"/>
              <a:t>)</a:t>
            </a:r>
          </a:p>
          <a:p>
            <a:pPr algn="ctr"/>
            <a:endParaRPr lang="cs-CZ" sz="1100" dirty="0" smtClean="0"/>
          </a:p>
          <a:p>
            <a:pPr algn="ctr"/>
            <a:endParaRPr lang="cs-CZ" sz="1100" dirty="0"/>
          </a:p>
        </p:txBody>
      </p:sp>
      <p:sp>
        <p:nvSpPr>
          <p:cNvPr id="37" name="Obdélník 36"/>
          <p:cNvSpPr/>
          <p:nvPr/>
        </p:nvSpPr>
        <p:spPr>
          <a:xfrm>
            <a:off x="8270174" y="4614244"/>
            <a:ext cx="68359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  ADM</a:t>
            </a:r>
          </a:p>
          <a:p>
            <a:pPr algn="ctr"/>
            <a:endParaRPr lang="cs-CZ" sz="1100" dirty="0"/>
          </a:p>
        </p:txBody>
      </p:sp>
      <p:sp>
        <p:nvSpPr>
          <p:cNvPr id="38" name="Obdélník 37"/>
          <p:cNvSpPr/>
          <p:nvPr/>
        </p:nvSpPr>
        <p:spPr>
          <a:xfrm>
            <a:off x="8318868" y="5154908"/>
            <a:ext cx="660585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 PRODEJ</a:t>
            </a:r>
          </a:p>
          <a:p>
            <a:pPr algn="ctr"/>
            <a:endParaRPr lang="cs-CZ" sz="1100" dirty="0"/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7316690" y="4896727"/>
            <a:ext cx="1" cy="28803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5477355" y="481542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602200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825217" y="417268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602xxx </a:t>
            </a:r>
            <a:endParaRPr lang="cs-CZ" dirty="0"/>
          </a:p>
        </p:txBody>
      </p:sp>
      <p:sp>
        <p:nvSpPr>
          <p:cNvPr id="44" name="Šipka doleva 43"/>
          <p:cNvSpPr/>
          <p:nvPr/>
        </p:nvSpPr>
        <p:spPr>
          <a:xfrm>
            <a:off x="2195736" y="2749570"/>
            <a:ext cx="2376264" cy="576064"/>
          </a:xfrm>
          <a:prstGeom prst="leftArrow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3000=1000+2000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5" name="Šipka doleva 44"/>
          <p:cNvSpPr/>
          <p:nvPr/>
        </p:nvSpPr>
        <p:spPr>
          <a:xfrm>
            <a:off x="2211152" y="3998974"/>
            <a:ext cx="2376264" cy="57606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14000=</a:t>
            </a:r>
            <a:r>
              <a:rPr lang="cs-CZ" sz="1400" b="1" dirty="0" smtClean="0">
                <a:solidFill>
                  <a:srgbClr val="FF0000"/>
                </a:solidFill>
              </a:rPr>
              <a:t>3000</a:t>
            </a:r>
            <a:r>
              <a:rPr lang="cs-CZ" sz="1400" dirty="0" smtClean="0"/>
              <a:t>*2+</a:t>
            </a:r>
            <a:r>
              <a:rPr lang="cs-CZ" sz="1400" b="1" dirty="0" smtClean="0">
                <a:solidFill>
                  <a:srgbClr val="0070C0"/>
                </a:solidFill>
              </a:rPr>
              <a:t>4000</a:t>
            </a:r>
            <a:r>
              <a:rPr lang="cs-CZ" sz="1400" dirty="0" smtClean="0"/>
              <a:t>*2</a:t>
            </a:r>
          </a:p>
          <a:p>
            <a:pPr algn="ctr"/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4322590" y="838200"/>
            <a:ext cx="464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Výsledovka……Rozvaha….. (P</a:t>
            </a:r>
            <a:r>
              <a:rPr lang="en-US" dirty="0" smtClean="0"/>
              <a:t>&amp;</a:t>
            </a:r>
            <a:r>
              <a:rPr lang="en-ZA" dirty="0" smtClean="0"/>
              <a:t>L account and BS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7" name="Šipka nahoru 46"/>
          <p:cNvSpPr/>
          <p:nvPr/>
        </p:nvSpPr>
        <p:spPr>
          <a:xfrm>
            <a:off x="6331260" y="1207532"/>
            <a:ext cx="292968" cy="3492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785162" y="4807193"/>
            <a:ext cx="68359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  ADM</a:t>
            </a:r>
          </a:p>
          <a:p>
            <a:pPr algn="ctr"/>
            <a:endParaRPr lang="cs-CZ" sz="1100" dirty="0"/>
          </a:p>
        </p:txBody>
      </p:sp>
      <p:sp>
        <p:nvSpPr>
          <p:cNvPr id="49" name="Obdélník 48"/>
          <p:cNvSpPr/>
          <p:nvPr/>
        </p:nvSpPr>
        <p:spPr>
          <a:xfrm>
            <a:off x="409487" y="5301208"/>
            <a:ext cx="683592" cy="28803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Vedení</a:t>
            </a:r>
            <a:endParaRPr lang="cs-CZ" sz="1100" dirty="0"/>
          </a:p>
        </p:txBody>
      </p:sp>
      <p:sp>
        <p:nvSpPr>
          <p:cNvPr id="50" name="Obdélník 49"/>
          <p:cNvSpPr/>
          <p:nvPr/>
        </p:nvSpPr>
        <p:spPr>
          <a:xfrm>
            <a:off x="1340816" y="5290231"/>
            <a:ext cx="683592" cy="2880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Vývoj</a:t>
            </a:r>
            <a:endParaRPr lang="cs-CZ" sz="11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1700965" y="4725893"/>
            <a:ext cx="268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</a:t>
            </a:r>
            <a:r>
              <a:rPr lang="cs-CZ" b="1" dirty="0" smtClean="0">
                <a:solidFill>
                  <a:srgbClr val="FF0000"/>
                </a:solidFill>
              </a:rPr>
              <a:t>000+3000</a:t>
            </a:r>
            <a:r>
              <a:rPr lang="cs-CZ" dirty="0" smtClean="0"/>
              <a:t>=6000=</a:t>
            </a:r>
            <a:r>
              <a:rPr lang="cs-CZ" dirty="0" err="1" smtClean="0"/>
              <a:t>Income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92110" y="5726098"/>
            <a:ext cx="178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1000         2000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335623" y="5290231"/>
            <a:ext cx="4330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Kdo to prodal-středisko (</a:t>
            </a:r>
            <a:r>
              <a:rPr lang="cs-CZ" sz="1600" dirty="0" err="1" smtClean="0"/>
              <a:t>where</a:t>
            </a:r>
            <a:r>
              <a:rPr lang="cs-CZ" sz="1600" dirty="0" smtClean="0"/>
              <a:t> are </a:t>
            </a:r>
            <a:r>
              <a:rPr lang="cs-CZ" sz="1600" dirty="0" err="1" smtClean="0"/>
              <a:t>cost</a:t>
            </a:r>
            <a:r>
              <a:rPr lang="cs-CZ" sz="1600" dirty="0" smtClean="0"/>
              <a:t> </a:t>
            </a:r>
            <a:r>
              <a:rPr lang="cs-CZ" sz="1600" dirty="0" err="1" smtClean="0"/>
              <a:t>accrued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3246321" y="6116361"/>
            <a:ext cx="434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 se prodalo (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–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5" name="Obdélník 54"/>
          <p:cNvSpPr/>
          <p:nvPr/>
        </p:nvSpPr>
        <p:spPr>
          <a:xfrm>
            <a:off x="409486" y="6158240"/>
            <a:ext cx="490105" cy="28803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Židle</a:t>
            </a:r>
            <a:endParaRPr lang="cs-CZ" sz="1100" dirty="0"/>
          </a:p>
        </p:txBody>
      </p:sp>
      <p:sp>
        <p:nvSpPr>
          <p:cNvPr id="56" name="Obdélník 55"/>
          <p:cNvSpPr/>
          <p:nvPr/>
        </p:nvSpPr>
        <p:spPr>
          <a:xfrm>
            <a:off x="1040181" y="6157011"/>
            <a:ext cx="530168" cy="28803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Stoly</a:t>
            </a:r>
            <a:endParaRPr lang="cs-CZ" sz="1100" dirty="0"/>
          </a:p>
        </p:txBody>
      </p:sp>
      <p:sp>
        <p:nvSpPr>
          <p:cNvPr id="57" name="Obdélník 56"/>
          <p:cNvSpPr/>
          <p:nvPr/>
        </p:nvSpPr>
        <p:spPr>
          <a:xfrm>
            <a:off x="1789171" y="6165395"/>
            <a:ext cx="530168" cy="2880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 Barvy</a:t>
            </a:r>
            <a:endParaRPr lang="cs-CZ" sz="1100" dirty="0"/>
          </a:p>
        </p:txBody>
      </p:sp>
      <p:sp>
        <p:nvSpPr>
          <p:cNvPr id="58" name="Obdélník 57"/>
          <p:cNvSpPr/>
          <p:nvPr/>
        </p:nvSpPr>
        <p:spPr>
          <a:xfrm>
            <a:off x="2473259" y="6158240"/>
            <a:ext cx="530168" cy="2880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4000" dirty="0" smtClean="0"/>
              <a:t>Papír</a:t>
            </a:r>
            <a:endParaRPr lang="cs-CZ" sz="1100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428596" y="6498059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700         300</a:t>
            </a:r>
            <a:endParaRPr lang="cs-CZ" sz="1200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1845606" y="6490619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1900         100</a:t>
            </a:r>
            <a:endParaRPr lang="cs-CZ" sz="12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1824465" y="3411734"/>
            <a:ext cx="330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Převod dat (master data transfer)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83683" y="2856795"/>
            <a:ext cx="68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Costs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578091" y="3181618"/>
            <a:ext cx="0" cy="191360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3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v angličtině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13616"/>
            <a:ext cx="6853751" cy="34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63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I. – </a:t>
            </a:r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4" y="1556792"/>
            <a:ext cx="6237685" cy="44059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Setup of General Product </a:t>
            </a:r>
            <a:r>
              <a:rPr lang="cs-CZ" dirty="0" smtClean="0"/>
              <a:t>P</a:t>
            </a:r>
            <a:r>
              <a:rPr lang="en-ZA" dirty="0" err="1" smtClean="0"/>
              <a:t>osting</a:t>
            </a:r>
            <a:r>
              <a:rPr lang="en-ZA" dirty="0" smtClean="0"/>
              <a:t> </a:t>
            </a:r>
            <a:r>
              <a:rPr lang="cs-CZ" dirty="0" smtClean="0"/>
              <a:t>G</a:t>
            </a:r>
            <a:r>
              <a:rPr lang="en-ZA" dirty="0" err="1" smtClean="0"/>
              <a:t>roup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88840"/>
            <a:ext cx="61531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31000" y="4797152"/>
            <a:ext cx="500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Brand new created G/L account in chart of account </a:t>
            </a:r>
            <a:endParaRPr lang="en-ZA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3505171" y="4077072"/>
            <a:ext cx="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38200"/>
            <a:ext cx="8676480" cy="579438"/>
          </a:xfrm>
        </p:spPr>
        <p:txBody>
          <a:bodyPr/>
          <a:lstStyle/>
          <a:p>
            <a:r>
              <a:rPr lang="en-ZA" dirty="0" smtClean="0"/>
              <a:t>Buying and Selling skis  -  Item ledger entries </a:t>
            </a:r>
            <a:endParaRPr lang="en-ZA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Buying</a:t>
            </a:r>
            <a:r>
              <a:rPr lang="cs-CZ" dirty="0"/>
              <a:t> and </a:t>
            </a:r>
            <a:r>
              <a:rPr lang="cs-CZ" dirty="0" err="1"/>
              <a:t>Selling</a:t>
            </a:r>
            <a:r>
              <a:rPr lang="cs-CZ" dirty="0"/>
              <a:t> </a:t>
            </a:r>
            <a:r>
              <a:rPr lang="cs-CZ" dirty="0" err="1"/>
              <a:t>skis</a:t>
            </a:r>
            <a:r>
              <a:rPr lang="cs-CZ" dirty="0"/>
              <a:t>  - 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r>
              <a:rPr lang="cs-CZ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5829"/>
            <a:ext cx="8378155" cy="11782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8739"/>
            <a:ext cx="8213130" cy="229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5536" y="3212976"/>
            <a:ext cx="3759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and related  Chart of Cost Types after</a:t>
            </a:r>
          </a:p>
          <a:p>
            <a:r>
              <a:rPr lang="en-ZA" dirty="0" smtClean="0"/>
              <a:t>automatic transfer</a:t>
            </a:r>
            <a:endParaRPr lang="en-Z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78446"/>
            <a:ext cx="2452490" cy="13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940152" y="2924944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i="1" dirty="0" smtClean="0"/>
              <a:t>Cost entry after data transfer from G/L to CA</a:t>
            </a:r>
            <a:endParaRPr lang="en-ZA" i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entry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data transfer </a:t>
            </a:r>
            <a:r>
              <a:rPr lang="cs-CZ" dirty="0" err="1"/>
              <a:t>from</a:t>
            </a:r>
            <a:r>
              <a:rPr lang="cs-CZ" dirty="0"/>
              <a:t> G/L to CA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0544"/>
            <a:ext cx="8402910" cy="174306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0014"/>
            <a:ext cx="2519652" cy="276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ný popisek 4"/>
          <p:cNvSpPr/>
          <p:nvPr/>
        </p:nvSpPr>
        <p:spPr>
          <a:xfrm>
            <a:off x="6566520" y="3623690"/>
            <a:ext cx="1461864" cy="885430"/>
          </a:xfrm>
          <a:prstGeom prst="wedgeEllipseCallout">
            <a:avLst>
              <a:gd name="adj1" fmla="val -167458"/>
              <a:gd name="adj2" fmla="val 550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 </a:t>
            </a:r>
            <a:r>
              <a:rPr lang="en-ZA" sz="1200" dirty="0" smtClean="0"/>
              <a:t>transferred your cost entries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8365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of Sales1 (Sold </a:t>
            </a:r>
            <a:r>
              <a:rPr lang="en-US" dirty="0" err="1" smtClean="0"/>
              <a:t>Ledecki</a:t>
            </a:r>
            <a:r>
              <a:rPr lang="en-US" dirty="0" smtClean="0"/>
              <a:t> ski item 3x)  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Allocation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Sales1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8092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20" y="6093296"/>
            <a:ext cx="5972175" cy="54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3347864" y="5733256"/>
            <a:ext cx="144016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Allocation of Sales1 (Sold </a:t>
            </a:r>
            <a:r>
              <a:rPr lang="en-ZA" dirty="0" err="1" smtClean="0"/>
              <a:t>Ledecki</a:t>
            </a:r>
            <a:r>
              <a:rPr lang="en-ZA" dirty="0" smtClean="0"/>
              <a:t> ski item 3x) </a:t>
            </a:r>
            <a:endParaRPr lang="en-ZA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Allocation of Sales1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3" y="1556792"/>
            <a:ext cx="828092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88024" y="5717231"/>
            <a:ext cx="2512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Manually setup amounts</a:t>
            </a:r>
            <a:endParaRPr lang="cs-CZ" dirty="0" smtClean="0"/>
          </a:p>
          <a:p>
            <a:r>
              <a:rPr lang="cs-CZ" dirty="0" smtClean="0"/>
              <a:t>(in </a:t>
            </a:r>
            <a:r>
              <a:rPr lang="cs-CZ" dirty="0" err="1" smtClean="0"/>
              <a:t>our</a:t>
            </a:r>
            <a:r>
              <a:rPr lang="cs-CZ" dirty="0" smtClean="0"/>
              <a:t> case 50/50)</a:t>
            </a:r>
            <a:endParaRPr lang="en-US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580112" y="5126766"/>
            <a:ext cx="1297396" cy="5600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al</a:t>
            </a:r>
            <a:r>
              <a:rPr lang="cs-CZ" dirty="0" smtClean="0"/>
              <a:t>l</a:t>
            </a:r>
            <a:r>
              <a:rPr lang="en-US" dirty="0" err="1" smtClean="0"/>
              <a:t>ocation</a:t>
            </a:r>
            <a:r>
              <a:rPr lang="en-US" dirty="0" smtClean="0"/>
              <a:t> is created 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 smtClean="0"/>
              <a:t>allocation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6505"/>
            <a:ext cx="2000250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19" y="1480582"/>
            <a:ext cx="1610888" cy="239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1629458" y="2636912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4" y="4221087"/>
            <a:ext cx="36861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>
            <a:stCxn id="8195" idx="2"/>
          </p:cNvCxnSpPr>
          <p:nvPr/>
        </p:nvCxnSpPr>
        <p:spPr>
          <a:xfrm>
            <a:off x="3678563" y="3877269"/>
            <a:ext cx="0" cy="3438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2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entries after allocation is carried out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allocation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carried</a:t>
            </a:r>
            <a:r>
              <a:rPr lang="cs-CZ" dirty="0"/>
              <a:t> </a:t>
            </a:r>
            <a:r>
              <a:rPr lang="cs-CZ" dirty="0" err="1"/>
              <a:t>out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9047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3851756"/>
            <a:ext cx="400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These entries can be deleted any time !!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77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Journals</a:t>
            </a:r>
            <a:r>
              <a:rPr lang="cs-CZ" dirty="0" smtClean="0"/>
              <a:t> </a:t>
            </a:r>
            <a:r>
              <a:rPr lang="cs-CZ" sz="1400" dirty="0" smtClean="0"/>
              <a:t>(Deník nákladů)</a:t>
            </a:r>
            <a:endParaRPr lang="cs-CZ" sz="1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COST JOURNALS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8993" y="3933056"/>
            <a:ext cx="75608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 the cost journal, users can post entries that neither come from G/L </a:t>
            </a:r>
            <a:r>
              <a:rPr lang="cs-CZ" dirty="0" smtClean="0"/>
              <a:t>n</a:t>
            </a:r>
            <a:r>
              <a:rPr lang="en-GB" dirty="0" smtClean="0"/>
              <a:t>or are</a:t>
            </a:r>
          </a:p>
          <a:p>
            <a:r>
              <a:rPr lang="en-GB" dirty="0" smtClean="0"/>
              <a:t>automatically generated by allocations. Users might have to do this for the</a:t>
            </a:r>
          </a:p>
          <a:p>
            <a:r>
              <a:rPr lang="en-GB" dirty="0" smtClean="0"/>
              <a:t>following cases: </a:t>
            </a:r>
          </a:p>
          <a:p>
            <a:endParaRPr lang="en-GB" dirty="0" smtClean="0"/>
          </a:p>
          <a:p>
            <a:r>
              <a:rPr lang="en-GB" dirty="0" smtClean="0"/>
              <a:t>• </a:t>
            </a:r>
            <a:r>
              <a:rPr lang="en-GB" sz="1600" dirty="0" smtClean="0"/>
              <a:t>Pure cost entries.</a:t>
            </a:r>
          </a:p>
          <a:p>
            <a:r>
              <a:rPr lang="en-GB" sz="1600" dirty="0" smtClean="0"/>
              <a:t>• Internal charges between cost centres.</a:t>
            </a:r>
          </a:p>
          <a:p>
            <a:r>
              <a:rPr lang="en-GB" sz="1600" dirty="0" smtClean="0"/>
              <a:t>• Manual allocations.</a:t>
            </a:r>
          </a:p>
          <a:p>
            <a:r>
              <a:rPr lang="en-GB" sz="1600" dirty="0" smtClean="0"/>
              <a:t>• Corrective entries between cost types, cost centres, and </a:t>
            </a:r>
            <a:r>
              <a:rPr lang="en-GB" sz="1600" b="1" dirty="0" smtClean="0"/>
              <a:t>cost objects.</a:t>
            </a:r>
            <a:endParaRPr lang="en-GB" sz="16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347477" cy="182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87978"/>
            <a:ext cx="2255912" cy="9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Costs-splitting </a:t>
            </a:r>
            <a:r>
              <a:rPr lang="cs-CZ" dirty="0" smtClean="0"/>
              <a:t>(česky o několik snímků dále)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Operational costs</a:t>
            </a:r>
            <a:r>
              <a:rPr lang="cs-CZ" b="1" dirty="0" smtClean="0"/>
              <a:t> (náklady na operace)</a:t>
            </a:r>
            <a:r>
              <a:rPr lang="en-GB" b="1" dirty="0" smtClean="0"/>
              <a:t> </a:t>
            </a:r>
            <a:r>
              <a:rPr lang="en-GB" dirty="0" smtClean="0"/>
              <a:t>can </a:t>
            </a:r>
            <a:r>
              <a:rPr lang="cs-CZ" dirty="0" err="1" smtClean="0"/>
              <a:t>mainly</a:t>
            </a:r>
            <a:r>
              <a:rPr lang="en-GB" dirty="0" smtClean="0"/>
              <a:t> be transferred from  </a:t>
            </a:r>
            <a:r>
              <a:rPr lang="cs-CZ" b="1" dirty="0" err="1" smtClean="0"/>
              <a:t>Ge</a:t>
            </a:r>
            <a:r>
              <a:rPr lang="en-GB" b="1" dirty="0" err="1" smtClean="0"/>
              <a:t>neral</a:t>
            </a:r>
            <a:r>
              <a:rPr lang="en-GB" b="1" dirty="0" smtClean="0"/>
              <a:t> </a:t>
            </a:r>
            <a:r>
              <a:rPr lang="cs-CZ" b="1" dirty="0" smtClean="0"/>
              <a:t>L</a:t>
            </a:r>
            <a:r>
              <a:rPr lang="en-GB" b="1" dirty="0" smtClean="0"/>
              <a:t>edger</a:t>
            </a:r>
            <a:r>
              <a:rPr lang="en-GB" dirty="0" smtClean="0"/>
              <a:t>. Pure operational costs, internal charges, and allocations are recorded and posted in </a:t>
            </a:r>
            <a:r>
              <a:rPr lang="cs-CZ" b="1" dirty="0" smtClean="0"/>
              <a:t>C</a:t>
            </a:r>
            <a:r>
              <a:rPr lang="en-GB" b="1" dirty="0" err="1" smtClean="0"/>
              <a:t>ost</a:t>
            </a:r>
            <a:r>
              <a:rPr lang="en-GB" b="1" dirty="0" smtClean="0"/>
              <a:t> accounting.</a:t>
            </a:r>
          </a:p>
          <a:p>
            <a:r>
              <a:rPr lang="en-GB" b="1" dirty="0" smtClean="0"/>
              <a:t>Overhead </a:t>
            </a:r>
            <a:r>
              <a:rPr lang="cs-CZ" b="1" dirty="0" smtClean="0"/>
              <a:t>C</a:t>
            </a:r>
            <a:r>
              <a:rPr lang="en-GB" b="1" dirty="0" err="1" smtClean="0"/>
              <a:t>osts</a:t>
            </a:r>
            <a:r>
              <a:rPr lang="en-GB" b="1" dirty="0" smtClean="0"/>
              <a:t> </a:t>
            </a:r>
            <a:r>
              <a:rPr lang="cs-CZ" b="1" dirty="0" smtClean="0"/>
              <a:t>(režie) </a:t>
            </a:r>
            <a:r>
              <a:rPr lang="en-GB" dirty="0" smtClean="0"/>
              <a:t>are first posted to cost </a:t>
            </a:r>
            <a:r>
              <a:rPr lang="en-GB" dirty="0" err="1" smtClean="0"/>
              <a:t>cen</a:t>
            </a:r>
            <a:r>
              <a:rPr lang="cs-CZ" dirty="0" err="1" smtClean="0"/>
              <a:t>ter</a:t>
            </a:r>
            <a:r>
              <a:rPr lang="en-GB" dirty="0" smtClean="0"/>
              <a:t>s and then later, charged to cost objects. This might be done, for example, in a sales department that sells several products at the same time.</a:t>
            </a:r>
          </a:p>
          <a:p>
            <a:r>
              <a:rPr lang="en-GB" b="1" dirty="0" smtClean="0"/>
              <a:t>Direct costs </a:t>
            </a:r>
            <a:r>
              <a:rPr lang="en-GB" dirty="0" smtClean="0"/>
              <a:t>can be </a:t>
            </a:r>
            <a:r>
              <a:rPr lang="en-GB" b="1" dirty="0" smtClean="0"/>
              <a:t>directly allocated </a:t>
            </a:r>
            <a:r>
              <a:rPr lang="en-GB" dirty="0" smtClean="0"/>
              <a:t>to a cost object, such as a material purchase for a specific product.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5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48" y="849153"/>
            <a:ext cx="6301208" cy="197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068960"/>
            <a:ext cx="6192688" cy="263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Accounting schedules</a:t>
            </a:r>
            <a:r>
              <a:rPr lang="cs-CZ" dirty="0" smtClean="0"/>
              <a:t> (účetní schémata)</a:t>
            </a:r>
            <a:endParaRPr lang="en-ZA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Accounting</a:t>
            </a:r>
            <a:r>
              <a:rPr lang="cs-CZ" dirty="0"/>
              <a:t> </a:t>
            </a:r>
            <a:r>
              <a:rPr lang="cs-CZ" dirty="0" err="1"/>
              <a:t>schedules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8" y="1528193"/>
            <a:ext cx="4139228" cy="1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5" y="3447255"/>
            <a:ext cx="82470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04" y="764704"/>
            <a:ext cx="8499404" cy="579438"/>
          </a:xfrm>
        </p:spPr>
        <p:txBody>
          <a:bodyPr/>
          <a:lstStyle/>
          <a:p>
            <a:r>
              <a:rPr lang="en-US" dirty="0" smtClean="0"/>
              <a:t>Accounting schedules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Accounting schedules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4" y="1810659"/>
            <a:ext cx="83423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004048" y="3429000"/>
            <a:ext cx="0" cy="19442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5377766"/>
            <a:ext cx="4818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Cost entries (drill down  Net change field) </a:t>
            </a:r>
            <a:br>
              <a:rPr lang="en-ZA" dirty="0" smtClean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4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ZA" dirty="0" smtClean="0"/>
              <a:t>Cost entries 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Cost entries </a:t>
            </a:r>
            <a:br>
              <a:rPr lang="en-ZA" dirty="0"/>
            </a:b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8" y="1691346"/>
            <a:ext cx="7362850" cy="23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4365104"/>
            <a:ext cx="8176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Comment : Due to the filter 01.04.19-30.6.19 an amount 1088,80 are not considered.</a:t>
            </a:r>
          </a:p>
          <a:p>
            <a:r>
              <a:rPr lang="en-ZA" dirty="0" smtClean="0"/>
              <a:t>Actual drilled down amount was 46088,80 . If 45000 is deducted   you will get </a:t>
            </a:r>
          </a:p>
          <a:p>
            <a:r>
              <a:rPr lang="en-ZA" dirty="0" smtClean="0"/>
              <a:t>1088,80.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1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aware</a:t>
            </a:r>
            <a:r>
              <a:rPr lang="cs-CZ" dirty="0" smtClean="0"/>
              <a:t> !!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00808"/>
            <a:ext cx="3317810" cy="18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03648" y="4014356"/>
            <a:ext cx="628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Cost objects is connected to dimensions but are not the same !!! 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38883"/>
            <a:ext cx="3333750" cy="1762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2857500" cy="1009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 smtClean="0"/>
              <a:t>Another simple example of allocation with the base </a:t>
            </a:r>
            <a:r>
              <a:rPr lang="en-ZA" sz="2000" b="1" dirty="0" smtClean="0">
                <a:solidFill>
                  <a:srgbClr val="FF0000"/>
                </a:solidFill>
              </a:rPr>
              <a:t>Item sold (Quantity)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Another simple example of allocation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3" y="1556792"/>
            <a:ext cx="8498657" cy="360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149425" y="5373216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15+47+16=81 (</a:t>
            </a:r>
            <a:r>
              <a:rPr lang="cs-CZ" dirty="0" err="1" smtClean="0"/>
              <a:t>first</a:t>
            </a:r>
            <a:r>
              <a:rPr lang="cs-CZ" dirty="0" smtClean="0"/>
              <a:t> line)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7020272" y="4149080"/>
            <a:ext cx="0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827584" y="5949280"/>
            <a:ext cx="774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1908-S; 1936-S ; 1960-S ; 1900-2- and 1908-S are item numbers which were sold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68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Inventory</a:t>
            </a:r>
            <a:r>
              <a:rPr lang="cs-CZ" dirty="0" smtClean="0"/>
              <a:t> </a:t>
            </a:r>
            <a:r>
              <a:rPr lang="cs-CZ" dirty="0" err="1" smtClean="0"/>
              <a:t>Valuation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chosen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2896"/>
            <a:ext cx="2657492" cy="309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33575"/>
            <a:ext cx="3393078" cy="2470770"/>
          </a:xfrm>
          <a:prstGeom prst="rect">
            <a:avLst/>
          </a:prstGeom>
          <a:noFill/>
          <a:ln w="9525">
            <a:solidFill>
              <a:srgbClr val="2E5A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7027143" cy="290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33189" y="31409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15+47+16=81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55772" y="1833575"/>
            <a:ext cx="2537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get similar result</a:t>
            </a:r>
          </a:p>
          <a:p>
            <a:r>
              <a:rPr lang="en-US" dirty="0" smtClean="0"/>
              <a:t>for second allocation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allocation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8097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56792"/>
            <a:ext cx="3733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051720" y="1844824"/>
            <a:ext cx="653380" cy="30728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4" y="3645024"/>
            <a:ext cx="821913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accounting analysis (one of many reports) 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 smtClean="0"/>
              <a:t>accounting</a:t>
            </a:r>
            <a:r>
              <a:rPr lang="cs-CZ" dirty="0" smtClean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2" y="1772816"/>
            <a:ext cx="7678837" cy="41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Cost accounting analysis (another report) </a:t>
            </a:r>
            <a:endParaRPr lang="en-ZA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 smtClean="0"/>
              <a:t>accounting</a:t>
            </a:r>
            <a:r>
              <a:rPr lang="cs-CZ" dirty="0" smtClean="0"/>
              <a:t> </a:t>
            </a:r>
            <a:r>
              <a:rPr lang="cs-CZ" dirty="0" err="1"/>
              <a:t>analysis</a:t>
            </a:r>
            <a:r>
              <a:rPr lang="cs-CZ" dirty="0"/>
              <a:t> (</a:t>
            </a:r>
            <a:r>
              <a:rPr lang="cs-CZ" dirty="0" err="1"/>
              <a:t>another</a:t>
            </a:r>
            <a:r>
              <a:rPr lang="cs-CZ" dirty="0"/>
              <a:t> report)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66807"/>
            <a:ext cx="6846887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Cost accounting</a:t>
            </a:r>
            <a:endParaRPr lang="en-ZA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accounting can help you understand the costs of running a business. Cost accounting information is designed to analyze:</a:t>
            </a:r>
            <a:endParaRPr lang="cs-CZ" dirty="0"/>
          </a:p>
          <a:p>
            <a:pPr lvl="0"/>
            <a:r>
              <a:rPr lang="en-US" dirty="0"/>
              <a:t>What types of costs that you incur when you run a business?</a:t>
            </a:r>
            <a:endParaRPr lang="cs-CZ" dirty="0"/>
          </a:p>
          <a:p>
            <a:pPr lvl="0"/>
            <a:r>
              <a:rPr lang="en-US" dirty="0"/>
              <a:t>Where do the costs occur?</a:t>
            </a:r>
            <a:endParaRPr lang="cs-CZ" dirty="0"/>
          </a:p>
          <a:p>
            <a:pPr lvl="0"/>
            <a:r>
              <a:rPr lang="en-US" dirty="0"/>
              <a:t>Who bears the costs?</a:t>
            </a:r>
            <a:endParaRPr lang="cs-CZ" dirty="0"/>
          </a:p>
          <a:p>
            <a:r>
              <a:rPr lang="en-US" dirty="0"/>
              <a:t>In cost accounting, you allocate </a:t>
            </a:r>
            <a:r>
              <a:rPr lang="en-US" b="1" dirty="0"/>
              <a:t>actual </a:t>
            </a:r>
            <a:r>
              <a:rPr lang="en-US" dirty="0"/>
              <a:t>and </a:t>
            </a:r>
            <a:r>
              <a:rPr lang="en-US" b="1" dirty="0"/>
              <a:t>budgeted</a:t>
            </a:r>
            <a:r>
              <a:rPr lang="en-US" dirty="0"/>
              <a:t> costs of </a:t>
            </a:r>
            <a:r>
              <a:rPr lang="en-US" dirty="0" smtClean="0"/>
              <a:t>operations</a:t>
            </a:r>
            <a:r>
              <a:rPr lang="cs-CZ" dirty="0" smtClean="0"/>
              <a:t> (rozpočet nákladů)</a:t>
            </a:r>
            <a:r>
              <a:rPr lang="en-US" dirty="0" smtClean="0"/>
              <a:t>, </a:t>
            </a:r>
            <a:r>
              <a:rPr lang="en-US" dirty="0"/>
              <a:t>departments, products, and projects to analyze the profitability of your company.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4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G/L Journal setup and posting and relationships to CA </a:t>
            </a:r>
            <a:endParaRPr lang="en-ZA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9" y="1916832"/>
            <a:ext cx="8559899" cy="1283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" y="3501006"/>
            <a:ext cx="6412210" cy="27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095447" y="3563485"/>
            <a:ext cx="1919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G/L     CA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ousměrná vodorovná šipka 6"/>
          <p:cNvSpPr/>
          <p:nvPr/>
        </p:nvSpPr>
        <p:spPr>
          <a:xfrm>
            <a:off x="7884369" y="3778639"/>
            <a:ext cx="426498" cy="21602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3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1752" y="855306"/>
            <a:ext cx="8499404" cy="579438"/>
          </a:xfrm>
        </p:spPr>
        <p:txBody>
          <a:bodyPr/>
          <a:lstStyle/>
          <a:p>
            <a:r>
              <a:rPr lang="en-ZA" sz="2400" dirty="0" smtClean="0"/>
              <a:t>After posting G/L Journal -transferred amounts without VAT 25 %  </a:t>
            </a:r>
            <a:endParaRPr lang="en-ZA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1" y="1772816"/>
            <a:ext cx="8500839" cy="20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" y="4077072"/>
            <a:ext cx="5941324" cy="19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á složená závorka 5"/>
          <p:cNvSpPr/>
          <p:nvPr/>
        </p:nvSpPr>
        <p:spPr>
          <a:xfrm>
            <a:off x="6516216" y="5046024"/>
            <a:ext cx="216024" cy="96895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49549"/>
              </p:ext>
            </p:extLst>
          </p:nvPr>
        </p:nvGraphicFramePr>
        <p:xfrm>
          <a:off x="5763918" y="5619916"/>
          <a:ext cx="6096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5332,8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768000" y="5530500"/>
            <a:ext cx="190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5332,8 + 1200</a:t>
            </a:r>
            <a:endParaRPr lang="cs-CZ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5508104" y="5530500"/>
            <a:ext cx="216024" cy="48447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6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Allocation</a:t>
            </a:r>
            <a:r>
              <a:rPr lang="cs-CZ" dirty="0" smtClean="0"/>
              <a:t> </a:t>
            </a:r>
            <a:r>
              <a:rPr lang="cs-CZ" dirty="0" err="1" smtClean="0"/>
              <a:t>fo</a:t>
            </a:r>
            <a:r>
              <a:rPr lang="cs-CZ" dirty="0" smtClean="0"/>
              <a:t> CC=ADM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4098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79218"/>
            <a:ext cx="8280921" cy="18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419872" y="2852936"/>
            <a:ext cx="360040" cy="2520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779912" y="3140968"/>
            <a:ext cx="504056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5364088" y="6531882"/>
            <a:ext cx="648072" cy="234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771800" y="4993989"/>
            <a:ext cx="25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CC=ADM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2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Allocation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CC=Sales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558307" cy="230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CC=Sales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72816"/>
            <a:ext cx="81758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308409" y="2967335"/>
            <a:ext cx="45272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Následují doplňující snímky </a:t>
            </a:r>
          </a:p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mimo hlavní prezentaci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3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0508" y="764704"/>
            <a:ext cx="8499404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none">
                <a:solidFill>
                  <a:srgbClr val="69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Relationships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CA and G/L- II.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" y="1484784"/>
            <a:ext cx="63992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8" y="2564904"/>
            <a:ext cx="26384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8" y="5661248"/>
            <a:ext cx="6827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62973"/>
            <a:ext cx="4505272" cy="10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nahoru 6"/>
          <p:cNvSpPr/>
          <p:nvPr/>
        </p:nvSpPr>
        <p:spPr>
          <a:xfrm>
            <a:off x="7092280" y="3717032"/>
            <a:ext cx="87515" cy="5040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58" y="2496691"/>
            <a:ext cx="2797157" cy="125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28" y="764704"/>
            <a:ext cx="2862791" cy="8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nahoru 13"/>
          <p:cNvSpPr/>
          <p:nvPr/>
        </p:nvSpPr>
        <p:spPr>
          <a:xfrm>
            <a:off x="7236724" y="1597629"/>
            <a:ext cx="359612" cy="8990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7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0508" y="764704"/>
            <a:ext cx="8499404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none">
                <a:solidFill>
                  <a:srgbClr val="69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Relationships between CA and G/L- III.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8" y="1700808"/>
            <a:ext cx="8016602" cy="23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473357" y="4075845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/>
                <a:solidFill>
                  <a:schemeClr val="accent3"/>
                </a:solidFill>
                <a:effectLst/>
              </a:rPr>
              <a:t>GAP</a:t>
            </a:r>
            <a:endParaRPr lang="cs-CZ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88809" y="3140968"/>
            <a:ext cx="23922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G/L –chart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lof</a:t>
            </a:r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accounts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3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Centres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17638"/>
            <a:ext cx="3612081" cy="30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72000" y="893118"/>
            <a:ext cx="344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much more centers in CA</a:t>
            </a:r>
          </a:p>
          <a:p>
            <a:r>
              <a:rPr lang="en-US" dirty="0" smtClean="0"/>
              <a:t>than dimensions defined in G/L !!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90" y="2420888"/>
            <a:ext cx="3201399" cy="146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36" y="4653136"/>
            <a:ext cx="52387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2915816" y="4005064"/>
            <a:ext cx="28803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6372200" y="4005064"/>
            <a:ext cx="288032" cy="79208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Creation of new dimension in G/L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8533" y="1691516"/>
            <a:ext cx="601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form you can see another added dimension on G/L </a:t>
            </a:r>
            <a:r>
              <a:rPr lang="en-US" dirty="0" err="1" smtClean="0"/>
              <a:t>sid</a:t>
            </a:r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0737" y="4500161"/>
            <a:ext cx="736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When created you are asked afterward asked if this value will be transferred </a:t>
            </a:r>
          </a:p>
          <a:p>
            <a:r>
              <a:rPr lang="en-ZA" dirty="0" smtClean="0"/>
              <a:t>to  CA as well 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4" y="2071286"/>
            <a:ext cx="4038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62" y="2492896"/>
            <a:ext cx="4181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46492"/>
            <a:ext cx="3528392" cy="8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8028384" y="3861048"/>
            <a:ext cx="360040" cy="12854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8596" y="51446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We could transfer by doing this periodically, for example, once a month, or we can also enable the automatic transfer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2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in cost accounting 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Workflow</a:t>
            </a:r>
            <a:r>
              <a:rPr lang="cs-CZ" dirty="0" smtClean="0"/>
              <a:t> in CA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54" y="692696"/>
            <a:ext cx="3658691" cy="561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7935"/>
            <a:ext cx="16478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39" y="2387935"/>
            <a:ext cx="15811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8064" y="2708920"/>
            <a:ext cx="5180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Dávka</a:t>
            </a:r>
            <a:endParaRPr lang="cs-CZ" sz="105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56376" y="2624877"/>
            <a:ext cx="5245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Ručně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4064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account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207300" cy="149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3278800" y="2108870"/>
            <a:ext cx="504056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56" y="1417638"/>
            <a:ext cx="5190516" cy="24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4427984" y="4077072"/>
            <a:ext cx="4104456" cy="1368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4" y="4313456"/>
            <a:ext cx="2836635" cy="89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Chart of Cost Centres after sorting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6328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some postings from G/L to CA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7813"/>
            <a:ext cx="2592288" cy="263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94495"/>
            <a:ext cx="4171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987824" y="1988840"/>
            <a:ext cx="100811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94" y="3933056"/>
            <a:ext cx="4305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6516216" y="3461395"/>
            <a:ext cx="648072" cy="4716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9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Impacts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1772816"/>
            <a:ext cx="1839148" cy="274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19" y="2164950"/>
            <a:ext cx="6145877" cy="123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4427984" y="4077072"/>
            <a:ext cx="4104456" cy="1368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3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(</a:t>
            </a:r>
            <a:r>
              <a:rPr lang="cs-CZ" dirty="0" err="1" smtClean="0"/>
              <a:t>filtered</a:t>
            </a:r>
            <a:r>
              <a:rPr lang="cs-CZ" dirty="0" smtClean="0"/>
              <a:t> to 1.5.2016)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908378" cy="330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0" y="1677169"/>
            <a:ext cx="8340644" cy="20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79912" y="2247255"/>
            <a:ext cx="1914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Manual entry</a:t>
            </a:r>
            <a:endParaRPr lang="en-GB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79" y="4005064"/>
            <a:ext cx="2274426" cy="92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0" y="5176716"/>
            <a:ext cx="8274776" cy="13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2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Setup</a:t>
            </a:r>
            <a:r>
              <a:rPr lang="cs-CZ" dirty="0" smtClean="0"/>
              <a:t> CA to </a:t>
            </a:r>
            <a:r>
              <a:rPr lang="cs-CZ" dirty="0" err="1" smtClean="0"/>
              <a:t>Automatic</a:t>
            </a:r>
            <a:r>
              <a:rPr lang="cs-CZ" dirty="0" smtClean="0"/>
              <a:t> </a:t>
            </a:r>
            <a:r>
              <a:rPr lang="cs-CZ" dirty="0" err="1" smtClean="0"/>
              <a:t>Transfers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70" y="1700807"/>
            <a:ext cx="5798418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</a:t>
            </a:r>
            <a:r>
              <a:rPr lang="cs-CZ" dirty="0" smtClean="0"/>
              <a:t> in G/L area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01955" cy="25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75023" y="4341338"/>
            <a:ext cx="93871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b="1" cap="none" spc="0" dirty="0" smtClean="0">
                <a:ln/>
                <a:solidFill>
                  <a:schemeClr val="accent3"/>
                </a:solidFill>
                <a:effectLst/>
              </a:rPr>
              <a:t>F9=post</a:t>
            </a:r>
            <a:endParaRPr lang="cs-CZ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35561"/>
            <a:ext cx="2207430" cy="95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48" y="4264124"/>
            <a:ext cx="231145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1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684" y="836613"/>
            <a:ext cx="8499404" cy="579438"/>
          </a:xfrm>
        </p:spPr>
        <p:txBody>
          <a:bodyPr/>
          <a:lstStyle/>
          <a:p>
            <a:r>
              <a:rPr lang="cs-CZ" dirty="0" err="1" smtClean="0"/>
              <a:t>Registered</a:t>
            </a:r>
            <a:r>
              <a:rPr lang="cs-CZ" dirty="0" smtClean="0"/>
              <a:t> in CA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3" y="1477964"/>
            <a:ext cx="8570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3" y="2420887"/>
            <a:ext cx="8589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2771800" y="1916832"/>
            <a:ext cx="720080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6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allocation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800553" cy="315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(výdaje)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Náklady (výdaje)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Náklady na operace </a:t>
            </a:r>
            <a:r>
              <a:rPr lang="en-GB" b="1" dirty="0" smtClean="0"/>
              <a:t> </a:t>
            </a:r>
            <a:r>
              <a:rPr lang="cs-CZ" dirty="0" smtClean="0"/>
              <a:t>mohou být přeneseny z hlavní knihy</a:t>
            </a:r>
            <a:r>
              <a:rPr lang="en-GB" dirty="0" smtClean="0"/>
              <a:t>. </a:t>
            </a:r>
            <a:r>
              <a:rPr lang="cs-CZ" dirty="0" smtClean="0"/>
              <a:t>Čisté náklady na operace, interní náklady a přiřazení těchto nákladů je vytvořeno (registrováno) a zaúčtováno v oblasti Řízení nákladů</a:t>
            </a:r>
            <a:r>
              <a:rPr lang="en-GB" dirty="0" smtClean="0"/>
              <a:t>.</a:t>
            </a:r>
          </a:p>
          <a:p>
            <a:r>
              <a:rPr lang="cs-CZ" b="1" dirty="0" smtClean="0"/>
              <a:t>Režie </a:t>
            </a:r>
            <a:r>
              <a:rPr lang="cs-CZ" dirty="0"/>
              <a:t>je napřed přiřazena </a:t>
            </a:r>
            <a:r>
              <a:rPr lang="cs-CZ" dirty="0" smtClean="0"/>
              <a:t>k nákladovým střediskům, kterých může být více než v HK a následně k  nákladovým objektům (nositelům nákladů) </a:t>
            </a:r>
            <a:endParaRPr lang="en-GB" dirty="0" smtClean="0"/>
          </a:p>
          <a:p>
            <a:r>
              <a:rPr lang="cs-CZ" b="1" dirty="0" smtClean="0"/>
              <a:t>Přímé náklady </a:t>
            </a:r>
            <a:r>
              <a:rPr lang="en-GB" b="1" dirty="0" smtClean="0"/>
              <a:t> </a:t>
            </a:r>
            <a:r>
              <a:rPr lang="cs-CZ" dirty="0" smtClean="0"/>
              <a:t>jsou přímo přiřazeny k nákladovým objektům (např. náklady mající původ v nákupní ceně materiálu)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Allocation</a:t>
            </a:r>
            <a:r>
              <a:rPr lang="cs-CZ" dirty="0" smtClean="0"/>
              <a:t> </a:t>
            </a:r>
            <a:r>
              <a:rPr lang="cs-CZ" dirty="0" err="1" smtClean="0"/>
              <a:t>card-calculation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72816"/>
            <a:ext cx="7719095" cy="374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148064" y="5085184"/>
            <a:ext cx="504056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5292080" y="5229200"/>
            <a:ext cx="0" cy="1080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292080" y="6309320"/>
            <a:ext cx="285561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5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Inventory</a:t>
            </a:r>
            <a:r>
              <a:rPr lang="cs-CZ" dirty="0" smtClean="0"/>
              <a:t> </a:t>
            </a:r>
            <a:r>
              <a:rPr lang="cs-CZ" dirty="0" err="1" smtClean="0"/>
              <a:t>Valuation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390409" cy="436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3210" y="3887470"/>
            <a:ext cx="438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In </a:t>
            </a:r>
            <a:r>
              <a:rPr lang="cs-CZ" sz="1400" dirty="0" err="1" smtClean="0"/>
              <a:t>this</a:t>
            </a:r>
            <a:r>
              <a:rPr lang="cs-CZ" sz="1400" dirty="0" smtClean="0"/>
              <a:t> line </a:t>
            </a:r>
            <a:r>
              <a:rPr lang="cs-CZ" sz="1400" dirty="0" err="1" smtClean="0"/>
              <a:t>you</a:t>
            </a:r>
            <a:r>
              <a:rPr lang="cs-CZ" sz="1400" dirty="0" smtClean="0"/>
              <a:t> </a:t>
            </a:r>
            <a:r>
              <a:rPr lang="cs-CZ" sz="1400" dirty="0" err="1" smtClean="0"/>
              <a:t>have</a:t>
            </a:r>
            <a:r>
              <a:rPr lang="cs-CZ" sz="1400" dirty="0" smtClean="0"/>
              <a:t> to enter </a:t>
            </a:r>
            <a:r>
              <a:rPr lang="cs-CZ" sz="1400" dirty="0" err="1" smtClean="0"/>
              <a:t>also</a:t>
            </a:r>
            <a:r>
              <a:rPr lang="cs-CZ" sz="1400" dirty="0" smtClean="0"/>
              <a:t> Department </a:t>
            </a:r>
            <a:r>
              <a:rPr lang="cs-CZ" sz="1400" dirty="0" err="1" smtClean="0"/>
              <a:t>code</a:t>
            </a:r>
            <a:r>
              <a:rPr lang="cs-CZ" sz="1400" dirty="0" smtClean="0"/>
              <a:t>=Sales</a:t>
            </a:r>
          </a:p>
          <a:p>
            <a:r>
              <a:rPr lang="cs-CZ" sz="1400" dirty="0" err="1" smtClean="0"/>
              <a:t>after</a:t>
            </a:r>
            <a:r>
              <a:rPr lang="cs-CZ" sz="1400" dirty="0" smtClean="0"/>
              <a:t> data </a:t>
            </a:r>
            <a:r>
              <a:rPr lang="cs-CZ" sz="1400" dirty="0" err="1" smtClean="0"/>
              <a:t>is</a:t>
            </a:r>
            <a:r>
              <a:rPr lang="cs-CZ" sz="1400" dirty="0" smtClean="0"/>
              <a:t> </a:t>
            </a:r>
            <a:r>
              <a:rPr lang="cs-CZ" sz="1400" dirty="0" err="1" smtClean="0"/>
              <a:t>entered</a:t>
            </a:r>
            <a:r>
              <a:rPr lang="cs-CZ" sz="1400" dirty="0" smtClean="0"/>
              <a:t> – F9 (post </a:t>
            </a:r>
            <a:r>
              <a:rPr lang="cs-CZ" sz="1400" dirty="0" err="1" smtClean="0"/>
              <a:t>it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69323"/>
            <a:ext cx="7804628" cy="224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nahoru 6"/>
          <p:cNvSpPr/>
          <p:nvPr/>
        </p:nvSpPr>
        <p:spPr>
          <a:xfrm>
            <a:off x="4186894" y="3684709"/>
            <a:ext cx="288032" cy="2160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1741165" cy="79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4932040" y="4509120"/>
            <a:ext cx="100811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77097"/>
            <a:ext cx="2234555" cy="92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Allocation-recalculation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343428" cy="39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2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Allocation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914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05583"/>
            <a:ext cx="2001733" cy="26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454077" y="2492896"/>
            <a:ext cx="821779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04" y="2090936"/>
            <a:ext cx="31718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493613" y="3005336"/>
            <a:ext cx="821779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43" y="4293096"/>
            <a:ext cx="3743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6588224" y="3284984"/>
            <a:ext cx="360040" cy="8640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7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 </a:t>
            </a:r>
            <a:r>
              <a:rPr lang="cs-CZ" dirty="0" err="1" smtClean="0"/>
              <a:t>anytime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4" y="1628800"/>
            <a:ext cx="7749532" cy="1163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68960"/>
            <a:ext cx="32575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posting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do have </a:t>
            </a:r>
            <a:r>
              <a:rPr lang="en-GB" dirty="0" err="1" smtClean="0"/>
              <a:t>promt</a:t>
            </a:r>
            <a:r>
              <a:rPr lang="en-GB" dirty="0" smtClean="0"/>
              <a:t> setup to transfer G/L created entries automatically to cost accounting application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08920"/>
            <a:ext cx="7860136" cy="23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49024"/>
            <a:ext cx="2533263" cy="14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0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accounting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28800"/>
            <a:ext cx="8313762" cy="15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7282306" cy="18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588224" y="2924944"/>
            <a:ext cx="0" cy="17396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7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8265393" cy="14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444208" y="2708920"/>
            <a:ext cx="0" cy="17396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48557"/>
            <a:ext cx="6464474" cy="188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6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Drill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 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8265393" cy="14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1029"/>
            <a:ext cx="8021462" cy="14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940152" y="2816818"/>
            <a:ext cx="0" cy="16202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RELATIONSHIPS IN COST ACCOUNTING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Relationships</a:t>
            </a:r>
            <a:r>
              <a:rPr lang="cs-CZ" dirty="0" smtClean="0"/>
              <a:t> in CA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28800"/>
            <a:ext cx="6951716" cy="49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8596" y="1628800"/>
            <a:ext cx="2775252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4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centers</a:t>
            </a:r>
            <a:r>
              <a:rPr lang="cs-CZ" dirty="0" smtClean="0"/>
              <a:t> (</a:t>
            </a:r>
            <a:r>
              <a:rPr lang="cs-CZ" dirty="0" err="1" smtClean="0"/>
              <a:t>filtered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72816"/>
            <a:ext cx="7369646" cy="128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5983957" cy="179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6012160" y="3077344"/>
            <a:ext cx="0" cy="20798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14814</TotalTime>
  <Words>1873</Words>
  <Application>Microsoft Office PowerPoint</Application>
  <PresentationFormat>Předvádění na obrazovce (4:3)</PresentationFormat>
  <Paragraphs>406</Paragraphs>
  <Slides>90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93" baseType="lpstr">
      <vt:lpstr>Arial</vt:lpstr>
      <vt:lpstr>Calibri</vt:lpstr>
      <vt:lpstr>Navertica3</vt:lpstr>
      <vt:lpstr>Prezentace aplikace PowerPoint</vt:lpstr>
      <vt:lpstr>Cost Allocation</vt:lpstr>
      <vt:lpstr>Alokace nákladů</vt:lpstr>
      <vt:lpstr>Zjednodušený pohled Simplified scenario</vt:lpstr>
      <vt:lpstr>Costs-splitting (česky o několik snímků dále)</vt:lpstr>
      <vt:lpstr>Cost accounting</vt:lpstr>
      <vt:lpstr>Workflow in cost accounting </vt:lpstr>
      <vt:lpstr>Náklady (výdaje)</vt:lpstr>
      <vt:lpstr>RELATIONSHIPS IN COST ACCOUNTING</vt:lpstr>
      <vt:lpstr>CA Setup- concisely</vt:lpstr>
      <vt:lpstr>Nastavení nákladového účetnictví </vt:lpstr>
      <vt:lpstr>Relationships between CA and G/L- I.</vt:lpstr>
      <vt:lpstr>Vztahy mezi nákladovým účetnictvím a hlavní knihou</vt:lpstr>
      <vt:lpstr>Chart of Cost Types (CA)</vt:lpstr>
      <vt:lpstr>Osnova typů (druhů) nákladů – oblast účtů třídy 6  </vt:lpstr>
      <vt:lpstr>Chart of Cost Types and Chart of Account (G/L)</vt:lpstr>
      <vt:lpstr>Převod zaúčtovaných údajů z hlavní knihy  do osnovy druhů nákladů (automaticky)</vt:lpstr>
      <vt:lpstr>Nové účty na obou stranách (HK a druhy nákladů)    </vt:lpstr>
      <vt:lpstr>Automaticky vytvořený účet druhu nákladu </vt:lpstr>
      <vt:lpstr>Stav položky účtu hlavní knihy po zaúčtování nákupní objednávky</vt:lpstr>
      <vt:lpstr>Ruční převod (nebudeme zde uvažovat- pouze po informaci)</vt:lpstr>
      <vt:lpstr>Stav na účtu druhu nákladu po automatickém převodu </vt:lpstr>
      <vt:lpstr>Chart of Cost Centres (more detailed than in G/L part)</vt:lpstr>
      <vt:lpstr>Osnova nákladových středisek (více detailní než v HK)</vt:lpstr>
      <vt:lpstr>Charts of Cost Objects</vt:lpstr>
      <vt:lpstr>Osnova nositelů nákladů </vt:lpstr>
      <vt:lpstr>Cost Allocations (which cost will be transferred from where to where)  </vt:lpstr>
      <vt:lpstr>Přiřazení nákladů (k čemu bude který náklad přiřazen)</vt:lpstr>
      <vt:lpstr>Přiřazení nákladů (k čemu bude který náklad přiřazen)</vt:lpstr>
      <vt:lpstr>Cílové druhy nákladů </vt:lpstr>
      <vt:lpstr>Příklad : vytvořte nový prodejní účet 602111</vt:lpstr>
      <vt:lpstr>Nová karta zboží </vt:lpstr>
      <vt:lpstr>Příklad : nákup a prodej lyží (Středisko=Administrace)   </vt:lpstr>
      <vt:lpstr>Stav na učtu druhu nákladů po prodeji 6 ks lyží po 25000 Kč</vt:lpstr>
      <vt:lpstr>Vytvoření nového řádku ve zdroji rozdělení nákladů </vt:lpstr>
      <vt:lpstr>Karta rozdělení nákladů -ručně nastavené mezi dvě cílové nákladová střediska v poměru 50/50)</vt:lpstr>
      <vt:lpstr>Přiřazení nákladů </vt:lpstr>
      <vt:lpstr>Položky rozdělení </vt:lpstr>
      <vt:lpstr>Po smazání položek a změně algoritmu rozdělení nákladů</vt:lpstr>
      <vt:lpstr>Příklad v angličtině</vt:lpstr>
      <vt:lpstr>Example I. – creation of the new item</vt:lpstr>
      <vt:lpstr>Setup of General Product Posting Group </vt:lpstr>
      <vt:lpstr>Buying and Selling skis  -  Item ledger entries </vt:lpstr>
      <vt:lpstr>Cost entry after data transfer from G/L to CA</vt:lpstr>
      <vt:lpstr>Allocation of Sales1 (Sold Ledecki ski item 3x)  </vt:lpstr>
      <vt:lpstr>Allocation of Sales1 (Sold Ledecki ski item 3x) </vt:lpstr>
      <vt:lpstr>After allocation is created </vt:lpstr>
      <vt:lpstr>Cost entries after allocation is carried out</vt:lpstr>
      <vt:lpstr>Cost Journals (Deník nákladů)</vt:lpstr>
      <vt:lpstr>Cost entries</vt:lpstr>
      <vt:lpstr>Accounting schedules (účetní schémata)</vt:lpstr>
      <vt:lpstr>Accounting schedules</vt:lpstr>
      <vt:lpstr> Cost entries  </vt:lpstr>
      <vt:lpstr>Be aware !!</vt:lpstr>
      <vt:lpstr>Another simple example of allocation with the base Item sold (Quantity)</vt:lpstr>
      <vt:lpstr>Inventory Valuation for chosen items</vt:lpstr>
      <vt:lpstr>After allocation is created</vt:lpstr>
      <vt:lpstr>Cost accounting analysis (one of many reports) </vt:lpstr>
      <vt:lpstr>Cost accounting analysis (another report) </vt:lpstr>
      <vt:lpstr>G/L Journal setup and posting and relationships to CA </vt:lpstr>
      <vt:lpstr>After posting G/L Journal -transferred amounts without VAT 25 %  </vt:lpstr>
      <vt:lpstr>Allocation fo CC=ADM</vt:lpstr>
      <vt:lpstr>Allocation for CC=Sales</vt:lpstr>
      <vt:lpstr>Cost entries for CC=Sales</vt:lpstr>
      <vt:lpstr>Prezentace aplikace PowerPoint</vt:lpstr>
      <vt:lpstr>Prezentace aplikace PowerPoint</vt:lpstr>
      <vt:lpstr>Prezentace aplikace PowerPoint</vt:lpstr>
      <vt:lpstr>Chart of Cost Centres</vt:lpstr>
      <vt:lpstr>Creation of new dimension in G/L</vt:lpstr>
      <vt:lpstr>Chart of Cost account</vt:lpstr>
      <vt:lpstr>Chart of Cost Centres after sorting</vt:lpstr>
      <vt:lpstr>Transferring some postings from G/L to CA</vt:lpstr>
      <vt:lpstr>Impacts</vt:lpstr>
      <vt:lpstr>Cost Entries (filtered to 1.5.2016)</vt:lpstr>
      <vt:lpstr>Cost Journal</vt:lpstr>
      <vt:lpstr>Setup CA to Automatic Transfers</vt:lpstr>
      <vt:lpstr>General Journal in G/L area</vt:lpstr>
      <vt:lpstr>Registered in CA</vt:lpstr>
      <vt:lpstr>Simple allocation</vt:lpstr>
      <vt:lpstr>Allocation card-calculation</vt:lpstr>
      <vt:lpstr>Inventory Valuation</vt:lpstr>
      <vt:lpstr>Item Journal</vt:lpstr>
      <vt:lpstr>Allocation-recalculation </vt:lpstr>
      <vt:lpstr>Cost Allocation</vt:lpstr>
      <vt:lpstr>Example which could be used  anytime</vt:lpstr>
      <vt:lpstr>After posting </vt:lpstr>
      <vt:lpstr>Cost accounting setup</vt:lpstr>
      <vt:lpstr>Chart of cost types</vt:lpstr>
      <vt:lpstr>Drill down to see cost   entries</vt:lpstr>
      <vt:lpstr>Chart of Cost centers (filtered)</vt:lpstr>
    </vt:vector>
  </TitlesOfParts>
  <Company>FUTURE Engineering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Stanislav Matysek</dc:creator>
  <cp:lastModifiedBy>Jaromir Skorkovsky</cp:lastModifiedBy>
  <cp:revision>521</cp:revision>
  <dcterms:created xsi:type="dcterms:W3CDTF">2008-09-16T18:20:53Z</dcterms:created>
  <dcterms:modified xsi:type="dcterms:W3CDTF">2018-11-15T09:48:23Z</dcterms:modified>
</cp:coreProperties>
</file>