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56" r:id="rId6"/>
    <p:sldId id="264" r:id="rId7"/>
    <p:sldId id="261" r:id="rId8"/>
    <p:sldId id="262" r:id="rId9"/>
    <p:sldId id="263" r:id="rId10"/>
    <p:sldId id="272" r:id="rId11"/>
    <p:sldId id="266" r:id="rId12"/>
    <p:sldId id="273" r:id="rId13"/>
    <p:sldId id="271" r:id="rId14"/>
    <p:sldId id="267" r:id="rId15"/>
    <p:sldId id="270" r:id="rId16"/>
    <p:sldId id="276" r:id="rId17"/>
    <p:sldId id="268" r:id="rId18"/>
    <p:sldId id="275" r:id="rId19"/>
    <p:sldId id="274" r:id="rId20"/>
    <p:sldId id="277" r:id="rId21"/>
    <p:sldId id="278" r:id="rId22"/>
    <p:sldId id="279" r:id="rId23"/>
    <p:sldId id="280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99604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1195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807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9300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sk-SK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263736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42386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50641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38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24961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2300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77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3D33D3A-3F6F-49EE-9161-EEB021B94BF1}" type="datetimeFigureOut">
              <a:rPr lang="sk-SK" smtClean="0"/>
              <a:t>13. 11. 2018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44526BB-40D0-45CB-9771-CE3C54883D5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614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.worldbank.org/indicator/NY.GDP.MKTP.KD.ZG?end=2017&amp;locations=CN-CZ-SK-DE-FR-US-GR-CA-MX-ZA-JP-BR&amp;start=1990" TargetMode="External"/><Relationship Id="rId2" Type="http://schemas.openxmlformats.org/officeDocument/2006/relationships/hyperlink" Target="https://data.worldbank.org/indicator/NY.GDP.MKTP.KD?end=2017&amp;start=1990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F114B-1A42-4540-A182-13C0EF395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3600" y="6391071"/>
            <a:ext cx="10058400" cy="72471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Růst HDP vybraných států (%), 1990-2017, zdroj: </a:t>
            </a:r>
            <a:r>
              <a:rPr lang="cs-CZ" dirty="0" err="1"/>
              <a:t>World</a:t>
            </a:r>
            <a:r>
              <a:rPr lang="cs-CZ" dirty="0"/>
              <a:t> Bank, 2018</a:t>
            </a:r>
            <a:endParaRPr lang="sk-SK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76D260FC-EDA9-44E9-B9ED-FA42C53B4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052" y="337826"/>
            <a:ext cx="9861578" cy="6053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280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3A3C-93AE-4319-8836-9346DA03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znalosti?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ADAF1-44AD-4CB0-8E40-9D1A6F6AD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71" y="2179887"/>
            <a:ext cx="3822994" cy="1006373"/>
          </a:xfrm>
        </p:spPr>
        <p:txBody>
          <a:bodyPr/>
          <a:lstStyle/>
          <a:p>
            <a:r>
              <a:rPr lang="cs-CZ" dirty="0" err="1"/>
              <a:t>Polanyi</a:t>
            </a:r>
            <a:endParaRPr lang="cs-CZ" dirty="0"/>
          </a:p>
          <a:p>
            <a:pPr lvl="1"/>
            <a:r>
              <a:rPr lang="cs-CZ" dirty="0"/>
              <a:t>Všechny znalosti mají osobní charakter.</a:t>
            </a:r>
          </a:p>
          <a:p>
            <a:pPr marL="274320" lvl="1" indent="0">
              <a:buNone/>
            </a:pPr>
            <a:endParaRPr lang="cs-CZ" dirty="0"/>
          </a:p>
          <a:p>
            <a:endParaRPr lang="sk-SK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B4FA39E-F631-4197-ADCC-5E3372BEB382}"/>
              </a:ext>
            </a:extLst>
          </p:cNvPr>
          <p:cNvSpPr txBox="1">
            <a:spLocks/>
          </p:cNvSpPr>
          <p:nvPr/>
        </p:nvSpPr>
        <p:spPr>
          <a:xfrm>
            <a:off x="7381191" y="2179887"/>
            <a:ext cx="3822994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 err="1"/>
              <a:t>Wittgenstein</a:t>
            </a:r>
            <a:endParaRPr lang="cs-CZ" dirty="0"/>
          </a:p>
          <a:p>
            <a:pPr lvl="1"/>
            <a:r>
              <a:rPr lang="cs-CZ" dirty="0"/>
              <a:t>Všechny znalosti jsou fundamentálně kolektivní.</a:t>
            </a:r>
          </a:p>
          <a:p>
            <a:pPr marL="274320" lvl="1" indent="0">
              <a:buFont typeface="Wingdings" pitchFamily="2" charset="2"/>
              <a:buNone/>
            </a:pPr>
            <a:endParaRPr lang="cs-CZ" dirty="0"/>
          </a:p>
          <a:p>
            <a:endParaRPr lang="sk-SK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DFA619C-585A-440C-AE03-E4D27BEF07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15" y="3186260"/>
            <a:ext cx="2857838" cy="367174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DD1863A-B200-40D4-9CB4-83877A10B0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4919" y="3065223"/>
            <a:ext cx="3215538" cy="3765345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5A7A8082-6E59-444E-A2EF-5458124DA5AC}"/>
              </a:ext>
            </a:extLst>
          </p:cNvPr>
          <p:cNvSpPr txBox="1">
            <a:spLocks/>
          </p:cNvSpPr>
          <p:nvPr/>
        </p:nvSpPr>
        <p:spPr>
          <a:xfrm>
            <a:off x="4355185" y="4103617"/>
            <a:ext cx="3075876" cy="7173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Dají se tyto dva přístupy nějako propojit?</a:t>
            </a:r>
          </a:p>
          <a:p>
            <a:pPr marL="274320" lvl="1" indent="0">
              <a:buFont typeface="Wingdings" pitchFamily="2" charset="2"/>
              <a:buNone/>
            </a:pPr>
            <a:endParaRPr lang="cs-CZ" dirty="0"/>
          </a:p>
          <a:p>
            <a:endParaRPr lang="sk-SK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C9B3121-B19F-4756-B6CF-3CB377BBFF64}"/>
              </a:ext>
            </a:extLst>
          </p:cNvPr>
          <p:cNvSpPr/>
          <p:nvPr/>
        </p:nvSpPr>
        <p:spPr>
          <a:xfrm>
            <a:off x="512337" y="2149688"/>
            <a:ext cx="3822994" cy="470831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E7DFC2A-FB45-40ED-9A8E-A86456EFD3F0}"/>
              </a:ext>
            </a:extLst>
          </p:cNvPr>
          <p:cNvSpPr/>
          <p:nvPr/>
        </p:nvSpPr>
        <p:spPr>
          <a:xfrm>
            <a:off x="7299158" y="2093976"/>
            <a:ext cx="3822994" cy="4736592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399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3A3C-93AE-4319-8836-9346DA03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znalosti?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ADAF1-44AD-4CB0-8E40-9D1A6F6A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dělat úsudky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Schopnost rozlišovat mezi položkami (kategorizovat)…</a:t>
            </a:r>
          </a:p>
          <a:p>
            <a:pPr marL="274320" lvl="1" indent="0">
              <a:buNone/>
            </a:pP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049620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ADAF1-44AD-4CB0-8E40-9D1A6F6AD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057240"/>
            <a:ext cx="10058400" cy="4050792"/>
          </a:xfrm>
        </p:spPr>
        <p:txBody>
          <a:bodyPr>
            <a:normAutofit/>
          </a:bodyPr>
          <a:lstStyle/>
          <a:p>
            <a:r>
              <a:rPr lang="cs-CZ" sz="4400" dirty="0" err="1"/>
              <a:t>The</a:t>
            </a:r>
            <a:r>
              <a:rPr lang="cs-CZ" sz="4400" dirty="0"/>
              <a:t> </a:t>
            </a:r>
            <a:r>
              <a:rPr lang="cs-CZ" sz="4400" dirty="0" err="1"/>
              <a:t>frog</a:t>
            </a:r>
            <a:r>
              <a:rPr lang="cs-CZ" sz="4400" dirty="0"/>
              <a:t> </a:t>
            </a:r>
            <a:r>
              <a:rPr lang="cs-CZ" sz="4400" dirty="0" err="1"/>
              <a:t>is</a:t>
            </a:r>
            <a:r>
              <a:rPr lang="cs-CZ" sz="4400" dirty="0"/>
              <a:t> </a:t>
            </a:r>
            <a:r>
              <a:rPr lang="cs-CZ" sz="4400" dirty="0" err="1"/>
              <a:t>venomous</a:t>
            </a:r>
            <a:r>
              <a:rPr lang="cs-CZ" sz="4400" dirty="0"/>
              <a:t>.</a:t>
            </a:r>
          </a:p>
          <a:p>
            <a:endParaRPr lang="cs-CZ" sz="4400" dirty="0"/>
          </a:p>
          <a:p>
            <a:r>
              <a:rPr lang="cs-CZ" sz="4400" dirty="0" err="1"/>
              <a:t>The</a:t>
            </a:r>
            <a:r>
              <a:rPr lang="cs-CZ" sz="4400" dirty="0"/>
              <a:t> </a:t>
            </a:r>
            <a:r>
              <a:rPr lang="cs-CZ" sz="4400" dirty="0" err="1"/>
              <a:t>frog</a:t>
            </a:r>
            <a:r>
              <a:rPr lang="cs-CZ" sz="4400" dirty="0"/>
              <a:t> </a:t>
            </a:r>
            <a:r>
              <a:rPr lang="cs-CZ" sz="4400" dirty="0" err="1"/>
              <a:t>is</a:t>
            </a:r>
            <a:r>
              <a:rPr lang="cs-CZ" sz="4400" dirty="0"/>
              <a:t> </a:t>
            </a:r>
            <a:r>
              <a:rPr lang="cs-CZ" sz="4400" dirty="0" err="1"/>
              <a:t>poisonous</a:t>
            </a:r>
            <a:r>
              <a:rPr lang="cs-CZ" sz="4400" dirty="0"/>
              <a:t>.</a:t>
            </a:r>
          </a:p>
          <a:p>
            <a:pPr marL="548640" lvl="2" indent="0">
              <a:buNone/>
            </a:pPr>
            <a:r>
              <a:rPr lang="cs-CZ" sz="4000" dirty="0"/>
              <a:t>				</a:t>
            </a:r>
          </a:p>
          <a:p>
            <a:pPr marL="548640" lvl="2" indent="0">
              <a:buNone/>
            </a:pPr>
            <a:r>
              <a:rPr lang="cs-CZ" sz="4000" dirty="0"/>
              <a:t>					?</a:t>
            </a:r>
          </a:p>
          <a:p>
            <a:pPr marL="274320" lvl="1" indent="0">
              <a:buNone/>
            </a:pPr>
            <a:endParaRPr lang="cs-CZ" sz="40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281032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3A3C-93AE-4319-8836-9346DA03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znalosti?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ADAF1-44AD-4CB0-8E40-9D1A6F6A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dělat úsudky</a:t>
            </a:r>
          </a:p>
          <a:p>
            <a:pPr lvl="1"/>
            <a:r>
              <a:rPr lang="cs-CZ" dirty="0"/>
              <a:t>Schopnost rozlišovat mezi položkami (kategorizovat), </a:t>
            </a:r>
            <a:r>
              <a:rPr lang="cs-CZ" dirty="0">
                <a:solidFill>
                  <a:schemeClr val="accent1"/>
                </a:solidFill>
              </a:rPr>
              <a:t>omezena rámcem nějakého oboru (řeči/kultury)…</a:t>
            </a:r>
          </a:p>
          <a:p>
            <a:pPr marL="274320" lvl="1" indent="0">
              <a:buNone/>
            </a:pP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35412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65C18-2FE9-4AB7-9CBC-99DFBD87A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Která položka nepatří mezi ostatní?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3A35BE-AF01-4DBE-ACD7-1751946E2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050792"/>
          </a:xfrm>
        </p:spPr>
        <p:txBody>
          <a:bodyPr/>
          <a:lstStyle/>
          <a:p>
            <a:r>
              <a:rPr lang="cs-CZ" dirty="0"/>
              <a:t>Německo</a:t>
            </a:r>
          </a:p>
          <a:p>
            <a:r>
              <a:rPr lang="cs-CZ" dirty="0"/>
              <a:t>Velká Británie</a:t>
            </a:r>
          </a:p>
          <a:p>
            <a:r>
              <a:rPr lang="cs-CZ" dirty="0"/>
              <a:t>United </a:t>
            </a:r>
            <a:r>
              <a:rPr lang="cs-CZ" dirty="0" err="1"/>
              <a:t>States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America</a:t>
            </a:r>
          </a:p>
          <a:p>
            <a:r>
              <a:rPr lang="cs-CZ" dirty="0"/>
              <a:t>Jihoafrická republika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983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3A3C-93AE-4319-8836-9346DA03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znalosti?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ADAF1-44AD-4CB0-8E40-9D1A6F6A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dělat úsudky</a:t>
            </a:r>
          </a:p>
          <a:p>
            <a:pPr lvl="1"/>
            <a:r>
              <a:rPr lang="cs-CZ" dirty="0"/>
              <a:t>Schopnost rozlišovat mezi položkami (kategorizovat), omezena rámcem nějakého oboru (řeči/kultury)… </a:t>
            </a:r>
            <a:r>
              <a:rPr lang="cs-CZ" dirty="0">
                <a:solidFill>
                  <a:schemeClr val="accent1"/>
                </a:solidFill>
              </a:rPr>
              <a:t>na základě vnímání nějakého kontextu nebo teorie.</a:t>
            </a:r>
          </a:p>
          <a:p>
            <a:r>
              <a:rPr lang="cs-CZ" dirty="0"/>
              <a:t>Kontext</a:t>
            </a:r>
          </a:p>
          <a:p>
            <a:pPr lvl="1"/>
            <a:r>
              <a:rPr lang="cs-CZ" dirty="0"/>
              <a:t>Jsme schopni naplnit rutinní a běžné úkoly v konkrétním kontextu v důsledku socializace</a:t>
            </a:r>
          </a:p>
          <a:p>
            <a:r>
              <a:rPr lang="cs-CZ" dirty="0"/>
              <a:t>Teorie</a:t>
            </a:r>
          </a:p>
          <a:p>
            <a:pPr lvl="1"/>
            <a:r>
              <a:rPr lang="cs-CZ" dirty="0"/>
              <a:t>Jsme schopni zobecňovat zjištění z jednoho kontextu do jiného.</a:t>
            </a:r>
          </a:p>
          <a:p>
            <a:pPr marL="274320" lvl="1" indent="0">
              <a:buNone/>
            </a:pP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73002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3A3C-93AE-4319-8836-9346DA03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znalosti?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ADAF1-44AD-4CB0-8E40-9D1A6F6A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Schopnost dělat úsudky</a:t>
            </a:r>
          </a:p>
          <a:p>
            <a:pPr lvl="1"/>
            <a:r>
              <a:rPr lang="cs-CZ" dirty="0"/>
              <a:t>Schopnost rozlišovat mezi položkami (kategorizovat), omezena rámcem nějakého oboru (řeči/kultury)… na základě vnímání nějakého kontextu nebo teorie.</a:t>
            </a:r>
          </a:p>
          <a:p>
            <a:pPr lvl="1"/>
            <a:endParaRPr lang="cs-CZ" dirty="0"/>
          </a:p>
          <a:p>
            <a:r>
              <a:rPr lang="cs-CZ" dirty="0"/>
              <a:t>Rámec oboru, kontext, kultura</a:t>
            </a:r>
          </a:p>
          <a:p>
            <a:pPr lvl="1"/>
            <a:r>
              <a:rPr lang="cs-CZ" dirty="0"/>
              <a:t>Sociálně dané (kolektivní) -&gt; </a:t>
            </a:r>
            <a:r>
              <a:rPr lang="cs-CZ" dirty="0" err="1"/>
              <a:t>Wittgenstein</a:t>
            </a:r>
            <a:endParaRPr lang="cs-CZ" dirty="0"/>
          </a:p>
          <a:p>
            <a:endParaRPr lang="cs-CZ" dirty="0"/>
          </a:p>
          <a:p>
            <a:r>
              <a:rPr lang="cs-CZ" dirty="0"/>
              <a:t>Schopnost rozlišovat, rozhodovat, a nacházet rozdíly mezi teorií a realitou</a:t>
            </a:r>
          </a:p>
          <a:p>
            <a:pPr lvl="1"/>
            <a:r>
              <a:rPr lang="cs-CZ" dirty="0"/>
              <a:t>V rukou jednotlivce (osobní) -&gt; </a:t>
            </a:r>
            <a:r>
              <a:rPr lang="cs-CZ" dirty="0" err="1"/>
              <a:t>Polanyi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60009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828D0-1371-40B2-9895-B8DAF404B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 toho plyne?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1EDBF-264C-41E4-89F0-5696CFB827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Vědět co dělat v určitém oboru/oblasti znamená naučit se používat kategorie a rozlišení které jsou pro daný obor/oblast relevantní.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1414411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FE33B-00C4-4065-B47A-000F1C62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Organizování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512D7-475C-4DFE-8D7E-4DBDA3734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Organizované činnosti</a:t>
            </a:r>
          </a:p>
          <a:p>
            <a:pPr lvl="1"/>
            <a:r>
              <a:rPr lang="cs-CZ" dirty="0">
                <a:solidFill>
                  <a:schemeClr val="accent1"/>
                </a:solidFill>
              </a:rPr>
              <a:t>Kategorie</a:t>
            </a:r>
            <a:r>
              <a:rPr lang="cs-CZ" dirty="0"/>
              <a:t> chování v </a:t>
            </a:r>
            <a:r>
              <a:rPr lang="cs-CZ" dirty="0">
                <a:solidFill>
                  <a:schemeClr val="accent1"/>
                </a:solidFill>
              </a:rPr>
              <a:t>kategoriích</a:t>
            </a:r>
            <a:r>
              <a:rPr lang="cs-CZ" dirty="0"/>
              <a:t> situací jsou spojeny s </a:t>
            </a:r>
            <a:r>
              <a:rPr lang="cs-CZ" dirty="0">
                <a:solidFill>
                  <a:schemeClr val="accent1"/>
                </a:solidFill>
              </a:rPr>
              <a:t>kategoriemi</a:t>
            </a:r>
            <a:r>
              <a:rPr lang="cs-CZ" dirty="0"/>
              <a:t> lidí.</a:t>
            </a:r>
          </a:p>
          <a:p>
            <a:pPr lvl="1"/>
            <a:r>
              <a:rPr lang="cs-CZ" dirty="0"/>
              <a:t>Typizované odpovědi na typizované situace – pravidla.</a:t>
            </a:r>
          </a:p>
          <a:p>
            <a:r>
              <a:rPr lang="cs-CZ" dirty="0"/>
              <a:t>Organizování tedy implikuje zobecňování.</a:t>
            </a:r>
          </a:p>
          <a:p>
            <a:r>
              <a:rPr lang="cs-CZ" dirty="0"/>
              <a:t>Pravidla jsou vytvářeny za nějakým účelem, mají </a:t>
            </a:r>
            <a:r>
              <a:rPr lang="cs-CZ" dirty="0">
                <a:solidFill>
                  <a:schemeClr val="accent1"/>
                </a:solidFill>
              </a:rPr>
              <a:t>zdůvodnění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8381532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FE33B-00C4-4065-B47A-000F1C6294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se znalosti stávají organizačními?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512D7-475C-4DFE-8D7E-4DBDA3734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se jednotlivci při rozlišovaní kategorií spoléhají na soubor zobecnění (pravidel) v podobě obecných pravidel vytvořených organizací.</a:t>
            </a:r>
          </a:p>
          <a:p>
            <a:r>
              <a:rPr lang="cs-CZ" dirty="0"/>
              <a:t>Pravidla se neaplikují sami</a:t>
            </a:r>
          </a:p>
          <a:p>
            <a:pPr lvl="1"/>
            <a:r>
              <a:rPr lang="cs-CZ" dirty="0"/>
              <a:t>Jejich aplikace závisí na rozhodnutí jednotlivce. </a:t>
            </a:r>
          </a:p>
          <a:p>
            <a:pPr lvl="1"/>
            <a:r>
              <a:rPr lang="cs-CZ" dirty="0"/>
              <a:t>Je potřebné společné vnímání smyslu (</a:t>
            </a:r>
            <a:r>
              <a:rPr lang="cs-CZ" dirty="0">
                <a:solidFill>
                  <a:schemeClr val="accent1"/>
                </a:solidFill>
              </a:rPr>
              <a:t>zdůvodnění</a:t>
            </a:r>
            <a:r>
              <a:rPr lang="cs-CZ" dirty="0"/>
              <a:t>) existence pravidla.</a:t>
            </a:r>
          </a:p>
          <a:p>
            <a:pPr lvl="1"/>
            <a:r>
              <a:rPr lang="cs-CZ" dirty="0"/>
              <a:t>Žádné dvě situace nejsou identické, mohou ale být analogické.</a:t>
            </a:r>
          </a:p>
          <a:p>
            <a:r>
              <a:rPr lang="cs-CZ" dirty="0">
                <a:solidFill>
                  <a:schemeClr val="accent1"/>
                </a:solidFill>
              </a:rPr>
              <a:t>Schopnost správně použít zobecnění (pravidla) je tedy omezena podmínkou schopnosti dělat správné analogie mezi situacemi. </a:t>
            </a:r>
            <a:endParaRPr lang="sk-SK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8884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AF114B-1A42-4540-A182-13C0EF395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319" y="6391071"/>
            <a:ext cx="11024681" cy="724711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Světové HDP očištěné o inflaci(biliony dolarů 2010), 1990-2017, zdroj: </a:t>
            </a:r>
            <a:r>
              <a:rPr lang="cs-CZ" dirty="0" err="1"/>
              <a:t>World</a:t>
            </a:r>
            <a:r>
              <a:rPr lang="cs-CZ" dirty="0"/>
              <a:t> Bank, 2018</a:t>
            </a:r>
            <a:endParaRPr lang="sk-SK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4BC3B32-BD69-473A-BCDC-BE52810CED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337" y="116732"/>
            <a:ext cx="9703020" cy="616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152478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FAB51-99FD-4BB0-A1F1-D7103E8B5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 a co?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8D9AB-CCA4-4AD9-BE34-5967B4F79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Individuální znalosti se stávají organizačními jejich kodifikací do zobecnění podložených kolektivním porozuměním.</a:t>
            </a:r>
          </a:p>
          <a:p>
            <a:pPr lvl="1"/>
            <a:r>
              <a:rPr lang="cs-CZ" dirty="0"/>
              <a:t>ALE použití zobecnění závisí na individuálním rozhodování, kreativita a nová řešení se pořád mohou objevit. </a:t>
            </a:r>
          </a:p>
          <a:p>
            <a:pPr lvl="1"/>
            <a:r>
              <a:rPr lang="cs-CZ" dirty="0"/>
              <a:t>Znalost obecných principů musí být vždy doplněna poznáním konkrétních případů a zdůvodnění na základě kterých zobecnění vznikla.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18967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FAB51-99FD-4BB0-A1F1-D7103E8B5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 a co?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8D9AB-CCA4-4AD9-BE34-5967B4F79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18520"/>
            <a:ext cx="10058400" cy="4050792"/>
          </a:xfrm>
        </p:spPr>
        <p:txBody>
          <a:bodyPr/>
          <a:lstStyle/>
          <a:p>
            <a:r>
              <a:rPr lang="cs-CZ" dirty="0"/>
              <a:t>Nereflektovanou praktickou zběhlost v nějaké činnosti je třeba doplnit o základní teoretické pochopení toho, co se v organizaci děje.</a:t>
            </a:r>
          </a:p>
          <a:p>
            <a:pPr lvl="1"/>
            <a:r>
              <a:rPr lang="cs-CZ" dirty="0"/>
              <a:t>Nereflektovaná praktická zběhlost – jsem schopen následovat pravidla a postupy, ale nevím přesně, jaká pravidla a postupy to jsou. </a:t>
            </a:r>
          </a:p>
          <a:p>
            <a:pPr lvl="1"/>
            <a:r>
              <a:rPr lang="cs-CZ" dirty="0"/>
              <a:t>Pokud ale chceme znalosti zachovat a odevzdat dál (trénovat/učit), je třeba jasně vymezit relevantní zobecnění a jejich zdůvodnění. 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97365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FAB51-99FD-4BB0-A1F1-D7103E8B5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NO a co?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8D9AB-CCA4-4AD9-BE34-5967B4F79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118520"/>
            <a:ext cx="10058400" cy="4050792"/>
          </a:xfrm>
        </p:spPr>
        <p:txBody>
          <a:bodyPr/>
          <a:lstStyle/>
          <a:p>
            <a:pPr lvl="1"/>
            <a:r>
              <a:rPr lang="cs-CZ" dirty="0"/>
              <a:t>Zachovávání a spravování databáze informací a pravidel je důležité, není to ale všechno.</a:t>
            </a:r>
          </a:p>
          <a:p>
            <a:pPr lvl="1"/>
            <a:r>
              <a:rPr lang="cs-CZ" dirty="0"/>
              <a:t>Je třeba pěstovat a zachovávat i </a:t>
            </a:r>
            <a:r>
              <a:rPr lang="cs-CZ" dirty="0">
                <a:solidFill>
                  <a:schemeClr val="accent1"/>
                </a:solidFill>
              </a:rPr>
              <a:t>heuristické</a:t>
            </a:r>
            <a:r>
              <a:rPr lang="cs-CZ" dirty="0"/>
              <a:t> znalosti zaměstnanců.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105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7B907-E00F-41DB-96B9-18ABF7AFD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88A50-F24E-4C2F-B783-DB2D607014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World</a:t>
            </a:r>
            <a:r>
              <a:rPr lang="cs-CZ" dirty="0"/>
              <a:t> Bank</a:t>
            </a:r>
            <a:r>
              <a:rPr lang="en-US" dirty="0"/>
              <a:t> (2018). </a:t>
            </a:r>
            <a:r>
              <a:rPr lang="en-US" i="1" dirty="0"/>
              <a:t>GDP (constant 2010 US$). </a:t>
            </a:r>
            <a:r>
              <a:rPr lang="en-US" dirty="0" err="1"/>
              <a:t>Dostupn</a:t>
            </a:r>
            <a:r>
              <a:rPr lang="cs-CZ" dirty="0"/>
              <a:t>é na:</a:t>
            </a:r>
            <a:r>
              <a:rPr lang="en-US" i="1" dirty="0"/>
              <a:t> </a:t>
            </a:r>
            <a:r>
              <a:rPr lang="cs-CZ" dirty="0">
                <a:hlinkClick r:id="rId2"/>
              </a:rPr>
              <a:t>https://data.worldbank.org/indicator/NY.GDP.MKTP.KD?end=2017&amp;start=1990</a:t>
            </a:r>
            <a:endParaRPr lang="cs-CZ" dirty="0"/>
          </a:p>
          <a:p>
            <a:r>
              <a:rPr lang="cs-CZ" dirty="0" err="1"/>
              <a:t>World</a:t>
            </a:r>
            <a:r>
              <a:rPr lang="cs-CZ" dirty="0"/>
              <a:t> Bank (2018). </a:t>
            </a:r>
            <a:r>
              <a:rPr lang="cs-CZ" i="1" dirty="0"/>
              <a:t>GDP </a:t>
            </a:r>
            <a:r>
              <a:rPr lang="cs-CZ" i="1" dirty="0" err="1"/>
              <a:t>Growth</a:t>
            </a:r>
            <a:r>
              <a:rPr lang="cs-CZ" i="1" dirty="0"/>
              <a:t> (%)</a:t>
            </a:r>
            <a:r>
              <a:rPr lang="cs-CZ" dirty="0"/>
              <a:t>. Dostupné na: </a:t>
            </a:r>
            <a:r>
              <a:rPr lang="cs-CZ" dirty="0">
                <a:hlinkClick r:id="rId3"/>
              </a:rPr>
              <a:t>https://data.worldbank.org/indicator/NY.GDP.MKTP.KD.ZG?end=2017&amp;locations=CN-CZ-SK-DE-FR-US-GR-CA-MX-ZA-JP-BR&amp;start=1990</a:t>
            </a:r>
            <a:endParaRPr lang="cs-CZ" dirty="0"/>
          </a:p>
          <a:p>
            <a:r>
              <a:rPr lang="en-US" dirty="0" err="1"/>
              <a:t>Tsoukas</a:t>
            </a:r>
            <a:r>
              <a:rPr lang="en-US" dirty="0"/>
              <a:t>, H. (2005). </a:t>
            </a:r>
            <a:r>
              <a:rPr lang="en-US" i="1" dirty="0"/>
              <a:t>Complex knowledge: Studies in organizational epistemology</a:t>
            </a:r>
            <a:r>
              <a:rPr lang="en-US" dirty="0"/>
              <a:t>. Oxford University Press.</a:t>
            </a:r>
            <a:endParaRPr lang="cs-CZ" dirty="0"/>
          </a:p>
          <a:p>
            <a:r>
              <a:rPr lang="en-US" dirty="0"/>
              <a:t>Hamel, G. (2012). </a:t>
            </a:r>
            <a:r>
              <a:rPr lang="en-US" i="1" dirty="0"/>
              <a:t>What matters now: How to win in a world of relentless change, ferocious competition, and unstoppable innovation</a:t>
            </a:r>
            <a:r>
              <a:rPr lang="en-US" dirty="0"/>
              <a:t>. John Wiley &amp; Sons.</a:t>
            </a:r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22946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D38C3-011F-4B1E-B8E9-692E9696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krize 2007-2008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D701D-130B-493A-8802-F9BF380EB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Rychle rostoucí ceny nemovitostí v USA</a:t>
            </a:r>
          </a:p>
          <a:p>
            <a:r>
              <a:rPr lang="cs-CZ" dirty="0"/>
              <a:t>Levné hypotéky a úvěry poskytované sub-optimálním klientům</a:t>
            </a:r>
          </a:p>
          <a:p>
            <a:r>
              <a:rPr lang="cs-CZ" dirty="0" err="1"/>
              <a:t>Sekuritizace</a:t>
            </a:r>
            <a:r>
              <a:rPr lang="cs-CZ" dirty="0"/>
              <a:t> </a:t>
            </a:r>
            <a:r>
              <a:rPr lang="cs-CZ" dirty="0" err="1"/>
              <a:t>dlhů</a:t>
            </a:r>
            <a:r>
              <a:rPr lang="en-US" dirty="0"/>
              <a:t> (collateralized debt obligations)</a:t>
            </a:r>
            <a:endParaRPr lang="cs-CZ" dirty="0"/>
          </a:p>
          <a:p>
            <a:r>
              <a:rPr lang="cs-CZ" dirty="0"/>
              <a:t>Prodej </a:t>
            </a:r>
            <a:r>
              <a:rPr lang="cs-CZ" dirty="0" err="1"/>
              <a:t>sekuritizovaných</a:t>
            </a:r>
            <a:r>
              <a:rPr lang="cs-CZ" dirty="0"/>
              <a:t> balíků na trhu cenných papírů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72763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FD38C3-011F-4B1E-B8E9-692E96962B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Finanční krize 2007-2008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D701D-130B-493A-8802-F9BF380EB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Ceny nemovitostí začaly klesat</a:t>
            </a:r>
          </a:p>
          <a:p>
            <a:r>
              <a:rPr lang="cs-CZ" dirty="0"/>
              <a:t>Sub-optimální klienti neschopni splácet dluhy</a:t>
            </a:r>
          </a:p>
          <a:p>
            <a:r>
              <a:rPr lang="cs-CZ" dirty="0"/>
              <a:t>Banky měli najednou spousty nemovitostí které nedokázali prodat</a:t>
            </a:r>
          </a:p>
          <a:p>
            <a:r>
              <a:rPr lang="cs-CZ" dirty="0"/>
              <a:t>Lidé a instituce měli najednou spousty </a:t>
            </a:r>
            <a:r>
              <a:rPr lang="cs-CZ" dirty="0" err="1"/>
              <a:t>sekuritizovaných</a:t>
            </a:r>
            <a:r>
              <a:rPr lang="cs-CZ" dirty="0"/>
              <a:t> balíků nesplácených dluhů, které byli bezcenné.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79944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7F73C-9477-4ADA-B6AE-B2120B37C8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7200" dirty="0"/>
              <a:t>Organizační epistemologie</a:t>
            </a:r>
            <a:endParaRPr lang="sk-SK" sz="7200" dirty="0"/>
          </a:p>
        </p:txBody>
      </p:sp>
    </p:spTree>
    <p:extLst>
      <p:ext uri="{BB962C8B-B14F-4D97-AF65-F5344CB8AC3E}">
        <p14:creationId xmlns:p14="http://schemas.microsoft.com/office/powerpoint/2010/main" val="2253897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F50F5-3E0B-4C5F-A8AC-A779C60F2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(organizační) epistemologie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89FC3-2F0C-49CA-8A32-43FA252110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5026152" cy="4050792"/>
          </a:xfrm>
        </p:spPr>
        <p:txBody>
          <a:bodyPr/>
          <a:lstStyle/>
          <a:p>
            <a:r>
              <a:rPr lang="cs-CZ" dirty="0"/>
              <a:t>Věda</a:t>
            </a:r>
          </a:p>
          <a:p>
            <a:pPr lvl="1"/>
            <a:r>
              <a:rPr lang="cs-CZ" dirty="0"/>
              <a:t>Jak členové organizací využívají znalosti</a:t>
            </a:r>
          </a:p>
          <a:p>
            <a:pPr lvl="1"/>
            <a:r>
              <a:rPr lang="cs-CZ" dirty="0"/>
              <a:t>Jak lidé přemýšlejí o jevech v organizacích</a:t>
            </a:r>
            <a:endParaRPr lang="sk-SK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9016314-B426-4992-B3F1-300073117D2B}"/>
              </a:ext>
            </a:extLst>
          </p:cNvPr>
          <p:cNvSpPr txBox="1">
            <a:spLocks/>
          </p:cNvSpPr>
          <p:nvPr/>
        </p:nvSpPr>
        <p:spPr>
          <a:xfrm>
            <a:off x="6096000" y="2121408"/>
            <a:ext cx="5026152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Filozofie</a:t>
            </a:r>
          </a:p>
          <a:p>
            <a:pPr lvl="1"/>
            <a:r>
              <a:rPr lang="cs-CZ" dirty="0"/>
              <a:t>Studium hranic a charakteristik vědění, myšlení, a rozhodování</a:t>
            </a:r>
          </a:p>
          <a:p>
            <a:pPr lvl="1"/>
            <a:r>
              <a:rPr lang="cs-CZ" dirty="0"/>
              <a:t>Jak si dokážeme chápat komplexní záležitosti?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031885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434E9-E2C1-4D26-8EBC-7CEE9CA1E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se ptáme?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4BBD2A-1799-44C7-91CF-E7EDB2FC3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jsou to znalosti?</a:t>
            </a:r>
          </a:p>
          <a:p>
            <a:r>
              <a:rPr lang="cs-CZ" dirty="0"/>
              <a:t>Jak můžeme znalosti efektivně využívat?</a:t>
            </a:r>
          </a:p>
          <a:p>
            <a:r>
              <a:rPr lang="cs-CZ" dirty="0"/>
              <a:t>Jak znalosti ovlivňují naše konání?</a:t>
            </a:r>
          </a:p>
          <a:p>
            <a:r>
              <a:rPr lang="cs-CZ" dirty="0"/>
              <a:t>Jaký je vztah individuálních znalostí a znalostí organizace?</a:t>
            </a:r>
          </a:p>
          <a:p>
            <a:r>
              <a:rPr lang="cs-CZ" dirty="0"/>
              <a:t>Co znalosti znamenají pro řízení, manažery?</a:t>
            </a:r>
          </a:p>
          <a:p>
            <a:endParaRPr lang="cs-CZ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290982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F1ABFF-D4B0-4317-B2D9-CE5DC71797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znalosti?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09A51-78F1-464D-ACEB-4F6C1F044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70" y="2962562"/>
            <a:ext cx="1494243" cy="668926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Znalosti</a:t>
            </a:r>
            <a:endParaRPr lang="sk-SK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B021B-8A00-4BB9-9189-CEE55A0C2787}"/>
              </a:ext>
            </a:extLst>
          </p:cNvPr>
          <p:cNvSpPr txBox="1">
            <a:spLocks/>
          </p:cNvSpPr>
          <p:nvPr/>
        </p:nvSpPr>
        <p:spPr>
          <a:xfrm>
            <a:off x="4371632" y="4634877"/>
            <a:ext cx="1494243" cy="668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Data</a:t>
            </a:r>
            <a:endParaRPr lang="sk-SK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782A1D6-61D9-4CE2-8B91-CE659C72947A}"/>
              </a:ext>
            </a:extLst>
          </p:cNvPr>
          <p:cNvSpPr txBox="1">
            <a:spLocks/>
          </p:cNvSpPr>
          <p:nvPr/>
        </p:nvSpPr>
        <p:spPr>
          <a:xfrm>
            <a:off x="6218454" y="3429000"/>
            <a:ext cx="1615220" cy="668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Informace</a:t>
            </a:r>
            <a:endParaRPr lang="sk-SK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AD6BE6E-E501-45BB-AE37-19B97F4E7FE1}"/>
              </a:ext>
            </a:extLst>
          </p:cNvPr>
          <p:cNvSpPr txBox="1">
            <a:spLocks/>
          </p:cNvSpPr>
          <p:nvPr/>
        </p:nvSpPr>
        <p:spPr>
          <a:xfrm>
            <a:off x="5032252" y="3727924"/>
            <a:ext cx="1494243" cy="6689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400"/>
              </a:spcBef>
              <a:spcAft>
                <a:spcPts val="200"/>
              </a:spcAft>
              <a:buClr>
                <a:schemeClr val="accent1">
                  <a:lumMod val="75000"/>
                </a:schemeClr>
              </a:buClr>
              <a:buSzPct val="85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dirty="0"/>
              <a:t>VS.</a:t>
            </a:r>
            <a:endParaRPr lang="sk-SK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21084C-4C4C-4AAE-8A56-278AD979AA50}"/>
              </a:ext>
            </a:extLst>
          </p:cNvPr>
          <p:cNvSpPr/>
          <p:nvPr/>
        </p:nvSpPr>
        <p:spPr>
          <a:xfrm>
            <a:off x="3398269" y="2866126"/>
            <a:ext cx="1333988" cy="57249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3F5005-62D2-47AC-972A-1E7CACFD51BD}"/>
              </a:ext>
            </a:extLst>
          </p:cNvPr>
          <p:cNvSpPr/>
          <p:nvPr/>
        </p:nvSpPr>
        <p:spPr>
          <a:xfrm>
            <a:off x="4065263" y="4561348"/>
            <a:ext cx="1333988" cy="57249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4E68F8-3F3C-4555-A401-3ED414B84EAC}"/>
              </a:ext>
            </a:extLst>
          </p:cNvPr>
          <p:cNvSpPr/>
          <p:nvPr/>
        </p:nvSpPr>
        <p:spPr>
          <a:xfrm>
            <a:off x="6161896" y="3340435"/>
            <a:ext cx="1494242" cy="57249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134B064-52A7-46A6-B063-B5E727B45D87}"/>
              </a:ext>
            </a:extLst>
          </p:cNvPr>
          <p:cNvSpPr/>
          <p:nvPr/>
        </p:nvSpPr>
        <p:spPr>
          <a:xfrm>
            <a:off x="4966043" y="3578014"/>
            <a:ext cx="659310" cy="669821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8474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E3A3C-93AE-4319-8836-9346DA03E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jsou to znalosti?</a:t>
            </a:r>
            <a:endParaRPr lang="sk-SK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ADAF1-44AD-4CB0-8E40-9D1A6F6AD3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Data</a:t>
            </a:r>
          </a:p>
          <a:p>
            <a:pPr lvl="1"/>
            <a:r>
              <a:rPr lang="cs-CZ" dirty="0"/>
              <a:t>Seřazená sekvence položek nebo událostí</a:t>
            </a:r>
          </a:p>
          <a:p>
            <a:pPr lvl="1"/>
            <a:r>
              <a:rPr lang="cs-CZ" dirty="0"/>
              <a:t>Jejich tvorba vyžaduje minimální úsudek</a:t>
            </a:r>
          </a:p>
          <a:p>
            <a:r>
              <a:rPr lang="cs-CZ" dirty="0"/>
              <a:t>Informace</a:t>
            </a:r>
          </a:p>
          <a:p>
            <a:pPr lvl="1"/>
            <a:r>
              <a:rPr lang="cs-CZ" dirty="0"/>
              <a:t>Na kontextu založené seřazení položek nebo událostí, ze kterých jsou patrné vztahy mezi nimi.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8429721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239</TotalTime>
  <Words>814</Words>
  <Application>Microsoft Office PowerPoint</Application>
  <PresentationFormat>Widescreen</PresentationFormat>
  <Paragraphs>106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Rockwell</vt:lpstr>
      <vt:lpstr>Rockwell Condensed</vt:lpstr>
      <vt:lpstr>Wingdings</vt:lpstr>
      <vt:lpstr>Wood Type</vt:lpstr>
      <vt:lpstr>PowerPoint Presentation</vt:lpstr>
      <vt:lpstr>PowerPoint Presentation</vt:lpstr>
      <vt:lpstr>Finanční krize 2007-2008</vt:lpstr>
      <vt:lpstr>Finanční krize 2007-2008</vt:lpstr>
      <vt:lpstr>Organizační epistemologie</vt:lpstr>
      <vt:lpstr>Co je to (organizační) epistemologie</vt:lpstr>
      <vt:lpstr>Co se ptáme?</vt:lpstr>
      <vt:lpstr>CO jsou to znalosti?</vt:lpstr>
      <vt:lpstr>CO jsou to znalosti?</vt:lpstr>
      <vt:lpstr>CO jsou to znalosti?</vt:lpstr>
      <vt:lpstr>CO jsou to znalosti?</vt:lpstr>
      <vt:lpstr>PowerPoint Presentation</vt:lpstr>
      <vt:lpstr>CO jsou to znalosti?</vt:lpstr>
      <vt:lpstr>Která položka nepatří mezi ostatní?</vt:lpstr>
      <vt:lpstr>CO jsou to znalosti?</vt:lpstr>
      <vt:lpstr>CO jsou to znalosti?</vt:lpstr>
      <vt:lpstr>Co z toho plyne?</vt:lpstr>
      <vt:lpstr>Organizování</vt:lpstr>
      <vt:lpstr>Kdy se znalosti stávají organizačními?</vt:lpstr>
      <vt:lpstr>NO a co?</vt:lpstr>
      <vt:lpstr>NO a co?</vt:lpstr>
      <vt:lpstr>NO a co?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Organizační epistemologie</dc:title>
  <dc:creator>Peter Kelemen</dc:creator>
  <cp:lastModifiedBy>Peter Kelemen</cp:lastModifiedBy>
  <cp:revision>19</cp:revision>
  <dcterms:created xsi:type="dcterms:W3CDTF">2018-11-12T10:04:00Z</dcterms:created>
  <dcterms:modified xsi:type="dcterms:W3CDTF">2018-11-13T12:31:40Z</dcterms:modified>
</cp:coreProperties>
</file>