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44"/>
  </p:notesMasterIdLst>
  <p:sldIdLst>
    <p:sldId id="552" r:id="rId2"/>
    <p:sldId id="606" r:id="rId3"/>
    <p:sldId id="280" r:id="rId4"/>
    <p:sldId id="300" r:id="rId5"/>
    <p:sldId id="669" r:id="rId6"/>
    <p:sldId id="299" r:id="rId7"/>
    <p:sldId id="628" r:id="rId8"/>
    <p:sldId id="610" r:id="rId9"/>
    <p:sldId id="629" r:id="rId10"/>
    <p:sldId id="639" r:id="rId11"/>
    <p:sldId id="422" r:id="rId12"/>
    <p:sldId id="625" r:id="rId13"/>
    <p:sldId id="626" r:id="rId14"/>
    <p:sldId id="411" r:id="rId15"/>
    <p:sldId id="412" r:id="rId16"/>
    <p:sldId id="413" r:id="rId17"/>
    <p:sldId id="415" r:id="rId18"/>
    <p:sldId id="595" r:id="rId19"/>
    <p:sldId id="505" r:id="rId20"/>
    <p:sldId id="597" r:id="rId21"/>
    <p:sldId id="668" r:id="rId22"/>
    <p:sldId id="665" r:id="rId23"/>
    <p:sldId id="666" r:id="rId24"/>
    <p:sldId id="667" r:id="rId25"/>
    <p:sldId id="417" r:id="rId26"/>
    <p:sldId id="612" r:id="rId27"/>
    <p:sldId id="613" r:id="rId28"/>
    <p:sldId id="614" r:id="rId29"/>
    <p:sldId id="615" r:id="rId30"/>
    <p:sldId id="616" r:id="rId31"/>
    <p:sldId id="617" r:id="rId32"/>
    <p:sldId id="618" r:id="rId33"/>
    <p:sldId id="619" r:id="rId34"/>
    <p:sldId id="620" r:id="rId35"/>
    <p:sldId id="621" r:id="rId36"/>
    <p:sldId id="622" r:id="rId37"/>
    <p:sldId id="623" r:id="rId38"/>
    <p:sldId id="630" r:id="rId39"/>
    <p:sldId id="485" r:id="rId40"/>
    <p:sldId id="466" r:id="rId41"/>
    <p:sldId id="314" r:id="rId42"/>
    <p:sldId id="670" r:id="rId4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99FF99"/>
    <a:srgbClr val="CCFFFF"/>
    <a:srgbClr val="FFFFCC"/>
    <a:srgbClr val="FFFFFF"/>
    <a:srgbClr val="3399FF"/>
    <a:srgbClr val="FF5050"/>
    <a:srgbClr val="FFCCCC"/>
    <a:srgbClr val="9966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2" autoAdjust="0"/>
    <p:restoredTop sz="94621" autoAdjust="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0B768C4-4CAA-4916-999F-1E62DE2D4E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868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48BCCD-C2D2-475B-88C1-F02E9AC42022}" type="slidenum">
              <a:rPr lang="cs-CZ" smtClean="0">
                <a:latin typeface="Arial" pitchFamily="34" charset="0"/>
              </a:rPr>
              <a:pPr/>
              <a:t>4</a:t>
            </a:fld>
            <a:endParaRPr lang="cs-CZ">
              <a:latin typeface="Arial" pitchFamily="34" charset="0"/>
            </a:endParaRPr>
          </a:p>
        </p:txBody>
      </p:sp>
      <p:sp>
        <p:nvSpPr>
          <p:cNvPr id="94211" name="Text Box 2"/>
          <p:cNvSpPr txBox="1"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7399" tIns="43866" rIns="87399" bIns="43866" anchor="b"/>
          <a:lstStyle/>
          <a:p>
            <a:pPr algn="r" defTabSz="414338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2750" algn="l"/>
                <a:tab pos="828675" algn="l"/>
                <a:tab pos="1243013" algn="l"/>
                <a:tab pos="1657350" algn="l"/>
                <a:tab pos="2071688" algn="l"/>
                <a:tab pos="2487613" algn="l"/>
                <a:tab pos="2901950" algn="l"/>
                <a:tab pos="3316288" algn="l"/>
                <a:tab pos="3730625" algn="l"/>
                <a:tab pos="4144963" algn="l"/>
                <a:tab pos="4560888" algn="l"/>
                <a:tab pos="4975225" algn="l"/>
                <a:tab pos="5389563" algn="l"/>
                <a:tab pos="5803900" algn="l"/>
                <a:tab pos="6219825" algn="l"/>
                <a:tab pos="6634163" algn="l"/>
                <a:tab pos="7048500" algn="l"/>
                <a:tab pos="7462838" algn="l"/>
                <a:tab pos="7878763" algn="l"/>
                <a:tab pos="8293100" algn="l"/>
              </a:tabLst>
            </a:pPr>
            <a:fld id="{250DE4F3-2E34-4C9D-83E4-72AA43AB6A4D}" type="slidenum">
              <a:rPr lang="cs-CZ" sz="11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 defTabSz="414338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12750" algn="l"/>
                  <a:tab pos="828675" algn="l"/>
                  <a:tab pos="1243013" algn="l"/>
                  <a:tab pos="1657350" algn="l"/>
                  <a:tab pos="2071688" algn="l"/>
                  <a:tab pos="2487613" algn="l"/>
                  <a:tab pos="2901950" algn="l"/>
                  <a:tab pos="3316288" algn="l"/>
                  <a:tab pos="3730625" algn="l"/>
                  <a:tab pos="4144963" algn="l"/>
                  <a:tab pos="4560888" algn="l"/>
                  <a:tab pos="4975225" algn="l"/>
                  <a:tab pos="5389563" algn="l"/>
                  <a:tab pos="5803900" algn="l"/>
                  <a:tab pos="6219825" algn="l"/>
                  <a:tab pos="6634163" algn="l"/>
                  <a:tab pos="7048500" algn="l"/>
                  <a:tab pos="7462838" algn="l"/>
                  <a:tab pos="7878763" algn="l"/>
                  <a:tab pos="8293100" algn="l"/>
                </a:tabLst>
              </a:pPr>
              <a:t>4</a:t>
            </a:fld>
            <a:endParaRPr lang="cs-CZ" sz="11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4212" name="Text Box 3"/>
          <p:cNvSpPr txBox="1">
            <a:spLocks noChangeArrowheads="1"/>
          </p:cNvSpPr>
          <p:nvPr/>
        </p:nvSpPr>
        <p:spPr bwMode="auto">
          <a:xfrm>
            <a:off x="0" y="8685213"/>
            <a:ext cx="2973388" cy="458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7399" tIns="43866" rIns="87399" bIns="43866" anchor="b"/>
          <a:lstStyle/>
          <a:p>
            <a:pPr defTabSz="414338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2750" algn="l"/>
                <a:tab pos="828675" algn="l"/>
                <a:tab pos="1243013" algn="l"/>
                <a:tab pos="1657350" algn="l"/>
                <a:tab pos="2071688" algn="l"/>
                <a:tab pos="2487613" algn="l"/>
                <a:tab pos="2901950" algn="l"/>
                <a:tab pos="3316288" algn="l"/>
                <a:tab pos="3730625" algn="l"/>
                <a:tab pos="4144963" algn="l"/>
                <a:tab pos="4560888" algn="l"/>
                <a:tab pos="4975225" algn="l"/>
                <a:tab pos="5389563" algn="l"/>
                <a:tab pos="5803900" algn="l"/>
                <a:tab pos="6219825" algn="l"/>
                <a:tab pos="6634163" algn="l"/>
                <a:tab pos="7048500" algn="l"/>
                <a:tab pos="7462838" algn="l"/>
                <a:tab pos="7878763" algn="l"/>
                <a:tab pos="8293100" algn="l"/>
              </a:tabLst>
            </a:pPr>
            <a:endParaRPr lang="cs-CZ" sz="11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4213" name="Text Box 4"/>
          <p:cNvSpPr txBox="1">
            <a:spLocks noChangeArrowheads="1"/>
          </p:cNvSpPr>
          <p:nvPr/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7399" tIns="43866" rIns="87399" bIns="43866"/>
          <a:lstStyle/>
          <a:p>
            <a:pPr defTabSz="414338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2750" algn="l"/>
                <a:tab pos="828675" algn="l"/>
                <a:tab pos="1243013" algn="l"/>
                <a:tab pos="1657350" algn="l"/>
                <a:tab pos="2071688" algn="l"/>
                <a:tab pos="2487613" algn="l"/>
                <a:tab pos="2901950" algn="l"/>
                <a:tab pos="3316288" algn="l"/>
                <a:tab pos="3730625" algn="l"/>
                <a:tab pos="4144963" algn="l"/>
                <a:tab pos="4560888" algn="l"/>
                <a:tab pos="4975225" algn="l"/>
                <a:tab pos="5389563" algn="l"/>
                <a:tab pos="5803900" algn="l"/>
                <a:tab pos="6219825" algn="l"/>
                <a:tab pos="6634163" algn="l"/>
                <a:tab pos="7048500" algn="l"/>
                <a:tab pos="7462838" algn="l"/>
                <a:tab pos="7878763" algn="l"/>
                <a:tab pos="8293100" algn="l"/>
              </a:tabLst>
            </a:pPr>
            <a:endParaRPr lang="cs-CZ" sz="11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4214" name="Text Box 5"/>
          <p:cNvSpPr txBox="1">
            <a:spLocks noChangeArrowheads="1"/>
          </p:cNvSpPr>
          <p:nvPr/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7399" tIns="43866" rIns="87399" bIns="43866"/>
          <a:lstStyle/>
          <a:p>
            <a:pPr algn="r" defTabSz="414338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2750" algn="l"/>
                <a:tab pos="828675" algn="l"/>
                <a:tab pos="1243013" algn="l"/>
                <a:tab pos="1657350" algn="l"/>
                <a:tab pos="2071688" algn="l"/>
                <a:tab pos="2487613" algn="l"/>
                <a:tab pos="2901950" algn="l"/>
                <a:tab pos="3316288" algn="l"/>
                <a:tab pos="3730625" algn="l"/>
                <a:tab pos="4144963" algn="l"/>
                <a:tab pos="4560888" algn="l"/>
                <a:tab pos="4975225" algn="l"/>
                <a:tab pos="5389563" algn="l"/>
                <a:tab pos="5803900" algn="l"/>
                <a:tab pos="6219825" algn="l"/>
                <a:tab pos="6634163" algn="l"/>
                <a:tab pos="7048500" algn="l"/>
                <a:tab pos="7462838" algn="l"/>
                <a:tab pos="7878763" algn="l"/>
                <a:tab pos="8293100" algn="l"/>
              </a:tabLst>
            </a:pPr>
            <a:endParaRPr lang="cs-CZ" sz="11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4215" name="Text Box 6"/>
          <p:cNvSpPr txBox="1">
            <a:spLocks noChangeArrowheads="1"/>
          </p:cNvSpPr>
          <p:nvPr/>
        </p:nvSpPr>
        <p:spPr bwMode="auto">
          <a:xfrm>
            <a:off x="957263" y="685800"/>
            <a:ext cx="494347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4216" name="Rectangle 7"/>
          <p:cNvSpPr>
            <a:spLocks noGrp="1" noChangeArrowheads="1"/>
          </p:cNvSpPr>
          <p:nvPr>
            <p:ph type="body"/>
          </p:nvPr>
        </p:nvSpPr>
        <p:spPr>
          <a:xfrm>
            <a:off x="915988" y="4343400"/>
            <a:ext cx="5024437" cy="4111625"/>
          </a:xfrm>
          <a:noFill/>
          <a:ln/>
        </p:spPr>
        <p:txBody>
          <a:bodyPr wrap="none" anchor="ctr"/>
          <a:lstStyle/>
          <a:p>
            <a:pPr eaLnBrk="1" hangingPunct="1"/>
            <a:endParaRPr lang="cs-CZ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61714-78CC-4B5D-99AB-3316EAE5AF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5F889-F1AC-4881-9632-0A65241374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2C3C1-F252-4972-BDCB-08680F00EB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CBF9F-1BE7-4636-9357-DDBA50B1F0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129C7-9B97-48D6-BD3B-F8DAD4F013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2A58B-7978-452A-AD13-EB1EC483B7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D1867-4895-4B3F-8D0E-E5947E9D68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3DC27-A807-40CB-A0FC-D2285CEBEA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17689-691F-4964-A4F2-1B1E678C35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09662-EB24-4D2A-883C-CA93D94C1A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DFA99-F5D1-431C-83AD-C5EFF9A6CD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9FC003-F250-406C-8807-BF7214A7CC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340767"/>
          </a:xfrm>
        </p:spPr>
        <p:txBody>
          <a:bodyPr/>
          <a:lstStyle/>
          <a:p>
            <a:pPr algn="ctr" eaLnBrk="1" hangingPunct="1"/>
            <a:r>
              <a:rPr lang="cs-CZ" sz="2800" b="1" dirty="0"/>
              <a:t>Masarykova univerzita </a:t>
            </a:r>
            <a:br>
              <a:rPr lang="cs-CZ" sz="2800" b="1" dirty="0"/>
            </a:br>
            <a:r>
              <a:rPr lang="cs-CZ" sz="2800" b="1" dirty="0"/>
              <a:t> Ekonomicko-správní fakulta</a:t>
            </a:r>
            <a:br>
              <a:rPr lang="cs-CZ" sz="2800" b="1" dirty="0"/>
            </a:br>
            <a:r>
              <a:rPr lang="cs-CZ" sz="2800" b="1" dirty="0"/>
              <a:t> Katedra podnikového hospodářství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784"/>
            <a:ext cx="9144000" cy="3456384"/>
          </a:xfrm>
          <a:solidFill>
            <a:srgbClr val="CCFFFF"/>
          </a:solidFill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cs-CZ" sz="5400" b="1" dirty="0">
                <a:solidFill>
                  <a:srgbClr val="C00000"/>
                </a:solidFill>
                <a:latin typeface="Arial Black" pitchFamily="34" charset="0"/>
              </a:rPr>
              <a:t>Competitive Intelligence,</a:t>
            </a:r>
          </a:p>
          <a:p>
            <a:pPr marL="0" indent="0" algn="ctr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cs-CZ" sz="4800" b="1" dirty="0">
                <a:solidFill>
                  <a:srgbClr val="C00000"/>
                </a:solidFill>
              </a:rPr>
              <a:t>jeden z klíčových prvků rozhodovacího procesu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195736" y="5301208"/>
            <a:ext cx="5040560" cy="10801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sz="3200" b="1" dirty="0"/>
              <a:t>František   Bartes</a:t>
            </a:r>
          </a:p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sz="2000" b="1" dirty="0"/>
              <a:t>bartes@</a:t>
            </a:r>
            <a:r>
              <a:rPr lang="cs-CZ" sz="2000" b="1" dirty="0" err="1"/>
              <a:t>fbm.vutbr.cz</a:t>
            </a:r>
            <a:endParaRPr lang="cs-CZ" sz="2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1" name="Rectangle 1"/>
          <p:cNvSpPr>
            <a:spLocks noChangeArrowheads="1"/>
          </p:cNvSpPr>
          <p:nvPr/>
        </p:nvSpPr>
        <p:spPr bwMode="auto">
          <a:xfrm>
            <a:off x="0" y="1556792"/>
            <a:ext cx="9144000" cy="310854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893763" marR="0" lvl="0" indent="-53022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1. 	Znáte všechny informace, které 	       potřebujete ke svému strategickému rozhodování?</a:t>
            </a:r>
            <a:endParaRPr kumimoji="0" lang="cs-CZ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93763" marR="0" lvl="0" indent="-5302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2. 	Víte, kde najdete informace, které ke svému rozhodnutí potřebujete?</a:t>
            </a:r>
            <a:endParaRPr kumimoji="0" lang="cs-CZ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93763" marR="0" lvl="0" indent="-5302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3. 	Víte, co budete dělat 	s informacemi, které najdete?</a:t>
            </a:r>
            <a:endParaRPr kumimoji="0" lang="cs-CZ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4869160"/>
            <a:ext cx="9144000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 indent="363538" algn="ctr" eaLnBrk="0" hangingPunct="0"/>
            <a:r>
              <a:rPr lang="cs-CZ" sz="3600" b="1" i="1" dirty="0">
                <a:latin typeface="Arial Black" panose="020B0A04020102020204" pitchFamily="34" charset="0"/>
                <a:ea typeface="Times New Roman" pitchFamily="18" charset="0"/>
              </a:rPr>
              <a:t>Pokud na jednu jedinou otázku nemáte uspokojivou odpověď :              </a:t>
            </a:r>
            <a:endParaRPr lang="cs-CZ" sz="3600" b="1" dirty="0">
              <a:latin typeface="Arial Black" panose="020B0A04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144655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>
                <a:latin typeface="Arial" pitchFamily="34" charset="0"/>
                <a:cs typeface="Arial" pitchFamily="34" charset="0"/>
              </a:rPr>
              <a:t>Základní otázky pro TOP management:</a:t>
            </a:r>
          </a:p>
        </p:txBody>
      </p:sp>
      <p:pic>
        <p:nvPicPr>
          <p:cNvPr id="6" name="Obrázek 5" descr="Pirátská vlajk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936" y="1844824"/>
            <a:ext cx="1440160" cy="93610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580111" y="6093296"/>
            <a:ext cx="1714379" cy="707886"/>
          </a:xfrm>
          <a:prstGeom prst="rect">
            <a:avLst/>
          </a:prstGeom>
          <a:solidFill>
            <a:srgbClr val="00FF00"/>
          </a:solidFill>
          <a:ln w="762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4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CI !!!</a:t>
            </a:r>
            <a:endParaRPr kumimoji="0" lang="cs-CZ" sz="4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8" name="Šipka ohnutá nahoru 7"/>
          <p:cNvSpPr/>
          <p:nvPr/>
        </p:nvSpPr>
        <p:spPr>
          <a:xfrm rot="5400000">
            <a:off x="4513684" y="5935588"/>
            <a:ext cx="620688" cy="936104"/>
          </a:xfrm>
          <a:prstGeom prst="bentUpArrow">
            <a:avLst/>
          </a:prstGeom>
          <a:solidFill>
            <a:srgbClr val="00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06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3501009"/>
          </a:xfrm>
          <a:solidFill>
            <a:srgbClr val="FFFFCC"/>
          </a:solidFill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dirty="0"/>
              <a:t>	</a:t>
            </a:r>
            <a:r>
              <a:rPr lang="cs-CZ" sz="3600" b="1" dirty="0"/>
              <a:t>Problematikou organizované informační podpory vedoucích pracovníků firmy za účelem zkvalitnění jejich rozhodování při získávání konkurenční výhody, se zabývá obor: </a:t>
            </a:r>
          </a:p>
        </p:txBody>
      </p:sp>
      <p:sp>
        <p:nvSpPr>
          <p:cNvPr id="24579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0035FC-79AD-4AAA-99C4-87593CAF2C3D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3501008"/>
            <a:ext cx="9144000" cy="3356992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marR="0" lvl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kumimoji="0" lang="cs-CZ" sz="8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</a:rPr>
              <a:t>„Competitive Intelligence“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obrázek 2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34271" y="980728"/>
            <a:ext cx="7156039" cy="5388662"/>
          </a:xfrm>
          <a:noFill/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99EE1-3268-43E0-8B0E-E5C73929A1A8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/>
              <a:t>ZPRAVODAJSKÁ PYRAMIDA</a:t>
            </a:r>
          </a:p>
        </p:txBody>
      </p:sp>
    </p:spTree>
    <p:extLst>
      <p:ext uri="{BB962C8B-B14F-4D97-AF65-F5344CB8AC3E}">
        <p14:creationId xmlns:p14="http://schemas.microsoft.com/office/powerpoint/2010/main" val="185137994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cs-CZ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4346466"/>
              </p:ext>
            </p:extLst>
          </p:nvPr>
        </p:nvGraphicFramePr>
        <p:xfrm>
          <a:off x="0" y="0"/>
          <a:ext cx="8786813" cy="718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749" name="Dokument" r:id="rId3" imgW="5934561" imgH="4855852" progId="Word.Document.12">
                  <p:embed/>
                </p:oleObj>
              </mc:Choice>
              <mc:Fallback>
                <p:oleObj name="Dokument" r:id="rId3" imgW="5934561" imgH="4855852" progId="Word.Document.12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786813" cy="718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BAC2-B0EE-47F9-AFBC-7867F09FC506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03719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0769"/>
            <a:ext cx="9144000" cy="4896520"/>
          </a:xfrm>
          <a:solidFill>
            <a:srgbClr val="FFFFCC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/>
              <a:t>	</a:t>
            </a:r>
            <a:r>
              <a:rPr lang="cs-CZ" sz="2800" b="1" dirty="0" err="1">
                <a:solidFill>
                  <a:srgbClr val="FF0000"/>
                </a:solidFill>
              </a:rPr>
              <a:t>Competitor</a:t>
            </a:r>
            <a:r>
              <a:rPr lang="cs-CZ" sz="2800" b="1" dirty="0">
                <a:solidFill>
                  <a:srgbClr val="FF0000"/>
                </a:solidFill>
              </a:rPr>
              <a:t> Intelligence</a:t>
            </a:r>
            <a:r>
              <a:rPr lang="cs-CZ" sz="2800" dirty="0">
                <a:solidFill>
                  <a:srgbClr val="FF0000"/>
                </a:solidFill>
              </a:rPr>
              <a:t>  </a:t>
            </a:r>
          </a:p>
          <a:p>
            <a:pPr eaLnBrk="1" hangingPunct="1">
              <a:buFontTx/>
              <a:buNone/>
            </a:pPr>
            <a:r>
              <a:rPr lang="cs-CZ" sz="3200" dirty="0">
                <a:solidFill>
                  <a:srgbClr val="FF0000"/>
                </a:solidFill>
              </a:rPr>
              <a:t>	</a:t>
            </a:r>
            <a:r>
              <a:rPr lang="cs-CZ" sz="2400" dirty="0"/>
              <a:t>-   </a:t>
            </a:r>
            <a:r>
              <a:rPr lang="cs-CZ" sz="2400" b="1" dirty="0"/>
              <a:t>cílený sběr informací o konkrétních 	konkurentech (nikoli o prostředí),</a:t>
            </a:r>
          </a:p>
          <a:p>
            <a:pPr eaLnBrk="1" hangingPunct="1">
              <a:buFontTx/>
              <a:buNone/>
            </a:pPr>
            <a:endParaRPr lang="cs-CZ" sz="800" dirty="0"/>
          </a:p>
          <a:p>
            <a:pPr eaLnBrk="1" hangingPunct="1">
              <a:buFontTx/>
              <a:buNone/>
            </a:pPr>
            <a:r>
              <a:rPr lang="cs-CZ" b="1" dirty="0">
                <a:solidFill>
                  <a:srgbClr val="FFFF00"/>
                </a:solidFill>
              </a:rPr>
              <a:t>	</a:t>
            </a:r>
            <a:r>
              <a:rPr lang="cs-CZ" sz="2800" b="1" dirty="0" err="1">
                <a:solidFill>
                  <a:srgbClr val="FF0000"/>
                </a:solidFill>
              </a:rPr>
              <a:t>Customer</a:t>
            </a:r>
            <a:r>
              <a:rPr lang="cs-CZ" sz="2800" b="1" dirty="0">
                <a:solidFill>
                  <a:srgbClr val="FF0000"/>
                </a:solidFill>
              </a:rPr>
              <a:t> Intelligence </a:t>
            </a:r>
            <a:r>
              <a:rPr lang="cs-CZ" sz="3200" b="1" dirty="0">
                <a:solidFill>
                  <a:srgbClr val="FF0000"/>
                </a:solidFill>
              </a:rPr>
              <a:t>			    	     </a:t>
            </a:r>
            <a:r>
              <a:rPr lang="cs-CZ" sz="2400" b="1" dirty="0"/>
              <a:t>-   zpravodajství o budoucích zákaznících,</a:t>
            </a:r>
          </a:p>
          <a:p>
            <a:pPr eaLnBrk="1" hangingPunct="1">
              <a:buFontTx/>
              <a:buNone/>
            </a:pPr>
            <a:endParaRPr lang="cs-CZ" sz="800" dirty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r>
              <a:rPr lang="cs-CZ" b="1" dirty="0">
                <a:solidFill>
                  <a:srgbClr val="FFFF00"/>
                </a:solidFill>
              </a:rPr>
              <a:t>	</a:t>
            </a:r>
            <a:r>
              <a:rPr lang="cs-CZ" sz="2800" b="1" dirty="0">
                <a:solidFill>
                  <a:srgbClr val="FF0000"/>
                </a:solidFill>
              </a:rPr>
              <a:t>Marketing Intelligence </a:t>
            </a:r>
          </a:p>
          <a:p>
            <a:pPr eaLnBrk="1" hangingPunct="1">
              <a:buFontTx/>
              <a:buNone/>
            </a:pPr>
            <a:r>
              <a:rPr lang="cs-CZ" sz="3200" b="1" dirty="0">
                <a:solidFill>
                  <a:srgbClr val="FF0000"/>
                </a:solidFill>
              </a:rPr>
              <a:t>	</a:t>
            </a:r>
            <a:r>
              <a:rPr lang="cs-CZ" sz="2400" b="1" dirty="0"/>
              <a:t>-   zpravodajství o nových trendech vývoje trhu,</a:t>
            </a:r>
          </a:p>
        </p:txBody>
      </p:sp>
      <p:sp>
        <p:nvSpPr>
          <p:cNvPr id="27651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3E700D-157C-41B6-99CB-E67735FDCE54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27653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4800" b="1" dirty="0"/>
              <a:t>CÍLE ZÁJMU CI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777"/>
            <a:ext cx="9144000" cy="4392712"/>
          </a:xfrm>
          <a:solidFill>
            <a:srgbClr val="FFFFCC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/>
              <a:t>	</a:t>
            </a:r>
            <a:r>
              <a:rPr lang="cs-CZ" sz="2800" b="1" dirty="0">
                <a:solidFill>
                  <a:srgbClr val="FF0000"/>
                </a:solidFill>
              </a:rPr>
              <a:t>Partner Intelligence</a:t>
            </a:r>
            <a:r>
              <a:rPr lang="cs-CZ" b="1" dirty="0">
                <a:solidFill>
                  <a:srgbClr val="FF0000"/>
                </a:solidFill>
              </a:rPr>
              <a:t>   </a:t>
            </a:r>
          </a:p>
          <a:p>
            <a:pPr eaLnBrk="1" hangingPunct="1">
              <a:buFontTx/>
              <a:buNone/>
            </a:pPr>
            <a:r>
              <a:rPr lang="cs-CZ" b="1" dirty="0">
                <a:solidFill>
                  <a:srgbClr val="FF0000"/>
                </a:solidFill>
              </a:rPr>
              <a:t>	</a:t>
            </a:r>
            <a:r>
              <a:rPr lang="cs-CZ" sz="2400" b="1" dirty="0"/>
              <a:t>-  	zpravodajství o obchodních partnerech ve 	vztahu k jejich možnému vývoji v budoucnu,</a:t>
            </a:r>
          </a:p>
          <a:p>
            <a:pPr eaLnBrk="1" hangingPunct="1">
              <a:buFontTx/>
              <a:buNone/>
            </a:pPr>
            <a:endParaRPr lang="cs-CZ" sz="800" b="1" dirty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r>
              <a:rPr lang="cs-CZ" b="1" dirty="0">
                <a:solidFill>
                  <a:srgbClr val="FFFF00"/>
                </a:solidFill>
              </a:rPr>
              <a:t>	</a:t>
            </a:r>
            <a:r>
              <a:rPr lang="cs-CZ" sz="2800" b="1" dirty="0" err="1">
                <a:solidFill>
                  <a:srgbClr val="FF0000"/>
                </a:solidFill>
              </a:rPr>
              <a:t>Technical</a:t>
            </a:r>
            <a:r>
              <a:rPr lang="cs-CZ" sz="2800" b="1" dirty="0">
                <a:solidFill>
                  <a:srgbClr val="FF0000"/>
                </a:solidFill>
              </a:rPr>
              <a:t> Intelligence </a:t>
            </a:r>
          </a:p>
          <a:p>
            <a:pPr eaLnBrk="1" hangingPunct="1">
              <a:buFontTx/>
              <a:buNone/>
            </a:pPr>
            <a:r>
              <a:rPr lang="cs-CZ" sz="2800" b="1" dirty="0">
                <a:solidFill>
                  <a:srgbClr val="FF0000"/>
                </a:solidFill>
              </a:rPr>
              <a:t>	</a:t>
            </a:r>
            <a:r>
              <a:rPr lang="cs-CZ" sz="2400" b="1" dirty="0"/>
              <a:t>-  zpravodajství o výsledcích technického vývoje,</a:t>
            </a:r>
          </a:p>
          <a:p>
            <a:pPr eaLnBrk="1" hangingPunct="1">
              <a:buFontTx/>
              <a:buNone/>
            </a:pPr>
            <a:endParaRPr lang="cs-CZ" sz="800" dirty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r>
              <a:rPr lang="cs-CZ" b="1" dirty="0">
                <a:solidFill>
                  <a:srgbClr val="FFFF00"/>
                </a:solidFill>
              </a:rPr>
              <a:t>	</a:t>
            </a:r>
            <a:r>
              <a:rPr lang="cs-CZ" sz="2800" b="1" dirty="0" err="1">
                <a:solidFill>
                  <a:srgbClr val="FF0000"/>
                </a:solidFill>
              </a:rPr>
              <a:t>Financial</a:t>
            </a:r>
            <a:r>
              <a:rPr lang="cs-CZ" sz="2800" b="1" dirty="0">
                <a:solidFill>
                  <a:srgbClr val="FF0000"/>
                </a:solidFill>
              </a:rPr>
              <a:t> Intelligence</a:t>
            </a:r>
            <a:r>
              <a:rPr lang="cs-CZ" b="1" dirty="0">
                <a:solidFill>
                  <a:srgbClr val="FFFF00"/>
                </a:solidFill>
              </a:rPr>
              <a:t>	</a:t>
            </a:r>
          </a:p>
          <a:p>
            <a:pPr eaLnBrk="1" hangingPunct="1">
              <a:buFontTx/>
              <a:buNone/>
            </a:pPr>
            <a:r>
              <a:rPr lang="cs-CZ" b="1" dirty="0">
                <a:solidFill>
                  <a:srgbClr val="FFFF00"/>
                </a:solidFill>
              </a:rPr>
              <a:t>	</a:t>
            </a:r>
            <a:r>
              <a:rPr lang="cs-CZ" sz="2400" b="1" dirty="0"/>
              <a:t>-  zpravodajství o finanční situaci </a:t>
            </a:r>
          </a:p>
          <a:p>
            <a:pPr eaLnBrk="1" hangingPunct="1">
              <a:buFontTx/>
              <a:buNone/>
            </a:pPr>
            <a:endParaRPr lang="cs-CZ" dirty="0"/>
          </a:p>
        </p:txBody>
      </p:sp>
      <p:sp>
        <p:nvSpPr>
          <p:cNvPr id="28675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D9704C-C46A-49F6-ABEE-8A0F506A9BE6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28676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800" b="1" dirty="0"/>
              <a:t>CÍLE ZÁJMU CI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877F169-28F2-4FAB-8AE3-020DE9B3E93D}" type="slidenum">
              <a:rPr lang="cs-CZ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>
                <a:defRPr/>
              </a:pPr>
              <a:t>16</a:t>
            </a:fld>
            <a:endParaRPr lang="cs-CZ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412875"/>
          </a:xfrm>
          <a:solidFill>
            <a:srgbClr val="CCFFFF"/>
          </a:solidFill>
        </p:spPr>
        <p:txBody>
          <a:bodyPr/>
          <a:lstStyle/>
          <a:p>
            <a:pPr algn="ctr" eaLnBrk="1" hangingPunct="1"/>
            <a:r>
              <a:rPr lang="cs-CZ" sz="4400" b="1" dirty="0">
                <a:solidFill>
                  <a:schemeClr val="tx1"/>
                </a:solidFill>
              </a:rPr>
              <a:t>Možnosti zabezpečení CI </a:t>
            </a:r>
            <a:br>
              <a:rPr lang="cs-CZ" sz="4400" b="1" dirty="0">
                <a:solidFill>
                  <a:schemeClr val="tx1"/>
                </a:solidFill>
              </a:rPr>
            </a:br>
            <a:r>
              <a:rPr lang="cs-CZ" sz="4400" b="1" dirty="0">
                <a:solidFill>
                  <a:schemeClr val="tx1"/>
                </a:solidFill>
              </a:rPr>
              <a:t>u firmy</a:t>
            </a:r>
            <a:r>
              <a:rPr lang="cs-CZ" sz="4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413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2132856"/>
            <a:ext cx="8496300" cy="3960440"/>
          </a:xfrm>
          <a:solidFill>
            <a:srgbClr val="FFFFCC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dirty="0"/>
              <a:t>	</a:t>
            </a:r>
            <a:r>
              <a:rPr lang="cs-CZ" b="1" dirty="0">
                <a:solidFill>
                  <a:srgbClr val="FF0000"/>
                </a:solidFill>
              </a:rPr>
              <a:t>A)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Externí specializovaná firma</a:t>
            </a:r>
            <a:r>
              <a:rPr lang="cs-CZ" dirty="0">
                <a:solidFill>
                  <a:srgbClr val="FFFF00"/>
                </a:solidFill>
              </a:rPr>
              <a:t> 	</a:t>
            </a:r>
          </a:p>
          <a:p>
            <a:pPr eaLnBrk="1" hangingPunct="1">
              <a:buFontTx/>
              <a:buNone/>
            </a:pPr>
            <a:r>
              <a:rPr lang="cs-CZ" dirty="0">
                <a:solidFill>
                  <a:srgbClr val="FFFF00"/>
                </a:solidFill>
              </a:rPr>
              <a:t>		</a:t>
            </a:r>
            <a:r>
              <a:rPr lang="cs-CZ" b="1" dirty="0"/>
              <a:t>(specializovaná agentura na CI),</a:t>
            </a:r>
          </a:p>
          <a:p>
            <a:pPr eaLnBrk="1" hangingPunct="1">
              <a:buFontTx/>
              <a:buNone/>
            </a:pPr>
            <a:endParaRPr lang="cs-CZ" sz="1800" dirty="0"/>
          </a:p>
          <a:p>
            <a:pPr eaLnBrk="1" hangingPunct="1">
              <a:buFontTx/>
              <a:buNone/>
            </a:pPr>
            <a:endParaRPr lang="cs-CZ" sz="1800" dirty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r>
              <a:rPr lang="cs-CZ" dirty="0">
                <a:solidFill>
                  <a:srgbClr val="FFFF00"/>
                </a:solidFill>
              </a:rPr>
              <a:t>	</a:t>
            </a:r>
            <a:r>
              <a:rPr lang="cs-CZ" b="1" dirty="0">
                <a:solidFill>
                  <a:srgbClr val="FF0000"/>
                </a:solidFill>
              </a:rPr>
              <a:t>B) Interní útvar vlastní firmy</a:t>
            </a:r>
            <a:r>
              <a:rPr lang="cs-CZ" dirty="0">
                <a:solidFill>
                  <a:srgbClr val="FF0000"/>
                </a:solidFill>
              </a:rPr>
              <a:t>         </a:t>
            </a:r>
            <a:r>
              <a:rPr lang="cs-CZ" dirty="0">
                <a:solidFill>
                  <a:srgbClr val="FFFF00"/>
                </a:solidFill>
              </a:rPr>
              <a:t>	</a:t>
            </a:r>
            <a:r>
              <a:rPr lang="cs-CZ" b="1" dirty="0"/>
              <a:t>(firemní útvar).</a:t>
            </a:r>
          </a:p>
          <a:p>
            <a:pPr eaLnBrk="1" hangingPunct="1">
              <a:buFontTx/>
              <a:buNone/>
            </a:pPr>
            <a:endParaRPr lang="cs-CZ" sz="2000" b="1" dirty="0"/>
          </a:p>
          <a:p>
            <a:pPr marL="0" indent="0" algn="ctr" eaLnBrk="1" hangingPunct="1">
              <a:buFontTx/>
              <a:buNone/>
            </a:pPr>
            <a:r>
              <a:rPr lang="cs-CZ" sz="2800" b="1" dirty="0"/>
              <a:t>Výhody nevýhody obou možností</a:t>
            </a:r>
          </a:p>
        </p:txBody>
      </p:sp>
      <p:sp>
        <p:nvSpPr>
          <p:cNvPr id="29701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57F1A7-0EBA-4605-BCAA-8CCC4DD3246C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6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69" name="Rectangle 1"/>
          <p:cNvSpPr>
            <a:spLocks noChangeArrowheads="1"/>
          </p:cNvSpPr>
          <p:nvPr/>
        </p:nvSpPr>
        <p:spPr bwMode="auto">
          <a:xfrm>
            <a:off x="0" y="-61779"/>
            <a:ext cx="9144000" cy="60782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090269" tIns="76176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DRUHY COMPETITIVE   INTELLIGENCE</a:t>
            </a:r>
            <a:endParaRPr kumimoji="0" lang="cs-CZ" sz="32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37570" name="Rectangle 2"/>
          <p:cNvSpPr>
            <a:spLocks noChangeArrowheads="1"/>
          </p:cNvSpPr>
          <p:nvPr/>
        </p:nvSpPr>
        <p:spPr bwMode="auto">
          <a:xfrm>
            <a:off x="0" y="120452"/>
            <a:ext cx="9144000" cy="689419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  <a:tabLst/>
            </a:pPr>
            <a:r>
              <a:rPr kumimoji="0" lang="cs-CZ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Competitive Intelligence ofenzivní (CI).</a:t>
            </a:r>
            <a:endParaRPr kumimoji="0" lang="cs-CZ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Úkolem ofenzivního Competitive Intelligence je 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získat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zpravodajství o </a:t>
            </a:r>
            <a:r>
              <a:rPr kumimoji="0" lang="cs-CZ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budoucích příležitostech i hrozbách 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plynoucích z podnikového okolí, </a:t>
            </a:r>
          </a:p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Times New Roman" pitchFamily="18" charset="0"/>
              </a:rPr>
              <a:t>odhalit budoucí kroky konkurenta</a:t>
            </a:r>
          </a:p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46088" marR="0" lvl="0" indent="-4460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b) Competitive Intelligence defenzivní (CCI – Counter Competitive Intelligence).</a:t>
            </a:r>
            <a:endParaRPr kumimoji="0" lang="cs-CZ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  <a:p>
            <a:pPr marL="446088" marR="0" lvl="0" indent="-4460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Counter Competitive Intelligence má za úkol </a:t>
            </a:r>
          </a:p>
          <a:p>
            <a:pPr marL="446088" marR="0" lvl="0" indent="-446088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Times New Roman" pitchFamily="18" charset="0"/>
              </a:rPr>
              <a:t>chránit oprávněné zájmy podniku 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(obchodní tajemství) před útoky útvarů Competitive Intelligence konkurenčních firem, případně před průmyslovou špionáží.</a:t>
            </a:r>
          </a:p>
          <a:p>
            <a:pPr marL="446088" marR="0" lvl="0" indent="-446088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46088" marR="0" lvl="0" indent="-4460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c) Competitive Intelligence vlivové (</a:t>
            </a:r>
            <a:r>
              <a:rPr kumimoji="0" lang="cs-CZ" sz="2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covert</a:t>
            </a:r>
            <a:r>
              <a:rPr kumimoji="0" lang="cs-CZ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 </a:t>
            </a:r>
            <a:r>
              <a:rPr kumimoji="0" lang="cs-CZ" sz="2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actions</a:t>
            </a:r>
            <a:r>
              <a:rPr kumimoji="0" lang="cs-CZ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 – aktivní, vlivové opatření).</a:t>
            </a:r>
            <a:endParaRPr kumimoji="0" lang="cs-CZ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  <a:p>
            <a:pPr marL="446088" marR="0" lvl="0" indent="-446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Vlivové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Competitive Intelligence má za úkol 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Times New Roman" pitchFamily="18" charset="0"/>
              </a:rPr>
              <a:t>ovlivnit záměry, opatření apod. konkurenčních firem</a:t>
            </a:r>
            <a:endParaRPr kumimoji="0" lang="cs-CZ" sz="3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CCFFFF"/>
          </a:solidFill>
        </p:spPr>
        <p:txBody>
          <a:bodyPr/>
          <a:lstStyle/>
          <a:p>
            <a:pPr algn="ctr" eaLnBrk="1" hangingPunct="1"/>
            <a:r>
              <a:rPr lang="cs-CZ" sz="4800" b="1" dirty="0">
                <a:solidFill>
                  <a:schemeClr val="tx1"/>
                </a:solidFill>
              </a:rPr>
              <a:t>ZPRAVODAJSKÝ CYKLUS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784"/>
            <a:ext cx="9144000" cy="5373216"/>
          </a:xfrm>
          <a:solidFill>
            <a:srgbClr val="FFFFCC"/>
          </a:solidFill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cs-CZ" b="1" dirty="0"/>
              <a:t>Americká ústřední zpravodajská služba CIA definuje zpravodajský cyklus: </a:t>
            </a:r>
          </a:p>
          <a:p>
            <a:pPr eaLnBrk="1" hangingPunct="1">
              <a:buFontTx/>
              <a:buNone/>
            </a:pPr>
            <a:endParaRPr lang="cs-CZ" sz="2000" b="1" dirty="0">
              <a:solidFill>
                <a:srgbClr val="FFFF00"/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cs-CZ" sz="3600" b="1" dirty="0">
                <a:solidFill>
                  <a:srgbClr val="3333CC"/>
                </a:solidFill>
              </a:rPr>
              <a:t>„Proces získávání informace s jejím následným vyhodnocením, analýzou a předáním k využití v rozhodovací činnosti“. </a:t>
            </a:r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23DF31-D413-44D3-8E65-C3408102DC2A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10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sz="4400" b="1" dirty="0">
                <a:solidFill>
                  <a:schemeClr val="tx1"/>
                </a:solidFill>
              </a:rPr>
              <a:t>ZPRAVODAJSKÝ CYKLUS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-18152" y="1844824"/>
            <a:ext cx="9144000" cy="4248472"/>
          </a:xfrm>
          <a:prstGeom prst="rect">
            <a:avLst/>
          </a:prstGeom>
          <a:solidFill>
            <a:srgbClr val="FFFFCC"/>
          </a:solidFill>
          <a:ln>
            <a:solidFill>
              <a:srgbClr val="FF33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 zpravodajské praxi (CIA) i v </a:t>
            </a:r>
            <a:r>
              <a:rPr kumimoji="0" 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Competitive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Intelligence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 běžně používá čtyř fázový model zpravodajského cyklu: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>
              <a:buFontTx/>
              <a:buNone/>
            </a:pPr>
            <a:r>
              <a:rPr lang="cs-CZ" sz="2800" b="1" dirty="0"/>
              <a:t>		</a:t>
            </a:r>
            <a:r>
              <a:rPr lang="cs-CZ" sz="3200" b="1" dirty="0">
                <a:latin typeface="Arial Black" panose="020B0A04020102020204" pitchFamily="34" charset="0"/>
              </a:rPr>
              <a:t>I)    Řízení</a:t>
            </a:r>
          </a:p>
          <a:p>
            <a:pPr marL="273050">
              <a:buFontTx/>
              <a:buNone/>
            </a:pPr>
            <a:r>
              <a:rPr lang="cs-CZ" sz="3200" b="1" dirty="0">
                <a:latin typeface="Arial Black" panose="020B0A04020102020204" pitchFamily="34" charset="0"/>
              </a:rPr>
              <a:t>		II)   Shromažďování (sběr) dat</a:t>
            </a:r>
          </a:p>
          <a:p>
            <a:pPr marL="273050">
              <a:buFontTx/>
              <a:buNone/>
            </a:pPr>
            <a:r>
              <a:rPr lang="cs-CZ" sz="3200" b="1" dirty="0">
                <a:latin typeface="Arial Black" panose="020B0A04020102020204" pitchFamily="34" charset="0"/>
              </a:rPr>
              <a:t>		</a:t>
            </a:r>
            <a:r>
              <a:rPr lang="cs-CZ" sz="3200" b="1" dirty="0">
                <a:solidFill>
                  <a:srgbClr val="FF0000"/>
                </a:solidFill>
                <a:latin typeface="Arial Black" panose="020B0A04020102020204" pitchFamily="34" charset="0"/>
              </a:rPr>
              <a:t>III)  Zpracování (analýza)</a:t>
            </a:r>
          </a:p>
          <a:p>
            <a:pPr marL="273050">
              <a:buFontTx/>
              <a:buNone/>
            </a:pPr>
            <a:r>
              <a:rPr lang="cs-CZ" sz="3200" b="1" dirty="0">
                <a:latin typeface="Arial Black" panose="020B0A04020102020204" pitchFamily="34" charset="0"/>
              </a:rPr>
              <a:t>		IV)  Šíření (distribuce)</a:t>
            </a:r>
          </a:p>
        </p:txBody>
      </p:sp>
    </p:spTree>
    <p:extLst>
      <p:ext uri="{BB962C8B-B14F-4D97-AF65-F5344CB8AC3E}">
        <p14:creationId xmlns:p14="http://schemas.microsoft.com/office/powerpoint/2010/main" val="1063025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64704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Konkurenceschopnost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  <a:solidFill>
            <a:srgbClr val="FFFFCC"/>
          </a:solidFill>
        </p:spPr>
        <p:txBody>
          <a:bodyPr/>
          <a:lstStyle/>
          <a:p>
            <a:pPr marL="0" indent="0">
              <a:buNone/>
            </a:pPr>
            <a:r>
              <a:rPr lang="cs-CZ" sz="4800" dirty="0"/>
              <a:t>	</a:t>
            </a:r>
          </a:p>
          <a:p>
            <a:pPr marL="0" indent="0" algn="ctr">
              <a:buNone/>
            </a:pPr>
            <a:r>
              <a:rPr lang="cs-CZ" sz="3600" b="1" dirty="0">
                <a:latin typeface="Arial Black" panose="020B0A04020102020204" pitchFamily="34" charset="0"/>
              </a:rPr>
              <a:t>Schopnost podniku dosahovat svých strategických cílů v náročném konkurenčním 	prostředí ve středně </a:t>
            </a:r>
            <a:r>
              <a:rPr lang="cs-CZ" sz="3600" b="1" dirty="0" err="1">
                <a:latin typeface="Arial Black" panose="020B0A04020102020204" pitchFamily="34" charset="0"/>
              </a:rPr>
              <a:t>dobém</a:t>
            </a:r>
            <a:r>
              <a:rPr lang="cs-CZ" sz="3600" b="1" dirty="0">
                <a:latin typeface="Arial Black" panose="020B0A04020102020204" pitchFamily="34" charset="0"/>
              </a:rPr>
              <a:t> časovém horizontu.</a:t>
            </a:r>
          </a:p>
          <a:p>
            <a:pPr marL="0" indent="0">
              <a:buNone/>
            </a:pPr>
            <a:endParaRPr lang="cs-CZ" sz="2800" b="1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cs-CZ" sz="3600" b="1" dirty="0">
                <a:latin typeface="+mj-lt"/>
              </a:rPr>
              <a:t>(Světové ekonomické fórum)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6025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b="1" dirty="0"/>
              <a:t>Nejdůležitější etapa zpravodajského cyklu 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  <a:solidFill>
            <a:srgbClr val="FFFFCC"/>
          </a:solidFill>
        </p:spPr>
        <p:txBody>
          <a:bodyPr/>
          <a:lstStyle/>
          <a:p>
            <a:pPr algn="ctr">
              <a:buNone/>
            </a:pPr>
            <a:endParaRPr lang="cs-CZ" sz="4000" b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cs-CZ" sz="4000" b="1" dirty="0">
                <a:solidFill>
                  <a:srgbClr val="FF0000"/>
                </a:solidFill>
              </a:rPr>
              <a:t>Zpravodajská analýza</a:t>
            </a:r>
          </a:p>
          <a:p>
            <a:pPr algn="ctr">
              <a:buNone/>
            </a:pPr>
            <a:endParaRPr lang="cs-CZ" sz="800" b="1" dirty="0"/>
          </a:p>
          <a:p>
            <a:pPr marL="0" indent="0">
              <a:buNone/>
            </a:pPr>
            <a:r>
              <a:rPr lang="cs-CZ" sz="2400" b="1" dirty="0"/>
              <a:t>Proces zpracování vstupních údajů, dat a informací, pochopení souvztažností a kontextu se zájmovým prostředím za účelem vytvoření </a:t>
            </a:r>
          </a:p>
          <a:p>
            <a:pPr marL="0" indent="0" algn="ctr">
              <a:buNone/>
            </a:pPr>
            <a:r>
              <a:rPr lang="cs-CZ" sz="3200" b="1" dirty="0">
                <a:solidFill>
                  <a:srgbClr val="FF0000"/>
                </a:solidFill>
                <a:latin typeface="Arial Black" pitchFamily="34" charset="0"/>
              </a:rPr>
              <a:t>kvalitních podkladů </a:t>
            </a:r>
          </a:p>
          <a:p>
            <a:pPr marL="0" indent="0">
              <a:buNone/>
            </a:pPr>
            <a:r>
              <a:rPr lang="cs-CZ" sz="2400" b="1" dirty="0"/>
              <a:t>pro strategické rozhodování vrcholového managementu. </a:t>
            </a:r>
          </a:p>
          <a:p>
            <a:pPr marL="0" indent="0">
              <a:buNone/>
            </a:pPr>
            <a:endParaRPr lang="cs-CZ" sz="800" b="1" dirty="0"/>
          </a:p>
          <a:p>
            <a:pPr marL="0" indent="0" algn="ctr">
              <a:buNone/>
            </a:pPr>
            <a:r>
              <a:rPr lang="cs-CZ" sz="2400" b="1" dirty="0"/>
              <a:t>Analytik by měl dobře znát řešený problém včetně prostředí.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08719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b="1" dirty="0"/>
              <a:t>ZPRAVODAJSKÁ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  <a:solidFill>
            <a:srgbClr val="FFFFCC"/>
          </a:solidFill>
        </p:spPr>
        <p:txBody>
          <a:bodyPr/>
          <a:lstStyle/>
          <a:p>
            <a:pPr marL="0" indent="0">
              <a:buNone/>
            </a:pPr>
            <a:endParaRPr lang="cs-CZ" sz="1800" dirty="0"/>
          </a:p>
          <a:p>
            <a:pPr marL="0" indent="0" algn="ctr">
              <a:buNone/>
            </a:pPr>
            <a:r>
              <a:rPr lang="cs-CZ" sz="4400" b="1" dirty="0">
                <a:solidFill>
                  <a:srgbClr val="FF0000"/>
                </a:solidFill>
                <a:latin typeface="Arial Black" panose="020B0A04020102020204" pitchFamily="34" charset="0"/>
              </a:rPr>
              <a:t>KRÁLOVSKÁ DISCIPLÍNA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 algn="ctr">
              <a:buNone/>
            </a:pPr>
            <a:r>
              <a:rPr lang="cs-CZ" b="1" dirty="0"/>
              <a:t>Kapitán Matthew </a:t>
            </a:r>
            <a:r>
              <a:rPr lang="cs-CZ" b="1" dirty="0" err="1"/>
              <a:t>Gart</a:t>
            </a:r>
            <a:r>
              <a:rPr lang="cs-CZ" b="1" dirty="0"/>
              <a:t>: </a:t>
            </a:r>
          </a:p>
          <a:p>
            <a:pPr marL="0" indent="0" algn="ctr">
              <a:buNone/>
            </a:pPr>
            <a:endParaRPr lang="cs-CZ" sz="2000" b="1" dirty="0"/>
          </a:p>
          <a:p>
            <a:pPr marL="0" indent="0" algn="ctr">
              <a:buNone/>
            </a:pPr>
            <a:r>
              <a:rPr lang="cs-CZ" sz="4000" b="1" i="1" dirty="0"/>
              <a:t>„</a:t>
            </a:r>
            <a:r>
              <a:rPr lang="cs-CZ" sz="4000" b="1" i="1" dirty="0" err="1"/>
              <a:t>Joe</a:t>
            </a:r>
            <a:r>
              <a:rPr lang="cs-CZ" sz="4000" b="1" i="1" dirty="0"/>
              <a:t>, ty hádáš!“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 algn="ctr">
              <a:buNone/>
            </a:pPr>
            <a:r>
              <a:rPr lang="cs-CZ" b="1" dirty="0"/>
              <a:t>Zpravodajec Joseph </a:t>
            </a:r>
            <a:r>
              <a:rPr lang="cs-CZ" b="1" dirty="0" err="1"/>
              <a:t>Rochefort</a:t>
            </a:r>
            <a:r>
              <a:rPr lang="cs-CZ" b="1" dirty="0"/>
              <a:t>: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 algn="ctr">
              <a:buNone/>
            </a:pPr>
            <a:r>
              <a:rPr lang="cs-CZ" sz="4000" b="1" i="1" dirty="0"/>
              <a:t>„My tomu rádi říkáme analýza, pane kapitáne“.</a:t>
            </a:r>
          </a:p>
        </p:txBody>
      </p:sp>
    </p:spTree>
    <p:extLst>
      <p:ext uri="{BB962C8B-B14F-4D97-AF65-F5344CB8AC3E}">
        <p14:creationId xmlns:p14="http://schemas.microsoft.com/office/powerpoint/2010/main" val="1289710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  <a:solidFill>
            <a:srgbClr val="FFFFCC"/>
          </a:solidFill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400" dirty="0">
                <a:latin typeface="Arial Black" panose="020B0A04020102020204" pitchFamily="34" charset="0"/>
              </a:rPr>
              <a:t>Pokud máme vážně uvažovat o světě a jednat v něm efektivně, nějaký druh zjednodušené mapy reality …je nezbytný.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/>
              <a:t>Střet civilizací a znovu vybudování světového řádu</a:t>
            </a:r>
          </a:p>
          <a:p>
            <a:pPr marL="0" indent="0" algn="r">
              <a:buNone/>
            </a:pPr>
            <a:r>
              <a:rPr lang="cs-CZ" dirty="0"/>
              <a:t>(Samuel P. </a:t>
            </a:r>
            <a:r>
              <a:rPr lang="cs-CZ" dirty="0" err="1"/>
              <a:t>Huntington</a:t>
            </a:r>
            <a:r>
              <a:rPr lang="cs-CZ" dirty="0"/>
              <a:t>)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80728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sz="4400" b="1" dirty="0"/>
              <a:t>MENTÁLNÍ MODEL</a:t>
            </a:r>
          </a:p>
        </p:txBody>
      </p:sp>
    </p:spTree>
    <p:extLst>
      <p:ext uri="{BB962C8B-B14F-4D97-AF65-F5344CB8AC3E}">
        <p14:creationId xmlns:p14="http://schemas.microsoft.com/office/powerpoint/2010/main" val="1433598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80728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sz="4400" b="1" dirty="0"/>
              <a:t>MENTÁLNÍ MODEL</a:t>
            </a:r>
          </a:p>
        </p:txBody>
      </p:sp>
      <p:sp>
        <p:nvSpPr>
          <p:cNvPr id="4" name="Zástupný symbol pro obsah 2"/>
          <p:cNvSpPr txBox="1">
            <a:spLocks noGrp="1"/>
          </p:cNvSpPr>
          <p:nvPr>
            <p:ph idx="1"/>
          </p:nvPr>
        </p:nvSpPr>
        <p:spPr bwMode="auto">
          <a:xfrm>
            <a:off x="0" y="980728"/>
            <a:ext cx="9144000" cy="5877272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cs-CZ" sz="4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cs-CZ" sz="4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Vnitřní </a:t>
            </a:r>
            <a:r>
              <a:rPr kumimoji="0" lang="cs-CZ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náhled</a:t>
            </a:r>
            <a:r>
              <a:rPr kumimoji="0" lang="cs-CZ" sz="4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analytika na analyzovaný problém, skládající se z přesvědčení a předpokladů o tom, které proměnné tohoto problému jsou </a:t>
            </a:r>
            <a:r>
              <a:rPr kumimoji="0" lang="cs-CZ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</a:rPr>
              <a:t>nejdůležitější</a:t>
            </a:r>
            <a:r>
              <a:rPr kumimoji="0" lang="cs-CZ" sz="4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 jak se vztahují k sobě navzájem</a:t>
            </a:r>
          </a:p>
        </p:txBody>
      </p:sp>
    </p:spTree>
    <p:extLst>
      <p:ext uri="{BB962C8B-B14F-4D97-AF65-F5344CB8AC3E}">
        <p14:creationId xmlns:p14="http://schemas.microsoft.com/office/powerpoint/2010/main" val="20720298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2"/>
          <p:cNvSpPr txBox="1"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CC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endParaRPr lang="cs-CZ" sz="4800" b="1" dirty="0"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cs-CZ" sz="4800" b="1" dirty="0">
                <a:latin typeface="Arial Black" pitchFamily="34" charset="0"/>
              </a:rPr>
              <a:t>Přesnost závěrů </a:t>
            </a:r>
          </a:p>
          <a:p>
            <a:pPr marL="0" indent="0">
              <a:buNone/>
            </a:pPr>
            <a:r>
              <a:rPr lang="cs-CZ" sz="3200" b="1" dirty="0">
                <a:latin typeface="Arial Black" pitchFamily="34" charset="0"/>
              </a:rPr>
              <a:t>vyplývajících ze zpravodajských analýz je především závislá na dvou faktorech, a to na:</a:t>
            </a:r>
          </a:p>
          <a:p>
            <a:endParaRPr lang="cs-CZ" sz="1700" b="1" dirty="0">
              <a:latin typeface="Arial Black" pitchFamily="34" charset="0"/>
            </a:endParaRPr>
          </a:p>
          <a:p>
            <a:pPr marL="514350" lvl="0" indent="-514350">
              <a:buAutoNum type="arabicPeriod"/>
            </a:pPr>
            <a:r>
              <a:rPr lang="cs-CZ" sz="2800" b="1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Přesnosti vlastního mentálního modelu analytika. </a:t>
            </a:r>
          </a:p>
          <a:p>
            <a:pPr marL="514350" lvl="0" indent="-514350"/>
            <a:endParaRPr lang="cs-CZ" sz="1700" b="1" dirty="0">
              <a:solidFill>
                <a:srgbClr val="C00000"/>
              </a:solidFill>
              <a:latin typeface="Arial Black" pitchFamily="34" charset="0"/>
              <a:cs typeface="Arial" pitchFamily="34" charset="0"/>
            </a:endParaRPr>
          </a:p>
          <a:p>
            <a:pPr marL="534988" lvl="0" indent="-534988">
              <a:buNone/>
            </a:pPr>
            <a:r>
              <a:rPr lang="cs-CZ" sz="2800" b="1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2. Přesnosti údajů, dat a informací, které  vstupují do mentálního modelu analytika.</a:t>
            </a:r>
          </a:p>
        </p:txBody>
      </p:sp>
    </p:spTree>
    <p:extLst>
      <p:ext uri="{BB962C8B-B14F-4D97-AF65-F5344CB8AC3E}">
        <p14:creationId xmlns:p14="http://schemas.microsoft.com/office/powerpoint/2010/main" val="29949301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8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3200" b="1" dirty="0">
                <a:solidFill>
                  <a:schemeClr val="tx1"/>
                </a:solidFill>
              </a:rPr>
              <a:t>Firmy, pro které pracují specialisté 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548680"/>
            <a:ext cx="9144000" cy="6309320"/>
          </a:xfrm>
          <a:solidFill>
            <a:srgbClr val="FFFFCC"/>
          </a:solidFill>
        </p:spPr>
        <p:txBody>
          <a:bodyPr/>
          <a:lstStyle/>
          <a:p>
            <a:pPr>
              <a:buNone/>
            </a:pPr>
            <a:endParaRPr lang="cs-CZ" dirty="0"/>
          </a:p>
        </p:txBody>
      </p:sp>
      <p:graphicFrame>
        <p:nvGraphicFramePr>
          <p:cNvPr id="69634" name="Object 2"/>
          <p:cNvGraphicFramePr>
            <a:graphicFrameLocks noChangeAspect="1"/>
          </p:cNvGraphicFramePr>
          <p:nvPr/>
        </p:nvGraphicFramePr>
        <p:xfrm>
          <a:off x="683568" y="595313"/>
          <a:ext cx="8080375" cy="626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16" name="Dokument" r:id="rId3" imgW="6166001" imgH="4767747" progId="Word.Document.12">
                  <p:embed/>
                </p:oleObj>
              </mc:Choice>
              <mc:Fallback>
                <p:oleObj name="Dokument" r:id="rId3" imgW="6166001" imgH="4767747" progId="Word.Document.12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595313"/>
                        <a:ext cx="8080375" cy="626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26876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b="1" dirty="0"/>
              <a:t>STAV COMPETITIVE INTELLIGENCE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  <a:solidFill>
            <a:srgbClr val="FFFFCC"/>
          </a:solidFill>
        </p:spPr>
        <p:txBody>
          <a:bodyPr/>
          <a:lstStyle/>
          <a:p>
            <a:pPr marL="0" indent="0" algn="ctr">
              <a:buNone/>
            </a:pPr>
            <a:r>
              <a:rPr lang="cs-CZ" b="1" dirty="0"/>
              <a:t>Žádná ustálená nebo standardizovaná metodika neexistuje. </a:t>
            </a:r>
          </a:p>
          <a:p>
            <a:pPr algn="r">
              <a:buNone/>
            </a:pPr>
            <a:r>
              <a:rPr lang="cs-CZ" sz="1800" dirty="0"/>
              <a:t>(</a:t>
            </a:r>
            <a:r>
              <a:rPr lang="cs-CZ" sz="1800" dirty="0" err="1"/>
              <a:t>Fuld</a:t>
            </a:r>
            <a:r>
              <a:rPr lang="cs-CZ" sz="1800" dirty="0"/>
              <a:t>, </a:t>
            </a:r>
            <a:r>
              <a:rPr lang="cs-CZ" sz="1800" dirty="0" err="1">
                <a:cs typeface="Arial" pitchFamily="34" charset="0"/>
              </a:rPr>
              <a:t>Kahaner</a:t>
            </a:r>
            <a:r>
              <a:rPr lang="cs-CZ" sz="1800" dirty="0">
                <a:cs typeface="Arial" pitchFamily="34" charset="0"/>
              </a:rPr>
              <a:t>, </a:t>
            </a:r>
            <a:r>
              <a:rPr lang="cs-CZ" sz="1800" dirty="0" err="1">
                <a:cs typeface="Arial" pitchFamily="34" charset="0"/>
              </a:rPr>
              <a:t>Liebowitz</a:t>
            </a:r>
            <a:r>
              <a:rPr lang="cs-CZ" sz="1800" dirty="0">
                <a:cs typeface="Arial" pitchFamily="34" charset="0"/>
              </a:rPr>
              <a:t>, </a:t>
            </a:r>
            <a:r>
              <a:rPr lang="cs-CZ" sz="1800" dirty="0" err="1">
                <a:cs typeface="Arial" pitchFamily="34" charset="0"/>
              </a:rPr>
              <a:t>Hall</a:t>
            </a:r>
            <a:r>
              <a:rPr lang="cs-CZ" sz="1800" dirty="0">
                <a:cs typeface="Arial" pitchFamily="34" charset="0"/>
              </a:rPr>
              <a:t> </a:t>
            </a:r>
            <a:r>
              <a:rPr lang="en-US" sz="1800" dirty="0">
                <a:cs typeface="Arial" pitchFamily="34" charset="0"/>
              </a:rPr>
              <a:t>&amp;</a:t>
            </a:r>
            <a:r>
              <a:rPr lang="cs-CZ" sz="1800" dirty="0">
                <a:cs typeface="Arial" pitchFamily="34" charset="0"/>
              </a:rPr>
              <a:t> </a:t>
            </a:r>
            <a:r>
              <a:rPr lang="cs-CZ" sz="1800" dirty="0" err="1">
                <a:cs typeface="Arial" pitchFamily="34" charset="0"/>
              </a:rPr>
              <a:t>Bensoussan</a:t>
            </a:r>
            <a:r>
              <a:rPr lang="cs-CZ" sz="1800" dirty="0">
                <a:cs typeface="Arial" pitchFamily="34" charset="0"/>
              </a:rPr>
              <a:t>). </a:t>
            </a:r>
          </a:p>
          <a:p>
            <a:pPr>
              <a:spcBef>
                <a:spcPts val="0"/>
              </a:spcBef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dirty="0">
                <a:cs typeface="Arial" pitchFamily="34" charset="0"/>
              </a:rPr>
              <a:t>Je popsán způsob práce 15 předních odborníků na CI v USA. Tito popisují proces Competitive Intelligence jako: </a:t>
            </a:r>
            <a:r>
              <a:rPr lang="cs-CZ" sz="2000" b="1" dirty="0">
                <a:cs typeface="Arial" pitchFamily="34" charset="0"/>
              </a:rPr>
              <a:t>cyklus, lineární proces, čtyřbodový model, vědeckou metodu nebo pyramidu. </a:t>
            </a:r>
          </a:p>
          <a:p>
            <a:pPr>
              <a:buNone/>
            </a:pPr>
            <a:r>
              <a:rPr lang="cs-CZ" sz="2000" dirty="0">
                <a:cs typeface="Arial" pitchFamily="34" charset="0"/>
              </a:rPr>
              <a:t>	Rozhodně nedávají jednoznačnou odpověď na otázky: </a:t>
            </a:r>
          </a:p>
          <a:p>
            <a:pPr>
              <a:buNone/>
            </a:pPr>
            <a:r>
              <a:rPr lang="cs-CZ" sz="2000" dirty="0">
                <a:cs typeface="Arial" pitchFamily="34" charset="0"/>
              </a:rPr>
              <a:t>	</a:t>
            </a:r>
            <a:r>
              <a:rPr lang="cs-CZ" sz="2000" b="1" dirty="0">
                <a:cs typeface="Arial" pitchFamily="34" charset="0"/>
              </a:rPr>
              <a:t>Čím je třeba práci v Competitive Intelligence začít? a V jakém pořadí je nutno pokračovat? </a:t>
            </a:r>
          </a:p>
          <a:p>
            <a:pPr>
              <a:buNone/>
            </a:pPr>
            <a:r>
              <a:rPr lang="cs-CZ" sz="2000" dirty="0">
                <a:cs typeface="Arial" pitchFamily="34" charset="0"/>
              </a:rPr>
              <a:t>	</a:t>
            </a:r>
            <a:r>
              <a:rPr lang="cs-CZ" sz="2000" b="1" dirty="0">
                <a:cs typeface="Arial" pitchFamily="34" charset="0"/>
              </a:rPr>
              <a:t>O přeměně informace ve zpravodajství jsou jejich výpovědi velmi kusé až mlhavé          </a:t>
            </a:r>
            <a:r>
              <a:rPr lang="cs-CZ" sz="2000" b="1" dirty="0">
                <a:solidFill>
                  <a:srgbClr val="0070C0"/>
                </a:solidFill>
                <a:cs typeface="Arial" pitchFamily="34" charset="0"/>
              </a:rPr>
              <a:t>zprávy, zpravodajská shrnutí,      				         signální zpravodajství.	</a:t>
            </a:r>
          </a:p>
          <a:p>
            <a:pPr>
              <a:buNone/>
            </a:pPr>
            <a:r>
              <a:rPr lang="cs-CZ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b="1" u="sng" dirty="0">
                <a:latin typeface="+mj-lt"/>
                <a:cs typeface="Arial" pitchFamily="34" charset="0"/>
              </a:rPr>
              <a:t>Nedostatky:</a:t>
            </a:r>
            <a:r>
              <a:rPr lang="cs-CZ" sz="2000" b="1" dirty="0">
                <a:latin typeface="+mj-lt"/>
                <a:cs typeface="Arial" pitchFamily="34" charset="0"/>
              </a:rPr>
              <a:t>  </a:t>
            </a:r>
            <a:r>
              <a:rPr lang="cs-CZ" sz="2400" b="1" dirty="0">
                <a:solidFill>
                  <a:srgbClr val="C00000"/>
                </a:solidFill>
                <a:latin typeface="+mj-lt"/>
                <a:cs typeface="Arial" pitchFamily="34" charset="0"/>
              </a:rPr>
              <a:t>využití převážně pro operativní řízení, 		     rutina		</a:t>
            </a:r>
          </a:p>
          <a:p>
            <a:pPr>
              <a:buNone/>
            </a:pPr>
            <a:r>
              <a:rPr lang="cs-CZ" sz="1800" dirty="0">
                <a:cs typeface="Arial" pitchFamily="34" charset="0"/>
              </a:rPr>
              <a:t>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65777" y="6381328"/>
            <a:ext cx="3779912" cy="523220"/>
          </a:xfrm>
          <a:prstGeom prst="rect">
            <a:avLst/>
          </a:prstGeom>
          <a:solidFill>
            <a:srgbClr val="A7FFA7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Nám to nestačí!!!</a:t>
            </a:r>
          </a:p>
        </p:txBody>
      </p:sp>
      <p:sp>
        <p:nvSpPr>
          <p:cNvPr id="6" name="Šipka doprava 5"/>
          <p:cNvSpPr/>
          <p:nvPr/>
        </p:nvSpPr>
        <p:spPr>
          <a:xfrm>
            <a:off x="3707904" y="5373216"/>
            <a:ext cx="720080" cy="288032"/>
          </a:xfrm>
          <a:prstGeom prst="rightArrow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3707904" y="6453336"/>
            <a:ext cx="720080" cy="288032"/>
          </a:xfrm>
          <a:prstGeom prst="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1979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Východiska našeho pojetí Competitive Intelligence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rgbClr val="FFFFCC"/>
          </a:solidFill>
        </p:spPr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r>
              <a:rPr lang="cs-CZ" sz="2400" b="1" dirty="0"/>
              <a:t>a) Competitive Intelligence jako </a:t>
            </a:r>
            <a:r>
              <a:rPr lang="cs-CZ" sz="2400" b="1" dirty="0">
                <a:solidFill>
                  <a:srgbClr val="FF0000"/>
                </a:solidFill>
              </a:rPr>
              <a:t>předpověď budoucnosti.</a:t>
            </a:r>
          </a:p>
          <a:p>
            <a:pPr marL="457200" indent="-457200">
              <a:buNone/>
            </a:pPr>
            <a:r>
              <a:rPr lang="cs-CZ" sz="2400" b="1" dirty="0"/>
              <a:t>b) Důraz na zaměření Competitive Intelligence do oblasti </a:t>
            </a:r>
            <a:r>
              <a:rPr lang="cs-CZ" sz="2400" b="1" dirty="0">
                <a:solidFill>
                  <a:srgbClr val="FF0000"/>
                </a:solidFill>
              </a:rPr>
              <a:t>strategického řízení.</a:t>
            </a:r>
          </a:p>
          <a:p>
            <a:pPr marL="450850" indent="-450850">
              <a:buNone/>
            </a:pPr>
            <a:r>
              <a:rPr lang="cs-CZ" sz="2400" b="1" dirty="0"/>
              <a:t>c) Competitive Intelligence jako </a:t>
            </a:r>
            <a:r>
              <a:rPr lang="cs-CZ" sz="2400" b="1" dirty="0">
                <a:solidFill>
                  <a:srgbClr val="FF0000"/>
                </a:solidFill>
              </a:rPr>
              <a:t>systémová aplikační disciplína.</a:t>
            </a:r>
          </a:p>
          <a:p>
            <a:pPr marL="0" indent="0">
              <a:buNone/>
            </a:pPr>
            <a:r>
              <a:rPr lang="cs-CZ" sz="2400" b="1" dirty="0"/>
              <a:t>d) Pojetí informace ve spojení s </a:t>
            </a:r>
            <a:r>
              <a:rPr lang="cs-CZ" sz="2400" b="1" dirty="0">
                <a:solidFill>
                  <a:srgbClr val="FF0000"/>
                </a:solidFill>
              </a:rPr>
              <a:t>osobou analytika.</a:t>
            </a:r>
          </a:p>
          <a:p>
            <a:pPr marL="447675" indent="-447675">
              <a:buNone/>
            </a:pPr>
            <a:r>
              <a:rPr lang="cs-CZ" sz="2400" b="1" dirty="0"/>
              <a:t>e) Competitive Intelligence pracující na </a:t>
            </a:r>
            <a:r>
              <a:rPr lang="cs-CZ" sz="2400" b="1" dirty="0">
                <a:solidFill>
                  <a:srgbClr val="FF0000"/>
                </a:solidFill>
              </a:rPr>
              <a:t>principu státních zpravodajských služeb.</a:t>
            </a:r>
          </a:p>
          <a:p>
            <a:pPr marL="0" indent="0">
              <a:buNone/>
            </a:pPr>
            <a:r>
              <a:rPr lang="cs-CZ" sz="2400" b="1" dirty="0"/>
              <a:t>f)  </a:t>
            </a:r>
            <a:r>
              <a:rPr lang="cs-CZ" sz="2400" b="1" dirty="0">
                <a:solidFill>
                  <a:srgbClr val="FF0000"/>
                </a:solidFill>
              </a:rPr>
              <a:t>Dvoustupňová činnost </a:t>
            </a:r>
            <a:r>
              <a:rPr lang="cs-CZ" sz="2400" b="1" dirty="0"/>
              <a:t>Competitive Intelligence.</a:t>
            </a:r>
          </a:p>
          <a:p>
            <a:pPr marL="450850" indent="-450850">
              <a:buNone/>
            </a:pPr>
            <a:r>
              <a:rPr lang="cs-CZ" sz="2400" b="1" dirty="0"/>
              <a:t>g) </a:t>
            </a:r>
            <a:r>
              <a:rPr lang="cs-CZ" sz="2400" b="1" dirty="0">
                <a:solidFill>
                  <a:srgbClr val="FF0000"/>
                </a:solidFill>
              </a:rPr>
              <a:t>Návrh opatření </a:t>
            </a:r>
            <a:r>
              <a:rPr lang="cs-CZ" sz="2400" b="1" dirty="0"/>
              <a:t>na konkurentem realizovanou hypotézu.</a:t>
            </a:r>
          </a:p>
          <a:p>
            <a:pPr marL="0" indent="0">
              <a:buNone/>
            </a:pPr>
            <a:r>
              <a:rPr lang="cs-CZ" sz="2400" b="1" dirty="0"/>
              <a:t>h) Competitive Intelligence jako </a:t>
            </a:r>
            <a:r>
              <a:rPr lang="cs-CZ" sz="2400" b="1" dirty="0">
                <a:solidFill>
                  <a:srgbClr val="FF0000"/>
                </a:solidFill>
              </a:rPr>
              <a:t>inženýrská činnost.</a:t>
            </a:r>
          </a:p>
          <a:p>
            <a:pPr marL="447675" indent="-447675">
              <a:buNone/>
            </a:pPr>
            <a:r>
              <a:rPr lang="cs-CZ" sz="2400" b="1" dirty="0"/>
              <a:t>i)  </a:t>
            </a:r>
            <a:r>
              <a:rPr lang="cs-CZ" sz="2400" b="1" dirty="0">
                <a:solidFill>
                  <a:srgbClr val="FF0000"/>
                </a:solidFill>
              </a:rPr>
              <a:t>Neustálé prověřování vývoje důvodů </a:t>
            </a:r>
            <a:r>
              <a:rPr lang="cs-CZ" sz="2400" b="1" dirty="0"/>
              <a:t>chování trhu a konkurence.</a:t>
            </a:r>
          </a:p>
          <a:p>
            <a:pPr marL="0" indent="0">
              <a:buNone/>
            </a:pPr>
            <a:r>
              <a:rPr lang="cs-CZ" sz="2400" b="1" dirty="0"/>
              <a:t>j)  </a:t>
            </a:r>
            <a:r>
              <a:rPr lang="cs-CZ" sz="2400" b="1" dirty="0">
                <a:solidFill>
                  <a:srgbClr val="FF0000"/>
                </a:solidFill>
              </a:rPr>
              <a:t>Legalita a etika </a:t>
            </a:r>
            <a:r>
              <a:rPr lang="cs-CZ" sz="2400" b="1" dirty="0"/>
              <a:t>Competitive Intelligence.</a:t>
            </a:r>
          </a:p>
        </p:txBody>
      </p:sp>
    </p:spTree>
    <p:extLst>
      <p:ext uri="{BB962C8B-B14F-4D97-AF65-F5344CB8AC3E}">
        <p14:creationId xmlns:p14="http://schemas.microsoft.com/office/powerpoint/2010/main" val="23775315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9B84F5-7CA7-415E-92D5-DBA0E7927C29}" type="slidenum">
              <a:rPr lang="cs-CZ" smtClean="0"/>
              <a:pPr/>
              <a:t>28</a:t>
            </a:fld>
            <a:endParaRPr lang="cs-CZ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673498"/>
              </p:ext>
            </p:extLst>
          </p:nvPr>
        </p:nvGraphicFramePr>
        <p:xfrm>
          <a:off x="892378" y="980728"/>
          <a:ext cx="7127875" cy="266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40" name="Document" r:id="rId3" imgW="6012797" imgH="2118819" progId="Word.Document.8">
                  <p:embed/>
                </p:oleObj>
              </mc:Choice>
              <mc:Fallback>
                <p:oleObj name="Document" r:id="rId3" imgW="6012797" imgH="2118819" progId="Word.Document.8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378" y="980728"/>
                        <a:ext cx="7127875" cy="266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0727632"/>
              </p:ext>
            </p:extLst>
          </p:nvPr>
        </p:nvGraphicFramePr>
        <p:xfrm>
          <a:off x="755576" y="3429000"/>
          <a:ext cx="7200900" cy="217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41" name="Document" r:id="rId5" imgW="6149246" imgH="1503829" progId="Word.Document.8">
                  <p:embed/>
                </p:oleObj>
              </mc:Choice>
              <mc:Fallback>
                <p:oleObj name="Document" r:id="rId5" imgW="6149246" imgH="1503829" progId="Word.Document.8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3429000"/>
                        <a:ext cx="7200900" cy="2176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ovéPole 11"/>
          <p:cNvSpPr txBox="1">
            <a:spLocks noChangeArrowheads="1"/>
          </p:cNvSpPr>
          <p:nvPr/>
        </p:nvSpPr>
        <p:spPr bwMode="auto">
          <a:xfrm>
            <a:off x="250824" y="2205038"/>
            <a:ext cx="7927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4000" b="1" dirty="0"/>
              <a:t>1.</a:t>
            </a:r>
          </a:p>
        </p:txBody>
      </p:sp>
      <p:sp>
        <p:nvSpPr>
          <p:cNvPr id="2054" name="TextovéPole 12"/>
          <p:cNvSpPr txBox="1">
            <a:spLocks noChangeArrowheads="1"/>
          </p:cNvSpPr>
          <p:nvPr/>
        </p:nvSpPr>
        <p:spPr bwMode="auto">
          <a:xfrm>
            <a:off x="250825" y="4652963"/>
            <a:ext cx="6127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4000" b="1"/>
              <a:t>2.</a:t>
            </a: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ctr"/>
            <a:r>
              <a:rPr lang="cs-CZ" b="1" dirty="0"/>
              <a:t>a) Competitive Intelligence jako předpověď budoucnosti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156176" y="1628800"/>
            <a:ext cx="2664296" cy="1200329"/>
          </a:xfrm>
          <a:prstGeom prst="rect">
            <a:avLst/>
          </a:prstGeom>
          <a:solidFill>
            <a:srgbClr val="FFFFCC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Role strategických analýz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0" y="5661248"/>
            <a:ext cx="9144000" cy="123110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dirty="0">
                <a:latin typeface="Arial Black" panose="020B0A04020102020204" pitchFamily="34" charset="0"/>
              </a:rPr>
              <a:t>„Váš problém je, že neumíte vidět věci dřív, než se uskuteční“.</a:t>
            </a:r>
          </a:p>
          <a:p>
            <a:pPr algn="r"/>
            <a:r>
              <a:rPr lang="cs-CZ" dirty="0" err="1"/>
              <a:t>Wotan</a:t>
            </a:r>
            <a:r>
              <a:rPr lang="cs-CZ" dirty="0"/>
              <a:t> k Frice v opeře </a:t>
            </a:r>
            <a:r>
              <a:rPr lang="cs-CZ" i="1" dirty="0"/>
              <a:t>Valkýra</a:t>
            </a:r>
            <a:r>
              <a:rPr lang="cs-CZ" dirty="0"/>
              <a:t> Richarda Wagnera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52937808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0014" y="-22381"/>
            <a:ext cx="9164014" cy="114300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ctr"/>
            <a:r>
              <a:rPr lang="cs-CZ" sz="2800" b="1" dirty="0"/>
              <a:t>b) Důraz na zaměření Competitive Intelligence do oblasti strategického řízení</a:t>
            </a:r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lvl="0" indent="0" fontAlgn="base">
              <a:spcBef>
                <a:spcPts val="400"/>
              </a:spcBef>
              <a:spcAft>
                <a:spcPts val="600"/>
              </a:spcAft>
              <a:buNone/>
            </a:pPr>
            <a:r>
              <a:rPr lang="cs-CZ" dirty="0"/>
              <a:t>Podnikatelské subjekty, které dokáží z legálně získaných údajů, dat a útržků informací vytvořit zpravodajství, budou následně v daném tržním prostředí ve značné výhodě. </a:t>
            </a:r>
          </a:p>
          <a:p>
            <a:pPr marL="0" lvl="0" indent="0" fontAlgn="base">
              <a:spcBef>
                <a:spcPts val="400"/>
              </a:spcBef>
              <a:spcAft>
                <a:spcPts val="600"/>
              </a:spcAft>
              <a:buNone/>
            </a:pPr>
            <a:r>
              <a:rPr lang="cs-CZ" dirty="0"/>
              <a:t>Dosažená úroveň tohoto zpravodajství může vytvářet </a:t>
            </a:r>
            <a:r>
              <a:rPr lang="cs-CZ" b="1" dirty="0"/>
              <a:t>výrazný rozdíl </a:t>
            </a:r>
            <a:r>
              <a:rPr lang="cs-CZ" dirty="0"/>
              <a:t>mezi konkurujícími podniky.</a:t>
            </a:r>
          </a:p>
          <a:p>
            <a:pPr marL="0" indent="0" fontAlgn="base">
              <a:spcBef>
                <a:spcPts val="400"/>
              </a:spcBef>
              <a:spcAft>
                <a:spcPts val="600"/>
              </a:spcAft>
              <a:buNone/>
            </a:pPr>
            <a:r>
              <a:rPr lang="cs-CZ" i="1" dirty="0"/>
              <a:t>Výzkum organizace SIS International </a:t>
            </a:r>
            <a:r>
              <a:rPr lang="cs-CZ" i="1" dirty="0" err="1"/>
              <a:t>Research</a:t>
            </a:r>
            <a:r>
              <a:rPr lang="cs-CZ" i="1" dirty="0"/>
              <a:t>, který byl proveden mezi profesionály Competitive Intelligence prokázal, že: </a:t>
            </a:r>
          </a:p>
          <a:p>
            <a:pPr marL="0" indent="0" algn="ctr" fontAlgn="base">
              <a:spcBef>
                <a:spcPts val="400"/>
              </a:spcBef>
              <a:spcAft>
                <a:spcPts val="600"/>
              </a:spcAft>
              <a:buNone/>
            </a:pPr>
            <a:r>
              <a:rPr lang="cs-CZ" i="1" dirty="0">
                <a:solidFill>
                  <a:srgbClr val="FF0000"/>
                </a:solidFill>
                <a:latin typeface="Arial Black" panose="020B0A04020102020204" pitchFamily="34" charset="0"/>
              </a:rPr>
              <a:t>oblast s nejvyšší přidanou hodnotou v Competitive Intelligence je strategické plánování</a:t>
            </a:r>
            <a:r>
              <a:rPr lang="cs-CZ" dirty="0">
                <a:solidFill>
                  <a:srgbClr val="FF0000"/>
                </a:solidFill>
                <a:latin typeface="Arial Black" panose="020B0A04020102020204" pitchFamily="34" charset="0"/>
              </a:rPr>
              <a:t>. </a:t>
            </a:r>
            <a:endParaRPr kumimoji="0" lang="cs-CZ" sz="2000" b="1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cs-CZ" sz="2000" b="1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69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7150"/>
          </a:xfrm>
          <a:solidFill>
            <a:srgbClr val="CCFFFF"/>
          </a:solidFill>
        </p:spPr>
        <p:txBody>
          <a:bodyPr/>
          <a:lstStyle/>
          <a:p>
            <a:pPr algn="ctr" eaLnBrk="1" hangingPunct="1"/>
            <a:r>
              <a:rPr lang="cs-CZ" sz="4000" b="1" dirty="0">
                <a:solidFill>
                  <a:schemeClr val="tx1"/>
                </a:solidFill>
              </a:rPr>
              <a:t>Triáda základního pojetí konkurenceschopnosti podniku</a:t>
            </a:r>
          </a:p>
        </p:txBody>
      </p:sp>
      <p:sp>
        <p:nvSpPr>
          <p:cNvPr id="15363" name="TextovéPole 4"/>
          <p:cNvSpPr txBox="1">
            <a:spLocks noChangeArrowheads="1"/>
          </p:cNvSpPr>
          <p:nvPr/>
        </p:nvSpPr>
        <p:spPr bwMode="auto">
          <a:xfrm>
            <a:off x="0" y="2060575"/>
            <a:ext cx="9144000" cy="83185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800" b="1" dirty="0"/>
              <a:t>CO     -    JAK    -    ČÍM</a:t>
            </a:r>
            <a:endParaRPr lang="cs-CZ" sz="4800" dirty="0"/>
          </a:p>
        </p:txBody>
      </p:sp>
      <p:sp>
        <p:nvSpPr>
          <p:cNvPr id="15364" name="TextovéPole 6"/>
          <p:cNvSpPr txBox="1">
            <a:spLocks noChangeArrowheads="1"/>
          </p:cNvSpPr>
          <p:nvPr/>
        </p:nvSpPr>
        <p:spPr bwMode="auto">
          <a:xfrm>
            <a:off x="468313" y="3716338"/>
            <a:ext cx="1582737" cy="831850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 dirty="0"/>
              <a:t>Inovace</a:t>
            </a:r>
          </a:p>
          <a:p>
            <a:pPr algn="ctr"/>
            <a:r>
              <a:rPr lang="cs-CZ" sz="2400" b="1" dirty="0"/>
              <a:t>podniku</a:t>
            </a:r>
            <a:endParaRPr lang="cs-CZ" sz="2400" dirty="0"/>
          </a:p>
        </p:txBody>
      </p:sp>
      <p:sp>
        <p:nvSpPr>
          <p:cNvPr id="15365" name="TextovéPole 7"/>
          <p:cNvSpPr txBox="1">
            <a:spLocks noChangeArrowheads="1"/>
          </p:cNvSpPr>
          <p:nvPr/>
        </p:nvSpPr>
        <p:spPr bwMode="auto">
          <a:xfrm>
            <a:off x="179388" y="5084763"/>
            <a:ext cx="2447925" cy="831850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 dirty="0"/>
              <a:t>Hodnotový </a:t>
            </a:r>
          </a:p>
          <a:p>
            <a:pPr algn="ctr"/>
            <a:r>
              <a:rPr lang="cs-CZ" sz="2400" b="1" dirty="0"/>
              <a:t>management</a:t>
            </a:r>
            <a:endParaRPr lang="cs-CZ" sz="2400" dirty="0"/>
          </a:p>
        </p:txBody>
      </p:sp>
      <p:sp>
        <p:nvSpPr>
          <p:cNvPr id="15366" name="TextovéPole 8"/>
          <p:cNvSpPr txBox="1">
            <a:spLocks noChangeArrowheads="1"/>
          </p:cNvSpPr>
          <p:nvPr/>
        </p:nvSpPr>
        <p:spPr bwMode="auto">
          <a:xfrm>
            <a:off x="971550" y="4508500"/>
            <a:ext cx="504825" cy="585788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 dirty="0"/>
              <a:t>+</a:t>
            </a:r>
            <a:endParaRPr lang="cs-CZ" sz="3200" dirty="0"/>
          </a:p>
        </p:txBody>
      </p:sp>
      <p:sp>
        <p:nvSpPr>
          <p:cNvPr id="15367" name="TextovéPole 9"/>
          <p:cNvSpPr txBox="1">
            <a:spLocks noChangeArrowheads="1"/>
          </p:cNvSpPr>
          <p:nvPr/>
        </p:nvSpPr>
        <p:spPr bwMode="auto">
          <a:xfrm>
            <a:off x="3059113" y="3789363"/>
            <a:ext cx="2808287" cy="120015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 dirty="0"/>
              <a:t>Strategie konkurenčních</a:t>
            </a:r>
          </a:p>
          <a:p>
            <a:pPr algn="ctr"/>
            <a:r>
              <a:rPr lang="cs-CZ" sz="2400" b="1" dirty="0"/>
              <a:t>střetů</a:t>
            </a:r>
            <a:endParaRPr lang="cs-CZ" sz="2400" dirty="0"/>
          </a:p>
        </p:txBody>
      </p:sp>
      <p:sp>
        <p:nvSpPr>
          <p:cNvPr id="15368" name="TextovéPole 10"/>
          <p:cNvSpPr txBox="1">
            <a:spLocks noChangeArrowheads="1"/>
          </p:cNvSpPr>
          <p:nvPr/>
        </p:nvSpPr>
        <p:spPr bwMode="auto">
          <a:xfrm>
            <a:off x="6623050" y="3860800"/>
            <a:ext cx="2520950" cy="8318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 dirty="0" err="1"/>
              <a:t>Competitive</a:t>
            </a:r>
            <a:r>
              <a:rPr lang="cs-CZ" sz="2400" b="1" dirty="0"/>
              <a:t> </a:t>
            </a:r>
            <a:r>
              <a:rPr lang="cs-CZ" sz="2400" b="1" dirty="0" err="1"/>
              <a:t>Intelligence</a:t>
            </a:r>
            <a:endParaRPr lang="cs-CZ" sz="2400" dirty="0"/>
          </a:p>
        </p:txBody>
      </p:sp>
      <p:sp>
        <p:nvSpPr>
          <p:cNvPr id="13" name="Šipka dolů 12"/>
          <p:cNvSpPr/>
          <p:nvPr/>
        </p:nvSpPr>
        <p:spPr>
          <a:xfrm>
            <a:off x="4211960" y="2924944"/>
            <a:ext cx="431800" cy="649288"/>
          </a:xfrm>
          <a:prstGeom prst="downArrow">
            <a:avLst/>
          </a:prstGeom>
          <a:solidFill>
            <a:schemeClr val="tx1"/>
          </a:solidFill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" name="Šipka dolů 13"/>
          <p:cNvSpPr/>
          <p:nvPr/>
        </p:nvSpPr>
        <p:spPr>
          <a:xfrm>
            <a:off x="7596188" y="2924175"/>
            <a:ext cx="431800" cy="649288"/>
          </a:xfrm>
          <a:prstGeom prst="downArrow">
            <a:avLst/>
          </a:prstGeom>
          <a:solidFill>
            <a:schemeClr val="tx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" name="Šipka dolů 14"/>
          <p:cNvSpPr/>
          <p:nvPr/>
        </p:nvSpPr>
        <p:spPr>
          <a:xfrm>
            <a:off x="1043608" y="2924944"/>
            <a:ext cx="433387" cy="649288"/>
          </a:xfrm>
          <a:prstGeom prst="downArrow">
            <a:avLst/>
          </a:prstGeom>
          <a:solidFill>
            <a:schemeClr val="tx1"/>
          </a:solidFill>
          <a:ln w="762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c) Competitive Intelligence jako systémová aplikační disciplína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  <a:solidFill>
            <a:srgbClr val="FFFFCC"/>
          </a:solidFill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cs-CZ" b="1" i="1" dirty="0"/>
              <a:t>1.	</a:t>
            </a:r>
            <a:r>
              <a:rPr lang="cs-CZ" b="1" i="1" dirty="0">
                <a:solidFill>
                  <a:srgbClr val="DA0000"/>
                </a:solidFill>
              </a:rPr>
              <a:t>Bezprostřední praktická upotřebitelnost </a:t>
            </a:r>
            <a:r>
              <a:rPr lang="cs-CZ" b="1" i="1" dirty="0"/>
              <a:t>při řešení hmotných i řídicích systémů, při jejichž řešení tradiční postupy selhávají.</a:t>
            </a:r>
            <a:endParaRPr lang="cs-CZ" b="1" dirty="0"/>
          </a:p>
          <a:p>
            <a:pPr lvl="0">
              <a:buNone/>
            </a:pPr>
            <a:r>
              <a:rPr lang="cs-CZ" b="1" i="1" dirty="0"/>
              <a:t>2.	</a:t>
            </a:r>
            <a:r>
              <a:rPr lang="cs-CZ" b="1" i="1" dirty="0" err="1">
                <a:solidFill>
                  <a:srgbClr val="DA0000"/>
                </a:solidFill>
              </a:rPr>
              <a:t>Interdisciplinárnost</a:t>
            </a:r>
            <a:r>
              <a:rPr lang="cs-CZ" b="1" i="1" dirty="0">
                <a:solidFill>
                  <a:srgbClr val="DA0000"/>
                </a:solidFill>
              </a:rPr>
              <a:t> metodiky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/>
              <a:t>jak ve smyslu využívání poznatků řady vědních oborů, tak ve smyslu schopnosti řešení různých technických a organizačních systémů.</a:t>
            </a:r>
            <a:endParaRPr lang="cs-CZ" b="1" dirty="0"/>
          </a:p>
          <a:p>
            <a:pPr lvl="0">
              <a:buNone/>
            </a:pPr>
            <a:r>
              <a:rPr lang="cs-CZ" b="1" i="1" dirty="0"/>
              <a:t>3.	</a:t>
            </a:r>
            <a:r>
              <a:rPr lang="cs-CZ" b="1" i="1" dirty="0">
                <a:solidFill>
                  <a:srgbClr val="DA0000"/>
                </a:solidFill>
              </a:rPr>
              <a:t>Funkční přístup a funkční modelování </a:t>
            </a:r>
            <a:r>
              <a:rPr lang="cs-CZ" b="1" i="1" dirty="0"/>
              <a:t>ve spojení s dalšími postupy modelování s cílem dosáhnout hodnocení výchozího a cílového stavu.</a:t>
            </a:r>
            <a:endParaRPr lang="cs-CZ" b="1" dirty="0"/>
          </a:p>
          <a:p>
            <a:pPr lvl="0">
              <a:buNone/>
            </a:pPr>
            <a:r>
              <a:rPr lang="cs-CZ" b="1" i="1" dirty="0"/>
              <a:t>4.	</a:t>
            </a:r>
            <a:r>
              <a:rPr lang="cs-CZ" b="1" i="1" dirty="0">
                <a:solidFill>
                  <a:srgbClr val="DA0000"/>
                </a:solidFill>
              </a:rPr>
              <a:t>Týmová </a:t>
            </a:r>
            <a:r>
              <a:rPr lang="cs-CZ" b="1" i="1" dirty="0" err="1">
                <a:solidFill>
                  <a:srgbClr val="DA0000"/>
                </a:solidFill>
              </a:rPr>
              <a:t>prace</a:t>
            </a:r>
            <a:r>
              <a:rPr lang="cs-CZ" b="1" i="1" dirty="0"/>
              <a:t> je základním organizačním principem zajišťování komplexnosti a </a:t>
            </a:r>
            <a:r>
              <a:rPr lang="cs-CZ" b="1" i="1" dirty="0" err="1"/>
              <a:t>interdisciplinárnosti</a:t>
            </a:r>
            <a:r>
              <a:rPr lang="cs-CZ" b="1" i="1" dirty="0"/>
              <a:t> při řešení, výběru a hodnocení nového řešení v praxi. </a:t>
            </a:r>
            <a:endParaRPr lang="cs-CZ" b="1" dirty="0"/>
          </a:p>
          <a:p>
            <a:pPr lvl="0">
              <a:buNone/>
            </a:pPr>
            <a:r>
              <a:rPr lang="cs-CZ" b="1" i="1" dirty="0"/>
              <a:t>5.	</a:t>
            </a:r>
            <a:r>
              <a:rPr lang="cs-CZ" b="1" i="1" dirty="0">
                <a:solidFill>
                  <a:srgbClr val="DA0000"/>
                </a:solidFill>
              </a:rPr>
              <a:t>Pracovní plán </a:t>
            </a:r>
            <a:r>
              <a:rPr lang="cs-CZ" b="1" i="1" dirty="0"/>
              <a:t>je sled etap, kroků, činností a operací, respektive algoritmy v procesu řešení problémů a úloh, což je realizováno pracovním postupem práce týmu spojeným s určitou formalizací některých činností.</a:t>
            </a:r>
            <a:endParaRPr lang="cs-CZ" b="1" dirty="0"/>
          </a:p>
          <a:p>
            <a:pPr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46784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d) Pojetí informace ve spojení s osobou analytika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rgbClr val="FFFFCC"/>
          </a:solidFill>
        </p:spPr>
        <p:txBody>
          <a:bodyPr>
            <a:normAutofit fontScale="92500"/>
          </a:bodyPr>
          <a:lstStyle/>
          <a:p>
            <a:pPr marL="450850" indent="-450850">
              <a:buNone/>
            </a:pPr>
            <a:r>
              <a:rPr lang="cs-CZ" sz="2600" i="1" dirty="0"/>
              <a:t>a) Informace je považována za </a:t>
            </a:r>
            <a:r>
              <a:rPr lang="cs-CZ" sz="2600" b="1" i="1" dirty="0"/>
              <a:t>objektivní entitu</a:t>
            </a:r>
            <a:r>
              <a:rPr lang="cs-CZ" sz="2600" i="1" dirty="0"/>
              <a:t>, tj. </a:t>
            </a:r>
            <a:r>
              <a:rPr lang="cs-CZ" sz="2600" b="1" i="1" dirty="0"/>
              <a:t>neměnnou a nezávislou na jejím příjemci</a:t>
            </a:r>
            <a:r>
              <a:rPr lang="cs-CZ" sz="2600" i="1" dirty="0"/>
              <a:t>, kdy tato informace je vlastně zdrojem přístupným komukoli, kde rozhodující úlohu hraje její dostupnost, případně zpracování založené na formalizovaných postupech.</a:t>
            </a:r>
            <a:endParaRPr lang="cs-CZ" sz="2600" dirty="0"/>
          </a:p>
          <a:p>
            <a:pPr marL="450850" indent="-450850">
              <a:buNone/>
            </a:pPr>
            <a:r>
              <a:rPr lang="cs-CZ" sz="2600" i="1" dirty="0"/>
              <a:t>b) Spojení informace s příjemcem a možnostmi jeho jednání, kdy </a:t>
            </a:r>
            <a:r>
              <a:rPr lang="cs-CZ" sz="2600" b="1" i="1" dirty="0"/>
              <a:t>za neměnné se považují pouze data, která představují formu, jejíž obsah interpretuje příjemce na pozadí svých znalostí a zkušeností</a:t>
            </a:r>
            <a:r>
              <a:rPr lang="cs-CZ" sz="2600" i="1" dirty="0"/>
              <a:t>. </a:t>
            </a:r>
          </a:p>
          <a:p>
            <a:pPr marL="450850" indent="-450850">
              <a:buNone/>
            </a:pPr>
            <a:endParaRPr lang="cs-CZ" sz="2400" i="1" dirty="0"/>
          </a:p>
          <a:p>
            <a:pPr marL="450850" indent="-450850" algn="ctr">
              <a:buNone/>
            </a:pPr>
            <a:r>
              <a:rPr lang="cs-CZ" sz="3200" i="1" dirty="0">
                <a:solidFill>
                  <a:srgbClr val="FF0000"/>
                </a:solidFill>
                <a:latin typeface="Arial Black" panose="020B0A04020102020204" pitchFamily="34" charset="0"/>
              </a:rPr>
              <a:t>Vskutku, oni nevěří v to, co nedovedou pochopit.</a:t>
            </a:r>
          </a:p>
          <a:p>
            <a:pPr marL="450850" indent="-450850" algn="r">
              <a:buNone/>
            </a:pPr>
            <a:r>
              <a:rPr lang="cs-CZ" sz="2400" i="1" dirty="0"/>
              <a:t>(Korán)  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24128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6560" y="0"/>
            <a:ext cx="9150559" cy="980728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ctr"/>
            <a:r>
              <a:rPr lang="cs-CZ" sz="2800" b="1" dirty="0"/>
              <a:t>e) Competitive Intelligence pracující na principu státních zpravodajských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  <a:solidFill>
            <a:srgbClr val="FFFFCC"/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3500" dirty="0"/>
              <a:t>Analýzou práce předních odborníků na Competitive Intelligence se jednoznačně ukázalo, že ti pracovníci, kteří dříve pracovali ve státních zpravodajských službách, používají sofistikovanější metody než jejich kolegové, kteří tuto zkušenost nemají. </a:t>
            </a:r>
          </a:p>
          <a:p>
            <a:pPr marL="0" indent="0" algn="ctr">
              <a:buNone/>
            </a:pPr>
            <a:r>
              <a:rPr lang="cs-CZ" sz="5100" b="1" dirty="0">
                <a:latin typeface="Arial Black" pitchFamily="34" charset="0"/>
              </a:rPr>
              <a:t>V jejich práci je možno nalézt určitý systém</a:t>
            </a:r>
            <a:r>
              <a:rPr lang="cs-CZ" sz="5100" dirty="0">
                <a:latin typeface="Arial Black" pitchFamily="34" charset="0"/>
              </a:rPr>
              <a:t>. </a:t>
            </a:r>
          </a:p>
          <a:p>
            <a:pPr marL="0" indent="0">
              <a:buNone/>
            </a:pPr>
            <a:r>
              <a:rPr lang="cs-CZ" sz="3500" dirty="0"/>
              <a:t>To znamená, že i Competitive Intelligence</a:t>
            </a:r>
            <a:r>
              <a:rPr lang="cs-CZ" sz="3500" b="1" dirty="0"/>
              <a:t> </a:t>
            </a:r>
            <a:r>
              <a:rPr lang="cs-CZ" sz="3500" dirty="0"/>
              <a:t>musí být schopno nejen informace důležité pro strategické rozhodování vrcholového vedení podniku získat, </a:t>
            </a:r>
            <a:r>
              <a:rPr lang="cs-CZ" sz="3500" b="1" dirty="0"/>
              <a:t>ale jejich správnou analýzou a vyhodnocením k nim dodat přidanou hodnotu, s jejíž pomocí je možno dosáhnout originální konkurenční výhody</a:t>
            </a:r>
            <a:r>
              <a:rPr lang="cs-CZ" sz="3500" dirty="0"/>
              <a:t> vůči své konkurenci na daném trhu. </a:t>
            </a:r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r>
              <a:rPr lang="cs-CZ" sz="3500" dirty="0"/>
              <a:t>Např. Jan </a:t>
            </a:r>
            <a:r>
              <a:rPr lang="cs-CZ" sz="3500" dirty="0" err="1"/>
              <a:t>Herring</a:t>
            </a:r>
            <a:r>
              <a:rPr lang="cs-CZ" sz="3500" dirty="0"/>
              <a:t>, bývalý pracovník CIA, který v </a:t>
            </a:r>
            <a:r>
              <a:rPr lang="cs-CZ" sz="3500" dirty="0" err="1"/>
              <a:t>Motorole</a:t>
            </a:r>
            <a:r>
              <a:rPr lang="cs-CZ" sz="3500" dirty="0"/>
              <a:t> uplatnil tzv</a:t>
            </a:r>
            <a:r>
              <a:rPr lang="cs-CZ" sz="3400" dirty="0"/>
              <a:t>. </a:t>
            </a:r>
          </a:p>
          <a:p>
            <a:pPr marL="0" indent="0" algn="ctr">
              <a:buNone/>
            </a:pPr>
            <a:endParaRPr lang="cs-CZ" sz="1600" dirty="0"/>
          </a:p>
          <a:p>
            <a:pPr marL="0" indent="0" algn="ctr">
              <a:buNone/>
            </a:pPr>
            <a:r>
              <a:rPr lang="cs-CZ" sz="3400" b="1" dirty="0" err="1"/>
              <a:t>Key</a:t>
            </a:r>
            <a:r>
              <a:rPr lang="cs-CZ" sz="3400" b="1" dirty="0"/>
              <a:t> Intelligence </a:t>
            </a:r>
            <a:r>
              <a:rPr lang="cs-CZ" sz="3400" b="1" dirty="0" err="1"/>
              <a:t>Topics</a:t>
            </a:r>
            <a:r>
              <a:rPr lang="cs-CZ" sz="3400" b="1" dirty="0"/>
              <a:t> (KIT)</a:t>
            </a:r>
            <a:r>
              <a:rPr lang="cs-CZ" sz="3400" dirty="0"/>
              <a:t>, </a:t>
            </a:r>
          </a:p>
          <a:p>
            <a:pPr marL="0" indent="0" algn="ctr">
              <a:buNone/>
            </a:pPr>
            <a:endParaRPr lang="cs-CZ" sz="1600" dirty="0"/>
          </a:p>
          <a:p>
            <a:pPr marL="0" indent="0" algn="ctr">
              <a:buNone/>
            </a:pPr>
            <a:r>
              <a:rPr lang="cs-CZ" sz="3500" dirty="0"/>
              <a:t>které používá CIA pro informování amerického prezidenta.</a:t>
            </a:r>
          </a:p>
        </p:txBody>
      </p:sp>
    </p:spTree>
    <p:extLst>
      <p:ext uri="{BB962C8B-B14F-4D97-AF65-F5344CB8AC3E}">
        <p14:creationId xmlns:p14="http://schemas.microsoft.com/office/powerpoint/2010/main" val="10189072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277"/>
            <a:ext cx="9144000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f) Dvoustupňová činnost Competitive Intelligence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rgbClr val="FFFFCC"/>
          </a:solidFill>
        </p:spPr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cs-CZ" sz="3400" b="1" dirty="0">
                <a:latin typeface="Arial Black" panose="020B0A04020102020204" pitchFamily="34" charset="0"/>
              </a:rPr>
              <a:t>1. stupeň činnosti Competitive Intelligence</a:t>
            </a:r>
            <a:r>
              <a:rPr lang="cs-CZ" sz="3400" dirty="0">
                <a:latin typeface="Arial Black" panose="020B0A040201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dirty="0"/>
              <a:t>tvoří kontinuální monitorování konkurenčního prostředí firmy. Většinou se jedná o trh, konkurenty, zákazníky, odvětví, obchodní partnery atd. (KIT).</a:t>
            </a:r>
          </a:p>
          <a:p>
            <a:pPr marL="0" indent="0">
              <a:buNone/>
            </a:pPr>
            <a:r>
              <a:rPr lang="cs-CZ" dirty="0"/>
              <a:t>Takto získané údaje, data případně i informace procházejí běžnou analýzou informace, většinou zabezpečovanou vlastními silami pracovníků útvaru Competitive Intelligence. Výsledky této analýzy slouží k aktualizaci již získaných informací o zkoumaných objektech zájmu našeho útvaru Competitive Intelligence. Tyto výsledky jsou převážně využívány v běžném, operativním řídícím procesu firmy.  </a:t>
            </a:r>
          </a:p>
          <a:p>
            <a:pPr marL="0" indent="0">
              <a:buNone/>
            </a:pPr>
            <a:r>
              <a:rPr lang="cs-CZ" dirty="0"/>
              <a:t>Do tohoto stupně musí být zařazen jako samostatně řízený i tzv. </a:t>
            </a:r>
            <a:r>
              <a:rPr lang="cs-CZ" b="1" dirty="0"/>
              <a:t>systém včasné výstrahy </a:t>
            </a:r>
            <a:r>
              <a:rPr lang="cs-CZ" dirty="0"/>
              <a:t>(Early </a:t>
            </a:r>
            <a:r>
              <a:rPr lang="cs-CZ" dirty="0" err="1"/>
              <a:t>Warning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), tzv. </a:t>
            </a:r>
            <a:r>
              <a:rPr lang="cs-CZ" b="1" dirty="0"/>
              <a:t>signální zpravodajství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sz="3400" b="1" dirty="0">
                <a:latin typeface="Arial Black" panose="020B0A04020102020204" pitchFamily="34" charset="0"/>
              </a:rPr>
              <a:t>2. stupeň činnosti Competitive Intelligence</a:t>
            </a:r>
            <a:r>
              <a:rPr lang="cs-CZ" sz="3400" dirty="0">
                <a:latin typeface="Arial Black" panose="020B0A040201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dirty="0"/>
              <a:t>se spouští zachycením významného signálu, případně na příkaz vedení podniku či z vlastního rozhodnutí řídícího subjektu útvaru Competitive Intelligence. </a:t>
            </a:r>
          </a:p>
          <a:p>
            <a:pPr marL="0" indent="0" algn="ctr">
              <a:buNone/>
            </a:pPr>
            <a:r>
              <a:rPr lang="cs-CZ" sz="3100" b="1" dirty="0">
                <a:solidFill>
                  <a:srgbClr val="FF0000"/>
                </a:solidFill>
                <a:latin typeface="Arial Black" panose="020B0A04020102020204" pitchFamily="34" charset="0"/>
              </a:rPr>
              <a:t>Při druhém stupni činnosti Competitive Intelligence se provádí zpravodajská analýza.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5064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9136" y="10277"/>
            <a:ext cx="9163135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g) Návrh opatření na konkurentem realizovanou hypotézu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rgbClr val="FFFFCC"/>
          </a:solidFill>
        </p:spPr>
        <p:txBody>
          <a:bodyPr/>
          <a:lstStyle/>
          <a:p>
            <a:pPr marL="0" indent="0">
              <a:buNone/>
            </a:pPr>
            <a:r>
              <a:rPr lang="cs-CZ" dirty="0"/>
              <a:t>Každá závěrečná zpráva CI by měla obsahovat nejen onu „</a:t>
            </a:r>
            <a:r>
              <a:rPr lang="cs-CZ" b="1" dirty="0"/>
              <a:t>předpověď budoucnosti</a:t>
            </a:r>
            <a:r>
              <a:rPr lang="cs-CZ" dirty="0"/>
              <a:t>“, potažmo odpovědi na, vrcholovým vedením podniku, položené otázky, ale též i </a:t>
            </a:r>
            <a:r>
              <a:rPr lang="cs-CZ" b="1" dirty="0"/>
              <a:t>variantní návrh </a:t>
            </a:r>
          </a:p>
          <a:p>
            <a:pPr marL="0" indent="0" algn="ctr">
              <a:buNone/>
            </a:pPr>
            <a:r>
              <a:rPr lang="cs-CZ" sz="4000" b="1" dirty="0">
                <a:solidFill>
                  <a:srgbClr val="FF0000"/>
                </a:solidFill>
                <a:latin typeface="Arial Black" panose="020B0A04020102020204" pitchFamily="34" charset="0"/>
              </a:rPr>
              <a:t>našeho opatření</a:t>
            </a:r>
            <a:r>
              <a:rPr lang="cs-CZ" sz="4000" b="1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cs-CZ" b="1" dirty="0"/>
              <a:t>na možné dopady příslušných budoucích kroků konkurenční firmy na náš podnik. </a:t>
            </a:r>
          </a:p>
          <a:p>
            <a:pPr marL="0" indent="0">
              <a:buNone/>
            </a:pPr>
            <a:r>
              <a:rPr lang="cs-CZ" dirty="0"/>
              <a:t>Z tohoto důvodu je třeba, aby v rámci závěrečné zprávy byly zpracovány i variantní </a:t>
            </a:r>
            <a:r>
              <a:rPr lang="cs-CZ" b="1" dirty="0"/>
              <a:t>návrhy opatření </a:t>
            </a:r>
            <a:r>
              <a:rPr lang="cs-CZ" dirty="0"/>
              <a:t>na realizovanou hypotézu.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25131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h) Competitive Intelligence jako inženýrská činnost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rgbClr val="FFFFCC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Zaměření Competitive Intelligence na získávání a tvorbu podkladů pro strategické rozhodování vyvolává požadavek, tyto úkoly řešit na vysoké úrovni. </a:t>
            </a:r>
          </a:p>
          <a:p>
            <a:pPr marL="0" indent="0">
              <a:buNone/>
            </a:pPr>
            <a:r>
              <a:rPr lang="cs-CZ" dirty="0"/>
              <a:t>V podnikové praxi tuto požadovanou úroveň naplňuje inženýrská činnost, stanovená následujícími faktory: </a:t>
            </a:r>
          </a:p>
          <a:p>
            <a:pPr marL="174625" indent="-174625">
              <a:buNone/>
            </a:pPr>
            <a:r>
              <a:rPr lang="cs-CZ" b="1" i="1" dirty="0">
                <a:latin typeface="Arial Black" panose="020B0A04020102020204" pitchFamily="34" charset="0"/>
              </a:rPr>
              <a:t>- </a:t>
            </a:r>
            <a:r>
              <a:rPr lang="cs-CZ" b="1" i="1" dirty="0" err="1">
                <a:latin typeface="Arial Black" panose="020B0A04020102020204" pitchFamily="34" charset="0"/>
              </a:rPr>
              <a:t>Scientia</a:t>
            </a:r>
            <a:r>
              <a:rPr lang="cs-CZ" i="1" dirty="0">
                <a:latin typeface="Arial Black" panose="020B0A04020102020204" pitchFamily="34" charset="0"/>
              </a:rPr>
              <a:t> </a:t>
            </a:r>
            <a:r>
              <a:rPr lang="cs-CZ" i="1" dirty="0"/>
              <a:t>(rozvoj nových vědeckých poznatků nebo znalostí).</a:t>
            </a:r>
            <a:endParaRPr lang="cs-CZ" dirty="0"/>
          </a:p>
          <a:p>
            <a:pPr marL="180975" lvl="0" indent="-180975">
              <a:buNone/>
            </a:pPr>
            <a:r>
              <a:rPr lang="cs-CZ" b="1" i="1" dirty="0">
                <a:latin typeface="Arial Black" panose="020B0A04020102020204" pitchFamily="34" charset="0"/>
              </a:rPr>
              <a:t>- </a:t>
            </a:r>
            <a:r>
              <a:rPr lang="cs-CZ" b="1" i="1" dirty="0" err="1">
                <a:latin typeface="Arial Black" panose="020B0A04020102020204" pitchFamily="34" charset="0"/>
              </a:rPr>
              <a:t>Techné</a:t>
            </a:r>
            <a:r>
              <a:rPr lang="cs-CZ" i="1" dirty="0">
                <a:latin typeface="Arial Black" panose="020B0A04020102020204" pitchFamily="34" charset="0"/>
              </a:rPr>
              <a:t> </a:t>
            </a:r>
            <a:r>
              <a:rPr lang="cs-CZ" i="1" dirty="0"/>
              <a:t>(vývoj nových postupů jak dělat věci (know-how), řízení znalostí, tvorba inovací konstruování, projektování.</a:t>
            </a:r>
            <a:endParaRPr lang="cs-CZ" dirty="0"/>
          </a:p>
          <a:p>
            <a:pPr marL="180975" lvl="0" indent="-180975">
              <a:buNone/>
            </a:pPr>
            <a:r>
              <a:rPr lang="cs-CZ" b="1" i="1" dirty="0">
                <a:latin typeface="Arial Black" panose="020B0A04020102020204" pitchFamily="34" charset="0"/>
              </a:rPr>
              <a:t>- </a:t>
            </a:r>
            <a:r>
              <a:rPr lang="cs-CZ" b="1" i="1" dirty="0" err="1">
                <a:latin typeface="Arial Black" panose="020B0A04020102020204" pitchFamily="34" charset="0"/>
              </a:rPr>
              <a:t>Praxis</a:t>
            </a:r>
            <a:r>
              <a:rPr lang="cs-CZ" i="1" dirty="0">
                <a:latin typeface="Arial Black" panose="020B0A04020102020204" pitchFamily="34" charset="0"/>
              </a:rPr>
              <a:t> </a:t>
            </a:r>
            <a:r>
              <a:rPr lang="cs-CZ" i="1" dirty="0"/>
              <a:t>(vývoj nových postupů práce, osobní nebo </a:t>
            </a:r>
            <a:r>
              <a:rPr lang="cs-CZ" i="1" dirty="0" err="1"/>
              <a:t>tacitní</a:t>
            </a:r>
            <a:r>
              <a:rPr lang="cs-CZ" i="1" dirty="0"/>
              <a:t> znalosti, intuice, etika).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10225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i)  Neustálé prověřování vývoje důvodů chování trhu a konkurence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rgbClr val="FFFFCC"/>
          </a:solidFill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cs-CZ" sz="1400" b="1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cs-CZ" sz="4000" b="1" dirty="0">
                <a:latin typeface="Arial Black" panose="020B0A04020102020204" pitchFamily="34" charset="0"/>
              </a:rPr>
              <a:t>Každý zpravodajský závěr je závislý na platnosti tzv. klíčových předpokladů</a:t>
            </a:r>
            <a:r>
              <a:rPr lang="cs-CZ" sz="4000" dirty="0">
                <a:latin typeface="Arial Black" panose="020B0A04020102020204" pitchFamily="34" charset="0"/>
              </a:rPr>
              <a:t>. </a:t>
            </a:r>
          </a:p>
          <a:p>
            <a:pPr marL="0" indent="0">
              <a:buNone/>
            </a:pPr>
            <a:r>
              <a:rPr lang="cs-CZ" sz="3700" dirty="0"/>
              <a:t>Tyto předpoklady se většinou vytváří na základě získaných údajů, dat a útržků informací, které jsou následně zpracovány pomocí různých metod i analytikových zkušeností a intuice a dosazeny do mentálního modelu. </a:t>
            </a:r>
          </a:p>
          <a:p>
            <a:pPr marL="0" indent="0">
              <a:buNone/>
            </a:pPr>
            <a:r>
              <a:rPr lang="cs-CZ" sz="3700" dirty="0"/>
              <a:t>Z tohoto důvodu je nutné průběžně provádět zpětnou kontrolu nejen jejich výkladu, ale i jejich pravdivosti a zvláště pak věrohodnosti jejich zdrojů. </a:t>
            </a:r>
          </a:p>
          <a:p>
            <a:pPr marL="0" indent="0">
              <a:buNone/>
            </a:pPr>
            <a:r>
              <a:rPr lang="cs-CZ" sz="3700" dirty="0"/>
              <a:t>V této souvislosti je možné připomenout staré zpravodajské pravidlo, že když </a:t>
            </a:r>
          </a:p>
          <a:p>
            <a:pPr marL="0" indent="0" algn="ctr">
              <a:buNone/>
            </a:pPr>
            <a:r>
              <a:rPr lang="cs-CZ" sz="4500" b="1" dirty="0"/>
              <a:t>závěry zpravodajské analýzy jsou chybné,</a:t>
            </a:r>
            <a:r>
              <a:rPr lang="cs-CZ" sz="3700" b="1" dirty="0"/>
              <a:t> </a:t>
            </a:r>
          </a:p>
          <a:p>
            <a:pPr marL="0" indent="0" algn="ctr">
              <a:buNone/>
            </a:pPr>
            <a:r>
              <a:rPr lang="cs-CZ" sz="3700" dirty="0"/>
              <a:t>tak je to většinou proto, že </a:t>
            </a:r>
          </a:p>
          <a:p>
            <a:pPr marL="0" indent="0" algn="ctr">
              <a:buNone/>
            </a:pPr>
            <a:r>
              <a:rPr lang="cs-CZ" sz="5100" b="1" dirty="0">
                <a:solidFill>
                  <a:srgbClr val="FF0000"/>
                </a:solidFill>
                <a:latin typeface="Arial Black" panose="020B0A04020102020204" pitchFamily="34" charset="0"/>
              </a:rPr>
              <a:t>klíčové předpoklady těchto závěrů nebyly důsledně prověřeny!!!</a:t>
            </a:r>
          </a:p>
        </p:txBody>
      </p:sp>
    </p:spTree>
    <p:extLst>
      <p:ext uri="{BB962C8B-B14F-4D97-AF65-F5344CB8AC3E}">
        <p14:creationId xmlns:p14="http://schemas.microsoft.com/office/powerpoint/2010/main" val="34829545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9128" y="0"/>
            <a:ext cx="9153128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j)  Legalita a etika Competitive Intelligence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rgbClr val="FFFFCC"/>
          </a:solidFill>
        </p:spPr>
        <p:txBody>
          <a:bodyPr/>
          <a:lstStyle/>
          <a:p>
            <a:pPr marL="0" indent="0">
              <a:buNone/>
            </a:pPr>
            <a:r>
              <a:rPr lang="cs-CZ" dirty="0"/>
              <a:t>Competitive Intelligence by se v žádném případě nemělo zapojovat do </a:t>
            </a:r>
          </a:p>
          <a:p>
            <a:pPr marL="0" indent="0" algn="ctr">
              <a:buNone/>
            </a:pPr>
            <a:r>
              <a:rPr lang="cs-CZ" sz="4400" dirty="0">
                <a:solidFill>
                  <a:srgbClr val="FF0000"/>
                </a:solidFill>
                <a:latin typeface="Arial Black" panose="020B0A04020102020204" pitchFamily="34" charset="0"/>
              </a:rPr>
              <a:t>nelegální činnosti.</a:t>
            </a:r>
            <a:r>
              <a:rPr lang="cs-CZ" sz="4400" dirty="0">
                <a:latin typeface="Arial Black" panose="020B0A040201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dirty="0"/>
              <a:t>Z tohoto důvodu věnují přední světové firmy i instituce této otázce značnou pozornost a vytvářejí tzv. </a:t>
            </a:r>
            <a:r>
              <a:rPr lang="cs-CZ" i="1" dirty="0"/>
              <a:t>„</a:t>
            </a:r>
            <a:r>
              <a:rPr lang="cs-CZ" b="1" i="1" dirty="0"/>
              <a:t>etické kodexy</a:t>
            </a:r>
            <a:r>
              <a:rPr lang="cs-CZ" i="1" dirty="0"/>
              <a:t>“</a:t>
            </a:r>
            <a:r>
              <a:rPr lang="cs-CZ" dirty="0"/>
              <a:t>, které používají přední firmy jako např.</a:t>
            </a:r>
          </a:p>
          <a:p>
            <a:pPr marL="0" indent="0" algn="ctr">
              <a:buNone/>
            </a:pPr>
            <a:r>
              <a:rPr lang="cs-CZ" b="1" i="1" dirty="0" err="1"/>
              <a:t>Fuld</a:t>
            </a:r>
            <a:r>
              <a:rPr lang="cs-CZ" b="1" i="1" dirty="0"/>
              <a:t> &amp; </a:t>
            </a:r>
            <a:r>
              <a:rPr lang="cs-CZ" b="1" i="1" dirty="0" err="1"/>
              <a:t>Company</a:t>
            </a:r>
            <a:r>
              <a:rPr lang="cs-CZ" b="1" dirty="0"/>
              <a:t> </a:t>
            </a:r>
          </a:p>
          <a:p>
            <a:pPr marL="0" indent="0">
              <a:buNone/>
            </a:pPr>
            <a:r>
              <a:rPr lang="cs-CZ" dirty="0"/>
              <a:t>a mezinárodní organizace profesionálních pracovníků Competitive Intelligence </a:t>
            </a:r>
          </a:p>
          <a:p>
            <a:pPr marL="0" indent="0" algn="ctr">
              <a:buNone/>
            </a:pPr>
            <a:r>
              <a:rPr lang="cs-CZ" b="1" i="1" dirty="0"/>
              <a:t>SCIP</a:t>
            </a:r>
            <a:r>
              <a:rPr lang="cs-CZ" b="1" dirty="0"/>
              <a:t>. 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62967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BAC2-B0EE-47F9-AFBC-7867F09FC506}" type="slidenum">
              <a:rPr lang="cs-CZ" smtClean="0"/>
              <a:pPr/>
              <a:t>38</a:t>
            </a:fld>
            <a:endParaRPr lang="cs-CZ"/>
          </a:p>
        </p:txBody>
      </p:sp>
      <p:sp>
        <p:nvSpPr>
          <p:cNvPr id="5" name="Rectangle 3"/>
          <p:cNvSpPr txBox="1">
            <a:spLocks noGrp="1" noChangeArrowheads="1"/>
          </p:cNvSpPr>
          <p:nvPr>
            <p:ph idx="1"/>
          </p:nvPr>
        </p:nvSpPr>
        <p:spPr bwMode="auto">
          <a:xfrm>
            <a:off x="-9166" y="0"/>
            <a:ext cx="9144000" cy="1700808"/>
          </a:xfrm>
          <a:prstGeom prst="rect">
            <a:avLst/>
          </a:prstGeom>
          <a:solidFill>
            <a:srgbClr val="99FF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každém podniku provádějícím činnost Competitive Intelligence vytváří tzv. „</a:t>
            </a:r>
            <a:r>
              <a:rPr kumimoji="0" lang="cs-CZ" sz="3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itchFamily="34" charset="0"/>
              </a:rPr>
              <a:t>Etický k</a:t>
            </a:r>
            <a:r>
              <a:rPr lang="cs-CZ" sz="3600" b="1" kern="0" dirty="0" err="1">
                <a:solidFill>
                  <a:srgbClr val="C00000"/>
                </a:solidFill>
                <a:latin typeface="Arial Black" pitchFamily="34" charset="0"/>
              </a:rPr>
              <a:t>odex</a:t>
            </a:r>
            <a:r>
              <a:rPr lang="cs-CZ" sz="3600" b="1" kern="0" dirty="0">
                <a:solidFill>
                  <a:srgbClr val="C00000"/>
                </a:solidFill>
              </a:rPr>
              <a:t>“.</a:t>
            </a:r>
          </a:p>
          <a:p>
            <a:pPr marR="0" lvl="0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endParaRPr kumimoji="0" lang="cs-CZ" sz="3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4725144"/>
            <a:ext cx="9144000" cy="218521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Rozdíl mezí průmyslovou špionáží a Competitive Intelligence:</a:t>
            </a:r>
          </a:p>
          <a:p>
            <a:pPr algn="ctr"/>
            <a:r>
              <a:rPr lang="cs-CZ" sz="4000" b="1" dirty="0">
                <a:solidFill>
                  <a:srgbClr val="C00000"/>
                </a:solidFill>
              </a:rPr>
              <a:t>Když dva dělají totéž, </a:t>
            </a:r>
          </a:p>
          <a:p>
            <a:pPr algn="ctr"/>
            <a:r>
              <a:rPr lang="cs-CZ" sz="4800" b="1" dirty="0">
                <a:solidFill>
                  <a:srgbClr val="C00000"/>
                </a:solidFill>
                <a:latin typeface="Arial Black" pitchFamily="34" charset="0"/>
              </a:rPr>
              <a:t>není to vždy totéž</a:t>
            </a:r>
            <a:r>
              <a:rPr lang="cs-CZ" sz="4000" b="1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700808"/>
            <a:ext cx="9134834" cy="3024336"/>
          </a:xfrm>
          <a:prstGeom prst="rect">
            <a:avLst/>
          </a:prstGeom>
          <a:solidFill>
            <a:srgbClr val="FFD54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90000"/>
              </a:lnSpc>
              <a:spcAft>
                <a:spcPct val="0"/>
              </a:spcAft>
              <a:buClr>
                <a:schemeClr val="accent2"/>
              </a:buClr>
              <a:buFontTx/>
              <a:buNone/>
              <a:defRPr/>
            </a:pPr>
            <a:r>
              <a:rPr lang="cs-CZ" sz="4800" b="1" kern="0" dirty="0">
                <a:latin typeface="Arial Black" pitchFamily="34" charset="0"/>
              </a:rPr>
              <a:t>HARM RULE</a:t>
            </a:r>
          </a:p>
          <a:p>
            <a:pPr marL="446088" indent="0" algn="ctr" fontAlgn="base">
              <a:lnSpc>
                <a:spcPct val="90000"/>
              </a:lnSpc>
              <a:spcAft>
                <a:spcPct val="0"/>
              </a:spcAft>
              <a:buClr>
                <a:schemeClr val="accent2"/>
              </a:buClr>
              <a:buFontTx/>
              <a:buNone/>
              <a:defRPr/>
            </a:pPr>
            <a:r>
              <a:rPr lang="cs-CZ" sz="2800" b="1" kern="0" dirty="0"/>
              <a:t>(Pravidlo újmy)</a:t>
            </a:r>
          </a:p>
          <a:p>
            <a:pPr marL="446088" indent="0" algn="ctr" fontAlgn="base">
              <a:lnSpc>
                <a:spcPct val="90000"/>
              </a:lnSpc>
              <a:spcAft>
                <a:spcPct val="0"/>
              </a:spcAft>
              <a:buClr>
                <a:schemeClr val="accent2"/>
              </a:buClr>
              <a:buFontTx/>
              <a:buNone/>
              <a:defRPr/>
            </a:pPr>
            <a:endParaRPr lang="cs-CZ" sz="1000" b="1" kern="0" dirty="0"/>
          </a:p>
          <a:p>
            <a:pPr marL="0" indent="0" algn="ctr" fontAlgn="base">
              <a:lnSpc>
                <a:spcPct val="90000"/>
              </a:lnSpc>
              <a:spcAft>
                <a:spcPct val="0"/>
              </a:spcAft>
              <a:buClr>
                <a:schemeClr val="accent2"/>
              </a:buClr>
              <a:buFontTx/>
              <a:buNone/>
              <a:defRPr/>
            </a:pPr>
            <a:r>
              <a:rPr lang="cs-CZ" b="1" kern="0" dirty="0"/>
              <a:t>„Neudělám nic, co by mohlo nyní či v budoucnosti způsobit újmu nebo nesnáze korporaci“.</a:t>
            </a:r>
          </a:p>
        </p:txBody>
      </p:sp>
    </p:spTree>
    <p:extLst>
      <p:ext uri="{BB962C8B-B14F-4D97-AF65-F5344CB8AC3E}">
        <p14:creationId xmlns:p14="http://schemas.microsoft.com/office/powerpoint/2010/main" val="9081346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  <a:solidFill>
            <a:srgbClr val="FFFFCC"/>
          </a:solidFill>
          <a:ln>
            <a:solidFill>
              <a:srgbClr val="FF0000"/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800" b="1" i="1" dirty="0"/>
              <a:t>Competitive Intelligence je systematická tvůrčí a etická aplikace zpravodajské metodologie a klíčových metodik, která s využitím týmové práce:</a:t>
            </a:r>
            <a:endParaRPr lang="cs-CZ" sz="2800" dirty="0"/>
          </a:p>
          <a:p>
            <a:pPr marL="182563" lvl="0" indent="-182563">
              <a:buNone/>
            </a:pPr>
            <a:r>
              <a:rPr lang="cs-CZ" sz="2800" b="1" i="1" dirty="0"/>
              <a:t>- zjišťuje, identifikuje symptomy či data a informační zdroje,</a:t>
            </a:r>
            <a:endParaRPr lang="cs-CZ" sz="2800" dirty="0"/>
          </a:p>
          <a:p>
            <a:pPr marL="182563" lvl="0" indent="-182563">
              <a:buNone/>
            </a:pPr>
            <a:r>
              <a:rPr lang="cs-CZ" sz="2800" b="1" i="1" dirty="0"/>
              <a:t>- analyzuje získané symptomy, data a informace a doplňuje je, hodnotí jejich význam a tvoří z nich důkazy jevů,</a:t>
            </a:r>
            <a:endParaRPr lang="cs-CZ" sz="2800" dirty="0"/>
          </a:p>
          <a:p>
            <a:pPr marL="182563" lvl="0" indent="-182563">
              <a:buNone/>
            </a:pPr>
            <a:r>
              <a:rPr lang="cs-CZ" sz="2800" b="1" i="1" dirty="0"/>
              <a:t>- tvoří z informací ucelené hypotézy (předpovědi budoucího stavu) pro změny a vyhodnocuje jejich přínos přes důkazy a náklady změnami vyvolané, jako kritéria efektivnosti těchto změn, </a:t>
            </a:r>
            <a:endParaRPr lang="cs-CZ" sz="2800" dirty="0"/>
          </a:p>
          <a:p>
            <a:pPr marL="182563" lvl="0" indent="-182563">
              <a:buNone/>
            </a:pPr>
            <a:r>
              <a:rPr lang="cs-CZ" sz="2800" b="1" i="1" dirty="0"/>
              <a:t>- provádí vypracování zpravodajských zpráv pro rozhodování vrcholového vedení podniku. 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BAC2-B0EE-47F9-AFBC-7867F09FC506}" type="slidenum">
              <a:rPr lang="cs-CZ" smtClean="0"/>
              <a:pPr/>
              <a:t>39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144655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/>
              <a:t>Naše vymezení pojmu Competitive Intelligence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0" y="769442"/>
            <a:ext cx="9144000" cy="1579835"/>
          </a:xfrm>
          <a:prstGeom prst="rect">
            <a:avLst/>
          </a:prstGeom>
          <a:solidFill>
            <a:srgbClr val="FFFF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marL="0" lvl="4" algn="ctr" defTabSz="449263">
              <a:spcBef>
                <a:spcPts val="450"/>
              </a:spcBef>
              <a:buClr>
                <a:srgbClr val="00B5D1"/>
              </a:buClr>
              <a:buSzPct val="10000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cs-CZ" sz="3200" b="1" dirty="0">
                <a:ea typeface="Arial Unicode MS" pitchFamily="34" charset="-128"/>
                <a:cs typeface="Arial Unicode MS" pitchFamily="34" charset="-128"/>
              </a:rPr>
              <a:t>	Topíme se v datech, ale hladovíme po </a:t>
            </a:r>
            <a:r>
              <a:rPr lang="cs-CZ" sz="6600" b="1" dirty="0">
                <a:solidFill>
                  <a:srgbClr val="FF0000"/>
                </a:solidFill>
                <a:latin typeface="Arial Black" panose="020B0A04020102020204" pitchFamily="34" charset="0"/>
                <a:ea typeface="Arial Unicode MS" pitchFamily="34" charset="-128"/>
                <a:cs typeface="Arial Unicode MS" pitchFamily="34" charset="-128"/>
              </a:rPr>
              <a:t>znalostech.</a:t>
            </a:r>
            <a:r>
              <a:rPr lang="cs-CZ" sz="3200" b="1" dirty="0">
                <a:ea typeface="Arial Unicode MS" pitchFamily="34" charset="-128"/>
                <a:cs typeface="Arial Unicode MS" pitchFamily="34" charset="-128"/>
              </a:rPr>
              <a:t>   </a:t>
            </a:r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348880"/>
            <a:ext cx="4827626" cy="41055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1508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E22BAF-7DC6-4FEA-9AF8-A2625971285F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21509" name="Obdélník 5"/>
          <p:cNvSpPr>
            <a:spLocks noChangeArrowheads="1"/>
          </p:cNvSpPr>
          <p:nvPr/>
        </p:nvSpPr>
        <p:spPr bwMode="auto">
          <a:xfrm>
            <a:off x="0" y="1"/>
            <a:ext cx="9144000" cy="76944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4400" b="1" dirty="0">
                <a:ea typeface="Arial Unicode MS" pitchFamily="34" charset="-128"/>
                <a:cs typeface="Arial Unicode MS" pitchFamily="34" charset="-128"/>
              </a:rPr>
              <a:t>Řešený problém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7" name="Picture 3" descr="C:\Documents and Settings\František\Dokumenty\Obrázky\MP Navigator\2013_02_04\IMG_0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783817"/>
            <a:ext cx="4125328" cy="59142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sz="4400" b="1" dirty="0">
                <a:solidFill>
                  <a:schemeClr val="tx1"/>
                </a:solidFill>
              </a:rPr>
              <a:t>Literatura: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ctrTitle" sz="quarter"/>
          </p:nvPr>
        </p:nvSpPr>
        <p:spPr>
          <a:xfrm>
            <a:off x="0" y="0"/>
            <a:ext cx="9144000" cy="764704"/>
          </a:xfrm>
          <a:solidFill>
            <a:srgbClr val="CCFFFF"/>
          </a:solidFill>
        </p:spPr>
        <p:txBody>
          <a:bodyPr/>
          <a:lstStyle/>
          <a:p>
            <a:pPr algn="ctr" eaLnBrk="1" hangingPunct="1"/>
            <a:r>
              <a:rPr lang="cs-CZ" sz="4800" b="1" dirty="0">
                <a:solidFill>
                  <a:schemeClr val="tx1"/>
                </a:solidFill>
              </a:rPr>
              <a:t>VÝUKA NA  FP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sz="quarter" idx="1"/>
          </p:nvPr>
        </p:nvSpPr>
        <p:spPr>
          <a:xfrm>
            <a:off x="0" y="764704"/>
            <a:ext cx="9143999" cy="6093296"/>
          </a:xfrm>
          <a:solidFill>
            <a:srgbClr val="FFFFCC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cs-CZ" sz="3600" b="1" dirty="0">
                <a:solidFill>
                  <a:srgbClr val="FF0000"/>
                </a:solidFill>
                <a:latin typeface="Arial Black" pitchFamily="34" charset="0"/>
              </a:rPr>
              <a:t>Informace o konkurenci</a:t>
            </a:r>
          </a:p>
          <a:p>
            <a:pPr algn="ctr" eaLnBrk="1" hangingPunct="1">
              <a:defRPr/>
            </a:pPr>
            <a:r>
              <a:rPr lang="cs-CZ" sz="3600" b="1" dirty="0">
                <a:solidFill>
                  <a:srgbClr val="FF0000"/>
                </a:solidFill>
                <a:latin typeface="Arial Black" pitchFamily="34" charset="0"/>
              </a:rPr>
              <a:t>Competitive Intelligence</a:t>
            </a:r>
          </a:p>
          <a:p>
            <a:pPr algn="ctr" eaLnBrk="1" hangingPunct="1">
              <a:defRPr/>
            </a:pPr>
            <a:r>
              <a:rPr lang="cs-CZ" sz="3600" b="1" dirty="0">
                <a:solidFill>
                  <a:srgbClr val="FF0000"/>
                </a:solidFill>
                <a:latin typeface="Arial Black" pitchFamily="34" charset="0"/>
              </a:rPr>
              <a:t>Vybrané metody zpravodajské analýzy </a:t>
            </a:r>
          </a:p>
          <a:p>
            <a:pPr lvl="1" eaLnBrk="1" hangingPunct="1">
              <a:buFontTx/>
              <a:buNone/>
              <a:defRPr/>
            </a:pPr>
            <a:r>
              <a:rPr lang="cs-CZ" sz="2400" b="1" dirty="0"/>
              <a:t>			</a:t>
            </a:r>
            <a:endParaRPr lang="cs-CZ" sz="800" b="1" dirty="0"/>
          </a:p>
          <a:p>
            <a:pPr lvl="1" indent="-908050" algn="ctr" eaLnBrk="1" hangingPunct="1">
              <a:buFontTx/>
              <a:buNone/>
              <a:tabLst>
                <a:tab pos="893763" algn="l"/>
              </a:tabLst>
              <a:defRPr/>
            </a:pPr>
            <a:r>
              <a:rPr lang="cs-CZ" sz="3600" b="1" dirty="0">
                <a:solidFill>
                  <a:srgbClr val="3333CC"/>
                </a:solidFill>
                <a:latin typeface="Arial Black" pitchFamily="34" charset="0"/>
              </a:rPr>
              <a:t>Strategie konkurenčních střetů</a:t>
            </a:r>
          </a:p>
          <a:p>
            <a:pPr marL="0" lvl="1" indent="0" algn="ctr" eaLnBrk="1" hangingPunct="1">
              <a:buFontTx/>
              <a:buNone/>
              <a:defRPr/>
            </a:pPr>
            <a:endParaRPr lang="cs-CZ" sz="1000" b="1" dirty="0">
              <a:latin typeface="+mj-lt"/>
            </a:endParaRPr>
          </a:p>
          <a:p>
            <a:pPr marL="0" lvl="1" indent="0" algn="ctr" eaLnBrk="1" hangingPunct="1">
              <a:buFontTx/>
              <a:buNone/>
              <a:defRPr/>
            </a:pPr>
            <a:r>
              <a:rPr lang="cs-CZ" sz="3000" b="1" dirty="0">
                <a:latin typeface="+mj-lt"/>
              </a:rPr>
              <a:t>Tato výuka probíhá se softwarovou  podporou: </a:t>
            </a:r>
          </a:p>
          <a:p>
            <a:pPr marL="0" lvl="1" indent="0" algn="ctr" eaLnBrk="1" hangingPunct="1">
              <a:buFontTx/>
              <a:buNone/>
              <a:defRPr/>
            </a:pPr>
            <a:r>
              <a:rPr lang="cs-CZ" sz="4000" b="1" dirty="0" err="1">
                <a:solidFill>
                  <a:srgbClr val="FF0000"/>
                </a:solidFill>
                <a:latin typeface="Arial Black" pitchFamily="34" charset="0"/>
              </a:rPr>
              <a:t>Tovek</a:t>
            </a:r>
            <a:r>
              <a:rPr lang="cs-CZ" sz="4000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cs-CZ" sz="4000" b="1" dirty="0" err="1">
                <a:solidFill>
                  <a:srgbClr val="FF0000"/>
                </a:solidFill>
                <a:latin typeface="Arial Black" pitchFamily="34" charset="0"/>
              </a:rPr>
              <a:t>Tools</a:t>
            </a:r>
            <a:r>
              <a:rPr lang="cs-CZ" sz="4000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cs-CZ" sz="4000" b="1" dirty="0" err="1">
                <a:solidFill>
                  <a:srgbClr val="FF0000"/>
                </a:solidFill>
                <a:latin typeface="Arial Black" pitchFamily="34" charset="0"/>
              </a:rPr>
              <a:t>Analyst</a:t>
            </a:r>
            <a:r>
              <a:rPr lang="cs-CZ" sz="4000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cs-CZ" sz="4000" b="1" dirty="0" err="1">
                <a:solidFill>
                  <a:srgbClr val="FF0000"/>
                </a:solidFill>
                <a:latin typeface="Arial Black" pitchFamily="34" charset="0"/>
              </a:rPr>
              <a:t>Pack</a:t>
            </a:r>
            <a:r>
              <a:rPr lang="cs-CZ" sz="4000" b="1" dirty="0">
                <a:latin typeface="Arial Black" pitchFamily="34" charset="0"/>
              </a:rPr>
              <a:t> </a:t>
            </a:r>
          </a:p>
          <a:p>
            <a:pPr marL="0" lvl="1" indent="0" algn="ctr" eaLnBrk="1" hangingPunct="1">
              <a:buFontTx/>
              <a:buNone/>
              <a:defRPr/>
            </a:pPr>
            <a:r>
              <a:rPr lang="cs-CZ" sz="2800" b="1" dirty="0" err="1">
                <a:latin typeface="Arial Black" pitchFamily="34" charset="0"/>
              </a:rPr>
              <a:t>Analysťs</a:t>
            </a:r>
            <a:r>
              <a:rPr lang="cs-CZ" sz="2800" b="1" dirty="0">
                <a:latin typeface="Arial Black" pitchFamily="34" charset="0"/>
              </a:rPr>
              <a:t> Notebook</a:t>
            </a:r>
            <a:endParaRPr lang="cs-CZ" sz="2800" b="1" dirty="0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</p:spPr>
        <p:txBody>
          <a:bodyPr/>
          <a:lstStyle/>
          <a:p>
            <a:fld id="{1BEF6947-002F-42C4-8F4D-B2182D22BFAF}" type="slidenum">
              <a:rPr lang="cs-CZ" smtClean="0"/>
              <a:pPr/>
              <a:t>41</a:t>
            </a:fld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5E92AB-B58B-4D27-8FF9-F7D0F2DC5EEC}" type="slidenum">
              <a:rPr lang="cs-CZ" smtClean="0"/>
              <a:pPr/>
              <a:t>42</a:t>
            </a:fld>
            <a:endParaRPr lang="cs-CZ"/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Clr>
                <a:srgbClr val="FFFF00"/>
              </a:buClr>
              <a:buFont typeface="Wingdings" pitchFamily="2" charset="2"/>
              <a:buChar char="l"/>
            </a:pPr>
            <a:endParaRPr lang="cs-CZ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cs-CZ">
              <a:solidFill>
                <a:srgbClr val="FFFF00"/>
              </a:solidFill>
            </a:endParaRPr>
          </a:p>
        </p:txBody>
      </p:sp>
      <p:sp>
        <p:nvSpPr>
          <p:cNvPr id="92164" name="Rectangle 3"/>
          <p:cNvSpPr>
            <a:spLocks noChangeArrowheads="1"/>
          </p:cNvSpPr>
          <p:nvPr/>
        </p:nvSpPr>
        <p:spPr bwMode="auto">
          <a:xfrm>
            <a:off x="0" y="2276475"/>
            <a:ext cx="9144000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algn="ctr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cs-CZ" sz="1900" b="1">
              <a:solidFill>
                <a:srgbClr val="FFFF00"/>
              </a:solidFill>
            </a:endParaRPr>
          </a:p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sz="4800" b="1">
                <a:solidFill>
                  <a:srgbClr val="C00000"/>
                </a:solidFill>
              </a:rPr>
              <a:t>DĚKUJI VÁM </a:t>
            </a:r>
          </a:p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sz="4800" b="1">
                <a:solidFill>
                  <a:srgbClr val="C00000"/>
                </a:solidFill>
              </a:rPr>
              <a:t>ZA POZORNOST</a:t>
            </a:r>
          </a:p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cs-CZ" sz="3000" b="1"/>
          </a:p>
        </p:txBody>
      </p:sp>
      <p:sp>
        <p:nvSpPr>
          <p:cNvPr id="92165" name="Rectangle 4"/>
          <p:cNvSpPr>
            <a:spLocks noChangeArrowheads="1"/>
          </p:cNvSpPr>
          <p:nvPr/>
        </p:nvSpPr>
        <p:spPr bwMode="auto">
          <a:xfrm>
            <a:off x="0" y="0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 sz="2100" b="1"/>
          </a:p>
        </p:txBody>
      </p:sp>
      <p:sp>
        <p:nvSpPr>
          <p:cNvPr id="92166" name="Rectangle 5"/>
          <p:cNvSpPr>
            <a:spLocks noChangeArrowheads="1"/>
          </p:cNvSpPr>
          <p:nvPr/>
        </p:nvSpPr>
        <p:spPr bwMode="auto">
          <a:xfrm>
            <a:off x="0" y="4797425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15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0872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sz="4400" b="1" dirty="0"/>
              <a:t>ROZHODOVACÍ 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  <a:solidFill>
            <a:srgbClr val="FFFFCC"/>
          </a:solidFill>
        </p:spPr>
        <p:txBody>
          <a:bodyPr/>
          <a:lstStyle/>
          <a:p>
            <a:pPr marL="904875" indent="-514350">
              <a:buNone/>
            </a:pPr>
            <a:endParaRPr lang="cs-CZ" sz="2000" b="1" dirty="0"/>
          </a:p>
          <a:p>
            <a:pPr marL="904875" indent="-904875" defTabSz="363538">
              <a:buNone/>
            </a:pPr>
            <a:r>
              <a:rPr lang="cs-CZ" b="1" dirty="0"/>
              <a:t>1. Definice problému</a:t>
            </a:r>
          </a:p>
          <a:p>
            <a:pPr marL="904875" indent="-904875" defTabSz="363538">
              <a:buNone/>
            </a:pPr>
            <a:r>
              <a:rPr lang="cs-CZ" b="1" dirty="0"/>
              <a:t>2. Analýza problému</a:t>
            </a:r>
          </a:p>
          <a:p>
            <a:pPr marL="904875" indent="-904875" defTabSz="363538">
              <a:buNone/>
            </a:pPr>
            <a:r>
              <a:rPr lang="cs-CZ" sz="3600" b="1" dirty="0">
                <a:solidFill>
                  <a:srgbClr val="FF0000"/>
                </a:solidFill>
                <a:latin typeface="Arial Black" pitchFamily="34" charset="0"/>
              </a:rPr>
              <a:t>3. Zabezpečení vhodných informací</a:t>
            </a:r>
          </a:p>
          <a:p>
            <a:pPr marL="904875" indent="-904875" defTabSz="363538">
              <a:buNone/>
            </a:pPr>
            <a:r>
              <a:rPr lang="cs-CZ" b="1" dirty="0"/>
              <a:t>4. Vytvoření alternativ řešení</a:t>
            </a:r>
          </a:p>
          <a:p>
            <a:pPr marL="904875" indent="-904875" defTabSz="363538">
              <a:buNone/>
            </a:pPr>
            <a:r>
              <a:rPr lang="cs-CZ" b="1" dirty="0"/>
              <a:t>5. Hodnocení a </a:t>
            </a:r>
            <a:r>
              <a:rPr lang="cs-CZ" b="1" dirty="0">
                <a:solidFill>
                  <a:srgbClr val="00FF00"/>
                </a:solidFill>
                <a:latin typeface="Arial Black" pitchFamily="34" charset="0"/>
              </a:rPr>
              <a:t>výběr optimální varianty</a:t>
            </a:r>
          </a:p>
          <a:p>
            <a:pPr marL="904875" indent="-904875" defTabSz="363538">
              <a:buNone/>
            </a:pPr>
            <a:r>
              <a:rPr lang="cs-CZ" b="1" dirty="0"/>
              <a:t>6. Implementace rozhodnutí</a:t>
            </a:r>
          </a:p>
          <a:p>
            <a:pPr marL="904875" indent="-904875" defTabSz="363538">
              <a:buNone/>
            </a:pPr>
            <a:r>
              <a:rPr lang="cs-CZ" b="1" dirty="0"/>
              <a:t>7. Kontrola a zpětná vazba</a:t>
            </a:r>
          </a:p>
          <a:p>
            <a:pPr marL="904875" indent="-904875" defTabSz="363538">
              <a:buNone/>
            </a:pPr>
            <a:endParaRPr lang="cs-CZ" b="1" dirty="0"/>
          </a:p>
          <a:p>
            <a:pPr marL="904875" indent="-904875" algn="ctr" defTabSz="363538">
              <a:buNone/>
            </a:pPr>
            <a:r>
              <a:rPr lang="cs-CZ" sz="3600" b="1" dirty="0">
                <a:solidFill>
                  <a:srgbClr val="FF0000"/>
                </a:solidFill>
                <a:latin typeface="Arial Black" pitchFamily="34" charset="0"/>
              </a:rPr>
              <a:t>ŘÍZENÍ JE INFORMAČNÍ PROCES</a:t>
            </a:r>
          </a:p>
        </p:txBody>
      </p:sp>
      <p:pic>
        <p:nvPicPr>
          <p:cNvPr id="4" name="Obrázek 3" descr="Pirátská vlajk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221088"/>
            <a:ext cx="2384400" cy="1527110"/>
          </a:xfrm>
          <a:prstGeom prst="rect">
            <a:avLst/>
          </a:prstGeom>
          <a:noFill/>
          <a:ln w="76200">
            <a:solidFill>
              <a:srgbClr val="FF3300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764703"/>
          </a:xfrm>
          <a:solidFill>
            <a:srgbClr val="CCFFFF"/>
          </a:solidFill>
        </p:spPr>
        <p:txBody>
          <a:bodyPr/>
          <a:lstStyle/>
          <a:p>
            <a:pPr algn="ctr" eaLnBrk="1" hangingPunct="1"/>
            <a:r>
              <a:rPr lang="cs-CZ" sz="4800" b="1" dirty="0" err="1">
                <a:solidFill>
                  <a:schemeClr val="tx1"/>
                </a:solidFill>
              </a:rPr>
              <a:t>Lee</a:t>
            </a:r>
            <a:r>
              <a:rPr lang="cs-CZ" sz="4800" b="1" dirty="0">
                <a:solidFill>
                  <a:schemeClr val="tx1"/>
                </a:solidFill>
              </a:rPr>
              <a:t>  </a:t>
            </a:r>
            <a:r>
              <a:rPr lang="cs-CZ" sz="4800" b="1" dirty="0" err="1">
                <a:solidFill>
                  <a:schemeClr val="tx1"/>
                </a:solidFill>
              </a:rPr>
              <a:t>Iacocca</a:t>
            </a:r>
            <a:endParaRPr lang="cs-CZ" sz="4800" b="1" dirty="0">
              <a:solidFill>
                <a:schemeClr val="tx1"/>
              </a:solidFill>
            </a:endParaRPr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E7C874-B4B2-4CA9-AC18-CF4C16120C1E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764704"/>
            <a:ext cx="9144000" cy="14401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marR="0" lvl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sz="3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„Pro přijetí správného rozhodnutí je zapotřebí mít </a:t>
            </a:r>
            <a:r>
              <a:rPr kumimoji="0" lang="cs-CZ" sz="3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</a:rPr>
              <a:t>95</a:t>
            </a:r>
            <a:r>
              <a:rPr kumimoji="0" lang="cs-CZ" sz="3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% informací z dané oblasti. </a:t>
            </a:r>
          </a:p>
        </p:txBody>
      </p:sp>
      <p:sp>
        <p:nvSpPr>
          <p:cNvPr id="7" name="Obdélník 6"/>
          <p:cNvSpPr/>
          <p:nvPr/>
        </p:nvSpPr>
        <p:spPr>
          <a:xfrm>
            <a:off x="-29312" y="2204864"/>
            <a:ext cx="9173312" cy="138499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cs-CZ" sz="2800" b="1" dirty="0"/>
              <a:t>Zbývajících </a:t>
            </a:r>
            <a:r>
              <a:rPr lang="cs-CZ" sz="2800" b="1" dirty="0">
                <a:latin typeface="Arial Black" panose="020B0A04020102020204" pitchFamily="34" charset="0"/>
              </a:rPr>
              <a:t>5</a:t>
            </a:r>
            <a:r>
              <a:rPr lang="cs-CZ" sz="2800" b="1" dirty="0"/>
              <a:t>% chybějících informací představuje dle něj riziko při přijímání rozhodnutí“. </a:t>
            </a:r>
            <a:endParaRPr lang="cs-CZ" sz="28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3573016"/>
            <a:ext cx="9144000" cy="3284984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marR="0" lvl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sz="3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Bohužel v procesu rozhodování se většina manažerů domnívá, že </a:t>
            </a:r>
            <a:r>
              <a:rPr kumimoji="0" lang="cs-CZ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</a:rPr>
              <a:t>všechny</a:t>
            </a:r>
            <a:r>
              <a:rPr kumimoji="0" lang="cs-CZ" sz="3600" b="1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</a:rPr>
              <a:t> informace</a:t>
            </a:r>
            <a:r>
              <a:rPr kumimoji="0" lang="cs-CZ" sz="3000" b="1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cs-CZ" sz="3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469900" marR="0" lvl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cs-CZ" sz="3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které shromáždí jako podklad pro svoje rozhodnutí, jsou </a:t>
            </a:r>
            <a:r>
              <a:rPr kumimoji="0" lang="cs-CZ" sz="3600" b="1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</a:rPr>
              <a:t>kvalitní.</a:t>
            </a:r>
          </a:p>
          <a:p>
            <a:pPr marL="469900" marR="0" lvl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cs-CZ" sz="4000" b="1" kern="0" baseline="0" dirty="0">
                <a:solidFill>
                  <a:srgbClr val="FF0000"/>
                </a:solidFill>
                <a:latin typeface="Arial Black" panose="020B0A04020102020204" pitchFamily="34" charset="0"/>
              </a:rPr>
              <a:t>To bývá velký omyl !!!</a:t>
            </a:r>
            <a:endParaRPr kumimoji="0" lang="cs-CZ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  <a:solidFill>
            <a:srgbClr val="FFFFCC"/>
          </a:solidFill>
        </p:spPr>
        <p:txBody>
          <a:bodyPr>
            <a:normAutofit/>
          </a:bodyPr>
          <a:lstStyle/>
          <a:p>
            <a:pPr marL="2432050">
              <a:buNone/>
            </a:pPr>
            <a:r>
              <a:rPr lang="cs-CZ" b="1" dirty="0"/>
              <a:t>	</a:t>
            </a:r>
            <a:r>
              <a:rPr lang="cs-CZ" sz="4000" b="1" dirty="0">
                <a:latin typeface="Arial Black" panose="020B0A04020102020204" pitchFamily="34" charset="0"/>
              </a:rPr>
              <a:t>1. Relevantnost</a:t>
            </a:r>
          </a:p>
          <a:p>
            <a:pPr marL="2432050">
              <a:buNone/>
            </a:pPr>
            <a:r>
              <a:rPr lang="cs-CZ" sz="4000" b="1" dirty="0">
                <a:latin typeface="Arial Black" panose="020B0A04020102020204" pitchFamily="34" charset="0"/>
              </a:rPr>
              <a:t>	2. Pravdivost</a:t>
            </a:r>
          </a:p>
          <a:p>
            <a:pPr marL="2432050">
              <a:buNone/>
            </a:pPr>
            <a:r>
              <a:rPr lang="cs-CZ" sz="4000" b="1" dirty="0">
                <a:latin typeface="Arial Black" panose="020B0A04020102020204" pitchFamily="34" charset="0"/>
              </a:rPr>
              <a:t>	3. Včasnost</a:t>
            </a:r>
          </a:p>
          <a:p>
            <a:pPr marL="2432050">
              <a:buNone/>
            </a:pPr>
            <a:r>
              <a:rPr lang="cs-CZ" sz="4000" b="1" dirty="0">
                <a:latin typeface="Arial Black" panose="020B0A04020102020204" pitchFamily="34" charset="0"/>
              </a:rPr>
              <a:t>	4. Úplnost </a:t>
            </a:r>
          </a:p>
          <a:p>
            <a:pPr marL="2432050">
              <a:buNone/>
            </a:pPr>
            <a:r>
              <a:rPr lang="cs-CZ" sz="4000" b="1" dirty="0">
                <a:latin typeface="Arial Black" panose="020B0A04020102020204" pitchFamily="34" charset="0"/>
              </a:rPr>
              <a:t>	5. Aktuálnost</a:t>
            </a:r>
          </a:p>
          <a:p>
            <a:pPr marL="2432050">
              <a:buNone/>
            </a:pPr>
            <a:r>
              <a:rPr lang="cs-CZ" sz="4000" b="1" dirty="0">
                <a:latin typeface="Arial Black" panose="020B0A04020102020204" pitchFamily="34" charset="0"/>
              </a:rPr>
              <a:t>	6. Srozumitelnost</a:t>
            </a:r>
          </a:p>
          <a:p>
            <a:pPr>
              <a:buNone/>
            </a:pPr>
            <a:r>
              <a:rPr lang="cs-CZ" b="1" dirty="0"/>
              <a:t>	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/>
              <a:t>ZNAKY KVALITY INFORMACE</a:t>
            </a:r>
          </a:p>
        </p:txBody>
      </p:sp>
      <p:pic>
        <p:nvPicPr>
          <p:cNvPr id="5" name="Obrázek 4" descr="Pirátská vlajk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301208"/>
            <a:ext cx="2384400" cy="1527110"/>
          </a:xfrm>
          <a:prstGeom prst="rect">
            <a:avLst/>
          </a:prstGeom>
          <a:noFill/>
          <a:ln w="76200">
            <a:solidFill>
              <a:srgbClr val="FF3300"/>
            </a:solidFill>
          </a:ln>
        </p:spPr>
      </p:pic>
    </p:spTree>
    <p:extLst>
      <p:ext uri="{BB962C8B-B14F-4D97-AF65-F5344CB8AC3E}">
        <p14:creationId xmlns:p14="http://schemas.microsoft.com/office/powerpoint/2010/main" val="2416882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Subjekt řízení potřebuje mít pro své rozhodování ty </a:t>
            </a:r>
            <a:r>
              <a:rPr lang="cs-CZ" b="1" dirty="0">
                <a:solidFill>
                  <a:srgbClr val="FF0000"/>
                </a:solidFill>
              </a:rPr>
              <a:t>„</a:t>
            </a:r>
            <a:r>
              <a:rPr lang="cs-CZ" b="1" dirty="0">
                <a:solidFill>
                  <a:srgbClr val="FF0000"/>
                </a:solidFill>
                <a:latin typeface="Arial Black" pitchFamily="34" charset="0"/>
              </a:rPr>
              <a:t>správné informace</a:t>
            </a:r>
            <a:r>
              <a:rPr lang="cs-CZ" b="1" dirty="0">
                <a:solidFill>
                  <a:srgbClr val="FF0000"/>
                </a:solidFill>
              </a:rPr>
              <a:t>“.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84" y="1124744"/>
            <a:ext cx="9144000" cy="3888432"/>
          </a:xfrm>
          <a:solidFill>
            <a:srgbClr val="FFFF00"/>
          </a:solidFill>
        </p:spPr>
        <p:txBody>
          <a:bodyPr/>
          <a:lstStyle/>
          <a:p>
            <a:pPr marL="0" indent="0" algn="ctr">
              <a:buNone/>
            </a:pPr>
            <a:r>
              <a:rPr lang="cs-CZ" sz="3200" dirty="0">
                <a:latin typeface="Arial Black" pitchFamily="34" charset="0"/>
              </a:rPr>
              <a:t>Každý člověk v míře svého pochopení procesů pracuje pro sebe a své zájmy, </a:t>
            </a:r>
          </a:p>
          <a:p>
            <a:pPr marL="0" indent="0" algn="ctr">
              <a:buNone/>
            </a:pPr>
            <a:r>
              <a:rPr lang="cs-CZ" sz="3200" dirty="0">
                <a:latin typeface="Arial Black" pitchFamily="34" charset="0"/>
              </a:rPr>
              <a:t>a v míře svého nepochopení těchto procesů, pracuje pro toho, kdo ví a chápe více než on.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4989369"/>
            <a:ext cx="9144000" cy="1868631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algn="ctr">
              <a:spcBef>
                <a:spcPct val="20000"/>
              </a:spcBef>
              <a:defRPr/>
            </a:pPr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Vše se děje v souladu s </a:t>
            </a:r>
            <a:r>
              <a:rPr lang="cs-CZ" sz="3600" dirty="0">
                <a:solidFill>
                  <a:srgbClr val="FF0000"/>
                </a:solidFill>
                <a:latin typeface="Arial Black" pitchFamily="34" charset="0"/>
              </a:rPr>
              <a:t>reálnou mravností </a:t>
            </a:r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a etikou osob účastněných v daném procesu.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Proto každý člověk musí rozšiřovat míru svého vědění, znát a chápat více!!!</a:t>
            </a:r>
          </a:p>
        </p:txBody>
      </p:sp>
      <p:pic>
        <p:nvPicPr>
          <p:cNvPr id="5" name="Obrázek 4" descr="Pirátská vlajk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" y="3809027"/>
            <a:ext cx="1617588" cy="118034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</p:pic>
      <p:pic>
        <p:nvPicPr>
          <p:cNvPr id="6" name="Obrázek 5" descr="Pirátská vlajk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813829"/>
            <a:ext cx="1619672" cy="118034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</p:pic>
      <p:sp>
        <p:nvSpPr>
          <p:cNvPr id="7" name="TextovéPole 6"/>
          <p:cNvSpPr txBox="1"/>
          <p:nvPr/>
        </p:nvSpPr>
        <p:spPr>
          <a:xfrm>
            <a:off x="1871700" y="3789040"/>
            <a:ext cx="5400600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latin typeface="Arial Black" panose="020B0A04020102020204" pitchFamily="34" charset="0"/>
              </a:rPr>
              <a:t>Dezinformace </a:t>
            </a:r>
          </a:p>
          <a:p>
            <a:pPr algn="ctr"/>
            <a:r>
              <a:rPr lang="cs-CZ" sz="3600" b="1" dirty="0">
                <a:latin typeface="Arial Black" panose="020B0A04020102020204" pitchFamily="34" charset="0"/>
              </a:rPr>
              <a:t>Manipulace</a:t>
            </a:r>
          </a:p>
        </p:txBody>
      </p:sp>
    </p:spTree>
    <p:extLst>
      <p:ext uri="{BB962C8B-B14F-4D97-AF65-F5344CB8AC3E}">
        <p14:creationId xmlns:p14="http://schemas.microsoft.com/office/powerpoint/2010/main" val="797212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4068"/>
            <a:ext cx="9144000" cy="750636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b="1" dirty="0"/>
              <a:t>Předchozí praktiky protivníka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805264"/>
          </a:xfrm>
          <a:solidFill>
            <a:srgbClr val="FFFFCC"/>
          </a:solidFill>
        </p:spPr>
        <p:txBody>
          <a:bodyPr/>
          <a:lstStyle/>
          <a:p>
            <a:pPr marL="0" indent="0">
              <a:buNone/>
            </a:pPr>
            <a:r>
              <a:rPr lang="cs-CZ" dirty="0"/>
              <a:t>Má protivník předchozí zkušenost s užitím dezinformací? (</a:t>
            </a:r>
            <a:r>
              <a:rPr lang="cs-CZ" dirty="0">
                <a:latin typeface="Arial Black" panose="020B0A04020102020204" pitchFamily="34" charset="0"/>
              </a:rPr>
              <a:t>reálná mravnost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Má současná událost podobnost s průběhem dříve podvodných operací?        	</a:t>
            </a:r>
            <a:r>
              <a:rPr lang="cs-CZ" b="1" dirty="0">
                <a:latin typeface="Arial Black" panose="020B0A04020102020204" pitchFamily="34" charset="0"/>
              </a:rPr>
              <a:t>									</a:t>
            </a:r>
          </a:p>
          <a:p>
            <a:pPr marL="0" indent="0">
              <a:buNone/>
            </a:pPr>
            <a:r>
              <a:rPr lang="cs-CZ" dirty="0"/>
              <a:t>Existují v historii jiné </a:t>
            </a:r>
            <a:r>
              <a:rPr lang="cs-CZ" b="1" dirty="0"/>
              <a:t>podobné operace</a:t>
            </a:r>
            <a:r>
              <a:rPr lang="cs-CZ" dirty="0"/>
              <a:t>?</a:t>
            </a:r>
          </a:p>
          <a:p>
            <a:pPr marL="0" indent="0">
              <a:buNone/>
            </a:pPr>
            <a:r>
              <a:rPr lang="cs-CZ" b="1" dirty="0"/>
              <a:t>Změnil</a:t>
            </a:r>
            <a:r>
              <a:rPr lang="cs-CZ" dirty="0"/>
              <a:t> vývoj konkurenční prostředí natolik, že by to vysvětlovalo </a:t>
            </a:r>
            <a:r>
              <a:rPr lang="cs-CZ" b="1" dirty="0"/>
              <a:t>formu nynější </a:t>
            </a:r>
            <a:r>
              <a:rPr lang="cs-CZ" dirty="0"/>
              <a:t>podvodné operace?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-7135" y="5373216"/>
            <a:ext cx="9151135" cy="1569660"/>
          </a:xfrm>
          <a:prstGeom prst="rect">
            <a:avLst/>
          </a:prstGeom>
          <a:solidFill>
            <a:srgbClr val="FF0000"/>
          </a:solidFill>
          <a:ln w="762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4800" dirty="0">
                <a:latin typeface="Arial Black" panose="020B0A04020102020204" pitchFamily="34" charset="0"/>
              </a:rPr>
              <a:t>NEVĚŘTE LIDEM, </a:t>
            </a:r>
          </a:p>
          <a:p>
            <a:pPr algn="ctr"/>
            <a:r>
              <a:rPr lang="cs-CZ" sz="4800" dirty="0">
                <a:latin typeface="Arial Black" panose="020B0A04020102020204" pitchFamily="34" charset="0"/>
              </a:rPr>
              <a:t>KTEŘÍ LŽOU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5508104" y="2348880"/>
            <a:ext cx="504056" cy="288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 descr="Pirátská vlajk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7658"/>
            <a:ext cx="1617588" cy="1180342"/>
          </a:xfrm>
          <a:prstGeom prst="rect">
            <a:avLst/>
          </a:prstGeom>
          <a:noFill/>
          <a:ln w="76200">
            <a:solidFill>
              <a:srgbClr val="99FF33"/>
            </a:solidFill>
          </a:ln>
        </p:spPr>
      </p:pic>
      <p:pic>
        <p:nvPicPr>
          <p:cNvPr id="8" name="Obrázek 7" descr="Pirátská vlajk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412" y="5677658"/>
            <a:ext cx="1617588" cy="1180342"/>
          </a:xfrm>
          <a:prstGeom prst="rect">
            <a:avLst/>
          </a:prstGeom>
          <a:noFill/>
          <a:ln w="76200">
            <a:solidFill>
              <a:srgbClr val="99FF33"/>
            </a:solidFill>
          </a:ln>
        </p:spPr>
      </p:pic>
      <p:sp>
        <p:nvSpPr>
          <p:cNvPr id="9" name="TextovéPole 8"/>
          <p:cNvSpPr txBox="1"/>
          <p:nvPr/>
        </p:nvSpPr>
        <p:spPr>
          <a:xfrm>
            <a:off x="6174966" y="2303926"/>
            <a:ext cx="2160240" cy="1077218"/>
          </a:xfrm>
          <a:prstGeom prst="rect">
            <a:avLst/>
          </a:prstGeom>
          <a:solidFill>
            <a:srgbClr val="CCFFFF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Arial Black" panose="020B0A04020102020204" pitchFamily="34" charset="0"/>
              </a:rPr>
              <a:t>vzorce chování</a:t>
            </a:r>
          </a:p>
        </p:txBody>
      </p:sp>
      <p:sp>
        <p:nvSpPr>
          <p:cNvPr id="10" name="Šipka ohnutá nahoru 9"/>
          <p:cNvSpPr/>
          <p:nvPr/>
        </p:nvSpPr>
        <p:spPr>
          <a:xfrm rot="5400000" flipH="1">
            <a:off x="5317622" y="2539834"/>
            <a:ext cx="560983" cy="828092"/>
          </a:xfrm>
          <a:prstGeom prst="bentUpArrow">
            <a:avLst>
              <a:gd name="adj1" fmla="val 25000"/>
              <a:gd name="adj2" fmla="val 46514"/>
              <a:gd name="adj3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81062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2312</TotalTime>
  <Words>1049</Words>
  <Application>Microsoft Office PowerPoint</Application>
  <PresentationFormat>Předvádění na obrazovce (4:3)</PresentationFormat>
  <Paragraphs>291</Paragraphs>
  <Slides>42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42</vt:i4>
      </vt:variant>
    </vt:vector>
  </HeadingPairs>
  <TitlesOfParts>
    <vt:vector size="51" baseType="lpstr">
      <vt:lpstr>Arial</vt:lpstr>
      <vt:lpstr>Arial Black</vt:lpstr>
      <vt:lpstr>Arial Unicode MS</vt:lpstr>
      <vt:lpstr>Times New Roman</vt:lpstr>
      <vt:lpstr>Verdana</vt:lpstr>
      <vt:lpstr>Wingdings</vt:lpstr>
      <vt:lpstr>Profil</vt:lpstr>
      <vt:lpstr>Dokument</vt:lpstr>
      <vt:lpstr>Document</vt:lpstr>
      <vt:lpstr>Masarykova univerzita   Ekonomicko-správní fakulta  Katedra podnikového hospodářství</vt:lpstr>
      <vt:lpstr>Konkurenceschopnost podniku</vt:lpstr>
      <vt:lpstr>Triáda základního pojetí konkurenceschopnosti podniku</vt:lpstr>
      <vt:lpstr>Prezentace aplikace PowerPoint</vt:lpstr>
      <vt:lpstr>ROZHODOVACÍ  PROCES</vt:lpstr>
      <vt:lpstr>Lee  Iacocca</vt:lpstr>
      <vt:lpstr>ZNAKY KVALITY INFORMACE</vt:lpstr>
      <vt:lpstr>Subjekt řízení potřebuje mít pro své rozhodování ty „správné informace“.</vt:lpstr>
      <vt:lpstr>Předchozí praktiky protivníka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Možnosti zabezpečení CI  u firmy </vt:lpstr>
      <vt:lpstr>Prezentace aplikace PowerPoint</vt:lpstr>
      <vt:lpstr>ZPRAVODAJSKÝ CYKLUS</vt:lpstr>
      <vt:lpstr>ZPRAVODAJSKÝ CYKLUS</vt:lpstr>
      <vt:lpstr>Nejdůležitější etapa zpravodajského cyklu CI</vt:lpstr>
      <vt:lpstr>ZPRAVODAJSKÁ ANALÝZA</vt:lpstr>
      <vt:lpstr>MENTÁLNÍ MODEL</vt:lpstr>
      <vt:lpstr>MENTÁLNÍ MODEL</vt:lpstr>
      <vt:lpstr>Prezentace aplikace PowerPoint</vt:lpstr>
      <vt:lpstr>Firmy, pro které pracují specialisté CI</vt:lpstr>
      <vt:lpstr>STAV COMPETITIVE INTELLIGENCE</vt:lpstr>
      <vt:lpstr>Východiska našeho pojetí Competitive Intelligence</vt:lpstr>
      <vt:lpstr>a) Competitive Intelligence jako předpověď budoucnosti</vt:lpstr>
      <vt:lpstr>b) Důraz na zaměření Competitive Intelligence do oblasti strategického řízení</vt:lpstr>
      <vt:lpstr>c) Competitive Intelligence jako systémová aplikační disciplína</vt:lpstr>
      <vt:lpstr>d) Pojetí informace ve spojení s osobou analytika</vt:lpstr>
      <vt:lpstr>e) Competitive Intelligence pracující na principu státních zpravodajských služeb</vt:lpstr>
      <vt:lpstr>f) Dvoustupňová činnost Competitive Intelligence</vt:lpstr>
      <vt:lpstr>g) Návrh opatření na konkurentem realizovanou hypotézu</vt:lpstr>
      <vt:lpstr>h) Competitive Intelligence jako inženýrská činnost</vt:lpstr>
      <vt:lpstr>i)  Neustálé prověřování vývoje důvodů chování trhu a konkurence</vt:lpstr>
      <vt:lpstr>j)  Legalita a etika Competitive Intelligence</vt:lpstr>
      <vt:lpstr>Prezentace aplikace PowerPoint</vt:lpstr>
      <vt:lpstr>Prezentace aplikace PowerPoint</vt:lpstr>
      <vt:lpstr>Literatura:</vt:lpstr>
      <vt:lpstr>VÝUKA NA  FP</vt:lpstr>
      <vt:lpstr>Prezentace aplikace PowerPoint</vt:lpstr>
    </vt:vector>
  </TitlesOfParts>
  <Company>FP VUT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PARADIGMA  INOVACÍ  A  HODNOTOVÉ INŽENÝRSTVÍ  VE  STRATEGII  KONKURENČNÍCH  VZTAHŮ</dc:title>
  <dc:creator>bartes</dc:creator>
  <cp:lastModifiedBy>Ladislava Kuchynková</cp:lastModifiedBy>
  <cp:revision>211</cp:revision>
  <dcterms:created xsi:type="dcterms:W3CDTF">2009-11-20T08:57:56Z</dcterms:created>
  <dcterms:modified xsi:type="dcterms:W3CDTF">2018-10-09T18:13:59Z</dcterms:modified>
</cp:coreProperties>
</file>