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66"/>
  </p:notesMasterIdLst>
  <p:handoutMasterIdLst>
    <p:handoutMasterId r:id="rId67"/>
  </p:handoutMasterIdLst>
  <p:sldIdLst>
    <p:sldId id="364" r:id="rId2"/>
    <p:sldId id="536" r:id="rId3"/>
    <p:sldId id="543" r:id="rId4"/>
    <p:sldId id="511" r:id="rId5"/>
    <p:sldId id="546" r:id="rId6"/>
    <p:sldId id="547" r:id="rId7"/>
    <p:sldId id="514" r:id="rId8"/>
    <p:sldId id="509" r:id="rId9"/>
    <p:sldId id="510" r:id="rId10"/>
    <p:sldId id="537" r:id="rId11"/>
    <p:sldId id="499" r:id="rId12"/>
    <p:sldId id="502" r:id="rId13"/>
    <p:sldId id="493" r:id="rId14"/>
    <p:sldId id="506" r:id="rId15"/>
    <p:sldId id="505" r:id="rId16"/>
    <p:sldId id="507" r:id="rId17"/>
    <p:sldId id="504" r:id="rId18"/>
    <p:sldId id="495" r:id="rId19"/>
    <p:sldId id="519" r:id="rId20"/>
    <p:sldId id="520" r:id="rId21"/>
    <p:sldId id="535" r:id="rId22"/>
    <p:sldId id="538" r:id="rId23"/>
    <p:sldId id="515" r:id="rId24"/>
    <p:sldId id="516" r:id="rId25"/>
    <p:sldId id="541" r:id="rId26"/>
    <p:sldId id="411" r:id="rId27"/>
    <p:sldId id="418" r:id="rId28"/>
    <p:sldId id="412" r:id="rId29"/>
    <p:sldId id="424" r:id="rId30"/>
    <p:sldId id="425" r:id="rId31"/>
    <p:sldId id="413" r:id="rId32"/>
    <p:sldId id="517" r:id="rId33"/>
    <p:sldId id="414" r:id="rId34"/>
    <p:sldId id="415" r:id="rId35"/>
    <p:sldId id="521" r:id="rId36"/>
    <p:sldId id="522" r:id="rId37"/>
    <p:sldId id="523" r:id="rId38"/>
    <p:sldId id="539" r:id="rId39"/>
    <p:sldId id="544" r:id="rId40"/>
    <p:sldId id="550" r:id="rId41"/>
    <p:sldId id="416" r:id="rId42"/>
    <p:sldId id="524" r:id="rId43"/>
    <p:sldId id="525" r:id="rId44"/>
    <p:sldId id="526" r:id="rId45"/>
    <p:sldId id="456" r:id="rId46"/>
    <p:sldId id="527" r:id="rId47"/>
    <p:sldId id="540" r:id="rId48"/>
    <p:sldId id="419" r:id="rId49"/>
    <p:sldId id="551" r:id="rId50"/>
    <p:sldId id="421" r:id="rId51"/>
    <p:sldId id="552" r:id="rId52"/>
    <p:sldId id="435" r:id="rId53"/>
    <p:sldId id="427" r:id="rId54"/>
    <p:sldId id="428" r:id="rId55"/>
    <p:sldId id="529" r:id="rId56"/>
    <p:sldId id="429" r:id="rId57"/>
    <p:sldId id="530" r:id="rId58"/>
    <p:sldId id="531" r:id="rId59"/>
    <p:sldId id="432" r:id="rId60"/>
    <p:sldId id="433" r:id="rId61"/>
    <p:sldId id="426" r:id="rId62"/>
    <p:sldId id="434" r:id="rId63"/>
    <p:sldId id="545" r:id="rId64"/>
    <p:sldId id="488" r:id="rId65"/>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39" autoAdjust="0"/>
    <p:restoredTop sz="94336" autoAdjust="0"/>
  </p:normalViewPr>
  <p:slideViewPr>
    <p:cSldViewPr>
      <p:cViewPr varScale="1">
        <p:scale>
          <a:sx n="91" d="100"/>
          <a:sy n="91" d="100"/>
        </p:scale>
        <p:origin x="864" y="176"/>
      </p:cViewPr>
      <p:guideLst>
        <p:guide orient="horz" pos="2160"/>
        <p:guide pos="2880"/>
      </p:guideLst>
    </p:cSldViewPr>
  </p:slideViewPr>
  <p:outlineViewPr>
    <p:cViewPr>
      <p:scale>
        <a:sx n="33" d="100"/>
        <a:sy n="33" d="100"/>
      </p:scale>
      <p:origin x="0" y="5338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wmf"/><Relationship Id="rId1" Type="http://schemas.openxmlformats.org/officeDocument/2006/relationships/image" Target="../media/image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2.wmf"/><Relationship Id="rId4" Type="http://schemas.openxmlformats.org/officeDocument/2006/relationships/image" Target="../media/image19.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2.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5.v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wmf"/><Relationship Id="rId1" Type="http://schemas.openxmlformats.org/officeDocument/2006/relationships/image" Target="../media/image1.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0274"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10275" name="Rectangle 3"/>
          <p:cNvSpPr>
            <a:spLocks noGrp="1" noChangeArrowheads="1"/>
          </p:cNvSpPr>
          <p:nvPr>
            <p:ph type="dt" sz="quarter" idx="1"/>
          </p:nvPr>
        </p:nvSpPr>
        <p:spPr bwMode="auto">
          <a:xfrm>
            <a:off x="3884613"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cs typeface="+mn-cs"/>
              </a:defRPr>
            </a:lvl1pPr>
          </a:lstStyle>
          <a:p>
            <a:pPr>
              <a:defRPr/>
            </a:pPr>
            <a:endParaRPr lang="de-DE"/>
          </a:p>
        </p:txBody>
      </p:sp>
      <p:sp>
        <p:nvSpPr>
          <p:cNvPr id="310276" name="Rectangle 4"/>
          <p:cNvSpPr>
            <a:spLocks noGrp="1" noChangeArrowheads="1"/>
          </p:cNvSpPr>
          <p:nvPr>
            <p:ph type="ftr" sz="quarter" idx="2"/>
          </p:nvPr>
        </p:nvSpPr>
        <p:spPr bwMode="auto">
          <a:xfrm>
            <a:off x="0"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10277" name="Rectangle 5"/>
          <p:cNvSpPr>
            <a:spLocks noGrp="1" noChangeArrowheads="1"/>
          </p:cNvSpPr>
          <p:nvPr>
            <p:ph type="sldNum" sz="quarter" idx="3"/>
          </p:nvPr>
        </p:nvSpPr>
        <p:spPr bwMode="auto">
          <a:xfrm>
            <a:off x="3884613"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cs typeface="+mn-cs"/>
              </a:defRPr>
            </a:lvl1pPr>
          </a:lstStyle>
          <a:p>
            <a:pPr>
              <a:defRPr/>
            </a:pPr>
            <a:fld id="{47844502-E130-45AF-8234-0A7AB260A136}" type="slidenum">
              <a:rPr lang="de-DE"/>
              <a:pPr>
                <a:defRPr/>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6867" name="Rectangle 3"/>
          <p:cNvSpPr>
            <a:spLocks noGrp="1" noChangeArrowheads="1"/>
          </p:cNvSpPr>
          <p:nvPr>
            <p:ph type="dt" idx="1"/>
          </p:nvPr>
        </p:nvSpPr>
        <p:spPr bwMode="auto">
          <a:xfrm>
            <a:off x="3884613"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cs typeface="+mn-cs"/>
              </a:defRPr>
            </a:lvl1pPr>
          </a:lstStyle>
          <a:p>
            <a:pPr>
              <a:defRPr/>
            </a:pPr>
            <a:endParaRPr lang="de-DE"/>
          </a:p>
        </p:txBody>
      </p:sp>
      <p:sp>
        <p:nvSpPr>
          <p:cNvPr id="68612" name="Rectangle 4"/>
          <p:cNvSpPr>
            <a:spLocks noGrp="1" noRot="1" noChangeAspect="1" noChangeArrowheads="1" noTextEdit="1"/>
          </p:cNvSpPr>
          <p:nvPr>
            <p:ph type="sldImg" idx="2"/>
          </p:nvPr>
        </p:nvSpPr>
        <p:spPr bwMode="auto">
          <a:xfrm>
            <a:off x="1000125" y="728663"/>
            <a:ext cx="4857750" cy="3643312"/>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614863"/>
            <a:ext cx="5486400" cy="4371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6870" name="Rectangle 6"/>
          <p:cNvSpPr>
            <a:spLocks noGrp="1" noChangeArrowheads="1"/>
          </p:cNvSpPr>
          <p:nvPr>
            <p:ph type="ftr" sz="quarter" idx="4"/>
          </p:nvPr>
        </p:nvSpPr>
        <p:spPr bwMode="auto">
          <a:xfrm>
            <a:off x="0"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6871" name="Rectangle 7"/>
          <p:cNvSpPr>
            <a:spLocks noGrp="1" noChangeArrowheads="1"/>
          </p:cNvSpPr>
          <p:nvPr>
            <p:ph type="sldNum" sz="quarter" idx="5"/>
          </p:nvPr>
        </p:nvSpPr>
        <p:spPr bwMode="auto">
          <a:xfrm>
            <a:off x="3884613"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cs typeface="+mn-cs"/>
              </a:defRPr>
            </a:lvl1pPr>
          </a:lstStyle>
          <a:p>
            <a:pPr>
              <a:defRPr/>
            </a:pPr>
            <a:fld id="{8F161877-B05B-43E3-BA65-3089EEDEB14D}" type="slidenum">
              <a:rPr lang="de-DE"/>
              <a:pPr>
                <a:defRPr/>
              </a:pPr>
              <a:t>‹#›</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lienbildplatzhalter 1"/>
          <p:cNvSpPr>
            <a:spLocks noGrp="1" noRot="1" noChangeAspect="1" noTextEdit="1"/>
          </p:cNvSpPr>
          <p:nvPr>
            <p:ph type="sldImg"/>
          </p:nvPr>
        </p:nvSpPr>
        <p:spPr>
          <a:ln/>
        </p:spPr>
      </p:sp>
      <p:sp>
        <p:nvSpPr>
          <p:cNvPr id="69635" name="Notizenplatzhalter 2"/>
          <p:cNvSpPr>
            <a:spLocks noGrp="1"/>
          </p:cNvSpPr>
          <p:nvPr>
            <p:ph type="body" idx="1"/>
          </p:nvPr>
        </p:nvSpPr>
        <p:spPr>
          <a:noFill/>
          <a:ln/>
        </p:spPr>
        <p:txBody>
          <a:bodyPr/>
          <a:lstStyle/>
          <a:p>
            <a:pPr eaLnBrk="1" hangingPunct="1"/>
            <a:endParaRPr lang="de-AT" altLang="cs-CZ" dirty="0"/>
          </a:p>
        </p:txBody>
      </p:sp>
      <p:sp>
        <p:nvSpPr>
          <p:cNvPr id="59396" name="Foliennummernplatzhalter 3"/>
          <p:cNvSpPr>
            <a:spLocks noGrp="1"/>
          </p:cNvSpPr>
          <p:nvPr>
            <p:ph type="sldNum" sz="quarter" idx="5"/>
          </p:nvPr>
        </p:nvSpPr>
        <p:spPr/>
        <p:txBody>
          <a:bodyPr/>
          <a:lstStyle/>
          <a:p>
            <a:pPr>
              <a:defRPr/>
            </a:pPr>
            <a:fld id="{90090AA9-60B7-4BB2-A384-A5F20825FF7C}" type="slidenum">
              <a:rPr lang="de-DE" smtClean="0"/>
              <a:pPr>
                <a:defRPr/>
              </a:pPr>
              <a:t>1</a:t>
            </a:fld>
            <a:endParaRPr 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lienbildplatzhalter 1"/>
          <p:cNvSpPr>
            <a:spLocks noGrp="1" noRot="1" noChangeAspect="1" noTextEdit="1"/>
          </p:cNvSpPr>
          <p:nvPr>
            <p:ph type="sldImg"/>
          </p:nvPr>
        </p:nvSpPr>
        <p:spPr>
          <a:ln/>
        </p:spPr>
      </p:sp>
      <p:sp>
        <p:nvSpPr>
          <p:cNvPr id="78851" name="Notizenplatzhalter 2"/>
          <p:cNvSpPr>
            <a:spLocks noGrp="1"/>
          </p:cNvSpPr>
          <p:nvPr>
            <p:ph type="body" idx="1"/>
          </p:nvPr>
        </p:nvSpPr>
        <p:spPr>
          <a:noFill/>
          <a:ln/>
        </p:spPr>
        <p:txBody>
          <a:bodyPr/>
          <a:lstStyle/>
          <a:p>
            <a:endParaRPr lang="de-AT" altLang="cs-CZ"/>
          </a:p>
        </p:txBody>
      </p:sp>
      <p:sp>
        <p:nvSpPr>
          <p:cNvPr id="75780" name="Foliennummernplatzhalter 3"/>
          <p:cNvSpPr>
            <a:spLocks noGrp="1"/>
          </p:cNvSpPr>
          <p:nvPr>
            <p:ph type="sldNum" sz="quarter" idx="5"/>
          </p:nvPr>
        </p:nvSpPr>
        <p:spPr/>
        <p:txBody>
          <a:bodyPr/>
          <a:lstStyle/>
          <a:p>
            <a:pPr>
              <a:defRPr/>
            </a:pPr>
            <a:fld id="{87E96C52-BD02-4F23-B9A3-8F074BCDCE16}" type="slidenum">
              <a:rPr lang="de-DE" smtClean="0"/>
              <a:pPr>
                <a:defRPr/>
              </a:pPr>
              <a:t>10</a:t>
            </a:fld>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EC5EF73B-9380-423B-9B94-37CCF606F6E8}" type="slidenum">
              <a:rPr lang="de-DE" smtClean="0"/>
              <a:pPr>
                <a:defRPr/>
              </a:pPr>
              <a:t>11</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Folienbildplatzhalter 1"/>
          <p:cNvSpPr>
            <a:spLocks noGrp="1" noRot="1" noChangeAspect="1" noTextEdit="1"/>
          </p:cNvSpPr>
          <p:nvPr>
            <p:ph type="sldImg"/>
          </p:nvPr>
        </p:nvSpPr>
        <p:spPr>
          <a:ln/>
        </p:spPr>
      </p:sp>
      <p:sp>
        <p:nvSpPr>
          <p:cNvPr id="80899"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FAC77176-8A76-4F5C-B8BF-33A3F7600961}" type="slidenum">
              <a:rPr lang="de-DE" smtClean="0"/>
              <a:pPr>
                <a:defRPr/>
              </a:pPr>
              <a:t>12</a:t>
            </a:fld>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lienbildplatzhalter 1"/>
          <p:cNvSpPr>
            <a:spLocks noGrp="1" noRot="1" noChangeAspect="1" noTextEdit="1"/>
          </p:cNvSpPr>
          <p:nvPr>
            <p:ph type="sldImg"/>
          </p:nvPr>
        </p:nvSpPr>
        <p:spPr>
          <a:ln/>
        </p:spPr>
      </p:sp>
      <p:sp>
        <p:nvSpPr>
          <p:cNvPr id="81923" name="Notizenplatzhalter 2"/>
          <p:cNvSpPr>
            <a:spLocks noGrp="1"/>
          </p:cNvSpPr>
          <p:nvPr>
            <p:ph type="body" idx="1"/>
          </p:nvPr>
        </p:nvSpPr>
        <p:spPr>
          <a:noFill/>
          <a:ln/>
        </p:spPr>
        <p:txBody>
          <a:bodyPr/>
          <a:lstStyle/>
          <a:p>
            <a:r>
              <a:rPr lang="en-GB"/>
              <a:t>Trygve Magnus Haavelmo, </a:t>
            </a:r>
            <a:r>
              <a:rPr lang="en-US" altLang="cs-CZ"/>
              <a:t>Olav Reiersöl</a:t>
            </a:r>
            <a:endParaRPr lang="de-DE" altLang="cs-CZ"/>
          </a:p>
        </p:txBody>
      </p:sp>
      <p:sp>
        <p:nvSpPr>
          <p:cNvPr id="4" name="Foliennummernplatzhalter 3"/>
          <p:cNvSpPr>
            <a:spLocks noGrp="1"/>
          </p:cNvSpPr>
          <p:nvPr>
            <p:ph type="sldNum" sz="quarter" idx="5"/>
          </p:nvPr>
        </p:nvSpPr>
        <p:spPr/>
        <p:txBody>
          <a:bodyPr/>
          <a:lstStyle/>
          <a:p>
            <a:pPr>
              <a:defRPr/>
            </a:pPr>
            <a:fld id="{1A3FD160-4C3A-4101-8F9C-8D9CC8B2B433}" type="slidenum">
              <a:rPr lang="de-DE" smtClean="0"/>
              <a:pPr>
                <a:defRPr/>
              </a:pPr>
              <a:t>13</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olienbildplatzhalter 1"/>
          <p:cNvSpPr>
            <a:spLocks noGrp="1" noRot="1" noChangeAspect="1" noTextEdit="1"/>
          </p:cNvSpPr>
          <p:nvPr>
            <p:ph type="sldImg"/>
          </p:nvPr>
        </p:nvSpPr>
        <p:spPr>
          <a:ln/>
        </p:spPr>
      </p:sp>
      <p:sp>
        <p:nvSpPr>
          <p:cNvPr id="82947" name="Notizenplatzhalter 2"/>
          <p:cNvSpPr>
            <a:spLocks noGrp="1"/>
          </p:cNvSpPr>
          <p:nvPr>
            <p:ph type="body" idx="1"/>
          </p:nvPr>
        </p:nvSpPr>
        <p:spPr>
          <a:noFill/>
          <a:ln/>
        </p:spPr>
        <p:txBody>
          <a:bodyPr/>
          <a:lstStyle/>
          <a:p>
            <a:r>
              <a:rPr lang="en-GB"/>
              <a:t>Trygve Haavelmo, 1911-1999</a:t>
            </a:r>
            <a:endParaRPr lang="de-DE" altLang="cs-CZ"/>
          </a:p>
        </p:txBody>
      </p:sp>
      <p:sp>
        <p:nvSpPr>
          <p:cNvPr id="4" name="Foliennummernplatzhalter 3"/>
          <p:cNvSpPr>
            <a:spLocks noGrp="1"/>
          </p:cNvSpPr>
          <p:nvPr>
            <p:ph type="sldNum" sz="quarter" idx="5"/>
          </p:nvPr>
        </p:nvSpPr>
        <p:spPr/>
        <p:txBody>
          <a:bodyPr/>
          <a:lstStyle/>
          <a:p>
            <a:pPr>
              <a:defRPr/>
            </a:pPr>
            <a:fld id="{25AAB170-7408-4D11-93F2-814C8EB5EF4D}" type="slidenum">
              <a:rPr lang="de-DE" smtClean="0"/>
              <a:pPr>
                <a:defRPr/>
              </a:pPr>
              <a:t>14</a:t>
            </a:fld>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Folienbildplatzhalter 1"/>
          <p:cNvSpPr>
            <a:spLocks noGrp="1" noRot="1" noChangeAspect="1" noTextEdit="1"/>
          </p:cNvSpPr>
          <p:nvPr>
            <p:ph type="sldImg"/>
          </p:nvPr>
        </p:nvSpPr>
        <p:spPr>
          <a:ln/>
        </p:spPr>
      </p:sp>
      <p:sp>
        <p:nvSpPr>
          <p:cNvPr id="83971"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DA5C29B9-52CF-485F-BEFB-0161CC5EEFD9}" type="slidenum">
              <a:rPr lang="de-DE" smtClean="0"/>
              <a:pPr>
                <a:defRPr/>
              </a:pPr>
              <a:t>15</a:t>
            </a:fld>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Folienbildplatzhalter 1"/>
          <p:cNvSpPr>
            <a:spLocks noGrp="1" noRot="1" noChangeAspect="1" noTextEdit="1"/>
          </p:cNvSpPr>
          <p:nvPr>
            <p:ph type="sldImg"/>
          </p:nvPr>
        </p:nvSpPr>
        <p:spPr>
          <a:ln/>
        </p:spPr>
      </p:sp>
      <p:sp>
        <p:nvSpPr>
          <p:cNvPr id="84995" name="Notizenplatzhalter 2"/>
          <p:cNvSpPr>
            <a:spLocks noGrp="1"/>
          </p:cNvSpPr>
          <p:nvPr>
            <p:ph type="body" idx="1"/>
          </p:nvPr>
        </p:nvSpPr>
        <p:spPr>
          <a:noFill/>
          <a:ln/>
        </p:spPr>
        <p:txBody>
          <a:bodyPr/>
          <a:lstStyle/>
          <a:p>
            <a:endParaRPr lang="de-DE" altLang="cs-CZ" dirty="0"/>
          </a:p>
        </p:txBody>
      </p:sp>
      <p:sp>
        <p:nvSpPr>
          <p:cNvPr id="4" name="Foliennummernplatzhalter 3"/>
          <p:cNvSpPr>
            <a:spLocks noGrp="1"/>
          </p:cNvSpPr>
          <p:nvPr>
            <p:ph type="sldNum" sz="quarter" idx="5"/>
          </p:nvPr>
        </p:nvSpPr>
        <p:spPr/>
        <p:txBody>
          <a:bodyPr/>
          <a:lstStyle/>
          <a:p>
            <a:pPr>
              <a:defRPr/>
            </a:pPr>
            <a:fld id="{8AE14450-0078-45D0-A07B-E178722C0010}" type="slidenum">
              <a:rPr lang="de-DE" smtClean="0"/>
              <a:pPr>
                <a:defRPr/>
              </a:pPr>
              <a:t>16</a:t>
            </a:fld>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Folienbildplatzhalter 1"/>
          <p:cNvSpPr>
            <a:spLocks noGrp="1" noRot="1" noChangeAspect="1" noTextEdit="1"/>
          </p:cNvSpPr>
          <p:nvPr>
            <p:ph type="sldImg"/>
          </p:nvPr>
        </p:nvSpPr>
        <p:spPr>
          <a:ln/>
        </p:spPr>
      </p:sp>
      <p:sp>
        <p:nvSpPr>
          <p:cNvPr id="87043"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91137ECC-6801-40BE-AC1D-CF06DEFDB0A6}" type="slidenum">
              <a:rPr lang="de-DE" smtClean="0"/>
              <a:pPr>
                <a:defRPr/>
              </a:pPr>
              <a:t>17</a:t>
            </a:fld>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Folienbildplatzhalter 1"/>
          <p:cNvSpPr>
            <a:spLocks noGrp="1" noRot="1" noChangeAspect="1" noTextEdit="1"/>
          </p:cNvSpPr>
          <p:nvPr>
            <p:ph type="sldImg"/>
          </p:nvPr>
        </p:nvSpPr>
        <p:spPr>
          <a:ln/>
        </p:spPr>
      </p:sp>
      <p:sp>
        <p:nvSpPr>
          <p:cNvPr id="88067"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86D54975-FD72-4C93-B8C3-D43933DD3B43}" type="slidenum">
              <a:rPr lang="de-DE" smtClean="0"/>
              <a:pPr>
                <a:defRPr/>
              </a:pPr>
              <a:t>18</a:t>
            </a:fld>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BD2247DA-E3DD-4073-8F91-656495A8EEDD}" type="slidenum">
              <a:rPr lang="de-DE" smtClean="0"/>
              <a:pPr>
                <a:defRPr/>
              </a:pPr>
              <a:t>19</a:t>
            </a:fld>
            <a:endParaRPr lang="de-DE"/>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de-AT"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p:spPr>
        <p:txBody>
          <a:bodyPr/>
          <a:lstStyle/>
          <a:p>
            <a:endParaRPr lang="de-AT" altLang="cs-CZ"/>
          </a:p>
        </p:txBody>
      </p:sp>
      <p:sp>
        <p:nvSpPr>
          <p:cNvPr id="75780" name="Foliennummernplatzhalter 3"/>
          <p:cNvSpPr>
            <a:spLocks noGrp="1"/>
          </p:cNvSpPr>
          <p:nvPr>
            <p:ph type="sldNum" sz="quarter" idx="5"/>
          </p:nvPr>
        </p:nvSpPr>
        <p:spPr/>
        <p:txBody>
          <a:bodyPr/>
          <a:lstStyle/>
          <a:p>
            <a:pPr>
              <a:defRPr/>
            </a:pPr>
            <a:fld id="{3833DD3E-7D76-4772-B08A-5CAF5C70E372}" type="slidenum">
              <a:rPr lang="de-DE" smtClean="0"/>
              <a:pPr>
                <a:defRPr/>
              </a:pPr>
              <a:t>2</a:t>
            </a:fld>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C036C7CE-EFE5-465F-906B-322877EDD854}" type="slidenum">
              <a:rPr lang="de-DE" smtClean="0"/>
              <a:pPr>
                <a:defRPr/>
              </a:pPr>
              <a:t>20</a:t>
            </a:fld>
            <a:endParaRPr lang="de-DE"/>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de-AT" alt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B654DF8F-1A1C-4106-8D4C-ED7E990F7D0A}" type="slidenum">
              <a:rPr lang="de-DE" smtClean="0"/>
              <a:pPr>
                <a:defRPr/>
              </a:pPr>
              <a:t>21</a:t>
            </a:fld>
            <a:endParaRPr lang="de-DE"/>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r>
              <a:rPr lang="de-AT" altLang="cs-CZ"/>
              <a:t>(G)ARCH: (generalized) autoregressive conditional heteroskedasticity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Folienbildplatzhalter 1"/>
          <p:cNvSpPr>
            <a:spLocks noGrp="1" noRot="1" noChangeAspect="1" noTextEdit="1"/>
          </p:cNvSpPr>
          <p:nvPr>
            <p:ph type="sldImg"/>
          </p:nvPr>
        </p:nvSpPr>
        <p:spPr>
          <a:ln/>
        </p:spPr>
      </p:sp>
      <p:sp>
        <p:nvSpPr>
          <p:cNvPr id="92163" name="Notizenplatzhalter 2"/>
          <p:cNvSpPr>
            <a:spLocks noGrp="1"/>
          </p:cNvSpPr>
          <p:nvPr>
            <p:ph type="body" idx="1"/>
          </p:nvPr>
        </p:nvSpPr>
        <p:spPr>
          <a:noFill/>
          <a:ln/>
        </p:spPr>
        <p:txBody>
          <a:bodyPr/>
          <a:lstStyle/>
          <a:p>
            <a:endParaRPr lang="de-AT" altLang="cs-CZ"/>
          </a:p>
        </p:txBody>
      </p:sp>
      <p:sp>
        <p:nvSpPr>
          <p:cNvPr id="75780" name="Foliennummernplatzhalter 3"/>
          <p:cNvSpPr>
            <a:spLocks noGrp="1"/>
          </p:cNvSpPr>
          <p:nvPr>
            <p:ph type="sldNum" sz="quarter" idx="5"/>
          </p:nvPr>
        </p:nvSpPr>
        <p:spPr/>
        <p:txBody>
          <a:bodyPr/>
          <a:lstStyle/>
          <a:p>
            <a:pPr>
              <a:defRPr/>
            </a:pPr>
            <a:fld id="{81125DF2-A7D1-4B2A-8E37-09FD7A212F85}" type="slidenum">
              <a:rPr lang="de-DE" smtClean="0"/>
              <a:pPr>
                <a:defRPr/>
              </a:pPr>
              <a:t>22</a:t>
            </a:fld>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Folienbildplatzhalter 1"/>
          <p:cNvSpPr>
            <a:spLocks noGrp="1" noRot="1" noChangeAspect="1" noTextEdit="1"/>
          </p:cNvSpPr>
          <p:nvPr>
            <p:ph type="sldImg"/>
          </p:nvPr>
        </p:nvSpPr>
        <p:spPr>
          <a:ln/>
        </p:spPr>
      </p:sp>
      <p:sp>
        <p:nvSpPr>
          <p:cNvPr id="93187" name="Notizenplatzhalter 2"/>
          <p:cNvSpPr>
            <a:spLocks noGrp="1"/>
          </p:cNvSpPr>
          <p:nvPr>
            <p:ph type="body" idx="1"/>
          </p:nvPr>
        </p:nvSpPr>
        <p:spPr>
          <a:noFill/>
          <a:ln/>
        </p:spPr>
        <p:txBody>
          <a:bodyPr/>
          <a:lstStyle/>
          <a:p>
            <a:endParaRPr lang="de-AT" altLang="cs-CZ"/>
          </a:p>
        </p:txBody>
      </p:sp>
      <p:sp>
        <p:nvSpPr>
          <p:cNvPr id="66564" name="Foliennummernplatzhalter 3"/>
          <p:cNvSpPr>
            <a:spLocks noGrp="1"/>
          </p:cNvSpPr>
          <p:nvPr>
            <p:ph type="sldNum" sz="quarter" idx="5"/>
          </p:nvPr>
        </p:nvSpPr>
        <p:spPr/>
        <p:txBody>
          <a:bodyPr/>
          <a:lstStyle/>
          <a:p>
            <a:pPr>
              <a:defRPr/>
            </a:pPr>
            <a:fld id="{EB167457-5114-448D-929E-4BD63C850648}" type="slidenum">
              <a:rPr lang="de-DE" smtClean="0"/>
              <a:pPr>
                <a:defRPr/>
              </a:pPr>
              <a:t>23</a:t>
            </a:fld>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Folienbildplatzhalter 1"/>
          <p:cNvSpPr>
            <a:spLocks noGrp="1" noRot="1" noChangeAspect="1" noTextEdit="1"/>
          </p:cNvSpPr>
          <p:nvPr>
            <p:ph type="sldImg"/>
          </p:nvPr>
        </p:nvSpPr>
        <p:spPr>
          <a:ln/>
        </p:spPr>
      </p:sp>
      <p:sp>
        <p:nvSpPr>
          <p:cNvPr id="94211" name="Notizenplatzhalter 2"/>
          <p:cNvSpPr>
            <a:spLocks noGrp="1"/>
          </p:cNvSpPr>
          <p:nvPr>
            <p:ph type="body" idx="1"/>
          </p:nvPr>
        </p:nvSpPr>
        <p:spPr>
          <a:noFill/>
          <a:ln/>
        </p:spPr>
        <p:txBody>
          <a:bodyPr/>
          <a:lstStyle/>
          <a:p>
            <a:endParaRPr lang="de-AT" altLang="cs-CZ"/>
          </a:p>
        </p:txBody>
      </p:sp>
      <p:sp>
        <p:nvSpPr>
          <p:cNvPr id="66564" name="Foliennummernplatzhalter 3"/>
          <p:cNvSpPr>
            <a:spLocks noGrp="1"/>
          </p:cNvSpPr>
          <p:nvPr>
            <p:ph type="sldNum" sz="quarter" idx="5"/>
          </p:nvPr>
        </p:nvSpPr>
        <p:spPr/>
        <p:txBody>
          <a:bodyPr/>
          <a:lstStyle/>
          <a:p>
            <a:pPr>
              <a:defRPr/>
            </a:pPr>
            <a:fld id="{0CA3DF8D-54A6-4EAE-AB87-2341B1262122}" type="slidenum">
              <a:rPr lang="de-DE" smtClean="0"/>
              <a:pPr>
                <a:defRPr/>
              </a:pPr>
              <a:t>24</a:t>
            </a:fld>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Folienbildplatzhalter 1"/>
          <p:cNvSpPr>
            <a:spLocks noGrp="1" noRot="1" noChangeAspect="1" noTextEdit="1"/>
          </p:cNvSpPr>
          <p:nvPr>
            <p:ph type="sldImg"/>
          </p:nvPr>
        </p:nvSpPr>
        <p:spPr>
          <a:ln/>
        </p:spPr>
      </p:sp>
      <p:sp>
        <p:nvSpPr>
          <p:cNvPr id="95235" name="Notizenplatzhalter 2"/>
          <p:cNvSpPr>
            <a:spLocks noGrp="1"/>
          </p:cNvSpPr>
          <p:nvPr>
            <p:ph type="body" idx="1"/>
          </p:nvPr>
        </p:nvSpPr>
        <p:spPr>
          <a:noFill/>
          <a:ln/>
        </p:spPr>
        <p:txBody>
          <a:bodyPr/>
          <a:lstStyle/>
          <a:p>
            <a:endParaRPr lang="de-AT" altLang="cs-CZ"/>
          </a:p>
        </p:txBody>
      </p:sp>
      <p:sp>
        <p:nvSpPr>
          <p:cNvPr id="62468" name="Foliennummernplatzhalter 3"/>
          <p:cNvSpPr>
            <a:spLocks noGrp="1"/>
          </p:cNvSpPr>
          <p:nvPr>
            <p:ph type="sldNum" sz="quarter" idx="5"/>
          </p:nvPr>
        </p:nvSpPr>
        <p:spPr/>
        <p:txBody>
          <a:bodyPr/>
          <a:lstStyle/>
          <a:p>
            <a:pPr>
              <a:defRPr/>
            </a:pPr>
            <a:fld id="{7C9D7A03-1EDA-431B-B4B4-74987633F2C8}" type="slidenum">
              <a:rPr lang="de-DE" smtClean="0"/>
              <a:pPr>
                <a:defRPr/>
              </a:pPr>
              <a:t>25</a:t>
            </a:fld>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olienbildplatzhalter 1"/>
          <p:cNvSpPr>
            <a:spLocks noGrp="1" noRot="1" noChangeAspect="1" noTextEdit="1"/>
          </p:cNvSpPr>
          <p:nvPr>
            <p:ph type="sldImg"/>
          </p:nvPr>
        </p:nvSpPr>
        <p:spPr>
          <a:ln/>
        </p:spPr>
      </p:sp>
      <p:sp>
        <p:nvSpPr>
          <p:cNvPr id="96259" name="Notizenplatzhalter 2"/>
          <p:cNvSpPr>
            <a:spLocks noGrp="1"/>
          </p:cNvSpPr>
          <p:nvPr>
            <p:ph type="body" idx="1"/>
          </p:nvPr>
        </p:nvSpPr>
        <p:spPr>
          <a:noFill/>
          <a:ln/>
        </p:spPr>
        <p:txBody>
          <a:bodyPr/>
          <a:lstStyle/>
          <a:p>
            <a:endParaRPr lang="de-AT" altLang="cs-CZ"/>
          </a:p>
        </p:txBody>
      </p:sp>
      <p:sp>
        <p:nvSpPr>
          <p:cNvPr id="63492" name="Foliennummernplatzhalter 3"/>
          <p:cNvSpPr>
            <a:spLocks noGrp="1"/>
          </p:cNvSpPr>
          <p:nvPr>
            <p:ph type="sldNum" sz="quarter" idx="5"/>
          </p:nvPr>
        </p:nvSpPr>
        <p:spPr/>
        <p:txBody>
          <a:bodyPr/>
          <a:lstStyle/>
          <a:p>
            <a:pPr>
              <a:defRPr/>
            </a:pPr>
            <a:fld id="{8C8F43B0-764B-4313-AB3B-2B6A17B036F2}" type="slidenum">
              <a:rPr lang="de-DE" smtClean="0"/>
              <a:pPr>
                <a:defRPr/>
              </a:pPr>
              <a:t>26</a:t>
            </a:fld>
            <a:endParaRPr 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Folienbildplatzhalter 1"/>
          <p:cNvSpPr>
            <a:spLocks noGrp="1" noRot="1" noChangeAspect="1" noTextEdit="1"/>
          </p:cNvSpPr>
          <p:nvPr>
            <p:ph type="sldImg"/>
          </p:nvPr>
        </p:nvSpPr>
        <p:spPr>
          <a:ln/>
        </p:spPr>
      </p:sp>
      <p:sp>
        <p:nvSpPr>
          <p:cNvPr id="97283" name="Notizenplatzhalter 2"/>
          <p:cNvSpPr>
            <a:spLocks noGrp="1"/>
          </p:cNvSpPr>
          <p:nvPr>
            <p:ph type="body" idx="1"/>
          </p:nvPr>
        </p:nvSpPr>
        <p:spPr>
          <a:noFill/>
          <a:ln/>
        </p:spPr>
        <p:txBody>
          <a:bodyPr/>
          <a:lstStyle/>
          <a:p>
            <a:endParaRPr lang="de-AT" altLang="cs-CZ"/>
          </a:p>
        </p:txBody>
      </p:sp>
      <p:sp>
        <p:nvSpPr>
          <p:cNvPr id="64516" name="Foliennummernplatzhalter 3"/>
          <p:cNvSpPr>
            <a:spLocks noGrp="1"/>
          </p:cNvSpPr>
          <p:nvPr>
            <p:ph type="sldNum" sz="quarter" idx="5"/>
          </p:nvPr>
        </p:nvSpPr>
        <p:spPr/>
        <p:txBody>
          <a:bodyPr/>
          <a:lstStyle/>
          <a:p>
            <a:pPr>
              <a:defRPr/>
            </a:pPr>
            <a:fld id="{A281581B-1927-4A75-A896-5FC38FCBF78B}" type="slidenum">
              <a:rPr lang="de-DE" smtClean="0"/>
              <a:pPr>
                <a:defRPr/>
              </a:pPr>
              <a:t>27</a:t>
            </a:fld>
            <a:endParaRPr 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lienbildplatzhalter 1"/>
          <p:cNvSpPr>
            <a:spLocks noGrp="1" noRot="1" noChangeAspect="1" noTextEdit="1"/>
          </p:cNvSpPr>
          <p:nvPr>
            <p:ph type="sldImg"/>
          </p:nvPr>
        </p:nvSpPr>
        <p:spPr>
          <a:ln/>
        </p:spPr>
      </p:sp>
      <p:sp>
        <p:nvSpPr>
          <p:cNvPr id="98307" name="Notizenplatzhalter 2"/>
          <p:cNvSpPr>
            <a:spLocks noGrp="1"/>
          </p:cNvSpPr>
          <p:nvPr>
            <p:ph type="body" idx="1"/>
          </p:nvPr>
        </p:nvSpPr>
        <p:spPr>
          <a:noFill/>
          <a:ln/>
        </p:spPr>
        <p:txBody>
          <a:bodyPr/>
          <a:lstStyle/>
          <a:p>
            <a:endParaRPr lang="de-AT" altLang="cs-CZ"/>
          </a:p>
        </p:txBody>
      </p:sp>
      <p:sp>
        <p:nvSpPr>
          <p:cNvPr id="65540" name="Foliennummernplatzhalter 3"/>
          <p:cNvSpPr>
            <a:spLocks noGrp="1"/>
          </p:cNvSpPr>
          <p:nvPr>
            <p:ph type="sldNum" sz="quarter" idx="5"/>
          </p:nvPr>
        </p:nvSpPr>
        <p:spPr/>
        <p:txBody>
          <a:bodyPr/>
          <a:lstStyle/>
          <a:p>
            <a:pPr>
              <a:defRPr/>
            </a:pPr>
            <a:fld id="{0559C1F3-C103-432A-9A31-540071351589}" type="slidenum">
              <a:rPr lang="de-DE" smtClean="0"/>
              <a:pPr>
                <a:defRPr/>
              </a:pPr>
              <a:t>28</a:t>
            </a:fld>
            <a:endParaRPr 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Folienbildplatzhalter 1"/>
          <p:cNvSpPr>
            <a:spLocks noGrp="1" noRot="1" noChangeAspect="1" noTextEdit="1"/>
          </p:cNvSpPr>
          <p:nvPr>
            <p:ph type="sldImg"/>
          </p:nvPr>
        </p:nvSpPr>
        <p:spPr>
          <a:ln/>
        </p:spPr>
      </p:sp>
      <p:sp>
        <p:nvSpPr>
          <p:cNvPr id="99331" name="Notizenplatzhalter 2"/>
          <p:cNvSpPr>
            <a:spLocks noGrp="1"/>
          </p:cNvSpPr>
          <p:nvPr>
            <p:ph type="body" idx="1"/>
          </p:nvPr>
        </p:nvSpPr>
        <p:spPr>
          <a:noFill/>
          <a:ln/>
        </p:spPr>
        <p:txBody>
          <a:bodyPr/>
          <a:lstStyle/>
          <a:p>
            <a:endParaRPr lang="de-AT" altLang="cs-CZ"/>
          </a:p>
        </p:txBody>
      </p:sp>
      <p:sp>
        <p:nvSpPr>
          <p:cNvPr id="66564" name="Foliennummernplatzhalter 3"/>
          <p:cNvSpPr>
            <a:spLocks noGrp="1"/>
          </p:cNvSpPr>
          <p:nvPr>
            <p:ph type="sldNum" sz="quarter" idx="5"/>
          </p:nvPr>
        </p:nvSpPr>
        <p:spPr/>
        <p:txBody>
          <a:bodyPr/>
          <a:lstStyle/>
          <a:p>
            <a:pPr>
              <a:defRPr/>
            </a:pPr>
            <a:fld id="{1189B797-64C6-4C05-904E-41851172B072}" type="slidenum">
              <a:rPr lang="de-DE" smtClean="0"/>
              <a:pPr>
                <a:defRPr/>
              </a:pPr>
              <a:t>29</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lienbildplatzhalter 1"/>
          <p:cNvSpPr>
            <a:spLocks noGrp="1" noRot="1" noChangeAspect="1" noTextEdit="1"/>
          </p:cNvSpPr>
          <p:nvPr>
            <p:ph type="sldImg"/>
          </p:nvPr>
        </p:nvSpPr>
        <p:spPr>
          <a:ln/>
        </p:spPr>
      </p:sp>
      <p:sp>
        <p:nvSpPr>
          <p:cNvPr id="71683" name="Notizenplatzhalter 2"/>
          <p:cNvSpPr>
            <a:spLocks noGrp="1"/>
          </p:cNvSpPr>
          <p:nvPr>
            <p:ph type="body" idx="1"/>
          </p:nvPr>
        </p:nvSpPr>
        <p:spPr>
          <a:noFill/>
          <a:ln/>
        </p:spPr>
        <p:txBody>
          <a:bodyPr/>
          <a:lstStyle/>
          <a:p>
            <a:endParaRPr lang="de-DE" altLang="cs-CZ" dirty="0"/>
          </a:p>
        </p:txBody>
      </p:sp>
      <p:sp>
        <p:nvSpPr>
          <p:cNvPr id="4" name="Foliennummernplatzhalter 3"/>
          <p:cNvSpPr>
            <a:spLocks noGrp="1"/>
          </p:cNvSpPr>
          <p:nvPr>
            <p:ph type="sldNum" sz="quarter" idx="5"/>
          </p:nvPr>
        </p:nvSpPr>
        <p:spPr/>
        <p:txBody>
          <a:bodyPr/>
          <a:lstStyle/>
          <a:p>
            <a:pPr>
              <a:defRPr/>
            </a:pPr>
            <a:fld id="{39C82514-7CE8-4926-839E-E8462234B040}" type="slidenum">
              <a:rPr lang="de-DE" smtClean="0"/>
              <a:pPr>
                <a:defRPr/>
              </a:pPr>
              <a:t>3</a:t>
            </a:fld>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Folienbildplatzhalter 1"/>
          <p:cNvSpPr>
            <a:spLocks noGrp="1" noRot="1" noChangeAspect="1" noTextEdit="1"/>
          </p:cNvSpPr>
          <p:nvPr>
            <p:ph type="sldImg"/>
          </p:nvPr>
        </p:nvSpPr>
        <p:spPr>
          <a:ln/>
        </p:spPr>
      </p:sp>
      <p:sp>
        <p:nvSpPr>
          <p:cNvPr id="100355" name="Notizenplatzhalter 2"/>
          <p:cNvSpPr>
            <a:spLocks noGrp="1"/>
          </p:cNvSpPr>
          <p:nvPr>
            <p:ph type="body" idx="1"/>
          </p:nvPr>
        </p:nvSpPr>
        <p:spPr>
          <a:noFill/>
          <a:ln/>
        </p:spPr>
        <p:txBody>
          <a:bodyPr/>
          <a:lstStyle/>
          <a:p>
            <a:endParaRPr lang="de-AT" altLang="cs-CZ"/>
          </a:p>
        </p:txBody>
      </p:sp>
      <p:sp>
        <p:nvSpPr>
          <p:cNvPr id="67588" name="Foliennummernplatzhalter 3"/>
          <p:cNvSpPr>
            <a:spLocks noGrp="1"/>
          </p:cNvSpPr>
          <p:nvPr>
            <p:ph type="sldNum" sz="quarter" idx="5"/>
          </p:nvPr>
        </p:nvSpPr>
        <p:spPr/>
        <p:txBody>
          <a:bodyPr/>
          <a:lstStyle/>
          <a:p>
            <a:pPr>
              <a:defRPr/>
            </a:pPr>
            <a:fld id="{CF33138B-2786-4BF1-AC2A-B8A1A9C12202}" type="slidenum">
              <a:rPr lang="de-DE" smtClean="0"/>
              <a:pPr>
                <a:defRPr/>
              </a:pPr>
              <a:t>30</a:t>
            </a:fld>
            <a:endParaRPr 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Folienbildplatzhalter 1"/>
          <p:cNvSpPr>
            <a:spLocks noGrp="1" noRot="1" noChangeAspect="1" noTextEdit="1"/>
          </p:cNvSpPr>
          <p:nvPr>
            <p:ph type="sldImg"/>
          </p:nvPr>
        </p:nvSpPr>
        <p:spPr>
          <a:ln/>
        </p:spPr>
      </p:sp>
      <p:sp>
        <p:nvSpPr>
          <p:cNvPr id="101379" name="Notizenplatzhalter 2"/>
          <p:cNvSpPr>
            <a:spLocks noGrp="1"/>
          </p:cNvSpPr>
          <p:nvPr>
            <p:ph type="body" idx="1"/>
          </p:nvPr>
        </p:nvSpPr>
        <p:spPr>
          <a:noFill/>
          <a:ln/>
        </p:spPr>
        <p:txBody>
          <a:bodyPr/>
          <a:lstStyle/>
          <a:p>
            <a:endParaRPr lang="de-AT" altLang="cs-CZ"/>
          </a:p>
        </p:txBody>
      </p:sp>
      <p:sp>
        <p:nvSpPr>
          <p:cNvPr id="68612" name="Foliennummernplatzhalter 3"/>
          <p:cNvSpPr>
            <a:spLocks noGrp="1"/>
          </p:cNvSpPr>
          <p:nvPr>
            <p:ph type="sldNum" sz="quarter" idx="5"/>
          </p:nvPr>
        </p:nvSpPr>
        <p:spPr/>
        <p:txBody>
          <a:bodyPr/>
          <a:lstStyle/>
          <a:p>
            <a:pPr>
              <a:defRPr/>
            </a:pPr>
            <a:fld id="{BAB666CC-F191-4CC4-8667-3F038642F267}" type="slidenum">
              <a:rPr lang="de-DE" smtClean="0"/>
              <a:pPr>
                <a:defRPr/>
              </a:pPr>
              <a:t>31</a:t>
            </a:fld>
            <a:endParaRPr 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Folienbildplatzhalter 1"/>
          <p:cNvSpPr>
            <a:spLocks noGrp="1" noRot="1" noChangeAspect="1" noTextEdit="1"/>
          </p:cNvSpPr>
          <p:nvPr>
            <p:ph type="sldImg"/>
          </p:nvPr>
        </p:nvSpPr>
        <p:spPr>
          <a:ln/>
        </p:spPr>
      </p:sp>
      <p:sp>
        <p:nvSpPr>
          <p:cNvPr id="102403" name="Notizenplatzhalter 2"/>
          <p:cNvSpPr>
            <a:spLocks noGrp="1"/>
          </p:cNvSpPr>
          <p:nvPr>
            <p:ph type="body" idx="1"/>
          </p:nvPr>
        </p:nvSpPr>
        <p:spPr>
          <a:noFill/>
          <a:ln/>
        </p:spPr>
        <p:txBody>
          <a:bodyPr/>
          <a:lstStyle/>
          <a:p>
            <a:endParaRPr lang="de-AT" altLang="cs-CZ"/>
          </a:p>
        </p:txBody>
      </p:sp>
      <p:sp>
        <p:nvSpPr>
          <p:cNvPr id="68612" name="Foliennummernplatzhalter 3"/>
          <p:cNvSpPr>
            <a:spLocks noGrp="1"/>
          </p:cNvSpPr>
          <p:nvPr>
            <p:ph type="sldNum" sz="quarter" idx="5"/>
          </p:nvPr>
        </p:nvSpPr>
        <p:spPr/>
        <p:txBody>
          <a:bodyPr/>
          <a:lstStyle/>
          <a:p>
            <a:pPr>
              <a:defRPr/>
            </a:pPr>
            <a:fld id="{1446DAFB-33D8-4CF2-A377-CCFBE0982740}" type="slidenum">
              <a:rPr lang="de-DE" smtClean="0"/>
              <a:pPr>
                <a:defRPr/>
              </a:pPr>
              <a:t>32</a:t>
            </a:fld>
            <a:endParaRPr 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Folienbildplatzhalter 1"/>
          <p:cNvSpPr>
            <a:spLocks noGrp="1" noRot="1" noChangeAspect="1" noTextEdit="1"/>
          </p:cNvSpPr>
          <p:nvPr>
            <p:ph type="sldImg"/>
          </p:nvPr>
        </p:nvSpPr>
        <p:spPr>
          <a:ln/>
        </p:spPr>
      </p:sp>
      <p:sp>
        <p:nvSpPr>
          <p:cNvPr id="103427" name="Notizenplatzhalter 2"/>
          <p:cNvSpPr>
            <a:spLocks noGrp="1"/>
          </p:cNvSpPr>
          <p:nvPr>
            <p:ph type="body" idx="1"/>
          </p:nvPr>
        </p:nvSpPr>
        <p:spPr>
          <a:noFill/>
          <a:ln/>
        </p:spPr>
        <p:txBody>
          <a:bodyPr/>
          <a:lstStyle/>
          <a:p>
            <a:endParaRPr lang="de-AT" altLang="cs-CZ"/>
          </a:p>
        </p:txBody>
      </p:sp>
      <p:sp>
        <p:nvSpPr>
          <p:cNvPr id="69636" name="Foliennummernplatzhalter 3"/>
          <p:cNvSpPr>
            <a:spLocks noGrp="1"/>
          </p:cNvSpPr>
          <p:nvPr>
            <p:ph type="sldNum" sz="quarter" idx="5"/>
          </p:nvPr>
        </p:nvSpPr>
        <p:spPr/>
        <p:txBody>
          <a:bodyPr/>
          <a:lstStyle/>
          <a:p>
            <a:pPr>
              <a:defRPr/>
            </a:pPr>
            <a:fld id="{CBAA1857-6523-40EC-AFEE-434A7FB508C7}" type="slidenum">
              <a:rPr lang="de-DE" smtClean="0"/>
              <a:pPr>
                <a:defRPr/>
              </a:pPr>
              <a:t>33</a:t>
            </a:fld>
            <a:endParaRPr 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Folienbildplatzhalter 1"/>
          <p:cNvSpPr>
            <a:spLocks noGrp="1" noRot="1" noChangeAspect="1" noTextEdit="1"/>
          </p:cNvSpPr>
          <p:nvPr>
            <p:ph type="sldImg"/>
          </p:nvPr>
        </p:nvSpPr>
        <p:spPr>
          <a:ln/>
        </p:spPr>
      </p:sp>
      <p:sp>
        <p:nvSpPr>
          <p:cNvPr id="104451" name="Notizenplatzhalter 2"/>
          <p:cNvSpPr>
            <a:spLocks noGrp="1"/>
          </p:cNvSpPr>
          <p:nvPr>
            <p:ph type="body" idx="1"/>
          </p:nvPr>
        </p:nvSpPr>
        <p:spPr>
          <a:noFill/>
          <a:ln/>
        </p:spPr>
        <p:txBody>
          <a:bodyPr/>
          <a:lstStyle/>
          <a:p>
            <a:endParaRPr lang="de-AT" altLang="cs-CZ"/>
          </a:p>
        </p:txBody>
      </p:sp>
      <p:sp>
        <p:nvSpPr>
          <p:cNvPr id="70660" name="Foliennummernplatzhalter 3"/>
          <p:cNvSpPr>
            <a:spLocks noGrp="1"/>
          </p:cNvSpPr>
          <p:nvPr>
            <p:ph type="sldNum" sz="quarter" idx="5"/>
          </p:nvPr>
        </p:nvSpPr>
        <p:spPr/>
        <p:txBody>
          <a:bodyPr/>
          <a:lstStyle/>
          <a:p>
            <a:pPr>
              <a:defRPr/>
            </a:pPr>
            <a:fld id="{C6EAD223-1ED8-42AE-97FA-F906DF06CB24}" type="slidenum">
              <a:rPr lang="de-DE" smtClean="0"/>
              <a:pPr>
                <a:defRPr/>
              </a:pPr>
              <a:t>34</a:t>
            </a:fld>
            <a:endParaRPr lang="de-D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Folienbildplatzhalter 1"/>
          <p:cNvSpPr>
            <a:spLocks noGrp="1" noRot="1" noChangeAspect="1" noTextEdit="1"/>
          </p:cNvSpPr>
          <p:nvPr>
            <p:ph type="sldImg"/>
          </p:nvPr>
        </p:nvSpPr>
        <p:spPr>
          <a:ln/>
        </p:spPr>
      </p:sp>
      <p:sp>
        <p:nvSpPr>
          <p:cNvPr id="105475" name="Notizenplatzhalter 2"/>
          <p:cNvSpPr>
            <a:spLocks noGrp="1"/>
          </p:cNvSpPr>
          <p:nvPr>
            <p:ph type="body" idx="1"/>
          </p:nvPr>
        </p:nvSpPr>
        <p:spPr>
          <a:noFill/>
          <a:ln/>
        </p:spPr>
        <p:txBody>
          <a:bodyPr/>
          <a:lstStyle/>
          <a:p>
            <a:endParaRPr lang="de-AT" altLang="cs-CZ"/>
          </a:p>
        </p:txBody>
      </p:sp>
      <p:sp>
        <p:nvSpPr>
          <p:cNvPr id="70660" name="Foliennummernplatzhalter 3"/>
          <p:cNvSpPr>
            <a:spLocks noGrp="1"/>
          </p:cNvSpPr>
          <p:nvPr>
            <p:ph type="sldNum" sz="quarter" idx="5"/>
          </p:nvPr>
        </p:nvSpPr>
        <p:spPr/>
        <p:txBody>
          <a:bodyPr/>
          <a:lstStyle/>
          <a:p>
            <a:pPr>
              <a:defRPr/>
            </a:pPr>
            <a:fld id="{4E8D5C8F-FFEE-417B-81F6-8CC4FF71DDB0}" type="slidenum">
              <a:rPr lang="de-DE" smtClean="0"/>
              <a:pPr>
                <a:defRPr/>
              </a:pPr>
              <a:t>35</a:t>
            </a:fld>
            <a:endParaRPr lang="de-D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Folienbildplatzhalter 1"/>
          <p:cNvSpPr>
            <a:spLocks noGrp="1" noRot="1" noChangeAspect="1" noTextEdit="1"/>
          </p:cNvSpPr>
          <p:nvPr>
            <p:ph type="sldImg"/>
          </p:nvPr>
        </p:nvSpPr>
        <p:spPr>
          <a:ln/>
        </p:spPr>
      </p:sp>
      <p:sp>
        <p:nvSpPr>
          <p:cNvPr id="106499" name="Notizenplatzhalter 2"/>
          <p:cNvSpPr>
            <a:spLocks noGrp="1"/>
          </p:cNvSpPr>
          <p:nvPr>
            <p:ph type="body" idx="1"/>
          </p:nvPr>
        </p:nvSpPr>
        <p:spPr>
          <a:noFill/>
          <a:ln/>
        </p:spPr>
        <p:txBody>
          <a:bodyPr/>
          <a:lstStyle/>
          <a:p>
            <a:endParaRPr lang="de-AT" altLang="cs-CZ"/>
          </a:p>
        </p:txBody>
      </p:sp>
      <p:sp>
        <p:nvSpPr>
          <p:cNvPr id="70660" name="Foliennummernplatzhalter 3"/>
          <p:cNvSpPr>
            <a:spLocks noGrp="1"/>
          </p:cNvSpPr>
          <p:nvPr>
            <p:ph type="sldNum" sz="quarter" idx="5"/>
          </p:nvPr>
        </p:nvSpPr>
        <p:spPr/>
        <p:txBody>
          <a:bodyPr/>
          <a:lstStyle/>
          <a:p>
            <a:pPr>
              <a:defRPr/>
            </a:pPr>
            <a:fld id="{0B27936D-AEE6-4E5C-871E-F6BA4179FE5B}" type="slidenum">
              <a:rPr lang="de-DE" smtClean="0"/>
              <a:pPr>
                <a:defRPr/>
              </a:pPr>
              <a:t>36</a:t>
            </a:fld>
            <a:endParaRPr lang="de-D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Folienbildplatzhalter 1"/>
          <p:cNvSpPr>
            <a:spLocks noGrp="1" noRot="1" noChangeAspect="1" noTextEdit="1"/>
          </p:cNvSpPr>
          <p:nvPr>
            <p:ph type="sldImg"/>
          </p:nvPr>
        </p:nvSpPr>
        <p:spPr>
          <a:ln/>
        </p:spPr>
      </p:sp>
      <p:sp>
        <p:nvSpPr>
          <p:cNvPr id="107523" name="Notizenplatzhalter 2"/>
          <p:cNvSpPr>
            <a:spLocks noGrp="1"/>
          </p:cNvSpPr>
          <p:nvPr>
            <p:ph type="body" idx="1"/>
          </p:nvPr>
        </p:nvSpPr>
        <p:spPr>
          <a:noFill/>
          <a:ln/>
        </p:spPr>
        <p:txBody>
          <a:bodyPr/>
          <a:lstStyle/>
          <a:p>
            <a:endParaRPr lang="de-AT" altLang="cs-CZ"/>
          </a:p>
        </p:txBody>
      </p:sp>
      <p:sp>
        <p:nvSpPr>
          <p:cNvPr id="69636" name="Foliennummernplatzhalter 3"/>
          <p:cNvSpPr>
            <a:spLocks noGrp="1"/>
          </p:cNvSpPr>
          <p:nvPr>
            <p:ph type="sldNum" sz="quarter" idx="5"/>
          </p:nvPr>
        </p:nvSpPr>
        <p:spPr/>
        <p:txBody>
          <a:bodyPr/>
          <a:lstStyle/>
          <a:p>
            <a:pPr>
              <a:defRPr/>
            </a:pPr>
            <a:fld id="{952F74C7-9D9D-4F5D-8EAF-B9CAF6B5EAEF}" type="slidenum">
              <a:rPr lang="de-DE" smtClean="0"/>
              <a:pPr>
                <a:defRPr/>
              </a:pPr>
              <a:t>37</a:t>
            </a:fld>
            <a:endParaRPr lang="de-D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Folienbildplatzhalter 1"/>
          <p:cNvSpPr>
            <a:spLocks noGrp="1" noRot="1" noChangeAspect="1" noTextEdit="1"/>
          </p:cNvSpPr>
          <p:nvPr>
            <p:ph type="sldImg"/>
          </p:nvPr>
        </p:nvSpPr>
        <p:spPr>
          <a:ln/>
        </p:spPr>
      </p:sp>
      <p:sp>
        <p:nvSpPr>
          <p:cNvPr id="108547" name="Notizenplatzhalter 2"/>
          <p:cNvSpPr>
            <a:spLocks noGrp="1"/>
          </p:cNvSpPr>
          <p:nvPr>
            <p:ph type="body" idx="1"/>
          </p:nvPr>
        </p:nvSpPr>
        <p:spPr>
          <a:noFill/>
          <a:ln/>
        </p:spPr>
        <p:txBody>
          <a:bodyPr/>
          <a:lstStyle/>
          <a:p>
            <a:endParaRPr lang="de-AT" altLang="cs-CZ"/>
          </a:p>
        </p:txBody>
      </p:sp>
      <p:sp>
        <p:nvSpPr>
          <p:cNvPr id="75780" name="Foliennummernplatzhalter 3"/>
          <p:cNvSpPr>
            <a:spLocks noGrp="1"/>
          </p:cNvSpPr>
          <p:nvPr>
            <p:ph type="sldNum" sz="quarter" idx="5"/>
          </p:nvPr>
        </p:nvSpPr>
        <p:spPr/>
        <p:txBody>
          <a:bodyPr/>
          <a:lstStyle/>
          <a:p>
            <a:pPr>
              <a:defRPr/>
            </a:pPr>
            <a:fld id="{AE8105DA-35C0-41BB-9394-0078126F1A7C}" type="slidenum">
              <a:rPr lang="de-DE" smtClean="0"/>
              <a:pPr>
                <a:defRPr/>
              </a:pPr>
              <a:t>38</a:t>
            </a:fld>
            <a:endParaRPr lang="de-DE"/>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Folienbildplatzhalter 1"/>
          <p:cNvSpPr>
            <a:spLocks noGrp="1" noRot="1" noChangeAspect="1" noTextEdit="1"/>
          </p:cNvSpPr>
          <p:nvPr>
            <p:ph type="sldImg"/>
          </p:nvPr>
        </p:nvSpPr>
        <p:spPr>
          <a:ln/>
        </p:spPr>
      </p:sp>
      <p:sp>
        <p:nvSpPr>
          <p:cNvPr id="109571" name="Notizenplatzhalter 2"/>
          <p:cNvSpPr>
            <a:spLocks noGrp="1"/>
          </p:cNvSpPr>
          <p:nvPr>
            <p:ph type="body" idx="1"/>
          </p:nvPr>
        </p:nvSpPr>
        <p:spPr>
          <a:noFill/>
          <a:ln/>
        </p:spPr>
        <p:txBody>
          <a:bodyPr/>
          <a:lstStyle/>
          <a:p>
            <a:endParaRPr lang="de-AT" altLang="cs-CZ"/>
          </a:p>
        </p:txBody>
      </p:sp>
      <p:sp>
        <p:nvSpPr>
          <p:cNvPr id="66564" name="Foliennummernplatzhalter 3"/>
          <p:cNvSpPr>
            <a:spLocks noGrp="1"/>
          </p:cNvSpPr>
          <p:nvPr>
            <p:ph type="sldNum" sz="quarter" idx="5"/>
          </p:nvPr>
        </p:nvSpPr>
        <p:spPr/>
        <p:txBody>
          <a:bodyPr/>
          <a:lstStyle/>
          <a:p>
            <a:pPr>
              <a:defRPr/>
            </a:pPr>
            <a:fld id="{B07DA0B1-C48F-416E-9EE7-2793BF055C83}" type="slidenum">
              <a:rPr lang="de-DE" smtClean="0"/>
              <a:pPr>
                <a:defRPr/>
              </a:pPr>
              <a:t>39</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lienbildplatzhalter 1"/>
          <p:cNvSpPr>
            <a:spLocks noGrp="1" noRot="1" noChangeAspect="1" noTextEdit="1"/>
          </p:cNvSpPr>
          <p:nvPr>
            <p:ph type="sldImg"/>
          </p:nvPr>
        </p:nvSpPr>
        <p:spPr>
          <a:ln/>
        </p:spPr>
      </p:sp>
      <p:sp>
        <p:nvSpPr>
          <p:cNvPr id="72707"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F98806D8-8F0F-4166-AC59-72DEEF399540}" type="slidenum">
              <a:rPr lang="de-DE" smtClean="0"/>
              <a:pPr>
                <a:defRPr/>
              </a:pPr>
              <a:t>4</a:t>
            </a:fld>
            <a:endParaRPr lang="de-D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Folienbildplatzhalter 1"/>
          <p:cNvSpPr>
            <a:spLocks noGrp="1" noRot="1" noChangeAspect="1" noTextEdit="1"/>
          </p:cNvSpPr>
          <p:nvPr>
            <p:ph type="sldImg"/>
          </p:nvPr>
        </p:nvSpPr>
        <p:spPr>
          <a:ln/>
        </p:spPr>
      </p:sp>
      <p:sp>
        <p:nvSpPr>
          <p:cNvPr id="110595"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A03517FD-42D7-4EFB-B520-71324080A5D1}" type="slidenum">
              <a:rPr lang="de-DE" smtClean="0"/>
              <a:pPr>
                <a:defRPr/>
              </a:pPr>
              <a:t>40</a:t>
            </a:fld>
            <a:endParaRPr lang="de-D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Folienbildplatzhalter 1"/>
          <p:cNvSpPr>
            <a:spLocks noGrp="1" noRot="1" noChangeAspect="1" noTextEdit="1"/>
          </p:cNvSpPr>
          <p:nvPr>
            <p:ph type="sldImg"/>
          </p:nvPr>
        </p:nvSpPr>
        <p:spPr>
          <a:ln/>
        </p:spPr>
      </p:sp>
      <p:sp>
        <p:nvSpPr>
          <p:cNvPr id="111619" name="Notizenplatzhalter 2"/>
          <p:cNvSpPr>
            <a:spLocks noGrp="1"/>
          </p:cNvSpPr>
          <p:nvPr>
            <p:ph type="body" idx="1"/>
          </p:nvPr>
        </p:nvSpPr>
        <p:spPr>
          <a:noFill/>
          <a:ln/>
        </p:spPr>
        <p:txBody>
          <a:bodyPr/>
          <a:lstStyle/>
          <a:p>
            <a:endParaRPr lang="de-AT" altLang="cs-CZ"/>
          </a:p>
        </p:txBody>
      </p:sp>
      <p:sp>
        <p:nvSpPr>
          <p:cNvPr id="71684" name="Foliennummernplatzhalter 3"/>
          <p:cNvSpPr>
            <a:spLocks noGrp="1"/>
          </p:cNvSpPr>
          <p:nvPr>
            <p:ph type="sldNum" sz="quarter" idx="5"/>
          </p:nvPr>
        </p:nvSpPr>
        <p:spPr/>
        <p:txBody>
          <a:bodyPr/>
          <a:lstStyle/>
          <a:p>
            <a:pPr>
              <a:defRPr/>
            </a:pPr>
            <a:fld id="{AEE75F61-FE90-4723-A0B2-D69EA7585419}" type="slidenum">
              <a:rPr lang="de-DE" smtClean="0"/>
              <a:pPr>
                <a:defRPr/>
              </a:pPr>
              <a:t>41</a:t>
            </a:fld>
            <a:endParaRPr lang="de-DE"/>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Folienbildplatzhalter 1"/>
          <p:cNvSpPr>
            <a:spLocks noGrp="1" noRot="1" noChangeAspect="1" noTextEdit="1"/>
          </p:cNvSpPr>
          <p:nvPr>
            <p:ph type="sldImg"/>
          </p:nvPr>
        </p:nvSpPr>
        <p:spPr>
          <a:ln/>
        </p:spPr>
      </p:sp>
      <p:sp>
        <p:nvSpPr>
          <p:cNvPr id="112643" name="Notizenplatzhalter 2"/>
          <p:cNvSpPr>
            <a:spLocks noGrp="1"/>
          </p:cNvSpPr>
          <p:nvPr>
            <p:ph type="body" idx="1"/>
          </p:nvPr>
        </p:nvSpPr>
        <p:spPr>
          <a:noFill/>
          <a:ln/>
        </p:spPr>
        <p:txBody>
          <a:bodyPr/>
          <a:lstStyle/>
          <a:p>
            <a:endParaRPr lang="de-AT" altLang="cs-CZ"/>
          </a:p>
        </p:txBody>
      </p:sp>
      <p:sp>
        <p:nvSpPr>
          <p:cNvPr id="71684" name="Foliennummernplatzhalter 3"/>
          <p:cNvSpPr>
            <a:spLocks noGrp="1"/>
          </p:cNvSpPr>
          <p:nvPr>
            <p:ph type="sldNum" sz="quarter" idx="5"/>
          </p:nvPr>
        </p:nvSpPr>
        <p:spPr/>
        <p:txBody>
          <a:bodyPr/>
          <a:lstStyle/>
          <a:p>
            <a:pPr>
              <a:defRPr/>
            </a:pPr>
            <a:fld id="{A949563F-328B-4B0D-BF32-0CB6D6FEA1CF}" type="slidenum">
              <a:rPr lang="de-DE" smtClean="0"/>
              <a:pPr>
                <a:defRPr/>
              </a:pPr>
              <a:t>42</a:t>
            </a:fld>
            <a:endParaRPr lang="de-DE"/>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Folienbildplatzhalter 1"/>
          <p:cNvSpPr>
            <a:spLocks noGrp="1" noRot="1" noChangeAspect="1" noTextEdit="1"/>
          </p:cNvSpPr>
          <p:nvPr>
            <p:ph type="sldImg"/>
          </p:nvPr>
        </p:nvSpPr>
        <p:spPr>
          <a:ln/>
        </p:spPr>
      </p:sp>
      <p:sp>
        <p:nvSpPr>
          <p:cNvPr id="113667" name="Notizenplatzhalter 2"/>
          <p:cNvSpPr>
            <a:spLocks noGrp="1"/>
          </p:cNvSpPr>
          <p:nvPr>
            <p:ph type="body" idx="1"/>
          </p:nvPr>
        </p:nvSpPr>
        <p:spPr>
          <a:noFill/>
          <a:ln/>
        </p:spPr>
        <p:txBody>
          <a:bodyPr/>
          <a:lstStyle/>
          <a:p>
            <a:endParaRPr lang="de-AT" altLang="cs-CZ"/>
          </a:p>
        </p:txBody>
      </p:sp>
      <p:sp>
        <p:nvSpPr>
          <p:cNvPr id="71684" name="Foliennummernplatzhalter 3"/>
          <p:cNvSpPr>
            <a:spLocks noGrp="1"/>
          </p:cNvSpPr>
          <p:nvPr>
            <p:ph type="sldNum" sz="quarter" idx="5"/>
          </p:nvPr>
        </p:nvSpPr>
        <p:spPr/>
        <p:txBody>
          <a:bodyPr/>
          <a:lstStyle/>
          <a:p>
            <a:pPr>
              <a:defRPr/>
            </a:pPr>
            <a:fld id="{5D80312F-4315-4A60-86C0-40F7DE7419A4}" type="slidenum">
              <a:rPr lang="de-DE" smtClean="0"/>
              <a:pPr>
                <a:defRPr/>
              </a:pPr>
              <a:t>43</a:t>
            </a:fld>
            <a:endParaRPr lang="de-DE"/>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Folienbildplatzhalter 1"/>
          <p:cNvSpPr>
            <a:spLocks noGrp="1" noRot="1" noChangeAspect="1" noTextEdit="1"/>
          </p:cNvSpPr>
          <p:nvPr>
            <p:ph type="sldImg"/>
          </p:nvPr>
        </p:nvSpPr>
        <p:spPr>
          <a:ln/>
        </p:spPr>
      </p:sp>
      <p:sp>
        <p:nvSpPr>
          <p:cNvPr id="114691" name="Notizenplatzhalter 2"/>
          <p:cNvSpPr>
            <a:spLocks noGrp="1"/>
          </p:cNvSpPr>
          <p:nvPr>
            <p:ph type="body" idx="1"/>
          </p:nvPr>
        </p:nvSpPr>
        <p:spPr>
          <a:noFill/>
          <a:ln/>
        </p:spPr>
        <p:txBody>
          <a:bodyPr/>
          <a:lstStyle/>
          <a:p>
            <a:endParaRPr lang="de-AT" altLang="cs-CZ"/>
          </a:p>
        </p:txBody>
      </p:sp>
      <p:sp>
        <p:nvSpPr>
          <p:cNvPr id="71684" name="Foliennummernplatzhalter 3"/>
          <p:cNvSpPr>
            <a:spLocks noGrp="1"/>
          </p:cNvSpPr>
          <p:nvPr>
            <p:ph type="sldNum" sz="quarter" idx="5"/>
          </p:nvPr>
        </p:nvSpPr>
        <p:spPr/>
        <p:txBody>
          <a:bodyPr/>
          <a:lstStyle/>
          <a:p>
            <a:pPr>
              <a:defRPr/>
            </a:pPr>
            <a:fld id="{D1118F40-B1F8-4E89-A00F-C8191B5976DA}" type="slidenum">
              <a:rPr lang="de-DE" smtClean="0"/>
              <a:pPr>
                <a:defRPr/>
              </a:pPr>
              <a:t>44</a:t>
            </a:fld>
            <a:endParaRPr lang="de-DE"/>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Folienbildplatzhalter 1"/>
          <p:cNvSpPr>
            <a:spLocks noGrp="1" noRot="1" noChangeAspect="1" noTextEdit="1"/>
          </p:cNvSpPr>
          <p:nvPr>
            <p:ph type="sldImg"/>
          </p:nvPr>
        </p:nvSpPr>
        <p:spPr>
          <a:ln/>
        </p:spPr>
      </p:sp>
      <p:sp>
        <p:nvSpPr>
          <p:cNvPr id="115715" name="Notizenplatzhalter 2"/>
          <p:cNvSpPr>
            <a:spLocks noGrp="1"/>
          </p:cNvSpPr>
          <p:nvPr>
            <p:ph type="body" idx="1"/>
          </p:nvPr>
        </p:nvSpPr>
        <p:spPr>
          <a:noFill/>
          <a:ln/>
        </p:spPr>
        <p:txBody>
          <a:bodyPr/>
          <a:lstStyle/>
          <a:p>
            <a:endParaRPr lang="de-AT" altLang="cs-CZ"/>
          </a:p>
        </p:txBody>
      </p:sp>
      <p:sp>
        <p:nvSpPr>
          <p:cNvPr id="72708" name="Foliennummernplatzhalter 3"/>
          <p:cNvSpPr>
            <a:spLocks noGrp="1"/>
          </p:cNvSpPr>
          <p:nvPr>
            <p:ph type="sldNum" sz="quarter" idx="5"/>
          </p:nvPr>
        </p:nvSpPr>
        <p:spPr/>
        <p:txBody>
          <a:bodyPr/>
          <a:lstStyle/>
          <a:p>
            <a:pPr>
              <a:defRPr/>
            </a:pPr>
            <a:fld id="{0EC44D76-B39E-4583-AED0-D85D03D5B23C}" type="slidenum">
              <a:rPr lang="de-DE" smtClean="0"/>
              <a:pPr>
                <a:defRPr/>
              </a:pPr>
              <a:t>45</a:t>
            </a:fld>
            <a:endParaRPr lang="de-DE"/>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Folienbildplatzhalter 1"/>
          <p:cNvSpPr>
            <a:spLocks noGrp="1" noRot="1" noChangeAspect="1" noTextEdit="1"/>
          </p:cNvSpPr>
          <p:nvPr>
            <p:ph type="sldImg"/>
          </p:nvPr>
        </p:nvSpPr>
        <p:spPr>
          <a:ln/>
        </p:spPr>
      </p:sp>
      <p:sp>
        <p:nvSpPr>
          <p:cNvPr id="116739" name="Notizenplatzhalter 2"/>
          <p:cNvSpPr>
            <a:spLocks noGrp="1"/>
          </p:cNvSpPr>
          <p:nvPr>
            <p:ph type="body" idx="1"/>
          </p:nvPr>
        </p:nvSpPr>
        <p:spPr>
          <a:noFill/>
          <a:ln/>
        </p:spPr>
        <p:txBody>
          <a:bodyPr/>
          <a:lstStyle/>
          <a:p>
            <a:endParaRPr lang="de-AT" altLang="cs-CZ"/>
          </a:p>
        </p:txBody>
      </p:sp>
      <p:sp>
        <p:nvSpPr>
          <p:cNvPr id="70660" name="Foliennummernplatzhalter 3"/>
          <p:cNvSpPr>
            <a:spLocks noGrp="1"/>
          </p:cNvSpPr>
          <p:nvPr>
            <p:ph type="sldNum" sz="quarter" idx="5"/>
          </p:nvPr>
        </p:nvSpPr>
        <p:spPr/>
        <p:txBody>
          <a:bodyPr/>
          <a:lstStyle/>
          <a:p>
            <a:pPr>
              <a:defRPr/>
            </a:pPr>
            <a:fld id="{E3DF0D45-E4AC-4815-8AB1-583DAA6035EE}" type="slidenum">
              <a:rPr lang="de-DE" smtClean="0"/>
              <a:pPr>
                <a:defRPr/>
              </a:pPr>
              <a:t>46</a:t>
            </a:fld>
            <a:endParaRPr lang="de-DE"/>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Folienbildplatzhalter 1"/>
          <p:cNvSpPr>
            <a:spLocks noGrp="1" noRot="1" noChangeAspect="1" noTextEdit="1"/>
          </p:cNvSpPr>
          <p:nvPr>
            <p:ph type="sldImg"/>
          </p:nvPr>
        </p:nvSpPr>
        <p:spPr>
          <a:ln/>
        </p:spPr>
      </p:sp>
      <p:sp>
        <p:nvSpPr>
          <p:cNvPr id="117763" name="Notizenplatzhalter 2"/>
          <p:cNvSpPr>
            <a:spLocks noGrp="1"/>
          </p:cNvSpPr>
          <p:nvPr>
            <p:ph type="body" idx="1"/>
          </p:nvPr>
        </p:nvSpPr>
        <p:spPr>
          <a:noFill/>
          <a:ln/>
        </p:spPr>
        <p:txBody>
          <a:bodyPr/>
          <a:lstStyle/>
          <a:p>
            <a:endParaRPr lang="de-AT" altLang="cs-CZ"/>
          </a:p>
        </p:txBody>
      </p:sp>
      <p:sp>
        <p:nvSpPr>
          <p:cNvPr id="75780" name="Foliennummernplatzhalter 3"/>
          <p:cNvSpPr>
            <a:spLocks noGrp="1"/>
          </p:cNvSpPr>
          <p:nvPr>
            <p:ph type="sldNum" sz="quarter" idx="5"/>
          </p:nvPr>
        </p:nvSpPr>
        <p:spPr/>
        <p:txBody>
          <a:bodyPr/>
          <a:lstStyle/>
          <a:p>
            <a:pPr>
              <a:defRPr/>
            </a:pPr>
            <a:fld id="{ADD580EB-3BE5-48DF-AE1A-FB92A88E8DFF}" type="slidenum">
              <a:rPr lang="de-DE" smtClean="0"/>
              <a:pPr>
                <a:defRPr/>
              </a:pPr>
              <a:t>47</a:t>
            </a:fld>
            <a:endParaRPr lang="de-DE"/>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Folienbildplatzhalter 1"/>
          <p:cNvSpPr>
            <a:spLocks noGrp="1" noRot="1" noChangeAspect="1" noTextEdit="1"/>
          </p:cNvSpPr>
          <p:nvPr>
            <p:ph type="sldImg"/>
          </p:nvPr>
        </p:nvSpPr>
        <p:spPr>
          <a:ln/>
        </p:spPr>
      </p:sp>
      <p:sp>
        <p:nvSpPr>
          <p:cNvPr id="118787" name="Notizenplatzhalter 2"/>
          <p:cNvSpPr>
            <a:spLocks noGrp="1"/>
          </p:cNvSpPr>
          <p:nvPr>
            <p:ph type="body" idx="1"/>
          </p:nvPr>
        </p:nvSpPr>
        <p:spPr>
          <a:noFill/>
          <a:ln/>
        </p:spPr>
        <p:txBody>
          <a:bodyPr/>
          <a:lstStyle/>
          <a:p>
            <a:endParaRPr lang="de-AT" altLang="cs-CZ"/>
          </a:p>
        </p:txBody>
      </p:sp>
      <p:sp>
        <p:nvSpPr>
          <p:cNvPr id="75780" name="Foliennummernplatzhalter 3"/>
          <p:cNvSpPr>
            <a:spLocks noGrp="1"/>
          </p:cNvSpPr>
          <p:nvPr>
            <p:ph type="sldNum" sz="quarter" idx="5"/>
          </p:nvPr>
        </p:nvSpPr>
        <p:spPr/>
        <p:txBody>
          <a:bodyPr/>
          <a:lstStyle/>
          <a:p>
            <a:pPr>
              <a:defRPr/>
            </a:pPr>
            <a:fld id="{FB026A80-AA5A-47EA-BCA3-2A2DCD7D3FA9}" type="slidenum">
              <a:rPr lang="de-DE" smtClean="0"/>
              <a:pPr>
                <a:defRPr/>
              </a:pPr>
              <a:t>48</a:t>
            </a:fld>
            <a:endParaRPr lang="de-DE"/>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lienbildplatzhalter 1"/>
          <p:cNvSpPr>
            <a:spLocks noGrp="1" noRot="1" noChangeAspect="1" noTextEdit="1"/>
          </p:cNvSpPr>
          <p:nvPr>
            <p:ph type="sldImg"/>
          </p:nvPr>
        </p:nvSpPr>
        <p:spPr>
          <a:ln/>
        </p:spPr>
      </p:sp>
      <p:sp>
        <p:nvSpPr>
          <p:cNvPr id="64515" name="Notizenplatzhalter 2"/>
          <p:cNvSpPr>
            <a:spLocks noGrp="1"/>
          </p:cNvSpPr>
          <p:nvPr>
            <p:ph type="body" idx="1"/>
          </p:nvPr>
        </p:nvSpPr>
        <p:spPr>
          <a:noFill/>
          <a:ln/>
        </p:spPr>
        <p:txBody>
          <a:bodyPr/>
          <a:lstStyle/>
          <a:p>
            <a:endParaRPr lang="de-AT"/>
          </a:p>
        </p:txBody>
      </p:sp>
      <p:sp>
        <p:nvSpPr>
          <p:cNvPr id="95236" name="Foliennummernplatzhalter 3"/>
          <p:cNvSpPr>
            <a:spLocks noGrp="1"/>
          </p:cNvSpPr>
          <p:nvPr>
            <p:ph type="sldNum" sz="quarter" idx="5"/>
          </p:nvPr>
        </p:nvSpPr>
        <p:spPr/>
        <p:txBody>
          <a:bodyPr/>
          <a:lstStyle/>
          <a:p>
            <a:pPr>
              <a:defRPr/>
            </a:pPr>
            <a:fld id="{CD012F9B-DE6F-4F38-874D-81A437B872E7}" type="slidenum">
              <a:rPr lang="de-DE" smtClean="0"/>
              <a:pPr>
                <a:defRPr/>
              </a:pPr>
              <a:t>49</a:t>
            </a:fld>
            <a:endParaRPr lang="de-DE"/>
          </a:p>
        </p:txBody>
      </p:sp>
    </p:spTree>
    <p:extLst>
      <p:ext uri="{BB962C8B-B14F-4D97-AF65-F5344CB8AC3E}">
        <p14:creationId xmlns:p14="http://schemas.microsoft.com/office/powerpoint/2010/main" val="899157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lienbildplatzhalter 1"/>
          <p:cNvSpPr>
            <a:spLocks noGrp="1" noRot="1" noChangeAspect="1" noTextEdit="1"/>
          </p:cNvSpPr>
          <p:nvPr>
            <p:ph type="sldImg"/>
          </p:nvPr>
        </p:nvSpPr>
        <p:spPr>
          <a:ln/>
        </p:spPr>
      </p:sp>
      <p:sp>
        <p:nvSpPr>
          <p:cNvPr id="73731" name="Notizenplatzhalter 2"/>
          <p:cNvSpPr>
            <a:spLocks noGrp="1"/>
          </p:cNvSpPr>
          <p:nvPr>
            <p:ph type="body" idx="1"/>
          </p:nvPr>
        </p:nvSpPr>
        <p:spPr>
          <a:noFill/>
          <a:ln/>
        </p:spPr>
        <p:txBody>
          <a:bodyPr/>
          <a:lstStyle/>
          <a:p>
            <a:endParaRPr lang="de-AT" altLang="cs-CZ"/>
          </a:p>
        </p:txBody>
      </p:sp>
      <p:sp>
        <p:nvSpPr>
          <p:cNvPr id="66564" name="Foliennummernplatzhalter 3"/>
          <p:cNvSpPr>
            <a:spLocks noGrp="1"/>
          </p:cNvSpPr>
          <p:nvPr>
            <p:ph type="sldNum" sz="quarter" idx="5"/>
          </p:nvPr>
        </p:nvSpPr>
        <p:spPr/>
        <p:txBody>
          <a:bodyPr/>
          <a:lstStyle/>
          <a:p>
            <a:pPr>
              <a:defRPr/>
            </a:pPr>
            <a:fld id="{F1AE75A8-4D14-4E2E-9635-2004F488712C}" type="slidenum">
              <a:rPr lang="de-DE" smtClean="0"/>
              <a:pPr>
                <a:defRPr/>
              </a:pPr>
              <a:t>5</a:t>
            </a:fld>
            <a:endParaRPr lang="de-DE"/>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Folienbildplatzhalter 1"/>
          <p:cNvSpPr>
            <a:spLocks noGrp="1" noRot="1" noChangeAspect="1" noTextEdit="1"/>
          </p:cNvSpPr>
          <p:nvPr>
            <p:ph type="sldImg"/>
          </p:nvPr>
        </p:nvSpPr>
        <p:spPr>
          <a:ln/>
        </p:spPr>
      </p:sp>
      <p:sp>
        <p:nvSpPr>
          <p:cNvPr id="119811" name="Notizenplatzhalter 2"/>
          <p:cNvSpPr>
            <a:spLocks noGrp="1"/>
          </p:cNvSpPr>
          <p:nvPr>
            <p:ph type="body" idx="1"/>
          </p:nvPr>
        </p:nvSpPr>
        <p:spPr>
          <a:noFill/>
          <a:ln/>
        </p:spPr>
        <p:txBody>
          <a:bodyPr/>
          <a:lstStyle/>
          <a:p>
            <a:endParaRPr lang="de-AT" altLang="cs-CZ"/>
          </a:p>
        </p:txBody>
      </p:sp>
      <p:sp>
        <p:nvSpPr>
          <p:cNvPr id="76804" name="Foliennummernplatzhalter 3"/>
          <p:cNvSpPr>
            <a:spLocks noGrp="1"/>
          </p:cNvSpPr>
          <p:nvPr>
            <p:ph type="sldNum" sz="quarter" idx="5"/>
          </p:nvPr>
        </p:nvSpPr>
        <p:spPr/>
        <p:txBody>
          <a:bodyPr/>
          <a:lstStyle/>
          <a:p>
            <a:pPr>
              <a:defRPr/>
            </a:pPr>
            <a:fld id="{B3190141-0212-47A3-9F1D-D26B85BF66C4}" type="slidenum">
              <a:rPr lang="de-DE" smtClean="0"/>
              <a:pPr>
                <a:defRPr/>
              </a:pPr>
              <a:t>50</a:t>
            </a:fld>
            <a:endParaRPr lang="de-DE"/>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Folienbildplatzhalter 1"/>
          <p:cNvSpPr>
            <a:spLocks noGrp="1" noRot="1" noChangeAspect="1" noTextEdit="1"/>
          </p:cNvSpPr>
          <p:nvPr>
            <p:ph type="sldImg"/>
          </p:nvPr>
        </p:nvSpPr>
        <p:spPr>
          <a:ln/>
        </p:spPr>
      </p:sp>
      <p:sp>
        <p:nvSpPr>
          <p:cNvPr id="120835" name="Notizenplatzhalter 2"/>
          <p:cNvSpPr>
            <a:spLocks noGrp="1"/>
          </p:cNvSpPr>
          <p:nvPr>
            <p:ph type="body" idx="1"/>
          </p:nvPr>
        </p:nvSpPr>
        <p:spPr>
          <a:noFill/>
          <a:ln/>
        </p:spPr>
        <p:txBody>
          <a:bodyPr/>
          <a:lstStyle/>
          <a:p>
            <a:pPr eaLnBrk="1" hangingPunct="1"/>
            <a:endParaRPr lang="de-AT" altLang="cs-CZ"/>
          </a:p>
        </p:txBody>
      </p:sp>
      <p:sp>
        <p:nvSpPr>
          <p:cNvPr id="77828" name="Foliennummernplatzhalter 3"/>
          <p:cNvSpPr>
            <a:spLocks noGrp="1"/>
          </p:cNvSpPr>
          <p:nvPr>
            <p:ph type="sldNum" sz="quarter" idx="5"/>
          </p:nvPr>
        </p:nvSpPr>
        <p:spPr/>
        <p:txBody>
          <a:bodyPr/>
          <a:lstStyle/>
          <a:p>
            <a:pPr>
              <a:defRPr/>
            </a:pPr>
            <a:fld id="{8D1928DA-CA38-4185-943D-33C131E39483}" type="slidenum">
              <a:rPr lang="de-DE" smtClean="0"/>
              <a:pPr>
                <a:defRPr/>
              </a:pPr>
              <a:t>51</a:t>
            </a:fld>
            <a:endParaRPr lang="de-DE"/>
          </a:p>
        </p:txBody>
      </p:sp>
    </p:spTree>
    <p:extLst>
      <p:ext uri="{BB962C8B-B14F-4D97-AF65-F5344CB8AC3E}">
        <p14:creationId xmlns:p14="http://schemas.microsoft.com/office/powerpoint/2010/main" val="40673076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Folienbildplatzhalter 1"/>
          <p:cNvSpPr>
            <a:spLocks noGrp="1" noRot="1" noChangeAspect="1" noTextEdit="1"/>
          </p:cNvSpPr>
          <p:nvPr>
            <p:ph type="sldImg"/>
          </p:nvPr>
        </p:nvSpPr>
        <p:spPr>
          <a:ln/>
        </p:spPr>
      </p:sp>
      <p:sp>
        <p:nvSpPr>
          <p:cNvPr id="121859" name="Notizenplatzhalter 2"/>
          <p:cNvSpPr>
            <a:spLocks noGrp="1"/>
          </p:cNvSpPr>
          <p:nvPr>
            <p:ph type="body" idx="1"/>
          </p:nvPr>
        </p:nvSpPr>
        <p:spPr>
          <a:noFill/>
          <a:ln/>
        </p:spPr>
        <p:txBody>
          <a:bodyPr/>
          <a:lstStyle/>
          <a:p>
            <a:endParaRPr lang="de-AT" altLang="cs-CZ"/>
          </a:p>
        </p:txBody>
      </p:sp>
      <p:sp>
        <p:nvSpPr>
          <p:cNvPr id="78852" name="Foliennummernplatzhalter 3"/>
          <p:cNvSpPr>
            <a:spLocks noGrp="1"/>
          </p:cNvSpPr>
          <p:nvPr>
            <p:ph type="sldNum" sz="quarter" idx="5"/>
          </p:nvPr>
        </p:nvSpPr>
        <p:spPr/>
        <p:txBody>
          <a:bodyPr/>
          <a:lstStyle/>
          <a:p>
            <a:pPr>
              <a:defRPr/>
            </a:pPr>
            <a:fld id="{20F2FF29-48D5-41AB-ACAB-D902FD197102}" type="slidenum">
              <a:rPr lang="de-DE" smtClean="0"/>
              <a:pPr>
                <a:defRPr/>
              </a:pPr>
              <a:t>52</a:t>
            </a:fld>
            <a:endParaRPr lang="de-DE"/>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Folienbildplatzhalter 1"/>
          <p:cNvSpPr>
            <a:spLocks noGrp="1" noRot="1" noChangeAspect="1" noTextEdit="1"/>
          </p:cNvSpPr>
          <p:nvPr>
            <p:ph type="sldImg"/>
          </p:nvPr>
        </p:nvSpPr>
        <p:spPr>
          <a:ln/>
        </p:spPr>
      </p:sp>
      <p:sp>
        <p:nvSpPr>
          <p:cNvPr id="122883" name="Notizenplatzhalter 2"/>
          <p:cNvSpPr>
            <a:spLocks noGrp="1"/>
          </p:cNvSpPr>
          <p:nvPr>
            <p:ph type="body" idx="1"/>
          </p:nvPr>
        </p:nvSpPr>
        <p:spPr>
          <a:noFill/>
          <a:ln/>
        </p:spPr>
        <p:txBody>
          <a:bodyPr/>
          <a:lstStyle/>
          <a:p>
            <a:endParaRPr lang="de-AT" altLang="cs-CZ"/>
          </a:p>
        </p:txBody>
      </p:sp>
      <p:sp>
        <p:nvSpPr>
          <p:cNvPr id="79876" name="Foliennummernplatzhalter 3"/>
          <p:cNvSpPr>
            <a:spLocks noGrp="1"/>
          </p:cNvSpPr>
          <p:nvPr>
            <p:ph type="sldNum" sz="quarter" idx="5"/>
          </p:nvPr>
        </p:nvSpPr>
        <p:spPr/>
        <p:txBody>
          <a:bodyPr/>
          <a:lstStyle/>
          <a:p>
            <a:pPr>
              <a:defRPr/>
            </a:pPr>
            <a:fld id="{0E10AB37-8CDC-418E-A03F-2D7CF272DFCC}" type="slidenum">
              <a:rPr lang="de-DE" smtClean="0"/>
              <a:pPr>
                <a:defRPr/>
              </a:pPr>
              <a:t>53</a:t>
            </a:fld>
            <a:endParaRPr lang="de-DE"/>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Folienbildplatzhalter 1"/>
          <p:cNvSpPr>
            <a:spLocks noGrp="1" noRot="1" noChangeAspect="1" noTextEdit="1"/>
          </p:cNvSpPr>
          <p:nvPr>
            <p:ph type="sldImg"/>
          </p:nvPr>
        </p:nvSpPr>
        <p:spPr>
          <a:ln/>
        </p:spPr>
      </p:sp>
      <p:sp>
        <p:nvSpPr>
          <p:cNvPr id="123907" name="Notizenplatzhalter 2"/>
          <p:cNvSpPr>
            <a:spLocks noGrp="1"/>
          </p:cNvSpPr>
          <p:nvPr>
            <p:ph type="body" idx="1"/>
          </p:nvPr>
        </p:nvSpPr>
        <p:spPr>
          <a:noFill/>
          <a:ln/>
        </p:spPr>
        <p:txBody>
          <a:bodyPr/>
          <a:lstStyle/>
          <a:p>
            <a:endParaRPr lang="de-AT" altLang="cs-CZ"/>
          </a:p>
        </p:txBody>
      </p:sp>
      <p:sp>
        <p:nvSpPr>
          <p:cNvPr id="80900" name="Foliennummernplatzhalter 3"/>
          <p:cNvSpPr>
            <a:spLocks noGrp="1"/>
          </p:cNvSpPr>
          <p:nvPr>
            <p:ph type="sldNum" sz="quarter" idx="5"/>
          </p:nvPr>
        </p:nvSpPr>
        <p:spPr/>
        <p:txBody>
          <a:bodyPr/>
          <a:lstStyle/>
          <a:p>
            <a:pPr>
              <a:defRPr/>
            </a:pPr>
            <a:fld id="{D7527921-84D4-4F83-AEDE-05BACF1ED5A6}" type="slidenum">
              <a:rPr lang="de-DE" smtClean="0"/>
              <a:pPr>
                <a:defRPr/>
              </a:pPr>
              <a:t>54</a:t>
            </a:fld>
            <a:endParaRPr lang="de-DE"/>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Folienbildplatzhalter 1"/>
          <p:cNvSpPr>
            <a:spLocks noGrp="1" noRot="1" noChangeAspect="1" noTextEdit="1"/>
          </p:cNvSpPr>
          <p:nvPr>
            <p:ph type="sldImg"/>
          </p:nvPr>
        </p:nvSpPr>
        <p:spPr>
          <a:ln/>
        </p:spPr>
      </p:sp>
      <p:sp>
        <p:nvSpPr>
          <p:cNvPr id="124931" name="Notizenplatzhalter 2"/>
          <p:cNvSpPr>
            <a:spLocks noGrp="1"/>
          </p:cNvSpPr>
          <p:nvPr>
            <p:ph type="body" idx="1"/>
          </p:nvPr>
        </p:nvSpPr>
        <p:spPr>
          <a:noFill/>
          <a:ln/>
        </p:spPr>
        <p:txBody>
          <a:bodyPr/>
          <a:lstStyle/>
          <a:p>
            <a:endParaRPr lang="de-AT" altLang="cs-CZ"/>
          </a:p>
        </p:txBody>
      </p:sp>
      <p:sp>
        <p:nvSpPr>
          <p:cNvPr id="80900" name="Foliennummernplatzhalter 3"/>
          <p:cNvSpPr>
            <a:spLocks noGrp="1"/>
          </p:cNvSpPr>
          <p:nvPr>
            <p:ph type="sldNum" sz="quarter" idx="5"/>
          </p:nvPr>
        </p:nvSpPr>
        <p:spPr/>
        <p:txBody>
          <a:bodyPr/>
          <a:lstStyle/>
          <a:p>
            <a:pPr>
              <a:defRPr/>
            </a:pPr>
            <a:fld id="{AA238A64-127D-490F-8CE9-B1F8343DEACA}" type="slidenum">
              <a:rPr lang="de-DE" smtClean="0"/>
              <a:pPr>
                <a:defRPr/>
              </a:pPr>
              <a:t>55</a:t>
            </a:fld>
            <a:endParaRPr lang="de-DE"/>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Folienbildplatzhalter 1"/>
          <p:cNvSpPr>
            <a:spLocks noGrp="1" noRot="1" noChangeAspect="1" noTextEdit="1"/>
          </p:cNvSpPr>
          <p:nvPr>
            <p:ph type="sldImg"/>
          </p:nvPr>
        </p:nvSpPr>
        <p:spPr>
          <a:ln/>
        </p:spPr>
      </p:sp>
      <p:sp>
        <p:nvSpPr>
          <p:cNvPr id="125955" name="Notizenplatzhalter 2"/>
          <p:cNvSpPr>
            <a:spLocks noGrp="1"/>
          </p:cNvSpPr>
          <p:nvPr>
            <p:ph type="body" idx="1"/>
          </p:nvPr>
        </p:nvSpPr>
        <p:spPr>
          <a:noFill/>
          <a:ln/>
        </p:spPr>
        <p:txBody>
          <a:bodyPr/>
          <a:lstStyle/>
          <a:p>
            <a:endParaRPr lang="de-AT" altLang="cs-CZ"/>
          </a:p>
        </p:txBody>
      </p:sp>
      <p:sp>
        <p:nvSpPr>
          <p:cNvPr id="81924" name="Foliennummernplatzhalter 3"/>
          <p:cNvSpPr>
            <a:spLocks noGrp="1"/>
          </p:cNvSpPr>
          <p:nvPr>
            <p:ph type="sldNum" sz="quarter" idx="5"/>
          </p:nvPr>
        </p:nvSpPr>
        <p:spPr/>
        <p:txBody>
          <a:bodyPr/>
          <a:lstStyle/>
          <a:p>
            <a:pPr>
              <a:defRPr/>
            </a:pPr>
            <a:fld id="{A8405E2E-BA08-4436-A57C-8E7E82D9E7F6}" type="slidenum">
              <a:rPr lang="de-DE" smtClean="0"/>
              <a:pPr>
                <a:defRPr/>
              </a:pPr>
              <a:t>56</a:t>
            </a:fld>
            <a:endParaRPr lang="de-DE"/>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Folienbildplatzhalter 1"/>
          <p:cNvSpPr>
            <a:spLocks noGrp="1" noRot="1" noChangeAspect="1" noTextEdit="1"/>
          </p:cNvSpPr>
          <p:nvPr>
            <p:ph type="sldImg"/>
          </p:nvPr>
        </p:nvSpPr>
        <p:spPr>
          <a:ln/>
        </p:spPr>
      </p:sp>
      <p:sp>
        <p:nvSpPr>
          <p:cNvPr id="126979" name="Notizenplatzhalter 2"/>
          <p:cNvSpPr>
            <a:spLocks noGrp="1"/>
          </p:cNvSpPr>
          <p:nvPr>
            <p:ph type="body" idx="1"/>
          </p:nvPr>
        </p:nvSpPr>
        <p:spPr>
          <a:noFill/>
          <a:ln/>
        </p:spPr>
        <p:txBody>
          <a:bodyPr/>
          <a:lstStyle/>
          <a:p>
            <a:endParaRPr lang="de-AT" altLang="cs-CZ"/>
          </a:p>
        </p:txBody>
      </p:sp>
      <p:sp>
        <p:nvSpPr>
          <p:cNvPr id="81924" name="Foliennummernplatzhalter 3"/>
          <p:cNvSpPr>
            <a:spLocks noGrp="1"/>
          </p:cNvSpPr>
          <p:nvPr>
            <p:ph type="sldNum" sz="quarter" idx="5"/>
          </p:nvPr>
        </p:nvSpPr>
        <p:spPr/>
        <p:txBody>
          <a:bodyPr/>
          <a:lstStyle/>
          <a:p>
            <a:pPr>
              <a:defRPr/>
            </a:pPr>
            <a:fld id="{35B17E13-3729-46C2-97F7-0F88936E05E9}" type="slidenum">
              <a:rPr lang="de-DE" smtClean="0"/>
              <a:pPr>
                <a:defRPr/>
              </a:pPr>
              <a:t>57</a:t>
            </a:fld>
            <a:endParaRPr lang="de-DE"/>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Folienbildplatzhalter 1"/>
          <p:cNvSpPr>
            <a:spLocks noGrp="1" noRot="1" noChangeAspect="1" noTextEdit="1"/>
          </p:cNvSpPr>
          <p:nvPr>
            <p:ph type="sldImg"/>
          </p:nvPr>
        </p:nvSpPr>
        <p:spPr>
          <a:ln/>
        </p:spPr>
      </p:sp>
      <p:sp>
        <p:nvSpPr>
          <p:cNvPr id="128003"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E14E0E75-42D6-4673-8228-74B2A1430FEA}" type="slidenum">
              <a:rPr lang="de-DE" smtClean="0"/>
              <a:pPr>
                <a:defRPr/>
              </a:pPr>
              <a:t>58</a:t>
            </a:fld>
            <a:endParaRPr lang="de-DE"/>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Folienbildplatzhalter 1"/>
          <p:cNvSpPr>
            <a:spLocks noGrp="1" noRot="1" noChangeAspect="1" noTextEdit="1"/>
          </p:cNvSpPr>
          <p:nvPr>
            <p:ph type="sldImg"/>
          </p:nvPr>
        </p:nvSpPr>
        <p:spPr>
          <a:ln/>
        </p:spPr>
      </p:sp>
      <p:sp>
        <p:nvSpPr>
          <p:cNvPr id="129027" name="Notizenplatzhalter 2"/>
          <p:cNvSpPr>
            <a:spLocks noGrp="1"/>
          </p:cNvSpPr>
          <p:nvPr>
            <p:ph type="body" idx="1"/>
          </p:nvPr>
        </p:nvSpPr>
        <p:spPr>
          <a:noFill/>
          <a:ln/>
        </p:spPr>
        <p:txBody>
          <a:bodyPr/>
          <a:lstStyle/>
          <a:p>
            <a:endParaRPr lang="de-AT" altLang="cs-CZ"/>
          </a:p>
        </p:txBody>
      </p:sp>
      <p:sp>
        <p:nvSpPr>
          <p:cNvPr id="82948" name="Foliennummernplatzhalter 3"/>
          <p:cNvSpPr>
            <a:spLocks noGrp="1"/>
          </p:cNvSpPr>
          <p:nvPr>
            <p:ph type="sldNum" sz="quarter" idx="5"/>
          </p:nvPr>
        </p:nvSpPr>
        <p:spPr/>
        <p:txBody>
          <a:bodyPr/>
          <a:lstStyle/>
          <a:p>
            <a:pPr>
              <a:defRPr/>
            </a:pPr>
            <a:fld id="{656BD0DB-52EE-494A-A014-38D1FCEF235E}" type="slidenum">
              <a:rPr lang="de-DE" smtClean="0"/>
              <a:pPr>
                <a:defRPr/>
              </a:pPr>
              <a:t>59</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lienbildplatzhalter 1"/>
          <p:cNvSpPr>
            <a:spLocks noGrp="1" noRot="1" noChangeAspect="1" noTextEdit="1"/>
          </p:cNvSpPr>
          <p:nvPr>
            <p:ph type="sldImg"/>
          </p:nvPr>
        </p:nvSpPr>
        <p:spPr>
          <a:ln/>
        </p:spPr>
      </p:sp>
      <p:sp>
        <p:nvSpPr>
          <p:cNvPr id="74755"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EFD14036-B25E-435E-AB15-4E88484D8E17}" type="slidenum">
              <a:rPr lang="de-DE" smtClean="0"/>
              <a:pPr>
                <a:defRPr/>
              </a:pPr>
              <a:t>6</a:t>
            </a:fld>
            <a:endParaRPr lang="de-DE"/>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Folienbildplatzhalter 1"/>
          <p:cNvSpPr>
            <a:spLocks noGrp="1" noRot="1" noChangeAspect="1" noTextEdit="1"/>
          </p:cNvSpPr>
          <p:nvPr>
            <p:ph type="sldImg"/>
          </p:nvPr>
        </p:nvSpPr>
        <p:spPr>
          <a:ln/>
        </p:spPr>
      </p:sp>
      <p:sp>
        <p:nvSpPr>
          <p:cNvPr id="130051" name="Notizenplatzhalter 2"/>
          <p:cNvSpPr>
            <a:spLocks noGrp="1"/>
          </p:cNvSpPr>
          <p:nvPr>
            <p:ph type="body" idx="1"/>
          </p:nvPr>
        </p:nvSpPr>
        <p:spPr>
          <a:noFill/>
          <a:ln/>
        </p:spPr>
        <p:txBody>
          <a:bodyPr/>
          <a:lstStyle/>
          <a:p>
            <a:endParaRPr lang="de-AT" altLang="cs-CZ"/>
          </a:p>
        </p:txBody>
      </p:sp>
      <p:sp>
        <p:nvSpPr>
          <p:cNvPr id="83972" name="Foliennummernplatzhalter 3"/>
          <p:cNvSpPr>
            <a:spLocks noGrp="1"/>
          </p:cNvSpPr>
          <p:nvPr>
            <p:ph type="sldNum" sz="quarter" idx="5"/>
          </p:nvPr>
        </p:nvSpPr>
        <p:spPr/>
        <p:txBody>
          <a:bodyPr/>
          <a:lstStyle/>
          <a:p>
            <a:pPr>
              <a:defRPr/>
            </a:pPr>
            <a:fld id="{CAA8E20A-0429-4E77-A952-A2B7FD33D0F7}" type="slidenum">
              <a:rPr lang="de-DE" smtClean="0"/>
              <a:pPr>
                <a:defRPr/>
              </a:pPr>
              <a:t>60</a:t>
            </a:fld>
            <a:endParaRPr lang="de-DE"/>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Folienbildplatzhalter 1"/>
          <p:cNvSpPr>
            <a:spLocks noGrp="1" noRot="1" noChangeAspect="1" noTextEdit="1"/>
          </p:cNvSpPr>
          <p:nvPr>
            <p:ph type="sldImg"/>
          </p:nvPr>
        </p:nvSpPr>
        <p:spPr>
          <a:ln/>
        </p:spPr>
      </p:sp>
      <p:sp>
        <p:nvSpPr>
          <p:cNvPr id="131075" name="Notizenplatzhalter 2"/>
          <p:cNvSpPr>
            <a:spLocks noGrp="1"/>
          </p:cNvSpPr>
          <p:nvPr>
            <p:ph type="body" idx="1"/>
          </p:nvPr>
        </p:nvSpPr>
        <p:spPr>
          <a:noFill/>
          <a:ln/>
        </p:spPr>
        <p:txBody>
          <a:bodyPr/>
          <a:lstStyle/>
          <a:p>
            <a:endParaRPr lang="de-AT" altLang="cs-CZ"/>
          </a:p>
        </p:txBody>
      </p:sp>
      <p:sp>
        <p:nvSpPr>
          <p:cNvPr id="84996" name="Foliennummernplatzhalter 3"/>
          <p:cNvSpPr>
            <a:spLocks noGrp="1"/>
          </p:cNvSpPr>
          <p:nvPr>
            <p:ph type="sldNum" sz="quarter" idx="5"/>
          </p:nvPr>
        </p:nvSpPr>
        <p:spPr/>
        <p:txBody>
          <a:bodyPr/>
          <a:lstStyle/>
          <a:p>
            <a:pPr>
              <a:defRPr/>
            </a:pPr>
            <a:fld id="{31C5D8D2-3C3B-4BB8-A7A5-5A8A7D0210B4}" type="slidenum">
              <a:rPr lang="de-DE" smtClean="0"/>
              <a:pPr>
                <a:defRPr/>
              </a:pPr>
              <a:t>61</a:t>
            </a:fld>
            <a:endParaRPr lang="de-DE"/>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Folienbildplatzhalter 1"/>
          <p:cNvSpPr>
            <a:spLocks noGrp="1" noRot="1" noChangeAspect="1" noTextEdit="1"/>
          </p:cNvSpPr>
          <p:nvPr>
            <p:ph type="sldImg"/>
          </p:nvPr>
        </p:nvSpPr>
        <p:spPr>
          <a:ln/>
        </p:spPr>
      </p:sp>
      <p:sp>
        <p:nvSpPr>
          <p:cNvPr id="132099" name="Notizenplatzhalter 2"/>
          <p:cNvSpPr>
            <a:spLocks noGrp="1"/>
          </p:cNvSpPr>
          <p:nvPr>
            <p:ph type="body" idx="1"/>
          </p:nvPr>
        </p:nvSpPr>
        <p:spPr>
          <a:noFill/>
          <a:ln/>
        </p:spPr>
        <p:txBody>
          <a:bodyPr/>
          <a:lstStyle/>
          <a:p>
            <a:endParaRPr lang="de-AT" altLang="cs-CZ"/>
          </a:p>
        </p:txBody>
      </p:sp>
      <p:sp>
        <p:nvSpPr>
          <p:cNvPr id="86020" name="Foliennummernplatzhalter 3"/>
          <p:cNvSpPr>
            <a:spLocks noGrp="1"/>
          </p:cNvSpPr>
          <p:nvPr>
            <p:ph type="sldNum" sz="quarter" idx="5"/>
          </p:nvPr>
        </p:nvSpPr>
        <p:spPr/>
        <p:txBody>
          <a:bodyPr/>
          <a:lstStyle/>
          <a:p>
            <a:pPr>
              <a:defRPr/>
            </a:pPr>
            <a:fld id="{D4335EFF-56A0-42DB-BA6D-3ED58B5014FC}" type="slidenum">
              <a:rPr lang="de-DE" smtClean="0"/>
              <a:pPr>
                <a:defRPr/>
              </a:pPr>
              <a:t>62</a:t>
            </a:fld>
            <a:endParaRPr lang="de-DE"/>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Folienbildplatzhalter 1"/>
          <p:cNvSpPr>
            <a:spLocks noGrp="1" noRot="1" noChangeAspect="1" noTextEdit="1"/>
          </p:cNvSpPr>
          <p:nvPr>
            <p:ph type="sldImg"/>
          </p:nvPr>
        </p:nvSpPr>
        <p:spPr>
          <a:ln/>
        </p:spPr>
      </p:sp>
      <p:sp>
        <p:nvSpPr>
          <p:cNvPr id="133123" name="Notizenplatzhalter 2"/>
          <p:cNvSpPr>
            <a:spLocks noGrp="1"/>
          </p:cNvSpPr>
          <p:nvPr>
            <p:ph type="body" idx="1"/>
          </p:nvPr>
        </p:nvSpPr>
        <p:spPr>
          <a:noFill/>
          <a:ln/>
        </p:spPr>
        <p:txBody>
          <a:bodyPr/>
          <a:lstStyle/>
          <a:p>
            <a:endParaRPr lang="de-AT" altLang="cs-CZ"/>
          </a:p>
        </p:txBody>
      </p:sp>
      <p:sp>
        <p:nvSpPr>
          <p:cNvPr id="113668" name="Foliennummernplatzhalter 3"/>
          <p:cNvSpPr>
            <a:spLocks noGrp="1"/>
          </p:cNvSpPr>
          <p:nvPr>
            <p:ph type="sldNum" sz="quarter" idx="5"/>
          </p:nvPr>
        </p:nvSpPr>
        <p:spPr/>
        <p:txBody>
          <a:bodyPr/>
          <a:lstStyle/>
          <a:p>
            <a:pPr>
              <a:defRPr/>
            </a:pPr>
            <a:fld id="{33F39789-5D00-4C3B-9ACA-5F3204FFB01D}" type="slidenum">
              <a:rPr lang="de-DE" smtClean="0"/>
              <a:pPr>
                <a:defRPr/>
              </a:pPr>
              <a:t>63</a:t>
            </a:fld>
            <a:endParaRPr lang="de-DE"/>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lienbildplatzhalter 1"/>
          <p:cNvSpPr>
            <a:spLocks noGrp="1" noRot="1" noChangeAspect="1" noTextEdit="1"/>
          </p:cNvSpPr>
          <p:nvPr>
            <p:ph type="sldImg"/>
          </p:nvPr>
        </p:nvSpPr>
        <p:spPr>
          <a:ln/>
        </p:spPr>
      </p:sp>
      <p:sp>
        <p:nvSpPr>
          <p:cNvPr id="134147" name="Notizenplatzhalter 2"/>
          <p:cNvSpPr>
            <a:spLocks noGrp="1"/>
          </p:cNvSpPr>
          <p:nvPr>
            <p:ph type="body" idx="1"/>
          </p:nvPr>
        </p:nvSpPr>
        <p:spPr>
          <a:noFill/>
          <a:ln/>
        </p:spPr>
        <p:txBody>
          <a:bodyPr/>
          <a:lstStyle/>
          <a:p>
            <a:endParaRPr lang="de-AT" altLang="cs-CZ"/>
          </a:p>
        </p:txBody>
      </p:sp>
      <p:sp>
        <p:nvSpPr>
          <p:cNvPr id="113668" name="Foliennummernplatzhalter 3"/>
          <p:cNvSpPr>
            <a:spLocks noGrp="1"/>
          </p:cNvSpPr>
          <p:nvPr>
            <p:ph type="sldNum" sz="quarter" idx="5"/>
          </p:nvPr>
        </p:nvSpPr>
        <p:spPr/>
        <p:txBody>
          <a:bodyPr/>
          <a:lstStyle/>
          <a:p>
            <a:pPr>
              <a:defRPr/>
            </a:pPr>
            <a:fld id="{160CEDAA-450A-4958-A534-90B38301C8AA}" type="slidenum">
              <a:rPr lang="de-DE" smtClean="0"/>
              <a:pPr>
                <a:defRPr/>
              </a:pPr>
              <a:t>64</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lienbildplatzhalter 1"/>
          <p:cNvSpPr>
            <a:spLocks noGrp="1" noRot="1" noChangeAspect="1" noTextEdit="1"/>
          </p:cNvSpPr>
          <p:nvPr>
            <p:ph type="sldImg"/>
          </p:nvPr>
        </p:nvSpPr>
        <p:spPr>
          <a:ln/>
        </p:spPr>
      </p:sp>
      <p:sp>
        <p:nvSpPr>
          <p:cNvPr id="75779"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D9F762E5-4126-4B6A-9A49-BF90032DA957}" type="slidenum">
              <a:rPr lang="de-DE" smtClean="0"/>
              <a:pPr>
                <a:defRPr/>
              </a:pPr>
              <a:t>7</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lienbildplatzhalter 1"/>
          <p:cNvSpPr>
            <a:spLocks noGrp="1" noRot="1" noChangeAspect="1" noTextEdit="1"/>
          </p:cNvSpPr>
          <p:nvPr>
            <p:ph type="sldImg"/>
          </p:nvPr>
        </p:nvSpPr>
        <p:spPr>
          <a:ln/>
        </p:spPr>
      </p:sp>
      <p:sp>
        <p:nvSpPr>
          <p:cNvPr id="76803"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17418F4E-315F-4B45-9F02-DA3FF69232A9}" type="slidenum">
              <a:rPr lang="de-DE" smtClean="0"/>
              <a:pPr>
                <a:defRPr/>
              </a:pPr>
              <a:t>8</a:t>
            </a:fld>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lienbildplatzhalter 1"/>
          <p:cNvSpPr>
            <a:spLocks noGrp="1" noRot="1" noChangeAspect="1" noTextEdit="1"/>
          </p:cNvSpPr>
          <p:nvPr>
            <p:ph type="sldImg"/>
          </p:nvPr>
        </p:nvSpPr>
        <p:spPr>
          <a:ln/>
        </p:spPr>
      </p:sp>
      <p:sp>
        <p:nvSpPr>
          <p:cNvPr id="77827"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C65E539A-23F7-474E-A10E-5365DC9D2A6E}" type="slidenum">
              <a:rPr lang="de-DE" smtClean="0"/>
              <a:pPr>
                <a:defRPr/>
              </a:pPr>
              <a:t>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GB"/>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p:spPr>
        <p:txBody>
          <a:bodyPr/>
          <a:lstStyle/>
          <a:p>
            <a:pPr>
              <a:defRPr/>
            </a:pPr>
            <a:endParaRPr lang="en-GB"/>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de-AT" altLang="en-US"/>
              <a:t>Titelmasterformat durch Klicken bearbeiten</a:t>
            </a:r>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de-AT" altLang="en-US"/>
              <a:t>Formatvorlage des Untertitelmasters durch Klicken bearbeiten</a:t>
            </a:r>
          </a:p>
        </p:txBody>
      </p:sp>
      <p:sp>
        <p:nvSpPr>
          <p:cNvPr id="6" name="Rectangle 4"/>
          <p:cNvSpPr>
            <a:spLocks noGrp="1" noChangeArrowheads="1"/>
          </p:cNvSpPr>
          <p:nvPr>
            <p:ph type="dt" sz="half" idx="10"/>
          </p:nvPr>
        </p:nvSpPr>
        <p:spPr/>
        <p:txBody>
          <a:bodyPr/>
          <a:lstStyle>
            <a:lvl1pPr>
              <a:defRPr/>
            </a:lvl1pPr>
          </a:lstStyle>
          <a:p>
            <a:pPr>
              <a:defRPr/>
            </a:pPr>
            <a:r>
              <a:rPr lang="en-US" altLang="en-US"/>
              <a:t>Oct 5, 2018</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Lecture 1 </a:t>
            </a:r>
          </a:p>
        </p:txBody>
      </p:sp>
      <p:sp>
        <p:nvSpPr>
          <p:cNvPr id="8" name="Rectangle 6"/>
          <p:cNvSpPr>
            <a:spLocks noGrp="1" noChangeArrowheads="1"/>
          </p:cNvSpPr>
          <p:nvPr>
            <p:ph type="sldNum" sz="quarter" idx="12"/>
          </p:nvPr>
        </p:nvSpPr>
        <p:spPr/>
        <p:txBody>
          <a:bodyPr/>
          <a:lstStyle>
            <a:lvl1pPr>
              <a:defRPr/>
            </a:lvl1pPr>
          </a:lstStyle>
          <a:p>
            <a:pPr>
              <a:defRPr/>
            </a:pPr>
            <a:fld id="{A12148A2-1B46-4462-80BF-66D88901A417}"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Oct 5, 2018</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EE629DB9-7339-4B92-8A35-750B69345935}"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Oct 5, 2018</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206314EC-E2BD-4761-9C81-BBE6ABAEA3C2}"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a:t>Titelmasterformat durch Klicken bearbeiten</a:t>
            </a:r>
            <a:endParaRPr lang="de-AT"/>
          </a:p>
        </p:txBody>
      </p:sp>
      <p:sp>
        <p:nvSpPr>
          <p:cNvPr id="3" name="Tabellenplatzhalter 2"/>
          <p:cNvSpPr>
            <a:spLocks noGrp="1"/>
          </p:cNvSpPr>
          <p:nvPr>
            <p:ph type="tbl" idx="1"/>
          </p:nvPr>
        </p:nvSpPr>
        <p:spPr>
          <a:xfrm>
            <a:off x="457200" y="1600200"/>
            <a:ext cx="8229600" cy="4530725"/>
          </a:xfrm>
        </p:spPr>
        <p:txBody>
          <a:bodyPr/>
          <a:lstStyle/>
          <a:p>
            <a:pPr lvl="0"/>
            <a:endParaRPr lang="de-AT" noProof="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Oct 5, 2018</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AF69F1A6-4125-46F7-B107-B5CD82CC6C96}"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a:t>Titelmasterformat durch Klicken bearbeiten</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Oct 5, 2018</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7" name="Rectangle 6"/>
          <p:cNvSpPr>
            <a:spLocks noGrp="1" noChangeArrowheads="1"/>
          </p:cNvSpPr>
          <p:nvPr>
            <p:ph type="sldNum" sz="quarter" idx="12"/>
          </p:nvPr>
        </p:nvSpPr>
        <p:spPr>
          <a:ln/>
        </p:spPr>
        <p:txBody>
          <a:bodyPr/>
          <a:lstStyle>
            <a:lvl1pPr>
              <a:defRPr/>
            </a:lvl1pPr>
          </a:lstStyle>
          <a:p>
            <a:pPr>
              <a:defRPr/>
            </a:pPr>
            <a:fld id="{AFAE8B06-8A45-4424-8F86-58BA664B8E97}"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a:t>Titelmasterformat durch Klicken bearbeiten</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Oct 5, 2018</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8" name="Rectangle 6"/>
          <p:cNvSpPr>
            <a:spLocks noGrp="1" noChangeArrowheads="1"/>
          </p:cNvSpPr>
          <p:nvPr>
            <p:ph type="sldNum" sz="quarter" idx="12"/>
          </p:nvPr>
        </p:nvSpPr>
        <p:spPr>
          <a:ln/>
        </p:spPr>
        <p:txBody>
          <a:bodyPr/>
          <a:lstStyle>
            <a:lvl1pPr>
              <a:defRPr/>
            </a:lvl1pPr>
          </a:lstStyle>
          <a:p>
            <a:pPr>
              <a:defRPr/>
            </a:pPr>
            <a:fld id="{DC941EF1-F25F-4D37-9854-1F0DC3E65055}"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Oct 5, 2018</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47B24662-5371-4A28-A70E-28E24664F2BA}"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Oct 5, 2018</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32238B95-CDFE-43A8-9A0A-43CC03678211}"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Oct 5, 2018</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7" name="Rectangle 6"/>
          <p:cNvSpPr>
            <a:spLocks noGrp="1" noChangeArrowheads="1"/>
          </p:cNvSpPr>
          <p:nvPr>
            <p:ph type="sldNum" sz="quarter" idx="12"/>
          </p:nvPr>
        </p:nvSpPr>
        <p:spPr>
          <a:ln/>
        </p:spPr>
        <p:txBody>
          <a:bodyPr/>
          <a:lstStyle>
            <a:lvl1pPr>
              <a:defRPr/>
            </a:lvl1pPr>
          </a:lstStyle>
          <a:p>
            <a:pPr>
              <a:defRPr/>
            </a:pPr>
            <a:fld id="{8F4DB67A-AB08-43EB-BB8D-4364AB4F5B28}"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Oct 5, 2018</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9" name="Rectangle 6"/>
          <p:cNvSpPr>
            <a:spLocks noGrp="1" noChangeArrowheads="1"/>
          </p:cNvSpPr>
          <p:nvPr>
            <p:ph type="sldNum" sz="quarter" idx="12"/>
          </p:nvPr>
        </p:nvSpPr>
        <p:spPr>
          <a:ln/>
        </p:spPr>
        <p:txBody>
          <a:bodyPr/>
          <a:lstStyle>
            <a:lvl1pPr>
              <a:defRPr/>
            </a:lvl1pPr>
          </a:lstStyle>
          <a:p>
            <a:pPr>
              <a:defRPr/>
            </a:pPr>
            <a:fld id="{3EE1BAAA-1125-4DB4-AEF6-E43EE292FA50}"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Oct 5, 2018</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5" name="Rectangle 6"/>
          <p:cNvSpPr>
            <a:spLocks noGrp="1" noChangeArrowheads="1"/>
          </p:cNvSpPr>
          <p:nvPr>
            <p:ph type="sldNum" sz="quarter" idx="12"/>
          </p:nvPr>
        </p:nvSpPr>
        <p:spPr>
          <a:ln/>
        </p:spPr>
        <p:txBody>
          <a:bodyPr/>
          <a:lstStyle>
            <a:lvl1pPr>
              <a:defRPr/>
            </a:lvl1pPr>
          </a:lstStyle>
          <a:p>
            <a:pPr>
              <a:defRPr/>
            </a:pPr>
            <a:fld id="{1D93DABA-D2FD-455B-A6D1-202FBD1F7F3F}"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Oct 5, 2018</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4" name="Rectangle 6"/>
          <p:cNvSpPr>
            <a:spLocks noGrp="1" noChangeArrowheads="1"/>
          </p:cNvSpPr>
          <p:nvPr>
            <p:ph type="sldNum" sz="quarter" idx="12"/>
          </p:nvPr>
        </p:nvSpPr>
        <p:spPr>
          <a:ln/>
        </p:spPr>
        <p:txBody>
          <a:bodyPr/>
          <a:lstStyle>
            <a:lvl1pPr>
              <a:defRPr/>
            </a:lvl1pPr>
          </a:lstStyle>
          <a:p>
            <a:pPr>
              <a:defRPr/>
            </a:pPr>
            <a:fld id="{407865D9-11BC-4A01-ABBF-86B94A089DEA}"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Oct 5, 2018</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7" name="Rectangle 6"/>
          <p:cNvSpPr>
            <a:spLocks noGrp="1" noChangeArrowheads="1"/>
          </p:cNvSpPr>
          <p:nvPr>
            <p:ph type="sldNum" sz="quarter" idx="12"/>
          </p:nvPr>
        </p:nvSpPr>
        <p:spPr>
          <a:ln/>
        </p:spPr>
        <p:txBody>
          <a:bodyPr/>
          <a:lstStyle>
            <a:lvl1pPr>
              <a:defRPr/>
            </a:lvl1pPr>
          </a:lstStyle>
          <a:p>
            <a:pPr>
              <a:defRPr/>
            </a:pPr>
            <a:fld id="{18346090-75DA-4BE2-8430-FEC1422E5170}"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Oct 5, 2018</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7" name="Rectangle 6"/>
          <p:cNvSpPr>
            <a:spLocks noGrp="1" noChangeArrowheads="1"/>
          </p:cNvSpPr>
          <p:nvPr>
            <p:ph type="sldNum" sz="quarter" idx="12"/>
          </p:nvPr>
        </p:nvSpPr>
        <p:spPr>
          <a:ln/>
        </p:spPr>
        <p:txBody>
          <a:bodyPr/>
          <a:lstStyle>
            <a:lvl1pPr>
              <a:defRPr/>
            </a:lvl1pPr>
          </a:lstStyle>
          <a:p>
            <a:pPr>
              <a:defRPr/>
            </a:pPr>
            <a:fld id="{3ED5EEAB-E79E-4A91-ADDF-82C6DFECB3C5}"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a:t>Titelmasterformat durch Klicken bearbeiten</a:t>
            </a:r>
          </a:p>
        </p:txBody>
      </p:sp>
      <p:sp>
        <p:nvSpPr>
          <p:cNvPr id="37891"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a:t>Textmasterformate durch Klicken bearbeiten</a:t>
            </a:r>
          </a:p>
          <a:p>
            <a:pPr lvl="1"/>
            <a:r>
              <a:rPr lang="de-AT" altLang="en-US"/>
              <a:t>Zweite Ebene</a:t>
            </a:r>
          </a:p>
          <a:p>
            <a:pPr lvl="2"/>
            <a:r>
              <a:rPr lang="de-AT" altLang="en-US"/>
              <a:t>Dritte Ebene</a:t>
            </a:r>
          </a:p>
          <a:p>
            <a:pPr lvl="3"/>
            <a:r>
              <a:rPr lang="de-AT" altLang="en-US"/>
              <a:t>Vierte Ebene</a:t>
            </a:r>
          </a:p>
          <a:p>
            <a:pPr lvl="4"/>
            <a:r>
              <a:rPr lang="de-AT" altLang="en-US"/>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Oct 5, 2018</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Lecture 1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FA8C65ED-5B2F-4ED2-98EB-6529480701A1}" type="slidenum">
              <a:rPr lang="de-AT" altLang="en-US"/>
              <a:pPr>
                <a:defRPr/>
              </a:pPr>
              <a:t>‹#›</a:t>
            </a:fld>
            <a:endParaRPr lang="de-AT" altLang="en-US"/>
          </a:p>
        </p:txBody>
      </p:sp>
      <p:sp>
        <p:nvSpPr>
          <p:cNvPr id="1031" name="Freeform 7"/>
          <p:cNvSpPr>
            <a:spLocks noChangeArrowheads="1"/>
          </p:cNvSpPr>
          <p:nvPr/>
        </p:nvSpPr>
        <p:spPr bwMode="auto">
          <a:xfrm>
            <a:off x="381000" y="228600"/>
            <a:ext cx="8229600" cy="6096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GB"/>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p:spPr>
        <p:txBody>
          <a:bodyPr/>
          <a:lstStyle/>
          <a:p>
            <a:pPr>
              <a:defRPr/>
            </a:pPr>
            <a:endParaRPr lang="en-GB"/>
          </a:p>
        </p:txBody>
      </p:sp>
    </p:spTree>
  </p:cSld>
  <p:clrMap bg1="lt1" tx1="dk1" bg2="lt2" tx2="dk2" accent1="accent1" accent2="accent2" accent3="accent3" accent4="accent4" accent5="accent5" accent6="accent6" hlink="hlink" folHlink="folHlink"/>
  <p:sldLayoutIdLst>
    <p:sldLayoutId id="2147484721" r:id="rId1"/>
    <p:sldLayoutId id="2147484708" r:id="rId2"/>
    <p:sldLayoutId id="2147484709" r:id="rId3"/>
    <p:sldLayoutId id="2147484710" r:id="rId4"/>
    <p:sldLayoutId id="2147484711" r:id="rId5"/>
    <p:sldLayoutId id="2147484712" r:id="rId6"/>
    <p:sldLayoutId id="2147484713" r:id="rId7"/>
    <p:sldLayoutId id="2147484714" r:id="rId8"/>
    <p:sldLayoutId id="2147484715" r:id="rId9"/>
    <p:sldLayoutId id="2147484716" r:id="rId10"/>
    <p:sldLayoutId id="2147484717" r:id="rId11"/>
    <p:sldLayoutId id="2147484718" r:id="rId12"/>
    <p:sldLayoutId id="2147484719" r:id="rId13"/>
    <p:sldLayoutId id="2147484720" r:id="rId14"/>
  </p:sldLayoutIdLst>
  <p:hf sldNum="0"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1.w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1.wmf"/><Relationship Id="rId4" Type="http://schemas.openxmlformats.org/officeDocument/2006/relationships/oleObject" Target="../embeddings/oleObject6.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4.xml"/><Relationship Id="rId1" Type="http://schemas.openxmlformats.org/officeDocument/2006/relationships/vmlDrawing" Target="../drawings/vmlDrawing5.vml"/><Relationship Id="rId5" Type="http://schemas.openxmlformats.org/officeDocument/2006/relationships/image" Target="../media/image2.wmf"/><Relationship Id="rId4" Type="http://schemas.openxmlformats.org/officeDocument/2006/relationships/oleObject" Target="../embeddings/oleObject8.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4.xml"/><Relationship Id="rId1" Type="http://schemas.openxmlformats.org/officeDocument/2006/relationships/vmlDrawing" Target="../drawings/vmlDrawing6.vml"/><Relationship Id="rId6" Type="http://schemas.openxmlformats.org/officeDocument/2006/relationships/image" Target="../media/image4.emf"/><Relationship Id="rId5" Type="http://schemas.openxmlformats.org/officeDocument/2006/relationships/image" Target="../media/image2.wmf"/><Relationship Id="rId4" Type="http://schemas.openxmlformats.org/officeDocument/2006/relationships/oleObject" Target="../embeddings/oleObject9.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notesSlide" Target="../notesSlides/notesSlide25.xml"/><Relationship Id="rId7" Type="http://schemas.openxmlformats.org/officeDocument/2006/relationships/image" Target="../media/image5.wmf"/><Relationship Id="rId2" Type="http://schemas.openxmlformats.org/officeDocument/2006/relationships/slideLayout" Target="../slideLayouts/slideLayout4.xml"/><Relationship Id="rId1" Type="http://schemas.openxmlformats.org/officeDocument/2006/relationships/vmlDrawing" Target="../drawings/vmlDrawing7.vml"/><Relationship Id="rId6" Type="http://schemas.openxmlformats.org/officeDocument/2006/relationships/oleObject" Target="../embeddings/oleObject11.bin"/><Relationship Id="rId5" Type="http://schemas.openxmlformats.org/officeDocument/2006/relationships/image" Target="../media/image2.wmf"/><Relationship Id="rId4" Type="http://schemas.openxmlformats.org/officeDocument/2006/relationships/oleObject" Target="../embeddings/oleObject10.bin"/><Relationship Id="rId9" Type="http://schemas.openxmlformats.org/officeDocument/2006/relationships/image" Target="../media/image6.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7.png"/><Relationship Id="rId4" Type="http://schemas.openxmlformats.org/officeDocument/2006/relationships/oleObject" Target="../embeddings/oleObject13.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12.wmf"/><Relationship Id="rId3" Type="http://schemas.openxmlformats.org/officeDocument/2006/relationships/notesSlide" Target="../notesSlides/notesSlide28.xml"/><Relationship Id="rId7" Type="http://schemas.openxmlformats.org/officeDocument/2006/relationships/image" Target="../media/image9.wmf"/><Relationship Id="rId12" Type="http://schemas.openxmlformats.org/officeDocument/2006/relationships/oleObject" Target="../embeddings/oleObject18.bin"/><Relationship Id="rId2" Type="http://schemas.openxmlformats.org/officeDocument/2006/relationships/slideLayout" Target="../slideLayouts/slideLayout14.xml"/><Relationship Id="rId1" Type="http://schemas.openxmlformats.org/officeDocument/2006/relationships/vmlDrawing" Target="../drawings/vmlDrawing9.vml"/><Relationship Id="rId6" Type="http://schemas.openxmlformats.org/officeDocument/2006/relationships/oleObject" Target="../embeddings/oleObject15.bin"/><Relationship Id="rId11" Type="http://schemas.openxmlformats.org/officeDocument/2006/relationships/image" Target="../media/image11.wmf"/><Relationship Id="rId5" Type="http://schemas.openxmlformats.org/officeDocument/2006/relationships/image" Target="../media/image8.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10.wmf"/></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4.xml"/><Relationship Id="rId1" Type="http://schemas.openxmlformats.org/officeDocument/2006/relationships/vmlDrawing" Target="../drawings/vmlDrawing10.vml"/><Relationship Id="rId6" Type="http://schemas.openxmlformats.org/officeDocument/2006/relationships/oleObject" Target="../embeddings/oleObject20.bin"/><Relationship Id="rId5" Type="http://schemas.openxmlformats.org/officeDocument/2006/relationships/image" Target="../media/image2.wmf"/><Relationship Id="rId4" Type="http://schemas.openxmlformats.org/officeDocument/2006/relationships/oleObject" Target="../embeddings/oleObject19.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30.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1.wmf"/><Relationship Id="rId10" Type="http://schemas.openxmlformats.org/officeDocument/2006/relationships/image" Target="../media/image13.png"/><Relationship Id="rId4" Type="http://schemas.openxmlformats.org/officeDocument/2006/relationships/oleObject" Target="../embeddings/oleObject21.bin"/><Relationship Id="rId9" Type="http://schemas.openxmlformats.org/officeDocument/2006/relationships/oleObject" Target="../embeddings/oleObject24.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14.wmf"/><Relationship Id="rId2" Type="http://schemas.openxmlformats.org/officeDocument/2006/relationships/slideLayout" Target="../slideLayouts/slideLayout14.xml"/><Relationship Id="rId1" Type="http://schemas.openxmlformats.org/officeDocument/2006/relationships/vmlDrawing" Target="../drawings/vmlDrawing12.vml"/><Relationship Id="rId6" Type="http://schemas.openxmlformats.org/officeDocument/2006/relationships/oleObject" Target="../embeddings/oleObject25.bin"/><Relationship Id="rId5" Type="http://schemas.openxmlformats.org/officeDocument/2006/relationships/image" Target="../media/image16.wmf"/><Relationship Id="rId4" Type="http://schemas.openxmlformats.org/officeDocument/2006/relationships/image" Target="../media/image15.wmf"/></Relationships>
</file>

<file path=ppt/slides/_rels/slide32.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notesSlide" Target="../notesSlides/notesSlide32.xml"/><Relationship Id="rId7" Type="http://schemas.openxmlformats.org/officeDocument/2006/relationships/oleObject" Target="../embeddings/oleObject28.bin"/><Relationship Id="rId12" Type="http://schemas.openxmlformats.org/officeDocument/2006/relationships/image" Target="../media/image19.wmf"/><Relationship Id="rId2" Type="http://schemas.openxmlformats.org/officeDocument/2006/relationships/slideLayout" Target="../slideLayouts/slideLayout14.xml"/><Relationship Id="rId1" Type="http://schemas.openxmlformats.org/officeDocument/2006/relationships/vmlDrawing" Target="../drawings/vmlDrawing13.vml"/><Relationship Id="rId6" Type="http://schemas.openxmlformats.org/officeDocument/2006/relationships/oleObject" Target="../embeddings/oleObject27.bin"/><Relationship Id="rId11" Type="http://schemas.openxmlformats.org/officeDocument/2006/relationships/oleObject" Target="../embeddings/oleObject30.bin"/><Relationship Id="rId5" Type="http://schemas.openxmlformats.org/officeDocument/2006/relationships/image" Target="../media/image2.wmf"/><Relationship Id="rId10" Type="http://schemas.openxmlformats.org/officeDocument/2006/relationships/image" Target="../media/image18.wmf"/><Relationship Id="rId4" Type="http://schemas.openxmlformats.org/officeDocument/2006/relationships/oleObject" Target="../embeddings/oleObject26.bin"/><Relationship Id="rId9" Type="http://schemas.openxmlformats.org/officeDocument/2006/relationships/oleObject" Target="../embeddings/oleObject29.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20.wmf"/><Relationship Id="rId2" Type="http://schemas.openxmlformats.org/officeDocument/2006/relationships/slideLayout" Target="../slideLayouts/slideLayout14.xml"/><Relationship Id="rId1" Type="http://schemas.openxmlformats.org/officeDocument/2006/relationships/vmlDrawing" Target="../drawings/vmlDrawing14.vml"/><Relationship Id="rId6" Type="http://schemas.openxmlformats.org/officeDocument/2006/relationships/oleObject" Target="../embeddings/oleObject32.bin"/><Relationship Id="rId5" Type="http://schemas.openxmlformats.org/officeDocument/2006/relationships/image" Target="../media/image2.wmf"/><Relationship Id="rId4" Type="http://schemas.openxmlformats.org/officeDocument/2006/relationships/oleObject" Target="../embeddings/oleObject31.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3.xml"/><Relationship Id="rId1" Type="http://schemas.openxmlformats.org/officeDocument/2006/relationships/vmlDrawing" Target="../drawings/vmlDrawing15.vml"/><Relationship Id="rId5" Type="http://schemas.openxmlformats.org/officeDocument/2006/relationships/image" Target="../media/image21.wmf"/><Relationship Id="rId4" Type="http://schemas.openxmlformats.org/officeDocument/2006/relationships/oleObject" Target="../embeddings/oleObject33.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3.xml"/><Relationship Id="rId1" Type="http://schemas.openxmlformats.org/officeDocument/2006/relationships/vmlDrawing" Target="../drawings/vmlDrawing16.vml"/><Relationship Id="rId5" Type="http://schemas.openxmlformats.org/officeDocument/2006/relationships/image" Target="../media/image22.wmf"/><Relationship Id="rId4" Type="http://schemas.openxmlformats.org/officeDocument/2006/relationships/oleObject" Target="../embeddings/oleObject34.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3.xml"/><Relationship Id="rId1" Type="http://schemas.openxmlformats.org/officeDocument/2006/relationships/vmlDrawing" Target="../drawings/vmlDrawing17.vml"/><Relationship Id="rId5" Type="http://schemas.openxmlformats.org/officeDocument/2006/relationships/image" Target="../media/image2.wmf"/><Relationship Id="rId4" Type="http://schemas.openxmlformats.org/officeDocument/2006/relationships/oleObject" Target="../embeddings/oleObject35.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4.xml"/><Relationship Id="rId1" Type="http://schemas.openxmlformats.org/officeDocument/2006/relationships/vmlDrawing" Target="../drawings/vmlDrawing18.vml"/><Relationship Id="rId5" Type="http://schemas.openxmlformats.org/officeDocument/2006/relationships/image" Target="../media/image2.wmf"/><Relationship Id="rId4" Type="http://schemas.openxmlformats.org/officeDocument/2006/relationships/oleObject" Target="../embeddings/oleObject36.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19.vml"/><Relationship Id="rId6" Type="http://schemas.openxmlformats.org/officeDocument/2006/relationships/oleObject" Target="../embeddings/oleObject38.bin"/><Relationship Id="rId5" Type="http://schemas.openxmlformats.org/officeDocument/2006/relationships/image" Target="../media/image1.wmf"/><Relationship Id="rId4" Type="http://schemas.openxmlformats.org/officeDocument/2006/relationships/oleObject" Target="../embeddings/oleObject37.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14.xml"/><Relationship Id="rId1" Type="http://schemas.openxmlformats.org/officeDocument/2006/relationships/vmlDrawing" Target="../drawings/vmlDrawing20.vml"/><Relationship Id="rId5" Type="http://schemas.openxmlformats.org/officeDocument/2006/relationships/image" Target="../media/image2.wmf"/><Relationship Id="rId4" Type="http://schemas.openxmlformats.org/officeDocument/2006/relationships/oleObject" Target="../embeddings/oleObject39.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42.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43.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44.xml"/><Relationship Id="rId1" Type="http://schemas.openxmlformats.org/officeDocument/2006/relationships/slideLayout" Target="../slideLayouts/slideLayout14.xml"/><Relationship Id="rId4" Type="http://schemas.openxmlformats.org/officeDocument/2006/relationships/image" Target="../media/image15.wmf"/></Relationships>
</file>

<file path=ppt/slides/_rels/slide45.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45.xml"/><Relationship Id="rId1" Type="http://schemas.openxmlformats.org/officeDocument/2006/relationships/slideLayout" Target="../slideLayouts/slideLayout14.xml"/><Relationship Id="rId4" Type="http://schemas.openxmlformats.org/officeDocument/2006/relationships/image" Target="../media/image25.wmf"/></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21.vml"/><Relationship Id="rId6" Type="http://schemas.openxmlformats.org/officeDocument/2006/relationships/oleObject" Target="../embeddings/oleObject41.bin"/><Relationship Id="rId5" Type="http://schemas.openxmlformats.org/officeDocument/2006/relationships/image" Target="../media/image1.wmf"/><Relationship Id="rId4" Type="http://schemas.openxmlformats.org/officeDocument/2006/relationships/oleObject" Target="../embeddings/oleObject40.bin"/></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14.xml"/><Relationship Id="rId1" Type="http://schemas.openxmlformats.org/officeDocument/2006/relationships/vmlDrawing" Target="../drawings/vmlDrawing22.vml"/><Relationship Id="rId5" Type="http://schemas.openxmlformats.org/officeDocument/2006/relationships/image" Target="../media/image2.wmf"/><Relationship Id="rId4" Type="http://schemas.openxmlformats.org/officeDocument/2006/relationships/oleObject" Target="../embeddings/oleObject42.bin"/></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7" Type="http://schemas.openxmlformats.org/officeDocument/2006/relationships/oleObject" Target="../embeddings/oleObject44.bin"/><Relationship Id="rId2" Type="http://schemas.openxmlformats.org/officeDocument/2006/relationships/slideLayout" Target="../slideLayouts/slideLayout14.xml"/><Relationship Id="rId1" Type="http://schemas.openxmlformats.org/officeDocument/2006/relationships/vmlDrawing" Target="../drawings/vmlDrawing23.vml"/><Relationship Id="rId6" Type="http://schemas.openxmlformats.org/officeDocument/2006/relationships/image" Target="../media/image2.wmf"/><Relationship Id="rId5" Type="http://schemas.openxmlformats.org/officeDocument/2006/relationships/oleObject" Target="../embeddings/oleObject43.bin"/><Relationship Id="rId4" Type="http://schemas.openxmlformats.org/officeDocument/2006/relationships/image" Target="../media/image2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3.bin"/></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14.xml"/><Relationship Id="rId1" Type="http://schemas.openxmlformats.org/officeDocument/2006/relationships/vmlDrawing" Target="../drawings/vmlDrawing24.vml"/><Relationship Id="rId5" Type="http://schemas.openxmlformats.org/officeDocument/2006/relationships/image" Target="../media/image2.wmf"/><Relationship Id="rId4" Type="http://schemas.openxmlformats.org/officeDocument/2006/relationships/oleObject" Target="../embeddings/oleObject45.bin"/></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14.xml"/><Relationship Id="rId1" Type="http://schemas.openxmlformats.org/officeDocument/2006/relationships/vmlDrawing" Target="../drawings/vmlDrawing25.vml"/><Relationship Id="rId5" Type="http://schemas.openxmlformats.org/officeDocument/2006/relationships/image" Target="../media/image2.wmf"/><Relationship Id="rId4" Type="http://schemas.openxmlformats.org/officeDocument/2006/relationships/oleObject" Target="../embeddings/oleObject46.bin"/></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14.xml"/><Relationship Id="rId1" Type="http://schemas.openxmlformats.org/officeDocument/2006/relationships/vmlDrawing" Target="../drawings/vmlDrawing26.vml"/><Relationship Id="rId5" Type="http://schemas.openxmlformats.org/officeDocument/2006/relationships/image" Target="../media/image2.wmf"/><Relationship Id="rId4" Type="http://schemas.openxmlformats.org/officeDocument/2006/relationships/oleObject" Target="../embeddings/oleObject47.bin"/></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27.vml"/><Relationship Id="rId6" Type="http://schemas.openxmlformats.org/officeDocument/2006/relationships/oleObject" Target="../embeddings/oleObject49.bin"/><Relationship Id="rId5" Type="http://schemas.openxmlformats.org/officeDocument/2006/relationships/image" Target="../media/image1.wmf"/><Relationship Id="rId4" Type="http://schemas.openxmlformats.org/officeDocument/2006/relationships/oleObject" Target="../embeddings/oleObject48.bin"/></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14.xml"/><Relationship Id="rId1" Type="http://schemas.openxmlformats.org/officeDocument/2006/relationships/vmlDrawing" Target="../drawings/vmlDrawing28.vml"/><Relationship Id="rId5" Type="http://schemas.openxmlformats.org/officeDocument/2006/relationships/image" Target="../media/image2.wmf"/><Relationship Id="rId4" Type="http://schemas.openxmlformats.org/officeDocument/2006/relationships/oleObject" Target="../embeddings/oleObject50.bin"/></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29.vml"/><Relationship Id="rId6" Type="http://schemas.openxmlformats.org/officeDocument/2006/relationships/oleObject" Target="../embeddings/oleObject52.bin"/><Relationship Id="rId5" Type="http://schemas.openxmlformats.org/officeDocument/2006/relationships/image" Target="../media/image1.wmf"/><Relationship Id="rId4" Type="http://schemas.openxmlformats.org/officeDocument/2006/relationships/oleObject" Target="../embeddings/oleObject51.bin"/></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30.vml"/><Relationship Id="rId6" Type="http://schemas.openxmlformats.org/officeDocument/2006/relationships/oleObject" Target="../embeddings/oleObject54.bin"/><Relationship Id="rId5" Type="http://schemas.openxmlformats.org/officeDocument/2006/relationships/image" Target="../media/image1.wmf"/><Relationship Id="rId4" Type="http://schemas.openxmlformats.org/officeDocument/2006/relationships/oleObject" Target="../embeddings/oleObject53.bin"/></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7" Type="http://schemas.openxmlformats.org/officeDocument/2006/relationships/image" Target="../media/image28.wmf"/><Relationship Id="rId2" Type="http://schemas.openxmlformats.org/officeDocument/2006/relationships/slideLayout" Target="../slideLayouts/slideLayout14.xml"/><Relationship Id="rId1" Type="http://schemas.openxmlformats.org/officeDocument/2006/relationships/vmlDrawing" Target="../drawings/vmlDrawing31.vml"/><Relationship Id="rId6" Type="http://schemas.openxmlformats.org/officeDocument/2006/relationships/oleObject" Target="../embeddings/oleObject56.bin"/><Relationship Id="rId5" Type="http://schemas.openxmlformats.org/officeDocument/2006/relationships/image" Target="../media/image27.wmf"/><Relationship Id="rId4" Type="http://schemas.openxmlformats.org/officeDocument/2006/relationships/oleObject" Target="../embeddings/oleObject55.bin"/></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14.xml"/><Relationship Id="rId1" Type="http://schemas.openxmlformats.org/officeDocument/2006/relationships/vmlDrawing" Target="../drawings/vmlDrawing32.vml"/><Relationship Id="rId5" Type="http://schemas.openxmlformats.org/officeDocument/2006/relationships/image" Target="../media/image1.wmf"/><Relationship Id="rId4" Type="http://schemas.openxmlformats.org/officeDocument/2006/relationships/oleObject" Target="../embeddings/oleObject57.bin"/></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14.xml"/><Relationship Id="rId1" Type="http://schemas.openxmlformats.org/officeDocument/2006/relationships/vmlDrawing" Target="../drawings/vmlDrawing33.vml"/><Relationship Id="rId6" Type="http://schemas.openxmlformats.org/officeDocument/2006/relationships/oleObject" Target="../embeddings/oleObject59.bin"/><Relationship Id="rId5" Type="http://schemas.openxmlformats.org/officeDocument/2006/relationships/image" Target="../media/image2.wmf"/><Relationship Id="rId4" Type="http://schemas.openxmlformats.org/officeDocument/2006/relationships/oleObject" Target="../embeddings/oleObject58.bin"/></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14.xml"/><Relationship Id="rId1" Type="http://schemas.openxmlformats.org/officeDocument/2006/relationships/vmlDrawing" Target="../drawings/vmlDrawing34.vml"/><Relationship Id="rId6" Type="http://schemas.openxmlformats.org/officeDocument/2006/relationships/oleObject" Target="../embeddings/oleObject61.bin"/><Relationship Id="rId5" Type="http://schemas.openxmlformats.org/officeDocument/2006/relationships/image" Target="../media/image2.wmf"/><Relationship Id="rId4" Type="http://schemas.openxmlformats.org/officeDocument/2006/relationships/oleObject" Target="../embeddings/oleObject60.bin"/></Relationships>
</file>

<file path=ppt/slides/_rels/slide62.xml.rels><?xml version="1.0" encoding="UTF-8" standalone="yes"?>
<Relationships xmlns="http://schemas.openxmlformats.org/package/2006/relationships"><Relationship Id="rId8" Type="http://schemas.openxmlformats.org/officeDocument/2006/relationships/oleObject" Target="../embeddings/oleObject64.bin"/><Relationship Id="rId3" Type="http://schemas.openxmlformats.org/officeDocument/2006/relationships/notesSlide" Target="../notesSlides/notesSlide62.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35.vml"/><Relationship Id="rId6" Type="http://schemas.openxmlformats.org/officeDocument/2006/relationships/oleObject" Target="../embeddings/oleObject63.bin"/><Relationship Id="rId5" Type="http://schemas.openxmlformats.org/officeDocument/2006/relationships/image" Target="../media/image1.wmf"/><Relationship Id="rId10" Type="http://schemas.openxmlformats.org/officeDocument/2006/relationships/image" Target="../media/image13.png"/><Relationship Id="rId4" Type="http://schemas.openxmlformats.org/officeDocument/2006/relationships/oleObject" Target="../embeddings/oleObject62.bin"/><Relationship Id="rId9" Type="http://schemas.openxmlformats.org/officeDocument/2006/relationships/oleObject" Target="../embeddings/oleObject65.bin"/></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14.xml"/><Relationship Id="rId1" Type="http://schemas.openxmlformats.org/officeDocument/2006/relationships/vmlDrawing" Target="../drawings/vmlDrawing36.vml"/><Relationship Id="rId5" Type="http://schemas.openxmlformats.org/officeDocument/2006/relationships/image" Target="../media/image2.wmf"/><Relationship Id="rId4" Type="http://schemas.openxmlformats.org/officeDocument/2006/relationships/oleObject" Target="../embeddings/oleObject66.bin"/></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14.xml"/><Relationship Id="rId1" Type="http://schemas.openxmlformats.org/officeDocument/2006/relationships/vmlDrawing" Target="../drawings/vmlDrawing37.vml"/><Relationship Id="rId5" Type="http://schemas.openxmlformats.org/officeDocument/2006/relationships/image" Target="../media/image1.wmf"/><Relationship Id="rId4" Type="http://schemas.openxmlformats.org/officeDocument/2006/relationships/oleObject" Target="../embeddings/oleObject67.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846138" y="1341438"/>
            <a:ext cx="7902575" cy="3024187"/>
          </a:xfrm>
        </p:spPr>
        <p:txBody>
          <a:bodyPr/>
          <a:lstStyle/>
          <a:p>
            <a:pPr eaLnBrk="1" hangingPunct="1"/>
            <a:r>
              <a:rPr lang="en-GB" altLang="cs-CZ" sz="2600" dirty="0">
                <a:latin typeface="Verdana" pitchFamily="34" charset="0"/>
              </a:rPr>
              <a:t>Econometrics - Lecture 1</a:t>
            </a:r>
            <a:br>
              <a:rPr lang="en-GB" altLang="cs-CZ" sz="2600" dirty="0">
                <a:latin typeface="Verdana" pitchFamily="34" charset="0"/>
              </a:rPr>
            </a:br>
            <a:br>
              <a:rPr lang="en-GB" altLang="cs-CZ" sz="2600" dirty="0">
                <a:latin typeface="Verdana" pitchFamily="34" charset="0"/>
              </a:rPr>
            </a:br>
            <a:r>
              <a:rPr lang="en-GB" altLang="cs-CZ" sz="5400" dirty="0">
                <a:latin typeface="Verdana" pitchFamily="34" charset="0"/>
              </a:rPr>
              <a:t>Econometrics – First Steps</a:t>
            </a:r>
            <a:br>
              <a:rPr lang="en-US" altLang="cs-CZ" sz="5400" dirty="0"/>
            </a:br>
            <a:endParaRPr lang="en-US" altLang="cs-CZ" sz="4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r>
              <a:rPr lang="en-GB" altLang="cs-CZ" sz="400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defRPr/>
            </a:pPr>
            <a:r>
              <a:rPr lang="en-GB" sz="2000">
                <a:solidFill>
                  <a:schemeClr val="accent3">
                    <a:lumMod val="65000"/>
                  </a:schemeClr>
                </a:solidFill>
              </a:rPr>
              <a:t>Organizational Issues</a:t>
            </a:r>
          </a:p>
          <a:p>
            <a:pPr>
              <a:spcBef>
                <a:spcPts val="600"/>
              </a:spcBef>
              <a:defRPr/>
            </a:pPr>
            <a:r>
              <a:rPr lang="en-GB" sz="2000"/>
              <a:t>Some History of Econometrics</a:t>
            </a:r>
          </a:p>
          <a:p>
            <a:pPr>
              <a:spcBef>
                <a:spcPts val="600"/>
              </a:spcBef>
              <a:defRPr/>
            </a:pPr>
            <a:r>
              <a:rPr lang="en-GB" sz="2000">
                <a:solidFill>
                  <a:schemeClr val="accent3">
                    <a:lumMod val="65000"/>
                  </a:schemeClr>
                </a:solidFill>
              </a:rPr>
              <a:t>An Introduction to Linear Regression</a:t>
            </a:r>
          </a:p>
          <a:p>
            <a:pPr lvl="1">
              <a:spcBef>
                <a:spcPts val="600"/>
              </a:spcBef>
              <a:defRPr/>
            </a:pPr>
            <a:r>
              <a:rPr lang="en-GB" sz="1800">
                <a:solidFill>
                  <a:schemeClr val="accent3">
                    <a:lumMod val="65000"/>
                  </a:schemeClr>
                </a:solidFill>
                <a:cs typeface="Arial" pitchFamily="34" charset="0"/>
              </a:rPr>
              <a:t>OLS: An Algebraic Tool</a:t>
            </a:r>
          </a:p>
          <a:p>
            <a:pPr lvl="1">
              <a:spcBef>
                <a:spcPts val="600"/>
              </a:spcBef>
              <a:defRPr/>
            </a:pPr>
            <a:r>
              <a:rPr lang="en-GB" sz="1800">
                <a:solidFill>
                  <a:schemeClr val="accent3">
                    <a:lumMod val="65000"/>
                  </a:schemeClr>
                </a:solidFill>
                <a:cs typeface="Arial" pitchFamily="34" charset="0"/>
              </a:rPr>
              <a:t>The Linear Regression Model</a:t>
            </a:r>
          </a:p>
          <a:p>
            <a:pPr lvl="1">
              <a:spcBef>
                <a:spcPts val="600"/>
              </a:spcBef>
              <a:defRPr/>
            </a:pPr>
            <a:r>
              <a:rPr lang="en-GB" sz="1800">
                <a:solidFill>
                  <a:schemeClr val="accent3">
                    <a:lumMod val="65000"/>
                  </a:schemeClr>
                </a:solidFill>
                <a:cs typeface="Arial" pitchFamily="34" charset="0"/>
              </a:rPr>
              <a:t>Small Sample Properties of the OLS Estimator</a:t>
            </a:r>
          </a:p>
          <a:p>
            <a:pPr>
              <a:spcBef>
                <a:spcPts val="600"/>
              </a:spcBef>
              <a:defRPr/>
            </a:pPr>
            <a:r>
              <a:rPr lang="en-GB" sz="2000">
                <a:solidFill>
                  <a:schemeClr val="accent3">
                    <a:lumMod val="65000"/>
                  </a:schemeClr>
                </a:solidFill>
              </a:rPr>
              <a:t>Introduction to GRETL</a:t>
            </a:r>
          </a:p>
          <a:p>
            <a:pPr>
              <a:spcBef>
                <a:spcPts val="600"/>
              </a:spcBef>
              <a:buFont typeface="Wingdings" pitchFamily="2" charset="2"/>
              <a:buNone/>
              <a:defRPr/>
            </a:pPr>
            <a:endParaRPr lang="en-GB" sz="28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3079"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074"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114"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115"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el 1"/>
          <p:cNvSpPr>
            <a:spLocks noGrp="1"/>
          </p:cNvSpPr>
          <p:nvPr>
            <p:ph type="title"/>
          </p:nvPr>
        </p:nvSpPr>
        <p:spPr/>
        <p:txBody>
          <a:bodyPr/>
          <a:lstStyle/>
          <a:p>
            <a:r>
              <a:rPr lang="en-GB" altLang="cs-CZ" sz="4000">
                <a:latin typeface="Verdana" pitchFamily="34" charset="0"/>
              </a:rPr>
              <a:t>Empirical Economics Prior to 1930ies</a:t>
            </a:r>
            <a:endParaRPr lang="en-GB" altLang="cs-CZ" sz="4000"/>
          </a:p>
        </p:txBody>
      </p:sp>
      <p:sp>
        <p:nvSpPr>
          <p:cNvPr id="47107" name="Inhaltsplatzhalter 2"/>
          <p:cNvSpPr>
            <a:spLocks noGrp="1"/>
          </p:cNvSpPr>
          <p:nvPr>
            <p:ph idx="1"/>
          </p:nvPr>
        </p:nvSpPr>
        <p:spPr/>
        <p:txBody>
          <a:bodyPr/>
          <a:lstStyle/>
          <a:p>
            <a:pPr>
              <a:buFont typeface="Wingdings" pitchFamily="2" charset="2"/>
              <a:buNone/>
            </a:pPr>
            <a:r>
              <a:rPr lang="en-GB" altLang="cs-CZ" sz="2000" dirty="0"/>
              <a:t>The situation in the early 1930ies</a:t>
            </a:r>
          </a:p>
          <a:p>
            <a:r>
              <a:rPr lang="en-GB" altLang="cs-CZ" sz="2000" dirty="0"/>
              <a:t>Theoretical economics aims at “operationally meaningful theorems“; “operational” means purely logical mathematical deduction </a:t>
            </a:r>
          </a:p>
          <a:p>
            <a:r>
              <a:rPr lang="en-GB" altLang="cs-CZ" sz="2000" dirty="0"/>
              <a:t>Economic theories or laws are seen as deterministic relations; no inference from data as part of economic analysis</a:t>
            </a:r>
          </a:p>
          <a:p>
            <a:r>
              <a:rPr lang="en-GB" altLang="cs-CZ" sz="2000" dirty="0"/>
              <a:t>Data: limited availability; time-series on agricultural commodities, foreign trade </a:t>
            </a:r>
          </a:p>
          <a:p>
            <a:r>
              <a:rPr lang="en-GB" altLang="cs-CZ" sz="2000" dirty="0"/>
              <a:t>Ignorance of the stochastic nature of economic concepts</a:t>
            </a:r>
          </a:p>
          <a:p>
            <a:r>
              <a:rPr lang="en-GB" altLang="cs-CZ" sz="2000" dirty="0"/>
              <a:t>Use of statistical methods for </a:t>
            </a:r>
          </a:p>
          <a:p>
            <a:pPr lvl="1"/>
            <a:r>
              <a:rPr lang="en-GB" altLang="cs-CZ" sz="1800" dirty="0"/>
              <a:t>measuring theoretical coefficients, e.g., demand elasticities </a:t>
            </a:r>
          </a:p>
          <a:p>
            <a:pPr lvl="1"/>
            <a:r>
              <a:rPr lang="en-GB" altLang="cs-CZ" sz="1800" dirty="0"/>
              <a:t>representing business cycles</a:t>
            </a:r>
          </a:p>
          <a:p>
            <a:endParaRPr lang="en-US" altLang="cs-CZ" sz="2000" dirty="0"/>
          </a:p>
        </p:txBody>
      </p:sp>
      <p:sp>
        <p:nvSpPr>
          <p:cNvPr id="4" name="Datumsplatzhalter 3"/>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el 1"/>
          <p:cNvSpPr>
            <a:spLocks noGrp="1"/>
          </p:cNvSpPr>
          <p:nvPr>
            <p:ph type="title"/>
          </p:nvPr>
        </p:nvSpPr>
        <p:spPr/>
        <p:txBody>
          <a:bodyPr/>
          <a:lstStyle/>
          <a:p>
            <a:r>
              <a:rPr lang="en-GB" altLang="cs-CZ" sz="4000">
                <a:latin typeface="Verdana" pitchFamily="34" charset="0"/>
              </a:rPr>
              <a:t>Early Institutions</a:t>
            </a:r>
            <a:endParaRPr lang="en-GB" altLang="cs-CZ" sz="4000"/>
          </a:p>
        </p:txBody>
      </p:sp>
      <p:sp>
        <p:nvSpPr>
          <p:cNvPr id="48131" name="Inhaltsplatzhalter 2"/>
          <p:cNvSpPr>
            <a:spLocks noGrp="1"/>
          </p:cNvSpPr>
          <p:nvPr>
            <p:ph idx="1"/>
          </p:nvPr>
        </p:nvSpPr>
        <p:spPr/>
        <p:txBody>
          <a:bodyPr/>
          <a:lstStyle/>
          <a:p>
            <a:r>
              <a:rPr lang="en-GB" altLang="cs-CZ" sz="2000" dirty="0"/>
              <a:t>Applied demand analysis: US Bureau of Agricultural Economics</a:t>
            </a:r>
          </a:p>
          <a:p>
            <a:r>
              <a:rPr lang="en-GB" altLang="cs-CZ" sz="2000" dirty="0"/>
              <a:t>Statistical analysis of business cycles: </a:t>
            </a:r>
            <a:r>
              <a:rPr lang="en-GB" altLang="cs-CZ" sz="2000" dirty="0" err="1"/>
              <a:t>H.L.Moore</a:t>
            </a:r>
            <a:r>
              <a:rPr lang="en-GB" altLang="cs-CZ" sz="2000" dirty="0"/>
              <a:t> (Columbia University): Fourier periodogram; </a:t>
            </a:r>
            <a:r>
              <a:rPr lang="en-GB" altLang="cs-CZ" sz="2000" dirty="0" err="1"/>
              <a:t>W.M.Persons</a:t>
            </a:r>
            <a:r>
              <a:rPr lang="en-GB" altLang="cs-CZ" sz="2000" dirty="0"/>
              <a:t> et al. (Harvard): business cycle forecasting; US National Bureau of Economic Research (NBER)</a:t>
            </a:r>
          </a:p>
          <a:p>
            <a:r>
              <a:rPr lang="en-GB" altLang="cs-CZ" sz="2000" dirty="0"/>
              <a:t>Cowles Commission for Research in Economics </a:t>
            </a:r>
          </a:p>
          <a:p>
            <a:pPr marL="660400" lvl="3" indent="-342900"/>
            <a:r>
              <a:rPr lang="en-GB" altLang="cs-CZ" sz="1800" dirty="0">
                <a:cs typeface="Arial" charset="0"/>
              </a:rPr>
              <a:t>Founded 1932 by Alfred Cowles: determinants of stock market prices? </a:t>
            </a:r>
          </a:p>
          <a:p>
            <a:pPr marL="660400" lvl="3" indent="-342900"/>
            <a:r>
              <a:rPr lang="en-GB" altLang="cs-CZ" sz="1800" dirty="0">
                <a:cs typeface="Arial" charset="0"/>
              </a:rPr>
              <a:t>Formalization of econometrics, development of econometric methodology</a:t>
            </a:r>
          </a:p>
          <a:p>
            <a:pPr marL="660400" lvl="3" indent="-342900"/>
            <a:r>
              <a:rPr lang="en-GB" altLang="cs-CZ" sz="1800" dirty="0" err="1">
                <a:cs typeface="Arial" charset="0"/>
              </a:rPr>
              <a:t>R.Frisch</a:t>
            </a:r>
            <a:r>
              <a:rPr lang="en-GB" altLang="cs-CZ" sz="1800" dirty="0">
                <a:cs typeface="Arial" charset="0"/>
              </a:rPr>
              <a:t>, </a:t>
            </a:r>
            <a:r>
              <a:rPr lang="en-GB" altLang="cs-CZ" sz="1800" dirty="0" err="1">
                <a:cs typeface="Arial" charset="0"/>
              </a:rPr>
              <a:t>G.Tintner</a:t>
            </a:r>
            <a:r>
              <a:rPr lang="en-GB" altLang="cs-CZ" sz="1800" dirty="0">
                <a:cs typeface="Arial" charset="0"/>
              </a:rPr>
              <a:t>; European refugees</a:t>
            </a:r>
          </a:p>
          <a:p>
            <a:pPr marL="660400" lvl="3" indent="-342900"/>
            <a:r>
              <a:rPr lang="en-GB" altLang="cs-CZ" sz="1800" dirty="0" err="1">
                <a:cs typeface="Arial" charset="0"/>
              </a:rPr>
              <a:t>J.Marschak</a:t>
            </a:r>
            <a:r>
              <a:rPr lang="en-GB" altLang="cs-CZ" sz="1800" dirty="0">
                <a:cs typeface="Arial" charset="0"/>
              </a:rPr>
              <a:t> (head 1943-55) recruited people like </a:t>
            </a:r>
            <a:r>
              <a:rPr lang="en-GB" altLang="cs-CZ" sz="1800" dirty="0" err="1">
                <a:cs typeface="Arial" charset="0"/>
              </a:rPr>
              <a:t>T.C.Koopmans</a:t>
            </a:r>
            <a:r>
              <a:rPr lang="en-GB" altLang="cs-CZ" sz="1800" dirty="0">
                <a:cs typeface="Arial" charset="0"/>
              </a:rPr>
              <a:t>, </a:t>
            </a:r>
            <a:r>
              <a:rPr lang="en-GB" altLang="cs-CZ" sz="1800" dirty="0" err="1">
                <a:cs typeface="Arial" charset="0"/>
              </a:rPr>
              <a:t>T.M.Haavelmo</a:t>
            </a:r>
            <a:r>
              <a:rPr lang="en-GB" altLang="cs-CZ" sz="1800" dirty="0">
                <a:cs typeface="Arial" charset="0"/>
              </a:rPr>
              <a:t>, </a:t>
            </a:r>
            <a:r>
              <a:rPr lang="en-GB" altLang="cs-CZ" sz="1800" dirty="0" err="1">
                <a:cs typeface="Arial" charset="0"/>
              </a:rPr>
              <a:t>T.W.Anderson</a:t>
            </a:r>
            <a:r>
              <a:rPr lang="en-GB" altLang="cs-CZ" sz="1800" dirty="0">
                <a:cs typeface="Arial" charset="0"/>
              </a:rPr>
              <a:t>, </a:t>
            </a:r>
            <a:r>
              <a:rPr lang="en-GB" altLang="cs-CZ" sz="1800" dirty="0" err="1">
                <a:cs typeface="Arial" charset="0"/>
              </a:rPr>
              <a:t>L.R.Klein</a:t>
            </a:r>
            <a:endParaRPr lang="en-GB" altLang="cs-CZ" sz="1800" dirty="0">
              <a:cs typeface="Arial" charset="0"/>
            </a:endParaRPr>
          </a:p>
          <a:p>
            <a:pPr marL="660400" lvl="3" indent="-342900"/>
            <a:r>
              <a:rPr lang="en-GB" altLang="cs-CZ" sz="1800" dirty="0">
                <a:cs typeface="Arial" charset="0"/>
              </a:rPr>
              <a:t>Interests shifted to theoretical and mathematical economics after 1950</a:t>
            </a:r>
          </a:p>
          <a:p>
            <a:endParaRPr lang="en-GB" altLang="cs-CZ" sz="2000" dirty="0"/>
          </a:p>
          <a:p>
            <a:endParaRPr lang="en-US" altLang="cs-CZ" sz="2000" dirty="0"/>
          </a:p>
          <a:p>
            <a:pPr>
              <a:buFont typeface="Wingdings" pitchFamily="2" charset="2"/>
              <a:buNone/>
            </a:pPr>
            <a:endParaRPr lang="en-US" altLang="cs-CZ" dirty="0"/>
          </a:p>
        </p:txBody>
      </p:sp>
      <p:sp>
        <p:nvSpPr>
          <p:cNvPr id="4" name="Datumsplatzhalter 3"/>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el 1"/>
          <p:cNvSpPr>
            <a:spLocks noGrp="1"/>
          </p:cNvSpPr>
          <p:nvPr>
            <p:ph type="title"/>
          </p:nvPr>
        </p:nvSpPr>
        <p:spPr/>
        <p:txBody>
          <a:bodyPr/>
          <a:lstStyle/>
          <a:p>
            <a:r>
              <a:rPr lang="en-GB" altLang="cs-CZ" sz="4000">
                <a:latin typeface="Verdana" pitchFamily="34" charset="0"/>
              </a:rPr>
              <a:t>Early Actors</a:t>
            </a:r>
            <a:endParaRPr lang="en-GB" altLang="cs-CZ" sz="4000"/>
          </a:p>
        </p:txBody>
      </p:sp>
      <p:sp>
        <p:nvSpPr>
          <p:cNvPr id="49155" name="Inhaltsplatzhalter 2"/>
          <p:cNvSpPr>
            <a:spLocks noGrp="1"/>
          </p:cNvSpPr>
          <p:nvPr>
            <p:ph idx="1"/>
          </p:nvPr>
        </p:nvSpPr>
        <p:spPr/>
        <p:txBody>
          <a:bodyPr/>
          <a:lstStyle/>
          <a:p>
            <a:r>
              <a:rPr lang="en-GB" altLang="cs-CZ" sz="2000" err="1"/>
              <a:t>R.Frisch</a:t>
            </a:r>
            <a:r>
              <a:rPr lang="en-GB" altLang="cs-CZ" sz="2000"/>
              <a:t> (Oslo Institute of Economic Research): econometric project, 1930-35; </a:t>
            </a:r>
            <a:r>
              <a:rPr lang="en-GB" altLang="cs-CZ" sz="2000" err="1"/>
              <a:t>T.Haavelmo</a:t>
            </a:r>
            <a:r>
              <a:rPr lang="en-GB" altLang="cs-CZ" sz="2000"/>
              <a:t>, </a:t>
            </a:r>
            <a:r>
              <a:rPr lang="en-GB" altLang="cs-CZ" sz="2000" err="1"/>
              <a:t>O.Reiersol</a:t>
            </a:r>
            <a:endParaRPr lang="en-GB" altLang="cs-CZ" sz="2000"/>
          </a:p>
          <a:p>
            <a:r>
              <a:rPr lang="en-GB" altLang="cs-CZ" sz="2000" err="1"/>
              <a:t>J.Tinbergen</a:t>
            </a:r>
            <a:r>
              <a:rPr lang="en-GB" altLang="cs-CZ" sz="2000"/>
              <a:t> (Dutch Central Bureau of Statistics, Netherlands Economic Institute; League of Nations, Genova): macro-econometric model of Dutch economy, ~1935; </a:t>
            </a:r>
            <a:r>
              <a:rPr lang="en-GB" altLang="cs-CZ" sz="2000" err="1"/>
              <a:t>T.C.Koopmans</a:t>
            </a:r>
            <a:r>
              <a:rPr lang="en-GB" altLang="cs-CZ" sz="2000"/>
              <a:t>, </a:t>
            </a:r>
            <a:r>
              <a:rPr lang="en-GB" altLang="cs-CZ" sz="2000" err="1"/>
              <a:t>H.Theil</a:t>
            </a:r>
            <a:endParaRPr lang="en-GB" altLang="cs-CZ" sz="2000"/>
          </a:p>
          <a:p>
            <a:r>
              <a:rPr lang="en-GB" altLang="cs-CZ" sz="2000"/>
              <a:t>Austrian Institute for Trade Cycle Research (</a:t>
            </a:r>
            <a:r>
              <a:rPr lang="en-GB" altLang="cs-CZ" sz="2000" err="1"/>
              <a:t>Österreichisches</a:t>
            </a:r>
            <a:r>
              <a:rPr lang="en-GB" altLang="cs-CZ" sz="2000"/>
              <a:t> </a:t>
            </a:r>
            <a:r>
              <a:rPr lang="en-GB" altLang="cs-CZ" sz="2000" err="1"/>
              <a:t>Institut</a:t>
            </a:r>
            <a:r>
              <a:rPr lang="en-GB" altLang="cs-CZ" sz="2000"/>
              <a:t> </a:t>
            </a:r>
            <a:r>
              <a:rPr lang="en-GB" altLang="cs-CZ" sz="2000" err="1"/>
              <a:t>für</a:t>
            </a:r>
            <a:r>
              <a:rPr lang="en-GB" altLang="cs-CZ" sz="2000"/>
              <a:t> </a:t>
            </a:r>
            <a:r>
              <a:rPr lang="en-GB" altLang="cs-CZ" sz="2000" err="1"/>
              <a:t>Konjunkturforschung</a:t>
            </a:r>
            <a:r>
              <a:rPr lang="en-GB" altLang="cs-CZ" sz="2000"/>
              <a:t>, 1927, </a:t>
            </a:r>
            <a:r>
              <a:rPr lang="en-GB" altLang="cs-CZ" sz="2000" err="1"/>
              <a:t>F.v.Hayek</a:t>
            </a:r>
            <a:r>
              <a:rPr lang="en-GB" altLang="cs-CZ" sz="2000"/>
              <a:t>, </a:t>
            </a:r>
            <a:r>
              <a:rPr lang="en-GB" altLang="cs-CZ" sz="2000" err="1"/>
              <a:t>L.v.Mises</a:t>
            </a:r>
            <a:r>
              <a:rPr lang="en-GB" altLang="cs-CZ" sz="2000"/>
              <a:t>): </a:t>
            </a:r>
            <a:r>
              <a:rPr lang="en-GB" altLang="cs-CZ" sz="2000" err="1"/>
              <a:t>O.Morgenstern</a:t>
            </a:r>
            <a:r>
              <a:rPr lang="en-GB" altLang="cs-CZ" sz="2000"/>
              <a:t> (head), </a:t>
            </a:r>
            <a:r>
              <a:rPr lang="en-GB" altLang="cs-CZ" sz="2000" err="1"/>
              <a:t>A.Wald</a:t>
            </a:r>
            <a:r>
              <a:rPr lang="en-GB" altLang="cs-CZ" sz="2000"/>
              <a:t>, </a:t>
            </a:r>
            <a:r>
              <a:rPr lang="en-GB" altLang="cs-CZ" sz="2000" err="1"/>
              <a:t>G.Tintner</a:t>
            </a:r>
            <a:endParaRPr lang="en-GB" altLang="cs-CZ" sz="2000"/>
          </a:p>
          <a:p>
            <a:r>
              <a:rPr lang="en-GB" altLang="cs-CZ" sz="2000"/>
              <a:t>Econometric Society, founded 1930 by </a:t>
            </a:r>
            <a:r>
              <a:rPr lang="en-GB" altLang="cs-CZ" sz="2000" err="1"/>
              <a:t>R.Frisch</a:t>
            </a:r>
            <a:r>
              <a:rPr lang="en-GB" altLang="cs-CZ" sz="2000"/>
              <a:t> et al.</a:t>
            </a:r>
          </a:p>
          <a:p>
            <a:pPr lvl="1"/>
            <a:r>
              <a:rPr lang="en-GB" altLang="cs-CZ" sz="1800"/>
              <a:t>Facilitates exchange of scholars from Europe and US</a:t>
            </a:r>
          </a:p>
          <a:p>
            <a:pPr lvl="1"/>
            <a:r>
              <a:rPr lang="en-GB" altLang="cs-CZ" sz="1800"/>
              <a:t>Dealing with econometrics and mathematical statistics</a:t>
            </a:r>
          </a:p>
          <a:p>
            <a:endParaRPr lang="en-US" altLang="cs-CZ" sz="2000"/>
          </a:p>
          <a:p>
            <a:pPr>
              <a:buFont typeface="Wingdings" pitchFamily="2" charset="2"/>
              <a:buNone/>
            </a:pPr>
            <a:endParaRPr lang="en-US" altLang="cs-CZ"/>
          </a:p>
        </p:txBody>
      </p:sp>
      <p:sp>
        <p:nvSpPr>
          <p:cNvPr id="4" name="Datumsplatzhalter 3"/>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1"/>
          <p:cNvSpPr>
            <a:spLocks noGrp="1"/>
          </p:cNvSpPr>
          <p:nvPr>
            <p:ph type="title"/>
          </p:nvPr>
        </p:nvSpPr>
        <p:spPr/>
        <p:txBody>
          <a:bodyPr/>
          <a:lstStyle/>
          <a:p>
            <a:r>
              <a:rPr lang="en-GB" altLang="cs-CZ" sz="4000">
                <a:latin typeface="Verdana" pitchFamily="34" charset="0"/>
              </a:rPr>
              <a:t>First Steps</a:t>
            </a:r>
            <a:endParaRPr lang="en-GB" altLang="cs-CZ" sz="4000"/>
          </a:p>
        </p:txBody>
      </p:sp>
      <p:sp>
        <p:nvSpPr>
          <p:cNvPr id="77827" name="Inhaltsplatzhalter 2"/>
          <p:cNvSpPr>
            <a:spLocks noGrp="1"/>
          </p:cNvSpPr>
          <p:nvPr>
            <p:ph idx="1"/>
          </p:nvPr>
        </p:nvSpPr>
        <p:spPr/>
        <p:txBody>
          <a:bodyPr/>
          <a:lstStyle/>
          <a:p>
            <a:pPr>
              <a:defRPr/>
            </a:pPr>
            <a:r>
              <a:rPr lang="en-GB" sz="2000" err="1"/>
              <a:t>R.Frisch</a:t>
            </a:r>
            <a:r>
              <a:rPr lang="en-GB" sz="2000"/>
              <a:t>, </a:t>
            </a:r>
            <a:r>
              <a:rPr lang="en-GB" sz="2000" err="1"/>
              <a:t>J.Tinbergen</a:t>
            </a:r>
            <a:r>
              <a:rPr lang="en-GB" sz="2000"/>
              <a:t>: </a:t>
            </a:r>
          </a:p>
          <a:p>
            <a:pPr lvl="1">
              <a:defRPr/>
            </a:pPr>
            <a:r>
              <a:rPr lang="en-GB" sz="1800"/>
              <a:t>Macro-economic modelling based on time-series, ~ 1935</a:t>
            </a:r>
          </a:p>
          <a:p>
            <a:pPr lvl="1">
              <a:defRPr/>
            </a:pPr>
            <a:r>
              <a:rPr lang="en-GB" sz="1800"/>
              <a:t>Aiming at measuring parameters, e.g., demand elasticities</a:t>
            </a:r>
          </a:p>
          <a:p>
            <a:pPr lvl="1">
              <a:defRPr/>
            </a:pPr>
            <a:r>
              <a:rPr lang="en-GB" sz="1800"/>
              <a:t>Aware of problems due to quality of data</a:t>
            </a:r>
          </a:p>
          <a:p>
            <a:pPr lvl="1">
              <a:defRPr/>
            </a:pPr>
            <a:r>
              <a:rPr lang="en-GB" sz="1800"/>
              <a:t>Nobel Memorial Prize in Economic Sciences jointly in 1969 (“for having developed and applied dynamic models for the analysis of economic processes”)</a:t>
            </a:r>
          </a:p>
          <a:p>
            <a:pPr>
              <a:defRPr/>
            </a:pPr>
            <a:r>
              <a:rPr lang="en-GB" sz="2000" err="1"/>
              <a:t>T.Haavelmo</a:t>
            </a:r>
            <a:r>
              <a:rPr lang="en-GB" sz="2000"/>
              <a:t> </a:t>
            </a:r>
          </a:p>
          <a:p>
            <a:pPr lvl="1">
              <a:defRPr/>
            </a:pPr>
            <a:r>
              <a:rPr lang="en-GB" sz="1800">
                <a:ea typeface="+mn-ea"/>
                <a:cs typeface="+mn-cs"/>
              </a:rPr>
              <a:t>“The Probability Approach in Econometrics”: PhD thesis (1946)</a:t>
            </a:r>
          </a:p>
          <a:p>
            <a:pPr lvl="1">
              <a:defRPr/>
            </a:pPr>
            <a:r>
              <a:rPr lang="en-GB" sz="1800">
                <a:ea typeface="+mn-ea"/>
                <a:cs typeface="+mn-cs"/>
              </a:rPr>
              <a:t>Econometrics as a tool for testing economic theories</a:t>
            </a:r>
          </a:p>
          <a:p>
            <a:pPr lvl="1">
              <a:defRPr/>
            </a:pPr>
            <a:r>
              <a:rPr lang="en-GB" sz="1800">
                <a:ea typeface="+mn-ea"/>
                <a:cs typeface="+mn-cs"/>
              </a:rPr>
              <a:t>Nobel Memorial Prize in Economic Sciences in 1989 (</a:t>
            </a:r>
            <a:r>
              <a:rPr lang="en-GB" sz="1800"/>
              <a:t>"for his clarification of the probability theory foundations of econometrics and his analyses of simultaneous economic structures”)</a:t>
            </a:r>
          </a:p>
        </p:txBody>
      </p:sp>
      <p:sp>
        <p:nvSpPr>
          <p:cNvPr id="4" name="Datumsplatzhalter 3"/>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el 1"/>
          <p:cNvSpPr>
            <a:spLocks noGrp="1"/>
          </p:cNvSpPr>
          <p:nvPr>
            <p:ph type="title"/>
          </p:nvPr>
        </p:nvSpPr>
        <p:spPr/>
        <p:txBody>
          <a:bodyPr/>
          <a:lstStyle/>
          <a:p>
            <a:r>
              <a:rPr lang="en-GB" altLang="cs-CZ" sz="4000">
                <a:latin typeface="Verdana" pitchFamily="34" charset="0"/>
              </a:rPr>
              <a:t>First Steps,</a:t>
            </a:r>
            <a:r>
              <a:rPr lang="en-GB" altLang="cs-CZ" sz="2000">
                <a:latin typeface="Verdana" pitchFamily="34" charset="0"/>
              </a:rPr>
              <a:t> cont’d</a:t>
            </a:r>
            <a:endParaRPr lang="en-GB" altLang="cs-CZ" sz="4000"/>
          </a:p>
        </p:txBody>
      </p:sp>
      <p:sp>
        <p:nvSpPr>
          <p:cNvPr id="51203" name="Inhaltsplatzhalter 2"/>
          <p:cNvSpPr>
            <a:spLocks noGrp="1"/>
          </p:cNvSpPr>
          <p:nvPr>
            <p:ph idx="1"/>
          </p:nvPr>
        </p:nvSpPr>
        <p:spPr/>
        <p:txBody>
          <a:bodyPr/>
          <a:lstStyle/>
          <a:p>
            <a:r>
              <a:rPr lang="en-GB" altLang="cs-CZ" sz="2000" dirty="0"/>
              <a:t>Cowles Commission (</a:t>
            </a:r>
            <a:r>
              <a:rPr lang="en-US" sz="2000" dirty="0"/>
              <a:t>Cowles Foundation since 1955)</a:t>
            </a:r>
            <a:endParaRPr lang="en-GB" altLang="cs-CZ" sz="2000" dirty="0"/>
          </a:p>
          <a:p>
            <a:pPr lvl="1"/>
            <a:r>
              <a:rPr lang="en-GB" altLang="cs-CZ" sz="1800" dirty="0">
                <a:cs typeface="Arial" charset="0"/>
              </a:rPr>
              <a:t>Formalization of econometrics, development of the econometric methodology </a:t>
            </a:r>
          </a:p>
          <a:p>
            <a:pPr lvl="1"/>
            <a:r>
              <a:rPr lang="en-GB" altLang="cs-CZ" sz="1800" dirty="0"/>
              <a:t>Methodology for macro-economic modelling based on </a:t>
            </a:r>
            <a:r>
              <a:rPr lang="en-GB" altLang="cs-CZ" sz="1800" dirty="0" err="1"/>
              <a:t>Haavelmo’s</a:t>
            </a:r>
            <a:r>
              <a:rPr lang="en-GB" altLang="cs-CZ" sz="1800" dirty="0"/>
              <a:t> approach</a:t>
            </a:r>
          </a:p>
          <a:p>
            <a:pPr lvl="1"/>
            <a:r>
              <a:rPr lang="en-GB" altLang="cs-CZ" sz="1800" dirty="0"/>
              <a:t>Cowles Commission monographs by </a:t>
            </a:r>
            <a:r>
              <a:rPr lang="en-GB" altLang="cs-CZ" sz="1800" dirty="0" err="1"/>
              <a:t>G.Tintner</a:t>
            </a:r>
            <a:r>
              <a:rPr lang="en-GB" altLang="cs-CZ" sz="1800" dirty="0"/>
              <a:t>, </a:t>
            </a:r>
            <a:r>
              <a:rPr lang="en-GB" altLang="cs-CZ" sz="1800" dirty="0" err="1"/>
              <a:t>T.C.Koopmans</a:t>
            </a:r>
            <a:r>
              <a:rPr lang="en-GB" altLang="cs-CZ" sz="1800" dirty="0"/>
              <a:t>, et al.</a:t>
            </a:r>
          </a:p>
        </p:txBody>
      </p:sp>
      <p:sp>
        <p:nvSpPr>
          <p:cNvPr id="4" name="Datumsplatzhalter 3"/>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el 1"/>
          <p:cNvSpPr>
            <a:spLocks noGrp="1"/>
          </p:cNvSpPr>
          <p:nvPr>
            <p:ph type="title"/>
          </p:nvPr>
        </p:nvSpPr>
        <p:spPr/>
        <p:txBody>
          <a:bodyPr/>
          <a:lstStyle/>
          <a:p>
            <a:r>
              <a:rPr lang="en-GB" altLang="cs-CZ" sz="4000">
                <a:latin typeface="Verdana" pitchFamily="34" charset="0"/>
              </a:rPr>
              <a:t>The Haavelmo Revolution</a:t>
            </a:r>
            <a:endParaRPr lang="en-GB" altLang="cs-CZ" sz="4000"/>
          </a:p>
        </p:txBody>
      </p:sp>
      <p:sp>
        <p:nvSpPr>
          <p:cNvPr id="52227" name="Inhaltsplatzhalter 2"/>
          <p:cNvSpPr>
            <a:spLocks noGrp="1"/>
          </p:cNvSpPr>
          <p:nvPr>
            <p:ph idx="1"/>
          </p:nvPr>
        </p:nvSpPr>
        <p:spPr/>
        <p:txBody>
          <a:bodyPr/>
          <a:lstStyle/>
          <a:p>
            <a:r>
              <a:rPr lang="en-GB" altLang="cs-CZ" sz="2000" dirty="0"/>
              <a:t>Introduction of probabilistic concepts in economics </a:t>
            </a:r>
          </a:p>
          <a:p>
            <a:pPr lvl="1"/>
            <a:r>
              <a:rPr lang="en-GB" altLang="cs-CZ" sz="1800" dirty="0"/>
              <a:t>Obvious deficiencies of traditional approach: Residuals, measurement errors, omitted variables; stochastic time-series data</a:t>
            </a:r>
          </a:p>
          <a:p>
            <a:pPr lvl="1"/>
            <a:r>
              <a:rPr lang="en-GB" altLang="cs-CZ" sz="1800" dirty="0"/>
              <a:t>Advances in probability theory in early 1930ies</a:t>
            </a:r>
          </a:p>
          <a:p>
            <a:pPr lvl="1"/>
            <a:r>
              <a:rPr lang="en-GB" altLang="cs-CZ" sz="1800" dirty="0"/>
              <a:t>Fisher‘s likelihood function approach </a:t>
            </a:r>
          </a:p>
          <a:p>
            <a:r>
              <a:rPr lang="en-GB" altLang="cs-CZ" sz="2000" dirty="0" err="1"/>
              <a:t>Haavelmo‘s</a:t>
            </a:r>
            <a:r>
              <a:rPr lang="en-GB" altLang="cs-CZ" sz="2000" dirty="0"/>
              <a:t> ideas</a:t>
            </a:r>
          </a:p>
          <a:p>
            <a:pPr lvl="1"/>
            <a:r>
              <a:rPr lang="en-GB" altLang="cs-CZ" sz="1800" dirty="0"/>
              <a:t>Critical view of Tinbergen‘s macro-econometric models</a:t>
            </a:r>
          </a:p>
          <a:p>
            <a:pPr lvl="1"/>
            <a:r>
              <a:rPr lang="en-GB" altLang="cs-CZ" sz="1800" dirty="0"/>
              <a:t>Thorough adoption of probability theory in econometrics</a:t>
            </a:r>
          </a:p>
          <a:p>
            <a:pPr lvl="1"/>
            <a:r>
              <a:rPr lang="en-GB" altLang="cs-CZ" sz="1800" dirty="0"/>
              <a:t>Conversion of deterministic economic models into stochastic structural equation models</a:t>
            </a:r>
          </a:p>
          <a:p>
            <a:r>
              <a:rPr lang="en-GB" altLang="cs-CZ" sz="2000" dirty="0" err="1"/>
              <a:t>Haavelmo‘s</a:t>
            </a:r>
            <a:r>
              <a:rPr lang="en-GB" altLang="cs-CZ" sz="2000" dirty="0"/>
              <a:t> “The Probability Approach in Econometrics”</a:t>
            </a:r>
          </a:p>
          <a:p>
            <a:pPr lvl="1"/>
            <a:r>
              <a:rPr lang="en-GB" altLang="cs-CZ" sz="1800" dirty="0"/>
              <a:t>Why is the probability approach indispensable?</a:t>
            </a:r>
          </a:p>
          <a:p>
            <a:pPr lvl="1"/>
            <a:r>
              <a:rPr lang="en-GB" altLang="cs-CZ" sz="1800" dirty="0"/>
              <a:t>Modelling procedure based on ML estimation and hypothesis testing </a:t>
            </a:r>
          </a:p>
          <a:p>
            <a:pPr lvl="1"/>
            <a:r>
              <a:rPr lang="en-US" sz="1800" dirty="0"/>
              <a:t>Economic models may guide policies, may answer policy questions</a:t>
            </a:r>
            <a:endParaRPr lang="en-GB" altLang="cs-CZ" sz="1800" dirty="0"/>
          </a:p>
        </p:txBody>
      </p:sp>
      <p:sp>
        <p:nvSpPr>
          <p:cNvPr id="4" name="Datumsplatzhalter 3"/>
          <p:cNvSpPr>
            <a:spLocks noGrp="1"/>
          </p:cNvSpPr>
          <p:nvPr>
            <p:ph type="dt" sz="quarter" idx="10"/>
          </p:nvPr>
        </p:nvSpPr>
        <p:spPr/>
        <p:txBody>
          <a:bodyPr/>
          <a:lstStyle/>
          <a:p>
            <a:pPr>
              <a:defRPr/>
            </a:pPr>
            <a:r>
              <a:rPr lang="en-US" altLang="en-US" dirty="0"/>
              <a:t>Oct 5, 2018</a:t>
            </a:r>
            <a:endParaRPr lang="de-AT" altLang="en-US" dirty="0"/>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el 1"/>
          <p:cNvSpPr>
            <a:spLocks noGrp="1"/>
          </p:cNvSpPr>
          <p:nvPr>
            <p:ph type="title"/>
          </p:nvPr>
        </p:nvSpPr>
        <p:spPr/>
        <p:txBody>
          <a:bodyPr/>
          <a:lstStyle/>
          <a:p>
            <a:r>
              <a:rPr lang="en-GB" altLang="cs-CZ" sz="4000">
                <a:latin typeface="Verdana" pitchFamily="34" charset="0"/>
                <a:ea typeface="Verdana" pitchFamily="34" charset="0"/>
                <a:cs typeface="Verdana" pitchFamily="34" charset="0"/>
              </a:rPr>
              <a:t>Cowles Commission Methodology</a:t>
            </a:r>
            <a:endParaRPr lang="en-GB" altLang="cs-CZ" sz="4000"/>
          </a:p>
        </p:txBody>
      </p:sp>
      <p:sp>
        <p:nvSpPr>
          <p:cNvPr id="76803" name="Inhaltsplatzhalter 2"/>
          <p:cNvSpPr>
            <a:spLocks noGrp="1"/>
          </p:cNvSpPr>
          <p:nvPr>
            <p:ph idx="1"/>
          </p:nvPr>
        </p:nvSpPr>
        <p:spPr/>
        <p:txBody>
          <a:bodyPr/>
          <a:lstStyle/>
          <a:p>
            <a:pPr>
              <a:buFont typeface="Wingdings" pitchFamily="2" charset="2"/>
              <a:buNone/>
              <a:defRPr/>
            </a:pPr>
            <a:r>
              <a:rPr lang="en-GB" sz="2000"/>
              <a:t>Assumptions based to macro-econometric modelling and testing of economic theories</a:t>
            </a:r>
          </a:p>
          <a:p>
            <a:pPr>
              <a:buFont typeface="Wingdings" pitchFamily="2" charset="2"/>
              <a:buNone/>
              <a:defRPr/>
            </a:pPr>
            <a:r>
              <a:rPr lang="en-GB" sz="2000"/>
              <a:t>Time series model</a:t>
            </a:r>
          </a:p>
          <a:p>
            <a:pPr>
              <a:buFont typeface="Wingdings" pitchFamily="2" charset="2"/>
              <a:buNone/>
              <a:defRPr/>
            </a:pPr>
            <a:r>
              <a:rPr lang="en-GB" sz="2000"/>
              <a:t>	</a:t>
            </a:r>
            <a:r>
              <a:rPr lang="en-GB" sz="2000" i="1"/>
              <a:t> 	</a:t>
            </a:r>
            <a:r>
              <a:rPr lang="en-GB" sz="2000" i="1" err="1"/>
              <a:t>Y</a:t>
            </a:r>
            <a:r>
              <a:rPr lang="en-GB" sz="2000" baseline="-25000" err="1"/>
              <a:t>t</a:t>
            </a:r>
            <a:r>
              <a:rPr lang="en-GB" sz="2000"/>
              <a:t> = </a:t>
            </a:r>
            <a:r>
              <a:rPr lang="en-GB" sz="2000" err="1">
                <a:latin typeface="Symbol" pitchFamily="18" charset="2"/>
              </a:rPr>
              <a:t>a</a:t>
            </a:r>
            <a:r>
              <a:rPr lang="en-GB" sz="2000" i="1" err="1"/>
              <a:t>X</a:t>
            </a:r>
            <a:r>
              <a:rPr lang="en-GB" sz="2000" baseline="-25000" err="1"/>
              <a:t>t</a:t>
            </a:r>
            <a:r>
              <a:rPr lang="en-GB" sz="2000"/>
              <a:t> + </a:t>
            </a:r>
            <a:r>
              <a:rPr lang="en-GB" sz="2000" err="1">
                <a:latin typeface="Symbol" pitchFamily="18" charset="2"/>
              </a:rPr>
              <a:t>b</a:t>
            </a:r>
            <a:r>
              <a:rPr lang="en-GB" sz="2000" i="1" err="1"/>
              <a:t>W</a:t>
            </a:r>
            <a:r>
              <a:rPr lang="en-GB" sz="2000" baseline="-25000" err="1"/>
              <a:t>t</a:t>
            </a:r>
            <a:r>
              <a:rPr lang="en-GB" sz="2000" i="1"/>
              <a:t>+ u</a:t>
            </a:r>
            <a:r>
              <a:rPr lang="en-GB" sz="2000" baseline="-25000"/>
              <a:t>1t</a:t>
            </a:r>
            <a:r>
              <a:rPr lang="en-GB" sz="2000"/>
              <a:t> </a:t>
            </a:r>
          </a:p>
          <a:p>
            <a:pPr>
              <a:buFont typeface="Wingdings" pitchFamily="2" charset="2"/>
              <a:buNone/>
              <a:defRPr/>
            </a:pPr>
            <a:r>
              <a:rPr lang="en-GB" sz="2000" i="1"/>
              <a:t>		</a:t>
            </a:r>
            <a:r>
              <a:rPr lang="en-GB" sz="2000" i="1" err="1"/>
              <a:t>X</a:t>
            </a:r>
            <a:r>
              <a:rPr lang="en-GB" sz="2000" baseline="-25000" err="1"/>
              <a:t>t</a:t>
            </a:r>
            <a:r>
              <a:rPr lang="en-GB" sz="2000"/>
              <a:t> = </a:t>
            </a:r>
            <a:r>
              <a:rPr lang="en-GB" sz="2000" err="1">
                <a:latin typeface="Symbol" pitchFamily="18" charset="2"/>
              </a:rPr>
              <a:t>g</a:t>
            </a:r>
            <a:r>
              <a:rPr lang="en-GB" sz="2000" i="1" err="1"/>
              <a:t>Y</a:t>
            </a:r>
            <a:r>
              <a:rPr lang="en-GB" sz="2000" baseline="-25000" err="1"/>
              <a:t>t</a:t>
            </a:r>
            <a:r>
              <a:rPr lang="en-GB" sz="2000"/>
              <a:t> + </a:t>
            </a:r>
            <a:r>
              <a:rPr lang="en-GB" sz="2000" err="1">
                <a:latin typeface="Symbol" pitchFamily="18" charset="2"/>
              </a:rPr>
              <a:t>d</a:t>
            </a:r>
            <a:r>
              <a:rPr lang="en-GB" sz="2000" i="1" err="1"/>
              <a:t>Z</a:t>
            </a:r>
            <a:r>
              <a:rPr lang="en-GB" sz="2000" baseline="-25000" err="1"/>
              <a:t>t</a:t>
            </a:r>
            <a:r>
              <a:rPr lang="en-GB" sz="2000" i="1"/>
              <a:t>+ u</a:t>
            </a:r>
            <a:r>
              <a:rPr lang="en-GB" sz="2000" baseline="-25000"/>
              <a:t>2t</a:t>
            </a:r>
            <a:endParaRPr lang="en-GB" sz="2000"/>
          </a:p>
          <a:p>
            <a:pPr marL="457200" indent="-457200">
              <a:buSzPct val="100000"/>
              <a:buFont typeface="+mj-lt"/>
              <a:buAutoNum type="arabicPeriod"/>
              <a:defRPr/>
            </a:pPr>
            <a:r>
              <a:rPr lang="en-GB" sz="2000"/>
              <a:t>Specification of the model equation(s) includes the choice of variables; functional form is (approximately) linear</a:t>
            </a:r>
          </a:p>
          <a:p>
            <a:pPr marL="457200" indent="-457200">
              <a:buSzPct val="100000"/>
              <a:buFont typeface="+mj-lt"/>
              <a:buAutoNum type="arabicPeriod"/>
              <a:defRPr/>
            </a:pPr>
            <a:r>
              <a:rPr lang="en-GB" sz="2000"/>
              <a:t>Time-invariant model equation(s): the model parameters </a:t>
            </a:r>
            <a:r>
              <a:rPr lang="en-GB" sz="2000">
                <a:latin typeface="Symbol" pitchFamily="18" charset="2"/>
              </a:rPr>
              <a:t>a</a:t>
            </a:r>
            <a:r>
              <a:rPr lang="en-GB" sz="2000"/>
              <a:t>, …, </a:t>
            </a:r>
            <a:r>
              <a:rPr lang="en-GB" sz="2000">
                <a:latin typeface="Symbol" pitchFamily="18" charset="2"/>
              </a:rPr>
              <a:t>d</a:t>
            </a:r>
            <a:r>
              <a:rPr lang="en-GB" sz="2000"/>
              <a:t> are independent of time </a:t>
            </a:r>
            <a:r>
              <a:rPr lang="en-GB" sz="2000" i="1"/>
              <a:t>t</a:t>
            </a:r>
          </a:p>
          <a:p>
            <a:pPr marL="457200" indent="-457200">
              <a:buSzPct val="100000"/>
              <a:buFont typeface="+mj-lt"/>
              <a:buAutoNum type="arabicPeriod"/>
              <a:defRPr/>
            </a:pPr>
            <a:r>
              <a:rPr lang="en-GB" sz="2000"/>
              <a:t>Parameters </a:t>
            </a:r>
            <a:r>
              <a:rPr lang="en-GB" sz="2000">
                <a:latin typeface="Symbol" pitchFamily="18" charset="2"/>
              </a:rPr>
              <a:t>a</a:t>
            </a:r>
            <a:r>
              <a:rPr lang="en-GB" sz="2000"/>
              <a:t>, …, </a:t>
            </a:r>
            <a:r>
              <a:rPr lang="en-GB" sz="2000">
                <a:latin typeface="Symbol" pitchFamily="18" charset="2"/>
              </a:rPr>
              <a:t>d</a:t>
            </a:r>
            <a:r>
              <a:rPr lang="en-GB" sz="2000"/>
              <a:t> are structurally invariant, i.e., invariant </a:t>
            </a:r>
            <a:r>
              <a:rPr lang="en-GB" sz="2000" err="1"/>
              <a:t>wrt</a:t>
            </a:r>
            <a:r>
              <a:rPr lang="en-GB" sz="2000"/>
              <a:t> changes in the variables</a:t>
            </a:r>
          </a:p>
          <a:p>
            <a:pPr marL="457200" indent="-457200">
              <a:buSzPct val="100000"/>
              <a:buFont typeface="+mj-lt"/>
              <a:buAutoNum type="arabicPeriod"/>
              <a:defRPr/>
            </a:pPr>
            <a:r>
              <a:rPr lang="en-GB" sz="2000"/>
              <a:t>Causal ordering (</a:t>
            </a:r>
            <a:r>
              <a:rPr lang="en-GB" sz="2000" err="1"/>
              <a:t>exogeneity</a:t>
            </a:r>
            <a:r>
              <a:rPr lang="en-GB" sz="2000"/>
              <a:t>, </a:t>
            </a:r>
            <a:r>
              <a:rPr lang="en-GB" sz="2000" err="1"/>
              <a:t>endogeneity</a:t>
            </a:r>
            <a:r>
              <a:rPr lang="en-GB" sz="2000"/>
              <a:t>) of variables is known</a:t>
            </a:r>
          </a:p>
          <a:p>
            <a:pPr marL="457200" indent="-457200">
              <a:buSzPct val="100000"/>
              <a:buFont typeface="+mj-lt"/>
              <a:buAutoNum type="arabicPeriod"/>
              <a:defRPr/>
            </a:pPr>
            <a:r>
              <a:rPr lang="en-GB" sz="2000"/>
              <a:t>Statistical tests can falsify but not verify a model</a:t>
            </a:r>
          </a:p>
          <a:p>
            <a:pPr marL="457200" indent="-457200">
              <a:buSzPct val="100000"/>
              <a:buFont typeface="+mj-lt"/>
              <a:buAutoNum type="arabicPeriod"/>
              <a:defRPr/>
            </a:pPr>
            <a:endParaRPr lang="en-US" sz="2000" i="1"/>
          </a:p>
          <a:p>
            <a:pPr>
              <a:buFont typeface="Wingdings" pitchFamily="2" charset="2"/>
              <a:buNone/>
              <a:defRPr/>
            </a:pPr>
            <a:endParaRPr lang="en-US"/>
          </a:p>
        </p:txBody>
      </p:sp>
      <p:sp>
        <p:nvSpPr>
          <p:cNvPr id="4" name="Datumsplatzhalter 3"/>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el 1"/>
          <p:cNvSpPr>
            <a:spLocks noGrp="1"/>
          </p:cNvSpPr>
          <p:nvPr>
            <p:ph type="title"/>
          </p:nvPr>
        </p:nvSpPr>
        <p:spPr/>
        <p:txBody>
          <a:bodyPr/>
          <a:lstStyle/>
          <a:p>
            <a:r>
              <a:rPr lang="en-GB" altLang="cs-CZ" sz="4000">
                <a:latin typeface="Verdana" pitchFamily="34" charset="0"/>
              </a:rPr>
              <a:t>Classical Econometrics and More</a:t>
            </a:r>
            <a:endParaRPr lang="en-GB" altLang="cs-CZ" sz="4000"/>
          </a:p>
        </p:txBody>
      </p:sp>
      <p:sp>
        <p:nvSpPr>
          <p:cNvPr id="55299" name="Inhaltsplatzhalter 2"/>
          <p:cNvSpPr>
            <a:spLocks noGrp="1"/>
          </p:cNvSpPr>
          <p:nvPr>
            <p:ph idx="1"/>
          </p:nvPr>
        </p:nvSpPr>
        <p:spPr>
          <a:xfrm>
            <a:off x="457200" y="1600200"/>
            <a:ext cx="8218488" cy="4565650"/>
          </a:xfrm>
        </p:spPr>
        <p:txBody>
          <a:bodyPr/>
          <a:lstStyle/>
          <a:p>
            <a:r>
              <a:rPr lang="en-GB" altLang="cs-CZ" sz="2000"/>
              <a:t>“Golden age” of econometrics until ~1970 </a:t>
            </a:r>
          </a:p>
          <a:p>
            <a:pPr lvl="1"/>
            <a:r>
              <a:rPr lang="en-GB" altLang="cs-CZ" sz="1800"/>
              <a:t>Multi-equation models for analyses and forecasting</a:t>
            </a:r>
          </a:p>
          <a:p>
            <a:pPr lvl="1"/>
            <a:r>
              <a:rPr lang="en-GB" altLang="cs-CZ" sz="1800"/>
              <a:t>Growing computing power </a:t>
            </a:r>
          </a:p>
          <a:p>
            <a:pPr lvl="1"/>
            <a:r>
              <a:rPr lang="en-GB" altLang="cs-CZ" sz="1800"/>
              <a:t>Development of econometric tools</a:t>
            </a:r>
          </a:p>
          <a:p>
            <a:r>
              <a:rPr lang="en-GB" altLang="cs-CZ" sz="2000"/>
              <a:t>Skepticism</a:t>
            </a:r>
          </a:p>
          <a:p>
            <a:pPr lvl="1"/>
            <a:r>
              <a:rPr lang="en-GB" altLang="cs-CZ" sz="1800"/>
              <a:t>Poor forecasting performance</a:t>
            </a:r>
          </a:p>
          <a:p>
            <a:pPr lvl="1"/>
            <a:r>
              <a:rPr lang="en-GB" altLang="cs-CZ" sz="1800"/>
              <a:t>Dubious results due to</a:t>
            </a:r>
          </a:p>
          <a:p>
            <a:pPr lvl="2"/>
            <a:r>
              <a:rPr lang="en-GB" altLang="cs-CZ" sz="1800"/>
              <a:t>wrong specifications</a:t>
            </a:r>
          </a:p>
          <a:p>
            <a:pPr lvl="2"/>
            <a:r>
              <a:rPr lang="en-GB" altLang="cs-CZ" sz="1800"/>
              <a:t>imperfect estimation methods</a:t>
            </a:r>
          </a:p>
          <a:p>
            <a:r>
              <a:rPr lang="en-GB" altLang="cs-CZ" sz="2000"/>
              <a:t>Time-series econometrics: non-stationarity of economic time-series</a:t>
            </a:r>
          </a:p>
          <a:p>
            <a:pPr lvl="1"/>
            <a:r>
              <a:rPr lang="en-GB" altLang="cs-CZ" sz="1800"/>
              <a:t>Consequences of non-stationarity: misleading </a:t>
            </a:r>
            <a:r>
              <a:rPr lang="en-GB" altLang="cs-CZ" sz="1800" i="1"/>
              <a:t>t</a:t>
            </a:r>
            <a:r>
              <a:rPr lang="en-GB" altLang="cs-CZ" sz="1800"/>
              <a:t>-, DW-statistics, R²</a:t>
            </a:r>
            <a:endParaRPr lang="en-GB" altLang="cs-CZ" sz="2000"/>
          </a:p>
          <a:p>
            <a:pPr lvl="1"/>
            <a:r>
              <a:rPr lang="en-GB" altLang="cs-CZ" sz="1800"/>
              <a:t>Non-stationarity: needs new models (ARIMA, VAR, VEC); Box &amp; Jenkins (1970: ARIMA-models), Granger &amp; Newbold (1974, spurious regression), Dickey-Fuller (1979, unit-root tests)</a:t>
            </a:r>
          </a:p>
        </p:txBody>
      </p:sp>
      <p:sp>
        <p:nvSpPr>
          <p:cNvPr id="4" name="Datumsplatzhalter 3"/>
          <p:cNvSpPr>
            <a:spLocks noGrp="1"/>
          </p:cNvSpPr>
          <p:nvPr>
            <p:ph type="dt" sz="quarter" idx="10"/>
          </p:nvPr>
        </p:nvSpPr>
        <p:spPr/>
        <p:txBody>
          <a:bodyPr/>
          <a:lstStyle/>
          <a:p>
            <a:pPr>
              <a:defRPr/>
            </a:pPr>
            <a:r>
              <a:rPr lang="en-US" altLang="en-US"/>
              <a:t>Oct 5, 2018</a:t>
            </a:r>
            <a:endParaRPr lang="de-AT" altLang="en-US"/>
          </a:p>
        </p:txBody>
      </p:sp>
      <p:graphicFrame>
        <p:nvGraphicFramePr>
          <p:cNvPr id="7" name="Tabelle 6"/>
          <p:cNvGraphicFramePr>
            <a:graphicFrameLocks noGrp="1"/>
          </p:cNvGraphicFramePr>
          <p:nvPr/>
        </p:nvGraphicFramePr>
        <p:xfrm>
          <a:off x="5219700" y="2384425"/>
          <a:ext cx="3671888" cy="2225676"/>
        </p:xfrm>
        <a:graphic>
          <a:graphicData uri="http://schemas.openxmlformats.org/drawingml/2006/table">
            <a:tbl>
              <a:tblPr firstRow="1" bandRow="1">
                <a:tableStyleId>{5C22544A-7EE6-4342-B048-85BDC9FD1C3A}</a:tableStyleId>
              </a:tblPr>
              <a:tblGrid>
                <a:gridCol w="2117582">
                  <a:extLst>
                    <a:ext uri="{9D8B030D-6E8A-4147-A177-3AD203B41FA5}">
                      <a16:colId xmlns:a16="http://schemas.microsoft.com/office/drawing/2014/main" val="20000"/>
                    </a:ext>
                  </a:extLst>
                </a:gridCol>
                <a:gridCol w="729058">
                  <a:extLst>
                    <a:ext uri="{9D8B030D-6E8A-4147-A177-3AD203B41FA5}">
                      <a16:colId xmlns:a16="http://schemas.microsoft.com/office/drawing/2014/main" val="20001"/>
                    </a:ext>
                  </a:extLst>
                </a:gridCol>
                <a:gridCol w="825248">
                  <a:extLst>
                    <a:ext uri="{9D8B030D-6E8A-4147-A177-3AD203B41FA5}">
                      <a16:colId xmlns:a16="http://schemas.microsoft.com/office/drawing/2014/main" val="20002"/>
                    </a:ext>
                  </a:extLst>
                </a:gridCol>
              </a:tblGrid>
              <a:tr h="370946">
                <a:tc>
                  <a:txBody>
                    <a:bodyPr/>
                    <a:lstStyle/>
                    <a:p>
                      <a:r>
                        <a:rPr lang="en-GB" sz="1800" noProof="0"/>
                        <a:t>Model </a:t>
                      </a:r>
                    </a:p>
                  </a:txBody>
                  <a:tcPr marL="91427" marR="91427" marT="45733" marB="45733"/>
                </a:tc>
                <a:tc>
                  <a:txBody>
                    <a:bodyPr/>
                    <a:lstStyle/>
                    <a:p>
                      <a:r>
                        <a:rPr lang="en-GB" sz="1800" noProof="0"/>
                        <a:t>year</a:t>
                      </a:r>
                    </a:p>
                  </a:txBody>
                  <a:tcPr marL="91427" marR="91427" marT="45733" marB="45733"/>
                </a:tc>
                <a:tc>
                  <a:txBody>
                    <a:bodyPr/>
                    <a:lstStyle/>
                    <a:p>
                      <a:r>
                        <a:rPr lang="en-GB" sz="1800" noProof="0"/>
                        <a:t>eq‘s</a:t>
                      </a:r>
                    </a:p>
                  </a:txBody>
                  <a:tcPr marL="91427" marR="91427" marT="45733" marB="45733"/>
                </a:tc>
                <a:extLst>
                  <a:ext uri="{0D108BD9-81ED-4DB2-BD59-A6C34878D82A}">
                    <a16:rowId xmlns:a16="http://schemas.microsoft.com/office/drawing/2014/main" val="10000"/>
                  </a:ext>
                </a:extLst>
              </a:tr>
              <a:tr h="370946">
                <a:tc>
                  <a:txBody>
                    <a:bodyPr/>
                    <a:lstStyle/>
                    <a:p>
                      <a:r>
                        <a:rPr lang="en-GB" sz="1800" noProof="0"/>
                        <a:t>Tinbergen</a:t>
                      </a:r>
                    </a:p>
                  </a:txBody>
                  <a:tcPr marL="91427" marR="91427" marT="45733" marB="45733"/>
                </a:tc>
                <a:tc>
                  <a:txBody>
                    <a:bodyPr/>
                    <a:lstStyle/>
                    <a:p>
                      <a:pPr algn="ctr"/>
                      <a:r>
                        <a:rPr lang="en-GB" sz="1800" noProof="0"/>
                        <a:t>1936</a:t>
                      </a:r>
                    </a:p>
                  </a:txBody>
                  <a:tcPr marL="91427" marR="91427" marT="45733" marB="45733"/>
                </a:tc>
                <a:tc>
                  <a:txBody>
                    <a:bodyPr/>
                    <a:lstStyle/>
                    <a:p>
                      <a:pPr algn="ctr"/>
                      <a:r>
                        <a:rPr lang="en-GB" sz="1800" noProof="0"/>
                        <a:t>24</a:t>
                      </a:r>
                    </a:p>
                  </a:txBody>
                  <a:tcPr marL="91427" marR="91427" marT="45733" marB="45733"/>
                </a:tc>
                <a:extLst>
                  <a:ext uri="{0D108BD9-81ED-4DB2-BD59-A6C34878D82A}">
                    <a16:rowId xmlns:a16="http://schemas.microsoft.com/office/drawing/2014/main" val="10001"/>
                  </a:ext>
                </a:extLst>
              </a:tr>
              <a:tr h="370946">
                <a:tc>
                  <a:txBody>
                    <a:bodyPr/>
                    <a:lstStyle/>
                    <a:p>
                      <a:r>
                        <a:rPr lang="en-GB" sz="1800" noProof="0"/>
                        <a:t>Klein</a:t>
                      </a:r>
                    </a:p>
                  </a:txBody>
                  <a:tcPr marL="91427" marR="91427" marT="45733" marB="45733"/>
                </a:tc>
                <a:tc>
                  <a:txBody>
                    <a:bodyPr/>
                    <a:lstStyle/>
                    <a:p>
                      <a:pPr algn="ctr"/>
                      <a:r>
                        <a:rPr lang="en-GB" sz="1800" noProof="0"/>
                        <a:t>1950</a:t>
                      </a:r>
                    </a:p>
                  </a:txBody>
                  <a:tcPr marL="91427" marR="91427" marT="45733" marB="45733"/>
                </a:tc>
                <a:tc>
                  <a:txBody>
                    <a:bodyPr/>
                    <a:lstStyle/>
                    <a:p>
                      <a:pPr algn="ctr"/>
                      <a:r>
                        <a:rPr lang="en-GB" sz="1800" noProof="0"/>
                        <a:t>6</a:t>
                      </a:r>
                    </a:p>
                  </a:txBody>
                  <a:tcPr marL="91427" marR="91427" marT="45733" marB="45733"/>
                </a:tc>
                <a:extLst>
                  <a:ext uri="{0D108BD9-81ED-4DB2-BD59-A6C34878D82A}">
                    <a16:rowId xmlns:a16="http://schemas.microsoft.com/office/drawing/2014/main" val="10002"/>
                  </a:ext>
                </a:extLst>
              </a:tr>
              <a:tr h="370946">
                <a:tc>
                  <a:txBody>
                    <a:bodyPr/>
                    <a:lstStyle/>
                    <a:p>
                      <a:r>
                        <a:rPr lang="en-GB" sz="1800" noProof="0"/>
                        <a:t>Klein &amp; Goldberger </a:t>
                      </a:r>
                    </a:p>
                  </a:txBody>
                  <a:tcPr marL="91427" marR="91427" marT="45733" marB="45733"/>
                </a:tc>
                <a:tc>
                  <a:txBody>
                    <a:bodyPr/>
                    <a:lstStyle/>
                    <a:p>
                      <a:pPr algn="ctr"/>
                      <a:r>
                        <a:rPr lang="en-GB" sz="1800" noProof="0"/>
                        <a:t>1955</a:t>
                      </a:r>
                    </a:p>
                  </a:txBody>
                  <a:tcPr marL="91427" marR="91427" marT="45733" marB="45733"/>
                </a:tc>
                <a:tc>
                  <a:txBody>
                    <a:bodyPr/>
                    <a:lstStyle/>
                    <a:p>
                      <a:pPr algn="ctr"/>
                      <a:r>
                        <a:rPr lang="en-GB" sz="1800" noProof="0"/>
                        <a:t>20</a:t>
                      </a:r>
                    </a:p>
                  </a:txBody>
                  <a:tcPr marL="91427" marR="91427" marT="45733" marB="45733"/>
                </a:tc>
                <a:extLst>
                  <a:ext uri="{0D108BD9-81ED-4DB2-BD59-A6C34878D82A}">
                    <a16:rowId xmlns:a16="http://schemas.microsoft.com/office/drawing/2014/main" val="10003"/>
                  </a:ext>
                </a:extLst>
              </a:tr>
              <a:tr h="370946">
                <a:tc>
                  <a:txBody>
                    <a:bodyPr/>
                    <a:lstStyle/>
                    <a:p>
                      <a:r>
                        <a:rPr lang="en-GB" sz="1800" noProof="0"/>
                        <a:t>Brookings </a:t>
                      </a:r>
                    </a:p>
                  </a:txBody>
                  <a:tcPr marL="91427" marR="91427" marT="45733" marB="45733"/>
                </a:tc>
                <a:tc>
                  <a:txBody>
                    <a:bodyPr/>
                    <a:lstStyle/>
                    <a:p>
                      <a:pPr algn="ctr"/>
                      <a:r>
                        <a:rPr lang="en-GB" sz="1800" noProof="0"/>
                        <a:t>1965</a:t>
                      </a:r>
                    </a:p>
                  </a:txBody>
                  <a:tcPr marL="91427" marR="91427" marT="45733" marB="45733"/>
                </a:tc>
                <a:tc>
                  <a:txBody>
                    <a:bodyPr/>
                    <a:lstStyle/>
                    <a:p>
                      <a:pPr algn="ctr"/>
                      <a:r>
                        <a:rPr lang="en-GB" sz="1800" noProof="0"/>
                        <a:t>160</a:t>
                      </a:r>
                    </a:p>
                  </a:txBody>
                  <a:tcPr marL="91427" marR="91427" marT="45733" marB="45733"/>
                </a:tc>
                <a:extLst>
                  <a:ext uri="{0D108BD9-81ED-4DB2-BD59-A6C34878D82A}">
                    <a16:rowId xmlns:a16="http://schemas.microsoft.com/office/drawing/2014/main" val="10004"/>
                  </a:ext>
                </a:extLst>
              </a:tr>
              <a:tr h="370946">
                <a:tc>
                  <a:txBody>
                    <a:bodyPr/>
                    <a:lstStyle/>
                    <a:p>
                      <a:r>
                        <a:rPr lang="en-GB" sz="1800" noProof="0"/>
                        <a:t>Brookings Mark II </a:t>
                      </a:r>
                    </a:p>
                  </a:txBody>
                  <a:tcPr marL="91427" marR="91427" marT="45733" marB="45733"/>
                </a:tc>
                <a:tc>
                  <a:txBody>
                    <a:bodyPr/>
                    <a:lstStyle/>
                    <a:p>
                      <a:pPr algn="ctr"/>
                      <a:r>
                        <a:rPr lang="en-GB" sz="1800" noProof="0"/>
                        <a:t>1972</a:t>
                      </a:r>
                    </a:p>
                  </a:txBody>
                  <a:tcPr marL="91427" marR="91427" marT="45733" marB="45733"/>
                </a:tc>
                <a:tc>
                  <a:txBody>
                    <a:bodyPr/>
                    <a:lstStyle/>
                    <a:p>
                      <a:pPr algn="ctr"/>
                      <a:r>
                        <a:rPr lang="en-GB" sz="1800" noProof="0"/>
                        <a:t>~200</a:t>
                      </a:r>
                    </a:p>
                  </a:txBody>
                  <a:tcPr marL="91427" marR="91427" marT="45733" marB="45733"/>
                </a:tc>
                <a:extLst>
                  <a:ext uri="{0D108BD9-81ED-4DB2-BD59-A6C34878D82A}">
                    <a16:rowId xmlns:a16="http://schemas.microsoft.com/office/drawing/2014/main" val="10005"/>
                  </a:ext>
                </a:extLst>
              </a:tr>
            </a:tbl>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GB" altLang="cs-CZ" sz="4000">
                <a:latin typeface="Verdana" pitchFamily="34" charset="0"/>
              </a:rPr>
              <a:t>Econometrics …</a:t>
            </a:r>
          </a:p>
        </p:txBody>
      </p:sp>
      <p:sp>
        <p:nvSpPr>
          <p:cNvPr id="54275" name="Rectangle 3"/>
          <p:cNvSpPr>
            <a:spLocks noGrp="1" noChangeArrowheads="1"/>
          </p:cNvSpPr>
          <p:nvPr>
            <p:ph idx="1"/>
          </p:nvPr>
        </p:nvSpPr>
        <p:spPr>
          <a:xfrm>
            <a:off x="673100" y="1635125"/>
            <a:ext cx="7859713" cy="4386263"/>
          </a:xfrm>
        </p:spPr>
        <p:txBody>
          <a:bodyPr/>
          <a:lstStyle/>
          <a:p>
            <a:pPr eaLnBrk="1" hangingPunct="1">
              <a:defRPr/>
            </a:pPr>
            <a:r>
              <a:rPr lang="en-GB" altLang="cs-CZ" sz="2000">
                <a:solidFill>
                  <a:srgbClr val="000000"/>
                </a:solidFill>
              </a:rPr>
              <a:t>… consists of the application of statistical data and techniques to mathematical formulations of economic theory. It serves to test the hypotheses of economic theory and to estimate the implied interrelationships. (Tinbergen, 1952)</a:t>
            </a:r>
          </a:p>
          <a:p>
            <a:pPr eaLnBrk="1" hangingPunct="1">
              <a:defRPr/>
            </a:pPr>
            <a:r>
              <a:rPr lang="en-GB" altLang="cs-CZ" sz="2000">
                <a:solidFill>
                  <a:srgbClr val="000000"/>
                </a:solidFill>
              </a:rPr>
              <a:t>… is the interaction of economic theory, observed data and statistical methods. It is the interaction of these three that makes econometrics interesting, challenging, and, perhaps, difficult. (</a:t>
            </a:r>
            <a:r>
              <a:rPr lang="en-GB" altLang="cs-CZ" sz="2000" err="1">
                <a:solidFill>
                  <a:srgbClr val="000000"/>
                </a:solidFill>
              </a:rPr>
              <a:t>Verbeek</a:t>
            </a:r>
            <a:r>
              <a:rPr lang="en-GB" altLang="cs-CZ" sz="2000">
                <a:solidFill>
                  <a:srgbClr val="000000"/>
                </a:solidFill>
              </a:rPr>
              <a:t>, 2008)</a:t>
            </a:r>
          </a:p>
          <a:p>
            <a:pPr eaLnBrk="1" hangingPunct="1">
              <a:lnSpc>
                <a:spcPct val="80000"/>
              </a:lnSpc>
              <a:defRPr/>
            </a:pPr>
            <a:r>
              <a:rPr lang="en-GB" altLang="cs-CZ" sz="2000">
                <a:solidFill>
                  <a:srgbClr val="000000"/>
                </a:solidFill>
              </a:rPr>
              <a:t>… is a methodological science with the elements</a:t>
            </a:r>
          </a:p>
          <a:p>
            <a:pPr lvl="1" eaLnBrk="1" hangingPunct="1">
              <a:lnSpc>
                <a:spcPct val="80000"/>
              </a:lnSpc>
              <a:defRPr/>
            </a:pPr>
            <a:r>
              <a:rPr lang="en-GB" altLang="cs-CZ" sz="1800">
                <a:solidFill>
                  <a:srgbClr val="000000"/>
                </a:solidFill>
              </a:rPr>
              <a:t>economic theory</a:t>
            </a:r>
          </a:p>
          <a:p>
            <a:pPr lvl="1" eaLnBrk="1" hangingPunct="1">
              <a:lnSpc>
                <a:spcPct val="80000"/>
              </a:lnSpc>
              <a:defRPr/>
            </a:pPr>
            <a:r>
              <a:rPr lang="en-GB" altLang="cs-CZ" sz="1800">
                <a:solidFill>
                  <a:srgbClr val="000000"/>
                </a:solidFill>
              </a:rPr>
              <a:t>mathematical language </a:t>
            </a:r>
          </a:p>
          <a:p>
            <a:pPr lvl="1" eaLnBrk="1" hangingPunct="1">
              <a:lnSpc>
                <a:spcPct val="80000"/>
              </a:lnSpc>
              <a:defRPr/>
            </a:pPr>
            <a:r>
              <a:rPr lang="en-GB" altLang="cs-CZ" sz="1800">
                <a:solidFill>
                  <a:srgbClr val="000000"/>
                </a:solidFill>
              </a:rPr>
              <a:t>statistical methods</a:t>
            </a:r>
          </a:p>
          <a:p>
            <a:pPr lvl="1" eaLnBrk="1" hangingPunct="1">
              <a:lnSpc>
                <a:spcPct val="80000"/>
              </a:lnSpc>
              <a:defRPr/>
            </a:pPr>
            <a:r>
              <a:rPr lang="en-GB" altLang="cs-CZ" sz="1800">
                <a:solidFill>
                  <a:srgbClr val="000000"/>
                </a:solidFill>
              </a:rPr>
              <a:t>computer science</a:t>
            </a:r>
          </a:p>
          <a:p>
            <a:pPr marL="342000" lvl="1" indent="0" eaLnBrk="1" hangingPunct="1">
              <a:lnSpc>
                <a:spcPct val="80000"/>
              </a:lnSpc>
              <a:buFont typeface="Wingdings" pitchFamily="2" charset="2"/>
              <a:buNone/>
              <a:defRPr/>
            </a:pPr>
            <a:r>
              <a:rPr lang="en-GB" altLang="cs-CZ" sz="2000">
                <a:solidFill>
                  <a:srgbClr val="000000"/>
                </a:solidFill>
                <a:ea typeface="+mn-ea"/>
                <a:cs typeface="+mn-cs"/>
              </a:rPr>
              <a:t>aiming to give empirical content to economic relations. (</a:t>
            </a:r>
            <a:r>
              <a:rPr lang="en-GB" altLang="cs-CZ" sz="2000" err="1">
                <a:solidFill>
                  <a:srgbClr val="000000"/>
                </a:solidFill>
                <a:ea typeface="+mn-ea"/>
                <a:cs typeface="+mn-cs"/>
              </a:rPr>
              <a:t>Pesaran</a:t>
            </a:r>
            <a:r>
              <a:rPr lang="en-GB" altLang="cs-CZ" sz="2000">
                <a:solidFill>
                  <a:srgbClr val="000000"/>
                </a:solidFill>
                <a:ea typeface="+mn-ea"/>
                <a:cs typeface="+mn-cs"/>
              </a:rPr>
              <a:t>, 1987)</a:t>
            </a:r>
          </a:p>
        </p:txBody>
      </p:sp>
      <p:sp>
        <p:nvSpPr>
          <p:cNvPr id="6" name="Datumsplatzhalter 5"/>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GB" altLang="cs-CZ"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pPr>
            <a:r>
              <a:rPr lang="en-GB" altLang="cs-CZ" sz="2000" dirty="0"/>
              <a:t>Organizational Issues</a:t>
            </a:r>
          </a:p>
          <a:p>
            <a:pPr>
              <a:spcBef>
                <a:spcPts val="600"/>
              </a:spcBef>
            </a:pPr>
            <a:r>
              <a:rPr lang="en-GB" altLang="cs-CZ" sz="2000" dirty="0"/>
              <a:t>Some History of Econometrics</a:t>
            </a:r>
          </a:p>
          <a:p>
            <a:pPr>
              <a:spcBef>
                <a:spcPts val="600"/>
              </a:spcBef>
            </a:pPr>
            <a:r>
              <a:rPr lang="en-GB" altLang="cs-CZ" sz="2000" dirty="0"/>
              <a:t>An Introduction to Linear Regression</a:t>
            </a:r>
          </a:p>
          <a:p>
            <a:pPr lvl="1">
              <a:spcBef>
                <a:spcPts val="600"/>
              </a:spcBef>
            </a:pPr>
            <a:r>
              <a:rPr lang="en-GB" altLang="cs-CZ" sz="1800" dirty="0">
                <a:cs typeface="Arial" charset="0"/>
              </a:rPr>
              <a:t>OLS: An Algebraic Tool</a:t>
            </a:r>
          </a:p>
          <a:p>
            <a:pPr lvl="1">
              <a:spcBef>
                <a:spcPts val="600"/>
              </a:spcBef>
            </a:pPr>
            <a:r>
              <a:rPr lang="en-GB" altLang="cs-CZ" sz="1800" dirty="0">
                <a:cs typeface="Arial" charset="0"/>
              </a:rPr>
              <a:t>The Linear Regression Model</a:t>
            </a:r>
          </a:p>
          <a:p>
            <a:pPr lvl="1">
              <a:spcBef>
                <a:spcPts val="600"/>
              </a:spcBef>
            </a:pPr>
            <a:r>
              <a:rPr lang="en-GB" altLang="cs-CZ" sz="1800" dirty="0">
                <a:cs typeface="Arial" charset="0"/>
              </a:rPr>
              <a:t>Small Sample Properties of the OLS Estimator</a:t>
            </a:r>
          </a:p>
          <a:p>
            <a:pPr>
              <a:spcBef>
                <a:spcPts val="600"/>
              </a:spcBef>
            </a:pPr>
            <a:r>
              <a:rPr lang="en-GB" altLang="cs-CZ" sz="2000" dirty="0"/>
              <a:t>Introduction to GRETL</a:t>
            </a:r>
          </a:p>
          <a:p>
            <a:pPr>
              <a:spcBef>
                <a:spcPts val="600"/>
              </a:spcBef>
              <a:buFont typeface="Wingdings" pitchFamily="2" charset="2"/>
              <a:buNone/>
            </a:pPr>
            <a:endParaRPr lang="en-GB" altLang="cs-CZ" sz="2800" dirty="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dirty="0"/>
          </a:p>
        </p:txBody>
      </p:sp>
      <p:sp>
        <p:nvSpPr>
          <p:cNvPr id="103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dirty="0"/>
          </a:p>
        </p:txBody>
      </p:sp>
      <p:graphicFrame>
        <p:nvGraphicFramePr>
          <p:cNvPr id="10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066"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067"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dirty="0"/>
              <a:t>Hackl, </a:t>
            </a:r>
            <a:r>
              <a:rPr lang="de-AT" altLang="en-US" dirty="0" err="1"/>
              <a:t>Econometrics</a:t>
            </a:r>
            <a:r>
              <a:rPr lang="de-AT" altLang="en-US"/>
              <a:t>, Lecture 1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GB" altLang="cs-CZ" sz="4000">
                <a:latin typeface="Verdana" pitchFamily="34" charset="0"/>
              </a:rPr>
              <a:t>Our Course</a:t>
            </a:r>
          </a:p>
        </p:txBody>
      </p:sp>
      <p:sp>
        <p:nvSpPr>
          <p:cNvPr id="89091" name="Rectangle 3"/>
          <p:cNvSpPr>
            <a:spLocks noGrp="1" noChangeArrowheads="1"/>
          </p:cNvSpPr>
          <p:nvPr>
            <p:ph idx="1"/>
          </p:nvPr>
        </p:nvSpPr>
        <p:spPr>
          <a:xfrm>
            <a:off x="673100" y="1635125"/>
            <a:ext cx="7778750" cy="4094163"/>
          </a:xfrm>
        </p:spPr>
        <p:txBody>
          <a:bodyPr/>
          <a:lstStyle/>
          <a:p>
            <a:pPr marL="457200" indent="-457200">
              <a:buFont typeface="Wingdings" pitchFamily="2" charset="2"/>
              <a:buNone/>
              <a:defRPr/>
            </a:pPr>
            <a:r>
              <a:rPr lang="cs-CZ" sz="2000" dirty="0"/>
              <a:t>1. </a:t>
            </a:r>
            <a:r>
              <a:rPr lang="en-GB" sz="2000" dirty="0"/>
              <a:t>Introduction to linear regression (Verbeek, Ch. 2): the linear regression model, OLS method, properties of OLS estimators </a:t>
            </a:r>
          </a:p>
          <a:p>
            <a:pPr>
              <a:buFont typeface="Wingdings" pitchFamily="2" charset="2"/>
              <a:buNone/>
              <a:defRPr/>
            </a:pPr>
            <a:r>
              <a:rPr lang="en-GB" sz="2000" dirty="0"/>
              <a:t>2. Introduction to linear regression (Verbeek, Ch. 2): goodness of fit, hypotheses testing, multicollinearity</a:t>
            </a:r>
          </a:p>
          <a:p>
            <a:pPr>
              <a:buFont typeface="Wingdings" pitchFamily="2" charset="2"/>
              <a:buNone/>
              <a:defRPr/>
            </a:pPr>
            <a:r>
              <a:rPr lang="en-GB" sz="2000" dirty="0"/>
              <a:t>3. Interpreting and comparing regression models (Verbeek, Ch. 3): interpretation of the fitted model, selection of regressors, testing the functional form</a:t>
            </a:r>
          </a:p>
          <a:p>
            <a:pPr>
              <a:buFont typeface="Wingdings" pitchFamily="2" charset="2"/>
              <a:buNone/>
              <a:defRPr/>
            </a:pPr>
            <a:r>
              <a:rPr lang="en-GB" sz="2000" dirty="0"/>
              <a:t>4. </a:t>
            </a:r>
            <a:r>
              <a:rPr lang="en-GB" sz="2000" dirty="0" err="1"/>
              <a:t>Heteroskedascity</a:t>
            </a:r>
            <a:r>
              <a:rPr lang="en-GB" sz="2000" dirty="0"/>
              <a:t> and autocorrelation (Verbeek, Ch. 4): causes and consequences, testing, alternatives for inference</a:t>
            </a:r>
          </a:p>
          <a:p>
            <a:pPr>
              <a:buFont typeface="Wingdings" pitchFamily="2" charset="2"/>
              <a:buNone/>
              <a:defRPr/>
            </a:pPr>
            <a:r>
              <a:rPr lang="en-GB" sz="2000" dirty="0"/>
              <a:t>5. Endogeneity, instrumental variables and GMM (Verbeek, Ch. 5): the IV estimator, the generalized instrumental variables estimator, the generalized method of moments (GMM)</a:t>
            </a:r>
          </a:p>
          <a:p>
            <a:pPr>
              <a:buFont typeface="Wingdings" pitchFamily="2" charset="2"/>
              <a:buNone/>
              <a:defRPr/>
            </a:pPr>
            <a:r>
              <a:rPr lang="en-GB" sz="2000" dirty="0"/>
              <a:t>6. The practice of econometric modelling</a:t>
            </a:r>
          </a:p>
        </p:txBody>
      </p:sp>
      <p:sp>
        <p:nvSpPr>
          <p:cNvPr id="6" name="Datumsplatzhalter 5"/>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GB" altLang="cs-CZ" sz="4000">
                <a:latin typeface="Verdana" pitchFamily="34" charset="0"/>
              </a:rPr>
              <a:t>Econometrics 2: An Advanced Course</a:t>
            </a:r>
          </a:p>
        </p:txBody>
      </p:sp>
      <p:sp>
        <p:nvSpPr>
          <p:cNvPr id="58371" name="Rectangle 3"/>
          <p:cNvSpPr>
            <a:spLocks noGrp="1" noChangeArrowheads="1"/>
          </p:cNvSpPr>
          <p:nvPr>
            <p:ph idx="1"/>
          </p:nvPr>
        </p:nvSpPr>
        <p:spPr>
          <a:xfrm>
            <a:off x="673100" y="1635125"/>
            <a:ext cx="7778750" cy="4094163"/>
          </a:xfrm>
        </p:spPr>
        <p:txBody>
          <a:bodyPr/>
          <a:lstStyle/>
          <a:p>
            <a:pPr marL="457200" indent="-457200"/>
            <a:r>
              <a:rPr lang="en-GB" altLang="cs-CZ" sz="2000"/>
              <a:t>Univariate and multivariate time series models:  ARMA-, ARCH-, GARCH-models, VAR-, VEC-models</a:t>
            </a:r>
          </a:p>
          <a:p>
            <a:pPr marL="457200" indent="-457200"/>
            <a:r>
              <a:rPr lang="en-GB" altLang="cs-CZ" sz="2000"/>
              <a:t>Models for panel data</a:t>
            </a:r>
          </a:p>
          <a:p>
            <a:pPr marL="457200" indent="-457200"/>
            <a:r>
              <a:rPr lang="en-GB" altLang="cs-CZ" sz="2000"/>
              <a:t>Models with limited dependent variables: binary choice, count data</a:t>
            </a:r>
          </a:p>
          <a:p>
            <a:pPr marL="457200" indent="-457200"/>
            <a:endParaRPr lang="en-US" altLang="cs-CZ" sz="2000"/>
          </a:p>
        </p:txBody>
      </p:sp>
      <p:sp>
        <p:nvSpPr>
          <p:cNvPr id="6" name="Datumsplatzhalter 5"/>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r>
              <a:rPr lang="en-GB" altLang="cs-CZ" sz="400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defRPr/>
            </a:pPr>
            <a:r>
              <a:rPr lang="en-GB" sz="2000">
                <a:solidFill>
                  <a:schemeClr val="accent3">
                    <a:lumMod val="65000"/>
                  </a:schemeClr>
                </a:solidFill>
              </a:rPr>
              <a:t>Organizational Issues</a:t>
            </a:r>
          </a:p>
          <a:p>
            <a:pPr>
              <a:spcBef>
                <a:spcPts val="600"/>
              </a:spcBef>
              <a:defRPr/>
            </a:pPr>
            <a:r>
              <a:rPr lang="en-GB" sz="2000">
                <a:solidFill>
                  <a:schemeClr val="accent3">
                    <a:lumMod val="65000"/>
                  </a:schemeClr>
                </a:solidFill>
              </a:rPr>
              <a:t>Some History of Econometrics</a:t>
            </a:r>
          </a:p>
          <a:p>
            <a:pPr>
              <a:spcBef>
                <a:spcPts val="600"/>
              </a:spcBef>
              <a:defRPr/>
            </a:pPr>
            <a:r>
              <a:rPr lang="en-GB" sz="2000"/>
              <a:t>An Introduction to Linear Regression</a:t>
            </a:r>
          </a:p>
          <a:p>
            <a:pPr lvl="1">
              <a:spcBef>
                <a:spcPts val="600"/>
              </a:spcBef>
              <a:defRPr/>
            </a:pPr>
            <a:r>
              <a:rPr lang="en-GB" sz="1800">
                <a:cs typeface="Arial" pitchFamily="34" charset="0"/>
              </a:rPr>
              <a:t>OLS: An Algebraic Tool</a:t>
            </a:r>
          </a:p>
          <a:p>
            <a:pPr lvl="1">
              <a:spcBef>
                <a:spcPts val="600"/>
              </a:spcBef>
              <a:defRPr/>
            </a:pPr>
            <a:r>
              <a:rPr lang="en-GB" sz="1800">
                <a:solidFill>
                  <a:schemeClr val="accent3">
                    <a:lumMod val="65000"/>
                  </a:schemeClr>
                </a:solidFill>
                <a:cs typeface="Arial" pitchFamily="34" charset="0"/>
              </a:rPr>
              <a:t>The Linear Regression Model</a:t>
            </a:r>
          </a:p>
          <a:p>
            <a:pPr lvl="1">
              <a:spcBef>
                <a:spcPts val="600"/>
              </a:spcBef>
              <a:defRPr/>
            </a:pPr>
            <a:r>
              <a:rPr lang="en-GB" sz="1800">
                <a:solidFill>
                  <a:schemeClr val="accent3">
                    <a:lumMod val="65000"/>
                  </a:schemeClr>
                </a:solidFill>
                <a:cs typeface="Arial" pitchFamily="34" charset="0"/>
              </a:rPr>
              <a:t>Small Sample Properties of the OLS Estimator</a:t>
            </a:r>
          </a:p>
          <a:p>
            <a:pPr>
              <a:spcBef>
                <a:spcPts val="600"/>
              </a:spcBef>
              <a:defRPr/>
            </a:pPr>
            <a:r>
              <a:rPr lang="en-GB" sz="2000">
                <a:solidFill>
                  <a:schemeClr val="accent3">
                    <a:lumMod val="65000"/>
                  </a:schemeClr>
                </a:solidFill>
              </a:rPr>
              <a:t>Introduction to GRETL</a:t>
            </a:r>
          </a:p>
          <a:p>
            <a:pPr>
              <a:spcBef>
                <a:spcPts val="600"/>
              </a:spcBef>
              <a:buFont typeface="Wingdings" pitchFamily="2" charset="2"/>
              <a:buNone/>
              <a:defRPr/>
            </a:pPr>
            <a:endParaRPr lang="en-US" sz="28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4103"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409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4138"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9"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4139"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GB" altLang="cs-CZ" sz="4000">
                <a:latin typeface="Verdana" pitchFamily="34" charset="0"/>
              </a:rPr>
              <a:t>Example: Individual Wages</a:t>
            </a: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GB" sz="2000">
                <a:solidFill>
                  <a:schemeClr val="tx2">
                    <a:lumMod val="75000"/>
                  </a:schemeClr>
                </a:solidFill>
              </a:rPr>
              <a:t>Sample (US National Longitudinal Survey, 1987) </a:t>
            </a:r>
          </a:p>
          <a:p>
            <a:pPr eaLnBrk="1" hangingPunct="1">
              <a:spcBef>
                <a:spcPts val="600"/>
              </a:spcBef>
              <a:defRPr/>
            </a:pPr>
            <a:r>
              <a:rPr lang="en-GB" sz="2000" i="1">
                <a:solidFill>
                  <a:schemeClr val="tx2">
                    <a:lumMod val="75000"/>
                  </a:schemeClr>
                </a:solidFill>
              </a:rPr>
              <a:t>N </a:t>
            </a:r>
            <a:r>
              <a:rPr lang="en-GB" sz="2000">
                <a:solidFill>
                  <a:schemeClr val="tx2">
                    <a:lumMod val="75000"/>
                  </a:schemeClr>
                </a:solidFill>
              </a:rPr>
              <a:t>= 3294 individuals (1569 females)</a:t>
            </a:r>
          </a:p>
          <a:p>
            <a:pPr eaLnBrk="1" hangingPunct="1">
              <a:spcBef>
                <a:spcPts val="600"/>
              </a:spcBef>
              <a:defRPr/>
            </a:pPr>
            <a:r>
              <a:rPr lang="en-GB" sz="2000">
                <a:solidFill>
                  <a:schemeClr val="tx2">
                    <a:lumMod val="75000"/>
                  </a:schemeClr>
                </a:solidFill>
                <a:cs typeface="Arial" charset="0"/>
              </a:rPr>
              <a:t>Variable list</a:t>
            </a:r>
          </a:p>
          <a:p>
            <a:pPr lvl="1" eaLnBrk="1" hangingPunct="1">
              <a:spcBef>
                <a:spcPts val="600"/>
              </a:spcBef>
              <a:defRPr/>
            </a:pPr>
            <a:r>
              <a:rPr lang="en-GB" sz="1800">
                <a:solidFill>
                  <a:schemeClr val="tx2">
                    <a:lumMod val="75000"/>
                  </a:schemeClr>
                </a:solidFill>
                <a:cs typeface="Arial" charset="0"/>
              </a:rPr>
              <a:t>WAGE: wage (in 1980 $) per hour (</a:t>
            </a:r>
            <a:r>
              <a:rPr lang="en-GB" sz="1800" err="1">
                <a:solidFill>
                  <a:schemeClr val="tx2">
                    <a:lumMod val="75000"/>
                  </a:schemeClr>
                </a:solidFill>
                <a:cs typeface="Arial" charset="0"/>
              </a:rPr>
              <a:t>p.h</a:t>
            </a:r>
            <a:r>
              <a:rPr lang="en-GB" sz="1800">
                <a:solidFill>
                  <a:schemeClr val="tx2">
                    <a:lumMod val="75000"/>
                  </a:schemeClr>
                </a:solidFill>
                <a:cs typeface="Arial" charset="0"/>
              </a:rPr>
              <a:t>.)</a:t>
            </a:r>
          </a:p>
          <a:p>
            <a:pPr lvl="1" eaLnBrk="1" hangingPunct="1">
              <a:spcBef>
                <a:spcPts val="600"/>
              </a:spcBef>
              <a:defRPr/>
            </a:pPr>
            <a:r>
              <a:rPr lang="en-GB" sz="1800">
                <a:solidFill>
                  <a:schemeClr val="tx2">
                    <a:lumMod val="75000"/>
                  </a:schemeClr>
                </a:solidFill>
                <a:cs typeface="Arial" charset="0"/>
              </a:rPr>
              <a:t>MALE: gender (1 if male, 0 otherwise)</a:t>
            </a:r>
          </a:p>
          <a:p>
            <a:pPr lvl="1" eaLnBrk="1" hangingPunct="1">
              <a:spcBef>
                <a:spcPts val="600"/>
              </a:spcBef>
              <a:defRPr/>
            </a:pPr>
            <a:r>
              <a:rPr lang="en-GB" sz="1800">
                <a:solidFill>
                  <a:schemeClr val="tx2">
                    <a:lumMod val="75000"/>
                  </a:schemeClr>
                </a:solidFill>
                <a:cs typeface="Arial" charset="0"/>
              </a:rPr>
              <a:t>SCHOOL: years of schooling </a:t>
            </a:r>
          </a:p>
          <a:p>
            <a:pPr lvl="1" eaLnBrk="1" hangingPunct="1">
              <a:spcBef>
                <a:spcPts val="600"/>
              </a:spcBef>
              <a:defRPr/>
            </a:pPr>
            <a:r>
              <a:rPr lang="en-GB" sz="1800">
                <a:solidFill>
                  <a:schemeClr val="tx2">
                    <a:lumMod val="75000"/>
                  </a:schemeClr>
                </a:solidFill>
                <a:cs typeface="Arial" charset="0"/>
              </a:rPr>
              <a:t>EXPER: experience in years</a:t>
            </a:r>
          </a:p>
          <a:p>
            <a:pPr lvl="1" eaLnBrk="1" hangingPunct="1">
              <a:spcBef>
                <a:spcPts val="600"/>
              </a:spcBef>
              <a:defRPr/>
            </a:pPr>
            <a:r>
              <a:rPr lang="en-GB" sz="1800">
                <a:solidFill>
                  <a:schemeClr val="tx2">
                    <a:lumMod val="75000"/>
                  </a:schemeClr>
                </a:solidFill>
                <a:cs typeface="Arial" charset="0"/>
              </a:rPr>
              <a:t>AGE: age in years</a:t>
            </a:r>
            <a:endParaRPr lang="en-GB" sz="1600">
              <a:solidFill>
                <a:schemeClr val="tx2">
                  <a:lumMod val="75000"/>
                </a:schemeClr>
              </a:solidFill>
              <a:cs typeface="Arial" charset="0"/>
            </a:endParaRPr>
          </a:p>
          <a:p>
            <a:pPr eaLnBrk="1" hangingPunct="1">
              <a:spcBef>
                <a:spcPts val="600"/>
              </a:spcBef>
              <a:defRPr/>
            </a:pPr>
            <a:r>
              <a:rPr lang="en-GB" sz="2000">
                <a:solidFill>
                  <a:schemeClr val="tx2">
                    <a:lumMod val="75000"/>
                  </a:schemeClr>
                </a:solidFill>
                <a:cs typeface="Arial" charset="0"/>
              </a:rPr>
              <a:t>Possible questions</a:t>
            </a:r>
          </a:p>
          <a:p>
            <a:pPr lvl="1" eaLnBrk="1" hangingPunct="1">
              <a:spcBef>
                <a:spcPts val="600"/>
              </a:spcBef>
              <a:defRPr/>
            </a:pPr>
            <a:r>
              <a:rPr lang="en-GB" sz="1800">
                <a:solidFill>
                  <a:schemeClr val="tx2">
                    <a:lumMod val="75000"/>
                  </a:schemeClr>
                </a:solidFill>
                <a:cs typeface="Arial" charset="0"/>
              </a:rPr>
              <a:t>Effect of gender on wage </a:t>
            </a:r>
            <a:r>
              <a:rPr lang="en-GB" sz="1800" err="1">
                <a:solidFill>
                  <a:schemeClr val="tx2">
                    <a:lumMod val="75000"/>
                  </a:schemeClr>
                </a:solidFill>
                <a:cs typeface="Arial" charset="0"/>
              </a:rPr>
              <a:t>p.h</a:t>
            </a:r>
            <a:r>
              <a:rPr lang="en-GB" sz="1800">
                <a:solidFill>
                  <a:schemeClr val="tx2">
                    <a:lumMod val="75000"/>
                  </a:schemeClr>
                </a:solidFill>
                <a:cs typeface="Arial" charset="0"/>
              </a:rPr>
              <a:t>.: Average wage </a:t>
            </a:r>
            <a:r>
              <a:rPr lang="en-GB" sz="1800" err="1">
                <a:solidFill>
                  <a:schemeClr val="tx2">
                    <a:lumMod val="75000"/>
                  </a:schemeClr>
                </a:solidFill>
                <a:cs typeface="Arial" charset="0"/>
              </a:rPr>
              <a:t>p.h</a:t>
            </a:r>
            <a:r>
              <a:rPr lang="en-GB" sz="1800">
                <a:solidFill>
                  <a:schemeClr val="tx2">
                    <a:lumMod val="75000"/>
                  </a:schemeClr>
                </a:solidFill>
                <a:cs typeface="Arial" charset="0"/>
              </a:rPr>
              <a:t>.: 6,31$ for males, 5,15$ for females</a:t>
            </a:r>
          </a:p>
          <a:p>
            <a:pPr lvl="1" eaLnBrk="1" hangingPunct="1">
              <a:spcBef>
                <a:spcPts val="600"/>
              </a:spcBef>
              <a:defRPr/>
            </a:pPr>
            <a:r>
              <a:rPr lang="en-GB" sz="1800">
                <a:solidFill>
                  <a:schemeClr val="tx2">
                    <a:lumMod val="75000"/>
                  </a:schemeClr>
                </a:solidFill>
                <a:cs typeface="Arial" charset="0"/>
              </a:rPr>
              <a:t>Effects of education, of experience, of interactions, etc. on wage </a:t>
            </a:r>
            <a:r>
              <a:rPr lang="en-GB" sz="1800" err="1">
                <a:solidFill>
                  <a:schemeClr val="tx2">
                    <a:lumMod val="75000"/>
                  </a:schemeClr>
                </a:solidFill>
                <a:cs typeface="Arial" charset="0"/>
              </a:rPr>
              <a:t>p.h</a:t>
            </a:r>
            <a:r>
              <a:rPr lang="en-GB" sz="1800">
                <a:solidFill>
                  <a:schemeClr val="tx2">
                    <a:lumMod val="75000"/>
                  </a:schemeClr>
                </a:solidFill>
                <a:cs typeface="Arial" charset="0"/>
              </a:rPr>
              <a:t>.</a:t>
            </a:r>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de-AT" sz="2000"/>
          </a:p>
          <a:p>
            <a:pPr>
              <a:buFont typeface="Wingdings" pitchFamily="2" charset="2"/>
              <a:buNone/>
              <a:defRPr/>
            </a:pPr>
            <a:endParaRPr lang="de-AT" sz="20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5126"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512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5144"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n-GB" altLang="cs-CZ" sz="4000">
                <a:latin typeface="Verdana" pitchFamily="34" charset="0"/>
              </a:rPr>
              <a:t>Individual Wages, </a:t>
            </a:r>
            <a:r>
              <a:rPr lang="en-GB" altLang="cs-CZ" sz="2400">
                <a:latin typeface="Verdana" pitchFamily="34" charset="0"/>
              </a:rPr>
              <a:t>cont’d</a:t>
            </a:r>
            <a:endParaRPr lang="en-GB" altLang="cs-CZ" sz="4000">
              <a:latin typeface="Verdana" pitchFamily="34" charset="0"/>
            </a:endParaRP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lvl="1" eaLnBrk="1" hangingPunct="1">
              <a:spcBef>
                <a:spcPts val="600"/>
              </a:spcBef>
              <a:buFont typeface="Wingdings" pitchFamily="2" charset="2"/>
              <a:buNone/>
              <a:defRPr/>
            </a:pPr>
            <a:r>
              <a:rPr lang="en-GB" sz="2000">
                <a:solidFill>
                  <a:schemeClr val="tx2">
                    <a:lumMod val="75000"/>
                  </a:schemeClr>
                </a:solidFill>
                <a:cs typeface="Arial" charset="0"/>
              </a:rPr>
              <a:t>Wage per hour vs. Years of schooling</a:t>
            </a:r>
          </a:p>
          <a:p>
            <a:pPr>
              <a:buFont typeface="Wingdings" pitchFamily="2" charset="2"/>
              <a:buNone/>
              <a:defRPr/>
            </a:pPr>
            <a:endParaRPr lang="en-GB" sz="2000"/>
          </a:p>
          <a:p>
            <a:pPr>
              <a:buFont typeface="Wingdings" pitchFamily="2" charset="2"/>
              <a:buNone/>
              <a:defRPr/>
            </a:pPr>
            <a:endParaRPr lang="en-GB" sz="2000"/>
          </a:p>
          <a:p>
            <a:pPr>
              <a:buFont typeface="Wingdings" pitchFamily="2" charset="2"/>
              <a:buNone/>
              <a:defRPr/>
            </a:pPr>
            <a:endParaRPr lang="en-GB" sz="2000"/>
          </a:p>
          <a:p>
            <a:pPr>
              <a:buFont typeface="Wingdings" pitchFamily="2" charset="2"/>
              <a:buNone/>
              <a:defRPr/>
            </a:pPr>
            <a:endParaRPr lang="en-GB" sz="2000"/>
          </a:p>
          <a:p>
            <a:pPr>
              <a:buFont typeface="Wingdings" pitchFamily="2" charset="2"/>
              <a:buNone/>
              <a:defRPr/>
            </a:pPr>
            <a:endParaRPr lang="en-GB" sz="20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graphicFrame>
        <p:nvGraphicFramePr>
          <p:cNvPr id="6146"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6168"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150" name="Picture 4"/>
          <p:cNvPicPr>
            <a:picLocks noChangeAspect="1" noChangeArrowheads="1"/>
          </p:cNvPicPr>
          <p:nvPr/>
        </p:nvPicPr>
        <p:blipFill>
          <a:blip r:embed="rId6" cstate="print"/>
          <a:srcRect/>
          <a:stretch>
            <a:fillRect/>
          </a:stretch>
        </p:blipFill>
        <p:spPr bwMode="auto">
          <a:xfrm>
            <a:off x="2700338" y="1916113"/>
            <a:ext cx="5581650" cy="4187825"/>
          </a:xfrm>
          <a:prstGeom prst="rect">
            <a:avLst/>
          </a:prstGeom>
          <a:noFill/>
          <a:ln w="9525">
            <a:noFill/>
            <a:miter lim="800000"/>
            <a:headEnd/>
            <a:tailEnd/>
          </a:ln>
        </p:spPr>
      </p:pic>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r>
              <a:rPr lang="en-GB" altLang="cs-CZ" sz="4000">
                <a:latin typeface="Verdana" pitchFamily="34" charset="0"/>
              </a:rPr>
              <a:t>Linear Regression</a:t>
            </a:r>
          </a:p>
        </p:txBody>
      </p:sp>
      <p:sp>
        <p:nvSpPr>
          <p:cNvPr id="11" name="Datumsplatzhalter 10"/>
          <p:cNvSpPr>
            <a:spLocks noGrp="1"/>
          </p:cNvSpPr>
          <p:nvPr>
            <p:ph type="dt" sz="quarter" idx="10"/>
          </p:nvPr>
        </p:nvSpPr>
        <p:spPr/>
        <p:txBody>
          <a:bodyPr/>
          <a:lstStyle/>
          <a:p>
            <a:pPr>
              <a:defRPr/>
            </a:pPr>
            <a:r>
              <a:rPr lang="en-US" altLang="en-US"/>
              <a:t>Oct 5, 2018</a:t>
            </a:r>
            <a:endParaRPr lang="de-AT" altLang="en-US"/>
          </a:p>
        </p:txBody>
      </p:sp>
      <p:sp>
        <p:nvSpPr>
          <p:cNvPr id="7175" name="Text Box 4"/>
          <p:cNvSpPr txBox="1">
            <a:spLocks noChangeArrowheads="1"/>
          </p:cNvSpPr>
          <p:nvPr/>
        </p:nvSpPr>
        <p:spPr bwMode="auto">
          <a:xfrm>
            <a:off x="879475" y="1835150"/>
            <a:ext cx="7723188" cy="1323975"/>
          </a:xfrm>
          <a:prstGeom prst="rect">
            <a:avLst/>
          </a:prstGeom>
          <a:noFill/>
          <a:ln w="9525">
            <a:noFill/>
            <a:miter lim="800000"/>
            <a:headEnd/>
            <a:tailEnd/>
          </a:ln>
        </p:spPr>
        <p:txBody>
          <a:bodyPr wrap="none">
            <a:spAutoFit/>
          </a:bodyPr>
          <a:lstStyle/>
          <a:p>
            <a:pPr eaLnBrk="0" hangingPunct="0"/>
            <a:r>
              <a:rPr lang="en-GB" altLang="cs-CZ" sz="2000" i="1" dirty="0">
                <a:solidFill>
                  <a:srgbClr val="000000"/>
                </a:solidFill>
                <a:latin typeface="Verdana" pitchFamily="34" charset="0"/>
              </a:rPr>
              <a:t>Y</a:t>
            </a:r>
            <a:r>
              <a:rPr lang="en-GB" altLang="cs-CZ" sz="2000" dirty="0">
                <a:solidFill>
                  <a:srgbClr val="000000"/>
                </a:solidFill>
                <a:latin typeface="Verdana" pitchFamily="34" charset="0"/>
              </a:rPr>
              <a:t>: explained variable</a:t>
            </a:r>
          </a:p>
          <a:p>
            <a:pPr eaLnBrk="0" hangingPunct="0"/>
            <a:r>
              <a:rPr lang="en-GB" altLang="cs-CZ" sz="2000" i="1" dirty="0">
                <a:solidFill>
                  <a:srgbClr val="000000"/>
                </a:solidFill>
                <a:latin typeface="Verdana" pitchFamily="34" charset="0"/>
              </a:rPr>
              <a:t>X</a:t>
            </a:r>
            <a:r>
              <a:rPr lang="en-GB" altLang="cs-CZ" sz="2000" dirty="0">
                <a:solidFill>
                  <a:srgbClr val="000000"/>
                </a:solidFill>
                <a:latin typeface="Verdana" pitchFamily="34" charset="0"/>
              </a:rPr>
              <a:t>: explanatory or regressor variable</a:t>
            </a:r>
          </a:p>
          <a:p>
            <a:pPr eaLnBrk="0" hangingPunct="0"/>
            <a:r>
              <a:rPr lang="en-GB" altLang="cs-CZ" sz="2000" dirty="0">
                <a:solidFill>
                  <a:srgbClr val="000000"/>
                </a:solidFill>
                <a:latin typeface="Verdana" pitchFamily="34" charset="0"/>
              </a:rPr>
              <a:t>The linear regression model describes the data-generating</a:t>
            </a:r>
            <a:endParaRPr lang="en-GB" altLang="cs-CZ" sz="2000" dirty="0">
              <a:latin typeface="Verdana" pitchFamily="34" charset="0"/>
            </a:endParaRPr>
          </a:p>
          <a:p>
            <a:pPr eaLnBrk="0" hangingPunct="0"/>
            <a:r>
              <a:rPr lang="en-GB" altLang="cs-CZ" sz="2000" dirty="0">
                <a:solidFill>
                  <a:srgbClr val="000000"/>
                </a:solidFill>
                <a:latin typeface="Verdana" pitchFamily="34" charset="0"/>
              </a:rPr>
              <a:t>    process of </a:t>
            </a:r>
            <a:r>
              <a:rPr lang="en-GB" altLang="cs-CZ" sz="2000" i="1" dirty="0">
                <a:solidFill>
                  <a:srgbClr val="000000"/>
                </a:solidFill>
                <a:latin typeface="Verdana" pitchFamily="34" charset="0"/>
              </a:rPr>
              <a:t>Y</a:t>
            </a:r>
            <a:r>
              <a:rPr lang="en-GB" altLang="cs-CZ" sz="2000" dirty="0">
                <a:latin typeface="Verdana" pitchFamily="34" charset="0"/>
              </a:rPr>
              <a:t> </a:t>
            </a:r>
            <a:r>
              <a:rPr lang="en-GB" altLang="cs-CZ" sz="2000" dirty="0">
                <a:solidFill>
                  <a:srgbClr val="000000"/>
                </a:solidFill>
                <a:latin typeface="Verdana" pitchFamily="34" charset="0"/>
              </a:rPr>
              <a:t>under the condition </a:t>
            </a:r>
            <a:r>
              <a:rPr lang="en-GB" altLang="cs-CZ" sz="2000" i="1" dirty="0">
                <a:solidFill>
                  <a:srgbClr val="000000"/>
                </a:solidFill>
                <a:latin typeface="Verdana" pitchFamily="34" charset="0"/>
              </a:rPr>
              <a:t>X</a:t>
            </a:r>
          </a:p>
        </p:txBody>
      </p:sp>
      <p:sp>
        <p:nvSpPr>
          <p:cNvPr id="7176" name="Text Box 5"/>
          <p:cNvSpPr txBox="1">
            <a:spLocks noChangeArrowheads="1"/>
          </p:cNvSpPr>
          <p:nvPr/>
        </p:nvSpPr>
        <p:spPr bwMode="auto">
          <a:xfrm>
            <a:off x="900113" y="3192463"/>
            <a:ext cx="4403725" cy="400050"/>
          </a:xfrm>
          <a:prstGeom prst="rect">
            <a:avLst/>
          </a:prstGeom>
          <a:noFill/>
          <a:ln w="9525">
            <a:noFill/>
            <a:miter lim="800000"/>
            <a:headEnd/>
            <a:tailEnd/>
          </a:ln>
        </p:spPr>
        <p:txBody>
          <a:bodyPr wrap="none">
            <a:spAutoFit/>
          </a:bodyPr>
          <a:lstStyle/>
          <a:p>
            <a:pPr eaLnBrk="0" hangingPunct="0"/>
            <a:r>
              <a:rPr lang="de-AT" altLang="cs-CZ" sz="2000">
                <a:solidFill>
                  <a:srgbClr val="000000"/>
                </a:solidFill>
                <a:latin typeface="Verdana" pitchFamily="34" charset="0"/>
              </a:rPr>
              <a:t>   </a:t>
            </a:r>
            <a:r>
              <a:rPr lang="en-GB" altLang="cs-CZ" sz="2000">
                <a:solidFill>
                  <a:srgbClr val="000000"/>
                </a:solidFill>
                <a:latin typeface="Verdana" pitchFamily="34" charset="0"/>
              </a:rPr>
              <a:t>simple linear regression model</a:t>
            </a:r>
            <a:endParaRPr lang="en-GB" altLang="cs-CZ" sz="2000" i="1">
              <a:solidFill>
                <a:srgbClr val="000000"/>
              </a:solidFill>
              <a:latin typeface="Verdana" pitchFamily="34" charset="0"/>
            </a:endParaRPr>
          </a:p>
        </p:txBody>
      </p:sp>
      <p:sp>
        <p:nvSpPr>
          <p:cNvPr id="7177" name="Text Box 8"/>
          <p:cNvSpPr txBox="1">
            <a:spLocks noChangeArrowheads="1"/>
          </p:cNvSpPr>
          <p:nvPr/>
        </p:nvSpPr>
        <p:spPr bwMode="auto">
          <a:xfrm>
            <a:off x="1671638" y="4094163"/>
            <a:ext cx="2444750" cy="923925"/>
          </a:xfrm>
          <a:prstGeom prst="rect">
            <a:avLst/>
          </a:prstGeom>
          <a:noFill/>
          <a:ln w="9525">
            <a:noFill/>
            <a:miter lim="800000"/>
            <a:headEnd/>
            <a:tailEnd/>
          </a:ln>
        </p:spPr>
        <p:txBody>
          <a:bodyPr>
            <a:spAutoFit/>
          </a:bodyPr>
          <a:lstStyle/>
          <a:p>
            <a:pPr eaLnBrk="0" hangingPunct="0"/>
            <a:r>
              <a:rPr lang="en-GB" altLang="cs-CZ">
                <a:solidFill>
                  <a:srgbClr val="000000"/>
                </a:solidFill>
                <a:latin typeface="Symbol" pitchFamily="18" charset="2"/>
              </a:rPr>
              <a:t>b</a:t>
            </a:r>
            <a:r>
              <a:rPr lang="en-GB" altLang="cs-CZ" baseline="-25000">
                <a:solidFill>
                  <a:srgbClr val="000000"/>
                </a:solidFill>
                <a:latin typeface="Symbol" pitchFamily="18" charset="2"/>
              </a:rPr>
              <a:t>2</a:t>
            </a:r>
            <a:r>
              <a:rPr lang="en-GB" altLang="cs-CZ">
                <a:solidFill>
                  <a:srgbClr val="000000"/>
                </a:solidFill>
                <a:latin typeface="Verdana" pitchFamily="34" charset="0"/>
              </a:rPr>
              <a:t>: coefficient of </a:t>
            </a:r>
            <a:r>
              <a:rPr lang="en-GB" altLang="cs-CZ" i="1">
                <a:solidFill>
                  <a:srgbClr val="000000"/>
                </a:solidFill>
                <a:latin typeface="Verdana" pitchFamily="34" charset="0"/>
              </a:rPr>
              <a:t>X</a:t>
            </a:r>
          </a:p>
          <a:p>
            <a:pPr eaLnBrk="0" hangingPunct="0"/>
            <a:r>
              <a:rPr lang="en-GB" altLang="cs-CZ">
                <a:solidFill>
                  <a:srgbClr val="000000"/>
                </a:solidFill>
                <a:latin typeface="Symbol" pitchFamily="18" charset="2"/>
              </a:rPr>
              <a:t>b</a:t>
            </a:r>
            <a:r>
              <a:rPr lang="en-GB" altLang="cs-CZ" baseline="-25000">
                <a:solidFill>
                  <a:srgbClr val="000000"/>
                </a:solidFill>
                <a:latin typeface="Symbol" pitchFamily="18" charset="2"/>
              </a:rPr>
              <a:t>1 </a:t>
            </a:r>
            <a:r>
              <a:rPr lang="en-GB" altLang="cs-CZ">
                <a:solidFill>
                  <a:srgbClr val="000000"/>
                </a:solidFill>
                <a:latin typeface="Verdana" pitchFamily="34" charset="0"/>
              </a:rPr>
              <a:t>: intercept</a:t>
            </a:r>
            <a:endParaRPr lang="en-GB" altLang="cs-CZ" i="1">
              <a:solidFill>
                <a:srgbClr val="000000"/>
              </a:solidFill>
              <a:latin typeface="Verdana" pitchFamily="34" charset="0"/>
            </a:endParaRPr>
          </a:p>
          <a:p>
            <a:pPr eaLnBrk="0" hangingPunct="0"/>
            <a:endParaRPr lang="en-GB" altLang="cs-CZ" i="1">
              <a:solidFill>
                <a:srgbClr val="000000"/>
              </a:solidFill>
              <a:latin typeface="Verdana" pitchFamily="34" charset="0"/>
            </a:endParaRPr>
          </a:p>
        </p:txBody>
      </p:sp>
      <p:sp>
        <p:nvSpPr>
          <p:cNvPr id="7178" name="Text Box 11"/>
          <p:cNvSpPr txBox="1">
            <a:spLocks noChangeArrowheads="1"/>
          </p:cNvSpPr>
          <p:nvPr/>
        </p:nvSpPr>
        <p:spPr bwMode="auto">
          <a:xfrm>
            <a:off x="1143000" y="4886325"/>
            <a:ext cx="4335463" cy="400050"/>
          </a:xfrm>
          <a:prstGeom prst="rect">
            <a:avLst/>
          </a:prstGeom>
          <a:noFill/>
          <a:ln w="9525">
            <a:noFill/>
            <a:miter lim="800000"/>
            <a:headEnd/>
            <a:tailEnd/>
          </a:ln>
        </p:spPr>
        <p:txBody>
          <a:bodyPr wrap="none">
            <a:spAutoFit/>
          </a:bodyPr>
          <a:lstStyle/>
          <a:p>
            <a:pPr eaLnBrk="0" hangingPunct="0"/>
            <a:r>
              <a:rPr lang="en-GB" altLang="cs-CZ" sz="2000">
                <a:solidFill>
                  <a:srgbClr val="000000"/>
                </a:solidFill>
                <a:latin typeface="Verdana" pitchFamily="34" charset="0"/>
              </a:rPr>
              <a:t>multiple</a:t>
            </a:r>
            <a:r>
              <a:rPr lang="en-GB" altLang="cs-CZ" sz="2000">
                <a:latin typeface="Verdana" pitchFamily="34" charset="0"/>
              </a:rPr>
              <a:t> </a:t>
            </a:r>
            <a:r>
              <a:rPr lang="en-GB" altLang="cs-CZ" sz="2000">
                <a:solidFill>
                  <a:srgbClr val="000000"/>
                </a:solidFill>
                <a:latin typeface="Verdana" pitchFamily="34" charset="0"/>
              </a:rPr>
              <a:t>linear</a:t>
            </a:r>
            <a:r>
              <a:rPr lang="en-GB" altLang="cs-CZ" sz="2000">
                <a:latin typeface="Verdana" pitchFamily="34" charset="0"/>
              </a:rPr>
              <a:t> </a:t>
            </a:r>
            <a:r>
              <a:rPr lang="en-GB" altLang="cs-CZ" sz="2000">
                <a:solidFill>
                  <a:srgbClr val="000000"/>
                </a:solidFill>
                <a:latin typeface="Verdana" pitchFamily="34" charset="0"/>
              </a:rPr>
              <a:t>regression model</a:t>
            </a:r>
          </a:p>
        </p:txBody>
      </p:sp>
      <p:graphicFrame>
        <p:nvGraphicFramePr>
          <p:cNvPr id="7170" name="Object 12"/>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7228" name="Formel" r:id="rId4" imgW="114151" imgH="215619" progId="Equation.3">
                  <p:embed/>
                </p:oleObj>
              </mc:Choice>
              <mc:Fallback>
                <p:oleObj name="Formel" r:id="rId4" imgW="114151" imgH="215619" progId="Equation.3">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1" name="Object 13"/>
          <p:cNvGraphicFramePr>
            <a:graphicFrameLocks noChangeAspect="1"/>
          </p:cNvGraphicFramePr>
          <p:nvPr/>
        </p:nvGraphicFramePr>
        <p:xfrm>
          <a:off x="1427163" y="3600450"/>
          <a:ext cx="1882775" cy="504825"/>
        </p:xfrm>
        <a:graphic>
          <a:graphicData uri="http://schemas.openxmlformats.org/presentationml/2006/ole">
            <mc:AlternateContent xmlns:mc="http://schemas.openxmlformats.org/markup-compatibility/2006">
              <mc:Choice xmlns:v="urn:schemas-microsoft-com:vml" Requires="v">
                <p:oleObj spid="_x0000_s7229" name="Equation" r:id="rId6" imgW="850680" imgH="228600" progId="Equation.DSMT4">
                  <p:embed/>
                </p:oleObj>
              </mc:Choice>
              <mc:Fallback>
                <p:oleObj name="Equation" r:id="rId6" imgW="850680" imgH="228600" progId="Equation.DSMT4">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7163" y="3600450"/>
                        <a:ext cx="188277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2" name="Object 14"/>
          <p:cNvGraphicFramePr>
            <a:graphicFrameLocks noChangeAspect="1"/>
          </p:cNvGraphicFramePr>
          <p:nvPr/>
        </p:nvGraphicFramePr>
        <p:xfrm>
          <a:off x="1428750" y="5286375"/>
          <a:ext cx="3863975" cy="504825"/>
        </p:xfrm>
        <a:graphic>
          <a:graphicData uri="http://schemas.openxmlformats.org/presentationml/2006/ole">
            <mc:AlternateContent xmlns:mc="http://schemas.openxmlformats.org/markup-compatibility/2006">
              <mc:Choice xmlns:v="urn:schemas-microsoft-com:vml" Requires="v">
                <p:oleObj spid="_x0000_s7230" name="Formel" r:id="rId8" imgW="1651000" imgH="215900" progId="Equation.3">
                  <p:embed/>
                </p:oleObj>
              </mc:Choice>
              <mc:Fallback>
                <p:oleObj name="Formel" r:id="rId8" imgW="1651000" imgH="215900" progId="Equation.3">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28750" y="5286375"/>
                        <a:ext cx="386397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Fußzeilenplatzhalter 11"/>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GB" altLang="cs-CZ" sz="4000">
                <a:latin typeface="Verdana" pitchFamily="34" charset="0"/>
              </a:rPr>
              <a:t>Fitting a Model to Data</a:t>
            </a:r>
          </a:p>
        </p:txBody>
      </p:sp>
      <p:sp>
        <p:nvSpPr>
          <p:cNvPr id="59395" name="Rectangle 3"/>
          <p:cNvSpPr>
            <a:spLocks noGrp="1" noChangeArrowheads="1"/>
          </p:cNvSpPr>
          <p:nvPr>
            <p:ph idx="1"/>
          </p:nvPr>
        </p:nvSpPr>
        <p:spPr>
          <a:xfrm>
            <a:off x="603250" y="1825625"/>
            <a:ext cx="8001000" cy="4267200"/>
          </a:xfrm>
        </p:spPr>
        <p:txBody>
          <a:bodyPr/>
          <a:lstStyle/>
          <a:p>
            <a:pPr marL="469900" indent="-469900">
              <a:lnSpc>
                <a:spcPct val="80000"/>
              </a:lnSpc>
              <a:buFont typeface="Wingdings" pitchFamily="2" charset="2"/>
              <a:buNone/>
            </a:pPr>
            <a:r>
              <a:rPr lang="en-GB" altLang="cs-CZ" sz="2000"/>
              <a:t>Choice of values </a:t>
            </a:r>
            <a:r>
              <a:rPr lang="en-GB" altLang="cs-CZ" sz="2000" i="1"/>
              <a:t>b</a:t>
            </a:r>
            <a:r>
              <a:rPr lang="en-GB" altLang="cs-CZ" sz="2000" baseline="-25000"/>
              <a:t>1</a:t>
            </a:r>
            <a:r>
              <a:rPr lang="en-GB" altLang="cs-CZ" sz="2000"/>
              <a:t>, </a:t>
            </a:r>
            <a:r>
              <a:rPr lang="en-GB" altLang="cs-CZ" sz="2000" i="1"/>
              <a:t>b</a:t>
            </a:r>
            <a:r>
              <a:rPr lang="en-GB" altLang="cs-CZ" sz="2000" baseline="-25000"/>
              <a:t>2</a:t>
            </a:r>
            <a:r>
              <a:rPr lang="en-GB" altLang="cs-CZ" sz="2000"/>
              <a:t> for model parameters </a:t>
            </a:r>
            <a:r>
              <a:rPr lang="en-GB" altLang="cs-CZ" sz="2000">
                <a:latin typeface="Symbol" pitchFamily="18" charset="2"/>
              </a:rPr>
              <a:t>b</a:t>
            </a:r>
            <a:r>
              <a:rPr lang="en-GB" altLang="cs-CZ" sz="2000" baseline="-25000"/>
              <a:t>1</a:t>
            </a:r>
            <a:r>
              <a:rPr lang="en-GB" altLang="cs-CZ" sz="2000"/>
              <a:t>, </a:t>
            </a:r>
            <a:r>
              <a:rPr lang="en-GB" altLang="cs-CZ" sz="2000">
                <a:latin typeface="Symbol" pitchFamily="18" charset="2"/>
              </a:rPr>
              <a:t>b</a:t>
            </a:r>
            <a:r>
              <a:rPr lang="en-GB" altLang="cs-CZ" sz="2000" baseline="-25000"/>
              <a:t>2</a:t>
            </a:r>
            <a:r>
              <a:rPr lang="en-GB" altLang="cs-CZ" sz="2000"/>
              <a:t> of </a:t>
            </a:r>
            <a:r>
              <a:rPr lang="en-GB" altLang="cs-CZ" sz="2000" i="1"/>
              <a:t>Y</a:t>
            </a:r>
            <a:r>
              <a:rPr lang="en-GB" altLang="cs-CZ" sz="2000"/>
              <a:t> = </a:t>
            </a:r>
            <a:r>
              <a:rPr lang="en-GB" altLang="cs-CZ" sz="2000">
                <a:latin typeface="Symbol" pitchFamily="18" charset="2"/>
              </a:rPr>
              <a:t>b</a:t>
            </a:r>
            <a:r>
              <a:rPr lang="en-GB" altLang="cs-CZ" sz="2000" baseline="-25000"/>
              <a:t>1</a:t>
            </a:r>
            <a:r>
              <a:rPr lang="en-GB" altLang="cs-CZ" sz="2000"/>
              <a:t> + </a:t>
            </a:r>
            <a:r>
              <a:rPr lang="en-GB" altLang="cs-CZ" sz="2000">
                <a:latin typeface="Symbol" pitchFamily="18" charset="2"/>
              </a:rPr>
              <a:t>b</a:t>
            </a:r>
            <a:r>
              <a:rPr lang="en-GB" altLang="cs-CZ" sz="2000" baseline="-25000"/>
              <a:t>2 </a:t>
            </a:r>
            <a:r>
              <a:rPr lang="en-GB" altLang="cs-CZ" sz="2000" i="1"/>
              <a:t>X</a:t>
            </a:r>
            <a:r>
              <a:rPr lang="en-GB" altLang="cs-CZ" sz="2000"/>
              <a:t>,</a:t>
            </a:r>
          </a:p>
          <a:p>
            <a:pPr marL="469900" indent="-469900">
              <a:lnSpc>
                <a:spcPct val="80000"/>
              </a:lnSpc>
              <a:buFont typeface="Wingdings" pitchFamily="2" charset="2"/>
              <a:buNone/>
            </a:pPr>
            <a:r>
              <a:rPr lang="en-GB" altLang="cs-CZ" sz="2000"/>
              <a:t>given the observations (</a:t>
            </a:r>
            <a:r>
              <a:rPr lang="en-GB" altLang="cs-CZ" sz="2000" i="1"/>
              <a:t>y</a:t>
            </a:r>
            <a:r>
              <a:rPr lang="en-GB" altLang="cs-CZ" sz="2000" baseline="-25000"/>
              <a:t>i</a:t>
            </a:r>
            <a:r>
              <a:rPr lang="en-GB" altLang="cs-CZ" sz="2000"/>
              <a:t>, </a:t>
            </a:r>
            <a:r>
              <a:rPr lang="en-GB" altLang="cs-CZ" sz="2000" i="1"/>
              <a:t>x</a:t>
            </a:r>
            <a:r>
              <a:rPr lang="en-GB" altLang="cs-CZ" sz="2000" baseline="-25000"/>
              <a:t>i</a:t>
            </a:r>
            <a:r>
              <a:rPr lang="en-GB" altLang="cs-CZ" sz="2000"/>
              <a:t>), </a:t>
            </a:r>
            <a:r>
              <a:rPr lang="en-GB" altLang="cs-CZ" sz="2000" i="1"/>
              <a:t>i</a:t>
            </a:r>
            <a:r>
              <a:rPr lang="en-GB" altLang="cs-CZ" sz="2000"/>
              <a:t> = 1,…,</a:t>
            </a:r>
            <a:r>
              <a:rPr lang="en-GB" altLang="cs-CZ" sz="2000" i="1"/>
              <a:t>N</a:t>
            </a:r>
            <a:r>
              <a:rPr lang="en-GB" altLang="cs-CZ" sz="2000"/>
              <a:t> </a:t>
            </a:r>
          </a:p>
          <a:p>
            <a:pPr marL="469900" indent="-469900">
              <a:lnSpc>
                <a:spcPct val="80000"/>
              </a:lnSpc>
              <a:buFont typeface="Wingdings" pitchFamily="2" charset="2"/>
              <a:buNone/>
            </a:pPr>
            <a:endParaRPr lang="en-GB" altLang="cs-CZ" sz="2000">
              <a:latin typeface="Symbol" pitchFamily="18" charset="2"/>
            </a:endParaRPr>
          </a:p>
          <a:p>
            <a:pPr marL="469900" indent="-469900">
              <a:lnSpc>
                <a:spcPct val="80000"/>
              </a:lnSpc>
              <a:buFont typeface="Wingdings" pitchFamily="2" charset="2"/>
              <a:buNone/>
            </a:pPr>
            <a:r>
              <a:rPr lang="en-GB" altLang="cs-CZ" sz="2000"/>
              <a:t>Principle of (Ordinary) Least Squares or OLS:</a:t>
            </a:r>
          </a:p>
          <a:p>
            <a:pPr marL="469900" indent="-469900">
              <a:lnSpc>
                <a:spcPct val="80000"/>
              </a:lnSpc>
              <a:buFont typeface="Wingdings" pitchFamily="2" charset="2"/>
              <a:buNone/>
            </a:pPr>
            <a:r>
              <a:rPr lang="en-GB" altLang="cs-CZ" sz="2000"/>
              <a:t>		</a:t>
            </a:r>
            <a:r>
              <a:rPr lang="en-GB" altLang="cs-CZ" sz="2000" i="1"/>
              <a:t>b</a:t>
            </a:r>
            <a:r>
              <a:rPr lang="en-GB" altLang="cs-CZ" sz="2000" baseline="-25000"/>
              <a:t>i</a:t>
            </a:r>
            <a:r>
              <a:rPr lang="en-GB" altLang="cs-CZ" sz="2000"/>
              <a:t> = arg min</a:t>
            </a:r>
            <a:r>
              <a:rPr lang="en-GB" altLang="cs-CZ" sz="2000" baseline="-25000">
                <a:latin typeface="Symbol" pitchFamily="18" charset="2"/>
              </a:rPr>
              <a:t>b</a:t>
            </a:r>
            <a:r>
              <a:rPr lang="en-GB" altLang="cs-CZ" sz="2000" baseline="-25000">
                <a:latin typeface="Verdana" pitchFamily="34" charset="0"/>
              </a:rPr>
              <a:t>1, </a:t>
            </a:r>
            <a:r>
              <a:rPr lang="en-GB" altLang="cs-CZ" sz="2000" baseline="-25000">
                <a:latin typeface="Symbol" pitchFamily="18" charset="2"/>
              </a:rPr>
              <a:t>b</a:t>
            </a:r>
            <a:r>
              <a:rPr lang="en-GB" altLang="cs-CZ" sz="2000" baseline="-25000">
                <a:latin typeface="Verdana" pitchFamily="34" charset="0"/>
              </a:rPr>
              <a:t>2</a:t>
            </a:r>
            <a:r>
              <a:rPr lang="en-GB" altLang="cs-CZ" sz="2000">
                <a:latin typeface="Verdana" pitchFamily="34" charset="0"/>
              </a:rPr>
              <a:t> </a:t>
            </a:r>
            <a:r>
              <a:rPr lang="en-GB" altLang="cs-CZ" sz="2000"/>
              <a:t>S(</a:t>
            </a:r>
            <a:r>
              <a:rPr lang="en-GB" altLang="cs-CZ" sz="2000">
                <a:latin typeface="Symbol" pitchFamily="18" charset="2"/>
              </a:rPr>
              <a:t>b</a:t>
            </a:r>
            <a:r>
              <a:rPr lang="en-GB" altLang="cs-CZ" sz="2000" baseline="-25000">
                <a:latin typeface="Verdana" pitchFamily="34" charset="0"/>
              </a:rPr>
              <a:t>1</a:t>
            </a:r>
            <a:r>
              <a:rPr lang="en-GB" altLang="cs-CZ" sz="2000"/>
              <a:t>, </a:t>
            </a:r>
            <a:r>
              <a:rPr lang="en-GB" altLang="cs-CZ" sz="2000">
                <a:latin typeface="Symbol" pitchFamily="18" charset="2"/>
              </a:rPr>
              <a:t>b</a:t>
            </a:r>
            <a:r>
              <a:rPr lang="en-GB" altLang="cs-CZ" sz="2000" baseline="-25000">
                <a:latin typeface="Verdana" pitchFamily="34" charset="0"/>
              </a:rPr>
              <a:t>2</a:t>
            </a:r>
            <a:r>
              <a:rPr lang="en-GB" altLang="cs-CZ" sz="2000"/>
              <a:t>), </a:t>
            </a:r>
            <a:r>
              <a:rPr lang="en-GB" altLang="cs-CZ" sz="2000" i="1"/>
              <a:t>i </a:t>
            </a:r>
            <a:r>
              <a:rPr lang="en-GB" altLang="cs-CZ" sz="2000"/>
              <a:t>=1,2</a:t>
            </a:r>
          </a:p>
          <a:p>
            <a:pPr marL="469900" indent="-469900">
              <a:lnSpc>
                <a:spcPct val="80000"/>
              </a:lnSpc>
              <a:buFont typeface="Wingdings" pitchFamily="2" charset="2"/>
              <a:buNone/>
            </a:pPr>
            <a:endParaRPr lang="en-GB" altLang="cs-CZ" sz="2000"/>
          </a:p>
          <a:p>
            <a:pPr marL="469900" indent="-469900">
              <a:lnSpc>
                <a:spcPct val="80000"/>
              </a:lnSpc>
              <a:buFont typeface="Wingdings" pitchFamily="2" charset="2"/>
              <a:buNone/>
            </a:pPr>
            <a:r>
              <a:rPr lang="en-GB" altLang="cs-CZ" sz="2000"/>
              <a:t>Objective function: sum of the squared deviations</a:t>
            </a:r>
          </a:p>
          <a:p>
            <a:pPr marL="469900" indent="-469900">
              <a:lnSpc>
                <a:spcPct val="80000"/>
              </a:lnSpc>
              <a:buFont typeface="Wingdings" pitchFamily="2" charset="2"/>
              <a:buNone/>
            </a:pPr>
            <a:r>
              <a:rPr lang="en-GB" altLang="cs-CZ" sz="2000"/>
              <a:t>		S(</a:t>
            </a:r>
            <a:r>
              <a:rPr lang="en-GB" altLang="cs-CZ" sz="2000">
                <a:latin typeface="Symbol" pitchFamily="18" charset="2"/>
              </a:rPr>
              <a:t>b</a:t>
            </a:r>
            <a:r>
              <a:rPr lang="en-GB" altLang="cs-CZ" sz="2000" baseline="-25000"/>
              <a:t>1</a:t>
            </a:r>
            <a:r>
              <a:rPr lang="en-GB" altLang="cs-CZ" sz="2000"/>
              <a:t>, </a:t>
            </a:r>
            <a:r>
              <a:rPr lang="en-GB" altLang="cs-CZ" sz="2000">
                <a:latin typeface="Symbol" pitchFamily="18" charset="2"/>
              </a:rPr>
              <a:t>b</a:t>
            </a:r>
            <a:r>
              <a:rPr lang="en-GB" altLang="cs-CZ" sz="2000" baseline="-25000"/>
              <a:t>2</a:t>
            </a:r>
            <a:r>
              <a:rPr lang="en-GB" altLang="cs-CZ" sz="2000"/>
              <a:t>) = </a:t>
            </a:r>
            <a:r>
              <a:rPr lang="en-GB" altLang="cs-CZ" sz="2000">
                <a:latin typeface="Symbol" pitchFamily="18" charset="2"/>
              </a:rPr>
              <a:t>S</a:t>
            </a:r>
            <a:r>
              <a:rPr lang="en-GB" altLang="cs-CZ" sz="2000" baseline="-25000"/>
              <a:t>i </a:t>
            </a:r>
            <a:r>
              <a:rPr lang="en-GB" altLang="cs-CZ" sz="2000"/>
              <a:t>[</a:t>
            </a:r>
            <a:r>
              <a:rPr lang="en-GB" altLang="cs-CZ" sz="2000" i="1"/>
              <a:t>y</a:t>
            </a:r>
            <a:r>
              <a:rPr lang="en-GB" altLang="cs-CZ" sz="2000" baseline="-25000"/>
              <a:t>i</a:t>
            </a:r>
            <a:r>
              <a:rPr lang="en-GB" altLang="cs-CZ" sz="2000"/>
              <a:t> - (</a:t>
            </a:r>
            <a:r>
              <a:rPr lang="en-GB" altLang="cs-CZ" sz="2000">
                <a:latin typeface="Symbol" pitchFamily="18" charset="2"/>
              </a:rPr>
              <a:t>b</a:t>
            </a:r>
            <a:r>
              <a:rPr lang="en-GB" altLang="cs-CZ" sz="2000" baseline="-25000"/>
              <a:t>1</a:t>
            </a:r>
            <a:r>
              <a:rPr lang="en-GB" altLang="cs-CZ" sz="2000"/>
              <a:t> + </a:t>
            </a:r>
            <a:r>
              <a:rPr lang="en-GB" altLang="cs-CZ" sz="2000">
                <a:latin typeface="Symbol" pitchFamily="18" charset="2"/>
              </a:rPr>
              <a:t>b</a:t>
            </a:r>
            <a:r>
              <a:rPr lang="en-GB" altLang="cs-CZ" sz="2000" baseline="-25000"/>
              <a:t>2</a:t>
            </a:r>
            <a:r>
              <a:rPr lang="en-GB" altLang="cs-CZ" sz="2000" i="1"/>
              <a:t>x</a:t>
            </a:r>
            <a:r>
              <a:rPr lang="en-GB" altLang="cs-CZ" sz="2000" baseline="-25000"/>
              <a:t>i</a:t>
            </a:r>
            <a:r>
              <a:rPr lang="en-GB" altLang="cs-CZ" sz="2000"/>
              <a:t>)]</a:t>
            </a:r>
            <a:r>
              <a:rPr lang="en-GB" altLang="cs-CZ" sz="2000" baseline="30000"/>
              <a:t>2 </a:t>
            </a:r>
            <a:r>
              <a:rPr lang="en-GB" altLang="cs-CZ" sz="2000"/>
              <a:t>= </a:t>
            </a:r>
            <a:r>
              <a:rPr lang="en-GB" altLang="cs-CZ" sz="2000">
                <a:latin typeface="Symbol" pitchFamily="18" charset="2"/>
              </a:rPr>
              <a:t>S</a:t>
            </a:r>
            <a:r>
              <a:rPr lang="en-GB" altLang="cs-CZ" sz="2000" baseline="-25000"/>
              <a:t>i </a:t>
            </a:r>
            <a:r>
              <a:rPr lang="en-GB" altLang="cs-CZ" sz="2000">
                <a:latin typeface="Symbol" pitchFamily="18" charset="2"/>
              </a:rPr>
              <a:t>e</a:t>
            </a:r>
            <a:r>
              <a:rPr lang="en-GB" altLang="cs-CZ" sz="2000" baseline="-25000"/>
              <a:t>i</a:t>
            </a:r>
            <a:r>
              <a:rPr lang="en-GB" altLang="cs-CZ" sz="2000" baseline="30000"/>
              <a:t>2</a:t>
            </a:r>
            <a:endParaRPr lang="en-GB" altLang="cs-CZ" sz="2000"/>
          </a:p>
          <a:p>
            <a:pPr marL="469900" indent="-469900">
              <a:lnSpc>
                <a:spcPct val="80000"/>
              </a:lnSpc>
              <a:buFont typeface="Wingdings" pitchFamily="2" charset="2"/>
              <a:buNone/>
            </a:pPr>
            <a:r>
              <a:rPr lang="en-GB" altLang="cs-CZ" sz="2000"/>
              <a:t>		</a:t>
            </a:r>
          </a:p>
          <a:p>
            <a:pPr marL="469900" indent="-469900">
              <a:lnSpc>
                <a:spcPct val="80000"/>
              </a:lnSpc>
              <a:buFont typeface="Wingdings" pitchFamily="2" charset="2"/>
              <a:buNone/>
            </a:pPr>
            <a:r>
              <a:rPr lang="en-GB" altLang="cs-CZ" sz="2000"/>
              <a:t>Deviation between observation and fitted value: </a:t>
            </a:r>
            <a:r>
              <a:rPr lang="en-GB" altLang="cs-CZ" sz="2000">
                <a:latin typeface="Symbol" pitchFamily="18" charset="2"/>
              </a:rPr>
              <a:t>e</a:t>
            </a:r>
            <a:r>
              <a:rPr lang="en-GB" altLang="cs-CZ" sz="2000" baseline="-25000"/>
              <a:t>i</a:t>
            </a:r>
            <a:r>
              <a:rPr lang="en-GB" altLang="cs-CZ" sz="2000"/>
              <a:t> = </a:t>
            </a:r>
            <a:r>
              <a:rPr lang="en-GB" altLang="cs-CZ" sz="2000" i="1"/>
              <a:t>y</a:t>
            </a:r>
            <a:r>
              <a:rPr lang="en-GB" altLang="cs-CZ" sz="2000" baseline="-25000"/>
              <a:t>i</a:t>
            </a:r>
            <a:r>
              <a:rPr lang="en-GB" altLang="cs-CZ" sz="2000"/>
              <a:t> - (</a:t>
            </a:r>
            <a:r>
              <a:rPr lang="en-GB" altLang="cs-CZ" sz="2000">
                <a:latin typeface="Symbol" pitchFamily="18" charset="2"/>
              </a:rPr>
              <a:t>b</a:t>
            </a:r>
            <a:r>
              <a:rPr lang="en-GB" altLang="cs-CZ" sz="2000" baseline="-25000"/>
              <a:t>1</a:t>
            </a:r>
            <a:r>
              <a:rPr lang="en-GB" altLang="cs-CZ" sz="2000"/>
              <a:t> + </a:t>
            </a:r>
            <a:r>
              <a:rPr lang="en-GB" altLang="cs-CZ" sz="2000">
                <a:latin typeface="Symbol" pitchFamily="18" charset="2"/>
              </a:rPr>
              <a:t>b</a:t>
            </a:r>
            <a:r>
              <a:rPr lang="en-GB" altLang="cs-CZ" sz="2000" baseline="-25000"/>
              <a:t>2</a:t>
            </a:r>
            <a:r>
              <a:rPr lang="en-GB" altLang="cs-CZ" sz="2000" i="1"/>
              <a:t>x</a:t>
            </a:r>
            <a:r>
              <a:rPr lang="en-GB" altLang="cs-CZ" sz="2000" baseline="-25000"/>
              <a:t>i</a:t>
            </a:r>
            <a:r>
              <a:rPr lang="en-GB" altLang="cs-CZ" sz="2000"/>
              <a:t>) </a:t>
            </a:r>
          </a:p>
          <a:p>
            <a:pPr marL="469900" indent="-469900">
              <a:lnSpc>
                <a:spcPct val="80000"/>
              </a:lnSpc>
              <a:buFont typeface="Wingdings" pitchFamily="2" charset="2"/>
              <a:buNone/>
            </a:pPr>
            <a:endParaRPr lang="en-GB" altLang="cs-CZ" sz="2000"/>
          </a:p>
          <a:p>
            <a:pPr marL="469900" indent="-469900">
              <a:lnSpc>
                <a:spcPct val="80000"/>
              </a:lnSpc>
              <a:buFont typeface="Wingdings" pitchFamily="2" charset="2"/>
              <a:buNone/>
            </a:pPr>
            <a:endParaRPr lang="en-GB" altLang="cs-CZ" sz="2000"/>
          </a:p>
          <a:p>
            <a:pPr marL="469900" indent="-469900">
              <a:lnSpc>
                <a:spcPct val="80000"/>
              </a:lnSpc>
              <a:buFont typeface="Wingdings" pitchFamily="2" charset="2"/>
              <a:buNone/>
            </a:pPr>
            <a:endParaRPr lang="en-GB" altLang="cs-CZ" sz="2000"/>
          </a:p>
        </p:txBody>
      </p:sp>
      <p:sp>
        <p:nvSpPr>
          <p:cNvPr id="6" name="Datumsplatzhalter 5"/>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r>
              <a:rPr lang="en-GB" altLang="cs-CZ" sz="4000">
                <a:latin typeface="Verdana" pitchFamily="34" charset="0"/>
              </a:rPr>
              <a:t>Observations and Fitted Regression Line</a:t>
            </a:r>
            <a:endParaRPr lang="en-US" altLang="cs-CZ" sz="4000">
              <a:latin typeface="Verdana" pitchFamily="34" charset="0"/>
            </a:endParaRPr>
          </a:p>
        </p:txBody>
      </p:sp>
      <p:sp>
        <p:nvSpPr>
          <p:cNvPr id="8196" name="Inhaltsplatzhalter 6"/>
          <p:cNvSpPr>
            <a:spLocks noGrp="1"/>
          </p:cNvSpPr>
          <p:nvPr>
            <p:ph idx="1"/>
          </p:nvPr>
        </p:nvSpPr>
        <p:spPr/>
        <p:txBody>
          <a:bodyPr/>
          <a:lstStyle/>
          <a:p>
            <a:pPr>
              <a:buFont typeface="Wingdings" pitchFamily="2" charset="2"/>
              <a:buNone/>
            </a:pPr>
            <a:endParaRPr lang="en-GB" altLang="cs-CZ" sz="2000"/>
          </a:p>
          <a:p>
            <a:pPr>
              <a:buFont typeface="Wingdings" pitchFamily="2" charset="2"/>
              <a:buNone/>
            </a:pPr>
            <a:r>
              <a:rPr lang="en-GB" altLang="cs-CZ" sz="2000"/>
              <a:t>Simple linear regression: Fitted line and observation points (Verbeek, Figure 2.1) </a:t>
            </a:r>
            <a:endParaRPr lang="de-AT" altLang="cs-CZ" sz="2000"/>
          </a:p>
        </p:txBody>
      </p:sp>
      <p:sp>
        <p:nvSpPr>
          <p:cNvPr id="6" name="Datumsplatzhalter 5"/>
          <p:cNvSpPr>
            <a:spLocks noGrp="1"/>
          </p:cNvSpPr>
          <p:nvPr>
            <p:ph type="dt" sz="quarter" idx="10"/>
          </p:nvPr>
        </p:nvSpPr>
        <p:spPr/>
        <p:txBody>
          <a:bodyPr/>
          <a:lstStyle/>
          <a:p>
            <a:pPr>
              <a:defRPr/>
            </a:pPr>
            <a:r>
              <a:rPr lang="en-US" altLang="en-US"/>
              <a:t>Oct 5, 2018</a:t>
            </a:r>
            <a:endParaRPr lang="de-AT" altLang="en-US"/>
          </a:p>
        </p:txBody>
      </p:sp>
      <p:graphicFrame>
        <p:nvGraphicFramePr>
          <p:cNvPr id="8194" name="Object 3"/>
          <p:cNvGraphicFramePr>
            <a:graphicFrameLocks noChangeAspect="1"/>
          </p:cNvGraphicFramePr>
          <p:nvPr/>
        </p:nvGraphicFramePr>
        <p:xfrm>
          <a:off x="2214563" y="2630488"/>
          <a:ext cx="5572125" cy="3441700"/>
        </p:xfrm>
        <a:graphic>
          <a:graphicData uri="http://schemas.openxmlformats.org/presentationml/2006/ole">
            <mc:AlternateContent xmlns:mc="http://schemas.openxmlformats.org/markup-compatibility/2006">
              <mc:Choice xmlns:v="urn:schemas-microsoft-com:vml" Requires="v">
                <p:oleObj spid="_x0000_s8216" name="Photo Editor Photo" r:id="rId4" imgW="5780952" imgH="3572374" progId="">
                  <p:embed/>
                </p:oleObj>
              </mc:Choice>
              <mc:Fallback>
                <p:oleObj name="Photo Editor Photo" r:id="rId4" imgW="5780952" imgH="3572374"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4563" y="2630488"/>
                        <a:ext cx="5572125"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Rectangle 2"/>
          <p:cNvSpPr>
            <a:spLocks noGrp="1" noChangeArrowheads="1"/>
          </p:cNvSpPr>
          <p:nvPr>
            <p:ph type="title"/>
          </p:nvPr>
        </p:nvSpPr>
        <p:spPr/>
        <p:txBody>
          <a:bodyPr/>
          <a:lstStyle/>
          <a:p>
            <a:r>
              <a:rPr lang="en-GB" altLang="cs-CZ" sz="4000">
                <a:latin typeface="Verdana" pitchFamily="34" charset="0"/>
              </a:rPr>
              <a:t>OLS Estimators</a:t>
            </a:r>
          </a:p>
        </p:txBody>
      </p:sp>
      <p:sp>
        <p:nvSpPr>
          <p:cNvPr id="9224" name="Rectangle 3"/>
          <p:cNvSpPr>
            <a:spLocks noGrp="1" noChangeArrowheads="1"/>
          </p:cNvSpPr>
          <p:nvPr>
            <p:ph type="body" sz="half" idx="1"/>
          </p:nvPr>
        </p:nvSpPr>
        <p:spPr>
          <a:xfrm>
            <a:off x="457200" y="3311525"/>
            <a:ext cx="8045450" cy="2903538"/>
          </a:xfrm>
        </p:spPr>
        <p:txBody>
          <a:bodyPr/>
          <a:lstStyle/>
          <a:p>
            <a:pPr marL="469900" indent="-469900">
              <a:buFont typeface="Wingdings" pitchFamily="2" charset="2"/>
              <a:buNone/>
            </a:pPr>
            <a:r>
              <a:rPr lang="en-GB" altLang="cs-CZ" sz="2000"/>
              <a:t>OLS estimators </a:t>
            </a:r>
            <a:r>
              <a:rPr lang="en-GB" altLang="cs-CZ" sz="2000" i="1"/>
              <a:t>b</a:t>
            </a:r>
            <a:r>
              <a:rPr lang="en-GB" altLang="cs-CZ" sz="2000" baseline="-25000"/>
              <a:t>1</a:t>
            </a:r>
            <a:r>
              <a:rPr lang="en-GB" altLang="cs-CZ" sz="2000"/>
              <a:t> und </a:t>
            </a:r>
            <a:r>
              <a:rPr lang="en-GB" altLang="cs-CZ" sz="2000" i="1"/>
              <a:t>b</a:t>
            </a:r>
            <a:r>
              <a:rPr lang="en-GB" altLang="cs-CZ" sz="2000" baseline="-25000"/>
              <a:t>2</a:t>
            </a:r>
            <a:r>
              <a:rPr lang="en-GB" altLang="cs-CZ" sz="2000"/>
              <a:t> result in</a:t>
            </a:r>
          </a:p>
        </p:txBody>
      </p:sp>
      <p:graphicFrame>
        <p:nvGraphicFramePr>
          <p:cNvPr id="9218" name="Object 3"/>
          <p:cNvGraphicFramePr>
            <a:graphicFrameLocks noGrp="1" noChangeAspect="1"/>
          </p:cNvGraphicFramePr>
          <p:nvPr>
            <p:ph sz="quarter" idx="2"/>
          </p:nvPr>
        </p:nvGraphicFramePr>
        <p:xfrm>
          <a:off x="1539875" y="3740150"/>
          <a:ext cx="1592263" cy="1457325"/>
        </p:xfrm>
        <a:graphic>
          <a:graphicData uri="http://schemas.openxmlformats.org/presentationml/2006/ole">
            <mc:AlternateContent xmlns:mc="http://schemas.openxmlformats.org/markup-compatibility/2006">
              <mc:Choice xmlns:v="urn:schemas-microsoft-com:vml" Requires="v">
                <p:oleObj spid="_x0000_s9317" name="Formel" r:id="rId4" imgW="749300" imgH="685800" progId="">
                  <p:embed/>
                </p:oleObj>
              </mc:Choice>
              <mc:Fallback>
                <p:oleObj name="Formel" r:id="rId4" imgW="749300" imgH="68580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9875" y="3740150"/>
                        <a:ext cx="1592263" cy="1457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9226"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sp>
        <p:nvSpPr>
          <p:cNvPr id="9227" name="Text Box 8"/>
          <p:cNvSpPr txBox="1">
            <a:spLocks noChangeArrowheads="1"/>
          </p:cNvSpPr>
          <p:nvPr/>
        </p:nvSpPr>
        <p:spPr bwMode="auto">
          <a:xfrm>
            <a:off x="4067175" y="3789363"/>
            <a:ext cx="4033838" cy="784225"/>
          </a:xfrm>
          <a:prstGeom prst="rect">
            <a:avLst/>
          </a:prstGeom>
          <a:noFill/>
          <a:ln w="9525">
            <a:noFill/>
            <a:miter lim="800000"/>
            <a:headEnd/>
            <a:tailEnd/>
          </a:ln>
        </p:spPr>
        <p:txBody>
          <a:bodyPr>
            <a:spAutoFit/>
          </a:bodyPr>
          <a:lstStyle/>
          <a:p>
            <a:pPr eaLnBrk="0" hangingPunct="0">
              <a:spcBef>
                <a:spcPts val="600"/>
              </a:spcBef>
            </a:pPr>
            <a:r>
              <a:rPr lang="en-GB" altLang="cs-CZ" sz="2000"/>
              <a:t>with mean values     and</a:t>
            </a:r>
          </a:p>
          <a:p>
            <a:pPr eaLnBrk="0" hangingPunct="0">
              <a:spcBef>
                <a:spcPts val="600"/>
              </a:spcBef>
            </a:pPr>
            <a:r>
              <a:rPr lang="en-GB" altLang="cs-CZ" sz="2000"/>
              <a:t>and second moments</a:t>
            </a:r>
          </a:p>
        </p:txBody>
      </p:sp>
      <p:sp>
        <p:nvSpPr>
          <p:cNvPr id="9228" name="Rectangle 9"/>
          <p:cNvSpPr>
            <a:spLocks noChangeArrowheads="1"/>
          </p:cNvSpPr>
          <p:nvPr/>
        </p:nvSpPr>
        <p:spPr bwMode="auto">
          <a:xfrm>
            <a:off x="1258888" y="3789363"/>
            <a:ext cx="2160587" cy="1512887"/>
          </a:xfrm>
          <a:prstGeom prst="rect">
            <a:avLst/>
          </a:prstGeom>
          <a:noFill/>
          <a:ln w="38100">
            <a:solidFill>
              <a:srgbClr val="FF0000"/>
            </a:solidFill>
            <a:miter lim="800000"/>
            <a:headEnd/>
            <a:tailEnd/>
          </a:ln>
        </p:spPr>
        <p:txBody>
          <a:bodyPr wrap="none" anchor="ctr"/>
          <a:lstStyle/>
          <a:p>
            <a:endParaRPr lang="de-AT" altLang="cs-CZ"/>
          </a:p>
        </p:txBody>
      </p:sp>
      <p:graphicFrame>
        <p:nvGraphicFramePr>
          <p:cNvPr id="9219" name="Object 6"/>
          <p:cNvGraphicFramePr>
            <a:graphicFrameLocks noChangeAspect="1"/>
          </p:cNvGraphicFramePr>
          <p:nvPr/>
        </p:nvGraphicFramePr>
        <p:xfrm>
          <a:off x="6126163" y="3760788"/>
          <a:ext cx="344487" cy="420687"/>
        </p:xfrm>
        <a:graphic>
          <a:graphicData uri="http://schemas.openxmlformats.org/presentationml/2006/ole">
            <mc:AlternateContent xmlns:mc="http://schemas.openxmlformats.org/markup-compatibility/2006">
              <mc:Choice xmlns:v="urn:schemas-microsoft-com:vml" Requires="v">
                <p:oleObj spid="_x0000_s9318" name="Formel" r:id="rId6" imgW="139579" imgH="164957" progId="">
                  <p:embed/>
                </p:oleObj>
              </mc:Choice>
              <mc:Fallback>
                <p:oleObj name="Formel" r:id="rId6" imgW="139579" imgH="164957" progId="">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26163" y="3760788"/>
                        <a:ext cx="344487" cy="420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0" name="Object 7"/>
          <p:cNvGraphicFramePr>
            <a:graphicFrameLocks noChangeAspect="1"/>
          </p:cNvGraphicFramePr>
          <p:nvPr/>
        </p:nvGraphicFramePr>
        <p:xfrm>
          <a:off x="6905625" y="3763963"/>
          <a:ext cx="344488" cy="485775"/>
        </p:xfrm>
        <a:graphic>
          <a:graphicData uri="http://schemas.openxmlformats.org/presentationml/2006/ole">
            <mc:AlternateContent xmlns:mc="http://schemas.openxmlformats.org/markup-compatibility/2006">
              <mc:Choice xmlns:v="urn:schemas-microsoft-com:vml" Requires="v">
                <p:oleObj spid="_x0000_s9319" name="Formel" r:id="rId8" imgW="139639" imgH="190417" progId="">
                  <p:embed/>
                </p:oleObj>
              </mc:Choice>
              <mc:Fallback>
                <p:oleObj name="Formel" r:id="rId8" imgW="139639" imgH="190417" progId="">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05625" y="3763963"/>
                        <a:ext cx="344488"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9" name="Text Box 13"/>
          <p:cNvSpPr txBox="1">
            <a:spLocks noChangeArrowheads="1"/>
          </p:cNvSpPr>
          <p:nvPr/>
        </p:nvSpPr>
        <p:spPr bwMode="auto">
          <a:xfrm>
            <a:off x="468313" y="1519238"/>
            <a:ext cx="8175625" cy="400050"/>
          </a:xfrm>
          <a:prstGeom prst="rect">
            <a:avLst/>
          </a:prstGeom>
          <a:noFill/>
          <a:ln w="9525">
            <a:noFill/>
            <a:miter lim="800000"/>
            <a:headEnd/>
            <a:tailEnd/>
          </a:ln>
        </p:spPr>
        <p:txBody>
          <a:bodyPr>
            <a:spAutoFit/>
          </a:bodyPr>
          <a:lstStyle/>
          <a:p>
            <a:pPr>
              <a:spcBef>
                <a:spcPct val="50000"/>
              </a:spcBef>
            </a:pPr>
            <a:r>
              <a:rPr lang="en-GB" altLang="cs-CZ" sz="2000" dirty="0"/>
              <a:t>Equating the partial derivatives of S(</a:t>
            </a:r>
            <a:r>
              <a:rPr lang="en-GB" altLang="cs-CZ" sz="2000" dirty="0">
                <a:latin typeface="Symbol" pitchFamily="18" charset="2"/>
              </a:rPr>
              <a:t>b</a:t>
            </a:r>
            <a:r>
              <a:rPr lang="en-GB" altLang="cs-CZ" sz="2000" baseline="-25000" dirty="0"/>
              <a:t>1</a:t>
            </a:r>
            <a:r>
              <a:rPr lang="en-GB" altLang="cs-CZ" sz="2000" dirty="0"/>
              <a:t>, </a:t>
            </a:r>
            <a:r>
              <a:rPr lang="en-GB" altLang="cs-CZ" sz="2000" dirty="0">
                <a:latin typeface="Symbol" pitchFamily="18" charset="2"/>
              </a:rPr>
              <a:t>b</a:t>
            </a:r>
            <a:r>
              <a:rPr lang="en-GB" altLang="cs-CZ" sz="2000" baseline="-25000" dirty="0"/>
              <a:t>2</a:t>
            </a:r>
            <a:r>
              <a:rPr lang="en-GB" altLang="cs-CZ" sz="2000" dirty="0"/>
              <a:t>) to zero: </a:t>
            </a:r>
            <a:r>
              <a:rPr lang="en-GB" altLang="cs-CZ" sz="2000" b="1" dirty="0">
                <a:solidFill>
                  <a:srgbClr val="000000"/>
                </a:solidFill>
              </a:rPr>
              <a:t>normal equations</a:t>
            </a:r>
          </a:p>
        </p:txBody>
      </p:sp>
      <p:graphicFrame>
        <p:nvGraphicFramePr>
          <p:cNvPr id="9221" name="Object 8"/>
          <p:cNvGraphicFramePr>
            <a:graphicFrameLocks noChangeAspect="1"/>
          </p:cNvGraphicFramePr>
          <p:nvPr/>
        </p:nvGraphicFramePr>
        <p:xfrm>
          <a:off x="844550" y="1928813"/>
          <a:ext cx="4381500" cy="1292225"/>
        </p:xfrm>
        <a:graphic>
          <a:graphicData uri="http://schemas.openxmlformats.org/presentationml/2006/ole">
            <mc:AlternateContent xmlns:mc="http://schemas.openxmlformats.org/markup-compatibility/2006">
              <mc:Choice xmlns:v="urn:schemas-microsoft-com:vml" Requires="v">
                <p:oleObj spid="_x0000_s9320" name="Equation" r:id="rId10" imgW="1981080" imgH="583920" progId="Equation.DSMT4">
                  <p:embed/>
                </p:oleObj>
              </mc:Choice>
              <mc:Fallback>
                <p:oleObj name="Equation" r:id="rId10" imgW="1981080" imgH="583920" progId="Equation.DSMT4">
                  <p:embed/>
                  <p:pic>
                    <p:nvPicPr>
                      <p:cNvPr id="0"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44550" y="1928813"/>
                        <a:ext cx="4381500" cy="1292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2" name="Object 9"/>
          <p:cNvGraphicFramePr>
            <a:graphicFrameLocks noChangeAspect="1"/>
          </p:cNvGraphicFramePr>
          <p:nvPr/>
        </p:nvGraphicFramePr>
        <p:xfrm>
          <a:off x="4468813" y="4500563"/>
          <a:ext cx="3535362" cy="1571625"/>
        </p:xfrm>
        <a:graphic>
          <a:graphicData uri="http://schemas.openxmlformats.org/presentationml/2006/ole">
            <mc:AlternateContent xmlns:mc="http://schemas.openxmlformats.org/markup-compatibility/2006">
              <mc:Choice xmlns:v="urn:schemas-microsoft-com:vml" Requires="v">
                <p:oleObj spid="_x0000_s9321" name="Formel" r:id="rId12" imgW="1828800" imgH="812520" progId="Equation.3">
                  <p:embed/>
                </p:oleObj>
              </mc:Choice>
              <mc:Fallback>
                <p:oleObj name="Formel" r:id="rId12" imgW="1828800" imgH="812520" progId="Equation.3">
                  <p:embed/>
                  <p:pic>
                    <p:nvPicPr>
                      <p:cNvPr id="0"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68813" y="4500563"/>
                        <a:ext cx="3535362" cy="1571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Fußzeilenplatzhalter 13"/>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GB" altLang="cs-CZ" sz="4000">
                <a:latin typeface="Verdana" pitchFamily="34" charset="0"/>
              </a:rPr>
              <a:t>Individual Wages, </a:t>
            </a:r>
            <a:r>
              <a:rPr lang="en-GB" altLang="cs-CZ" sz="2400">
                <a:latin typeface="Verdana" pitchFamily="34" charset="0"/>
              </a:rPr>
              <a:t>cont’d</a:t>
            </a:r>
            <a:endParaRPr lang="en-GB" altLang="cs-CZ" sz="4000">
              <a:latin typeface="Verdana" pitchFamily="34" charset="0"/>
            </a:endParaRP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GB" sz="2000">
                <a:solidFill>
                  <a:schemeClr val="tx2">
                    <a:lumMod val="75000"/>
                  </a:schemeClr>
                </a:solidFill>
              </a:rPr>
              <a:t>Sample (US National Longitudinal Survey, 1987): </a:t>
            </a:r>
            <a:r>
              <a:rPr lang="en-GB" sz="2000">
                <a:solidFill>
                  <a:schemeClr val="tx2">
                    <a:lumMod val="75000"/>
                  </a:schemeClr>
                </a:solidFill>
                <a:cs typeface="Arial" charset="0"/>
              </a:rPr>
              <a:t>wage per hour, gender, experience, years of schooling; </a:t>
            </a:r>
            <a:r>
              <a:rPr lang="en-GB" sz="2000" i="1">
                <a:solidFill>
                  <a:schemeClr val="tx2">
                    <a:lumMod val="75000"/>
                  </a:schemeClr>
                </a:solidFill>
              </a:rPr>
              <a:t>N </a:t>
            </a:r>
            <a:r>
              <a:rPr lang="en-GB" sz="2000">
                <a:solidFill>
                  <a:schemeClr val="tx2">
                    <a:lumMod val="75000"/>
                  </a:schemeClr>
                </a:solidFill>
              </a:rPr>
              <a:t>= 3294 individuals (1569 females)</a:t>
            </a:r>
          </a:p>
          <a:p>
            <a:pPr eaLnBrk="1" hangingPunct="1">
              <a:spcBef>
                <a:spcPts val="600"/>
              </a:spcBef>
              <a:buFontTx/>
              <a:buNone/>
              <a:defRPr/>
            </a:pPr>
            <a:r>
              <a:rPr lang="en-GB" sz="2000">
                <a:solidFill>
                  <a:schemeClr val="tx2">
                    <a:lumMod val="75000"/>
                  </a:schemeClr>
                </a:solidFill>
                <a:cs typeface="Arial" charset="0"/>
              </a:rPr>
              <a:t>Average wage </a:t>
            </a:r>
            <a:r>
              <a:rPr lang="en-GB" sz="2000" err="1">
                <a:solidFill>
                  <a:schemeClr val="tx2">
                    <a:lumMod val="75000"/>
                  </a:schemeClr>
                </a:solidFill>
                <a:cs typeface="Arial" charset="0"/>
              </a:rPr>
              <a:t>p.h</a:t>
            </a:r>
            <a:r>
              <a:rPr lang="en-GB" sz="2000">
                <a:solidFill>
                  <a:schemeClr val="tx2">
                    <a:lumMod val="75000"/>
                  </a:schemeClr>
                </a:solidFill>
                <a:cs typeface="Arial" charset="0"/>
              </a:rPr>
              <a:t>.: 6,31$ for males, 5,15$ for females</a:t>
            </a:r>
          </a:p>
          <a:p>
            <a:pPr eaLnBrk="1" hangingPunct="1">
              <a:spcBef>
                <a:spcPts val="600"/>
              </a:spcBef>
              <a:buFontTx/>
              <a:buNone/>
              <a:defRPr/>
            </a:pPr>
            <a:r>
              <a:rPr lang="en-GB" sz="2000">
                <a:solidFill>
                  <a:schemeClr val="tx2">
                    <a:lumMod val="75000"/>
                  </a:schemeClr>
                </a:solidFill>
                <a:cs typeface="Arial" charset="0"/>
              </a:rPr>
              <a:t>Model:</a:t>
            </a:r>
          </a:p>
          <a:p>
            <a:pPr eaLnBrk="1" hangingPunct="1">
              <a:spcBef>
                <a:spcPts val="600"/>
              </a:spcBef>
              <a:buFontTx/>
              <a:buNone/>
              <a:defRPr/>
            </a:pPr>
            <a:r>
              <a:rPr lang="en-GB" sz="2000">
                <a:solidFill>
                  <a:schemeClr val="tx2">
                    <a:lumMod val="75000"/>
                  </a:schemeClr>
                </a:solidFill>
                <a:cs typeface="Arial" charset="0"/>
              </a:rPr>
              <a:t>	</a:t>
            </a:r>
            <a:r>
              <a:rPr lang="en-GB" sz="2400" i="1" err="1">
                <a:solidFill>
                  <a:schemeClr val="tx2">
                    <a:lumMod val="75000"/>
                  </a:schemeClr>
                </a:solidFill>
                <a:cs typeface="Arial" charset="0"/>
              </a:rPr>
              <a:t>wage</a:t>
            </a:r>
            <a:r>
              <a:rPr lang="en-GB" sz="2400" baseline="-25000" err="1">
                <a:solidFill>
                  <a:schemeClr val="tx2">
                    <a:lumMod val="75000"/>
                  </a:schemeClr>
                </a:solidFill>
                <a:cs typeface="Arial" charset="0"/>
              </a:rPr>
              <a:t>i</a:t>
            </a:r>
            <a:r>
              <a:rPr lang="en-GB" sz="2400">
                <a:solidFill>
                  <a:schemeClr val="tx2">
                    <a:lumMod val="75000"/>
                  </a:schemeClr>
                </a:solidFill>
                <a:cs typeface="Arial" charset="0"/>
              </a:rPr>
              <a:t> = β</a:t>
            </a:r>
            <a:r>
              <a:rPr lang="en-GB" sz="2400" baseline="-25000">
                <a:solidFill>
                  <a:schemeClr val="tx2">
                    <a:lumMod val="75000"/>
                  </a:schemeClr>
                </a:solidFill>
                <a:cs typeface="Arial" charset="0"/>
              </a:rPr>
              <a:t>1</a:t>
            </a:r>
            <a:r>
              <a:rPr lang="en-GB" sz="2400">
                <a:solidFill>
                  <a:schemeClr val="tx2">
                    <a:lumMod val="75000"/>
                  </a:schemeClr>
                </a:solidFill>
                <a:cs typeface="Arial" charset="0"/>
              </a:rPr>
              <a:t> + β</a:t>
            </a:r>
            <a:r>
              <a:rPr lang="en-GB" sz="2400" baseline="-25000">
                <a:solidFill>
                  <a:schemeClr val="tx2">
                    <a:lumMod val="75000"/>
                  </a:schemeClr>
                </a:solidFill>
                <a:cs typeface="Arial" charset="0"/>
              </a:rPr>
              <a:t>2</a:t>
            </a:r>
            <a:r>
              <a:rPr lang="en-GB" sz="2400">
                <a:solidFill>
                  <a:schemeClr val="tx2">
                    <a:lumMod val="75000"/>
                  </a:schemeClr>
                </a:solidFill>
                <a:cs typeface="Arial" charset="0"/>
              </a:rPr>
              <a:t> </a:t>
            </a:r>
            <a:r>
              <a:rPr lang="en-GB" sz="2400" i="1" err="1">
                <a:solidFill>
                  <a:schemeClr val="tx2">
                    <a:lumMod val="75000"/>
                  </a:schemeClr>
                </a:solidFill>
                <a:cs typeface="Arial" charset="0"/>
              </a:rPr>
              <a:t>male</a:t>
            </a:r>
            <a:r>
              <a:rPr lang="en-GB" sz="2400" baseline="-25000" err="1">
                <a:solidFill>
                  <a:schemeClr val="tx2">
                    <a:lumMod val="75000"/>
                  </a:schemeClr>
                </a:solidFill>
                <a:cs typeface="Arial" charset="0"/>
              </a:rPr>
              <a:t>i</a:t>
            </a:r>
            <a:r>
              <a:rPr lang="en-GB" sz="2400">
                <a:solidFill>
                  <a:schemeClr val="tx2">
                    <a:lumMod val="75000"/>
                  </a:schemeClr>
                </a:solidFill>
                <a:cs typeface="Arial" charset="0"/>
              </a:rPr>
              <a:t> + </a:t>
            </a:r>
            <a:r>
              <a:rPr lang="en-GB" sz="2400" i="1" err="1">
                <a:solidFill>
                  <a:schemeClr val="tx2">
                    <a:lumMod val="75000"/>
                  </a:schemeClr>
                </a:solidFill>
                <a:cs typeface="Arial" charset="0"/>
              </a:rPr>
              <a:t>ε</a:t>
            </a:r>
            <a:r>
              <a:rPr lang="en-GB" sz="2400" baseline="-25000" err="1">
                <a:solidFill>
                  <a:schemeClr val="tx2">
                    <a:lumMod val="75000"/>
                  </a:schemeClr>
                </a:solidFill>
                <a:cs typeface="Arial" charset="0"/>
              </a:rPr>
              <a:t>i</a:t>
            </a:r>
            <a:r>
              <a:rPr lang="en-GB" sz="2400">
                <a:solidFill>
                  <a:schemeClr val="tx2">
                    <a:lumMod val="75000"/>
                  </a:schemeClr>
                </a:solidFill>
                <a:cs typeface="Arial" charset="0"/>
              </a:rPr>
              <a:t> </a:t>
            </a:r>
            <a:endParaRPr lang="en-GB" sz="2000">
              <a:solidFill>
                <a:schemeClr val="tx2">
                  <a:lumMod val="75000"/>
                </a:schemeClr>
              </a:solidFill>
              <a:cs typeface="Arial" charset="0"/>
            </a:endParaRPr>
          </a:p>
          <a:p>
            <a:pPr eaLnBrk="1" hangingPunct="1">
              <a:spcBef>
                <a:spcPts val="600"/>
              </a:spcBef>
              <a:buFontTx/>
              <a:buNone/>
              <a:defRPr/>
            </a:pPr>
            <a:r>
              <a:rPr lang="en-GB" sz="2000" i="1" err="1">
                <a:solidFill>
                  <a:schemeClr val="tx2">
                    <a:lumMod val="75000"/>
                  </a:schemeClr>
                </a:solidFill>
                <a:cs typeface="Arial" charset="0"/>
              </a:rPr>
              <a:t>male</a:t>
            </a:r>
            <a:r>
              <a:rPr lang="en-GB" sz="2000" baseline="-25000" err="1">
                <a:solidFill>
                  <a:schemeClr val="tx2">
                    <a:lumMod val="75000"/>
                  </a:schemeClr>
                </a:solidFill>
                <a:cs typeface="Arial" charset="0"/>
              </a:rPr>
              <a:t>I</a:t>
            </a:r>
            <a:r>
              <a:rPr lang="en-GB" sz="2000">
                <a:solidFill>
                  <a:schemeClr val="tx2">
                    <a:lumMod val="75000"/>
                  </a:schemeClr>
                </a:solidFill>
                <a:cs typeface="Arial" charset="0"/>
              </a:rPr>
              <a:t>: male dummy, has value 1 if individual is male, otherwise value 0</a:t>
            </a:r>
          </a:p>
          <a:p>
            <a:pPr eaLnBrk="1" hangingPunct="1">
              <a:spcBef>
                <a:spcPts val="600"/>
              </a:spcBef>
              <a:buFontTx/>
              <a:buNone/>
              <a:defRPr/>
            </a:pPr>
            <a:r>
              <a:rPr lang="en-GB" sz="2000">
                <a:solidFill>
                  <a:schemeClr val="tx2">
                    <a:lumMod val="75000"/>
                  </a:schemeClr>
                </a:solidFill>
                <a:cs typeface="Arial" charset="0"/>
              </a:rPr>
              <a:t>OLS estimation gives</a:t>
            </a:r>
          </a:p>
          <a:p>
            <a:pPr eaLnBrk="1" hangingPunct="1">
              <a:spcBef>
                <a:spcPts val="600"/>
              </a:spcBef>
              <a:buFontTx/>
              <a:buNone/>
              <a:defRPr/>
            </a:pPr>
            <a:r>
              <a:rPr lang="en-GB" sz="2000" i="1">
                <a:solidFill>
                  <a:schemeClr val="tx2">
                    <a:lumMod val="75000"/>
                  </a:schemeClr>
                </a:solidFill>
              </a:rPr>
              <a:t>	</a:t>
            </a:r>
            <a:r>
              <a:rPr lang="en-GB" sz="2400" i="1" err="1">
                <a:solidFill>
                  <a:schemeClr val="tx2">
                    <a:lumMod val="75000"/>
                  </a:schemeClr>
                </a:solidFill>
              </a:rPr>
              <a:t>wage</a:t>
            </a:r>
            <a:r>
              <a:rPr lang="en-GB" sz="2400" baseline="-25000" err="1">
                <a:solidFill>
                  <a:schemeClr val="tx2">
                    <a:lumMod val="75000"/>
                  </a:schemeClr>
                </a:solidFill>
              </a:rPr>
              <a:t>i</a:t>
            </a:r>
            <a:r>
              <a:rPr lang="en-GB" sz="2400">
                <a:solidFill>
                  <a:schemeClr val="tx2">
                    <a:lumMod val="75000"/>
                  </a:schemeClr>
                </a:solidFill>
              </a:rPr>
              <a:t> = 5,15 + 1,17*</a:t>
            </a:r>
            <a:r>
              <a:rPr lang="en-GB" sz="2400" i="1" err="1">
                <a:solidFill>
                  <a:schemeClr val="tx2">
                    <a:lumMod val="75000"/>
                  </a:schemeClr>
                </a:solidFill>
              </a:rPr>
              <a:t>male</a:t>
            </a:r>
            <a:r>
              <a:rPr lang="en-GB" sz="2400" baseline="-25000" err="1">
                <a:solidFill>
                  <a:schemeClr val="tx2">
                    <a:lumMod val="75000"/>
                  </a:schemeClr>
                </a:solidFill>
              </a:rPr>
              <a:t>i</a:t>
            </a:r>
            <a:endParaRPr lang="en-GB" sz="2000">
              <a:solidFill>
                <a:schemeClr val="tx2">
                  <a:lumMod val="75000"/>
                </a:schemeClr>
              </a:solidFill>
              <a:cs typeface="Arial" charset="0"/>
            </a:endParaRPr>
          </a:p>
          <a:p>
            <a:pPr eaLnBrk="1" hangingPunct="1">
              <a:spcBef>
                <a:spcPts val="600"/>
              </a:spcBef>
              <a:buFontTx/>
              <a:buNone/>
              <a:defRPr/>
            </a:pPr>
            <a:r>
              <a:rPr lang="en-GB" sz="2000">
                <a:solidFill>
                  <a:schemeClr val="tx2">
                    <a:lumMod val="75000"/>
                  </a:schemeClr>
                </a:solidFill>
                <a:cs typeface="Arial" charset="0"/>
              </a:rPr>
              <a:t>Compare with averages! </a:t>
            </a:r>
          </a:p>
          <a:p>
            <a:pPr>
              <a:spcBef>
                <a:spcPts val="600"/>
              </a:spcBef>
              <a:buFont typeface="Wingdings" pitchFamily="2" charset="2"/>
              <a:buNone/>
              <a:defRPr/>
            </a:pPr>
            <a:endParaRPr lang="en-US" sz="2000">
              <a:solidFill>
                <a:schemeClr val="accent1">
                  <a:lumMod val="50000"/>
                </a:schemeClr>
              </a:solidFill>
            </a:endParaRPr>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de-AT" sz="2000"/>
          </a:p>
          <a:p>
            <a:pPr>
              <a:buFont typeface="Wingdings" pitchFamily="2" charset="2"/>
              <a:buNone/>
              <a:defRPr/>
            </a:pPr>
            <a:endParaRPr lang="de-AT" sz="20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graphicFrame>
        <p:nvGraphicFramePr>
          <p:cNvPr id="1024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0282"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3"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0283" name="Formel" r:id="rId6" imgW="114151" imgH="215619" progId="Equation.3">
                  <p:embed/>
                </p:oleObj>
              </mc:Choice>
              <mc:Fallback>
                <p:oleObj name="Formel" r:id="rId6" imgW="114151" imgH="215619"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el 1"/>
          <p:cNvSpPr>
            <a:spLocks noGrp="1"/>
          </p:cNvSpPr>
          <p:nvPr>
            <p:ph type="title"/>
          </p:nvPr>
        </p:nvSpPr>
        <p:spPr/>
        <p:txBody>
          <a:bodyPr/>
          <a:lstStyle/>
          <a:p>
            <a:r>
              <a:rPr lang="en-GB" altLang="cs-CZ" sz="4000">
                <a:latin typeface="Verdana" pitchFamily="34" charset="0"/>
              </a:rPr>
              <a:t>Organizational Issues</a:t>
            </a:r>
            <a:endParaRPr lang="en-GB" altLang="cs-CZ" sz="4000"/>
          </a:p>
        </p:txBody>
      </p:sp>
      <p:sp>
        <p:nvSpPr>
          <p:cNvPr id="40963" name="Inhaltsplatzhalter 2"/>
          <p:cNvSpPr>
            <a:spLocks noGrp="1"/>
          </p:cNvSpPr>
          <p:nvPr>
            <p:ph idx="1"/>
          </p:nvPr>
        </p:nvSpPr>
        <p:spPr>
          <a:xfrm>
            <a:off x="457200" y="1600200"/>
            <a:ext cx="8435975" cy="4530725"/>
          </a:xfrm>
        </p:spPr>
        <p:txBody>
          <a:bodyPr/>
          <a:lstStyle/>
          <a:p>
            <a:pPr>
              <a:buFont typeface="Wingdings" pitchFamily="2" charset="2"/>
              <a:buNone/>
            </a:pPr>
            <a:r>
              <a:rPr lang="en-GB" altLang="cs-CZ" sz="2000" b="1" dirty="0"/>
              <a:t>Course schedule</a:t>
            </a:r>
          </a:p>
          <a:p>
            <a:endParaRPr lang="en-GB" altLang="cs-CZ" sz="2000" dirty="0"/>
          </a:p>
          <a:p>
            <a:endParaRPr lang="en-GB" altLang="cs-CZ" sz="2000" dirty="0"/>
          </a:p>
          <a:p>
            <a:endParaRPr lang="en-GB" altLang="cs-CZ" sz="2000" dirty="0"/>
          </a:p>
          <a:p>
            <a:endParaRPr lang="en-GB" altLang="cs-CZ" sz="2000" dirty="0"/>
          </a:p>
          <a:p>
            <a:endParaRPr lang="en-GB" altLang="cs-CZ" sz="2000" dirty="0"/>
          </a:p>
          <a:p>
            <a:endParaRPr lang="en-GB" altLang="cs-CZ" sz="2000" dirty="0"/>
          </a:p>
          <a:p>
            <a:endParaRPr lang="en-GB" altLang="cs-CZ" sz="2000" dirty="0"/>
          </a:p>
          <a:p>
            <a:pPr>
              <a:buFont typeface="Wingdings" pitchFamily="2" charset="2"/>
              <a:buNone/>
            </a:pPr>
            <a:endParaRPr lang="en-GB" altLang="cs-CZ" sz="2000" dirty="0"/>
          </a:p>
          <a:p>
            <a:pPr>
              <a:buFont typeface="Wingdings" pitchFamily="2" charset="2"/>
              <a:buNone/>
            </a:pPr>
            <a:r>
              <a:rPr lang="en-GB" altLang="cs-CZ" sz="2000" dirty="0"/>
              <a:t>	Time: 10:00-13:30 with a break of 30 minutes</a:t>
            </a:r>
          </a:p>
          <a:p>
            <a:pPr>
              <a:buFont typeface="Wingdings" pitchFamily="2" charset="2"/>
              <a:buNone/>
            </a:pPr>
            <a:r>
              <a:rPr lang="en-GB" altLang="cs-CZ" sz="2000" dirty="0"/>
              <a:t>		</a:t>
            </a:r>
          </a:p>
        </p:txBody>
      </p:sp>
      <p:sp>
        <p:nvSpPr>
          <p:cNvPr id="4" name="Datumsplatzhalter 3"/>
          <p:cNvSpPr>
            <a:spLocks noGrp="1"/>
          </p:cNvSpPr>
          <p:nvPr>
            <p:ph type="dt" sz="quarter" idx="10"/>
          </p:nvPr>
        </p:nvSpPr>
        <p:spPr/>
        <p:txBody>
          <a:bodyPr/>
          <a:lstStyle/>
          <a:p>
            <a:pPr>
              <a:defRPr/>
            </a:pPr>
            <a:r>
              <a:rPr lang="en-US" altLang="en-US"/>
              <a:t>Oct 5, 2018</a:t>
            </a:r>
            <a:endParaRPr lang="de-AT" altLang="en-US"/>
          </a:p>
        </p:txBody>
      </p:sp>
      <p:graphicFrame>
        <p:nvGraphicFramePr>
          <p:cNvPr id="7" name="Tabelle 6"/>
          <p:cNvGraphicFramePr>
            <a:graphicFrameLocks noGrp="1"/>
          </p:cNvGraphicFramePr>
          <p:nvPr>
            <p:extLst>
              <p:ext uri="{D42A27DB-BD31-4B8C-83A1-F6EECF244321}">
                <p14:modId xmlns:p14="http://schemas.microsoft.com/office/powerpoint/2010/main" val="3470618420"/>
              </p:ext>
            </p:extLst>
          </p:nvPr>
        </p:nvGraphicFramePr>
        <p:xfrm>
          <a:off x="1258888" y="2201863"/>
          <a:ext cx="3024187" cy="2595565"/>
        </p:xfrm>
        <a:graphic>
          <a:graphicData uri="http://schemas.openxmlformats.org/drawingml/2006/table">
            <a:tbl>
              <a:tblPr firstRow="1" bandRow="1">
                <a:tableStyleId>{5C22544A-7EE6-4342-B048-85BDC9FD1C3A}</a:tableStyleId>
              </a:tblPr>
              <a:tblGrid>
                <a:gridCol w="1085606">
                  <a:extLst>
                    <a:ext uri="{9D8B030D-6E8A-4147-A177-3AD203B41FA5}">
                      <a16:colId xmlns:a16="http://schemas.microsoft.com/office/drawing/2014/main" val="20000"/>
                    </a:ext>
                  </a:extLst>
                </a:gridCol>
                <a:gridCol w="1938581">
                  <a:extLst>
                    <a:ext uri="{9D8B030D-6E8A-4147-A177-3AD203B41FA5}">
                      <a16:colId xmlns:a16="http://schemas.microsoft.com/office/drawing/2014/main" val="20001"/>
                    </a:ext>
                  </a:extLst>
                </a:gridCol>
              </a:tblGrid>
              <a:tr h="370795">
                <a:tc>
                  <a:txBody>
                    <a:bodyPr/>
                    <a:lstStyle/>
                    <a:p>
                      <a:pPr algn="ctr"/>
                      <a:r>
                        <a:rPr lang="de-AT" sz="1800"/>
                        <a:t>Class</a:t>
                      </a:r>
                      <a:endParaRPr lang="en-US" sz="1800"/>
                    </a:p>
                  </a:txBody>
                  <a:tcPr marL="91435" marR="91435" marT="45714" marB="45714"/>
                </a:tc>
                <a:tc>
                  <a:txBody>
                    <a:bodyPr/>
                    <a:lstStyle/>
                    <a:p>
                      <a:pPr algn="ctr"/>
                      <a:r>
                        <a:rPr lang="de-AT" sz="1800"/>
                        <a:t>Date</a:t>
                      </a:r>
                      <a:endParaRPr lang="en-US" sz="1800"/>
                    </a:p>
                  </a:txBody>
                  <a:tcPr marL="91435" marR="91435" marT="45714" marB="45714"/>
                </a:tc>
                <a:extLst>
                  <a:ext uri="{0D108BD9-81ED-4DB2-BD59-A6C34878D82A}">
                    <a16:rowId xmlns:a16="http://schemas.microsoft.com/office/drawing/2014/main" val="10000"/>
                  </a:ext>
                </a:extLst>
              </a:tr>
              <a:tr h="370795">
                <a:tc>
                  <a:txBody>
                    <a:bodyPr/>
                    <a:lstStyle/>
                    <a:p>
                      <a:pPr algn="ctr"/>
                      <a:r>
                        <a:rPr lang="de-AT" sz="1800"/>
                        <a:t>1</a:t>
                      </a:r>
                      <a:endParaRPr lang="en-US" sz="1800"/>
                    </a:p>
                  </a:txBody>
                  <a:tcPr marL="91435" marR="91435" marT="45714" marB="45714"/>
                </a:tc>
                <a:tc>
                  <a:txBody>
                    <a:bodyPr/>
                    <a:lstStyle/>
                    <a:p>
                      <a:pPr algn="ctr"/>
                      <a:r>
                        <a:rPr lang="de-AT" sz="1800" dirty="0"/>
                        <a:t>Fr,</a:t>
                      </a:r>
                      <a:r>
                        <a:rPr lang="de-AT" sz="1800" baseline="0" dirty="0"/>
                        <a:t>  </a:t>
                      </a:r>
                      <a:r>
                        <a:rPr lang="de-AT" sz="1800" baseline="0" dirty="0" err="1"/>
                        <a:t>Oc</a:t>
                      </a:r>
                      <a:r>
                        <a:rPr lang="de-AT" sz="1800" dirty="0" err="1"/>
                        <a:t>t</a:t>
                      </a:r>
                      <a:r>
                        <a:rPr lang="de-AT" sz="1800" baseline="0" dirty="0"/>
                        <a:t> 5</a:t>
                      </a:r>
                      <a:endParaRPr lang="en-US" sz="1800" dirty="0"/>
                    </a:p>
                  </a:txBody>
                  <a:tcPr marL="91435" marR="91435" marT="45714" marB="45714"/>
                </a:tc>
                <a:extLst>
                  <a:ext uri="{0D108BD9-81ED-4DB2-BD59-A6C34878D82A}">
                    <a16:rowId xmlns:a16="http://schemas.microsoft.com/office/drawing/2014/main" val="10001"/>
                  </a:ext>
                </a:extLst>
              </a:tr>
              <a:tr h="370795">
                <a:tc>
                  <a:txBody>
                    <a:bodyPr/>
                    <a:lstStyle/>
                    <a:p>
                      <a:pPr algn="ctr"/>
                      <a:r>
                        <a:rPr lang="de-AT" sz="1800"/>
                        <a:t>2</a:t>
                      </a:r>
                      <a:endParaRPr lang="en-US" sz="1800"/>
                    </a:p>
                  </a:txBody>
                  <a:tcPr marL="91435" marR="91435" marT="45714" marB="45714"/>
                </a:tc>
                <a:tc>
                  <a:txBody>
                    <a:bodyPr/>
                    <a:lstStyle/>
                    <a:p>
                      <a:pPr algn="ctr"/>
                      <a:r>
                        <a:rPr lang="de-AT" sz="1800" dirty="0"/>
                        <a:t>Fr, </a:t>
                      </a:r>
                      <a:r>
                        <a:rPr lang="de-AT" sz="1800" dirty="0" err="1"/>
                        <a:t>Oct</a:t>
                      </a:r>
                      <a:r>
                        <a:rPr lang="de-AT" sz="1800" dirty="0"/>
                        <a:t> 26</a:t>
                      </a:r>
                      <a:endParaRPr lang="en-US" sz="1800" dirty="0"/>
                    </a:p>
                  </a:txBody>
                  <a:tcPr marL="91435" marR="91435" marT="45714" marB="45714"/>
                </a:tc>
                <a:extLst>
                  <a:ext uri="{0D108BD9-81ED-4DB2-BD59-A6C34878D82A}">
                    <a16:rowId xmlns:a16="http://schemas.microsoft.com/office/drawing/2014/main" val="10002"/>
                  </a:ext>
                </a:extLst>
              </a:tr>
              <a:tr h="370795">
                <a:tc>
                  <a:txBody>
                    <a:bodyPr/>
                    <a:lstStyle/>
                    <a:p>
                      <a:pPr algn="ctr"/>
                      <a:r>
                        <a:rPr lang="de-AT" sz="1800"/>
                        <a:t>3</a:t>
                      </a:r>
                      <a:endParaRPr lang="en-US" sz="1800"/>
                    </a:p>
                  </a:txBody>
                  <a:tcPr marL="91435" marR="91435" marT="45714" marB="45714"/>
                </a:tc>
                <a:tc>
                  <a:txBody>
                    <a:bodyPr/>
                    <a:lstStyle/>
                    <a:p>
                      <a:pPr algn="ctr"/>
                      <a:r>
                        <a:rPr lang="de-AT" sz="1800" dirty="0"/>
                        <a:t>Fr,</a:t>
                      </a:r>
                      <a:r>
                        <a:rPr lang="de-AT" sz="1800" baseline="0" dirty="0"/>
                        <a:t> Nov</a:t>
                      </a:r>
                      <a:r>
                        <a:rPr lang="de-AT" sz="1800" dirty="0"/>
                        <a:t> 2</a:t>
                      </a:r>
                      <a:endParaRPr lang="en-US" sz="1800" dirty="0"/>
                    </a:p>
                  </a:txBody>
                  <a:tcPr marL="91435" marR="91435" marT="45714" marB="45714"/>
                </a:tc>
                <a:extLst>
                  <a:ext uri="{0D108BD9-81ED-4DB2-BD59-A6C34878D82A}">
                    <a16:rowId xmlns:a16="http://schemas.microsoft.com/office/drawing/2014/main" val="10003"/>
                  </a:ext>
                </a:extLst>
              </a:tr>
              <a:tr h="370795">
                <a:tc>
                  <a:txBody>
                    <a:bodyPr/>
                    <a:lstStyle/>
                    <a:p>
                      <a:pPr algn="ctr"/>
                      <a:r>
                        <a:rPr lang="de-AT" sz="1800"/>
                        <a:t>4</a:t>
                      </a:r>
                      <a:endParaRPr lang="en-US" sz="1800"/>
                    </a:p>
                  </a:txBody>
                  <a:tcPr marL="91435" marR="91435" marT="45714" marB="45714"/>
                </a:tc>
                <a:tc>
                  <a:txBody>
                    <a:bodyPr/>
                    <a:lstStyle/>
                    <a:p>
                      <a:pPr algn="ctr"/>
                      <a:r>
                        <a:rPr lang="de-AT" sz="1800" dirty="0"/>
                        <a:t>Fr, Nov 9</a:t>
                      </a:r>
                      <a:endParaRPr lang="en-US" sz="1800" dirty="0"/>
                    </a:p>
                  </a:txBody>
                  <a:tcPr marL="91435" marR="91435" marT="45714" marB="45714"/>
                </a:tc>
                <a:extLst>
                  <a:ext uri="{0D108BD9-81ED-4DB2-BD59-A6C34878D82A}">
                    <a16:rowId xmlns:a16="http://schemas.microsoft.com/office/drawing/2014/main" val="10004"/>
                  </a:ext>
                </a:extLst>
              </a:tr>
              <a:tr h="370795">
                <a:tc>
                  <a:txBody>
                    <a:bodyPr/>
                    <a:lstStyle/>
                    <a:p>
                      <a:pPr algn="ctr"/>
                      <a:r>
                        <a:rPr lang="de-AT" sz="1800"/>
                        <a:t>5</a:t>
                      </a:r>
                      <a:endParaRPr lang="en-US" sz="1800"/>
                    </a:p>
                  </a:txBody>
                  <a:tcPr marL="91435" marR="91435" marT="45714" marB="45714"/>
                </a:tc>
                <a:tc>
                  <a:txBody>
                    <a:bodyPr/>
                    <a:lstStyle/>
                    <a:p>
                      <a:pPr algn="ctr"/>
                      <a:r>
                        <a:rPr lang="de-AT" sz="1800" dirty="0"/>
                        <a:t>Fr,</a:t>
                      </a:r>
                      <a:r>
                        <a:rPr lang="de-AT" sz="1800" baseline="0" dirty="0"/>
                        <a:t> Nov</a:t>
                      </a:r>
                      <a:r>
                        <a:rPr lang="de-AT" sz="1800" dirty="0"/>
                        <a:t> 23</a:t>
                      </a:r>
                      <a:endParaRPr lang="en-US" sz="1800" dirty="0"/>
                    </a:p>
                  </a:txBody>
                  <a:tcPr marL="91435" marR="91435" marT="45714" marB="45714"/>
                </a:tc>
                <a:extLst>
                  <a:ext uri="{0D108BD9-81ED-4DB2-BD59-A6C34878D82A}">
                    <a16:rowId xmlns:a16="http://schemas.microsoft.com/office/drawing/2014/main" val="10005"/>
                  </a:ext>
                </a:extLst>
              </a:tr>
              <a:tr h="370795">
                <a:tc>
                  <a:txBody>
                    <a:bodyPr/>
                    <a:lstStyle/>
                    <a:p>
                      <a:pPr algn="ctr"/>
                      <a:r>
                        <a:rPr lang="de-AT" sz="1800"/>
                        <a:t>6</a:t>
                      </a:r>
                      <a:endParaRPr lang="en-US" sz="1800"/>
                    </a:p>
                  </a:txBody>
                  <a:tcPr marL="91435" marR="91435"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AT" sz="1800" dirty="0"/>
                        <a:t>Fr,</a:t>
                      </a:r>
                      <a:r>
                        <a:rPr lang="de-AT" sz="1800" baseline="0" dirty="0"/>
                        <a:t> Nov</a:t>
                      </a:r>
                      <a:r>
                        <a:rPr lang="de-AT" sz="1800" dirty="0"/>
                        <a:t> 30 (?)</a:t>
                      </a:r>
                      <a:endParaRPr lang="en-US" sz="1800" dirty="0"/>
                    </a:p>
                  </a:txBody>
                  <a:tcPr marL="91435" marR="91435" marT="45714" marB="45714"/>
                </a:tc>
                <a:extLst>
                  <a:ext uri="{0D108BD9-81ED-4DB2-BD59-A6C34878D82A}">
                    <a16:rowId xmlns:a16="http://schemas.microsoft.com/office/drawing/2014/main" val="10006"/>
                  </a:ext>
                </a:extLst>
              </a:tr>
            </a:tbl>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ChangeArrowheads="1"/>
          </p:cNvSpPr>
          <p:nvPr>
            <p:ph type="title"/>
          </p:nvPr>
        </p:nvSpPr>
        <p:spPr>
          <a:xfrm>
            <a:off x="457200" y="277813"/>
            <a:ext cx="8401050" cy="1139825"/>
          </a:xfrm>
        </p:spPr>
        <p:txBody>
          <a:bodyPr/>
          <a:lstStyle/>
          <a:p>
            <a:r>
              <a:rPr lang="en-GB" altLang="cs-CZ" sz="4000">
                <a:latin typeface="Verdana" pitchFamily="34" charset="0"/>
              </a:rPr>
              <a:t>Individual Wages, </a:t>
            </a:r>
            <a:r>
              <a:rPr lang="en-GB" altLang="cs-CZ" sz="2400">
                <a:latin typeface="Verdana" pitchFamily="34" charset="0"/>
              </a:rPr>
              <a:t>cont’d</a:t>
            </a:r>
            <a:endParaRPr lang="en-GB" altLang="cs-CZ" sz="4000">
              <a:latin typeface="Verdana" pitchFamily="34" charset="0"/>
            </a:endParaRPr>
          </a:p>
        </p:txBody>
      </p:sp>
      <p:sp>
        <p:nvSpPr>
          <p:cNvPr id="5131"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ct val="10000"/>
              </a:spcBef>
              <a:spcAft>
                <a:spcPct val="10000"/>
              </a:spcAft>
              <a:buFontTx/>
              <a:buNone/>
              <a:defRPr/>
            </a:pPr>
            <a:r>
              <a:rPr lang="en-GB" sz="2000">
                <a:solidFill>
                  <a:schemeClr val="tx2">
                    <a:lumMod val="75000"/>
                  </a:schemeClr>
                </a:solidFill>
              </a:rPr>
              <a:t>OLS estimated wage equation (Table 2.1, </a:t>
            </a:r>
            <a:r>
              <a:rPr lang="en-GB" sz="2000" err="1">
                <a:solidFill>
                  <a:schemeClr val="tx2">
                    <a:lumMod val="75000"/>
                  </a:schemeClr>
                </a:solidFill>
              </a:rPr>
              <a:t>Verbeek</a:t>
            </a:r>
            <a:r>
              <a:rPr lang="en-GB" sz="2000">
                <a:solidFill>
                  <a:schemeClr val="tx2">
                    <a:lumMod val="75000"/>
                  </a:schemeClr>
                </a:solidFill>
              </a:rPr>
              <a:t>)</a:t>
            </a: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r>
              <a:rPr lang="en-GB" sz="2000">
                <a:solidFill>
                  <a:schemeClr val="tx2">
                    <a:lumMod val="75000"/>
                  </a:schemeClr>
                </a:solidFill>
              </a:rPr>
              <a:t>	</a:t>
            </a:r>
            <a:r>
              <a:rPr lang="en-GB" sz="2000" i="1" err="1">
                <a:solidFill>
                  <a:schemeClr val="tx2">
                    <a:lumMod val="75000"/>
                  </a:schemeClr>
                </a:solidFill>
              </a:rPr>
              <a:t>wage</a:t>
            </a:r>
            <a:r>
              <a:rPr lang="en-GB" sz="2000" baseline="-25000" err="1">
                <a:solidFill>
                  <a:schemeClr val="tx2">
                    <a:lumMod val="75000"/>
                  </a:schemeClr>
                </a:solidFill>
              </a:rPr>
              <a:t>i</a:t>
            </a:r>
            <a:r>
              <a:rPr lang="en-GB" sz="2000">
                <a:solidFill>
                  <a:schemeClr val="tx2">
                    <a:lumMod val="75000"/>
                  </a:schemeClr>
                </a:solidFill>
              </a:rPr>
              <a:t> = 5,15 + 1,17*</a:t>
            </a:r>
            <a:r>
              <a:rPr lang="en-GB" sz="2000" i="1" err="1">
                <a:solidFill>
                  <a:schemeClr val="tx2">
                    <a:lumMod val="75000"/>
                  </a:schemeClr>
                </a:solidFill>
              </a:rPr>
              <a:t>male</a:t>
            </a:r>
            <a:r>
              <a:rPr lang="en-GB" sz="2000" baseline="-25000" err="1">
                <a:solidFill>
                  <a:schemeClr val="tx2">
                    <a:lumMod val="75000"/>
                  </a:schemeClr>
                </a:solidFill>
              </a:rPr>
              <a:t>i</a:t>
            </a:r>
            <a:r>
              <a:rPr lang="en-GB" sz="2000">
                <a:solidFill>
                  <a:schemeClr val="tx2">
                    <a:lumMod val="75000"/>
                  </a:schemeClr>
                </a:solidFill>
              </a:rPr>
              <a:t>  </a:t>
            </a:r>
          </a:p>
          <a:p>
            <a:pPr>
              <a:buFont typeface="Wingdings" pitchFamily="2" charset="2"/>
              <a:buNone/>
              <a:defRPr/>
            </a:pPr>
            <a:r>
              <a:rPr lang="en-GB" sz="2000">
                <a:solidFill>
                  <a:schemeClr val="tx2">
                    <a:lumMod val="75000"/>
                  </a:schemeClr>
                </a:solidFill>
              </a:rPr>
              <a:t>		estimated wage </a:t>
            </a:r>
            <a:r>
              <a:rPr lang="en-GB" sz="2000" err="1">
                <a:solidFill>
                  <a:schemeClr val="tx2">
                    <a:lumMod val="75000"/>
                  </a:schemeClr>
                </a:solidFill>
              </a:rPr>
              <a:t>p.h</a:t>
            </a:r>
            <a:r>
              <a:rPr lang="en-GB" sz="2000">
                <a:solidFill>
                  <a:schemeClr val="tx2">
                    <a:lumMod val="75000"/>
                  </a:schemeClr>
                </a:solidFill>
              </a:rPr>
              <a:t> for males: 6,313</a:t>
            </a:r>
          </a:p>
          <a:p>
            <a:pPr>
              <a:buFont typeface="Wingdings" pitchFamily="2" charset="2"/>
              <a:buNone/>
              <a:defRPr/>
            </a:pPr>
            <a:r>
              <a:rPr lang="en-GB" sz="2000">
                <a:solidFill>
                  <a:schemeClr val="tx2">
                    <a:lumMod val="75000"/>
                  </a:schemeClr>
                </a:solidFill>
              </a:rPr>
              <a:t>				       for females: 5,150</a:t>
            </a:r>
          </a:p>
          <a:p>
            <a:pPr>
              <a:buFont typeface="Wingdings" pitchFamily="2" charset="2"/>
              <a:buNone/>
              <a:defRPr/>
            </a:pPr>
            <a:endParaRPr lang="en-US" sz="2000">
              <a:solidFill>
                <a:srgbClr val="C00000"/>
              </a:solidFill>
            </a:endParaRPr>
          </a:p>
          <a:p>
            <a:pPr>
              <a:buFont typeface="Wingdings" pitchFamily="2" charset="2"/>
              <a:buNone/>
              <a:defRPr/>
            </a:pPr>
            <a:endParaRPr lang="en-US" sz="2000"/>
          </a:p>
          <a:p>
            <a:pPr>
              <a:buFont typeface="Wingdings" pitchFamily="2" charset="2"/>
              <a:buNone/>
              <a:defRPr/>
            </a:pPr>
            <a:endParaRPr lang="de-AT" sz="2000"/>
          </a:p>
          <a:p>
            <a:pPr>
              <a:buFont typeface="Wingdings" pitchFamily="2" charset="2"/>
              <a:buNone/>
              <a:defRPr/>
            </a:pPr>
            <a:endParaRPr lang="de-AT" sz="20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graphicFrame>
        <p:nvGraphicFramePr>
          <p:cNvPr id="1126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1342"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7"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1343"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8"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1344" name="Formel" r:id="rId8" imgW="114151" imgH="215619" progId="Equation.3">
                  <p:embed/>
                </p:oleObj>
              </mc:Choice>
              <mc:Fallback>
                <p:oleObj name="Formel" r:id="rId8" imgW="114151" imgH="215619"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9" name="Object 3"/>
          <p:cNvGraphicFramePr>
            <a:graphicFrameLocks noGrp="1" noChangeAspect="1"/>
          </p:cNvGraphicFramePr>
          <p:nvPr/>
        </p:nvGraphicFramePr>
        <p:xfrm>
          <a:off x="2500313" y="2286000"/>
          <a:ext cx="5661025" cy="2479675"/>
        </p:xfrm>
        <a:graphic>
          <a:graphicData uri="http://schemas.openxmlformats.org/presentationml/2006/ole">
            <mc:AlternateContent xmlns:mc="http://schemas.openxmlformats.org/markup-compatibility/2006">
              <mc:Choice xmlns:v="urn:schemas-microsoft-com:vml" Requires="v">
                <p:oleObj spid="_x0000_s11345" name="Photo Editor Photo" r:id="rId9" imgW="3304762" imgH="1448002" progId="">
                  <p:embed/>
                </p:oleObj>
              </mc:Choice>
              <mc:Fallback>
                <p:oleObj name="Photo Editor Photo" r:id="rId9" imgW="3304762" imgH="1448002" progId="">
                  <p:embed/>
                  <p:pic>
                    <p:nvPicPr>
                      <p:cNvPr id="0" name="Object 3"/>
                      <p:cNvPicPr>
                        <a:picLocks noGrp="1"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00313" y="2286000"/>
                        <a:ext cx="5661025" cy="247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9" name="Fußzeilenplatzhalter 8"/>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GB" altLang="cs-CZ" sz="4000">
                <a:latin typeface="Verdana" pitchFamily="34" charset="0"/>
              </a:rPr>
              <a:t>OLS Estimators: General Case</a:t>
            </a:r>
          </a:p>
        </p:txBody>
      </p:sp>
      <p:sp>
        <p:nvSpPr>
          <p:cNvPr id="12292" name="Textplatzhalter 17"/>
          <p:cNvSpPr>
            <a:spLocks noGrp="1"/>
          </p:cNvSpPr>
          <p:nvPr>
            <p:ph type="body" sz="half" idx="1"/>
          </p:nvPr>
        </p:nvSpPr>
        <p:spPr>
          <a:xfrm>
            <a:off x="500063" y="1600200"/>
            <a:ext cx="7900987" cy="4400550"/>
          </a:xfrm>
        </p:spPr>
        <p:txBody>
          <a:bodyPr/>
          <a:lstStyle/>
          <a:p>
            <a:pPr>
              <a:buFont typeface="Wingdings" pitchFamily="2" charset="2"/>
              <a:buNone/>
            </a:pPr>
            <a:r>
              <a:rPr lang="en-GB" altLang="cs-CZ" sz="2000"/>
              <a:t>Model for </a:t>
            </a:r>
            <a:r>
              <a:rPr lang="en-GB" altLang="cs-CZ" sz="2000" i="1"/>
              <a:t>Y</a:t>
            </a:r>
            <a:r>
              <a:rPr lang="en-GB" altLang="cs-CZ" sz="2000"/>
              <a:t> contains </a:t>
            </a:r>
            <a:r>
              <a:rPr lang="en-GB" altLang="cs-CZ" sz="2000" i="1"/>
              <a:t>K</a:t>
            </a:r>
            <a:r>
              <a:rPr lang="en-GB" altLang="cs-CZ" sz="2000"/>
              <a:t>-1 explanatory variables</a:t>
            </a:r>
          </a:p>
          <a:p>
            <a:pPr>
              <a:buFont typeface="Wingdings" pitchFamily="2" charset="2"/>
              <a:buNone/>
            </a:pPr>
            <a:r>
              <a:rPr lang="en-GB" altLang="cs-CZ" sz="2000" i="1"/>
              <a:t>		</a:t>
            </a:r>
            <a:r>
              <a:rPr lang="en-GB" altLang="cs-CZ" sz="2400" i="1"/>
              <a:t>Y</a:t>
            </a:r>
            <a:r>
              <a:rPr lang="en-GB" altLang="cs-CZ" sz="2400"/>
              <a:t> = </a:t>
            </a:r>
            <a:r>
              <a:rPr lang="en-GB" altLang="cs-CZ" sz="2400">
                <a:latin typeface="Symbol" pitchFamily="18" charset="2"/>
              </a:rPr>
              <a:t>b</a:t>
            </a:r>
            <a:r>
              <a:rPr lang="en-GB" altLang="cs-CZ" sz="2400" baseline="-25000"/>
              <a:t>1</a:t>
            </a:r>
            <a:r>
              <a:rPr lang="en-GB" altLang="cs-CZ" sz="2400"/>
              <a:t> + </a:t>
            </a:r>
            <a:r>
              <a:rPr lang="en-GB" altLang="cs-CZ" sz="2400">
                <a:latin typeface="Symbol" pitchFamily="18" charset="2"/>
              </a:rPr>
              <a:t>b</a:t>
            </a:r>
            <a:r>
              <a:rPr lang="en-GB" altLang="cs-CZ" sz="2400" baseline="-25000"/>
              <a:t>2</a:t>
            </a:r>
            <a:r>
              <a:rPr lang="en-GB" altLang="cs-CZ" sz="2400"/>
              <a:t>X</a:t>
            </a:r>
            <a:r>
              <a:rPr lang="en-GB" altLang="cs-CZ" sz="2400" baseline="-25000"/>
              <a:t>2</a:t>
            </a:r>
            <a:r>
              <a:rPr lang="en-GB" altLang="cs-CZ" sz="2400"/>
              <a:t> + … + </a:t>
            </a:r>
            <a:r>
              <a:rPr lang="en-GB" altLang="cs-CZ" sz="2400">
                <a:latin typeface="Symbol" pitchFamily="18" charset="2"/>
              </a:rPr>
              <a:t>b</a:t>
            </a:r>
            <a:r>
              <a:rPr lang="en-GB" altLang="cs-CZ" sz="2400" baseline="-25000"/>
              <a:t>K</a:t>
            </a:r>
            <a:r>
              <a:rPr lang="en-GB" altLang="cs-CZ" sz="2400"/>
              <a:t>X</a:t>
            </a:r>
            <a:r>
              <a:rPr lang="en-GB" altLang="cs-CZ" sz="2400" baseline="-25000"/>
              <a:t>K</a:t>
            </a:r>
            <a:r>
              <a:rPr lang="en-GB" altLang="cs-CZ" sz="2400"/>
              <a:t> = </a:t>
            </a:r>
            <a:r>
              <a:rPr lang="en-GB" altLang="cs-CZ" sz="2400" i="1"/>
              <a:t>x</a:t>
            </a:r>
            <a:r>
              <a:rPr lang="en-GB" altLang="cs-CZ" sz="2400"/>
              <a:t>’</a:t>
            </a:r>
            <a:r>
              <a:rPr lang="en-GB" altLang="cs-CZ" sz="2400">
                <a:latin typeface="Symbol" pitchFamily="18" charset="2"/>
              </a:rPr>
              <a:t>b</a:t>
            </a:r>
            <a:endParaRPr lang="en-GB" altLang="cs-CZ" sz="2000"/>
          </a:p>
          <a:p>
            <a:pPr>
              <a:spcBef>
                <a:spcPts val="1200"/>
              </a:spcBef>
              <a:buFont typeface="Wingdings" pitchFamily="2" charset="2"/>
              <a:buNone/>
            </a:pPr>
            <a:r>
              <a:rPr lang="en-GB" altLang="cs-CZ" sz="2000"/>
              <a:t>with </a:t>
            </a:r>
            <a:r>
              <a:rPr lang="en-GB" altLang="cs-CZ" sz="2000" i="1"/>
              <a:t>x</a:t>
            </a:r>
            <a:r>
              <a:rPr lang="en-GB" altLang="cs-CZ" sz="2000"/>
              <a:t> = (1, </a:t>
            </a:r>
            <a:r>
              <a:rPr lang="en-GB" altLang="cs-CZ" sz="2000" i="1"/>
              <a:t>X</a:t>
            </a:r>
            <a:r>
              <a:rPr lang="en-GB" altLang="cs-CZ" sz="2000" baseline="-25000"/>
              <a:t>2</a:t>
            </a:r>
            <a:r>
              <a:rPr lang="en-GB" altLang="cs-CZ" sz="2000"/>
              <a:t>, …, </a:t>
            </a:r>
            <a:r>
              <a:rPr lang="en-GB" altLang="cs-CZ" sz="2000" i="1"/>
              <a:t>X</a:t>
            </a:r>
            <a:r>
              <a:rPr lang="en-GB" altLang="cs-CZ" sz="2000" baseline="-25000"/>
              <a:t>K</a:t>
            </a:r>
            <a:r>
              <a:rPr lang="en-GB" altLang="cs-CZ" sz="2000"/>
              <a:t>)’ and </a:t>
            </a:r>
            <a:r>
              <a:rPr lang="en-GB" altLang="cs-CZ" sz="2000">
                <a:latin typeface="Symbol" pitchFamily="18" charset="2"/>
              </a:rPr>
              <a:t>b</a:t>
            </a:r>
            <a:r>
              <a:rPr lang="en-GB" altLang="cs-CZ" sz="2000"/>
              <a:t> = (</a:t>
            </a:r>
            <a:r>
              <a:rPr lang="en-GB" altLang="cs-CZ" sz="2000">
                <a:latin typeface="Symbol" pitchFamily="18" charset="2"/>
              </a:rPr>
              <a:t>b</a:t>
            </a:r>
            <a:r>
              <a:rPr lang="en-GB" altLang="cs-CZ" sz="2000" baseline="-25000"/>
              <a:t>1</a:t>
            </a:r>
            <a:r>
              <a:rPr lang="en-GB" altLang="cs-CZ" sz="2000"/>
              <a:t>, </a:t>
            </a:r>
            <a:r>
              <a:rPr lang="en-GB" altLang="cs-CZ" sz="2000">
                <a:latin typeface="Symbol" pitchFamily="18" charset="2"/>
              </a:rPr>
              <a:t>b</a:t>
            </a:r>
            <a:r>
              <a:rPr lang="en-GB" altLang="cs-CZ" sz="2000" baseline="-25000"/>
              <a:t>2</a:t>
            </a:r>
            <a:r>
              <a:rPr lang="en-GB" altLang="cs-CZ" sz="2000"/>
              <a:t>, …, </a:t>
            </a:r>
            <a:r>
              <a:rPr lang="en-GB" altLang="cs-CZ" sz="2000">
                <a:latin typeface="Symbol" pitchFamily="18" charset="2"/>
              </a:rPr>
              <a:t>b</a:t>
            </a:r>
            <a:r>
              <a:rPr lang="en-GB" altLang="cs-CZ" sz="2000" baseline="-25000"/>
              <a:t>K</a:t>
            </a:r>
            <a:r>
              <a:rPr lang="en-GB" altLang="cs-CZ" sz="2000"/>
              <a:t>)’ </a:t>
            </a:r>
          </a:p>
          <a:p>
            <a:pPr>
              <a:spcBef>
                <a:spcPts val="1200"/>
              </a:spcBef>
              <a:buFont typeface="Wingdings" pitchFamily="2" charset="2"/>
              <a:buNone/>
            </a:pPr>
            <a:r>
              <a:rPr lang="en-GB" altLang="cs-CZ" sz="2000"/>
              <a:t>Observations: (</a:t>
            </a:r>
            <a:r>
              <a:rPr lang="en-GB" altLang="cs-CZ" sz="2000" i="1"/>
              <a:t>y</a:t>
            </a:r>
            <a:r>
              <a:rPr lang="en-GB" altLang="cs-CZ" sz="2000" baseline="-25000"/>
              <a:t>i</a:t>
            </a:r>
            <a:r>
              <a:rPr lang="en-GB" altLang="cs-CZ" sz="2000"/>
              <a:t>, </a:t>
            </a:r>
            <a:r>
              <a:rPr lang="en-GB" altLang="cs-CZ" sz="2000" i="1"/>
              <a:t>x</a:t>
            </a:r>
            <a:r>
              <a:rPr lang="en-GB" altLang="cs-CZ" sz="2000" baseline="-25000"/>
              <a:t>i</a:t>
            </a:r>
            <a:r>
              <a:rPr lang="en-GB" altLang="cs-CZ" sz="2000"/>
              <a:t>’) = (</a:t>
            </a:r>
            <a:r>
              <a:rPr lang="en-GB" altLang="cs-CZ" sz="2000" i="1"/>
              <a:t>y</a:t>
            </a:r>
            <a:r>
              <a:rPr lang="en-GB" altLang="cs-CZ" sz="2000" baseline="-25000"/>
              <a:t>i</a:t>
            </a:r>
            <a:r>
              <a:rPr lang="en-GB" altLang="cs-CZ" sz="2000"/>
              <a:t>, (1, </a:t>
            </a:r>
            <a:r>
              <a:rPr lang="en-GB" altLang="cs-CZ" sz="2000" i="1"/>
              <a:t>x</a:t>
            </a:r>
            <a:r>
              <a:rPr lang="en-GB" altLang="cs-CZ" sz="2000" baseline="-25000"/>
              <a:t>i2</a:t>
            </a:r>
            <a:r>
              <a:rPr lang="en-GB" altLang="cs-CZ" sz="2000"/>
              <a:t>, …, </a:t>
            </a:r>
            <a:r>
              <a:rPr lang="en-GB" altLang="cs-CZ" sz="2000" i="1"/>
              <a:t>x</a:t>
            </a:r>
            <a:r>
              <a:rPr lang="en-GB" altLang="cs-CZ" sz="2000" baseline="-25000"/>
              <a:t>iK</a:t>
            </a:r>
            <a:r>
              <a:rPr lang="en-GB" altLang="cs-CZ" sz="2000"/>
              <a:t>)), </a:t>
            </a:r>
            <a:r>
              <a:rPr lang="en-GB" altLang="cs-CZ" sz="2000" i="1"/>
              <a:t>i</a:t>
            </a:r>
            <a:r>
              <a:rPr lang="en-GB" altLang="cs-CZ" sz="2000"/>
              <a:t> = 1, …, </a:t>
            </a:r>
            <a:r>
              <a:rPr lang="en-GB" altLang="cs-CZ" sz="2000" i="1"/>
              <a:t>N</a:t>
            </a:r>
            <a:r>
              <a:rPr lang="en-GB" altLang="cs-CZ" sz="2000"/>
              <a:t> </a:t>
            </a:r>
          </a:p>
          <a:p>
            <a:pPr>
              <a:spcBef>
                <a:spcPts val="1200"/>
              </a:spcBef>
              <a:buFont typeface="Wingdings" pitchFamily="2" charset="2"/>
              <a:buNone/>
            </a:pPr>
            <a:r>
              <a:rPr lang="en-GB" altLang="cs-CZ" sz="2000"/>
              <a:t>OLS estimates </a:t>
            </a:r>
            <a:r>
              <a:rPr lang="en-GB" altLang="cs-CZ" sz="2000" i="1"/>
              <a:t>b</a:t>
            </a:r>
            <a:r>
              <a:rPr lang="en-GB" altLang="cs-CZ" sz="2000"/>
              <a:t> = (</a:t>
            </a:r>
            <a:r>
              <a:rPr lang="en-GB" altLang="cs-CZ" sz="2000" i="1"/>
              <a:t>b</a:t>
            </a:r>
            <a:r>
              <a:rPr lang="en-GB" altLang="cs-CZ" sz="2000" baseline="-25000"/>
              <a:t>1</a:t>
            </a:r>
            <a:r>
              <a:rPr lang="en-GB" altLang="cs-CZ" sz="2000"/>
              <a:t>, </a:t>
            </a:r>
            <a:r>
              <a:rPr lang="en-GB" altLang="cs-CZ" sz="2000" i="1"/>
              <a:t>b</a:t>
            </a:r>
            <a:r>
              <a:rPr lang="en-GB" altLang="cs-CZ" sz="2000" baseline="-25000"/>
              <a:t>2</a:t>
            </a:r>
            <a:r>
              <a:rPr lang="en-GB" altLang="cs-CZ" sz="2000"/>
              <a:t>, …, </a:t>
            </a:r>
            <a:r>
              <a:rPr lang="en-GB" altLang="cs-CZ" sz="2000" i="1"/>
              <a:t>b</a:t>
            </a:r>
            <a:r>
              <a:rPr lang="en-GB" altLang="cs-CZ" sz="2000" baseline="-25000"/>
              <a:t>K</a:t>
            </a:r>
            <a:r>
              <a:rPr lang="en-GB" altLang="cs-CZ" sz="2000"/>
              <a:t>)’ are obtained by minimizing the objective function wrt the </a:t>
            </a:r>
            <a:r>
              <a:rPr lang="en-GB" altLang="cs-CZ" sz="2000">
                <a:latin typeface="Symbol" pitchFamily="18" charset="2"/>
              </a:rPr>
              <a:t>b</a:t>
            </a:r>
            <a:r>
              <a:rPr lang="en-GB" altLang="cs-CZ" sz="2000" baseline="-25000"/>
              <a:t>k</a:t>
            </a:r>
            <a:r>
              <a:rPr lang="en-GB" altLang="cs-CZ" sz="2000"/>
              <a:t>’s</a:t>
            </a:r>
          </a:p>
          <a:p>
            <a:pPr>
              <a:buFont typeface="Wingdings" pitchFamily="2" charset="2"/>
              <a:buNone/>
            </a:pPr>
            <a:endParaRPr lang="en-GB" altLang="cs-CZ" sz="2000"/>
          </a:p>
          <a:p>
            <a:pPr>
              <a:buFont typeface="Wingdings" pitchFamily="2" charset="2"/>
              <a:buNone/>
            </a:pPr>
            <a:endParaRPr lang="en-GB" altLang="cs-CZ" sz="2000"/>
          </a:p>
          <a:p>
            <a:pPr>
              <a:buFont typeface="Wingdings" pitchFamily="2" charset="2"/>
              <a:buNone/>
            </a:pPr>
            <a:r>
              <a:rPr lang="en-GB" altLang="cs-CZ" sz="2000"/>
              <a:t>this results in </a:t>
            </a:r>
          </a:p>
          <a:p>
            <a:pPr>
              <a:buFont typeface="Wingdings" pitchFamily="2" charset="2"/>
              <a:buNone/>
            </a:pPr>
            <a:endParaRPr lang="en-US" altLang="cs-CZ" sz="2000"/>
          </a:p>
          <a:p>
            <a:pPr>
              <a:buFont typeface="Wingdings" pitchFamily="2" charset="2"/>
              <a:buNone/>
            </a:pPr>
            <a:endParaRPr lang="en-US" altLang="cs-CZ" sz="2000"/>
          </a:p>
          <a:p>
            <a:pPr>
              <a:buFont typeface="Wingdings" pitchFamily="2" charset="2"/>
              <a:buNone/>
            </a:pPr>
            <a:endParaRPr lang="en-US" altLang="cs-CZ" sz="2000"/>
          </a:p>
          <a:p>
            <a:pPr>
              <a:buFont typeface="Wingdings" pitchFamily="2" charset="2"/>
              <a:buNone/>
            </a:pPr>
            <a:endParaRPr lang="de-AT" altLang="cs-CZ" sz="2000"/>
          </a:p>
          <a:p>
            <a:pPr>
              <a:buFont typeface="Wingdings" pitchFamily="2" charset="2"/>
              <a:buNone/>
            </a:pPr>
            <a:endParaRPr lang="de-AT" altLang="cs-CZ" sz="20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12294"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12295" name="Object 9"/>
          <p:cNvPicPr>
            <a:picLocks noChangeAspect="1" noChangeArrowheads="1"/>
          </p:cNvPicPr>
          <p:nvPr/>
        </p:nvPicPr>
        <p:blipFill>
          <a:blip r:embed="rId4" cstate="print"/>
          <a:srcRect/>
          <a:stretch>
            <a:fillRect/>
          </a:stretch>
        </p:blipFill>
        <p:spPr bwMode="auto">
          <a:xfrm>
            <a:off x="4357688" y="3321050"/>
            <a:ext cx="271462" cy="215900"/>
          </a:xfrm>
          <a:prstGeom prst="rect">
            <a:avLst/>
          </a:prstGeom>
          <a:noFill/>
          <a:ln w="9525">
            <a:noFill/>
            <a:miter lim="800000"/>
            <a:headEnd/>
            <a:tailEnd/>
          </a:ln>
        </p:spPr>
      </p:pic>
      <p:pic>
        <p:nvPicPr>
          <p:cNvPr id="12296" name="Object 10"/>
          <p:cNvPicPr>
            <a:picLocks noChangeAspect="1" noChangeArrowheads="1"/>
          </p:cNvPicPr>
          <p:nvPr/>
        </p:nvPicPr>
        <p:blipFill>
          <a:blip r:embed="rId4" cstate="print"/>
          <a:srcRect/>
          <a:stretch>
            <a:fillRect/>
          </a:stretch>
        </p:blipFill>
        <p:spPr bwMode="auto">
          <a:xfrm>
            <a:off x="4114800" y="3321050"/>
            <a:ext cx="914400" cy="215900"/>
          </a:xfrm>
          <a:prstGeom prst="rect">
            <a:avLst/>
          </a:prstGeom>
          <a:noFill/>
          <a:ln w="9525">
            <a:noFill/>
            <a:miter lim="800000"/>
            <a:headEnd/>
            <a:tailEnd/>
          </a:ln>
        </p:spPr>
      </p:pic>
      <p:pic>
        <p:nvPicPr>
          <p:cNvPr id="12297" name="Object 11"/>
          <p:cNvPicPr>
            <a:picLocks noChangeAspect="1" noChangeArrowheads="1"/>
          </p:cNvPicPr>
          <p:nvPr/>
        </p:nvPicPr>
        <p:blipFill>
          <a:blip r:embed="rId5" cstate="print"/>
          <a:srcRect/>
          <a:stretch>
            <a:fillRect/>
          </a:stretch>
        </p:blipFill>
        <p:spPr bwMode="auto">
          <a:xfrm>
            <a:off x="1458913" y="5178425"/>
            <a:ext cx="3041650" cy="625475"/>
          </a:xfrm>
          <a:prstGeom prst="rect">
            <a:avLst/>
          </a:prstGeom>
          <a:noFill/>
          <a:ln w="9525">
            <a:noFill/>
            <a:miter lim="800000"/>
            <a:headEnd/>
            <a:tailEnd/>
          </a:ln>
        </p:spPr>
      </p:pic>
      <p:graphicFrame>
        <p:nvGraphicFramePr>
          <p:cNvPr id="12290" name="Object 12"/>
          <p:cNvGraphicFramePr>
            <a:graphicFrameLocks noChangeAspect="1"/>
          </p:cNvGraphicFramePr>
          <p:nvPr/>
        </p:nvGraphicFramePr>
        <p:xfrm>
          <a:off x="1476375" y="4149725"/>
          <a:ext cx="3167063" cy="617538"/>
        </p:xfrm>
        <a:graphic>
          <a:graphicData uri="http://schemas.openxmlformats.org/presentationml/2006/ole">
            <mc:AlternateContent xmlns:mc="http://schemas.openxmlformats.org/markup-compatibility/2006">
              <mc:Choice xmlns:v="urn:schemas-microsoft-com:vml" Requires="v">
                <p:oleObj spid="_x0000_s12312" name="Formel" r:id="rId6" imgW="1497950" imgH="291973" progId="Equation.3">
                  <p:embed/>
                </p:oleObj>
              </mc:Choice>
              <mc:Fallback>
                <p:oleObj name="Formel" r:id="rId6" imgW="1497950" imgH="291973" progId="Equation.3">
                  <p:embed/>
                  <p:pic>
                    <p:nvPicPr>
                      <p:cNvPr id="0"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6375" y="4149725"/>
                        <a:ext cx="3167063" cy="617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Fußzeilenplatzhalter 9"/>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2"/>
          <p:cNvSpPr>
            <a:spLocks noGrp="1" noChangeArrowheads="1"/>
          </p:cNvSpPr>
          <p:nvPr>
            <p:ph type="title"/>
          </p:nvPr>
        </p:nvSpPr>
        <p:spPr/>
        <p:txBody>
          <a:bodyPr/>
          <a:lstStyle/>
          <a:p>
            <a:r>
              <a:rPr lang="en-GB" altLang="cs-CZ" sz="4000">
                <a:latin typeface="Verdana" pitchFamily="34" charset="0"/>
              </a:rPr>
              <a:t>OLS Estimators: General Case, </a:t>
            </a:r>
            <a:r>
              <a:rPr lang="en-GB" altLang="cs-CZ" sz="2400">
                <a:latin typeface="Verdana" pitchFamily="34" charset="0"/>
              </a:rPr>
              <a:t>cont’d</a:t>
            </a:r>
            <a:r>
              <a:rPr lang="en-GB" altLang="cs-CZ" sz="4000">
                <a:latin typeface="Verdana" pitchFamily="34" charset="0"/>
              </a:rPr>
              <a:t> </a:t>
            </a:r>
          </a:p>
        </p:txBody>
      </p:sp>
      <p:sp>
        <p:nvSpPr>
          <p:cNvPr id="13320" name="Textplatzhalter 17"/>
          <p:cNvSpPr>
            <a:spLocks noGrp="1"/>
          </p:cNvSpPr>
          <p:nvPr>
            <p:ph type="body" sz="half" idx="1"/>
          </p:nvPr>
        </p:nvSpPr>
        <p:spPr>
          <a:xfrm>
            <a:off x="500063" y="1600200"/>
            <a:ext cx="7900987" cy="4400550"/>
          </a:xfrm>
        </p:spPr>
        <p:txBody>
          <a:bodyPr/>
          <a:lstStyle/>
          <a:p>
            <a:pPr>
              <a:buFont typeface="Wingdings" pitchFamily="2" charset="2"/>
              <a:buNone/>
            </a:pPr>
            <a:r>
              <a:rPr lang="en-GB" altLang="cs-CZ" sz="2000" dirty="0"/>
              <a:t>or</a:t>
            </a:r>
          </a:p>
          <a:p>
            <a:pPr>
              <a:buFont typeface="Wingdings" pitchFamily="2" charset="2"/>
              <a:buNone/>
            </a:pPr>
            <a:endParaRPr lang="en-GB" altLang="cs-CZ" sz="2000" i="1" dirty="0"/>
          </a:p>
          <a:p>
            <a:pPr>
              <a:buFont typeface="Wingdings" pitchFamily="2" charset="2"/>
              <a:buNone/>
            </a:pPr>
            <a:r>
              <a:rPr lang="en-GB" altLang="cs-CZ" sz="2000" i="1" dirty="0"/>
              <a:t>	</a:t>
            </a:r>
            <a:endParaRPr lang="en-GB" altLang="cs-CZ" sz="2000" dirty="0"/>
          </a:p>
          <a:p>
            <a:pPr>
              <a:spcBef>
                <a:spcPts val="1200"/>
              </a:spcBef>
              <a:buFont typeface="Wingdings" pitchFamily="2" charset="2"/>
              <a:buNone/>
            </a:pPr>
            <a:r>
              <a:rPr lang="en-GB" altLang="cs-CZ" sz="2000" dirty="0"/>
              <a:t>the </a:t>
            </a:r>
            <a:r>
              <a:rPr lang="en-GB" altLang="cs-CZ" sz="2000" b="1" dirty="0"/>
              <a:t>normal equations</a:t>
            </a:r>
            <a:r>
              <a:rPr lang="en-GB" altLang="cs-CZ" sz="2000" dirty="0"/>
              <a:t>, a system of </a:t>
            </a:r>
            <a:r>
              <a:rPr lang="en-GB" altLang="cs-CZ" sz="2000" i="1" dirty="0"/>
              <a:t>K</a:t>
            </a:r>
            <a:r>
              <a:rPr lang="en-GB" altLang="cs-CZ" sz="2000" dirty="0"/>
              <a:t> linear equations for the components of </a:t>
            </a:r>
            <a:r>
              <a:rPr lang="en-GB" altLang="cs-CZ" sz="2000" i="1" dirty="0"/>
              <a:t>b</a:t>
            </a:r>
          </a:p>
          <a:p>
            <a:pPr>
              <a:spcBef>
                <a:spcPts val="1200"/>
              </a:spcBef>
              <a:buFont typeface="Wingdings" pitchFamily="2" charset="2"/>
              <a:buNone/>
            </a:pPr>
            <a:r>
              <a:rPr lang="en-GB" altLang="cs-CZ" sz="2000" dirty="0"/>
              <a:t>Given that the symmetric </a:t>
            </a:r>
            <a:r>
              <a:rPr lang="en-GB" altLang="cs-CZ" sz="2000" i="1" dirty="0" err="1"/>
              <a:t>K</a:t>
            </a:r>
            <a:r>
              <a:rPr lang="en-GB" altLang="cs-CZ" sz="2000" dirty="0" err="1"/>
              <a:t>x</a:t>
            </a:r>
            <a:r>
              <a:rPr lang="en-GB" altLang="cs-CZ" sz="2000" i="1" dirty="0" err="1"/>
              <a:t>K</a:t>
            </a:r>
            <a:r>
              <a:rPr lang="en-GB" altLang="cs-CZ" sz="2000" dirty="0"/>
              <a:t>-matrix                  has full rank </a:t>
            </a:r>
            <a:r>
              <a:rPr lang="en-GB" altLang="cs-CZ" sz="2000" i="1" dirty="0"/>
              <a:t>K </a:t>
            </a:r>
            <a:r>
              <a:rPr lang="en-GB" altLang="cs-CZ" sz="2000" dirty="0"/>
              <a:t>and is hence invertible, the OLS estimators are</a:t>
            </a:r>
          </a:p>
          <a:p>
            <a:pPr>
              <a:buFont typeface="Wingdings" pitchFamily="2" charset="2"/>
              <a:buNone/>
            </a:pPr>
            <a:endParaRPr lang="en-US" altLang="cs-CZ" sz="2000" dirty="0"/>
          </a:p>
          <a:p>
            <a:pPr>
              <a:buFont typeface="Wingdings" pitchFamily="2" charset="2"/>
              <a:buNone/>
            </a:pPr>
            <a:endParaRPr lang="en-US" altLang="cs-CZ" sz="2000" dirty="0"/>
          </a:p>
          <a:p>
            <a:pPr>
              <a:buFont typeface="Wingdings" pitchFamily="2" charset="2"/>
              <a:buNone/>
            </a:pPr>
            <a:endParaRPr lang="en-US" altLang="cs-CZ" sz="2000" dirty="0"/>
          </a:p>
          <a:p>
            <a:pPr>
              <a:buFont typeface="Wingdings" pitchFamily="2" charset="2"/>
              <a:buNone/>
            </a:pPr>
            <a:endParaRPr lang="en-US" altLang="cs-CZ" sz="2000" dirty="0"/>
          </a:p>
          <a:p>
            <a:pPr>
              <a:buFont typeface="Wingdings" pitchFamily="2" charset="2"/>
              <a:buNone/>
            </a:pPr>
            <a:endParaRPr lang="de-AT" altLang="cs-CZ" sz="2000" dirty="0"/>
          </a:p>
          <a:p>
            <a:pPr>
              <a:buFont typeface="Wingdings" pitchFamily="2" charset="2"/>
              <a:buNone/>
            </a:pPr>
            <a:endParaRPr lang="de-AT" altLang="cs-CZ" sz="2000" dirty="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graphicFrame>
        <p:nvGraphicFramePr>
          <p:cNvPr id="13314"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3413"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5"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3414" name="Formel" r:id="rId6" imgW="114151" imgH="215619" progId="Equation.3">
                  <p:embed/>
                </p:oleObj>
              </mc:Choice>
              <mc:Fallback>
                <p:oleObj name="Formel" r:id="rId6" imgW="114151" imgH="215619"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6" name="Object 11"/>
          <p:cNvGraphicFramePr>
            <a:graphicFrameLocks noChangeAspect="1"/>
          </p:cNvGraphicFramePr>
          <p:nvPr/>
        </p:nvGraphicFramePr>
        <p:xfrm>
          <a:off x="1465263" y="4292600"/>
          <a:ext cx="3611562" cy="788988"/>
        </p:xfrm>
        <a:graphic>
          <a:graphicData uri="http://schemas.openxmlformats.org/presentationml/2006/ole">
            <mc:AlternateContent xmlns:mc="http://schemas.openxmlformats.org/markup-compatibility/2006">
              <mc:Choice xmlns:v="urn:schemas-microsoft-com:vml" Requires="v">
                <p:oleObj spid="_x0000_s13415" name="Formel" r:id="rId7" imgW="1511300" imgH="330200" progId="Equation.3">
                  <p:embed/>
                </p:oleObj>
              </mc:Choice>
              <mc:Fallback>
                <p:oleObj name="Formel" r:id="rId7" imgW="1511300" imgH="330200"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65263" y="4292600"/>
                        <a:ext cx="3611562" cy="788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7" name="Object 7"/>
          <p:cNvGraphicFramePr>
            <a:graphicFrameLocks noChangeAspect="1"/>
          </p:cNvGraphicFramePr>
          <p:nvPr/>
        </p:nvGraphicFramePr>
        <p:xfrm>
          <a:off x="1357313" y="1987550"/>
          <a:ext cx="3538537" cy="720725"/>
        </p:xfrm>
        <a:graphic>
          <a:graphicData uri="http://schemas.openxmlformats.org/presentationml/2006/ole">
            <mc:AlternateContent xmlns:mc="http://schemas.openxmlformats.org/markup-compatibility/2006">
              <mc:Choice xmlns:v="urn:schemas-microsoft-com:vml" Requires="v">
                <p:oleObj spid="_x0000_s13416" name="Formel" r:id="rId9" imgW="1435100" imgH="292100" progId="Equation.3">
                  <p:embed/>
                </p:oleObj>
              </mc:Choice>
              <mc:Fallback>
                <p:oleObj name="Formel" r:id="rId9" imgW="1435100" imgH="2921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57313" y="1987550"/>
                        <a:ext cx="3538537"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8" name="Object 8"/>
          <p:cNvGraphicFramePr>
            <a:graphicFrameLocks noChangeAspect="1"/>
          </p:cNvGraphicFramePr>
          <p:nvPr/>
        </p:nvGraphicFramePr>
        <p:xfrm>
          <a:off x="4716463" y="3429000"/>
          <a:ext cx="1150937" cy="588963"/>
        </p:xfrm>
        <a:graphic>
          <a:graphicData uri="http://schemas.openxmlformats.org/presentationml/2006/ole">
            <mc:AlternateContent xmlns:mc="http://schemas.openxmlformats.org/markup-compatibility/2006">
              <mc:Choice xmlns:v="urn:schemas-microsoft-com:vml" Requires="v">
                <p:oleObj spid="_x0000_s13417" name="Formel" r:id="rId11" imgW="571252" imgH="291973" progId="Equation.3">
                  <p:embed/>
                </p:oleObj>
              </mc:Choice>
              <mc:Fallback>
                <p:oleObj name="Formel" r:id="rId11" imgW="571252" imgH="291973" progId="Equation.3">
                  <p:embed/>
                  <p:pic>
                    <p:nvPicPr>
                      <p:cNvPr id="0"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16463" y="3429000"/>
                        <a:ext cx="1150937" cy="58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Fußzeilenplatzhalter 9"/>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r>
              <a:rPr lang="en-GB" altLang="cs-CZ" sz="4000">
                <a:latin typeface="Verdana" pitchFamily="34" charset="0"/>
              </a:rPr>
              <a:t>Best Linear Approximation</a:t>
            </a:r>
          </a:p>
        </p:txBody>
      </p:sp>
      <p:sp>
        <p:nvSpPr>
          <p:cNvPr id="14341" name="Textplatzhalter 17"/>
          <p:cNvSpPr>
            <a:spLocks noGrp="1"/>
          </p:cNvSpPr>
          <p:nvPr>
            <p:ph type="body" sz="half" idx="1"/>
          </p:nvPr>
        </p:nvSpPr>
        <p:spPr>
          <a:xfrm>
            <a:off x="500063" y="1600200"/>
            <a:ext cx="7858125" cy="4400550"/>
          </a:xfrm>
        </p:spPr>
        <p:txBody>
          <a:bodyPr/>
          <a:lstStyle/>
          <a:p>
            <a:pPr>
              <a:spcBef>
                <a:spcPts val="1200"/>
              </a:spcBef>
              <a:buFont typeface="Wingdings" pitchFamily="2" charset="2"/>
              <a:buNone/>
            </a:pPr>
            <a:r>
              <a:rPr lang="en-GB" altLang="cs-CZ" sz="2000"/>
              <a:t>Given the observations: (</a:t>
            </a:r>
            <a:r>
              <a:rPr lang="en-GB" altLang="cs-CZ" sz="2000" i="1"/>
              <a:t>y</a:t>
            </a:r>
            <a:r>
              <a:rPr lang="en-GB" altLang="cs-CZ" sz="2000" baseline="-25000"/>
              <a:t>i</a:t>
            </a:r>
            <a:r>
              <a:rPr lang="en-GB" altLang="cs-CZ" sz="2000"/>
              <a:t>, </a:t>
            </a:r>
            <a:r>
              <a:rPr lang="en-GB" altLang="cs-CZ" sz="2000" i="1"/>
              <a:t>x</a:t>
            </a:r>
            <a:r>
              <a:rPr lang="en-GB" altLang="cs-CZ" sz="2000" baseline="-25000"/>
              <a:t>i</a:t>
            </a:r>
            <a:r>
              <a:rPr lang="en-GB" altLang="cs-CZ" sz="2000"/>
              <a:t>’) = (</a:t>
            </a:r>
            <a:r>
              <a:rPr lang="en-GB" altLang="cs-CZ" sz="2000" i="1"/>
              <a:t>y</a:t>
            </a:r>
            <a:r>
              <a:rPr lang="en-GB" altLang="cs-CZ" sz="2000" baseline="-25000"/>
              <a:t>i</a:t>
            </a:r>
            <a:r>
              <a:rPr lang="en-GB" altLang="cs-CZ" sz="2000"/>
              <a:t>, (1, </a:t>
            </a:r>
            <a:r>
              <a:rPr lang="en-GB" altLang="cs-CZ" sz="2000" i="1"/>
              <a:t>x</a:t>
            </a:r>
            <a:r>
              <a:rPr lang="en-GB" altLang="cs-CZ" sz="2000" baseline="-25000"/>
              <a:t>i2</a:t>
            </a:r>
            <a:r>
              <a:rPr lang="en-GB" altLang="cs-CZ" sz="2000"/>
              <a:t>, …, </a:t>
            </a:r>
            <a:r>
              <a:rPr lang="en-GB" altLang="cs-CZ" sz="2000" i="1"/>
              <a:t>x</a:t>
            </a:r>
            <a:r>
              <a:rPr lang="en-GB" altLang="cs-CZ" sz="2000" baseline="-25000"/>
              <a:t>iK</a:t>
            </a:r>
            <a:r>
              <a:rPr lang="en-GB" altLang="cs-CZ" sz="2000"/>
              <a:t>)), </a:t>
            </a:r>
            <a:r>
              <a:rPr lang="en-GB" altLang="cs-CZ" sz="2000" i="1"/>
              <a:t>i</a:t>
            </a:r>
            <a:r>
              <a:rPr lang="en-GB" altLang="cs-CZ" sz="2000"/>
              <a:t> = 1, …, </a:t>
            </a:r>
            <a:r>
              <a:rPr lang="en-GB" altLang="cs-CZ" sz="2000" i="1"/>
              <a:t>N</a:t>
            </a:r>
            <a:r>
              <a:rPr lang="en-GB" altLang="cs-CZ" sz="2000"/>
              <a:t> </a:t>
            </a:r>
          </a:p>
          <a:p>
            <a:pPr>
              <a:spcBef>
                <a:spcPts val="1200"/>
              </a:spcBef>
              <a:buFont typeface="Wingdings" pitchFamily="2" charset="2"/>
              <a:buNone/>
            </a:pPr>
            <a:r>
              <a:rPr lang="en-GB" altLang="cs-CZ" sz="2000"/>
              <a:t>For </a:t>
            </a:r>
            <a:r>
              <a:rPr lang="en-GB" altLang="cs-CZ" sz="2000" i="1"/>
              <a:t>y</a:t>
            </a:r>
            <a:r>
              <a:rPr lang="en-GB" altLang="cs-CZ" sz="2000" baseline="-25000"/>
              <a:t>i</a:t>
            </a:r>
            <a:r>
              <a:rPr lang="en-GB" altLang="cs-CZ" sz="2000"/>
              <a:t>, the linear combination or the fitted value</a:t>
            </a:r>
          </a:p>
          <a:p>
            <a:pPr>
              <a:buFont typeface="Wingdings" pitchFamily="2" charset="2"/>
              <a:buNone/>
            </a:pPr>
            <a:endParaRPr lang="en-GB" altLang="cs-CZ" sz="2000"/>
          </a:p>
          <a:p>
            <a:pPr>
              <a:buFont typeface="Wingdings" pitchFamily="2" charset="2"/>
              <a:buNone/>
            </a:pPr>
            <a:endParaRPr lang="en-GB" altLang="cs-CZ" sz="1400"/>
          </a:p>
          <a:p>
            <a:pPr>
              <a:buFont typeface="Wingdings" pitchFamily="2" charset="2"/>
              <a:buNone/>
            </a:pPr>
            <a:r>
              <a:rPr lang="en-GB" altLang="cs-CZ" sz="2000"/>
              <a:t>is the best linear combination for </a:t>
            </a:r>
            <a:r>
              <a:rPr lang="en-GB" altLang="cs-CZ" sz="2000" i="1"/>
              <a:t>Y</a:t>
            </a:r>
            <a:r>
              <a:rPr lang="en-GB" altLang="cs-CZ" sz="2000"/>
              <a:t> from </a:t>
            </a:r>
            <a:r>
              <a:rPr lang="en-GB" altLang="cs-CZ" sz="2000" i="1"/>
              <a:t>X</a:t>
            </a:r>
            <a:r>
              <a:rPr lang="en-GB" altLang="cs-CZ" sz="2000" baseline="-25000"/>
              <a:t>2</a:t>
            </a:r>
            <a:r>
              <a:rPr lang="en-GB" altLang="cs-CZ" sz="2000"/>
              <a:t>, …, </a:t>
            </a:r>
            <a:r>
              <a:rPr lang="en-GB" altLang="cs-CZ" sz="2000" i="1"/>
              <a:t>X</a:t>
            </a:r>
            <a:r>
              <a:rPr lang="en-GB" altLang="cs-CZ" sz="2000" baseline="-25000"/>
              <a:t>K</a:t>
            </a:r>
            <a:r>
              <a:rPr lang="en-GB" altLang="cs-CZ" sz="2000"/>
              <a:t> and a constant (the intercept)</a:t>
            </a:r>
          </a:p>
          <a:p>
            <a:pPr>
              <a:buFont typeface="Wingdings" pitchFamily="2" charset="2"/>
              <a:buNone/>
            </a:pPr>
            <a:endParaRPr lang="en-GB" altLang="cs-CZ" sz="9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14343"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14338" name="Object 4"/>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4378" name="Formel" r:id="rId4" imgW="114151" imgH="215619" progId="Equation.3">
                  <p:embed/>
                </p:oleObj>
              </mc:Choice>
              <mc:Fallback>
                <p:oleObj name="Formel" r:id="rId4" imgW="114151" imgH="215619"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39" name="Object 7"/>
          <p:cNvGraphicFramePr>
            <a:graphicFrameLocks noChangeAspect="1"/>
          </p:cNvGraphicFramePr>
          <p:nvPr/>
        </p:nvGraphicFramePr>
        <p:xfrm>
          <a:off x="1258888" y="2490788"/>
          <a:ext cx="1125537" cy="506412"/>
        </p:xfrm>
        <a:graphic>
          <a:graphicData uri="http://schemas.openxmlformats.org/presentationml/2006/ole">
            <mc:AlternateContent xmlns:mc="http://schemas.openxmlformats.org/markup-compatibility/2006">
              <mc:Choice xmlns:v="urn:schemas-microsoft-com:vml" Requires="v">
                <p:oleObj spid="_x0000_s14379" name="Formel" r:id="rId6" imgW="508000" imgH="228600" progId="Equation.3">
                  <p:embed/>
                </p:oleObj>
              </mc:Choice>
              <mc:Fallback>
                <p:oleObj name="Formel" r:id="rId6" imgW="508000" imgH="2286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58888" y="2490788"/>
                        <a:ext cx="1125537" cy="506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r>
              <a:rPr lang="en-GB" altLang="cs-CZ" sz="4000">
                <a:latin typeface="Verdana" pitchFamily="34" charset="0"/>
              </a:rPr>
              <a:t>Some Matrix Notation</a:t>
            </a:r>
          </a:p>
        </p:txBody>
      </p:sp>
      <p:sp>
        <p:nvSpPr>
          <p:cNvPr id="15364" name="Rectangle 3"/>
          <p:cNvSpPr>
            <a:spLocks noGrp="1" noChangeArrowheads="1"/>
          </p:cNvSpPr>
          <p:nvPr>
            <p:ph type="body" sz="half" idx="1"/>
          </p:nvPr>
        </p:nvSpPr>
        <p:spPr>
          <a:xfrm>
            <a:off x="428625" y="1571625"/>
            <a:ext cx="8118475" cy="4530725"/>
          </a:xfrm>
        </p:spPr>
        <p:txBody>
          <a:bodyPr/>
          <a:lstStyle/>
          <a:p>
            <a:pPr marL="469900" indent="-469900">
              <a:buFont typeface="Wingdings" pitchFamily="2" charset="2"/>
              <a:buNone/>
            </a:pPr>
            <a:r>
              <a:rPr lang="en-GB" altLang="cs-CZ" sz="2000" i="1"/>
              <a:t>N</a:t>
            </a:r>
            <a:r>
              <a:rPr lang="en-GB" altLang="cs-CZ" sz="2000"/>
              <a:t> observations</a:t>
            </a:r>
          </a:p>
          <a:p>
            <a:pPr marL="469900" indent="-469900">
              <a:buFont typeface="Wingdings" pitchFamily="2" charset="2"/>
              <a:buNone/>
            </a:pPr>
            <a:r>
              <a:rPr lang="en-GB" altLang="cs-CZ" sz="2000"/>
              <a:t>		(</a:t>
            </a:r>
            <a:r>
              <a:rPr lang="en-GB" altLang="cs-CZ" sz="2000" i="1"/>
              <a:t>y</a:t>
            </a:r>
            <a:r>
              <a:rPr lang="en-GB" altLang="cs-CZ" sz="2000" baseline="-25000"/>
              <a:t>1</a:t>
            </a:r>
            <a:r>
              <a:rPr lang="en-GB" altLang="cs-CZ" sz="2000"/>
              <a:t>,</a:t>
            </a:r>
            <a:r>
              <a:rPr lang="en-GB" altLang="cs-CZ" sz="2000" i="1"/>
              <a:t>x</a:t>
            </a:r>
            <a:r>
              <a:rPr lang="en-GB" altLang="cs-CZ" sz="2000" baseline="-25000"/>
              <a:t>1</a:t>
            </a:r>
            <a:r>
              <a:rPr lang="en-GB" altLang="cs-CZ" sz="2000"/>
              <a:t>), … , (</a:t>
            </a:r>
            <a:r>
              <a:rPr lang="en-GB" altLang="cs-CZ" sz="2000" i="1"/>
              <a:t>y</a:t>
            </a:r>
            <a:r>
              <a:rPr lang="en-GB" altLang="cs-CZ" sz="2000" baseline="-25000"/>
              <a:t>N</a:t>
            </a:r>
            <a:r>
              <a:rPr lang="en-GB" altLang="cs-CZ" sz="2000"/>
              <a:t>,</a:t>
            </a:r>
            <a:r>
              <a:rPr lang="en-GB" altLang="cs-CZ" sz="2000" i="1"/>
              <a:t>x</a:t>
            </a:r>
            <a:r>
              <a:rPr lang="en-GB" altLang="cs-CZ" sz="2000" baseline="-25000"/>
              <a:t>N</a:t>
            </a:r>
            <a:r>
              <a:rPr lang="en-GB" altLang="cs-CZ" sz="2000"/>
              <a:t>)</a:t>
            </a:r>
          </a:p>
          <a:p>
            <a:pPr marL="469900" indent="-469900">
              <a:buFont typeface="Wingdings" pitchFamily="2" charset="2"/>
              <a:buNone/>
            </a:pPr>
            <a:endParaRPr lang="en-GB" altLang="cs-CZ" sz="1200"/>
          </a:p>
          <a:p>
            <a:pPr marL="469900" indent="-469900">
              <a:buFont typeface="Wingdings" pitchFamily="2" charset="2"/>
              <a:buNone/>
            </a:pPr>
            <a:r>
              <a:rPr lang="en-GB" altLang="cs-CZ" sz="2000"/>
              <a:t>Model:</a:t>
            </a:r>
            <a:r>
              <a:rPr lang="en-GB" altLang="cs-CZ" sz="2200"/>
              <a:t> </a:t>
            </a:r>
            <a:r>
              <a:rPr lang="en-GB" altLang="cs-CZ" sz="2000" i="1"/>
              <a:t>y</a:t>
            </a:r>
            <a:r>
              <a:rPr lang="en-GB" altLang="cs-CZ" sz="2000" baseline="-25000"/>
              <a:t>i</a:t>
            </a:r>
            <a:r>
              <a:rPr lang="en-GB" altLang="cs-CZ" sz="2000"/>
              <a:t> = </a:t>
            </a:r>
            <a:r>
              <a:rPr lang="en-GB" altLang="cs-CZ" sz="2000">
                <a:latin typeface="Symbol" pitchFamily="18" charset="2"/>
              </a:rPr>
              <a:t>b</a:t>
            </a:r>
            <a:r>
              <a:rPr lang="en-GB" altLang="cs-CZ" sz="2000" baseline="-25000"/>
              <a:t>1</a:t>
            </a:r>
            <a:r>
              <a:rPr lang="en-GB" altLang="cs-CZ" sz="2000"/>
              <a:t> + </a:t>
            </a:r>
            <a:r>
              <a:rPr lang="en-GB" altLang="cs-CZ" sz="2000">
                <a:latin typeface="Symbol" pitchFamily="18" charset="2"/>
              </a:rPr>
              <a:t>b</a:t>
            </a:r>
            <a:r>
              <a:rPr lang="en-GB" altLang="cs-CZ" sz="2000" baseline="-25000"/>
              <a:t>2</a:t>
            </a:r>
            <a:r>
              <a:rPr lang="en-GB" altLang="cs-CZ" sz="2000" i="1"/>
              <a:t>x</a:t>
            </a:r>
            <a:r>
              <a:rPr lang="en-GB" altLang="cs-CZ" sz="2000" baseline="-25000"/>
              <a:t>i</a:t>
            </a:r>
            <a:r>
              <a:rPr lang="en-GB" altLang="cs-CZ" sz="2000"/>
              <a:t> + </a:t>
            </a:r>
            <a:r>
              <a:rPr lang="en-GB" altLang="cs-CZ" sz="2000" i="1"/>
              <a:t>ε</a:t>
            </a:r>
            <a:r>
              <a:rPr lang="en-GB" altLang="cs-CZ" sz="2000" baseline="-25000"/>
              <a:t>i</a:t>
            </a:r>
            <a:r>
              <a:rPr lang="en-GB" altLang="cs-CZ" sz="2000"/>
              <a:t>, </a:t>
            </a:r>
            <a:r>
              <a:rPr lang="en-GB" altLang="cs-CZ" sz="2000" i="1"/>
              <a:t>i</a:t>
            </a:r>
            <a:r>
              <a:rPr lang="en-GB" altLang="cs-CZ" sz="2000"/>
              <a:t>  = 1, …,</a:t>
            </a:r>
            <a:r>
              <a:rPr lang="en-GB" altLang="cs-CZ" sz="2000" i="1"/>
              <a:t>N,</a:t>
            </a:r>
            <a:r>
              <a:rPr lang="en-GB" altLang="cs-CZ" sz="2000"/>
              <a:t> or</a:t>
            </a:r>
            <a:r>
              <a:rPr lang="en-GB" altLang="cs-CZ" sz="2300"/>
              <a:t> </a:t>
            </a:r>
          </a:p>
          <a:p>
            <a:pPr marL="469900" indent="-469900">
              <a:buFont typeface="Wingdings" pitchFamily="2" charset="2"/>
              <a:buNone/>
            </a:pPr>
            <a:r>
              <a:rPr lang="en-GB" altLang="cs-CZ" sz="2300"/>
              <a:t>		</a:t>
            </a:r>
            <a:r>
              <a:rPr lang="en-GB" altLang="cs-CZ" sz="2400" i="1"/>
              <a:t>y</a:t>
            </a:r>
            <a:r>
              <a:rPr lang="en-GB" altLang="cs-CZ" sz="2400"/>
              <a:t> = </a:t>
            </a:r>
            <a:r>
              <a:rPr lang="en-GB" altLang="cs-CZ" sz="2400" i="1"/>
              <a:t>X</a:t>
            </a:r>
            <a:r>
              <a:rPr lang="en-GB" altLang="cs-CZ" sz="2400">
                <a:latin typeface="Symbol" pitchFamily="18" charset="2"/>
              </a:rPr>
              <a:t>b</a:t>
            </a:r>
            <a:r>
              <a:rPr lang="en-GB" altLang="cs-CZ" sz="2400">
                <a:latin typeface="Verdana" pitchFamily="34" charset="0"/>
              </a:rPr>
              <a:t> </a:t>
            </a:r>
            <a:r>
              <a:rPr lang="en-GB" altLang="cs-CZ" sz="2400"/>
              <a:t>+ </a:t>
            </a:r>
            <a:r>
              <a:rPr lang="en-GB" altLang="cs-CZ" sz="2400" i="1"/>
              <a:t>ε</a:t>
            </a:r>
            <a:endParaRPr lang="en-GB" altLang="cs-CZ" sz="2000" i="1"/>
          </a:p>
          <a:p>
            <a:pPr marL="469900" indent="-469900">
              <a:buFont typeface="Wingdings" pitchFamily="2" charset="2"/>
              <a:buNone/>
            </a:pPr>
            <a:r>
              <a:rPr lang="en-GB" altLang="cs-CZ" sz="2000"/>
              <a:t>with</a:t>
            </a:r>
          </a:p>
          <a:p>
            <a:pPr marL="469900" indent="-469900">
              <a:buFont typeface="Wingdings" pitchFamily="2" charset="2"/>
              <a:buNone/>
            </a:pPr>
            <a:endParaRPr lang="en-GB" altLang="cs-CZ" sz="2000"/>
          </a:p>
          <a:p>
            <a:pPr marL="469900" indent="-469900">
              <a:buFont typeface="Wingdings" pitchFamily="2" charset="2"/>
              <a:buNone/>
            </a:pPr>
            <a:endParaRPr lang="en-US" altLang="cs-CZ" sz="2000"/>
          </a:p>
          <a:p>
            <a:pPr marL="469900" indent="-469900">
              <a:buFont typeface="Wingdings" pitchFamily="2" charset="2"/>
              <a:buNone/>
            </a:pPr>
            <a:endParaRPr lang="en-US" altLang="cs-CZ" sz="2000"/>
          </a:p>
          <a:p>
            <a:pPr marL="469900" indent="-469900">
              <a:buFont typeface="Wingdings" pitchFamily="2" charset="2"/>
              <a:buNone/>
            </a:pPr>
            <a:endParaRPr lang="en-US" altLang="cs-CZ" sz="2000"/>
          </a:p>
        </p:txBody>
      </p:sp>
      <p:sp>
        <p:nvSpPr>
          <p:cNvPr id="7" name="Datumsplatzhalter 6"/>
          <p:cNvSpPr>
            <a:spLocks noGrp="1"/>
          </p:cNvSpPr>
          <p:nvPr>
            <p:ph type="dt" sz="quarter" idx="10"/>
          </p:nvPr>
        </p:nvSpPr>
        <p:spPr/>
        <p:txBody>
          <a:bodyPr/>
          <a:lstStyle/>
          <a:p>
            <a:pPr>
              <a:defRPr/>
            </a:pPr>
            <a:r>
              <a:rPr lang="en-US" altLang="en-US"/>
              <a:t>Oct 5, 2018</a:t>
            </a:r>
            <a:endParaRPr lang="de-AT" altLang="en-US"/>
          </a:p>
        </p:txBody>
      </p:sp>
      <p:graphicFrame>
        <p:nvGraphicFramePr>
          <p:cNvPr id="15362" name="Object 3"/>
          <p:cNvGraphicFramePr>
            <a:graphicFrameLocks noChangeAspect="1"/>
          </p:cNvGraphicFramePr>
          <p:nvPr/>
        </p:nvGraphicFramePr>
        <p:xfrm>
          <a:off x="912813" y="3786188"/>
          <a:ext cx="5905500" cy="1497012"/>
        </p:xfrm>
        <a:graphic>
          <a:graphicData uri="http://schemas.openxmlformats.org/presentationml/2006/ole">
            <mc:AlternateContent xmlns:mc="http://schemas.openxmlformats.org/markup-compatibility/2006">
              <mc:Choice xmlns:v="urn:schemas-microsoft-com:vml" Requires="v">
                <p:oleObj spid="_x0000_s15384" name="Formel" r:id="rId4" imgW="2806700" imgH="711200" progId="Equation.3">
                  <p:embed/>
                </p:oleObj>
              </mc:Choice>
              <mc:Fallback>
                <p:oleObj name="Formel" r:id="rId4" imgW="2806700" imgH="711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2813" y="3786188"/>
                        <a:ext cx="5905500" cy="1497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GB" altLang="cs-CZ" sz="4000">
                <a:latin typeface="Verdana" pitchFamily="34" charset="0"/>
              </a:rPr>
              <a:t>OLS Estimators in Matrix Notation</a:t>
            </a:r>
          </a:p>
        </p:txBody>
      </p:sp>
      <p:sp>
        <p:nvSpPr>
          <p:cNvPr id="16388" name="Rectangle 3"/>
          <p:cNvSpPr>
            <a:spLocks noGrp="1" noChangeArrowheads="1"/>
          </p:cNvSpPr>
          <p:nvPr>
            <p:ph type="body" sz="half" idx="1"/>
          </p:nvPr>
        </p:nvSpPr>
        <p:spPr>
          <a:xfrm>
            <a:off x="428625" y="1571625"/>
            <a:ext cx="8118475" cy="4530725"/>
          </a:xfrm>
        </p:spPr>
        <p:txBody>
          <a:bodyPr/>
          <a:lstStyle/>
          <a:p>
            <a:pPr marL="469900" indent="-469900">
              <a:buFont typeface="Wingdings" pitchFamily="2" charset="2"/>
              <a:buNone/>
            </a:pPr>
            <a:r>
              <a:rPr lang="en-GB" altLang="cs-CZ" sz="2000" dirty="0"/>
              <a:t>Minimizing </a:t>
            </a:r>
          </a:p>
          <a:p>
            <a:pPr marL="469900" indent="-469900">
              <a:buFont typeface="Wingdings" pitchFamily="2" charset="2"/>
              <a:buNone/>
            </a:pPr>
            <a:r>
              <a:rPr lang="en-GB" altLang="cs-CZ" sz="2000" dirty="0"/>
              <a:t>		S(</a:t>
            </a:r>
            <a:r>
              <a:rPr lang="en-GB" altLang="cs-CZ" sz="2000" dirty="0">
                <a:latin typeface="Symbol" pitchFamily="18" charset="2"/>
              </a:rPr>
              <a:t>b</a:t>
            </a:r>
            <a:r>
              <a:rPr lang="en-GB" altLang="cs-CZ" sz="2000" dirty="0"/>
              <a:t>) = (</a:t>
            </a:r>
            <a:r>
              <a:rPr lang="en-GB" altLang="cs-CZ" sz="2000" i="1" dirty="0"/>
              <a:t>y</a:t>
            </a:r>
            <a:r>
              <a:rPr lang="en-GB" altLang="cs-CZ" sz="2000" baseline="-25000" dirty="0"/>
              <a:t>  </a:t>
            </a:r>
            <a:r>
              <a:rPr lang="en-GB" altLang="cs-CZ" sz="2000" dirty="0"/>
              <a:t>- </a:t>
            </a:r>
            <a:r>
              <a:rPr lang="en-GB" altLang="cs-CZ" sz="2000" i="1" dirty="0" err="1"/>
              <a:t>X</a:t>
            </a:r>
            <a:r>
              <a:rPr lang="en-GB" altLang="cs-CZ" sz="2000" dirty="0" err="1">
                <a:latin typeface="Symbol" pitchFamily="18" charset="2"/>
              </a:rPr>
              <a:t>b</a:t>
            </a:r>
            <a:r>
              <a:rPr lang="en-GB" altLang="cs-CZ" sz="2000" dirty="0"/>
              <a:t>)’ (</a:t>
            </a:r>
            <a:r>
              <a:rPr lang="en-GB" altLang="cs-CZ" sz="2000" i="1" dirty="0"/>
              <a:t>y</a:t>
            </a:r>
            <a:r>
              <a:rPr lang="en-GB" altLang="cs-CZ" sz="2000" baseline="-25000" dirty="0"/>
              <a:t>  </a:t>
            </a:r>
            <a:r>
              <a:rPr lang="en-GB" altLang="cs-CZ" sz="2000" dirty="0"/>
              <a:t>- </a:t>
            </a:r>
            <a:r>
              <a:rPr lang="en-GB" altLang="cs-CZ" sz="2000" i="1" dirty="0" err="1"/>
              <a:t>X</a:t>
            </a:r>
            <a:r>
              <a:rPr lang="en-GB" altLang="cs-CZ" sz="2000" dirty="0" err="1">
                <a:latin typeface="Symbol" pitchFamily="18" charset="2"/>
              </a:rPr>
              <a:t>b</a:t>
            </a:r>
            <a:r>
              <a:rPr lang="en-GB" altLang="cs-CZ" sz="2000" dirty="0"/>
              <a:t>) = </a:t>
            </a:r>
            <a:r>
              <a:rPr lang="en-GB" altLang="cs-CZ" sz="2000" i="1" dirty="0" err="1"/>
              <a:t>y’y</a:t>
            </a:r>
            <a:r>
              <a:rPr lang="en-GB" altLang="cs-CZ" sz="2000" dirty="0"/>
              <a:t> – 2</a:t>
            </a:r>
            <a:r>
              <a:rPr lang="en-GB" altLang="cs-CZ" sz="2000" i="1" dirty="0"/>
              <a:t>y’X</a:t>
            </a:r>
            <a:r>
              <a:rPr lang="en-GB" altLang="cs-CZ" sz="2000" dirty="0">
                <a:latin typeface="Symbol" pitchFamily="18" charset="2"/>
              </a:rPr>
              <a:t>b</a:t>
            </a:r>
            <a:r>
              <a:rPr lang="en-GB" altLang="cs-CZ" sz="2000" dirty="0"/>
              <a:t> + </a:t>
            </a:r>
            <a:r>
              <a:rPr lang="en-GB" altLang="cs-CZ" sz="2000" dirty="0">
                <a:latin typeface="Symbol" pitchFamily="18" charset="2"/>
              </a:rPr>
              <a:t>b</a:t>
            </a:r>
            <a:r>
              <a:rPr lang="en-GB" altLang="cs-CZ" sz="2000" i="1" dirty="0"/>
              <a:t>’ </a:t>
            </a:r>
            <a:r>
              <a:rPr lang="en-GB" altLang="cs-CZ" sz="2000" i="1" dirty="0" err="1"/>
              <a:t>X’X</a:t>
            </a:r>
            <a:r>
              <a:rPr lang="en-GB" altLang="cs-CZ" sz="2000" dirty="0" err="1">
                <a:latin typeface="Symbol" pitchFamily="18" charset="2"/>
              </a:rPr>
              <a:t>b</a:t>
            </a:r>
            <a:endParaRPr lang="en-GB" altLang="cs-CZ" sz="2000" dirty="0"/>
          </a:p>
          <a:p>
            <a:pPr marL="469900" indent="-469900">
              <a:buFont typeface="Wingdings" pitchFamily="2" charset="2"/>
              <a:buNone/>
            </a:pPr>
            <a:r>
              <a:rPr lang="en-GB" altLang="cs-CZ" sz="2000" dirty="0"/>
              <a:t>	with respect to </a:t>
            </a:r>
            <a:r>
              <a:rPr lang="en-GB" altLang="cs-CZ" sz="2000" dirty="0">
                <a:latin typeface="Symbol" pitchFamily="18" charset="2"/>
              </a:rPr>
              <a:t>b</a:t>
            </a:r>
            <a:r>
              <a:rPr lang="en-GB" altLang="cs-CZ" sz="2000" dirty="0"/>
              <a:t> gives the normal equations </a:t>
            </a:r>
          </a:p>
          <a:p>
            <a:pPr marL="469900" indent="-469900">
              <a:buFont typeface="Wingdings" pitchFamily="2" charset="2"/>
              <a:buNone/>
            </a:pPr>
            <a:endParaRPr lang="en-GB" altLang="cs-CZ" sz="2000" dirty="0"/>
          </a:p>
          <a:p>
            <a:pPr marL="469900" indent="-469900">
              <a:buFont typeface="Wingdings" pitchFamily="2" charset="2"/>
              <a:buNone/>
            </a:pPr>
            <a:endParaRPr lang="en-GB" altLang="cs-CZ" sz="2000" dirty="0"/>
          </a:p>
          <a:p>
            <a:pPr marL="469900" indent="-469900">
              <a:buFont typeface="Wingdings" pitchFamily="2" charset="2"/>
              <a:buNone/>
            </a:pPr>
            <a:r>
              <a:rPr lang="en-GB" altLang="cs-CZ" sz="2000" dirty="0"/>
              <a:t>	resulting from differentiating S(</a:t>
            </a:r>
            <a:r>
              <a:rPr lang="en-GB" altLang="cs-CZ" sz="2000" dirty="0">
                <a:latin typeface="Symbol" pitchFamily="18" charset="2"/>
              </a:rPr>
              <a:t>b</a:t>
            </a:r>
            <a:r>
              <a:rPr lang="en-GB" altLang="cs-CZ" sz="2000" dirty="0"/>
              <a:t>) with respect to </a:t>
            </a:r>
            <a:r>
              <a:rPr lang="en-GB" altLang="cs-CZ" sz="2000" dirty="0">
                <a:latin typeface="Symbol" pitchFamily="18" charset="2"/>
              </a:rPr>
              <a:t>b</a:t>
            </a:r>
            <a:r>
              <a:rPr lang="en-GB" altLang="cs-CZ" sz="2000" dirty="0"/>
              <a:t> and setting the first derivative to zero</a:t>
            </a:r>
          </a:p>
          <a:p>
            <a:pPr marL="469900" indent="-469900">
              <a:buFont typeface="Wingdings" pitchFamily="2" charset="2"/>
              <a:buNone/>
            </a:pPr>
            <a:r>
              <a:rPr lang="en-GB" altLang="cs-CZ" sz="2000" dirty="0"/>
              <a:t>The vector </a:t>
            </a:r>
            <a:r>
              <a:rPr lang="en-GB" altLang="cs-CZ" sz="2000" i="1" dirty="0"/>
              <a:t>b</a:t>
            </a:r>
            <a:r>
              <a:rPr lang="en-GB" altLang="cs-CZ" sz="2000" dirty="0"/>
              <a:t> of OLS solution or OLS estimators for </a:t>
            </a:r>
            <a:r>
              <a:rPr lang="en-GB" altLang="cs-CZ" sz="2000" dirty="0">
                <a:latin typeface="Symbol" pitchFamily="18" charset="2"/>
              </a:rPr>
              <a:t>b</a:t>
            </a:r>
            <a:r>
              <a:rPr lang="en-GB" altLang="cs-CZ" sz="2000" dirty="0"/>
              <a:t> is </a:t>
            </a:r>
          </a:p>
          <a:p>
            <a:pPr marL="469900" indent="-469900">
              <a:buFont typeface="Wingdings" pitchFamily="2" charset="2"/>
              <a:buNone/>
            </a:pPr>
            <a:r>
              <a:rPr lang="en-GB" altLang="cs-CZ" sz="2000" dirty="0"/>
              <a:t>		</a:t>
            </a:r>
            <a:r>
              <a:rPr lang="en-GB" altLang="cs-CZ" sz="2000" i="1" dirty="0"/>
              <a:t>b</a:t>
            </a:r>
            <a:r>
              <a:rPr lang="en-GB" altLang="cs-CZ" sz="2000" dirty="0"/>
              <a:t> = (</a:t>
            </a:r>
            <a:r>
              <a:rPr lang="en-GB" altLang="cs-CZ" sz="2000" i="1" dirty="0"/>
              <a:t>X</a:t>
            </a:r>
            <a:r>
              <a:rPr lang="en-GB" altLang="cs-CZ" sz="2000" dirty="0"/>
              <a:t>’</a:t>
            </a:r>
            <a:r>
              <a:rPr lang="en-GB" altLang="cs-CZ" sz="2000" i="1" dirty="0"/>
              <a:t>X</a:t>
            </a:r>
            <a:r>
              <a:rPr lang="en-GB" altLang="cs-CZ" sz="2000" dirty="0"/>
              <a:t>)</a:t>
            </a:r>
            <a:r>
              <a:rPr lang="en-GB" altLang="cs-CZ" sz="2000" baseline="30000" dirty="0"/>
              <a:t>-1</a:t>
            </a:r>
            <a:r>
              <a:rPr lang="en-GB" altLang="cs-CZ" sz="2000" i="1" dirty="0"/>
              <a:t>X</a:t>
            </a:r>
            <a:r>
              <a:rPr lang="en-GB" altLang="cs-CZ" sz="2000" dirty="0"/>
              <a:t>’</a:t>
            </a:r>
            <a:r>
              <a:rPr lang="en-GB" altLang="cs-CZ" sz="2000" i="1" dirty="0"/>
              <a:t>y</a:t>
            </a:r>
          </a:p>
          <a:p>
            <a:pPr marL="469900" indent="-469900">
              <a:buFont typeface="Wingdings" pitchFamily="2" charset="2"/>
              <a:buNone/>
            </a:pPr>
            <a:r>
              <a:rPr lang="en-GB" altLang="cs-CZ" sz="2000" dirty="0"/>
              <a:t>The best linear combinations or </a:t>
            </a:r>
            <a:r>
              <a:rPr lang="en-GB" altLang="cs-CZ" sz="2000" b="1" dirty="0"/>
              <a:t>predicted values </a:t>
            </a:r>
            <a:r>
              <a:rPr lang="en-GB" altLang="cs-CZ" sz="2000" dirty="0"/>
              <a:t>for </a:t>
            </a:r>
            <a:r>
              <a:rPr lang="en-GB" altLang="cs-CZ" sz="2000" i="1" dirty="0"/>
              <a:t>Y</a:t>
            </a:r>
            <a:r>
              <a:rPr lang="en-GB" altLang="cs-CZ" sz="2000" dirty="0"/>
              <a:t> given </a:t>
            </a:r>
            <a:r>
              <a:rPr lang="en-GB" altLang="cs-CZ" sz="2000" i="1" dirty="0"/>
              <a:t>X</a:t>
            </a:r>
            <a:r>
              <a:rPr lang="en-GB" altLang="cs-CZ" sz="2000" dirty="0"/>
              <a:t> or projections of </a:t>
            </a:r>
            <a:r>
              <a:rPr lang="en-GB" altLang="cs-CZ" sz="2000" i="1" dirty="0"/>
              <a:t>y</a:t>
            </a:r>
            <a:r>
              <a:rPr lang="en-GB" altLang="cs-CZ" sz="2000" dirty="0"/>
              <a:t> into the space of </a:t>
            </a:r>
            <a:r>
              <a:rPr lang="en-GB" altLang="cs-CZ" sz="2000" i="1" dirty="0"/>
              <a:t>X</a:t>
            </a:r>
            <a:r>
              <a:rPr lang="en-GB" altLang="cs-CZ" sz="2000" dirty="0"/>
              <a:t> are obtained as</a:t>
            </a:r>
          </a:p>
          <a:p>
            <a:pPr marL="469900" indent="-469900">
              <a:buFont typeface="Wingdings" pitchFamily="2" charset="2"/>
              <a:buNone/>
            </a:pPr>
            <a:r>
              <a:rPr lang="en-GB" altLang="cs-CZ" sz="2000" i="1" dirty="0"/>
              <a:t>		</a:t>
            </a:r>
            <a:r>
              <a:rPr lang="en-GB" altLang="cs-CZ" sz="2000" i="1" dirty="0" err="1"/>
              <a:t>ŷ</a:t>
            </a:r>
            <a:r>
              <a:rPr lang="en-GB" altLang="cs-CZ" sz="2000" i="1" dirty="0"/>
              <a:t> = </a:t>
            </a:r>
            <a:r>
              <a:rPr lang="en-GB" altLang="cs-CZ" sz="2000" i="1" dirty="0" err="1"/>
              <a:t>Xb</a:t>
            </a:r>
            <a:r>
              <a:rPr lang="en-GB" altLang="cs-CZ" sz="2000" i="1" dirty="0"/>
              <a:t> = X</a:t>
            </a:r>
            <a:r>
              <a:rPr lang="en-GB" altLang="cs-CZ" sz="2000" dirty="0"/>
              <a:t>(</a:t>
            </a:r>
            <a:r>
              <a:rPr lang="en-GB" altLang="cs-CZ" sz="2000" i="1" dirty="0"/>
              <a:t>X</a:t>
            </a:r>
            <a:r>
              <a:rPr lang="en-GB" altLang="cs-CZ" sz="2000" dirty="0"/>
              <a:t>’</a:t>
            </a:r>
            <a:r>
              <a:rPr lang="en-GB" altLang="cs-CZ" sz="2000" i="1" dirty="0"/>
              <a:t>X</a:t>
            </a:r>
            <a:r>
              <a:rPr lang="en-GB" altLang="cs-CZ" sz="2000" dirty="0"/>
              <a:t>)</a:t>
            </a:r>
            <a:r>
              <a:rPr lang="en-GB" altLang="cs-CZ" sz="2000" baseline="30000" dirty="0"/>
              <a:t>-1</a:t>
            </a:r>
            <a:r>
              <a:rPr lang="en-GB" altLang="cs-CZ" sz="2000" i="1" dirty="0"/>
              <a:t>X</a:t>
            </a:r>
            <a:r>
              <a:rPr lang="en-GB" altLang="cs-CZ" sz="2000" dirty="0"/>
              <a:t>’</a:t>
            </a:r>
            <a:r>
              <a:rPr lang="en-GB" altLang="cs-CZ" sz="2000" i="1" dirty="0"/>
              <a:t>y = </a:t>
            </a:r>
            <a:r>
              <a:rPr lang="en-GB" altLang="cs-CZ" sz="2000" i="1" dirty="0" err="1"/>
              <a:t>P</a:t>
            </a:r>
            <a:r>
              <a:rPr lang="en-GB" altLang="cs-CZ" sz="2000" baseline="-25000" dirty="0" err="1"/>
              <a:t>x</a:t>
            </a:r>
            <a:r>
              <a:rPr lang="en-GB" altLang="cs-CZ" sz="2000" i="1" dirty="0" err="1"/>
              <a:t>y</a:t>
            </a:r>
            <a:endParaRPr lang="en-GB" altLang="cs-CZ" sz="2000" i="1" dirty="0"/>
          </a:p>
          <a:p>
            <a:pPr marL="469900" indent="-469900">
              <a:buFont typeface="Wingdings" pitchFamily="2" charset="2"/>
              <a:buNone/>
            </a:pPr>
            <a:r>
              <a:rPr lang="en-GB" altLang="cs-CZ" sz="2000" i="1" dirty="0"/>
              <a:t>	</a:t>
            </a:r>
            <a:r>
              <a:rPr lang="en-GB" altLang="cs-CZ" sz="2000" dirty="0"/>
              <a:t>the </a:t>
            </a:r>
            <a:r>
              <a:rPr lang="en-GB" altLang="cs-CZ" sz="2000" i="1" dirty="0" err="1"/>
              <a:t>N</a:t>
            </a:r>
            <a:r>
              <a:rPr lang="en-GB" altLang="cs-CZ" sz="2000" dirty="0" err="1"/>
              <a:t>x</a:t>
            </a:r>
            <a:r>
              <a:rPr lang="en-GB" altLang="cs-CZ" sz="2000" i="1" dirty="0" err="1"/>
              <a:t>N</a:t>
            </a:r>
            <a:r>
              <a:rPr lang="en-GB" altLang="cs-CZ" sz="2000" dirty="0"/>
              <a:t>-matrix </a:t>
            </a:r>
            <a:r>
              <a:rPr lang="en-GB" altLang="cs-CZ" sz="2000" i="1" dirty="0" err="1"/>
              <a:t>P</a:t>
            </a:r>
            <a:r>
              <a:rPr lang="en-GB" altLang="cs-CZ" sz="2000" baseline="-25000" dirty="0" err="1"/>
              <a:t>x</a:t>
            </a:r>
            <a:r>
              <a:rPr lang="en-GB" altLang="cs-CZ" sz="2000" i="1" dirty="0"/>
              <a:t> </a:t>
            </a:r>
            <a:r>
              <a:rPr lang="en-GB" altLang="cs-CZ" sz="2000" dirty="0"/>
              <a:t>is called the </a:t>
            </a:r>
            <a:r>
              <a:rPr lang="en-GB" altLang="cs-CZ" sz="2000" b="1" dirty="0"/>
              <a:t>projection matrix </a:t>
            </a:r>
            <a:r>
              <a:rPr lang="en-GB" altLang="cs-CZ" sz="2000" dirty="0"/>
              <a:t>or </a:t>
            </a:r>
            <a:r>
              <a:rPr lang="en-GB" altLang="cs-CZ" sz="2000" b="1" dirty="0"/>
              <a:t>hat matrix </a:t>
            </a:r>
          </a:p>
        </p:txBody>
      </p:sp>
      <p:sp>
        <p:nvSpPr>
          <p:cNvPr id="7" name="Datumsplatzhalter 6"/>
          <p:cNvSpPr>
            <a:spLocks noGrp="1"/>
          </p:cNvSpPr>
          <p:nvPr>
            <p:ph type="dt" sz="quarter" idx="10"/>
          </p:nvPr>
        </p:nvSpPr>
        <p:spPr/>
        <p:txBody>
          <a:bodyPr/>
          <a:lstStyle/>
          <a:p>
            <a:pPr>
              <a:defRPr/>
            </a:pPr>
            <a:r>
              <a:rPr lang="en-US" altLang="en-US"/>
              <a:t>Oct 5, 2018</a:t>
            </a:r>
            <a:endParaRPr lang="de-AT" altLang="en-US"/>
          </a:p>
        </p:txBody>
      </p:sp>
      <p:graphicFrame>
        <p:nvGraphicFramePr>
          <p:cNvPr id="16386" name="Object 3"/>
          <p:cNvGraphicFramePr>
            <a:graphicFrameLocks noChangeAspect="1"/>
          </p:cNvGraphicFramePr>
          <p:nvPr/>
        </p:nvGraphicFramePr>
        <p:xfrm>
          <a:off x="1377950" y="2668588"/>
          <a:ext cx="3481388" cy="831850"/>
        </p:xfrm>
        <a:graphic>
          <a:graphicData uri="http://schemas.openxmlformats.org/presentationml/2006/ole">
            <mc:AlternateContent xmlns:mc="http://schemas.openxmlformats.org/markup-compatibility/2006">
              <mc:Choice xmlns:v="urn:schemas-microsoft-com:vml" Requires="v">
                <p:oleObj spid="_x0000_s16409" name="Formel" r:id="rId4" imgW="1752600" imgH="419100" progId="Equation.3">
                  <p:embed/>
                </p:oleObj>
              </mc:Choice>
              <mc:Fallback>
                <p:oleObj name="Formel" r:id="rId4" imgW="1752600" imgH="4191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7950" y="2668588"/>
                        <a:ext cx="3481388"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GB" altLang="cs-CZ" sz="4000">
                <a:latin typeface="Verdana" pitchFamily="34" charset="0"/>
              </a:rPr>
              <a:t>Residuals in Matrix Notation</a:t>
            </a:r>
          </a:p>
        </p:txBody>
      </p:sp>
      <p:sp>
        <p:nvSpPr>
          <p:cNvPr id="17412" name="Rectangle 3"/>
          <p:cNvSpPr>
            <a:spLocks noGrp="1" noChangeArrowheads="1"/>
          </p:cNvSpPr>
          <p:nvPr>
            <p:ph type="body" sz="half" idx="1"/>
          </p:nvPr>
        </p:nvSpPr>
        <p:spPr>
          <a:xfrm>
            <a:off x="428625" y="1571625"/>
            <a:ext cx="8118475" cy="4530725"/>
          </a:xfrm>
        </p:spPr>
        <p:txBody>
          <a:bodyPr/>
          <a:lstStyle/>
          <a:p>
            <a:pPr marL="469900" indent="-469900">
              <a:buFont typeface="Wingdings" pitchFamily="2" charset="2"/>
              <a:buNone/>
            </a:pPr>
            <a:r>
              <a:rPr lang="en-GB" altLang="cs-CZ" sz="2000" dirty="0"/>
              <a:t>The vector y can be written as </a:t>
            </a:r>
            <a:r>
              <a:rPr lang="en-GB" altLang="cs-CZ" sz="2000" i="1" dirty="0"/>
              <a:t>y</a:t>
            </a:r>
            <a:r>
              <a:rPr lang="en-GB" altLang="cs-CZ" sz="2000" baseline="-25000" dirty="0"/>
              <a:t>  </a:t>
            </a:r>
            <a:r>
              <a:rPr lang="en-GB" altLang="cs-CZ" sz="2000" dirty="0"/>
              <a:t>= </a:t>
            </a:r>
            <a:r>
              <a:rPr lang="en-GB" altLang="cs-CZ" sz="2000" i="1" dirty="0" err="1"/>
              <a:t>Xb</a:t>
            </a:r>
            <a:r>
              <a:rPr lang="en-GB" altLang="cs-CZ" sz="2000" i="1" dirty="0"/>
              <a:t> </a:t>
            </a:r>
            <a:r>
              <a:rPr lang="en-GB" altLang="cs-CZ" sz="2000" dirty="0"/>
              <a:t>+ </a:t>
            </a:r>
            <a:r>
              <a:rPr lang="en-GB" altLang="cs-CZ" sz="2000" i="1" dirty="0"/>
              <a:t>e</a:t>
            </a:r>
            <a:r>
              <a:rPr lang="en-GB" altLang="cs-CZ" sz="2000" dirty="0"/>
              <a:t>  = </a:t>
            </a:r>
            <a:r>
              <a:rPr lang="en-GB" altLang="cs-CZ" sz="2000" i="1" dirty="0" err="1"/>
              <a:t>ŷ</a:t>
            </a:r>
            <a:r>
              <a:rPr lang="en-GB" altLang="cs-CZ" sz="2000" dirty="0"/>
              <a:t> + </a:t>
            </a:r>
            <a:r>
              <a:rPr lang="en-GB" altLang="cs-CZ" sz="2000" i="1" dirty="0"/>
              <a:t>e</a:t>
            </a:r>
            <a:r>
              <a:rPr lang="en-GB" altLang="cs-CZ" sz="2000" dirty="0"/>
              <a:t> with residuals</a:t>
            </a:r>
          </a:p>
          <a:p>
            <a:pPr marL="469900" indent="-469900">
              <a:buFont typeface="Wingdings" pitchFamily="2" charset="2"/>
              <a:buNone/>
            </a:pPr>
            <a:r>
              <a:rPr lang="en-GB" altLang="cs-CZ" sz="2000" dirty="0"/>
              <a:t>		</a:t>
            </a:r>
            <a:r>
              <a:rPr lang="en-GB" altLang="cs-CZ" sz="2000" i="1" dirty="0"/>
              <a:t> e</a:t>
            </a:r>
            <a:r>
              <a:rPr lang="en-GB" altLang="cs-CZ" sz="2000" baseline="-25000" dirty="0"/>
              <a:t>  </a:t>
            </a:r>
            <a:r>
              <a:rPr lang="en-GB" altLang="cs-CZ" sz="2000" dirty="0"/>
              <a:t>= </a:t>
            </a:r>
            <a:r>
              <a:rPr lang="en-GB" altLang="cs-CZ" sz="2000" i="1" dirty="0"/>
              <a:t>y </a:t>
            </a:r>
            <a:r>
              <a:rPr lang="en-GB" altLang="cs-CZ" sz="2000" dirty="0"/>
              <a:t>–</a:t>
            </a:r>
            <a:r>
              <a:rPr lang="en-GB" altLang="cs-CZ" sz="2000" dirty="0">
                <a:latin typeface="Symbol" pitchFamily="18" charset="2"/>
              </a:rPr>
              <a:t> </a:t>
            </a:r>
            <a:r>
              <a:rPr lang="en-GB" altLang="cs-CZ" sz="2000" i="1" dirty="0" err="1"/>
              <a:t>Xb</a:t>
            </a:r>
            <a:r>
              <a:rPr lang="en-GB" altLang="cs-CZ" sz="2000" i="1" dirty="0"/>
              <a:t> </a:t>
            </a:r>
            <a:r>
              <a:rPr lang="en-GB" altLang="cs-CZ" sz="2000" dirty="0"/>
              <a:t>or </a:t>
            </a:r>
            <a:r>
              <a:rPr lang="en-GB" altLang="cs-CZ" sz="2000" i="1" dirty="0" err="1"/>
              <a:t>e</a:t>
            </a:r>
            <a:r>
              <a:rPr lang="en-GB" altLang="cs-CZ" sz="2000" baseline="-25000" dirty="0" err="1"/>
              <a:t>i</a:t>
            </a:r>
            <a:r>
              <a:rPr lang="en-GB" altLang="cs-CZ" sz="2000" dirty="0"/>
              <a:t> = </a:t>
            </a:r>
            <a:r>
              <a:rPr lang="en-GB" altLang="cs-CZ" sz="2000" i="1" dirty="0" err="1"/>
              <a:t>y</a:t>
            </a:r>
            <a:r>
              <a:rPr lang="en-GB" altLang="cs-CZ" sz="2000" baseline="-25000" dirty="0" err="1"/>
              <a:t>i</a:t>
            </a:r>
            <a:r>
              <a:rPr lang="en-GB" altLang="cs-CZ" sz="2000" dirty="0"/>
              <a:t> – </a:t>
            </a:r>
            <a:r>
              <a:rPr lang="en-GB" altLang="cs-CZ" sz="2000" i="1" dirty="0" err="1"/>
              <a:t>x</a:t>
            </a:r>
            <a:r>
              <a:rPr lang="en-GB" altLang="cs-CZ" sz="2000" baseline="-25000" dirty="0" err="1"/>
              <a:t>i</a:t>
            </a:r>
            <a:r>
              <a:rPr lang="en-GB" altLang="cs-CZ" sz="2000" dirty="0" err="1"/>
              <a:t>‘</a:t>
            </a:r>
            <a:r>
              <a:rPr lang="en-GB" altLang="cs-CZ" sz="2000" i="1" dirty="0" err="1"/>
              <a:t>b</a:t>
            </a:r>
            <a:r>
              <a:rPr lang="en-GB" altLang="cs-CZ" sz="2000" dirty="0"/>
              <a:t>, </a:t>
            </a:r>
            <a:r>
              <a:rPr lang="en-GB" altLang="cs-CZ" sz="2000" i="1" dirty="0" err="1"/>
              <a:t>i</a:t>
            </a:r>
            <a:r>
              <a:rPr lang="en-GB" altLang="cs-CZ" sz="2000" dirty="0"/>
              <a:t> = 1, …, </a:t>
            </a:r>
            <a:r>
              <a:rPr lang="en-GB" altLang="cs-CZ" sz="2000" i="1" dirty="0"/>
              <a:t>N</a:t>
            </a:r>
            <a:endParaRPr lang="en-GB" altLang="cs-CZ" sz="2000" dirty="0"/>
          </a:p>
          <a:p>
            <a:pPr marL="469900" indent="-469900"/>
            <a:r>
              <a:rPr lang="en-GB" altLang="cs-CZ" sz="2000" dirty="0"/>
              <a:t>From the normal equations follows</a:t>
            </a:r>
          </a:p>
          <a:p>
            <a:pPr marL="469900" indent="-469900">
              <a:buFont typeface="Wingdings" pitchFamily="2" charset="2"/>
              <a:buNone/>
            </a:pPr>
            <a:r>
              <a:rPr lang="en-GB" altLang="cs-CZ" sz="2000" dirty="0"/>
              <a:t>		-2(</a:t>
            </a:r>
            <a:r>
              <a:rPr lang="en-GB" altLang="cs-CZ" sz="2000" i="1" dirty="0" err="1"/>
              <a:t>X</a:t>
            </a:r>
            <a:r>
              <a:rPr lang="en-GB" altLang="cs-CZ" sz="2000" dirty="0" err="1"/>
              <a:t>‘</a:t>
            </a:r>
            <a:r>
              <a:rPr lang="en-GB" altLang="cs-CZ" sz="2000" i="1" dirty="0" err="1"/>
              <a:t>y</a:t>
            </a:r>
            <a:r>
              <a:rPr lang="en-GB" altLang="cs-CZ" sz="2000" dirty="0"/>
              <a:t> – </a:t>
            </a:r>
            <a:r>
              <a:rPr lang="en-GB" altLang="cs-CZ" sz="2000" i="1" dirty="0" err="1"/>
              <a:t>X</a:t>
            </a:r>
            <a:r>
              <a:rPr lang="en-GB" altLang="cs-CZ" sz="2000" dirty="0" err="1"/>
              <a:t>‘</a:t>
            </a:r>
            <a:r>
              <a:rPr lang="en-GB" altLang="cs-CZ" sz="2000" i="1" dirty="0" err="1"/>
              <a:t>Xb</a:t>
            </a:r>
            <a:r>
              <a:rPr lang="en-GB" altLang="cs-CZ" sz="2000" dirty="0"/>
              <a:t>) = -2 </a:t>
            </a:r>
            <a:r>
              <a:rPr lang="en-GB" altLang="cs-CZ" sz="2000" i="1" dirty="0" err="1"/>
              <a:t>X</a:t>
            </a:r>
            <a:r>
              <a:rPr lang="en-GB" altLang="cs-CZ" sz="2000" dirty="0" err="1"/>
              <a:t>‘</a:t>
            </a:r>
            <a:r>
              <a:rPr lang="en-GB" altLang="cs-CZ" sz="2000" i="1" dirty="0" err="1"/>
              <a:t>e</a:t>
            </a:r>
            <a:r>
              <a:rPr lang="en-GB" altLang="cs-CZ" sz="2000" dirty="0"/>
              <a:t> = 0</a:t>
            </a:r>
          </a:p>
          <a:p>
            <a:pPr marL="469900" indent="-469900">
              <a:buFont typeface="Wingdings" pitchFamily="2" charset="2"/>
              <a:buNone/>
            </a:pPr>
            <a:r>
              <a:rPr lang="en-GB" altLang="cs-CZ" sz="2000" dirty="0"/>
              <a:t>	i.e., each column of </a:t>
            </a:r>
            <a:r>
              <a:rPr lang="en-GB" altLang="cs-CZ" sz="2000" i="1" dirty="0"/>
              <a:t>X</a:t>
            </a:r>
            <a:r>
              <a:rPr lang="en-GB" altLang="cs-CZ" sz="2000" dirty="0"/>
              <a:t> is orthogonal to </a:t>
            </a:r>
            <a:r>
              <a:rPr lang="en-GB" altLang="cs-CZ" sz="2000" i="1" dirty="0"/>
              <a:t>e</a:t>
            </a:r>
          </a:p>
          <a:p>
            <a:pPr marL="469900" indent="-469900"/>
            <a:r>
              <a:rPr lang="en-GB" altLang="cs-CZ" sz="2000" dirty="0"/>
              <a:t>With </a:t>
            </a:r>
          </a:p>
          <a:p>
            <a:pPr marL="469900" indent="-469900">
              <a:buFont typeface="Wingdings" pitchFamily="2" charset="2"/>
              <a:buNone/>
            </a:pPr>
            <a:r>
              <a:rPr lang="en-GB" altLang="cs-CZ" sz="2000" dirty="0"/>
              <a:t>		e = </a:t>
            </a:r>
            <a:r>
              <a:rPr lang="en-GB" altLang="cs-CZ" sz="2000" i="1" dirty="0"/>
              <a:t>y </a:t>
            </a:r>
            <a:r>
              <a:rPr lang="en-GB" altLang="cs-CZ" sz="2000" dirty="0"/>
              <a:t>– </a:t>
            </a:r>
            <a:r>
              <a:rPr lang="en-GB" altLang="cs-CZ" sz="2000" i="1" dirty="0" err="1"/>
              <a:t>Xb</a:t>
            </a:r>
            <a:r>
              <a:rPr lang="en-GB" altLang="cs-CZ" sz="2000" i="1" dirty="0"/>
              <a:t> = y – </a:t>
            </a:r>
            <a:r>
              <a:rPr lang="en-GB" altLang="cs-CZ" sz="2000" i="1" dirty="0" err="1"/>
              <a:t>P</a:t>
            </a:r>
            <a:r>
              <a:rPr lang="en-GB" altLang="cs-CZ" sz="2000" baseline="-25000" dirty="0" err="1"/>
              <a:t>x</a:t>
            </a:r>
            <a:r>
              <a:rPr lang="en-GB" altLang="cs-CZ" sz="2000" i="1" dirty="0" err="1"/>
              <a:t>y</a:t>
            </a:r>
            <a:r>
              <a:rPr lang="en-GB" altLang="cs-CZ" sz="2000" i="1" dirty="0"/>
              <a:t> = (I – </a:t>
            </a:r>
            <a:r>
              <a:rPr lang="en-GB" altLang="cs-CZ" sz="2000" i="1" dirty="0" err="1"/>
              <a:t>P</a:t>
            </a:r>
            <a:r>
              <a:rPr lang="en-GB" altLang="cs-CZ" sz="2000" baseline="-25000" dirty="0" err="1"/>
              <a:t>x</a:t>
            </a:r>
            <a:r>
              <a:rPr lang="en-GB" altLang="cs-CZ" sz="2000" i="1" dirty="0"/>
              <a:t>)y = </a:t>
            </a:r>
            <a:r>
              <a:rPr lang="en-GB" altLang="cs-CZ" sz="2000" i="1" dirty="0" err="1"/>
              <a:t>M</a:t>
            </a:r>
            <a:r>
              <a:rPr lang="en-GB" altLang="cs-CZ" sz="2000" baseline="-25000" dirty="0" err="1"/>
              <a:t>x</a:t>
            </a:r>
            <a:r>
              <a:rPr lang="en-GB" altLang="cs-CZ" sz="2000" i="1" dirty="0" err="1"/>
              <a:t>y</a:t>
            </a:r>
            <a:endParaRPr lang="en-GB" altLang="cs-CZ" sz="1200" dirty="0"/>
          </a:p>
          <a:p>
            <a:pPr marL="469900" indent="-469900">
              <a:buFont typeface="Wingdings" pitchFamily="2" charset="2"/>
              <a:buNone/>
            </a:pPr>
            <a:r>
              <a:rPr lang="en-GB" altLang="cs-CZ" sz="2000" dirty="0"/>
              <a:t>	the </a:t>
            </a:r>
            <a:r>
              <a:rPr lang="en-GB" altLang="cs-CZ" sz="2000" b="1" dirty="0"/>
              <a:t>residual generating matrix </a:t>
            </a:r>
            <a:r>
              <a:rPr lang="en-GB" altLang="cs-CZ" sz="2000" i="1" dirty="0" err="1"/>
              <a:t>M</a:t>
            </a:r>
            <a:r>
              <a:rPr lang="en-GB" altLang="cs-CZ" sz="2000" baseline="-25000" dirty="0" err="1"/>
              <a:t>x</a:t>
            </a:r>
            <a:r>
              <a:rPr lang="en-GB" altLang="cs-CZ" sz="2000" dirty="0"/>
              <a:t> is defined as</a:t>
            </a:r>
          </a:p>
          <a:p>
            <a:pPr marL="469900" indent="-469900">
              <a:buFont typeface="Wingdings" pitchFamily="2" charset="2"/>
              <a:buNone/>
            </a:pPr>
            <a:r>
              <a:rPr lang="en-GB" altLang="cs-CZ" sz="2000" dirty="0"/>
              <a:t>		</a:t>
            </a:r>
            <a:r>
              <a:rPr lang="en-GB" altLang="cs-CZ" sz="2000" i="1" dirty="0" err="1"/>
              <a:t>M</a:t>
            </a:r>
            <a:r>
              <a:rPr lang="en-GB" altLang="cs-CZ" sz="2000" baseline="-25000" dirty="0" err="1"/>
              <a:t>x</a:t>
            </a:r>
            <a:r>
              <a:rPr lang="en-GB" altLang="cs-CZ" sz="2000" dirty="0"/>
              <a:t> = I – </a:t>
            </a:r>
            <a:r>
              <a:rPr lang="en-GB" altLang="cs-CZ" sz="2000" i="1" dirty="0"/>
              <a:t>X</a:t>
            </a:r>
            <a:r>
              <a:rPr lang="en-GB" altLang="cs-CZ" sz="2000" dirty="0"/>
              <a:t>(</a:t>
            </a:r>
            <a:r>
              <a:rPr lang="en-GB" altLang="cs-CZ" sz="2000" i="1" dirty="0"/>
              <a:t>X</a:t>
            </a:r>
            <a:r>
              <a:rPr lang="en-GB" altLang="cs-CZ" sz="2000" dirty="0"/>
              <a:t>’</a:t>
            </a:r>
            <a:r>
              <a:rPr lang="en-GB" altLang="cs-CZ" sz="2000" i="1" dirty="0"/>
              <a:t>X</a:t>
            </a:r>
            <a:r>
              <a:rPr lang="en-GB" altLang="cs-CZ" sz="2000" dirty="0"/>
              <a:t>)</a:t>
            </a:r>
            <a:r>
              <a:rPr lang="en-GB" altLang="cs-CZ" sz="2000" baseline="30000" dirty="0"/>
              <a:t>-1</a:t>
            </a:r>
            <a:r>
              <a:rPr lang="en-GB" altLang="cs-CZ" sz="2000" i="1" dirty="0"/>
              <a:t>X</a:t>
            </a:r>
            <a:r>
              <a:rPr lang="en-GB" altLang="cs-CZ" sz="2000" dirty="0"/>
              <a:t>’</a:t>
            </a:r>
            <a:r>
              <a:rPr lang="en-GB" altLang="cs-CZ" sz="2000" i="1" dirty="0"/>
              <a:t> = I – </a:t>
            </a:r>
            <a:r>
              <a:rPr lang="en-GB" altLang="cs-CZ" sz="2000" i="1" dirty="0" err="1"/>
              <a:t>P</a:t>
            </a:r>
            <a:r>
              <a:rPr lang="en-GB" altLang="cs-CZ" sz="2000" baseline="-25000" dirty="0" err="1"/>
              <a:t>x</a:t>
            </a:r>
            <a:r>
              <a:rPr lang="en-GB" altLang="cs-CZ" sz="2000" dirty="0"/>
              <a:t> </a:t>
            </a:r>
          </a:p>
          <a:p>
            <a:pPr marL="469900" indent="-469900">
              <a:buFont typeface="Wingdings" pitchFamily="2" charset="2"/>
              <a:buNone/>
            </a:pPr>
            <a:r>
              <a:rPr lang="en-GB" altLang="cs-CZ" sz="2000" dirty="0"/>
              <a:t>	</a:t>
            </a:r>
            <a:r>
              <a:rPr lang="en-GB" altLang="cs-CZ" sz="2000" i="1" dirty="0" err="1"/>
              <a:t>M</a:t>
            </a:r>
            <a:r>
              <a:rPr lang="en-GB" altLang="cs-CZ" sz="2000" baseline="-25000" dirty="0" err="1"/>
              <a:t>x</a:t>
            </a:r>
            <a:r>
              <a:rPr lang="en-GB" altLang="cs-CZ" sz="2000" dirty="0"/>
              <a:t> projects </a:t>
            </a:r>
            <a:r>
              <a:rPr lang="en-GB" altLang="cs-CZ" sz="2000" i="1" dirty="0"/>
              <a:t>y</a:t>
            </a:r>
            <a:r>
              <a:rPr lang="en-GB" altLang="cs-CZ" sz="2000" dirty="0"/>
              <a:t> into the orthogonal complement of the space of X</a:t>
            </a:r>
          </a:p>
          <a:p>
            <a:pPr marL="469900" indent="-469900"/>
            <a:r>
              <a:rPr lang="en-GB" altLang="cs-CZ" sz="2000" dirty="0"/>
              <a:t>Properties of </a:t>
            </a:r>
            <a:r>
              <a:rPr lang="en-GB" altLang="cs-CZ" sz="2000" i="1" dirty="0" err="1"/>
              <a:t>P</a:t>
            </a:r>
            <a:r>
              <a:rPr lang="en-GB" altLang="cs-CZ" sz="2000" baseline="-25000" dirty="0" err="1"/>
              <a:t>x</a:t>
            </a:r>
            <a:r>
              <a:rPr lang="en-GB" altLang="cs-CZ" sz="2000" dirty="0"/>
              <a:t> and </a:t>
            </a:r>
            <a:r>
              <a:rPr lang="en-GB" altLang="cs-CZ" sz="2000" i="1" dirty="0" err="1"/>
              <a:t>M</a:t>
            </a:r>
            <a:r>
              <a:rPr lang="en-GB" altLang="cs-CZ" sz="2000" baseline="-25000" dirty="0" err="1"/>
              <a:t>x</a:t>
            </a:r>
            <a:r>
              <a:rPr lang="en-GB" altLang="cs-CZ" sz="2000" dirty="0"/>
              <a:t>: symmetry (</a:t>
            </a:r>
            <a:r>
              <a:rPr lang="en-GB" altLang="cs-CZ" sz="2000" i="1" dirty="0" err="1"/>
              <a:t>P’</a:t>
            </a:r>
            <a:r>
              <a:rPr lang="en-GB" altLang="cs-CZ" sz="2000" baseline="-25000" dirty="0" err="1"/>
              <a:t>x</a:t>
            </a:r>
            <a:r>
              <a:rPr lang="en-GB" altLang="cs-CZ" sz="2000" dirty="0"/>
              <a:t> =</a:t>
            </a:r>
            <a:r>
              <a:rPr lang="en-GB" altLang="cs-CZ" sz="2000" i="1" dirty="0"/>
              <a:t> </a:t>
            </a:r>
            <a:r>
              <a:rPr lang="en-GB" altLang="cs-CZ" sz="2000" i="1" dirty="0" err="1"/>
              <a:t>P</a:t>
            </a:r>
            <a:r>
              <a:rPr lang="en-GB" altLang="cs-CZ" sz="2000" baseline="-25000" dirty="0" err="1"/>
              <a:t>x</a:t>
            </a:r>
            <a:r>
              <a:rPr lang="en-GB" altLang="cs-CZ" sz="2000" dirty="0"/>
              <a:t>, </a:t>
            </a:r>
            <a:r>
              <a:rPr lang="en-GB" altLang="cs-CZ" sz="2000" i="1" dirty="0" err="1"/>
              <a:t>M’</a:t>
            </a:r>
            <a:r>
              <a:rPr lang="en-GB" altLang="cs-CZ" sz="2000" baseline="-25000" dirty="0" err="1"/>
              <a:t>x</a:t>
            </a:r>
            <a:r>
              <a:rPr lang="en-GB" altLang="cs-CZ" sz="2000" dirty="0"/>
              <a:t> =</a:t>
            </a:r>
            <a:r>
              <a:rPr lang="en-GB" altLang="cs-CZ" sz="2000" i="1" dirty="0"/>
              <a:t> </a:t>
            </a:r>
            <a:r>
              <a:rPr lang="en-GB" altLang="cs-CZ" sz="2000" i="1" dirty="0" err="1"/>
              <a:t>M</a:t>
            </a:r>
            <a:r>
              <a:rPr lang="en-GB" altLang="cs-CZ" sz="2000" baseline="-25000" dirty="0" err="1"/>
              <a:t>x</a:t>
            </a:r>
            <a:r>
              <a:rPr lang="en-GB" altLang="cs-CZ" sz="2000" dirty="0"/>
              <a:t>) </a:t>
            </a:r>
            <a:r>
              <a:rPr lang="en-GB" altLang="cs-CZ" sz="2000" dirty="0" err="1"/>
              <a:t>idempotence</a:t>
            </a:r>
            <a:r>
              <a:rPr lang="en-GB" altLang="cs-CZ" sz="2000" dirty="0"/>
              <a:t> (</a:t>
            </a:r>
            <a:r>
              <a:rPr lang="en-GB" altLang="cs-CZ" sz="2000" i="1" dirty="0" err="1"/>
              <a:t>P</a:t>
            </a:r>
            <a:r>
              <a:rPr lang="en-GB" altLang="cs-CZ" sz="2000" baseline="-25000" dirty="0" err="1"/>
              <a:t>x</a:t>
            </a:r>
            <a:r>
              <a:rPr lang="en-GB" altLang="cs-CZ" sz="2000" i="1" dirty="0" err="1"/>
              <a:t>P</a:t>
            </a:r>
            <a:r>
              <a:rPr lang="en-GB" altLang="cs-CZ" sz="2000" baseline="-25000" dirty="0" err="1"/>
              <a:t>x</a:t>
            </a:r>
            <a:r>
              <a:rPr lang="en-GB" altLang="cs-CZ" sz="2000" dirty="0"/>
              <a:t> =</a:t>
            </a:r>
            <a:r>
              <a:rPr lang="en-GB" altLang="cs-CZ" sz="2000" i="1" dirty="0"/>
              <a:t> </a:t>
            </a:r>
            <a:r>
              <a:rPr lang="en-GB" altLang="cs-CZ" sz="2000" i="1" dirty="0" err="1"/>
              <a:t>P</a:t>
            </a:r>
            <a:r>
              <a:rPr lang="en-GB" altLang="cs-CZ" sz="2000" baseline="-25000" dirty="0" err="1"/>
              <a:t>x</a:t>
            </a:r>
            <a:r>
              <a:rPr lang="en-GB" altLang="cs-CZ" sz="2000" dirty="0"/>
              <a:t>, </a:t>
            </a:r>
            <a:r>
              <a:rPr lang="en-GB" altLang="cs-CZ" sz="2000" i="1" dirty="0" err="1"/>
              <a:t>M</a:t>
            </a:r>
            <a:r>
              <a:rPr lang="en-GB" altLang="cs-CZ" sz="2000" baseline="-25000" dirty="0" err="1"/>
              <a:t>x</a:t>
            </a:r>
            <a:r>
              <a:rPr lang="en-GB" altLang="cs-CZ" sz="2000" i="1" dirty="0" err="1"/>
              <a:t>M</a:t>
            </a:r>
            <a:r>
              <a:rPr lang="en-GB" altLang="cs-CZ" sz="2000" baseline="-25000" dirty="0" err="1"/>
              <a:t>x</a:t>
            </a:r>
            <a:r>
              <a:rPr lang="en-GB" altLang="cs-CZ" sz="2000" dirty="0"/>
              <a:t> =</a:t>
            </a:r>
            <a:r>
              <a:rPr lang="en-GB" altLang="cs-CZ" sz="2000" i="1" dirty="0"/>
              <a:t> </a:t>
            </a:r>
            <a:r>
              <a:rPr lang="en-GB" altLang="cs-CZ" sz="2000" i="1" dirty="0" err="1"/>
              <a:t>M</a:t>
            </a:r>
            <a:r>
              <a:rPr lang="en-GB" altLang="cs-CZ" sz="2000" baseline="-25000" dirty="0" err="1"/>
              <a:t>x</a:t>
            </a:r>
            <a:r>
              <a:rPr lang="en-GB" altLang="cs-CZ" sz="2000" dirty="0"/>
              <a:t>), and orthogonality (</a:t>
            </a:r>
            <a:r>
              <a:rPr lang="en-GB" altLang="cs-CZ" sz="2000" i="1" dirty="0" err="1"/>
              <a:t>P</a:t>
            </a:r>
            <a:r>
              <a:rPr lang="en-GB" altLang="cs-CZ" sz="2000" baseline="-25000" dirty="0" err="1"/>
              <a:t>x</a:t>
            </a:r>
            <a:r>
              <a:rPr lang="en-GB" altLang="cs-CZ" sz="2000" i="1" dirty="0" err="1"/>
              <a:t>M</a:t>
            </a:r>
            <a:r>
              <a:rPr lang="en-GB" altLang="cs-CZ" sz="2000" baseline="-25000" dirty="0" err="1"/>
              <a:t>x</a:t>
            </a:r>
            <a:r>
              <a:rPr lang="en-GB" altLang="cs-CZ" sz="2000" dirty="0"/>
              <a:t> = 0)</a:t>
            </a:r>
          </a:p>
        </p:txBody>
      </p:sp>
      <p:sp>
        <p:nvSpPr>
          <p:cNvPr id="7" name="Datumsplatzhalter 6"/>
          <p:cNvSpPr>
            <a:spLocks noGrp="1"/>
          </p:cNvSpPr>
          <p:nvPr>
            <p:ph type="dt" sz="quarter" idx="10"/>
          </p:nvPr>
        </p:nvSpPr>
        <p:spPr/>
        <p:txBody>
          <a:bodyPr/>
          <a:lstStyle/>
          <a:p>
            <a:pPr>
              <a:defRPr/>
            </a:pPr>
            <a:r>
              <a:rPr lang="en-US" altLang="en-US"/>
              <a:t>Oct 5, 2018</a:t>
            </a:r>
            <a:endParaRPr lang="de-AT" altLang="en-US"/>
          </a:p>
        </p:txBody>
      </p:sp>
      <p:graphicFrame>
        <p:nvGraphicFramePr>
          <p:cNvPr id="17410" name="Object 3"/>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7433"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GB" altLang="cs-CZ" sz="4000">
                <a:latin typeface="Verdana" pitchFamily="34" charset="0"/>
              </a:rPr>
              <a:t>Properties of Residuals</a:t>
            </a:r>
          </a:p>
        </p:txBody>
      </p:sp>
      <p:sp>
        <p:nvSpPr>
          <p:cNvPr id="18436" name="Textplatzhalter 17"/>
          <p:cNvSpPr>
            <a:spLocks noGrp="1"/>
          </p:cNvSpPr>
          <p:nvPr>
            <p:ph type="body" sz="half" idx="1"/>
          </p:nvPr>
        </p:nvSpPr>
        <p:spPr>
          <a:xfrm>
            <a:off x="500063" y="1600200"/>
            <a:ext cx="7858125" cy="4400550"/>
          </a:xfrm>
        </p:spPr>
        <p:txBody>
          <a:bodyPr/>
          <a:lstStyle/>
          <a:p>
            <a:pPr>
              <a:spcBef>
                <a:spcPts val="1200"/>
              </a:spcBef>
              <a:buFont typeface="Wingdings" pitchFamily="2" charset="2"/>
              <a:buNone/>
            </a:pPr>
            <a:r>
              <a:rPr lang="en-GB" altLang="cs-CZ" sz="2000"/>
              <a:t>Residuals: </a:t>
            </a:r>
            <a:r>
              <a:rPr lang="en-GB" altLang="cs-CZ" sz="2000" i="1"/>
              <a:t>e</a:t>
            </a:r>
            <a:r>
              <a:rPr lang="en-GB" altLang="cs-CZ" sz="2000" baseline="-25000"/>
              <a:t>i</a:t>
            </a:r>
            <a:r>
              <a:rPr lang="en-GB" altLang="cs-CZ" sz="2000"/>
              <a:t> = </a:t>
            </a:r>
            <a:r>
              <a:rPr lang="en-GB" altLang="cs-CZ" sz="2000" i="1"/>
              <a:t>y</a:t>
            </a:r>
            <a:r>
              <a:rPr lang="en-GB" altLang="cs-CZ" sz="2000" baseline="-25000"/>
              <a:t>i</a:t>
            </a:r>
            <a:r>
              <a:rPr lang="en-GB" altLang="cs-CZ" sz="2000"/>
              <a:t> – </a:t>
            </a:r>
            <a:r>
              <a:rPr lang="en-GB" altLang="cs-CZ" sz="2000" i="1"/>
              <a:t>x</a:t>
            </a:r>
            <a:r>
              <a:rPr lang="en-GB" altLang="cs-CZ" sz="2000" baseline="-25000"/>
              <a:t>i</a:t>
            </a:r>
            <a:r>
              <a:rPr lang="en-GB" altLang="cs-CZ" sz="2000"/>
              <a:t>‘</a:t>
            </a:r>
            <a:r>
              <a:rPr lang="en-GB" altLang="cs-CZ" sz="2000" i="1"/>
              <a:t>b</a:t>
            </a:r>
            <a:r>
              <a:rPr lang="en-GB" altLang="cs-CZ" sz="2000"/>
              <a:t>, </a:t>
            </a:r>
            <a:r>
              <a:rPr lang="en-GB" altLang="cs-CZ" sz="2000" i="1"/>
              <a:t>i</a:t>
            </a:r>
            <a:r>
              <a:rPr lang="en-GB" altLang="cs-CZ" sz="2000"/>
              <a:t> = 1, …, </a:t>
            </a:r>
            <a:r>
              <a:rPr lang="en-GB" altLang="cs-CZ" sz="2000" i="1"/>
              <a:t>N</a:t>
            </a:r>
          </a:p>
          <a:p>
            <a:pPr>
              <a:spcBef>
                <a:spcPts val="1200"/>
              </a:spcBef>
            </a:pPr>
            <a:r>
              <a:rPr lang="en-GB" altLang="cs-CZ" sz="2000"/>
              <a:t>Minimum value of objective function </a:t>
            </a:r>
          </a:p>
          <a:p>
            <a:pPr>
              <a:spcBef>
                <a:spcPts val="1200"/>
              </a:spcBef>
              <a:buFont typeface="Wingdings" pitchFamily="2" charset="2"/>
              <a:buNone/>
            </a:pPr>
            <a:r>
              <a:rPr lang="en-GB" altLang="cs-CZ" sz="2000"/>
              <a:t>		S(b) = e’e = </a:t>
            </a:r>
            <a:r>
              <a:rPr lang="en-GB" altLang="cs-CZ" sz="2000">
                <a:latin typeface="Symbol" pitchFamily="18" charset="2"/>
              </a:rPr>
              <a:t>S</a:t>
            </a:r>
            <a:r>
              <a:rPr lang="en-GB" altLang="cs-CZ" sz="2000" baseline="-25000"/>
              <a:t>i </a:t>
            </a:r>
            <a:r>
              <a:rPr lang="en-GB" altLang="cs-CZ" sz="2000" i="1"/>
              <a:t>e</a:t>
            </a:r>
            <a:r>
              <a:rPr lang="en-GB" altLang="cs-CZ" sz="2000" baseline="-25000"/>
              <a:t>i</a:t>
            </a:r>
            <a:r>
              <a:rPr lang="en-GB" altLang="cs-CZ" sz="2000" baseline="30000"/>
              <a:t>2</a:t>
            </a:r>
            <a:r>
              <a:rPr lang="en-GB" altLang="cs-CZ" sz="2000"/>
              <a:t> </a:t>
            </a:r>
          </a:p>
          <a:p>
            <a:pPr>
              <a:spcBef>
                <a:spcPts val="1200"/>
              </a:spcBef>
            </a:pPr>
            <a:r>
              <a:rPr lang="en-GB" altLang="cs-CZ" sz="2000"/>
              <a:t>From the orthogonality of </a:t>
            </a:r>
            <a:r>
              <a:rPr lang="en-GB" altLang="cs-CZ" sz="2000" i="1"/>
              <a:t>e</a:t>
            </a:r>
            <a:r>
              <a:rPr lang="en-GB" altLang="cs-CZ" sz="2000"/>
              <a:t> = (</a:t>
            </a:r>
            <a:r>
              <a:rPr lang="en-GB" altLang="cs-CZ" sz="2000" i="1"/>
              <a:t>e</a:t>
            </a:r>
            <a:r>
              <a:rPr lang="en-GB" altLang="cs-CZ" sz="2000" baseline="-25000"/>
              <a:t>1</a:t>
            </a:r>
            <a:r>
              <a:rPr lang="en-GB" altLang="cs-CZ" sz="2000"/>
              <a:t>, …, </a:t>
            </a:r>
            <a:r>
              <a:rPr lang="en-GB" altLang="cs-CZ" sz="2000" i="1"/>
              <a:t>e</a:t>
            </a:r>
            <a:r>
              <a:rPr lang="en-GB" altLang="cs-CZ" sz="2000" baseline="-25000"/>
              <a:t>N</a:t>
            </a:r>
            <a:r>
              <a:rPr lang="en-GB" altLang="cs-CZ" sz="2000"/>
              <a:t>)‘ to each </a:t>
            </a:r>
            <a:r>
              <a:rPr lang="en-GB" altLang="cs-CZ" sz="2000" i="1"/>
              <a:t>x</a:t>
            </a:r>
            <a:r>
              <a:rPr lang="en-GB" altLang="cs-CZ" sz="2000" baseline="-25000"/>
              <a:t>i</a:t>
            </a:r>
            <a:r>
              <a:rPr lang="en-GB" altLang="cs-CZ" sz="2000"/>
              <a:t> = (</a:t>
            </a:r>
            <a:r>
              <a:rPr lang="en-GB" altLang="cs-CZ" sz="2000" i="1"/>
              <a:t>x</a:t>
            </a:r>
            <a:r>
              <a:rPr lang="en-GB" altLang="cs-CZ" sz="2000" baseline="-25000"/>
              <a:t>1i</a:t>
            </a:r>
            <a:r>
              <a:rPr lang="en-GB" altLang="cs-CZ" sz="2000"/>
              <a:t>, …, </a:t>
            </a:r>
            <a:r>
              <a:rPr lang="en-GB" altLang="cs-CZ" sz="2000" i="1"/>
              <a:t>x</a:t>
            </a:r>
            <a:r>
              <a:rPr lang="en-GB" altLang="cs-CZ" sz="2000" baseline="-25000"/>
              <a:t>Ni</a:t>
            </a:r>
            <a:r>
              <a:rPr lang="en-GB" altLang="cs-CZ" sz="2000"/>
              <a:t>)‘, </a:t>
            </a:r>
            <a:r>
              <a:rPr lang="en-GB" altLang="cs-CZ" sz="2000" i="1"/>
              <a:t>i</a:t>
            </a:r>
            <a:r>
              <a:rPr lang="en-GB" altLang="cs-CZ" sz="2000"/>
              <a:t> = 1,…, </a:t>
            </a:r>
            <a:r>
              <a:rPr lang="en-GB" altLang="cs-CZ" sz="2000" i="1"/>
              <a:t>K</a:t>
            </a:r>
            <a:r>
              <a:rPr lang="en-GB" altLang="cs-CZ" sz="2000"/>
              <a:t>, i.e., </a:t>
            </a:r>
            <a:r>
              <a:rPr lang="en-GB" altLang="cs-CZ" sz="2000" i="1"/>
              <a:t>e‘x</a:t>
            </a:r>
            <a:r>
              <a:rPr lang="en-GB" altLang="cs-CZ" sz="2000" baseline="-25000"/>
              <a:t>i</a:t>
            </a:r>
            <a:r>
              <a:rPr lang="en-GB" altLang="cs-CZ" sz="2000"/>
              <a:t> = 0, follows that </a:t>
            </a:r>
          </a:p>
          <a:p>
            <a:pPr>
              <a:spcBef>
                <a:spcPts val="1200"/>
              </a:spcBef>
              <a:buFont typeface="Wingdings" pitchFamily="2" charset="2"/>
              <a:buNone/>
            </a:pPr>
            <a:r>
              <a:rPr lang="en-GB" altLang="cs-CZ" sz="2000">
                <a:latin typeface="Symbol" pitchFamily="18" charset="2"/>
              </a:rPr>
              <a:t>		S</a:t>
            </a:r>
            <a:r>
              <a:rPr lang="en-GB" altLang="cs-CZ" sz="2000" baseline="-25000"/>
              <a:t>i </a:t>
            </a:r>
            <a:r>
              <a:rPr lang="en-GB" altLang="cs-CZ" sz="2000" i="1"/>
              <a:t>e</a:t>
            </a:r>
            <a:r>
              <a:rPr lang="en-GB" altLang="cs-CZ" sz="2000" baseline="-25000"/>
              <a:t>i</a:t>
            </a:r>
            <a:r>
              <a:rPr lang="en-GB" altLang="cs-CZ" sz="2000"/>
              <a:t> = 0 </a:t>
            </a:r>
          </a:p>
          <a:p>
            <a:pPr>
              <a:spcBef>
                <a:spcPts val="1200"/>
              </a:spcBef>
              <a:buFont typeface="Wingdings" pitchFamily="2" charset="2"/>
              <a:buNone/>
            </a:pPr>
            <a:r>
              <a:rPr lang="en-GB" altLang="cs-CZ" sz="2000"/>
              <a:t>	i.e., average residual is zero, if the model has an intercept </a:t>
            </a:r>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18438"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18434" name="Object 4"/>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8456" name="Formel" r:id="rId4" imgW="114151" imgH="215619" progId="Equation.3">
                  <p:embed/>
                </p:oleObj>
              </mc:Choice>
              <mc:Fallback>
                <p:oleObj name="Formel" r:id="rId4" imgW="114151" imgH="215619"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r>
              <a:rPr lang="en-GB" altLang="cs-CZ" sz="400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defRPr/>
            </a:pPr>
            <a:r>
              <a:rPr lang="en-GB" sz="2000">
                <a:solidFill>
                  <a:schemeClr val="accent3">
                    <a:lumMod val="65000"/>
                  </a:schemeClr>
                </a:solidFill>
              </a:rPr>
              <a:t>Organizational Issues</a:t>
            </a:r>
          </a:p>
          <a:p>
            <a:pPr>
              <a:spcBef>
                <a:spcPts val="600"/>
              </a:spcBef>
              <a:defRPr/>
            </a:pPr>
            <a:r>
              <a:rPr lang="en-GB" sz="2000">
                <a:solidFill>
                  <a:schemeClr val="accent3">
                    <a:lumMod val="65000"/>
                  </a:schemeClr>
                </a:solidFill>
              </a:rPr>
              <a:t>Some History of Econometrics</a:t>
            </a:r>
          </a:p>
          <a:p>
            <a:pPr>
              <a:spcBef>
                <a:spcPts val="600"/>
              </a:spcBef>
              <a:defRPr/>
            </a:pPr>
            <a:r>
              <a:rPr lang="en-GB" sz="2000">
                <a:solidFill>
                  <a:schemeClr val="accent3">
                    <a:lumMod val="65000"/>
                  </a:schemeClr>
                </a:solidFill>
              </a:rPr>
              <a:t>An Introduction to Linear Regression</a:t>
            </a:r>
          </a:p>
          <a:p>
            <a:pPr lvl="1">
              <a:spcBef>
                <a:spcPts val="600"/>
              </a:spcBef>
              <a:defRPr/>
            </a:pPr>
            <a:r>
              <a:rPr lang="en-GB" sz="1800">
                <a:solidFill>
                  <a:schemeClr val="accent3">
                    <a:lumMod val="65000"/>
                  </a:schemeClr>
                </a:solidFill>
                <a:cs typeface="Arial" pitchFamily="34" charset="0"/>
              </a:rPr>
              <a:t>OLS: An Algebraic Tool</a:t>
            </a:r>
          </a:p>
          <a:p>
            <a:pPr lvl="1">
              <a:spcBef>
                <a:spcPts val="600"/>
              </a:spcBef>
              <a:defRPr/>
            </a:pPr>
            <a:r>
              <a:rPr lang="en-GB" sz="1800">
                <a:cs typeface="Arial" pitchFamily="34" charset="0"/>
              </a:rPr>
              <a:t>The Linear Regression Model</a:t>
            </a:r>
          </a:p>
          <a:p>
            <a:pPr lvl="1">
              <a:spcBef>
                <a:spcPts val="600"/>
              </a:spcBef>
              <a:defRPr/>
            </a:pPr>
            <a:r>
              <a:rPr lang="en-GB" sz="1800">
                <a:solidFill>
                  <a:schemeClr val="accent3">
                    <a:lumMod val="65000"/>
                  </a:schemeClr>
                </a:solidFill>
                <a:cs typeface="Arial" pitchFamily="34" charset="0"/>
              </a:rPr>
              <a:t>Small Sample Properties of the OLS Estimator</a:t>
            </a:r>
          </a:p>
          <a:p>
            <a:pPr>
              <a:spcBef>
                <a:spcPts val="600"/>
              </a:spcBef>
              <a:defRPr/>
            </a:pPr>
            <a:r>
              <a:rPr lang="en-GB" sz="2000">
                <a:solidFill>
                  <a:schemeClr val="accent3">
                    <a:lumMod val="65000"/>
                  </a:schemeClr>
                </a:solidFill>
              </a:rPr>
              <a:t>Introduction to GRETL</a:t>
            </a:r>
          </a:p>
          <a:p>
            <a:pPr>
              <a:spcBef>
                <a:spcPts val="600"/>
              </a:spcBef>
              <a:buFont typeface="Wingdings" pitchFamily="2" charset="2"/>
              <a:buNone/>
              <a:defRPr/>
            </a:pPr>
            <a:endParaRPr lang="en-GB" sz="28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19463"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1945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9498"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59"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9499"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GB" altLang="cs-CZ" sz="4000">
                <a:latin typeface="Verdana" pitchFamily="34" charset="0"/>
              </a:rPr>
              <a:t>US Wages</a:t>
            </a: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GB" sz="2000">
                <a:solidFill>
                  <a:schemeClr val="tx2">
                    <a:lumMod val="75000"/>
                  </a:schemeClr>
                </a:solidFill>
              </a:rPr>
              <a:t>US wages are gender-specific </a:t>
            </a:r>
          </a:p>
          <a:p>
            <a:pPr eaLnBrk="1" hangingPunct="1">
              <a:spcBef>
                <a:spcPts val="600"/>
              </a:spcBef>
              <a:buFontTx/>
              <a:buNone/>
              <a:defRPr/>
            </a:pPr>
            <a:r>
              <a:rPr lang="en-GB" sz="2000">
                <a:solidFill>
                  <a:schemeClr val="tx2">
                    <a:lumMod val="75000"/>
                  </a:schemeClr>
                </a:solidFill>
              </a:rPr>
              <a:t>The relation</a:t>
            </a:r>
          </a:p>
          <a:p>
            <a:pPr eaLnBrk="1" hangingPunct="1">
              <a:spcBef>
                <a:spcPts val="600"/>
              </a:spcBef>
              <a:buFontTx/>
              <a:buNone/>
              <a:defRPr/>
            </a:pPr>
            <a:r>
              <a:rPr lang="en-GB" sz="2000">
                <a:solidFill>
                  <a:schemeClr val="tx2">
                    <a:lumMod val="75000"/>
                  </a:schemeClr>
                </a:solidFill>
                <a:cs typeface="Arial" charset="0"/>
              </a:rPr>
              <a:t>		</a:t>
            </a:r>
            <a:r>
              <a:rPr lang="en-GB" sz="2000" i="1" err="1">
                <a:solidFill>
                  <a:schemeClr val="tx2">
                    <a:lumMod val="75000"/>
                  </a:schemeClr>
                </a:solidFill>
                <a:cs typeface="Arial" charset="0"/>
              </a:rPr>
              <a:t>wage</a:t>
            </a:r>
            <a:r>
              <a:rPr lang="en-GB" sz="2000" baseline="-25000" err="1">
                <a:solidFill>
                  <a:schemeClr val="tx2">
                    <a:lumMod val="75000"/>
                  </a:schemeClr>
                </a:solidFill>
                <a:cs typeface="Arial" charset="0"/>
              </a:rPr>
              <a:t>i</a:t>
            </a:r>
            <a:r>
              <a:rPr lang="en-GB" sz="2000">
                <a:solidFill>
                  <a:schemeClr val="tx2">
                    <a:lumMod val="75000"/>
                  </a:schemeClr>
                </a:solidFill>
                <a:cs typeface="Arial" charset="0"/>
              </a:rPr>
              <a:t> = β</a:t>
            </a:r>
            <a:r>
              <a:rPr lang="en-GB" sz="2000" baseline="-25000">
                <a:solidFill>
                  <a:schemeClr val="tx2">
                    <a:lumMod val="75000"/>
                  </a:schemeClr>
                </a:solidFill>
                <a:cs typeface="Arial" charset="0"/>
              </a:rPr>
              <a:t>1</a:t>
            </a:r>
            <a:r>
              <a:rPr lang="en-GB" sz="2000">
                <a:solidFill>
                  <a:schemeClr val="tx2">
                    <a:lumMod val="75000"/>
                  </a:schemeClr>
                </a:solidFill>
                <a:cs typeface="Arial" charset="0"/>
              </a:rPr>
              <a:t> + β</a:t>
            </a:r>
            <a:r>
              <a:rPr lang="en-GB" sz="2000" baseline="-25000">
                <a:solidFill>
                  <a:schemeClr val="tx2">
                    <a:lumMod val="75000"/>
                  </a:schemeClr>
                </a:solidFill>
                <a:cs typeface="Arial" charset="0"/>
              </a:rPr>
              <a:t>2</a:t>
            </a:r>
            <a:r>
              <a:rPr lang="en-GB" sz="2000">
                <a:solidFill>
                  <a:schemeClr val="tx2">
                    <a:lumMod val="75000"/>
                  </a:schemeClr>
                </a:solidFill>
                <a:cs typeface="Arial" charset="0"/>
              </a:rPr>
              <a:t> </a:t>
            </a:r>
            <a:r>
              <a:rPr lang="en-GB" sz="2000" i="1" err="1">
                <a:solidFill>
                  <a:schemeClr val="tx2">
                    <a:lumMod val="75000"/>
                  </a:schemeClr>
                </a:solidFill>
                <a:cs typeface="Arial" charset="0"/>
              </a:rPr>
              <a:t>male</a:t>
            </a:r>
            <a:r>
              <a:rPr lang="en-GB" sz="2000" baseline="-25000" err="1">
                <a:solidFill>
                  <a:schemeClr val="tx2">
                    <a:lumMod val="75000"/>
                  </a:schemeClr>
                </a:solidFill>
                <a:cs typeface="Arial" charset="0"/>
              </a:rPr>
              <a:t>i</a:t>
            </a:r>
            <a:r>
              <a:rPr lang="en-GB" sz="2000">
                <a:solidFill>
                  <a:schemeClr val="tx2">
                    <a:lumMod val="75000"/>
                  </a:schemeClr>
                </a:solidFill>
                <a:cs typeface="Arial" charset="0"/>
              </a:rPr>
              <a:t> + </a:t>
            </a:r>
            <a:r>
              <a:rPr lang="en-GB" sz="2000" i="1" err="1">
                <a:solidFill>
                  <a:schemeClr val="tx2">
                    <a:lumMod val="75000"/>
                  </a:schemeClr>
                </a:solidFill>
                <a:cs typeface="Arial" charset="0"/>
              </a:rPr>
              <a:t>ε</a:t>
            </a:r>
            <a:r>
              <a:rPr lang="en-GB" sz="2000" baseline="-25000" err="1">
                <a:solidFill>
                  <a:schemeClr val="tx2">
                    <a:lumMod val="75000"/>
                  </a:schemeClr>
                </a:solidFill>
                <a:cs typeface="Arial" charset="0"/>
              </a:rPr>
              <a:t>i</a:t>
            </a:r>
            <a:r>
              <a:rPr lang="en-GB" sz="2000">
                <a:solidFill>
                  <a:schemeClr val="tx2">
                    <a:lumMod val="75000"/>
                  </a:schemeClr>
                </a:solidFill>
                <a:cs typeface="Arial" charset="0"/>
              </a:rPr>
              <a:t> </a:t>
            </a:r>
          </a:p>
          <a:p>
            <a:pPr eaLnBrk="1" hangingPunct="1">
              <a:spcBef>
                <a:spcPts val="600"/>
              </a:spcBef>
              <a:buFontTx/>
              <a:buNone/>
              <a:defRPr/>
            </a:pPr>
            <a:r>
              <a:rPr lang="en-GB" sz="2000">
                <a:solidFill>
                  <a:schemeClr val="tx2">
                    <a:lumMod val="75000"/>
                  </a:schemeClr>
                </a:solidFill>
                <a:cs typeface="Arial" charset="0"/>
              </a:rPr>
              <a:t>	with </a:t>
            </a:r>
            <a:r>
              <a:rPr lang="en-GB" sz="2000" i="1" err="1">
                <a:solidFill>
                  <a:schemeClr val="tx2">
                    <a:lumMod val="75000"/>
                  </a:schemeClr>
                </a:solidFill>
                <a:cs typeface="Arial" charset="0"/>
              </a:rPr>
              <a:t>male</a:t>
            </a:r>
            <a:r>
              <a:rPr lang="en-GB" sz="2000" baseline="-25000" err="1">
                <a:solidFill>
                  <a:schemeClr val="tx2">
                    <a:lumMod val="75000"/>
                  </a:schemeClr>
                </a:solidFill>
                <a:cs typeface="Arial" charset="0"/>
              </a:rPr>
              <a:t>I</a:t>
            </a:r>
            <a:r>
              <a:rPr lang="en-GB" sz="2000">
                <a:solidFill>
                  <a:schemeClr val="tx2">
                    <a:lumMod val="75000"/>
                  </a:schemeClr>
                </a:solidFill>
                <a:cs typeface="Arial" charset="0"/>
              </a:rPr>
              <a:t>: male dummy (equals 1 for males, otherwise 0)</a:t>
            </a:r>
          </a:p>
          <a:p>
            <a:pPr eaLnBrk="1" hangingPunct="1">
              <a:spcBef>
                <a:spcPts val="600"/>
              </a:spcBef>
              <a:defRPr/>
            </a:pPr>
            <a:r>
              <a:rPr lang="en-GB" sz="2000">
                <a:solidFill>
                  <a:schemeClr val="tx2">
                    <a:lumMod val="75000"/>
                  </a:schemeClr>
                </a:solidFill>
                <a:cs typeface="Arial" charset="0"/>
              </a:rPr>
              <a:t>describes the wage of individual </a:t>
            </a:r>
            <a:r>
              <a:rPr lang="en-GB" sz="2000" i="1" err="1">
                <a:solidFill>
                  <a:schemeClr val="tx2">
                    <a:lumMod val="75000"/>
                  </a:schemeClr>
                </a:solidFill>
                <a:cs typeface="Arial" charset="0"/>
              </a:rPr>
              <a:t>i</a:t>
            </a:r>
            <a:r>
              <a:rPr lang="en-GB" sz="2000">
                <a:solidFill>
                  <a:schemeClr val="tx2">
                    <a:lumMod val="75000"/>
                  </a:schemeClr>
                </a:solidFill>
                <a:cs typeface="Arial" charset="0"/>
              </a:rPr>
              <a:t> as a function of its gender</a:t>
            </a:r>
          </a:p>
          <a:p>
            <a:pPr eaLnBrk="1" hangingPunct="1">
              <a:spcBef>
                <a:spcPts val="600"/>
              </a:spcBef>
              <a:defRPr/>
            </a:pPr>
            <a:r>
              <a:rPr lang="en-GB" sz="2000">
                <a:solidFill>
                  <a:schemeClr val="tx2">
                    <a:lumMod val="75000"/>
                  </a:schemeClr>
                </a:solidFill>
                <a:cs typeface="Arial" charset="0"/>
              </a:rPr>
              <a:t>is assumed to be true for all US citizens</a:t>
            </a:r>
          </a:p>
          <a:p>
            <a:pPr eaLnBrk="1" hangingPunct="1">
              <a:spcBef>
                <a:spcPts val="600"/>
              </a:spcBef>
              <a:buFont typeface="Wingdings" pitchFamily="2" charset="2"/>
              <a:buNone/>
              <a:defRPr/>
            </a:pPr>
            <a:r>
              <a:rPr lang="en-GB" sz="2000">
                <a:solidFill>
                  <a:schemeClr val="tx2">
                    <a:lumMod val="75000"/>
                  </a:schemeClr>
                </a:solidFill>
                <a:cs typeface="Arial" charset="0"/>
              </a:rPr>
              <a:t>Given sample data (</a:t>
            </a:r>
            <a:r>
              <a:rPr lang="en-GB" sz="2000" i="1" err="1">
                <a:solidFill>
                  <a:schemeClr val="tx2">
                    <a:lumMod val="75000"/>
                  </a:schemeClr>
                </a:solidFill>
              </a:rPr>
              <a:t>wage</a:t>
            </a:r>
            <a:r>
              <a:rPr lang="en-GB" sz="2000" baseline="-25000" err="1">
                <a:solidFill>
                  <a:schemeClr val="tx2">
                    <a:lumMod val="75000"/>
                  </a:schemeClr>
                </a:solidFill>
              </a:rPr>
              <a:t>i</a:t>
            </a:r>
            <a:r>
              <a:rPr lang="en-GB" sz="2000">
                <a:solidFill>
                  <a:schemeClr val="tx2">
                    <a:lumMod val="75000"/>
                  </a:schemeClr>
                </a:solidFill>
              </a:rPr>
              <a:t>, </a:t>
            </a:r>
            <a:r>
              <a:rPr lang="en-GB" sz="2000" i="1" err="1">
                <a:solidFill>
                  <a:schemeClr val="tx2">
                    <a:lumMod val="75000"/>
                  </a:schemeClr>
                </a:solidFill>
              </a:rPr>
              <a:t>male</a:t>
            </a:r>
            <a:r>
              <a:rPr lang="en-GB" sz="2000" baseline="-25000" err="1">
                <a:solidFill>
                  <a:schemeClr val="tx2">
                    <a:lumMod val="75000"/>
                  </a:schemeClr>
                </a:solidFill>
              </a:rPr>
              <a:t>i</a:t>
            </a:r>
            <a:r>
              <a:rPr lang="en-GB" sz="2000">
                <a:solidFill>
                  <a:schemeClr val="tx2">
                    <a:lumMod val="75000"/>
                  </a:schemeClr>
                </a:solidFill>
                <a:cs typeface="Arial" charset="0"/>
              </a:rPr>
              <a:t>, </a:t>
            </a:r>
            <a:r>
              <a:rPr lang="en-GB" sz="2000" i="1" err="1">
                <a:solidFill>
                  <a:schemeClr val="tx2">
                    <a:lumMod val="75000"/>
                  </a:schemeClr>
                </a:solidFill>
                <a:cs typeface="Arial" charset="0"/>
              </a:rPr>
              <a:t>i</a:t>
            </a:r>
            <a:r>
              <a:rPr lang="en-GB" sz="2000">
                <a:solidFill>
                  <a:schemeClr val="tx2">
                    <a:lumMod val="75000"/>
                  </a:schemeClr>
                </a:solidFill>
                <a:cs typeface="Arial" charset="0"/>
              </a:rPr>
              <a:t> = 1,…</a:t>
            </a:r>
            <a:r>
              <a:rPr lang="en-GB" sz="2000" i="1">
                <a:solidFill>
                  <a:schemeClr val="tx2">
                    <a:lumMod val="75000"/>
                  </a:schemeClr>
                </a:solidFill>
                <a:cs typeface="Arial" charset="0"/>
              </a:rPr>
              <a:t>N</a:t>
            </a:r>
            <a:r>
              <a:rPr lang="en-GB" sz="2000">
                <a:solidFill>
                  <a:schemeClr val="tx2">
                    <a:lumMod val="75000"/>
                  </a:schemeClr>
                </a:solidFill>
                <a:cs typeface="Arial" charset="0"/>
              </a:rPr>
              <a:t>), OLS estimation of β</a:t>
            </a:r>
            <a:r>
              <a:rPr lang="en-GB" sz="2000" baseline="-25000">
                <a:solidFill>
                  <a:schemeClr val="tx2">
                    <a:lumMod val="75000"/>
                  </a:schemeClr>
                </a:solidFill>
                <a:cs typeface="Arial" charset="0"/>
              </a:rPr>
              <a:t>1</a:t>
            </a:r>
            <a:r>
              <a:rPr lang="en-GB" sz="2000">
                <a:solidFill>
                  <a:schemeClr val="tx2">
                    <a:lumMod val="75000"/>
                  </a:schemeClr>
                </a:solidFill>
                <a:cs typeface="Arial" charset="0"/>
              </a:rPr>
              <a:t> and β</a:t>
            </a:r>
            <a:r>
              <a:rPr lang="en-GB" sz="2000" baseline="-25000">
                <a:solidFill>
                  <a:schemeClr val="tx2">
                    <a:lumMod val="75000"/>
                  </a:schemeClr>
                </a:solidFill>
                <a:cs typeface="Arial" charset="0"/>
              </a:rPr>
              <a:t>2</a:t>
            </a:r>
            <a:r>
              <a:rPr lang="en-GB" sz="2000">
                <a:solidFill>
                  <a:schemeClr val="tx2">
                    <a:lumMod val="75000"/>
                  </a:schemeClr>
                </a:solidFill>
                <a:cs typeface="Arial" charset="0"/>
              </a:rPr>
              <a:t> may result in </a:t>
            </a:r>
          </a:p>
          <a:p>
            <a:pPr eaLnBrk="1" hangingPunct="1">
              <a:spcBef>
                <a:spcPts val="600"/>
              </a:spcBef>
              <a:buFontTx/>
              <a:buNone/>
              <a:defRPr/>
            </a:pPr>
            <a:r>
              <a:rPr lang="en-GB" sz="2000" i="1">
                <a:solidFill>
                  <a:schemeClr val="tx2">
                    <a:lumMod val="75000"/>
                  </a:schemeClr>
                </a:solidFill>
              </a:rPr>
              <a:t>		</a:t>
            </a:r>
            <a:r>
              <a:rPr lang="en-GB" sz="2000" i="1" err="1">
                <a:solidFill>
                  <a:schemeClr val="tx2">
                    <a:lumMod val="75000"/>
                  </a:schemeClr>
                </a:solidFill>
              </a:rPr>
              <a:t>wage</a:t>
            </a:r>
            <a:r>
              <a:rPr lang="en-GB" sz="2000" baseline="-25000" err="1">
                <a:solidFill>
                  <a:schemeClr val="tx2">
                    <a:lumMod val="75000"/>
                  </a:schemeClr>
                </a:solidFill>
              </a:rPr>
              <a:t>i</a:t>
            </a:r>
            <a:r>
              <a:rPr lang="en-GB" sz="2000">
                <a:solidFill>
                  <a:schemeClr val="tx2">
                    <a:lumMod val="75000"/>
                  </a:schemeClr>
                </a:solidFill>
              </a:rPr>
              <a:t> = 5,15 + 1,17*</a:t>
            </a:r>
            <a:r>
              <a:rPr lang="en-GB" sz="2000" i="1" err="1">
                <a:solidFill>
                  <a:schemeClr val="tx2">
                    <a:lumMod val="75000"/>
                  </a:schemeClr>
                </a:solidFill>
              </a:rPr>
              <a:t>male</a:t>
            </a:r>
            <a:r>
              <a:rPr lang="en-GB" sz="2000" baseline="-25000" err="1">
                <a:solidFill>
                  <a:schemeClr val="tx2">
                    <a:lumMod val="75000"/>
                  </a:schemeClr>
                </a:solidFill>
              </a:rPr>
              <a:t>i</a:t>
            </a:r>
            <a:endParaRPr lang="en-GB" sz="2000">
              <a:solidFill>
                <a:schemeClr val="tx2">
                  <a:lumMod val="75000"/>
                </a:schemeClr>
              </a:solidFill>
              <a:cs typeface="Arial" charset="0"/>
            </a:endParaRPr>
          </a:p>
          <a:p>
            <a:pPr eaLnBrk="1" hangingPunct="1">
              <a:spcBef>
                <a:spcPts val="600"/>
              </a:spcBef>
              <a:defRPr/>
            </a:pPr>
            <a:r>
              <a:rPr lang="en-GB" sz="2000">
                <a:solidFill>
                  <a:schemeClr val="tx2">
                    <a:lumMod val="75000"/>
                  </a:schemeClr>
                </a:solidFill>
                <a:cs typeface="Arial" charset="0"/>
              </a:rPr>
              <a:t>This is not (only) a description of the sample! </a:t>
            </a:r>
          </a:p>
          <a:p>
            <a:pPr eaLnBrk="1" hangingPunct="1">
              <a:spcBef>
                <a:spcPts val="600"/>
              </a:spcBef>
              <a:defRPr/>
            </a:pPr>
            <a:r>
              <a:rPr lang="en-GB" sz="2000">
                <a:solidFill>
                  <a:schemeClr val="tx2">
                    <a:lumMod val="75000"/>
                  </a:schemeClr>
                </a:solidFill>
                <a:cs typeface="Arial" charset="0"/>
              </a:rPr>
              <a:t>But reflects a general relationship</a:t>
            </a:r>
          </a:p>
          <a:p>
            <a:pPr>
              <a:spcBef>
                <a:spcPts val="600"/>
              </a:spcBef>
              <a:buFont typeface="Wingdings" pitchFamily="2" charset="2"/>
              <a:buNone/>
              <a:defRPr/>
            </a:pPr>
            <a:endParaRPr lang="en-US" sz="2000">
              <a:solidFill>
                <a:schemeClr val="accent1">
                  <a:lumMod val="50000"/>
                </a:schemeClr>
              </a:solidFill>
            </a:endParaRPr>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de-AT" sz="2000"/>
          </a:p>
          <a:p>
            <a:pPr>
              <a:buFont typeface="Wingdings" pitchFamily="2" charset="2"/>
              <a:buNone/>
              <a:defRPr/>
            </a:pPr>
            <a:endParaRPr lang="de-AT" sz="20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graphicFrame>
        <p:nvGraphicFramePr>
          <p:cNvPr id="2048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0504"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el 1"/>
          <p:cNvSpPr>
            <a:spLocks noGrp="1"/>
          </p:cNvSpPr>
          <p:nvPr>
            <p:ph type="title"/>
          </p:nvPr>
        </p:nvSpPr>
        <p:spPr/>
        <p:txBody>
          <a:bodyPr/>
          <a:lstStyle/>
          <a:p>
            <a:r>
              <a:rPr lang="en-GB" altLang="cs-CZ" sz="4000">
                <a:latin typeface="Verdana" pitchFamily="34" charset="0"/>
              </a:rPr>
              <a:t>Organizational Issues,</a:t>
            </a:r>
            <a:r>
              <a:rPr lang="en-GB" altLang="cs-CZ" sz="2800">
                <a:latin typeface="Verdana" pitchFamily="34" charset="0"/>
              </a:rPr>
              <a:t> </a:t>
            </a:r>
            <a:r>
              <a:rPr lang="en-GB" altLang="cs-CZ" sz="2000">
                <a:latin typeface="Verdana" pitchFamily="34" charset="0"/>
              </a:rPr>
              <a:t>cont’d</a:t>
            </a:r>
            <a:endParaRPr lang="en-GB" altLang="cs-CZ" sz="3200"/>
          </a:p>
        </p:txBody>
      </p:sp>
      <p:sp>
        <p:nvSpPr>
          <p:cNvPr id="41987" name="Inhaltsplatzhalter 2"/>
          <p:cNvSpPr>
            <a:spLocks noGrp="1"/>
          </p:cNvSpPr>
          <p:nvPr>
            <p:ph idx="1"/>
          </p:nvPr>
        </p:nvSpPr>
        <p:spPr>
          <a:xfrm>
            <a:off x="457200" y="1600200"/>
            <a:ext cx="8435975" cy="4530725"/>
          </a:xfrm>
        </p:spPr>
        <p:txBody>
          <a:bodyPr/>
          <a:lstStyle/>
          <a:p>
            <a:pPr>
              <a:buFont typeface="Wingdings" pitchFamily="2" charset="2"/>
              <a:buNone/>
            </a:pPr>
            <a:r>
              <a:rPr lang="en-GB" altLang="cs-CZ" sz="2000" b="1"/>
              <a:t>Aims of the course </a:t>
            </a:r>
          </a:p>
          <a:p>
            <a:r>
              <a:rPr lang="en-GB" altLang="cs-CZ" sz="2000"/>
              <a:t>Use of econometric tools for analyzing economic data: specification of adequate models, identification of appropriate econometric methods, estimation of model parameters, interpretation of results</a:t>
            </a:r>
          </a:p>
          <a:p>
            <a:r>
              <a:rPr lang="en-GB" altLang="cs-CZ" sz="2000"/>
              <a:t>Introduction to commonly used econometric tools and techniques</a:t>
            </a:r>
          </a:p>
          <a:p>
            <a:r>
              <a:rPr lang="en-GB" altLang="cs-CZ" sz="2000"/>
              <a:t>Understanding of econometric concepts and principles</a:t>
            </a:r>
          </a:p>
          <a:p>
            <a:r>
              <a:rPr lang="en-GB" altLang="cs-CZ" sz="2000"/>
              <a:t>Use of GRETL</a:t>
            </a:r>
          </a:p>
        </p:txBody>
      </p:sp>
      <p:sp>
        <p:nvSpPr>
          <p:cNvPr id="4" name="Datumsplatzhalter 3"/>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z="4000">
                <a:latin typeface="Verdana" pitchFamily="34" charset="0"/>
              </a:rPr>
              <a:t>Income and Consumption</a:t>
            </a:r>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
        <p:nvSpPr>
          <p:cNvPr id="402436" name="Text Box 4"/>
          <p:cNvSpPr txBox="1">
            <a:spLocks noChangeArrowheads="1"/>
          </p:cNvSpPr>
          <p:nvPr/>
        </p:nvSpPr>
        <p:spPr bwMode="auto">
          <a:xfrm>
            <a:off x="479425" y="1579563"/>
            <a:ext cx="6911975" cy="2324100"/>
          </a:xfrm>
          <a:prstGeom prst="rect">
            <a:avLst/>
          </a:prstGeom>
          <a:solidFill>
            <a:schemeClr val="accent2">
              <a:lumMod val="20000"/>
              <a:lumOff val="80000"/>
            </a:schemeClr>
          </a:solidFill>
          <a:ln w="28575">
            <a:solidFill>
              <a:schemeClr val="tx2"/>
            </a:solidFill>
            <a:miter lim="800000"/>
            <a:headEnd/>
            <a:tailEnd/>
          </a:ln>
          <a:effectLst/>
        </p:spPr>
        <p:txBody>
          <a:bodyPr>
            <a:spAutoFit/>
          </a:bodyPr>
          <a:lstStyle/>
          <a:p>
            <a:pPr eaLnBrk="0" hangingPunct="0">
              <a:defRPr/>
            </a:pPr>
            <a:r>
              <a:rPr lang="en-US" sz="2000" i="1"/>
              <a:t>PCR</a:t>
            </a:r>
            <a:r>
              <a:rPr lang="en-US" sz="2000"/>
              <a:t>: private consumption, real </a:t>
            </a:r>
          </a:p>
          <a:p>
            <a:pPr eaLnBrk="0" hangingPunct="0">
              <a:defRPr/>
            </a:pPr>
            <a:r>
              <a:rPr lang="en-US" sz="2000" i="1"/>
              <a:t>PYR</a:t>
            </a:r>
            <a:r>
              <a:rPr lang="en-US" sz="2000"/>
              <a:t>: household's disposable income, real, </a:t>
            </a:r>
          </a:p>
          <a:p>
            <a:pPr eaLnBrk="0" hangingPunct="0">
              <a:spcAft>
                <a:spcPts val="600"/>
              </a:spcAft>
              <a:defRPr/>
            </a:pPr>
            <a:r>
              <a:rPr lang="en-US" sz="2000"/>
              <a:t>AWM-Database, 1970:1-2003:4, Basis: 1995</a:t>
            </a:r>
          </a:p>
          <a:p>
            <a:pPr eaLnBrk="0" hangingPunct="0">
              <a:defRPr/>
            </a:pPr>
            <a:r>
              <a:rPr lang="en-US" sz="2000"/>
              <a:t>Consumption function</a:t>
            </a:r>
          </a:p>
          <a:p>
            <a:pPr eaLnBrk="0" hangingPunct="0">
              <a:defRPr/>
            </a:pPr>
            <a:r>
              <a:rPr lang="en-US" sz="2000"/>
              <a:t>        </a:t>
            </a:r>
            <a:r>
              <a:rPr lang="en-GB" sz="2000" i="1" err="1"/>
              <a:t>PCR</a:t>
            </a:r>
            <a:r>
              <a:rPr lang="en-GB" sz="2000" baseline="-25000" err="1"/>
              <a:t>t</a:t>
            </a:r>
            <a:r>
              <a:rPr lang="en-GB" sz="2000"/>
              <a:t> = β</a:t>
            </a:r>
            <a:r>
              <a:rPr lang="en-GB" sz="2000" baseline="-25000"/>
              <a:t>1</a:t>
            </a:r>
            <a:r>
              <a:rPr lang="en-GB" sz="2000"/>
              <a:t> + β</a:t>
            </a:r>
            <a:r>
              <a:rPr lang="en-GB" sz="2000" baseline="-25000"/>
              <a:t>2</a:t>
            </a:r>
            <a:r>
              <a:rPr lang="en-GB" sz="2000"/>
              <a:t> </a:t>
            </a:r>
            <a:r>
              <a:rPr lang="en-GB" sz="2000" i="1" err="1"/>
              <a:t>PYR</a:t>
            </a:r>
            <a:r>
              <a:rPr lang="en-GB" sz="2000" baseline="-25000" err="1"/>
              <a:t>t</a:t>
            </a:r>
            <a:r>
              <a:rPr lang="en-GB" sz="2000"/>
              <a:t> + </a:t>
            </a:r>
            <a:r>
              <a:rPr lang="en-GB" sz="2000" i="1" err="1"/>
              <a:t>ε</a:t>
            </a:r>
            <a:r>
              <a:rPr lang="en-GB" sz="2000" baseline="-25000" err="1"/>
              <a:t>t</a:t>
            </a:r>
            <a:r>
              <a:rPr lang="en-GB" sz="2000"/>
              <a:t> </a:t>
            </a:r>
          </a:p>
          <a:p>
            <a:pPr eaLnBrk="0" hangingPunct="0">
              <a:buClr>
                <a:schemeClr val="accent1"/>
              </a:buClr>
              <a:buFont typeface="Wingdings" pitchFamily="2" charset="2"/>
              <a:buChar char="§"/>
              <a:defRPr/>
            </a:pPr>
            <a:r>
              <a:rPr lang="en-US" sz="2000"/>
              <a:t>  describes consumption in the </a:t>
            </a:r>
          </a:p>
          <a:p>
            <a:pPr eaLnBrk="0" hangingPunct="0">
              <a:buClr>
                <a:schemeClr val="accent1"/>
              </a:buClr>
              <a:defRPr/>
            </a:pPr>
            <a:r>
              <a:rPr lang="en-US" sz="2000"/>
              <a:t>       Euro-zone</a:t>
            </a:r>
          </a:p>
        </p:txBody>
      </p:sp>
      <p:pic>
        <p:nvPicPr>
          <p:cNvPr id="26630" name="Picture 12"/>
          <p:cNvPicPr>
            <a:picLocks noChangeAspect="1" noChangeArrowheads="1"/>
          </p:cNvPicPr>
          <p:nvPr/>
        </p:nvPicPr>
        <p:blipFill>
          <a:blip r:embed="rId3" cstate="print"/>
          <a:srcRect/>
          <a:stretch>
            <a:fillRect/>
          </a:stretch>
        </p:blipFill>
        <p:spPr bwMode="auto">
          <a:xfrm>
            <a:off x="4284663" y="2997200"/>
            <a:ext cx="4535487" cy="3095625"/>
          </a:xfrm>
          <a:prstGeom prst="rect">
            <a:avLst/>
          </a:prstGeom>
          <a:solidFill>
            <a:schemeClr val="accent2">
              <a:lumMod val="20000"/>
              <a:lumOff val="80000"/>
            </a:schemeClr>
          </a:solidFill>
          <a:ln w="28575">
            <a:solidFill>
              <a:schemeClr val="tx2"/>
            </a:solidFill>
            <a:miter lim="800000"/>
            <a:headEnd/>
            <a:tailEnd/>
          </a:ln>
        </p:spPr>
      </p:pic>
      <p:sp>
        <p:nvSpPr>
          <p:cNvPr id="7" name="Datumsplatzhalter 6"/>
          <p:cNvSpPr>
            <a:spLocks noGrp="1"/>
          </p:cNvSpPr>
          <p:nvPr>
            <p:ph type="dt" sz="quarter" idx="10"/>
          </p:nvPr>
        </p:nvSpPr>
        <p:spPr/>
        <p:txBody>
          <a:bodyPr/>
          <a:lstStyle/>
          <a:p>
            <a:pPr>
              <a:defRPr/>
            </a:pPr>
            <a:r>
              <a:rPr lang="en-US" altLang="en-US"/>
              <a:t>Oct 5, 2018</a:t>
            </a:r>
            <a:endParaRPr lang="de-AT"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GB" altLang="cs-CZ" sz="4000">
                <a:latin typeface="Verdana" pitchFamily="34" charset="0"/>
              </a:rPr>
              <a:t>Economic Models</a:t>
            </a:r>
          </a:p>
        </p:txBody>
      </p:sp>
      <p:sp>
        <p:nvSpPr>
          <p:cNvPr id="61443" name="Textplatzhalter 17"/>
          <p:cNvSpPr>
            <a:spLocks noGrp="1"/>
          </p:cNvSpPr>
          <p:nvPr>
            <p:ph type="body" sz="half" idx="1"/>
          </p:nvPr>
        </p:nvSpPr>
        <p:spPr>
          <a:xfrm>
            <a:off x="500063" y="1600200"/>
            <a:ext cx="7858125" cy="4400550"/>
          </a:xfrm>
        </p:spPr>
        <p:txBody>
          <a:bodyPr/>
          <a:lstStyle/>
          <a:p>
            <a:pPr>
              <a:spcBef>
                <a:spcPts val="400"/>
              </a:spcBef>
              <a:buFont typeface="Wingdings" pitchFamily="2" charset="2"/>
              <a:buNone/>
            </a:pPr>
            <a:r>
              <a:rPr lang="en-GB" altLang="cs-CZ" sz="2000"/>
              <a:t>Describe economic relationships (not just a set of observations), have an economic interpretation</a:t>
            </a:r>
          </a:p>
          <a:p>
            <a:pPr>
              <a:spcBef>
                <a:spcPts val="400"/>
              </a:spcBef>
              <a:buFont typeface="Wingdings" pitchFamily="2" charset="2"/>
              <a:buNone/>
            </a:pPr>
            <a:r>
              <a:rPr lang="en-GB" altLang="cs-CZ" sz="2000"/>
              <a:t>Linear regression model:</a:t>
            </a:r>
          </a:p>
          <a:p>
            <a:pPr>
              <a:spcBef>
                <a:spcPts val="400"/>
              </a:spcBef>
              <a:buFont typeface="Wingdings" pitchFamily="2" charset="2"/>
              <a:buNone/>
            </a:pPr>
            <a:r>
              <a:rPr lang="en-GB" altLang="cs-CZ" sz="2000" i="1"/>
              <a:t>		</a:t>
            </a:r>
            <a:r>
              <a:rPr lang="en-GB" altLang="cs-CZ" sz="2400" i="1"/>
              <a:t>y</a:t>
            </a:r>
            <a:r>
              <a:rPr lang="en-GB" altLang="cs-CZ" sz="2400" baseline="-25000"/>
              <a:t>i</a:t>
            </a:r>
            <a:r>
              <a:rPr lang="en-GB" altLang="cs-CZ" sz="2400"/>
              <a:t> = </a:t>
            </a:r>
            <a:r>
              <a:rPr lang="en-GB" altLang="cs-CZ" sz="2400">
                <a:latin typeface="Symbol" pitchFamily="18" charset="2"/>
              </a:rPr>
              <a:t>b</a:t>
            </a:r>
            <a:r>
              <a:rPr lang="en-GB" altLang="cs-CZ" sz="2400" baseline="-25000"/>
              <a:t>1</a:t>
            </a:r>
            <a:r>
              <a:rPr lang="en-GB" altLang="cs-CZ" sz="2400"/>
              <a:t> + </a:t>
            </a:r>
            <a:r>
              <a:rPr lang="en-GB" altLang="cs-CZ" sz="2400">
                <a:latin typeface="Symbol" pitchFamily="18" charset="2"/>
              </a:rPr>
              <a:t>b</a:t>
            </a:r>
            <a:r>
              <a:rPr lang="en-GB" altLang="cs-CZ" sz="2400" baseline="-25000"/>
              <a:t>2</a:t>
            </a:r>
            <a:r>
              <a:rPr lang="en-GB" altLang="cs-CZ" sz="2400" i="1"/>
              <a:t>x</a:t>
            </a:r>
            <a:r>
              <a:rPr lang="en-GB" altLang="cs-CZ" sz="2400" baseline="-25000"/>
              <a:t>i2</a:t>
            </a:r>
            <a:r>
              <a:rPr lang="en-GB" altLang="cs-CZ" sz="2400"/>
              <a:t> + … + </a:t>
            </a:r>
            <a:r>
              <a:rPr lang="en-GB" altLang="cs-CZ" sz="2400">
                <a:latin typeface="Symbol" pitchFamily="18" charset="2"/>
              </a:rPr>
              <a:t>b</a:t>
            </a:r>
            <a:r>
              <a:rPr lang="en-GB" altLang="cs-CZ" sz="2400" baseline="-25000"/>
              <a:t>K</a:t>
            </a:r>
            <a:r>
              <a:rPr lang="en-GB" altLang="cs-CZ" sz="2400" i="1"/>
              <a:t>x</a:t>
            </a:r>
            <a:r>
              <a:rPr lang="en-GB" altLang="cs-CZ" sz="2400" baseline="-25000"/>
              <a:t>iK</a:t>
            </a:r>
            <a:r>
              <a:rPr lang="en-GB" altLang="cs-CZ" sz="2400"/>
              <a:t> + </a:t>
            </a:r>
            <a:r>
              <a:rPr lang="en-GB" altLang="cs-CZ" sz="2400" i="1">
                <a:latin typeface="Symbol" pitchFamily="18" charset="2"/>
              </a:rPr>
              <a:t>e</a:t>
            </a:r>
            <a:r>
              <a:rPr lang="en-GB" altLang="cs-CZ" sz="2400" baseline="-25000"/>
              <a:t>i</a:t>
            </a:r>
            <a:r>
              <a:rPr lang="en-GB" altLang="cs-CZ" sz="2400"/>
              <a:t> = </a:t>
            </a:r>
            <a:r>
              <a:rPr lang="en-GB" altLang="cs-CZ" sz="2400" i="1"/>
              <a:t>x</a:t>
            </a:r>
            <a:r>
              <a:rPr lang="en-GB" altLang="cs-CZ" sz="2400" baseline="-25000"/>
              <a:t>i</a:t>
            </a:r>
            <a:r>
              <a:rPr lang="en-GB" altLang="cs-CZ" sz="2400"/>
              <a:t>’</a:t>
            </a:r>
            <a:r>
              <a:rPr lang="en-GB" altLang="cs-CZ" sz="2400">
                <a:latin typeface="Symbol" pitchFamily="18" charset="2"/>
              </a:rPr>
              <a:t>b </a:t>
            </a:r>
            <a:r>
              <a:rPr lang="en-GB" altLang="cs-CZ" sz="2400"/>
              <a:t>+ </a:t>
            </a:r>
            <a:r>
              <a:rPr lang="en-GB" altLang="cs-CZ" sz="2400" i="1">
                <a:cs typeface="Arial" charset="0"/>
              </a:rPr>
              <a:t>ε</a:t>
            </a:r>
            <a:r>
              <a:rPr lang="en-GB" altLang="cs-CZ" sz="2400" baseline="-25000">
                <a:cs typeface="Arial" charset="0"/>
              </a:rPr>
              <a:t>i</a:t>
            </a:r>
            <a:endParaRPr lang="en-GB" altLang="cs-CZ" sz="2000"/>
          </a:p>
          <a:p>
            <a:pPr>
              <a:spcBef>
                <a:spcPts val="400"/>
              </a:spcBef>
            </a:pPr>
            <a:r>
              <a:rPr lang="en-GB" altLang="cs-CZ" sz="2000"/>
              <a:t>Variables </a:t>
            </a:r>
            <a:r>
              <a:rPr lang="en-GB" altLang="cs-CZ" sz="2000" i="1"/>
              <a:t>Y</a:t>
            </a:r>
            <a:r>
              <a:rPr lang="en-GB" altLang="cs-CZ" sz="2000"/>
              <a:t>, </a:t>
            </a:r>
            <a:r>
              <a:rPr lang="en-GB" altLang="cs-CZ" sz="2000" i="1"/>
              <a:t>X</a:t>
            </a:r>
            <a:r>
              <a:rPr lang="en-GB" altLang="cs-CZ" sz="2000" baseline="-25000"/>
              <a:t>2</a:t>
            </a:r>
            <a:r>
              <a:rPr lang="en-GB" altLang="cs-CZ" sz="2000"/>
              <a:t>, …, </a:t>
            </a:r>
            <a:r>
              <a:rPr lang="en-GB" altLang="cs-CZ" sz="2000" i="1"/>
              <a:t>X</a:t>
            </a:r>
            <a:r>
              <a:rPr lang="en-GB" altLang="cs-CZ" sz="2000" baseline="-25000"/>
              <a:t>K</a:t>
            </a:r>
            <a:r>
              <a:rPr lang="en-GB" altLang="cs-CZ" sz="2000"/>
              <a:t>: observable </a:t>
            </a:r>
          </a:p>
          <a:p>
            <a:pPr eaLnBrk="1" hangingPunct="1">
              <a:spcBef>
                <a:spcPts val="400"/>
              </a:spcBef>
            </a:pPr>
            <a:r>
              <a:rPr lang="en-GB" altLang="cs-CZ" sz="2000"/>
              <a:t>Error term </a:t>
            </a:r>
            <a:r>
              <a:rPr lang="en-GB" altLang="cs-CZ" sz="2000" i="1">
                <a:cs typeface="Arial" charset="0"/>
              </a:rPr>
              <a:t>ε</a:t>
            </a:r>
            <a:r>
              <a:rPr lang="en-GB" altLang="cs-CZ" sz="2000" baseline="-25000">
                <a:cs typeface="Arial" charset="0"/>
              </a:rPr>
              <a:t>i</a:t>
            </a:r>
            <a:r>
              <a:rPr lang="en-GB" altLang="cs-CZ" sz="2000"/>
              <a:t> (disturbance term) contains all influences that are not included explicitly in the model; not observable; assumption E{</a:t>
            </a:r>
            <a:r>
              <a:rPr lang="en-GB" altLang="cs-CZ" sz="2000" i="1">
                <a:cs typeface="Arial" charset="0"/>
              </a:rPr>
              <a:t>ε</a:t>
            </a:r>
            <a:r>
              <a:rPr lang="en-GB" altLang="cs-CZ" sz="2000" baseline="-25000">
                <a:cs typeface="Arial" charset="0"/>
              </a:rPr>
              <a:t>i </a:t>
            </a:r>
            <a:r>
              <a:rPr lang="en-GB" altLang="cs-CZ" sz="2000"/>
              <a:t>| </a:t>
            </a:r>
            <a:r>
              <a:rPr lang="en-GB" altLang="cs-CZ" sz="2000" i="1"/>
              <a:t>x</a:t>
            </a:r>
            <a:r>
              <a:rPr lang="en-GB" altLang="cs-CZ" sz="2000" baseline="-25000"/>
              <a:t>i</a:t>
            </a:r>
            <a:r>
              <a:rPr lang="en-GB" altLang="cs-CZ" sz="2000"/>
              <a:t>} = 0 gives</a:t>
            </a:r>
          </a:p>
          <a:p>
            <a:pPr lvl="1" eaLnBrk="1" hangingPunct="1">
              <a:spcBef>
                <a:spcPts val="400"/>
              </a:spcBef>
              <a:buFont typeface="Wingdings" pitchFamily="2" charset="2"/>
              <a:buNone/>
            </a:pPr>
            <a:r>
              <a:rPr lang="en-GB" altLang="cs-CZ" sz="1600"/>
              <a:t>		</a:t>
            </a:r>
            <a:r>
              <a:rPr lang="en-GB" altLang="cs-CZ" sz="2400"/>
              <a:t>E{</a:t>
            </a:r>
            <a:r>
              <a:rPr lang="en-GB" altLang="cs-CZ" sz="2400" i="1">
                <a:cs typeface="Arial" charset="0"/>
              </a:rPr>
              <a:t>y</a:t>
            </a:r>
            <a:r>
              <a:rPr lang="en-GB" altLang="cs-CZ" sz="2400" baseline="-25000">
                <a:cs typeface="Arial" charset="0"/>
              </a:rPr>
              <a:t>i </a:t>
            </a:r>
            <a:r>
              <a:rPr lang="en-GB" altLang="cs-CZ" sz="2400"/>
              <a:t>| </a:t>
            </a:r>
            <a:r>
              <a:rPr lang="en-GB" altLang="cs-CZ" sz="2400" i="1"/>
              <a:t>x</a:t>
            </a:r>
            <a:r>
              <a:rPr lang="en-GB" altLang="cs-CZ" sz="2400" baseline="-25000"/>
              <a:t>i</a:t>
            </a:r>
            <a:r>
              <a:rPr lang="en-GB" altLang="cs-CZ" sz="2400"/>
              <a:t>} = </a:t>
            </a:r>
            <a:r>
              <a:rPr lang="en-GB" altLang="cs-CZ" sz="2400" i="1"/>
              <a:t>x</a:t>
            </a:r>
            <a:r>
              <a:rPr lang="en-GB" altLang="cs-CZ" sz="2400" baseline="-25000"/>
              <a:t>i</a:t>
            </a:r>
            <a:r>
              <a:rPr lang="en-GB" altLang="cs-CZ" sz="2400"/>
              <a:t>‘</a:t>
            </a:r>
            <a:r>
              <a:rPr lang="en-GB" altLang="cs-CZ" sz="2400">
                <a:cs typeface="Arial" charset="0"/>
              </a:rPr>
              <a:t>β</a:t>
            </a:r>
          </a:p>
          <a:p>
            <a:pPr lvl="1" eaLnBrk="1" hangingPunct="1">
              <a:spcBef>
                <a:spcPts val="400"/>
              </a:spcBef>
              <a:buFont typeface="Wingdings" pitchFamily="2" charset="2"/>
              <a:buNone/>
            </a:pPr>
            <a:r>
              <a:rPr lang="en-GB" altLang="cs-CZ" sz="2000"/>
              <a:t>the model describes the expected value of </a:t>
            </a:r>
            <a:r>
              <a:rPr lang="en-GB" altLang="cs-CZ" sz="2000" i="1"/>
              <a:t>y</a:t>
            </a:r>
            <a:r>
              <a:rPr lang="en-GB" altLang="cs-CZ" sz="2000"/>
              <a:t> given </a:t>
            </a:r>
            <a:r>
              <a:rPr lang="en-GB" altLang="cs-CZ" sz="2000" i="1"/>
              <a:t>x</a:t>
            </a:r>
          </a:p>
          <a:p>
            <a:pPr eaLnBrk="1" hangingPunct="1">
              <a:spcBef>
                <a:spcPts val="400"/>
              </a:spcBef>
            </a:pPr>
            <a:r>
              <a:rPr lang="en-GB" altLang="cs-CZ" sz="2000"/>
              <a:t>Sample (</a:t>
            </a:r>
            <a:r>
              <a:rPr lang="en-GB" altLang="cs-CZ" sz="2000" i="1"/>
              <a:t>y</a:t>
            </a:r>
            <a:r>
              <a:rPr lang="en-GB" altLang="cs-CZ" sz="2000" baseline="-25000"/>
              <a:t>i</a:t>
            </a:r>
            <a:r>
              <a:rPr lang="en-GB" altLang="cs-CZ" sz="2000"/>
              <a:t>, </a:t>
            </a:r>
            <a:r>
              <a:rPr lang="en-GB" altLang="cs-CZ" sz="2000" i="1"/>
              <a:t>x</a:t>
            </a:r>
            <a:r>
              <a:rPr lang="en-GB" altLang="cs-CZ" sz="2000" baseline="-25000"/>
              <a:t>i2</a:t>
            </a:r>
            <a:r>
              <a:rPr lang="en-GB" altLang="cs-CZ" sz="2000"/>
              <a:t>, …, </a:t>
            </a:r>
            <a:r>
              <a:rPr lang="en-GB" altLang="cs-CZ" sz="2000" i="1"/>
              <a:t>x</a:t>
            </a:r>
            <a:r>
              <a:rPr lang="en-GB" altLang="cs-CZ" sz="2000" baseline="-25000"/>
              <a:t>iK</a:t>
            </a:r>
            <a:r>
              <a:rPr lang="en-GB" altLang="cs-CZ" sz="2000"/>
              <a:t>, </a:t>
            </a:r>
            <a:r>
              <a:rPr lang="en-GB" altLang="cs-CZ" sz="2000" i="1"/>
              <a:t>i</a:t>
            </a:r>
            <a:r>
              <a:rPr lang="en-GB" altLang="cs-CZ" sz="2000"/>
              <a:t> = 1, …, </a:t>
            </a:r>
            <a:r>
              <a:rPr lang="en-GB" altLang="cs-CZ" sz="2000" i="1"/>
              <a:t>N</a:t>
            </a:r>
            <a:r>
              <a:rPr lang="en-GB" altLang="cs-CZ" sz="2000"/>
              <a:t>) from a well-defined population</a:t>
            </a:r>
            <a:endParaRPr lang="en-GB" altLang="cs-CZ" sz="2000" i="1">
              <a:latin typeface="Symbol" pitchFamily="18" charset="2"/>
            </a:endParaRPr>
          </a:p>
          <a:p>
            <a:pPr eaLnBrk="1" hangingPunct="1">
              <a:spcBef>
                <a:spcPts val="400"/>
              </a:spcBef>
            </a:pPr>
            <a:r>
              <a:rPr lang="en-GB" altLang="cs-CZ" sz="2000"/>
              <a:t>Unknown coefficients </a:t>
            </a:r>
            <a:r>
              <a:rPr lang="en-GB" altLang="cs-CZ" sz="2000">
                <a:sym typeface="Symbol" pitchFamily="18" charset="2"/>
              </a:rPr>
              <a:t></a:t>
            </a:r>
            <a:r>
              <a:rPr lang="en-GB" altLang="cs-CZ" sz="2000" baseline="-25000">
                <a:sym typeface="Symbol" pitchFamily="18" charset="2"/>
              </a:rPr>
              <a:t>1</a:t>
            </a:r>
            <a:r>
              <a:rPr lang="en-GB" altLang="cs-CZ" sz="2000">
                <a:sym typeface="Symbol" pitchFamily="18" charset="2"/>
              </a:rPr>
              <a:t>, …,</a:t>
            </a:r>
            <a:r>
              <a:rPr lang="en-GB" altLang="cs-CZ" sz="2000" baseline="-25000">
                <a:sym typeface="Symbol" pitchFamily="18" charset="2"/>
              </a:rPr>
              <a:t> </a:t>
            </a:r>
            <a:r>
              <a:rPr lang="en-GB" altLang="cs-CZ" sz="2000">
                <a:sym typeface="Symbol" pitchFamily="18" charset="2"/>
              </a:rPr>
              <a:t></a:t>
            </a:r>
            <a:r>
              <a:rPr lang="en-GB" altLang="cs-CZ" sz="2000" baseline="-25000">
                <a:sym typeface="Symbol" pitchFamily="18" charset="2"/>
              </a:rPr>
              <a:t>K</a:t>
            </a:r>
            <a:r>
              <a:rPr lang="en-GB" altLang="cs-CZ" sz="2000">
                <a:sym typeface="Symbol" pitchFamily="18" charset="2"/>
              </a:rPr>
              <a:t>: population parameters</a:t>
            </a:r>
            <a:endParaRPr lang="en-GB" altLang="cs-CZ" sz="2000"/>
          </a:p>
          <a:p>
            <a:pPr>
              <a:spcBef>
                <a:spcPts val="600"/>
              </a:spcBef>
              <a:buFont typeface="Wingdings" pitchFamily="2" charset="2"/>
              <a:buNone/>
            </a:pPr>
            <a:endParaRPr lang="en-US" altLang="cs-CZ" sz="20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pic>
        <p:nvPicPr>
          <p:cNvPr id="61445" name="Object 3"/>
          <p:cNvPicPr>
            <a:picLocks noChangeAspect="1" noChangeArrowheads="1"/>
          </p:cNvPicPr>
          <p:nvPr/>
        </p:nvPicPr>
        <p:blipFill>
          <a:blip r:embed="rId3" cstate="print"/>
          <a:srcRect/>
          <a:stretch>
            <a:fillRect/>
          </a:stretch>
        </p:blipFill>
        <p:spPr bwMode="auto">
          <a:xfrm>
            <a:off x="4357688" y="3321050"/>
            <a:ext cx="271462" cy="215900"/>
          </a:xfrm>
          <a:prstGeom prst="rect">
            <a:avLst/>
          </a:prstGeom>
          <a:noFill/>
          <a:ln w="9525">
            <a:noFill/>
            <a:miter lim="800000"/>
            <a:headEnd/>
            <a:tailEnd/>
          </a:ln>
        </p:spPr>
      </p:pic>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GB" altLang="cs-CZ" sz="4000">
                <a:latin typeface="Verdana" pitchFamily="34" charset="0"/>
              </a:rPr>
              <a:t>Sampling in the Economic Context</a:t>
            </a:r>
          </a:p>
        </p:txBody>
      </p:sp>
      <p:sp>
        <p:nvSpPr>
          <p:cNvPr id="18437" name="Textplatzhalter 17"/>
          <p:cNvSpPr>
            <a:spLocks noGrp="1"/>
          </p:cNvSpPr>
          <p:nvPr>
            <p:ph type="body" sz="half" idx="1"/>
          </p:nvPr>
        </p:nvSpPr>
        <p:spPr>
          <a:xfrm>
            <a:off x="500063" y="1600200"/>
            <a:ext cx="8104187" cy="4400550"/>
          </a:xfrm>
        </p:spPr>
        <p:txBody>
          <a:bodyPr/>
          <a:lstStyle/>
          <a:p>
            <a:pPr>
              <a:spcBef>
                <a:spcPts val="1200"/>
              </a:spcBef>
              <a:buFont typeface="Wingdings" pitchFamily="2" charset="2"/>
              <a:buNone/>
              <a:defRPr/>
            </a:pPr>
            <a:r>
              <a:rPr lang="en-GB" sz="2000"/>
              <a:t>The regression model </a:t>
            </a:r>
            <a:r>
              <a:rPr lang="en-GB" sz="2000" i="1" err="1"/>
              <a:t>y</a:t>
            </a:r>
            <a:r>
              <a:rPr lang="en-GB" sz="2000" baseline="-25000" err="1"/>
              <a:t>i</a:t>
            </a:r>
            <a:r>
              <a:rPr lang="en-GB" sz="2000"/>
              <a:t> = </a:t>
            </a:r>
            <a:r>
              <a:rPr lang="en-GB" sz="2000" i="1" err="1"/>
              <a:t>x</a:t>
            </a:r>
            <a:r>
              <a:rPr lang="en-GB" sz="2000" baseline="-25000" err="1"/>
              <a:t>i</a:t>
            </a:r>
            <a:r>
              <a:rPr lang="en-GB" sz="2000" err="1"/>
              <a:t>’</a:t>
            </a:r>
            <a:r>
              <a:rPr lang="en-GB" sz="2000" err="1">
                <a:latin typeface="Symbol" pitchFamily="18" charset="2"/>
              </a:rPr>
              <a:t>b</a:t>
            </a:r>
            <a:r>
              <a:rPr lang="en-GB" sz="2000">
                <a:latin typeface="Symbol" pitchFamily="18" charset="2"/>
              </a:rPr>
              <a:t> </a:t>
            </a:r>
            <a:r>
              <a:rPr lang="en-GB" sz="2000"/>
              <a:t>+ </a:t>
            </a:r>
            <a:r>
              <a:rPr lang="en-GB" sz="2000" i="1" err="1">
                <a:cs typeface="Arial" charset="0"/>
              </a:rPr>
              <a:t>ε</a:t>
            </a:r>
            <a:r>
              <a:rPr lang="en-GB" sz="2000" baseline="-25000" err="1">
                <a:cs typeface="Arial" charset="0"/>
              </a:rPr>
              <a:t>i</a:t>
            </a:r>
            <a:r>
              <a:rPr lang="en-GB" sz="2000" i="1"/>
              <a:t>, </a:t>
            </a:r>
            <a:r>
              <a:rPr lang="en-GB" sz="2000" i="1" err="1"/>
              <a:t>i</a:t>
            </a:r>
            <a:r>
              <a:rPr lang="en-GB" sz="2000"/>
              <a:t> = 1, …, </a:t>
            </a:r>
            <a:r>
              <a:rPr lang="en-GB" sz="2000" i="1"/>
              <a:t>N</a:t>
            </a:r>
            <a:r>
              <a:rPr lang="en-GB" sz="2000"/>
              <a:t>; or </a:t>
            </a:r>
            <a:r>
              <a:rPr lang="en-GB" sz="2000" i="1"/>
              <a:t>y</a:t>
            </a:r>
            <a:r>
              <a:rPr lang="en-GB" sz="2000"/>
              <a:t> = </a:t>
            </a:r>
            <a:r>
              <a:rPr lang="en-GB" sz="2000" i="1" err="1"/>
              <a:t>X</a:t>
            </a:r>
            <a:r>
              <a:rPr lang="en-GB" sz="2000" err="1">
                <a:latin typeface="Symbol" pitchFamily="18" charset="2"/>
              </a:rPr>
              <a:t>b</a:t>
            </a:r>
            <a:r>
              <a:rPr lang="en-GB" sz="2000"/>
              <a:t> + </a:t>
            </a:r>
            <a:r>
              <a:rPr lang="en-GB" sz="2000" i="1">
                <a:cs typeface="Arial" charset="0"/>
              </a:rPr>
              <a:t>ε</a:t>
            </a:r>
            <a:endParaRPr lang="en-GB" sz="2000"/>
          </a:p>
          <a:p>
            <a:pPr>
              <a:spcBef>
                <a:spcPts val="600"/>
              </a:spcBef>
              <a:buFont typeface="Wingdings" pitchFamily="2" charset="2"/>
              <a:buNone/>
              <a:defRPr/>
            </a:pPr>
            <a:r>
              <a:rPr lang="en-GB" sz="2000"/>
              <a:t>	describes one realization out of all possible samples of size </a:t>
            </a:r>
            <a:r>
              <a:rPr lang="en-GB" sz="2000" i="1"/>
              <a:t>N </a:t>
            </a:r>
            <a:r>
              <a:rPr lang="en-GB" sz="2000"/>
              <a:t>from the population</a:t>
            </a:r>
            <a:endParaRPr lang="en-GB" sz="2000" i="1"/>
          </a:p>
          <a:p>
            <a:pPr marL="457200" indent="-457200">
              <a:spcBef>
                <a:spcPts val="400"/>
              </a:spcBef>
              <a:buSzPct val="100000"/>
              <a:buFont typeface="Wingdings" pitchFamily="2" charset="2"/>
              <a:buNone/>
              <a:defRPr/>
            </a:pPr>
            <a:r>
              <a:rPr lang="en-GB" sz="2000"/>
              <a:t>A) Sampling process with fixed, i.e., non-stochastic </a:t>
            </a:r>
            <a:r>
              <a:rPr lang="en-GB" sz="2000" i="1"/>
              <a:t>x</a:t>
            </a:r>
            <a:r>
              <a:rPr lang="en-GB" sz="2000" baseline="-25000"/>
              <a:t>i</a:t>
            </a:r>
            <a:r>
              <a:rPr lang="en-GB" sz="2000"/>
              <a:t>’s </a:t>
            </a:r>
          </a:p>
          <a:p>
            <a:pPr marL="360000" indent="-360000">
              <a:spcBef>
                <a:spcPts val="400"/>
              </a:spcBef>
              <a:defRPr/>
            </a:pPr>
            <a:r>
              <a:rPr lang="en-GB" sz="2000"/>
              <a:t>New sample: new error terms </a:t>
            </a:r>
            <a:r>
              <a:rPr lang="en-GB" sz="2000" i="1" err="1">
                <a:cs typeface="Arial" charset="0"/>
              </a:rPr>
              <a:t>ε</a:t>
            </a:r>
            <a:r>
              <a:rPr lang="en-GB" sz="2000" baseline="-25000" err="1">
                <a:cs typeface="Arial" charset="0"/>
              </a:rPr>
              <a:t>i</a:t>
            </a:r>
            <a:r>
              <a:rPr lang="en-GB" sz="2000"/>
              <a:t>, </a:t>
            </a:r>
            <a:r>
              <a:rPr lang="en-GB" sz="2000" i="1" err="1"/>
              <a:t>i</a:t>
            </a:r>
            <a:r>
              <a:rPr lang="en-GB" sz="2000"/>
              <a:t> = 1, …, </a:t>
            </a:r>
            <a:r>
              <a:rPr lang="en-GB" sz="2000" i="1"/>
              <a:t>N, </a:t>
            </a:r>
            <a:r>
              <a:rPr lang="en-GB" sz="2000"/>
              <a:t>and, hence, new </a:t>
            </a:r>
            <a:r>
              <a:rPr lang="en-GB" sz="2000" i="1" err="1">
                <a:cs typeface="Arial" charset="0"/>
              </a:rPr>
              <a:t>y</a:t>
            </a:r>
            <a:r>
              <a:rPr lang="en-GB" sz="2000" baseline="-25000" err="1">
                <a:cs typeface="Arial" charset="0"/>
              </a:rPr>
              <a:t>i</a:t>
            </a:r>
            <a:r>
              <a:rPr lang="en-GB" sz="2000" err="1">
                <a:cs typeface="Arial" charset="0"/>
              </a:rPr>
              <a:t>’s</a:t>
            </a:r>
            <a:r>
              <a:rPr lang="en-GB" sz="2000">
                <a:cs typeface="Arial" charset="0"/>
              </a:rPr>
              <a:t> </a:t>
            </a:r>
          </a:p>
          <a:p>
            <a:pPr marL="360000" indent="-360000">
              <a:spcBef>
                <a:spcPts val="400"/>
              </a:spcBef>
              <a:defRPr/>
            </a:pPr>
            <a:r>
              <a:rPr lang="en-GB" sz="2000"/>
              <a:t>Joint distribution of </a:t>
            </a:r>
            <a:r>
              <a:rPr lang="en-GB" sz="2000" i="1" err="1">
                <a:cs typeface="Arial" charset="0"/>
              </a:rPr>
              <a:t>ε</a:t>
            </a:r>
            <a:r>
              <a:rPr lang="en-GB" sz="2000" baseline="-25000" err="1">
                <a:cs typeface="Arial" charset="0"/>
              </a:rPr>
              <a:t>i</a:t>
            </a:r>
            <a:r>
              <a:rPr lang="en-GB" sz="2000" err="1"/>
              <a:t>‘s</a:t>
            </a:r>
            <a:r>
              <a:rPr lang="en-GB" sz="2000"/>
              <a:t> determines properties of </a:t>
            </a:r>
            <a:r>
              <a:rPr lang="en-GB" sz="2000" i="1"/>
              <a:t>b</a:t>
            </a:r>
            <a:r>
              <a:rPr lang="en-GB" sz="2000"/>
              <a:t> etc.</a:t>
            </a:r>
          </a:p>
          <a:p>
            <a:pPr marL="360000" indent="-360000">
              <a:spcBef>
                <a:spcPts val="400"/>
              </a:spcBef>
              <a:defRPr/>
            </a:pPr>
            <a:r>
              <a:rPr lang="en-GB" sz="2000"/>
              <a:t>A laboratory setting, does not apply to the economic context</a:t>
            </a:r>
          </a:p>
          <a:p>
            <a:pPr marL="457200" indent="-457200">
              <a:spcBef>
                <a:spcPts val="400"/>
              </a:spcBef>
              <a:buFont typeface="Wingdings" pitchFamily="2" charset="2"/>
              <a:buNone/>
              <a:defRPr/>
            </a:pPr>
            <a:r>
              <a:rPr lang="en-GB" sz="2000"/>
              <a:t>B) Sampling process with samples of (</a:t>
            </a:r>
            <a:r>
              <a:rPr lang="en-GB" sz="2000" i="1"/>
              <a:t>x</a:t>
            </a:r>
            <a:r>
              <a:rPr lang="en-GB" sz="2000" baseline="-25000"/>
              <a:t>i</a:t>
            </a:r>
            <a:r>
              <a:rPr lang="en-GB" sz="2000"/>
              <a:t>, </a:t>
            </a:r>
            <a:r>
              <a:rPr lang="en-GB" sz="2000" i="1" err="1"/>
              <a:t>y</a:t>
            </a:r>
            <a:r>
              <a:rPr lang="en-GB" sz="2000" baseline="-25000" err="1"/>
              <a:t>i</a:t>
            </a:r>
            <a:r>
              <a:rPr lang="en-GB" sz="2000"/>
              <a:t>) or (</a:t>
            </a:r>
            <a:r>
              <a:rPr lang="en-GB" sz="2000" i="1"/>
              <a:t>x</a:t>
            </a:r>
            <a:r>
              <a:rPr lang="en-GB" sz="2000" baseline="-25000"/>
              <a:t>i</a:t>
            </a:r>
            <a:r>
              <a:rPr lang="en-GB" sz="2000"/>
              <a:t>, </a:t>
            </a:r>
            <a:r>
              <a:rPr lang="en-GB" sz="2000">
                <a:sym typeface="Symbol"/>
              </a:rPr>
              <a:t></a:t>
            </a:r>
            <a:r>
              <a:rPr lang="en-GB" sz="2000" baseline="-25000" err="1"/>
              <a:t>i</a:t>
            </a:r>
            <a:r>
              <a:rPr lang="en-GB" sz="2000"/>
              <a:t>)</a:t>
            </a:r>
          </a:p>
          <a:p>
            <a:pPr marL="360000" indent="-360000">
              <a:spcBef>
                <a:spcPts val="400"/>
              </a:spcBef>
              <a:defRPr/>
            </a:pPr>
            <a:r>
              <a:rPr lang="en-GB" sz="2000"/>
              <a:t>New sample: new error terms </a:t>
            </a:r>
            <a:r>
              <a:rPr lang="en-GB" sz="2000" i="1" err="1">
                <a:cs typeface="Arial" charset="0"/>
              </a:rPr>
              <a:t>ε</a:t>
            </a:r>
            <a:r>
              <a:rPr lang="en-GB" sz="2000" baseline="-25000" err="1">
                <a:cs typeface="Arial" charset="0"/>
              </a:rPr>
              <a:t>i</a:t>
            </a:r>
            <a:r>
              <a:rPr lang="en-GB" sz="2000"/>
              <a:t> and new </a:t>
            </a:r>
            <a:r>
              <a:rPr lang="en-GB" sz="2000" i="1">
                <a:cs typeface="Arial" charset="0"/>
              </a:rPr>
              <a:t>x</a:t>
            </a:r>
            <a:r>
              <a:rPr lang="en-GB" sz="2000" baseline="-25000">
                <a:cs typeface="Arial" charset="0"/>
              </a:rPr>
              <a:t>i</a:t>
            </a:r>
            <a:r>
              <a:rPr lang="en-US" sz="2000" i="1"/>
              <a:t>, </a:t>
            </a:r>
            <a:r>
              <a:rPr lang="en-US" sz="2000" i="1" err="1"/>
              <a:t>i</a:t>
            </a:r>
            <a:r>
              <a:rPr lang="en-US" sz="2000"/>
              <a:t> = 1, …, </a:t>
            </a:r>
            <a:r>
              <a:rPr lang="en-US" sz="2000" i="1"/>
              <a:t>N </a:t>
            </a:r>
            <a:endParaRPr lang="en-GB" sz="2000">
              <a:cs typeface="Arial" charset="0"/>
            </a:endParaRPr>
          </a:p>
          <a:p>
            <a:pPr marL="360000" indent="-360000">
              <a:spcBef>
                <a:spcPts val="400"/>
              </a:spcBef>
              <a:defRPr/>
            </a:pPr>
            <a:r>
              <a:rPr lang="en-GB" sz="2000"/>
              <a:t>Random sampling of (</a:t>
            </a:r>
            <a:r>
              <a:rPr lang="en-GB" sz="2000" i="1"/>
              <a:t>x</a:t>
            </a:r>
            <a:r>
              <a:rPr lang="en-GB" sz="2000" baseline="-25000"/>
              <a:t>i</a:t>
            </a:r>
            <a:r>
              <a:rPr lang="en-GB" sz="2000"/>
              <a:t>, </a:t>
            </a:r>
            <a:r>
              <a:rPr lang="en-GB" sz="2000">
                <a:sym typeface="Symbol"/>
              </a:rPr>
              <a:t></a:t>
            </a:r>
            <a:r>
              <a:rPr lang="en-GB" sz="2000" baseline="-25000" err="1"/>
              <a:t>i</a:t>
            </a:r>
            <a:r>
              <a:rPr lang="en-GB" sz="2000"/>
              <a:t>), </a:t>
            </a:r>
            <a:r>
              <a:rPr lang="en-GB" sz="2000" i="1" err="1"/>
              <a:t>i</a:t>
            </a:r>
            <a:r>
              <a:rPr lang="en-GB" sz="2000"/>
              <a:t> = 1, …, </a:t>
            </a:r>
            <a:r>
              <a:rPr lang="en-GB" sz="2000" i="1"/>
              <a:t>N</a:t>
            </a:r>
            <a:r>
              <a:rPr lang="en-GB" sz="2000"/>
              <a:t>: joint distribution of (</a:t>
            </a:r>
            <a:r>
              <a:rPr lang="en-GB" sz="2000" i="1"/>
              <a:t>x</a:t>
            </a:r>
            <a:r>
              <a:rPr lang="en-GB" sz="2000" baseline="-25000"/>
              <a:t>i</a:t>
            </a:r>
            <a:r>
              <a:rPr lang="en-GB" sz="2000"/>
              <a:t>, </a:t>
            </a:r>
            <a:r>
              <a:rPr lang="en-GB" sz="2000">
                <a:sym typeface="Symbol"/>
              </a:rPr>
              <a:t></a:t>
            </a:r>
            <a:r>
              <a:rPr lang="en-GB" sz="2000" baseline="-25000" err="1"/>
              <a:t>i</a:t>
            </a:r>
            <a:r>
              <a:rPr lang="en-GB" sz="2000"/>
              <a:t>)‘s determines properties of </a:t>
            </a:r>
            <a:r>
              <a:rPr lang="en-GB" sz="2000" i="1"/>
              <a:t>b </a:t>
            </a:r>
            <a:r>
              <a:rPr lang="en-GB" sz="2000"/>
              <a:t>etc.</a:t>
            </a:r>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62469"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62470" name="Object 3"/>
          <p:cNvPicPr>
            <a:picLocks noChangeAspect="1" noChangeArrowheads="1"/>
          </p:cNvPicPr>
          <p:nvPr/>
        </p:nvPicPr>
        <p:blipFill>
          <a:blip r:embed="rId3" cstate="print"/>
          <a:srcRect/>
          <a:stretch>
            <a:fillRect/>
          </a:stretch>
        </p:blipFill>
        <p:spPr bwMode="auto">
          <a:xfrm>
            <a:off x="4357688" y="3321050"/>
            <a:ext cx="271462" cy="215900"/>
          </a:xfrm>
          <a:prstGeom prst="rect">
            <a:avLst/>
          </a:prstGeom>
          <a:noFill/>
          <a:ln w="9525">
            <a:noFill/>
            <a:miter lim="800000"/>
            <a:headEnd/>
            <a:tailEnd/>
          </a:ln>
        </p:spPr>
      </p:pic>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GB" altLang="cs-CZ" sz="4000">
                <a:latin typeface="Verdana" pitchFamily="34" charset="0"/>
              </a:rPr>
              <a:t>Sampling in the Economic Context, </a:t>
            </a:r>
            <a:r>
              <a:rPr lang="en-GB" altLang="cs-CZ" sz="2400">
                <a:latin typeface="Verdana" pitchFamily="34" charset="0"/>
              </a:rPr>
              <a:t>cont’d</a:t>
            </a:r>
            <a:endParaRPr lang="en-GB" altLang="cs-CZ" sz="4000">
              <a:latin typeface="Verdana" pitchFamily="34" charset="0"/>
            </a:endParaRPr>
          </a:p>
        </p:txBody>
      </p:sp>
      <p:sp>
        <p:nvSpPr>
          <p:cNvPr id="63491" name="Textplatzhalter 17"/>
          <p:cNvSpPr>
            <a:spLocks noGrp="1"/>
          </p:cNvSpPr>
          <p:nvPr>
            <p:ph type="body" sz="half" idx="1"/>
          </p:nvPr>
        </p:nvSpPr>
        <p:spPr>
          <a:xfrm>
            <a:off x="500063" y="1600200"/>
            <a:ext cx="7858125" cy="4400550"/>
          </a:xfrm>
        </p:spPr>
        <p:txBody>
          <a:bodyPr/>
          <a:lstStyle/>
          <a:p>
            <a:pPr>
              <a:spcBef>
                <a:spcPts val="600"/>
              </a:spcBef>
            </a:pPr>
            <a:r>
              <a:rPr lang="en-US" altLang="cs-CZ" sz="2000"/>
              <a:t>The sampling with fixed, non-stochastic </a:t>
            </a:r>
            <a:r>
              <a:rPr lang="en-US" altLang="cs-CZ" sz="2000" i="1"/>
              <a:t>x</a:t>
            </a:r>
            <a:r>
              <a:rPr lang="en-US" altLang="cs-CZ" sz="2000" baseline="-25000"/>
              <a:t>i</a:t>
            </a:r>
            <a:r>
              <a:rPr lang="en-US" altLang="cs-CZ" sz="2000"/>
              <a:t>’s is not realistic for economic data</a:t>
            </a:r>
          </a:p>
          <a:p>
            <a:pPr>
              <a:spcBef>
                <a:spcPts val="600"/>
              </a:spcBef>
            </a:pPr>
            <a:r>
              <a:rPr lang="en-US" altLang="cs-CZ" sz="2000"/>
              <a:t>Sampling process with samples of (</a:t>
            </a:r>
            <a:r>
              <a:rPr lang="en-US" altLang="cs-CZ" sz="2000" i="1"/>
              <a:t>x</a:t>
            </a:r>
            <a:r>
              <a:rPr lang="en-US" altLang="cs-CZ" sz="2000" baseline="-25000"/>
              <a:t>i</a:t>
            </a:r>
            <a:r>
              <a:rPr lang="en-US" altLang="cs-CZ" sz="2000"/>
              <a:t>, </a:t>
            </a:r>
            <a:r>
              <a:rPr lang="en-US" altLang="cs-CZ" sz="2000" i="1"/>
              <a:t>y</a:t>
            </a:r>
            <a:r>
              <a:rPr lang="en-US" altLang="cs-CZ" sz="2000" baseline="-25000"/>
              <a:t>i</a:t>
            </a:r>
            <a:r>
              <a:rPr lang="en-US" altLang="cs-CZ" sz="2000"/>
              <a:t>) is appropriate for modeling cross-sectional data</a:t>
            </a:r>
          </a:p>
          <a:p>
            <a:pPr lvl="1">
              <a:spcBef>
                <a:spcPts val="600"/>
              </a:spcBef>
            </a:pPr>
            <a:r>
              <a:rPr lang="en-US" altLang="cs-CZ" sz="1800"/>
              <a:t>Example: household surveys, e.g., US National Longitudinal Survey, EU-SILC</a:t>
            </a:r>
          </a:p>
          <a:p>
            <a:pPr>
              <a:spcBef>
                <a:spcPts val="600"/>
              </a:spcBef>
            </a:pPr>
            <a:r>
              <a:rPr lang="en-US" altLang="cs-CZ" sz="2000"/>
              <a:t>Sampling process with samples of (</a:t>
            </a:r>
            <a:r>
              <a:rPr lang="en-US" altLang="cs-CZ" sz="2000" i="1"/>
              <a:t>x</a:t>
            </a:r>
            <a:r>
              <a:rPr lang="en-US" altLang="cs-CZ" sz="2000" baseline="-25000"/>
              <a:t>i</a:t>
            </a:r>
            <a:r>
              <a:rPr lang="en-US" altLang="cs-CZ" sz="2000"/>
              <a:t>, </a:t>
            </a:r>
            <a:r>
              <a:rPr lang="en-US" altLang="cs-CZ" sz="2000" i="1"/>
              <a:t>y</a:t>
            </a:r>
            <a:r>
              <a:rPr lang="en-US" altLang="cs-CZ" sz="2000" baseline="-25000"/>
              <a:t>i</a:t>
            </a:r>
            <a:r>
              <a:rPr lang="en-US" altLang="cs-CZ" sz="2000"/>
              <a:t>) from time-series data: sample is seen as one out of all possible realizations of the underlying data-generating process</a:t>
            </a:r>
          </a:p>
          <a:p>
            <a:pPr lvl="1">
              <a:spcBef>
                <a:spcPts val="600"/>
              </a:spcBef>
            </a:pPr>
            <a:r>
              <a:rPr lang="en-US" altLang="cs-CZ" sz="1800"/>
              <a:t>Example: time series PYR and PCR of the AWM-Database</a:t>
            </a:r>
          </a:p>
          <a:p>
            <a:pPr lvl="1">
              <a:spcBef>
                <a:spcPts val="600"/>
              </a:spcBef>
            </a:pPr>
            <a:endParaRPr lang="en-US" altLang="cs-CZ" sz="1800" i="1"/>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63493"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63494" name="Object 3"/>
          <p:cNvPicPr>
            <a:picLocks noChangeAspect="1" noChangeArrowheads="1"/>
          </p:cNvPicPr>
          <p:nvPr/>
        </p:nvPicPr>
        <p:blipFill>
          <a:blip r:embed="rId3" cstate="print"/>
          <a:srcRect/>
          <a:stretch>
            <a:fillRect/>
          </a:stretch>
        </p:blipFill>
        <p:spPr bwMode="auto">
          <a:xfrm>
            <a:off x="4357688" y="3321050"/>
            <a:ext cx="271462" cy="215900"/>
          </a:xfrm>
          <a:prstGeom prst="rect">
            <a:avLst/>
          </a:prstGeom>
          <a:noFill/>
          <a:ln w="9525">
            <a:noFill/>
            <a:miter lim="800000"/>
            <a:headEnd/>
            <a:tailEnd/>
          </a:ln>
        </p:spPr>
      </p:pic>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altLang="cs-CZ" sz="4000">
                <a:latin typeface="Verdana" pitchFamily="34" charset="0"/>
              </a:rPr>
              <a:t>Assumptions of the Linear Regression Model</a:t>
            </a:r>
          </a:p>
        </p:txBody>
      </p:sp>
      <p:sp>
        <p:nvSpPr>
          <p:cNvPr id="64515" name="Textplatzhalter 17"/>
          <p:cNvSpPr>
            <a:spLocks noGrp="1"/>
          </p:cNvSpPr>
          <p:nvPr>
            <p:ph type="body" sz="half" idx="1"/>
          </p:nvPr>
        </p:nvSpPr>
        <p:spPr>
          <a:xfrm>
            <a:off x="500063" y="1600200"/>
            <a:ext cx="7858125" cy="4400550"/>
          </a:xfrm>
        </p:spPr>
        <p:txBody>
          <a:bodyPr/>
          <a:lstStyle/>
          <a:p>
            <a:pPr marL="0" indent="0">
              <a:spcBef>
                <a:spcPts val="600"/>
              </a:spcBef>
              <a:buNone/>
            </a:pPr>
            <a:r>
              <a:rPr lang="en-GB" altLang="cs-CZ" sz="2000" dirty="0"/>
              <a:t>The linear regression model </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latin typeface="Symbol" pitchFamily="18" charset="2"/>
              </a:rPr>
              <a:t>b</a:t>
            </a:r>
            <a:r>
              <a:rPr lang="en-GB" sz="2000" dirty="0">
                <a:latin typeface="Symbol" pitchFamily="18" charset="2"/>
              </a:rPr>
              <a:t> </a:t>
            </a:r>
            <a:r>
              <a:rPr lang="en-GB" sz="2000" dirty="0"/>
              <a:t>+ </a:t>
            </a:r>
            <a:r>
              <a:rPr lang="en-GB" sz="2000" i="1" dirty="0" err="1">
                <a:cs typeface="Arial" charset="0"/>
              </a:rPr>
              <a:t>ε</a:t>
            </a:r>
            <a:r>
              <a:rPr lang="en-GB" sz="2000" baseline="-25000" dirty="0" err="1">
                <a:cs typeface="Arial" charset="0"/>
              </a:rPr>
              <a:t>i</a:t>
            </a:r>
            <a:r>
              <a:rPr lang="en-GB" sz="2000" i="1" dirty="0"/>
              <a:t> </a:t>
            </a:r>
            <a:r>
              <a:rPr lang="en-GB" sz="2000" dirty="0"/>
              <a:t>makes use of </a:t>
            </a:r>
            <a:r>
              <a:rPr lang="en-GB" altLang="cs-CZ" sz="2000" dirty="0"/>
              <a:t>assumptions</a:t>
            </a:r>
          </a:p>
          <a:p>
            <a:pPr>
              <a:spcBef>
                <a:spcPts val="600"/>
              </a:spcBef>
            </a:pPr>
            <a:r>
              <a:rPr lang="en-GB" altLang="cs-CZ" sz="2000" dirty="0"/>
              <a:t>Assumption for </a:t>
            </a:r>
            <a:r>
              <a:rPr lang="en-GB" altLang="cs-CZ" sz="2000" i="1" dirty="0" err="1">
                <a:cs typeface="Arial" charset="0"/>
              </a:rPr>
              <a:t>ε</a:t>
            </a:r>
            <a:r>
              <a:rPr lang="en-GB" altLang="cs-CZ" sz="2000" baseline="-25000" dirty="0" err="1">
                <a:cs typeface="Arial" charset="0"/>
              </a:rPr>
              <a:t>i</a:t>
            </a:r>
            <a:r>
              <a:rPr lang="en-GB" altLang="cs-CZ" sz="2000" dirty="0" err="1"/>
              <a:t>‘s</a:t>
            </a:r>
            <a:r>
              <a:rPr lang="en-GB" altLang="cs-CZ" sz="2000" dirty="0"/>
              <a:t>: E{</a:t>
            </a:r>
            <a:r>
              <a:rPr lang="en-GB" altLang="cs-CZ" sz="2000" i="1" dirty="0" err="1">
                <a:cs typeface="Arial" charset="0"/>
              </a:rPr>
              <a:t>ε</a:t>
            </a:r>
            <a:r>
              <a:rPr lang="en-GB" altLang="cs-CZ" sz="2000" baseline="-25000" dirty="0" err="1"/>
              <a:t>i</a:t>
            </a:r>
            <a:r>
              <a:rPr lang="en-GB" altLang="cs-CZ" sz="2000" dirty="0"/>
              <a:t> |</a:t>
            </a:r>
            <a:r>
              <a:rPr lang="en-GB" altLang="cs-CZ" sz="2000" baseline="-25000" dirty="0"/>
              <a:t> </a:t>
            </a:r>
            <a:r>
              <a:rPr lang="en-GB" altLang="cs-CZ" sz="2000" i="1" dirty="0"/>
              <a:t>x</a:t>
            </a:r>
            <a:r>
              <a:rPr lang="en-GB" altLang="cs-CZ" sz="2000" baseline="-25000" dirty="0"/>
              <a:t>i </a:t>
            </a:r>
            <a:r>
              <a:rPr lang="en-GB" altLang="cs-CZ" sz="2000" dirty="0"/>
              <a:t>} = 0; </a:t>
            </a:r>
            <a:r>
              <a:rPr lang="en-GB" altLang="cs-CZ" sz="2000" dirty="0" err="1"/>
              <a:t>exogeneity</a:t>
            </a:r>
            <a:r>
              <a:rPr lang="en-GB" altLang="cs-CZ" sz="2000" dirty="0"/>
              <a:t> of variables </a:t>
            </a:r>
            <a:r>
              <a:rPr lang="en-GB" altLang="cs-CZ" sz="2000" i="1" dirty="0"/>
              <a:t>X</a:t>
            </a:r>
            <a:r>
              <a:rPr lang="en-GB" altLang="cs-CZ" sz="2000" dirty="0"/>
              <a:t> </a:t>
            </a:r>
          </a:p>
          <a:p>
            <a:pPr lvl="1">
              <a:spcBef>
                <a:spcPts val="600"/>
              </a:spcBef>
            </a:pPr>
            <a:r>
              <a:rPr lang="en-GB" altLang="cs-CZ" sz="1800" i="1" dirty="0"/>
              <a:t>X</a:t>
            </a:r>
            <a:r>
              <a:rPr lang="en-GB" altLang="cs-CZ" sz="1800" dirty="0"/>
              <a:t> contains no information on the error term </a:t>
            </a:r>
            <a:r>
              <a:rPr lang="en-GB" altLang="cs-CZ" sz="1800" i="1" dirty="0" err="1">
                <a:cs typeface="Arial" charset="0"/>
              </a:rPr>
              <a:t>ε</a:t>
            </a:r>
            <a:endParaRPr lang="en-GB" altLang="cs-CZ" sz="1800" i="1" dirty="0">
              <a:cs typeface="Arial" charset="0"/>
            </a:endParaRPr>
          </a:p>
          <a:p>
            <a:pPr lvl="1">
              <a:spcBef>
                <a:spcPts val="600"/>
              </a:spcBef>
            </a:pPr>
            <a:r>
              <a:rPr lang="en-GB" altLang="cs-CZ" sz="1800" dirty="0"/>
              <a:t>E{</a:t>
            </a:r>
            <a:r>
              <a:rPr lang="en-GB" altLang="cs-CZ" sz="1800" i="1" dirty="0" err="1">
                <a:cs typeface="Arial" charset="0"/>
              </a:rPr>
              <a:t>ε</a:t>
            </a:r>
            <a:r>
              <a:rPr lang="en-GB" altLang="cs-CZ" sz="1800" baseline="-25000" dirty="0" err="1"/>
              <a:t>i</a:t>
            </a:r>
            <a:r>
              <a:rPr lang="en-GB" altLang="cs-CZ" sz="1800" dirty="0"/>
              <a:t> |</a:t>
            </a:r>
            <a:r>
              <a:rPr lang="en-GB" altLang="cs-CZ" sz="1800" baseline="-25000" dirty="0"/>
              <a:t> </a:t>
            </a:r>
            <a:r>
              <a:rPr lang="en-GB" altLang="cs-CZ" sz="1800" i="1" dirty="0"/>
              <a:t>x</a:t>
            </a:r>
            <a:r>
              <a:rPr lang="en-GB" altLang="cs-CZ" sz="1800" baseline="-25000" dirty="0"/>
              <a:t>i </a:t>
            </a:r>
            <a:r>
              <a:rPr lang="en-GB" altLang="cs-CZ" sz="1800" dirty="0"/>
              <a:t>} = 0 implies that </a:t>
            </a:r>
            <a:r>
              <a:rPr lang="en-GB" altLang="cs-CZ" sz="1800" i="1" dirty="0" err="1">
                <a:cs typeface="Arial" charset="0"/>
              </a:rPr>
              <a:t>ε</a:t>
            </a:r>
            <a:r>
              <a:rPr lang="en-GB" altLang="cs-CZ" sz="1800" baseline="-25000" dirty="0" err="1"/>
              <a:t>i</a:t>
            </a:r>
            <a:r>
              <a:rPr lang="en-GB" altLang="cs-CZ" sz="1800" dirty="0"/>
              <a:t> and</a:t>
            </a:r>
            <a:r>
              <a:rPr lang="en-GB" altLang="cs-CZ" sz="1800" baseline="-25000" dirty="0"/>
              <a:t> </a:t>
            </a:r>
            <a:r>
              <a:rPr lang="en-GB" altLang="cs-CZ" sz="1800" i="1" dirty="0"/>
              <a:t>x</a:t>
            </a:r>
            <a:r>
              <a:rPr lang="en-GB" altLang="cs-CZ" sz="1800" baseline="-25000" dirty="0"/>
              <a:t>i </a:t>
            </a:r>
            <a:r>
              <a:rPr lang="en-GB" altLang="cs-CZ" sz="1800" dirty="0"/>
              <a:t>are uncorrelated</a:t>
            </a:r>
          </a:p>
          <a:p>
            <a:pPr>
              <a:spcBef>
                <a:spcPts val="600"/>
              </a:spcBef>
            </a:pPr>
            <a:r>
              <a:rPr lang="en-GB" altLang="cs-CZ" sz="2000" dirty="0"/>
              <a:t>This implies</a:t>
            </a:r>
          </a:p>
          <a:p>
            <a:pPr>
              <a:spcBef>
                <a:spcPts val="600"/>
              </a:spcBef>
              <a:buFont typeface="Wingdings" pitchFamily="2" charset="2"/>
              <a:buNone/>
            </a:pPr>
            <a:r>
              <a:rPr lang="en-GB" altLang="cs-CZ" sz="2000" dirty="0"/>
              <a:t>		E{</a:t>
            </a:r>
            <a:r>
              <a:rPr lang="en-GB" altLang="cs-CZ" sz="2000" i="1" dirty="0" err="1"/>
              <a:t>y</a:t>
            </a:r>
            <a:r>
              <a:rPr lang="en-GB" altLang="cs-CZ" sz="2000" baseline="-25000" dirty="0" err="1"/>
              <a:t>i</a:t>
            </a:r>
            <a:r>
              <a:rPr lang="en-GB" altLang="cs-CZ" sz="2000" dirty="0"/>
              <a:t> |</a:t>
            </a:r>
            <a:r>
              <a:rPr lang="en-GB" altLang="cs-CZ" sz="2000" baseline="-25000" dirty="0"/>
              <a:t> </a:t>
            </a:r>
            <a:r>
              <a:rPr lang="en-GB" altLang="cs-CZ" sz="2000" i="1" dirty="0"/>
              <a:t>x</a:t>
            </a:r>
            <a:r>
              <a:rPr lang="en-GB" altLang="cs-CZ" sz="2000" baseline="-25000" dirty="0"/>
              <a:t>i </a:t>
            </a:r>
            <a:r>
              <a:rPr lang="en-GB" altLang="cs-CZ" sz="2000" dirty="0"/>
              <a:t>} = </a:t>
            </a:r>
            <a:r>
              <a:rPr lang="en-GB" altLang="cs-CZ" sz="2000" i="1" dirty="0" err="1"/>
              <a:t>x</a:t>
            </a:r>
            <a:r>
              <a:rPr lang="en-GB" altLang="cs-CZ" sz="2000" baseline="-25000" dirty="0" err="1"/>
              <a:t>i</a:t>
            </a:r>
            <a:r>
              <a:rPr lang="en-GB" altLang="cs-CZ" sz="2000" dirty="0" err="1"/>
              <a:t>'</a:t>
            </a:r>
            <a:r>
              <a:rPr lang="en-GB" altLang="cs-CZ" sz="2000" i="1" dirty="0" err="1">
                <a:latin typeface="Symbol" pitchFamily="18" charset="2"/>
              </a:rPr>
              <a:t>b</a:t>
            </a:r>
            <a:endParaRPr lang="en-GB" altLang="cs-CZ" sz="2000" dirty="0"/>
          </a:p>
          <a:p>
            <a:pPr>
              <a:spcBef>
                <a:spcPts val="600"/>
              </a:spcBef>
              <a:buFont typeface="Wingdings" pitchFamily="2" charset="2"/>
              <a:buNone/>
            </a:pPr>
            <a:r>
              <a:rPr lang="en-GB" altLang="cs-CZ" sz="2000" dirty="0"/>
              <a:t>	i.e., the regression line describes the conditional expectation of </a:t>
            </a:r>
            <a:r>
              <a:rPr lang="en-GB" altLang="cs-CZ" sz="2000" i="1" dirty="0" err="1"/>
              <a:t>y</a:t>
            </a:r>
            <a:r>
              <a:rPr lang="en-GB" altLang="cs-CZ" sz="2000" baseline="-25000" dirty="0" err="1"/>
              <a:t>i</a:t>
            </a:r>
            <a:r>
              <a:rPr lang="en-GB" altLang="cs-CZ" sz="2000" dirty="0"/>
              <a:t> given</a:t>
            </a:r>
            <a:r>
              <a:rPr lang="en-GB" altLang="cs-CZ" sz="2000" baseline="-25000" dirty="0"/>
              <a:t> </a:t>
            </a:r>
            <a:r>
              <a:rPr lang="en-GB" altLang="cs-CZ" sz="2000" i="1" dirty="0"/>
              <a:t>x</a:t>
            </a:r>
            <a:r>
              <a:rPr lang="en-GB" altLang="cs-CZ" sz="2000" baseline="-25000" dirty="0"/>
              <a:t>i </a:t>
            </a:r>
            <a:r>
              <a:rPr lang="en-GB" altLang="cs-CZ" sz="2000" dirty="0"/>
              <a:t> </a:t>
            </a:r>
          </a:p>
          <a:p>
            <a:pPr>
              <a:spcBef>
                <a:spcPts val="600"/>
              </a:spcBef>
            </a:pPr>
            <a:r>
              <a:rPr lang="en-GB" altLang="cs-CZ" sz="2000" dirty="0"/>
              <a:t>Coefficient </a:t>
            </a:r>
            <a:r>
              <a:rPr lang="en-GB" altLang="cs-CZ" sz="2000" dirty="0">
                <a:sym typeface="Symbol" pitchFamily="18" charset="2"/>
              </a:rPr>
              <a:t></a:t>
            </a:r>
            <a:r>
              <a:rPr lang="en-GB" altLang="cs-CZ" sz="2000" baseline="-25000" dirty="0">
                <a:sym typeface="Symbol" pitchFamily="18" charset="2"/>
              </a:rPr>
              <a:t>k </a:t>
            </a:r>
            <a:r>
              <a:rPr lang="en-GB" altLang="cs-CZ" sz="2000" dirty="0"/>
              <a:t>measures the change of the expected value of </a:t>
            </a:r>
            <a:r>
              <a:rPr lang="en-GB" altLang="cs-CZ" sz="2000" i="1" dirty="0"/>
              <a:t>Y</a:t>
            </a:r>
            <a:r>
              <a:rPr lang="en-GB" altLang="cs-CZ" sz="2000" dirty="0"/>
              <a:t> if </a:t>
            </a:r>
            <a:r>
              <a:rPr lang="en-GB" altLang="cs-CZ" sz="2000" i="1" dirty="0" err="1"/>
              <a:t>X</a:t>
            </a:r>
            <a:r>
              <a:rPr lang="en-GB" altLang="cs-CZ" sz="2000" baseline="-25000" dirty="0" err="1"/>
              <a:t>k</a:t>
            </a:r>
            <a:r>
              <a:rPr lang="en-GB" altLang="cs-CZ" sz="2000" dirty="0"/>
              <a:t> changes by one unit and all other </a:t>
            </a:r>
            <a:r>
              <a:rPr lang="en-GB" altLang="cs-CZ" sz="2000" i="1" dirty="0" err="1"/>
              <a:t>X</a:t>
            </a:r>
            <a:r>
              <a:rPr lang="en-GB" altLang="cs-CZ" sz="2000" baseline="-25000" dirty="0" err="1"/>
              <a:t>j</a:t>
            </a:r>
            <a:r>
              <a:rPr lang="en-GB" altLang="cs-CZ" sz="2000" dirty="0"/>
              <a:t> values, </a:t>
            </a:r>
            <a:r>
              <a:rPr lang="en-GB" altLang="cs-CZ" sz="2000" i="1" dirty="0"/>
              <a:t>j</a:t>
            </a:r>
            <a:r>
              <a:rPr lang="en-GB" altLang="cs-CZ" sz="2000" dirty="0"/>
              <a:t> </a:t>
            </a:r>
            <a:r>
              <a:rPr lang="en-GB" altLang="cs-CZ" sz="2000" dirty="0" err="1">
                <a:cs typeface="Arial" charset="0"/>
              </a:rPr>
              <a:t>ǂ</a:t>
            </a:r>
            <a:r>
              <a:rPr lang="en-GB" altLang="cs-CZ" sz="2000" dirty="0">
                <a:cs typeface="Arial" charset="0"/>
              </a:rPr>
              <a:t> </a:t>
            </a:r>
            <a:r>
              <a:rPr lang="en-GB" altLang="cs-CZ" sz="2000" i="1" dirty="0"/>
              <a:t>k</a:t>
            </a:r>
            <a:r>
              <a:rPr lang="en-GB" altLang="cs-CZ" sz="2000" dirty="0"/>
              <a:t>, remain the same (ceteris paribus condition) </a:t>
            </a:r>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64517"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64518" name="Object 5"/>
          <p:cNvPicPr>
            <a:picLocks noChangeAspect="1" noChangeArrowheads="1"/>
          </p:cNvPicPr>
          <p:nvPr/>
        </p:nvPicPr>
        <p:blipFill>
          <a:blip r:embed="rId3" cstate="print"/>
          <a:srcRect/>
          <a:stretch>
            <a:fillRect/>
          </a:stretch>
        </p:blipFill>
        <p:spPr bwMode="auto">
          <a:xfrm>
            <a:off x="7092950" y="3644900"/>
            <a:ext cx="388938" cy="460375"/>
          </a:xfrm>
          <a:prstGeom prst="rect">
            <a:avLst/>
          </a:prstGeom>
          <a:noFill/>
          <a:ln w="9525">
            <a:noFill/>
            <a:miter lim="800000"/>
            <a:headEnd/>
            <a:tailEnd/>
          </a:ln>
        </p:spPr>
      </p:pic>
      <p:pic>
        <p:nvPicPr>
          <p:cNvPr id="64519" name="Object 3"/>
          <p:cNvPicPr>
            <a:picLocks noChangeAspect="1" noChangeArrowheads="1"/>
          </p:cNvPicPr>
          <p:nvPr/>
        </p:nvPicPr>
        <p:blipFill>
          <a:blip r:embed="rId4" cstate="print"/>
          <a:srcRect/>
          <a:stretch>
            <a:fillRect/>
          </a:stretch>
        </p:blipFill>
        <p:spPr bwMode="auto">
          <a:xfrm>
            <a:off x="4357688" y="3321050"/>
            <a:ext cx="271462" cy="215900"/>
          </a:xfrm>
          <a:prstGeom prst="rect">
            <a:avLst/>
          </a:prstGeom>
          <a:noFill/>
          <a:ln w="9525">
            <a:noFill/>
            <a:miter lim="800000"/>
            <a:headEnd/>
            <a:tailEnd/>
          </a:ln>
        </p:spPr>
      </p:pic>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GB" altLang="cs-CZ" sz="4000">
                <a:latin typeface="Verdana" pitchFamily="34" charset="0"/>
              </a:rPr>
              <a:t>Regression Coefficients</a:t>
            </a:r>
          </a:p>
        </p:txBody>
      </p:sp>
      <p:sp>
        <p:nvSpPr>
          <p:cNvPr id="9225"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defRPr/>
            </a:pPr>
            <a:r>
              <a:rPr lang="en-GB" sz="2000"/>
              <a:t>Linear regression model:</a:t>
            </a:r>
          </a:p>
          <a:p>
            <a:pPr>
              <a:spcBef>
                <a:spcPts val="600"/>
              </a:spcBef>
              <a:buFont typeface="Wingdings" pitchFamily="2" charset="2"/>
              <a:buNone/>
              <a:defRPr/>
            </a:pPr>
            <a:r>
              <a:rPr lang="en-GB" sz="2000" i="1"/>
              <a:t>		</a:t>
            </a:r>
            <a:r>
              <a:rPr lang="en-GB" sz="2400" i="1" err="1"/>
              <a:t>y</a:t>
            </a:r>
            <a:r>
              <a:rPr lang="en-GB" sz="2400" baseline="-25000" err="1"/>
              <a:t>i</a:t>
            </a:r>
            <a:r>
              <a:rPr lang="en-GB" sz="2400"/>
              <a:t> = </a:t>
            </a:r>
            <a:r>
              <a:rPr lang="en-GB" sz="2400">
                <a:latin typeface="Symbol" pitchFamily="18" charset="2"/>
              </a:rPr>
              <a:t>b</a:t>
            </a:r>
            <a:r>
              <a:rPr lang="en-GB" sz="2400" baseline="-25000"/>
              <a:t>1</a:t>
            </a:r>
            <a:r>
              <a:rPr lang="en-GB" sz="2400"/>
              <a:t> + </a:t>
            </a:r>
            <a:r>
              <a:rPr lang="en-GB" sz="2400">
                <a:latin typeface="Symbol" pitchFamily="18" charset="2"/>
              </a:rPr>
              <a:t>b</a:t>
            </a:r>
            <a:r>
              <a:rPr lang="en-GB" sz="2400" baseline="-25000"/>
              <a:t>2</a:t>
            </a:r>
            <a:r>
              <a:rPr lang="en-GB" sz="2400" i="1"/>
              <a:t>x</a:t>
            </a:r>
            <a:r>
              <a:rPr lang="en-GB" sz="2400" baseline="-25000"/>
              <a:t>i2</a:t>
            </a:r>
            <a:r>
              <a:rPr lang="en-GB" sz="2400"/>
              <a:t> + … + </a:t>
            </a:r>
            <a:r>
              <a:rPr lang="en-GB" sz="2400" err="1">
                <a:latin typeface="Symbol" pitchFamily="18" charset="2"/>
              </a:rPr>
              <a:t>b</a:t>
            </a:r>
            <a:r>
              <a:rPr lang="en-GB" sz="2400" baseline="-25000" err="1"/>
              <a:t>K</a:t>
            </a:r>
            <a:r>
              <a:rPr lang="en-GB" sz="2400" i="1" err="1"/>
              <a:t>x</a:t>
            </a:r>
            <a:r>
              <a:rPr lang="en-GB" sz="2400" baseline="-25000" err="1"/>
              <a:t>iK</a:t>
            </a:r>
            <a:r>
              <a:rPr lang="en-GB" sz="2400"/>
              <a:t> + </a:t>
            </a:r>
            <a:r>
              <a:rPr lang="en-GB" sz="2400" i="1" err="1">
                <a:latin typeface="Symbol" pitchFamily="18" charset="2"/>
              </a:rPr>
              <a:t>e</a:t>
            </a:r>
            <a:r>
              <a:rPr lang="en-GB" sz="2400" baseline="-25000" err="1"/>
              <a:t>i</a:t>
            </a:r>
            <a:r>
              <a:rPr lang="en-GB" sz="2400"/>
              <a:t> = </a:t>
            </a:r>
            <a:r>
              <a:rPr lang="en-GB" sz="2400" i="1" err="1"/>
              <a:t>x</a:t>
            </a:r>
            <a:r>
              <a:rPr lang="en-GB" sz="2400" baseline="-25000" err="1"/>
              <a:t>i</a:t>
            </a:r>
            <a:r>
              <a:rPr lang="en-GB" sz="2400" err="1"/>
              <a:t>’</a:t>
            </a:r>
            <a:r>
              <a:rPr lang="en-GB" sz="2400" err="1">
                <a:latin typeface="Symbol" pitchFamily="18" charset="2"/>
              </a:rPr>
              <a:t>b</a:t>
            </a:r>
            <a:r>
              <a:rPr lang="en-GB" sz="2400">
                <a:latin typeface="Symbol" pitchFamily="18" charset="2"/>
              </a:rPr>
              <a:t> </a:t>
            </a:r>
            <a:r>
              <a:rPr lang="en-GB" sz="2400"/>
              <a:t>+ </a:t>
            </a:r>
            <a:r>
              <a:rPr lang="en-GB" sz="2400" i="1" err="1">
                <a:cs typeface="Arial" charset="0"/>
              </a:rPr>
              <a:t>ε</a:t>
            </a:r>
            <a:r>
              <a:rPr lang="en-GB" sz="2400" baseline="-25000" err="1">
                <a:cs typeface="Arial" charset="0"/>
              </a:rPr>
              <a:t>i</a:t>
            </a:r>
            <a:endParaRPr lang="en-GB" sz="2000"/>
          </a:p>
          <a:p>
            <a:pPr eaLnBrk="1" hangingPunct="1">
              <a:spcBef>
                <a:spcPts val="600"/>
              </a:spcBef>
              <a:buFont typeface="Wingdings" pitchFamily="2" charset="2"/>
              <a:buNone/>
              <a:defRPr/>
            </a:pPr>
            <a:r>
              <a:rPr lang="en-GB" sz="2000"/>
              <a:t>Coefficient </a:t>
            </a:r>
            <a:r>
              <a:rPr lang="en-GB" sz="2000">
                <a:sym typeface="Symbol" pitchFamily="18" charset="2"/>
              </a:rPr>
              <a:t></a:t>
            </a:r>
            <a:r>
              <a:rPr lang="en-GB" sz="2000" baseline="-25000">
                <a:sym typeface="Symbol" pitchFamily="18" charset="2"/>
              </a:rPr>
              <a:t>k </a:t>
            </a:r>
            <a:r>
              <a:rPr lang="en-GB" sz="2000"/>
              <a:t>measures the change of the expected value of </a:t>
            </a:r>
            <a:r>
              <a:rPr lang="en-GB" sz="2000" i="1"/>
              <a:t>Y</a:t>
            </a:r>
            <a:r>
              <a:rPr lang="en-GB" sz="2000"/>
              <a:t> if </a:t>
            </a:r>
            <a:r>
              <a:rPr lang="en-GB" sz="2000" i="1" err="1"/>
              <a:t>X</a:t>
            </a:r>
            <a:r>
              <a:rPr lang="en-GB" sz="2000" baseline="-25000" err="1"/>
              <a:t>k</a:t>
            </a:r>
            <a:r>
              <a:rPr lang="en-GB" sz="2000"/>
              <a:t> changes by one unit and all other </a:t>
            </a:r>
            <a:r>
              <a:rPr lang="en-GB" sz="2000" i="1" err="1"/>
              <a:t>X</a:t>
            </a:r>
            <a:r>
              <a:rPr lang="en-GB" sz="2000" baseline="-25000" err="1"/>
              <a:t>j</a:t>
            </a:r>
            <a:r>
              <a:rPr lang="en-GB" sz="2000"/>
              <a:t> values, </a:t>
            </a:r>
            <a:r>
              <a:rPr lang="en-GB" sz="2000" i="1"/>
              <a:t>j</a:t>
            </a:r>
            <a:r>
              <a:rPr lang="en-GB" sz="2000"/>
              <a:t> </a:t>
            </a:r>
            <a:r>
              <a:rPr lang="en-GB" sz="2000">
                <a:cs typeface="Arial"/>
              </a:rPr>
              <a:t>ǂ </a:t>
            </a:r>
            <a:r>
              <a:rPr lang="en-GB" sz="2000" i="1"/>
              <a:t>k</a:t>
            </a:r>
            <a:r>
              <a:rPr lang="en-GB" sz="2000"/>
              <a:t>, remain the same (ceteris paribus condition); marginal effect of changing </a:t>
            </a:r>
            <a:r>
              <a:rPr lang="en-GB" sz="2000" i="1" err="1"/>
              <a:t>X</a:t>
            </a:r>
            <a:r>
              <a:rPr lang="en-GB" sz="2000" baseline="-25000" err="1"/>
              <a:t>k</a:t>
            </a:r>
            <a:r>
              <a:rPr lang="en-GB" sz="2000"/>
              <a:t> on </a:t>
            </a:r>
            <a:r>
              <a:rPr lang="en-GB" sz="2000" i="1"/>
              <a:t>Y</a:t>
            </a:r>
            <a:r>
              <a:rPr lang="en-GB" sz="2000"/>
              <a:t> </a:t>
            </a:r>
          </a:p>
          <a:p>
            <a:pPr eaLnBrk="1" hangingPunct="1">
              <a:spcBef>
                <a:spcPts val="600"/>
              </a:spcBef>
              <a:buFont typeface="Wingdings" pitchFamily="2" charset="2"/>
              <a:buNone/>
              <a:defRPr/>
            </a:pPr>
            <a:endParaRPr lang="en-GB" sz="2000"/>
          </a:p>
          <a:p>
            <a:pPr eaLnBrk="1" hangingPunct="1">
              <a:spcBef>
                <a:spcPts val="600"/>
              </a:spcBef>
              <a:buFont typeface="Wingdings" pitchFamily="2" charset="2"/>
              <a:buNone/>
              <a:defRPr/>
            </a:pPr>
            <a:endParaRPr lang="en-GB" sz="2000"/>
          </a:p>
          <a:p>
            <a:pPr>
              <a:spcBef>
                <a:spcPts val="600"/>
              </a:spcBef>
              <a:buFont typeface="Wingdings" pitchFamily="2" charset="2"/>
              <a:buNone/>
              <a:defRPr/>
            </a:pPr>
            <a:r>
              <a:rPr lang="en-GB" sz="2000"/>
              <a:t>Example</a:t>
            </a:r>
          </a:p>
          <a:p>
            <a:pPr>
              <a:spcBef>
                <a:spcPts val="600"/>
              </a:spcBef>
              <a:defRPr/>
            </a:pPr>
            <a:r>
              <a:rPr lang="en-GB" sz="2000"/>
              <a:t>Wage equation: </a:t>
            </a:r>
            <a:r>
              <a:rPr lang="en-GB" sz="2000" i="1" err="1">
                <a:solidFill>
                  <a:schemeClr val="accent1">
                    <a:lumMod val="50000"/>
                  </a:schemeClr>
                </a:solidFill>
                <a:cs typeface="Arial" charset="0"/>
              </a:rPr>
              <a:t>wage</a:t>
            </a:r>
            <a:r>
              <a:rPr lang="en-GB" sz="2000" baseline="-25000" err="1">
                <a:solidFill>
                  <a:schemeClr val="accent1">
                    <a:lumMod val="50000"/>
                  </a:schemeClr>
                </a:solidFill>
                <a:cs typeface="Arial" charset="0"/>
              </a:rPr>
              <a:t>i</a:t>
            </a:r>
            <a:r>
              <a:rPr lang="en-GB" sz="2000">
                <a:solidFill>
                  <a:schemeClr val="accent1">
                    <a:lumMod val="50000"/>
                  </a:schemeClr>
                </a:solidFill>
                <a:cs typeface="Arial" charset="0"/>
              </a:rPr>
              <a:t> = β</a:t>
            </a:r>
            <a:r>
              <a:rPr lang="en-GB" sz="2000" baseline="-25000">
                <a:solidFill>
                  <a:schemeClr val="accent1">
                    <a:lumMod val="50000"/>
                  </a:schemeClr>
                </a:solidFill>
                <a:cs typeface="Arial" charset="0"/>
              </a:rPr>
              <a:t>1</a:t>
            </a:r>
            <a:r>
              <a:rPr lang="en-GB" sz="2000">
                <a:solidFill>
                  <a:schemeClr val="accent1">
                    <a:lumMod val="50000"/>
                  </a:schemeClr>
                </a:solidFill>
                <a:cs typeface="Arial" charset="0"/>
              </a:rPr>
              <a:t> + β</a:t>
            </a:r>
            <a:r>
              <a:rPr lang="en-GB" sz="2000" baseline="-25000">
                <a:solidFill>
                  <a:schemeClr val="accent1">
                    <a:lumMod val="50000"/>
                  </a:schemeClr>
                </a:solidFill>
                <a:cs typeface="Arial" charset="0"/>
              </a:rPr>
              <a:t>2</a:t>
            </a:r>
            <a:r>
              <a:rPr lang="en-GB" sz="2000">
                <a:solidFill>
                  <a:schemeClr val="accent1">
                    <a:lumMod val="50000"/>
                  </a:schemeClr>
                </a:solidFill>
                <a:cs typeface="Arial" charset="0"/>
              </a:rPr>
              <a:t> </a:t>
            </a:r>
            <a:r>
              <a:rPr lang="en-GB" sz="2000" i="1" err="1">
                <a:solidFill>
                  <a:schemeClr val="accent1">
                    <a:lumMod val="50000"/>
                  </a:schemeClr>
                </a:solidFill>
                <a:cs typeface="Arial" charset="0"/>
              </a:rPr>
              <a:t>male</a:t>
            </a:r>
            <a:r>
              <a:rPr lang="en-GB" sz="2000" baseline="-25000" err="1">
                <a:solidFill>
                  <a:schemeClr val="accent1">
                    <a:lumMod val="50000"/>
                  </a:schemeClr>
                </a:solidFill>
                <a:cs typeface="Arial" charset="0"/>
              </a:rPr>
              <a:t>i</a:t>
            </a:r>
            <a:r>
              <a:rPr lang="en-GB" sz="2000">
                <a:solidFill>
                  <a:schemeClr val="accent1">
                    <a:lumMod val="50000"/>
                  </a:schemeClr>
                </a:solidFill>
                <a:cs typeface="Arial" charset="0"/>
              </a:rPr>
              <a:t> + β</a:t>
            </a:r>
            <a:r>
              <a:rPr lang="en-GB" sz="2000" baseline="-25000">
                <a:solidFill>
                  <a:schemeClr val="accent1">
                    <a:lumMod val="50000"/>
                  </a:schemeClr>
                </a:solidFill>
                <a:cs typeface="Arial" charset="0"/>
              </a:rPr>
              <a:t>3</a:t>
            </a:r>
            <a:r>
              <a:rPr lang="en-GB" sz="2000">
                <a:solidFill>
                  <a:schemeClr val="accent1">
                    <a:lumMod val="50000"/>
                  </a:schemeClr>
                </a:solidFill>
                <a:cs typeface="Arial" charset="0"/>
              </a:rPr>
              <a:t> </a:t>
            </a:r>
            <a:r>
              <a:rPr lang="en-GB" sz="2000" i="1" err="1">
                <a:solidFill>
                  <a:schemeClr val="accent1">
                    <a:lumMod val="50000"/>
                  </a:schemeClr>
                </a:solidFill>
                <a:cs typeface="Arial" charset="0"/>
              </a:rPr>
              <a:t>school</a:t>
            </a:r>
            <a:r>
              <a:rPr lang="en-GB" sz="2000" baseline="-25000" err="1">
                <a:solidFill>
                  <a:schemeClr val="accent1">
                    <a:lumMod val="50000"/>
                  </a:schemeClr>
                </a:solidFill>
                <a:cs typeface="Arial" charset="0"/>
              </a:rPr>
              <a:t>i</a:t>
            </a:r>
            <a:r>
              <a:rPr lang="en-GB" sz="2000">
                <a:solidFill>
                  <a:schemeClr val="accent1">
                    <a:lumMod val="50000"/>
                  </a:schemeClr>
                </a:solidFill>
                <a:cs typeface="Arial" charset="0"/>
              </a:rPr>
              <a:t> + β</a:t>
            </a:r>
            <a:r>
              <a:rPr lang="en-GB" sz="2000" baseline="-25000">
                <a:solidFill>
                  <a:schemeClr val="accent1">
                    <a:lumMod val="50000"/>
                  </a:schemeClr>
                </a:solidFill>
                <a:cs typeface="Arial" charset="0"/>
              </a:rPr>
              <a:t>4</a:t>
            </a:r>
            <a:r>
              <a:rPr lang="en-GB" sz="2000">
                <a:solidFill>
                  <a:schemeClr val="accent1">
                    <a:lumMod val="50000"/>
                  </a:schemeClr>
                </a:solidFill>
                <a:cs typeface="Arial" charset="0"/>
              </a:rPr>
              <a:t> </a:t>
            </a:r>
            <a:r>
              <a:rPr lang="en-GB" sz="2000" i="1" err="1">
                <a:solidFill>
                  <a:schemeClr val="accent1">
                    <a:lumMod val="50000"/>
                  </a:schemeClr>
                </a:solidFill>
                <a:cs typeface="Arial" charset="0"/>
              </a:rPr>
              <a:t>exper</a:t>
            </a:r>
            <a:r>
              <a:rPr lang="en-GB" sz="2000" baseline="-25000" err="1">
                <a:solidFill>
                  <a:schemeClr val="accent1">
                    <a:lumMod val="50000"/>
                  </a:schemeClr>
                </a:solidFill>
                <a:cs typeface="Arial" charset="0"/>
              </a:rPr>
              <a:t>i</a:t>
            </a:r>
            <a:r>
              <a:rPr lang="en-GB" sz="2000">
                <a:solidFill>
                  <a:schemeClr val="accent1">
                    <a:lumMod val="50000"/>
                  </a:schemeClr>
                </a:solidFill>
                <a:cs typeface="Arial" charset="0"/>
              </a:rPr>
              <a:t> + </a:t>
            </a:r>
            <a:r>
              <a:rPr lang="en-GB" sz="2000" i="1" err="1">
                <a:solidFill>
                  <a:schemeClr val="accent1">
                    <a:lumMod val="50000"/>
                  </a:schemeClr>
                </a:solidFill>
                <a:cs typeface="Arial" charset="0"/>
              </a:rPr>
              <a:t>ε</a:t>
            </a:r>
            <a:r>
              <a:rPr lang="en-GB" sz="2000" baseline="-25000" err="1">
                <a:solidFill>
                  <a:schemeClr val="accent1">
                    <a:lumMod val="50000"/>
                  </a:schemeClr>
                </a:solidFill>
                <a:cs typeface="Arial" charset="0"/>
              </a:rPr>
              <a:t>i</a:t>
            </a:r>
            <a:r>
              <a:rPr lang="en-GB" sz="2000"/>
              <a:t> </a:t>
            </a:r>
          </a:p>
          <a:p>
            <a:pPr>
              <a:spcBef>
                <a:spcPts val="600"/>
              </a:spcBef>
              <a:buFont typeface="Wingdings" pitchFamily="2" charset="2"/>
              <a:buNone/>
              <a:defRPr/>
            </a:pPr>
            <a:r>
              <a:rPr lang="en-GB" sz="2000" i="1"/>
              <a:t>	</a:t>
            </a:r>
            <a:r>
              <a:rPr lang="en-GB" sz="2000">
                <a:cs typeface="Arial" charset="0"/>
              </a:rPr>
              <a:t>β</a:t>
            </a:r>
            <a:r>
              <a:rPr lang="en-GB" sz="2000" baseline="-25000">
                <a:cs typeface="Arial" charset="0"/>
              </a:rPr>
              <a:t>3</a:t>
            </a:r>
            <a:r>
              <a:rPr lang="en-GB" sz="2000">
                <a:cs typeface="Arial" charset="0"/>
              </a:rPr>
              <a:t> measures the </a:t>
            </a:r>
            <a:r>
              <a:rPr lang="en-GB" sz="2000"/>
              <a:t>impact of one additional year at school upon a person’s wage, keeping gender and years of experience fixed</a:t>
            </a:r>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6554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65542" name="Object 5"/>
          <p:cNvPicPr>
            <a:picLocks noChangeAspect="1" noChangeArrowheads="1"/>
          </p:cNvPicPr>
          <p:nvPr/>
        </p:nvPicPr>
        <p:blipFill>
          <a:blip r:embed="rId3" cstate="print"/>
          <a:srcRect/>
          <a:stretch>
            <a:fillRect/>
          </a:stretch>
        </p:blipFill>
        <p:spPr bwMode="auto">
          <a:xfrm>
            <a:off x="7092950" y="3644900"/>
            <a:ext cx="388938" cy="460375"/>
          </a:xfrm>
          <a:prstGeom prst="rect">
            <a:avLst/>
          </a:prstGeom>
          <a:noFill/>
          <a:ln w="9525">
            <a:noFill/>
            <a:miter lim="800000"/>
            <a:headEnd/>
            <a:tailEnd/>
          </a:ln>
        </p:spPr>
      </p:pic>
      <p:pic>
        <p:nvPicPr>
          <p:cNvPr id="65543" name="Object 4"/>
          <p:cNvPicPr>
            <a:picLocks noChangeAspect="1" noChangeArrowheads="1"/>
          </p:cNvPicPr>
          <p:nvPr/>
        </p:nvPicPr>
        <p:blipFill>
          <a:blip r:embed="rId4" cstate="print"/>
          <a:srcRect/>
          <a:stretch>
            <a:fillRect/>
          </a:stretch>
        </p:blipFill>
        <p:spPr bwMode="auto">
          <a:xfrm>
            <a:off x="1428750" y="3711575"/>
            <a:ext cx="1630363" cy="827088"/>
          </a:xfrm>
          <a:prstGeom prst="rect">
            <a:avLst/>
          </a:prstGeom>
          <a:noFill/>
          <a:ln w="9525">
            <a:noFill/>
            <a:miter lim="800000"/>
            <a:headEnd/>
            <a:tailEnd/>
          </a:ln>
        </p:spPr>
      </p:pic>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altLang="cs-CZ" sz="4000">
                <a:latin typeface="Verdana" pitchFamily="34" charset="0"/>
              </a:rPr>
              <a:t>Estimation of β </a:t>
            </a:r>
          </a:p>
        </p:txBody>
      </p:sp>
      <p:sp>
        <p:nvSpPr>
          <p:cNvPr id="66563" name="Rectangle 3"/>
          <p:cNvSpPr>
            <a:spLocks noGrp="1" noChangeArrowheads="1"/>
          </p:cNvSpPr>
          <p:nvPr>
            <p:ph type="body" sz="half" idx="1"/>
          </p:nvPr>
        </p:nvSpPr>
        <p:spPr>
          <a:xfrm>
            <a:off x="428625" y="1571625"/>
            <a:ext cx="8118475" cy="4530725"/>
          </a:xfrm>
        </p:spPr>
        <p:txBody>
          <a:bodyPr/>
          <a:lstStyle/>
          <a:p>
            <a:pPr marL="469900" indent="-469900">
              <a:buFont typeface="Wingdings" pitchFamily="2" charset="2"/>
              <a:buNone/>
            </a:pPr>
            <a:r>
              <a:rPr lang="en-GB" altLang="cs-CZ" sz="2000"/>
              <a:t>Given a sample (</a:t>
            </a:r>
            <a:r>
              <a:rPr lang="en-GB" altLang="cs-CZ" sz="2000" i="1"/>
              <a:t>x</a:t>
            </a:r>
            <a:r>
              <a:rPr lang="en-GB" altLang="cs-CZ" sz="2000" baseline="-25000"/>
              <a:t>i</a:t>
            </a:r>
            <a:r>
              <a:rPr lang="en-GB" altLang="cs-CZ" sz="2000"/>
              <a:t>, y</a:t>
            </a:r>
            <a:r>
              <a:rPr lang="en-GB" altLang="cs-CZ" sz="2000" baseline="-25000"/>
              <a:t>i</a:t>
            </a:r>
            <a:r>
              <a:rPr lang="en-GB" altLang="cs-CZ" sz="2000"/>
              <a:t>), </a:t>
            </a:r>
            <a:r>
              <a:rPr lang="en-GB" altLang="cs-CZ" sz="2000" i="1"/>
              <a:t>i</a:t>
            </a:r>
            <a:r>
              <a:rPr lang="en-GB" altLang="cs-CZ" sz="2000"/>
              <a:t> = 1, …, </a:t>
            </a:r>
            <a:r>
              <a:rPr lang="en-GB" altLang="cs-CZ" sz="2000" i="1"/>
              <a:t>N</a:t>
            </a:r>
            <a:r>
              <a:rPr lang="en-GB" altLang="cs-CZ" sz="2000"/>
              <a:t>, the OLS estimators for </a:t>
            </a:r>
            <a:r>
              <a:rPr lang="en-GB" altLang="cs-CZ" sz="2000">
                <a:latin typeface="Symbol" pitchFamily="18" charset="2"/>
              </a:rPr>
              <a:t>b</a:t>
            </a:r>
            <a:endParaRPr lang="en-GB" altLang="cs-CZ" sz="2000"/>
          </a:p>
          <a:p>
            <a:pPr marL="469900" indent="-469900">
              <a:buFont typeface="Wingdings" pitchFamily="2" charset="2"/>
              <a:buNone/>
            </a:pPr>
            <a:r>
              <a:rPr lang="en-GB" altLang="cs-CZ" sz="2000"/>
              <a:t>		</a:t>
            </a:r>
            <a:r>
              <a:rPr lang="en-GB" altLang="cs-CZ" sz="2000" i="1"/>
              <a:t>b</a:t>
            </a:r>
            <a:r>
              <a:rPr lang="en-GB" altLang="cs-CZ" sz="2000"/>
              <a:t> = (</a:t>
            </a:r>
            <a:r>
              <a:rPr lang="en-GB" altLang="cs-CZ" sz="2000" i="1"/>
              <a:t>X</a:t>
            </a:r>
            <a:r>
              <a:rPr lang="en-GB" altLang="cs-CZ" sz="2000"/>
              <a:t>’</a:t>
            </a:r>
            <a:r>
              <a:rPr lang="en-GB" altLang="cs-CZ" sz="2000" i="1"/>
              <a:t>X</a:t>
            </a:r>
            <a:r>
              <a:rPr lang="en-GB" altLang="cs-CZ" sz="2000"/>
              <a:t>)</a:t>
            </a:r>
            <a:r>
              <a:rPr lang="en-GB" altLang="cs-CZ" sz="2000" baseline="30000"/>
              <a:t>-1</a:t>
            </a:r>
            <a:r>
              <a:rPr lang="en-GB" altLang="cs-CZ" sz="2000" i="1"/>
              <a:t>X</a:t>
            </a:r>
            <a:r>
              <a:rPr lang="en-GB" altLang="cs-CZ" sz="2000"/>
              <a:t>’</a:t>
            </a:r>
            <a:r>
              <a:rPr lang="en-GB" altLang="cs-CZ" sz="2000" i="1"/>
              <a:t>y</a:t>
            </a:r>
          </a:p>
          <a:p>
            <a:pPr marL="469900" indent="-469900">
              <a:buFont typeface="Wingdings" pitchFamily="2" charset="2"/>
              <a:buNone/>
            </a:pPr>
            <a:r>
              <a:rPr lang="en-GB" altLang="cs-CZ" sz="2000"/>
              <a:t>	can be used as an approximation for </a:t>
            </a:r>
            <a:r>
              <a:rPr lang="en-GB" altLang="cs-CZ" sz="2000">
                <a:latin typeface="Symbol" pitchFamily="18" charset="2"/>
              </a:rPr>
              <a:t>b</a:t>
            </a:r>
            <a:r>
              <a:rPr lang="en-GB" altLang="cs-CZ" sz="2000"/>
              <a:t> </a:t>
            </a:r>
          </a:p>
          <a:p>
            <a:pPr marL="469900" indent="-469900"/>
            <a:r>
              <a:rPr lang="en-GB" altLang="cs-CZ" sz="2000"/>
              <a:t>The vector </a:t>
            </a:r>
            <a:r>
              <a:rPr lang="en-GB" altLang="cs-CZ" sz="2000" i="1"/>
              <a:t>b</a:t>
            </a:r>
            <a:r>
              <a:rPr lang="en-GB" altLang="cs-CZ" sz="2000"/>
              <a:t> is a vector of numbers, the estimates </a:t>
            </a:r>
          </a:p>
          <a:p>
            <a:pPr marL="469900" indent="-469900"/>
            <a:r>
              <a:rPr lang="en-GB" altLang="cs-CZ" sz="2000"/>
              <a:t>The vector </a:t>
            </a:r>
            <a:r>
              <a:rPr lang="en-GB" altLang="cs-CZ" sz="2000" i="1"/>
              <a:t>b</a:t>
            </a:r>
            <a:r>
              <a:rPr lang="en-GB" altLang="cs-CZ" sz="2000"/>
              <a:t> is the realization of a vector of random variables</a:t>
            </a:r>
          </a:p>
          <a:p>
            <a:pPr marL="469900" indent="-469900"/>
            <a:r>
              <a:rPr lang="en-GB" altLang="cs-CZ" sz="2000"/>
              <a:t>The sampling concept and assumptions on </a:t>
            </a:r>
            <a:r>
              <a:rPr lang="en-GB" altLang="cs-CZ" sz="2000" i="1">
                <a:cs typeface="Arial" charset="0"/>
              </a:rPr>
              <a:t>ε</a:t>
            </a:r>
            <a:r>
              <a:rPr lang="en-GB" altLang="cs-CZ" sz="2000" baseline="-25000">
                <a:cs typeface="Arial" charset="0"/>
              </a:rPr>
              <a:t>i</a:t>
            </a:r>
            <a:r>
              <a:rPr lang="en-GB" altLang="cs-CZ" sz="2000"/>
              <a:t>‘s determine the quality, i.e., the statistical properties, of </a:t>
            </a:r>
            <a:r>
              <a:rPr lang="en-GB" altLang="cs-CZ" sz="2000" i="1"/>
              <a:t>b</a:t>
            </a:r>
            <a:r>
              <a:rPr lang="en-GB" altLang="cs-CZ" sz="2000"/>
              <a:t> </a:t>
            </a:r>
          </a:p>
        </p:txBody>
      </p:sp>
      <p:sp>
        <p:nvSpPr>
          <p:cNvPr id="7" name="Datumsplatzhalter 6"/>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r>
              <a:rPr lang="en-GB" altLang="cs-CZ" sz="400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defRPr/>
            </a:pPr>
            <a:r>
              <a:rPr lang="en-GB" sz="2000">
                <a:solidFill>
                  <a:schemeClr val="accent3">
                    <a:lumMod val="65000"/>
                  </a:schemeClr>
                </a:solidFill>
              </a:rPr>
              <a:t>Organizational Issues</a:t>
            </a:r>
          </a:p>
          <a:p>
            <a:pPr>
              <a:spcBef>
                <a:spcPts val="600"/>
              </a:spcBef>
              <a:defRPr/>
            </a:pPr>
            <a:r>
              <a:rPr lang="en-GB" sz="2000">
                <a:solidFill>
                  <a:schemeClr val="accent3">
                    <a:lumMod val="65000"/>
                  </a:schemeClr>
                </a:solidFill>
              </a:rPr>
              <a:t>Some History of Econometrics</a:t>
            </a:r>
          </a:p>
          <a:p>
            <a:pPr>
              <a:spcBef>
                <a:spcPts val="600"/>
              </a:spcBef>
              <a:defRPr/>
            </a:pPr>
            <a:r>
              <a:rPr lang="en-GB" sz="2000">
                <a:solidFill>
                  <a:schemeClr val="accent3">
                    <a:lumMod val="65000"/>
                  </a:schemeClr>
                </a:solidFill>
              </a:rPr>
              <a:t>An Introduction to Linear Regression</a:t>
            </a:r>
          </a:p>
          <a:p>
            <a:pPr lvl="1">
              <a:spcBef>
                <a:spcPts val="600"/>
              </a:spcBef>
              <a:defRPr/>
            </a:pPr>
            <a:r>
              <a:rPr lang="en-GB" sz="1800">
                <a:solidFill>
                  <a:schemeClr val="accent3">
                    <a:lumMod val="65000"/>
                  </a:schemeClr>
                </a:solidFill>
                <a:cs typeface="Arial" pitchFamily="34" charset="0"/>
              </a:rPr>
              <a:t>OLS: An Algebraic Tool</a:t>
            </a:r>
          </a:p>
          <a:p>
            <a:pPr lvl="1">
              <a:spcBef>
                <a:spcPts val="600"/>
              </a:spcBef>
              <a:defRPr/>
            </a:pPr>
            <a:r>
              <a:rPr lang="en-GB" sz="1800">
                <a:solidFill>
                  <a:schemeClr val="accent3">
                    <a:lumMod val="65000"/>
                  </a:schemeClr>
                </a:solidFill>
                <a:cs typeface="Arial" pitchFamily="34" charset="0"/>
              </a:rPr>
              <a:t>The Linear Regression Model</a:t>
            </a:r>
          </a:p>
          <a:p>
            <a:pPr lvl="1">
              <a:spcBef>
                <a:spcPts val="600"/>
              </a:spcBef>
              <a:defRPr/>
            </a:pPr>
            <a:r>
              <a:rPr lang="en-GB" sz="1800">
                <a:cs typeface="Arial" pitchFamily="34" charset="0"/>
              </a:rPr>
              <a:t>Small Sample Properties of the OLS Estimator</a:t>
            </a:r>
          </a:p>
          <a:p>
            <a:pPr>
              <a:spcBef>
                <a:spcPts val="600"/>
              </a:spcBef>
              <a:defRPr/>
            </a:pPr>
            <a:r>
              <a:rPr lang="en-GB" sz="2000">
                <a:solidFill>
                  <a:schemeClr val="accent3">
                    <a:lumMod val="65000"/>
                  </a:schemeClr>
                </a:solidFill>
              </a:rPr>
              <a:t>Introduction to GRETL</a:t>
            </a:r>
          </a:p>
          <a:p>
            <a:pPr>
              <a:spcBef>
                <a:spcPts val="600"/>
              </a:spcBef>
              <a:buFont typeface="Wingdings" pitchFamily="2" charset="2"/>
              <a:buNone/>
              <a:defRPr/>
            </a:pPr>
            <a:endParaRPr lang="en-GB" sz="28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2151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150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1546"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0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1547"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r>
              <a:rPr lang="en-GB" altLang="cs-CZ" sz="4000">
                <a:latin typeface="Verdana" pitchFamily="34" charset="0"/>
              </a:rPr>
              <a:t>Fitting Economic Models to Data</a:t>
            </a:r>
          </a:p>
        </p:txBody>
      </p:sp>
      <p:sp>
        <p:nvSpPr>
          <p:cNvPr id="22532"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altLang="cs-CZ" sz="2000"/>
              <a:t>Observations allow</a:t>
            </a:r>
          </a:p>
          <a:p>
            <a:pPr>
              <a:spcBef>
                <a:spcPts val="600"/>
              </a:spcBef>
            </a:pPr>
            <a:r>
              <a:rPr lang="en-GB" altLang="cs-CZ" sz="2000"/>
              <a:t>to estimate parameters </a:t>
            </a:r>
          </a:p>
          <a:p>
            <a:pPr>
              <a:spcBef>
                <a:spcPts val="600"/>
              </a:spcBef>
            </a:pPr>
            <a:r>
              <a:rPr lang="en-GB" altLang="cs-CZ" sz="2000"/>
              <a:t>to assess how well the data-generating process is represented by the model, i.e., how well the model coincides with reality </a:t>
            </a:r>
          </a:p>
          <a:p>
            <a:pPr>
              <a:spcBef>
                <a:spcPts val="600"/>
              </a:spcBef>
            </a:pPr>
            <a:r>
              <a:rPr lang="en-GB" altLang="cs-CZ" sz="2000"/>
              <a:t>to improve the model if necessary</a:t>
            </a:r>
          </a:p>
          <a:p>
            <a:pPr>
              <a:spcBef>
                <a:spcPts val="600"/>
              </a:spcBef>
              <a:buFont typeface="Wingdings" pitchFamily="2" charset="2"/>
              <a:buNone/>
            </a:pPr>
            <a:r>
              <a:rPr lang="en-GB" altLang="cs-CZ" sz="2000"/>
              <a:t>Fitting a linear regression model to data provides</a:t>
            </a:r>
          </a:p>
          <a:p>
            <a:pPr>
              <a:spcBef>
                <a:spcPts val="600"/>
              </a:spcBef>
            </a:pPr>
            <a:r>
              <a:rPr lang="en-GB" altLang="cs-CZ" sz="2000"/>
              <a:t>parameter estimates </a:t>
            </a:r>
            <a:r>
              <a:rPr lang="en-GB" altLang="cs-CZ" sz="2000" i="1"/>
              <a:t>b</a:t>
            </a:r>
            <a:r>
              <a:rPr lang="en-GB" altLang="cs-CZ" sz="2000"/>
              <a:t> = (</a:t>
            </a:r>
            <a:r>
              <a:rPr lang="en-GB" altLang="cs-CZ" sz="2000" i="1"/>
              <a:t>b</a:t>
            </a:r>
            <a:r>
              <a:rPr lang="en-GB" altLang="cs-CZ" sz="2000" baseline="-25000"/>
              <a:t>1</a:t>
            </a:r>
            <a:r>
              <a:rPr lang="en-GB" altLang="cs-CZ" sz="2000"/>
              <a:t>, …, </a:t>
            </a:r>
            <a:r>
              <a:rPr lang="en-GB" altLang="cs-CZ" sz="2000" i="1"/>
              <a:t>b</a:t>
            </a:r>
            <a:r>
              <a:rPr lang="en-GB" altLang="cs-CZ" sz="2000" baseline="-25000"/>
              <a:t>K</a:t>
            </a:r>
            <a:r>
              <a:rPr lang="en-GB" altLang="cs-CZ" sz="2000"/>
              <a:t>)’ for coefficients </a:t>
            </a:r>
            <a:r>
              <a:rPr lang="en-GB" altLang="cs-CZ" sz="2000">
                <a:sym typeface="Symbol" pitchFamily="18" charset="2"/>
              </a:rPr>
              <a:t>  = (</a:t>
            </a:r>
            <a:r>
              <a:rPr lang="en-GB" altLang="cs-CZ" sz="2000" baseline="-25000">
                <a:sym typeface="Symbol" pitchFamily="18" charset="2"/>
              </a:rPr>
              <a:t>1</a:t>
            </a:r>
            <a:r>
              <a:rPr lang="en-GB" altLang="cs-CZ" sz="2000">
                <a:sym typeface="Symbol" pitchFamily="18" charset="2"/>
              </a:rPr>
              <a:t>, …,</a:t>
            </a:r>
            <a:r>
              <a:rPr lang="en-GB" altLang="cs-CZ" sz="2000" baseline="-25000">
                <a:sym typeface="Symbol" pitchFamily="18" charset="2"/>
              </a:rPr>
              <a:t> </a:t>
            </a:r>
            <a:r>
              <a:rPr lang="en-GB" altLang="cs-CZ" sz="2000">
                <a:sym typeface="Symbol" pitchFamily="18" charset="2"/>
              </a:rPr>
              <a:t></a:t>
            </a:r>
            <a:r>
              <a:rPr lang="en-GB" altLang="cs-CZ" sz="2000" baseline="-25000">
                <a:sym typeface="Symbol" pitchFamily="18" charset="2"/>
              </a:rPr>
              <a:t>K</a:t>
            </a:r>
            <a:r>
              <a:rPr lang="en-GB" altLang="cs-CZ" sz="2000">
                <a:sym typeface="Symbol" pitchFamily="18" charset="2"/>
              </a:rPr>
              <a:t>)’</a:t>
            </a:r>
          </a:p>
          <a:p>
            <a:pPr>
              <a:spcBef>
                <a:spcPts val="600"/>
              </a:spcBef>
            </a:pPr>
            <a:r>
              <a:rPr lang="en-GB" altLang="cs-CZ" sz="2000"/>
              <a:t>standard errors se(</a:t>
            </a:r>
            <a:r>
              <a:rPr lang="en-GB" altLang="cs-CZ" sz="2000" i="1"/>
              <a:t>b</a:t>
            </a:r>
            <a:r>
              <a:rPr lang="en-GB" altLang="cs-CZ" sz="2000" baseline="-25000"/>
              <a:t>k</a:t>
            </a:r>
            <a:r>
              <a:rPr lang="en-GB" altLang="cs-CZ" sz="2000"/>
              <a:t>) of the estimates </a:t>
            </a:r>
            <a:r>
              <a:rPr lang="en-GB" altLang="cs-CZ" sz="2000" i="1"/>
              <a:t>b</a:t>
            </a:r>
            <a:r>
              <a:rPr lang="en-GB" altLang="cs-CZ" sz="2000" baseline="-25000"/>
              <a:t>k</a:t>
            </a:r>
            <a:r>
              <a:rPr lang="en-GB" altLang="cs-CZ" sz="2000"/>
              <a:t>, </a:t>
            </a:r>
            <a:r>
              <a:rPr lang="en-GB" altLang="cs-CZ" sz="2000" i="1"/>
              <a:t>k</a:t>
            </a:r>
            <a:r>
              <a:rPr lang="en-GB" altLang="cs-CZ" sz="2000"/>
              <a:t>=1,…,</a:t>
            </a:r>
            <a:r>
              <a:rPr lang="en-GB" altLang="cs-CZ" sz="2000" i="1"/>
              <a:t>K</a:t>
            </a:r>
          </a:p>
          <a:p>
            <a:pPr>
              <a:spcBef>
                <a:spcPts val="600"/>
              </a:spcBef>
            </a:pPr>
            <a:r>
              <a:rPr lang="en-GB" altLang="cs-CZ" sz="2000" i="1"/>
              <a:t>t</a:t>
            </a:r>
            <a:r>
              <a:rPr lang="en-GB" altLang="cs-CZ" sz="2000"/>
              <a:t>-statistics, </a:t>
            </a:r>
            <a:r>
              <a:rPr lang="en-GB" altLang="cs-CZ" sz="2000" i="1"/>
              <a:t>F</a:t>
            </a:r>
            <a:r>
              <a:rPr lang="en-GB" altLang="cs-CZ" sz="2000"/>
              <a:t>-statistic, </a:t>
            </a:r>
            <a:r>
              <a:rPr lang="en-GB" altLang="cs-CZ" sz="2000" i="1"/>
              <a:t>R</a:t>
            </a:r>
            <a:r>
              <a:rPr lang="en-GB" altLang="cs-CZ" sz="2000" baseline="30000"/>
              <a:t>2</a:t>
            </a:r>
            <a:r>
              <a:rPr lang="en-GB" altLang="cs-CZ" sz="2000"/>
              <a:t>, Durbin Watson test-statistic, etc.</a:t>
            </a:r>
            <a:endParaRPr lang="en-GB" altLang="cs-CZ" sz="2000" baseline="300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graphicFrame>
        <p:nvGraphicFramePr>
          <p:cNvPr id="2253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2552"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457200" y="277813"/>
            <a:ext cx="8401050" cy="1139825"/>
          </a:xfrm>
        </p:spPr>
        <p:txBody>
          <a:bodyPr/>
          <a:lstStyle/>
          <a:p>
            <a:r>
              <a:rPr lang="en-US" sz="4000">
                <a:latin typeface="Verdana" pitchFamily="34" charset="0"/>
              </a:rPr>
              <a:t>Individual Wages, </a:t>
            </a:r>
            <a:r>
              <a:rPr lang="en-US" sz="2400">
                <a:latin typeface="Verdana" pitchFamily="34" charset="0"/>
              </a:rPr>
              <a:t>cont’d</a:t>
            </a:r>
            <a:endParaRPr lang="en-US" sz="4000">
              <a:latin typeface="Verdana" pitchFamily="34" charset="0"/>
            </a:endParaRPr>
          </a:p>
        </p:txBody>
      </p:sp>
      <p:sp>
        <p:nvSpPr>
          <p:cNvPr id="5131" name="Textplatzhalter 17"/>
          <p:cNvSpPr>
            <a:spLocks noGrp="1"/>
          </p:cNvSpPr>
          <p:nvPr>
            <p:ph type="body" sz="half" idx="1"/>
          </p:nvPr>
        </p:nvSpPr>
        <p:spPr>
          <a:xfrm>
            <a:off x="500063" y="1600200"/>
            <a:ext cx="7959725" cy="4492625"/>
          </a:xfr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2">
                <a:lumMod val="75000"/>
              </a:schemeClr>
            </a:solidFill>
          </a:ln>
        </p:spPr>
        <p:txBody>
          <a:bodyPr/>
          <a:lstStyle/>
          <a:p>
            <a:pPr eaLnBrk="1" hangingPunct="1">
              <a:spcBef>
                <a:spcPct val="10000"/>
              </a:spcBef>
              <a:spcAft>
                <a:spcPct val="10000"/>
              </a:spcAft>
              <a:buFontTx/>
              <a:buNone/>
              <a:defRPr/>
            </a:pPr>
            <a:r>
              <a:rPr lang="en-US" sz="2000" dirty="0"/>
              <a:t>Wage equation with three regressors (Table 2.2, </a:t>
            </a:r>
            <a:r>
              <a:rPr lang="en-US" sz="2000" dirty="0" err="1"/>
              <a:t>Verbeek</a:t>
            </a:r>
            <a:r>
              <a:rPr lang="en-US" sz="2000" dirty="0"/>
              <a:t>)</a:t>
            </a: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2400" dirty="0">
              <a:solidFill>
                <a:schemeClr val="accent1">
                  <a:lumMod val="50000"/>
                </a:schemeClr>
              </a:solidFill>
            </a:endParaRP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1800" dirty="0"/>
          </a:p>
          <a:p>
            <a:pPr>
              <a:buFont typeface="Wingdings" pitchFamily="2" charset="2"/>
              <a:buNone/>
              <a:defRPr/>
            </a:pPr>
            <a:endParaRPr lang="de-AT" sz="2000" dirty="0"/>
          </a:p>
        </p:txBody>
      </p:sp>
      <p:pic>
        <p:nvPicPr>
          <p:cNvPr id="5126" name="Picture 4"/>
          <p:cNvPicPr>
            <a:picLocks noGrp="1" noChangeAspect="1" noChangeArrowheads="1"/>
          </p:cNvPicPr>
          <p:nvPr>
            <p:ph sz="quarter" idx="2"/>
          </p:nvPr>
        </p:nvPicPr>
        <p:blipFill>
          <a:blip r:embed="rId4" cstate="print"/>
          <a:srcRect/>
          <a:stretch>
            <a:fillRect/>
          </a:stretch>
        </p:blipFill>
        <p:spPr>
          <a:xfrm>
            <a:off x="2000250" y="2089150"/>
            <a:ext cx="6035675" cy="3571875"/>
          </a:xfrm>
        </p:spPr>
      </p:pic>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14" name="Fußzeilenplatzhalter 6"/>
          <p:cNvSpPr>
            <a:spLocks noGrp="1"/>
          </p:cNvSpPr>
          <p:nvPr>
            <p:ph type="ftr" sz="quarter" idx="11"/>
          </p:nvPr>
        </p:nvSpPr>
        <p:spPr/>
        <p:txBody>
          <a:bodyPr/>
          <a:lstStyle/>
          <a:p>
            <a:pPr>
              <a:defRPr/>
            </a:pPr>
            <a:r>
              <a:rPr lang="de-AT" altLang="en-US"/>
              <a:t>Hackl, Econometrics, Lecture 1 </a:t>
            </a:r>
          </a:p>
        </p:txBody>
      </p:sp>
      <p:sp>
        <p:nvSpPr>
          <p:cNvPr id="5130"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p>
        </p:txBody>
      </p:sp>
      <p:graphicFrame>
        <p:nvGraphicFramePr>
          <p:cNvPr id="512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7910" name="Formel" r:id="rId5" imgW="114151" imgH="215619" progId="Equation.3">
                  <p:embed/>
                </p:oleObj>
              </mc:Choice>
              <mc:Fallback>
                <p:oleObj name="Formel" r:id="rId5" imgW="114151" imgH="21561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37911" name="Formel" r:id="rId7" imgW="114151" imgH="215619" progId="Equation.3">
                  <p:embed/>
                </p:oleObj>
              </mc:Choice>
              <mc:Fallback>
                <p:oleObj name="Formel" r:id="rId7" imgW="114151" imgH="21561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27407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r>
              <a:rPr lang="en-GB" altLang="cs-CZ" sz="4000">
                <a:latin typeface="Verdana" pitchFamily="34" charset="0"/>
              </a:rPr>
              <a:t>Example: Individual Wages</a:t>
            </a: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GB" sz="2000">
                <a:solidFill>
                  <a:schemeClr val="tx2">
                    <a:lumMod val="75000"/>
                  </a:schemeClr>
                </a:solidFill>
              </a:rPr>
              <a:t>Sample (US National Longitudinal Survey, 1987) </a:t>
            </a:r>
          </a:p>
          <a:p>
            <a:pPr eaLnBrk="1" hangingPunct="1">
              <a:spcBef>
                <a:spcPts val="600"/>
              </a:spcBef>
              <a:defRPr/>
            </a:pPr>
            <a:r>
              <a:rPr lang="en-GB" sz="2000" i="1">
                <a:solidFill>
                  <a:schemeClr val="tx2">
                    <a:lumMod val="75000"/>
                  </a:schemeClr>
                </a:solidFill>
              </a:rPr>
              <a:t>N </a:t>
            </a:r>
            <a:r>
              <a:rPr lang="en-GB" sz="2000">
                <a:solidFill>
                  <a:schemeClr val="tx2">
                    <a:lumMod val="75000"/>
                  </a:schemeClr>
                </a:solidFill>
              </a:rPr>
              <a:t>= 3294 individuals (1569 females)</a:t>
            </a:r>
          </a:p>
          <a:p>
            <a:pPr eaLnBrk="1" hangingPunct="1">
              <a:spcBef>
                <a:spcPts val="600"/>
              </a:spcBef>
              <a:defRPr/>
            </a:pPr>
            <a:r>
              <a:rPr lang="en-GB" sz="2000">
                <a:solidFill>
                  <a:schemeClr val="tx2">
                    <a:lumMod val="75000"/>
                  </a:schemeClr>
                </a:solidFill>
                <a:cs typeface="Arial" charset="0"/>
              </a:rPr>
              <a:t>Variable list</a:t>
            </a:r>
          </a:p>
          <a:p>
            <a:pPr lvl="1" eaLnBrk="1" hangingPunct="1">
              <a:spcBef>
                <a:spcPts val="600"/>
              </a:spcBef>
              <a:defRPr/>
            </a:pPr>
            <a:r>
              <a:rPr lang="en-GB" sz="1800">
                <a:solidFill>
                  <a:schemeClr val="tx2">
                    <a:lumMod val="75000"/>
                  </a:schemeClr>
                </a:solidFill>
                <a:cs typeface="Arial" charset="0"/>
              </a:rPr>
              <a:t>WAGE: wage (in 1980 $) per hour (</a:t>
            </a:r>
            <a:r>
              <a:rPr lang="en-GB" sz="1800" err="1">
                <a:solidFill>
                  <a:schemeClr val="tx2">
                    <a:lumMod val="75000"/>
                  </a:schemeClr>
                </a:solidFill>
                <a:cs typeface="Arial" charset="0"/>
              </a:rPr>
              <a:t>p.h</a:t>
            </a:r>
            <a:r>
              <a:rPr lang="en-GB" sz="1800">
                <a:solidFill>
                  <a:schemeClr val="tx2">
                    <a:lumMod val="75000"/>
                  </a:schemeClr>
                </a:solidFill>
                <a:cs typeface="Arial" charset="0"/>
              </a:rPr>
              <a:t>.)</a:t>
            </a:r>
          </a:p>
          <a:p>
            <a:pPr lvl="1" eaLnBrk="1" hangingPunct="1">
              <a:spcBef>
                <a:spcPts val="600"/>
              </a:spcBef>
              <a:defRPr/>
            </a:pPr>
            <a:r>
              <a:rPr lang="en-GB" sz="1800">
                <a:solidFill>
                  <a:schemeClr val="tx2">
                    <a:lumMod val="75000"/>
                  </a:schemeClr>
                </a:solidFill>
                <a:cs typeface="Arial" charset="0"/>
              </a:rPr>
              <a:t>MALE: gender (1 if male, 0 otherwise)</a:t>
            </a:r>
          </a:p>
          <a:p>
            <a:pPr lvl="1" eaLnBrk="1" hangingPunct="1">
              <a:spcBef>
                <a:spcPts val="600"/>
              </a:spcBef>
              <a:defRPr/>
            </a:pPr>
            <a:r>
              <a:rPr lang="en-GB" sz="1800">
                <a:solidFill>
                  <a:schemeClr val="tx2">
                    <a:lumMod val="75000"/>
                  </a:schemeClr>
                </a:solidFill>
                <a:cs typeface="Arial" charset="0"/>
              </a:rPr>
              <a:t>SCHOOL: years of schooling </a:t>
            </a:r>
          </a:p>
          <a:p>
            <a:pPr lvl="1" eaLnBrk="1" hangingPunct="1">
              <a:spcBef>
                <a:spcPts val="600"/>
              </a:spcBef>
              <a:defRPr/>
            </a:pPr>
            <a:r>
              <a:rPr lang="en-GB" sz="1800">
                <a:solidFill>
                  <a:schemeClr val="tx2">
                    <a:lumMod val="75000"/>
                  </a:schemeClr>
                </a:solidFill>
                <a:cs typeface="Arial" charset="0"/>
              </a:rPr>
              <a:t>EXPER: experience in years</a:t>
            </a:r>
          </a:p>
          <a:p>
            <a:pPr lvl="1" eaLnBrk="1" hangingPunct="1">
              <a:spcBef>
                <a:spcPts val="600"/>
              </a:spcBef>
              <a:defRPr/>
            </a:pPr>
            <a:r>
              <a:rPr lang="en-GB" sz="1800">
                <a:solidFill>
                  <a:schemeClr val="tx2">
                    <a:lumMod val="75000"/>
                  </a:schemeClr>
                </a:solidFill>
                <a:cs typeface="Arial" charset="0"/>
              </a:rPr>
              <a:t>AGE: age in years</a:t>
            </a:r>
            <a:endParaRPr lang="en-GB" sz="1600">
              <a:solidFill>
                <a:schemeClr val="tx2">
                  <a:lumMod val="75000"/>
                </a:schemeClr>
              </a:solidFill>
              <a:cs typeface="Arial" charset="0"/>
            </a:endParaRPr>
          </a:p>
          <a:p>
            <a:pPr eaLnBrk="1" hangingPunct="1">
              <a:spcBef>
                <a:spcPts val="600"/>
              </a:spcBef>
              <a:defRPr/>
            </a:pPr>
            <a:r>
              <a:rPr lang="en-GB" sz="2000">
                <a:solidFill>
                  <a:schemeClr val="tx2">
                    <a:lumMod val="75000"/>
                  </a:schemeClr>
                </a:solidFill>
                <a:cs typeface="Arial" charset="0"/>
              </a:rPr>
              <a:t>Questions of interest</a:t>
            </a:r>
          </a:p>
          <a:p>
            <a:pPr lvl="1" eaLnBrk="1" hangingPunct="1">
              <a:spcBef>
                <a:spcPts val="600"/>
              </a:spcBef>
              <a:defRPr/>
            </a:pPr>
            <a:r>
              <a:rPr lang="en-GB" sz="1800">
                <a:solidFill>
                  <a:schemeClr val="tx2">
                    <a:lumMod val="75000"/>
                  </a:schemeClr>
                </a:solidFill>
                <a:cs typeface="Arial" charset="0"/>
              </a:rPr>
              <a:t>Effect of gender on wage </a:t>
            </a:r>
            <a:r>
              <a:rPr lang="en-GB" sz="1800" err="1">
                <a:solidFill>
                  <a:schemeClr val="tx2">
                    <a:lumMod val="75000"/>
                  </a:schemeClr>
                </a:solidFill>
                <a:cs typeface="Arial" charset="0"/>
              </a:rPr>
              <a:t>p.h</a:t>
            </a:r>
            <a:r>
              <a:rPr lang="en-GB" sz="1800">
                <a:solidFill>
                  <a:schemeClr val="tx2">
                    <a:lumMod val="75000"/>
                  </a:schemeClr>
                </a:solidFill>
                <a:cs typeface="Arial" charset="0"/>
              </a:rPr>
              <a:t>.: Average wage </a:t>
            </a:r>
            <a:r>
              <a:rPr lang="en-GB" sz="1800" err="1">
                <a:solidFill>
                  <a:schemeClr val="tx2">
                    <a:lumMod val="75000"/>
                  </a:schemeClr>
                </a:solidFill>
                <a:cs typeface="Arial" charset="0"/>
              </a:rPr>
              <a:t>p.h</a:t>
            </a:r>
            <a:r>
              <a:rPr lang="en-GB" sz="1800">
                <a:solidFill>
                  <a:schemeClr val="tx2">
                    <a:lumMod val="75000"/>
                  </a:schemeClr>
                </a:solidFill>
                <a:cs typeface="Arial" charset="0"/>
              </a:rPr>
              <a:t>.: 6,31$ for males, 5,15$ for females</a:t>
            </a:r>
          </a:p>
          <a:p>
            <a:pPr lvl="1" eaLnBrk="1" hangingPunct="1">
              <a:spcBef>
                <a:spcPts val="600"/>
              </a:spcBef>
              <a:defRPr/>
            </a:pPr>
            <a:r>
              <a:rPr lang="en-GB" sz="1800">
                <a:solidFill>
                  <a:schemeClr val="tx2">
                    <a:lumMod val="75000"/>
                  </a:schemeClr>
                </a:solidFill>
                <a:cs typeface="Arial" charset="0"/>
              </a:rPr>
              <a:t>Effects of education, of experience, of interactions, etc. on wage </a:t>
            </a:r>
            <a:r>
              <a:rPr lang="en-GB" sz="1800" err="1">
                <a:solidFill>
                  <a:schemeClr val="tx2">
                    <a:lumMod val="75000"/>
                  </a:schemeClr>
                </a:solidFill>
                <a:cs typeface="Arial" charset="0"/>
              </a:rPr>
              <a:t>p.h</a:t>
            </a:r>
            <a:r>
              <a:rPr lang="en-GB" sz="1800">
                <a:solidFill>
                  <a:schemeClr val="tx2">
                    <a:lumMod val="75000"/>
                  </a:schemeClr>
                </a:solidFill>
                <a:cs typeface="Arial" charset="0"/>
              </a:rPr>
              <a:t>.</a:t>
            </a:r>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de-AT" sz="2000"/>
          </a:p>
          <a:p>
            <a:pPr>
              <a:buFont typeface="Wingdings" pitchFamily="2" charset="2"/>
              <a:buNone/>
              <a:defRPr/>
            </a:pPr>
            <a:endParaRPr lang="de-AT" sz="20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2054"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050"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073"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GB" altLang="cs-CZ" sz="4000">
                <a:latin typeface="Verdana" pitchFamily="34" charset="0"/>
              </a:rPr>
              <a:t>OLS Estimator and OLS Estimates </a:t>
            </a:r>
            <a:r>
              <a:rPr lang="en-GB" altLang="cs-CZ" sz="4000" i="1">
                <a:latin typeface="Verdana" pitchFamily="34" charset="0"/>
              </a:rPr>
              <a:t>b</a:t>
            </a:r>
          </a:p>
        </p:txBody>
      </p:sp>
      <p:sp>
        <p:nvSpPr>
          <p:cNvPr id="23556"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altLang="cs-CZ" sz="2000" dirty="0"/>
              <a:t>OLS estimates </a:t>
            </a:r>
            <a:r>
              <a:rPr lang="en-GB" altLang="cs-CZ" sz="2000" i="1" dirty="0"/>
              <a:t>b</a:t>
            </a:r>
            <a:r>
              <a:rPr lang="en-GB" altLang="cs-CZ" sz="2000" dirty="0"/>
              <a:t> are a realization of the OLS estimator </a:t>
            </a:r>
          </a:p>
          <a:p>
            <a:pPr>
              <a:spcBef>
                <a:spcPts val="600"/>
              </a:spcBef>
              <a:buFont typeface="Wingdings" pitchFamily="2" charset="2"/>
              <a:buNone/>
            </a:pPr>
            <a:r>
              <a:rPr lang="en-GB" altLang="cs-CZ" sz="2000" dirty="0"/>
              <a:t>The OLS estimator is a random variable </a:t>
            </a:r>
          </a:p>
          <a:p>
            <a:pPr>
              <a:spcBef>
                <a:spcPts val="600"/>
              </a:spcBef>
            </a:pPr>
            <a:r>
              <a:rPr lang="en-GB" altLang="cs-CZ" sz="2000" dirty="0"/>
              <a:t>Observations are a random sample from the population</a:t>
            </a:r>
          </a:p>
          <a:p>
            <a:pPr>
              <a:spcBef>
                <a:spcPts val="600"/>
              </a:spcBef>
            </a:pPr>
            <a:r>
              <a:rPr lang="en-GB" altLang="cs-CZ" sz="2000" dirty="0"/>
              <a:t>Observations are generated by some random sampling process</a:t>
            </a:r>
          </a:p>
          <a:p>
            <a:pPr>
              <a:spcBef>
                <a:spcPts val="600"/>
              </a:spcBef>
              <a:buFont typeface="Wingdings" pitchFamily="2" charset="2"/>
              <a:buNone/>
            </a:pPr>
            <a:r>
              <a:rPr lang="en-GB" altLang="cs-CZ" sz="2000" dirty="0"/>
              <a:t>Distribution of the OLS estimator </a:t>
            </a:r>
          </a:p>
          <a:p>
            <a:pPr>
              <a:spcBef>
                <a:spcPts val="600"/>
              </a:spcBef>
            </a:pPr>
            <a:r>
              <a:rPr lang="en-GB" altLang="cs-CZ" sz="2000" dirty="0"/>
              <a:t>Actual distribution not known</a:t>
            </a:r>
          </a:p>
          <a:p>
            <a:pPr>
              <a:spcBef>
                <a:spcPts val="600"/>
              </a:spcBef>
            </a:pPr>
            <a:r>
              <a:rPr lang="en-GB" altLang="cs-CZ" sz="2000" dirty="0"/>
              <a:t>Distribution determined by assumptions on </a:t>
            </a:r>
          </a:p>
          <a:p>
            <a:pPr lvl="1">
              <a:spcBef>
                <a:spcPts val="600"/>
              </a:spcBef>
            </a:pPr>
            <a:r>
              <a:rPr lang="en-GB" altLang="cs-CZ" sz="2000" dirty="0"/>
              <a:t>model specification</a:t>
            </a:r>
          </a:p>
          <a:p>
            <a:pPr lvl="1">
              <a:spcBef>
                <a:spcPts val="600"/>
              </a:spcBef>
            </a:pPr>
            <a:r>
              <a:rPr lang="en-GB" altLang="cs-CZ" sz="2000" dirty="0"/>
              <a:t>the error term </a:t>
            </a:r>
            <a:r>
              <a:rPr lang="en-GB" altLang="cs-CZ" sz="2000" i="1" dirty="0" err="1">
                <a:cs typeface="Arial" charset="0"/>
              </a:rPr>
              <a:t>ε</a:t>
            </a:r>
            <a:r>
              <a:rPr lang="en-GB" altLang="cs-CZ" sz="2000" baseline="-25000" dirty="0" err="1">
                <a:cs typeface="Arial" charset="0"/>
              </a:rPr>
              <a:t>i</a:t>
            </a:r>
            <a:r>
              <a:rPr lang="en-GB" altLang="cs-CZ" sz="2000" dirty="0"/>
              <a:t> and regressor variables </a:t>
            </a:r>
            <a:r>
              <a:rPr lang="en-GB" altLang="cs-CZ" sz="2000" i="1" dirty="0"/>
              <a:t>x</a:t>
            </a:r>
            <a:r>
              <a:rPr lang="en-GB" altLang="cs-CZ" sz="2000" baseline="-25000" dirty="0"/>
              <a:t>i</a:t>
            </a:r>
            <a:endParaRPr lang="en-GB" altLang="cs-CZ" sz="1800" dirty="0"/>
          </a:p>
          <a:p>
            <a:pPr>
              <a:spcBef>
                <a:spcPts val="600"/>
              </a:spcBef>
              <a:buFont typeface="Wingdings" pitchFamily="2" charset="2"/>
              <a:buNone/>
            </a:pPr>
            <a:r>
              <a:rPr lang="en-GB" altLang="cs-CZ" sz="2000" dirty="0"/>
              <a:t>Quality criteria (bias, accuracy, efficiency) of OLS estimates are determined by the properties of this distribution</a:t>
            </a:r>
            <a:endParaRPr lang="en-GB" altLang="cs-CZ" sz="2000" i="1" dirty="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23558"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3554"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576"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GB" altLang="cs-CZ" sz="4000" dirty="0">
                <a:latin typeface="Verdana" pitchFamily="34" charset="0"/>
              </a:rPr>
              <a:t>Gauss-Markov Assumptions </a:t>
            </a:r>
          </a:p>
        </p:txBody>
      </p:sp>
      <p:graphicFrame>
        <p:nvGraphicFramePr>
          <p:cNvPr id="385253" name="Group 229"/>
          <p:cNvGraphicFramePr>
            <a:graphicFrameLocks noGrp="1"/>
          </p:cNvGraphicFramePr>
          <p:nvPr>
            <p:ph type="tbl" idx="1"/>
            <p:extLst>
              <p:ext uri="{D42A27DB-BD31-4B8C-83A1-F6EECF244321}">
                <p14:modId xmlns:p14="http://schemas.microsoft.com/office/powerpoint/2010/main" val="1593538836"/>
              </p:ext>
            </p:extLst>
          </p:nvPr>
        </p:nvGraphicFramePr>
        <p:xfrm>
          <a:off x="1000125" y="3573463"/>
          <a:ext cx="7143750" cy="1779588"/>
        </p:xfrm>
        <a:graphic>
          <a:graphicData uri="http://schemas.openxmlformats.org/drawingml/2006/table">
            <a:tbl>
              <a:tblPr/>
              <a:tblGrid>
                <a:gridCol w="770086">
                  <a:extLst>
                    <a:ext uri="{9D8B030D-6E8A-4147-A177-3AD203B41FA5}">
                      <a16:colId xmlns:a16="http://schemas.microsoft.com/office/drawing/2014/main" val="20000"/>
                    </a:ext>
                  </a:extLst>
                </a:gridCol>
                <a:gridCol w="6373664">
                  <a:extLst>
                    <a:ext uri="{9D8B030D-6E8A-4147-A177-3AD203B41FA5}">
                      <a16:colId xmlns:a16="http://schemas.microsoft.com/office/drawing/2014/main" val="20001"/>
                    </a:ext>
                  </a:extLst>
                </a:gridCol>
              </a:tblGrid>
              <a:tr h="4445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a:ln>
                            <a:noFill/>
                          </a:ln>
                          <a:solidFill>
                            <a:schemeClr val="tx1"/>
                          </a:solidFill>
                          <a:effectLst/>
                          <a:latin typeface="Arial" charset="0"/>
                        </a:rPr>
                        <a:t>A1</a:t>
                      </a:r>
                      <a:endParaRPr kumimoji="0" lang="en-US" sz="2600" b="0" i="0" u="none" strike="noStrike" cap="none" normalizeH="0" baseline="0" noProof="0">
                        <a:ln>
                          <a:noFill/>
                        </a:ln>
                        <a:solidFill>
                          <a:schemeClr val="tx1"/>
                        </a:solidFill>
                        <a:effectLst/>
                        <a:latin typeface="Arial"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Pct val="100000"/>
                        <a:buFontTx/>
                        <a:buNone/>
                        <a:tabLst/>
                        <a:defRPr/>
                      </a:pPr>
                      <a:r>
                        <a:rPr kumimoji="0" lang="en-US" sz="2000" b="0" i="0" u="none" strike="noStrike" cap="none" normalizeH="0" baseline="0" noProof="0" dirty="0">
                          <a:ln>
                            <a:noFill/>
                          </a:ln>
                          <a:solidFill>
                            <a:schemeClr val="tx1"/>
                          </a:solidFill>
                          <a:effectLst/>
                          <a:latin typeface="Arial" charset="0"/>
                        </a:rPr>
                        <a:t>E{</a:t>
                      </a:r>
                      <a:r>
                        <a:rPr lang="el-GR" sz="2000" i="1" dirty="0">
                          <a:cs typeface="Arial" charset="0"/>
                        </a:rPr>
                        <a:t>ε</a:t>
                      </a:r>
                      <a:r>
                        <a:rPr lang="en-US" sz="2000" baseline="-25000" dirty="0" err="1">
                          <a:cs typeface="Arial" charset="0"/>
                        </a:rPr>
                        <a:t>i</a:t>
                      </a:r>
                      <a:r>
                        <a:rPr kumimoji="0" lang="en-US" sz="2000" b="0" i="0" u="none" strike="noStrike" cap="none" normalizeH="0" baseline="0" noProof="0" dirty="0">
                          <a:ln>
                            <a:noFill/>
                          </a:ln>
                          <a:solidFill>
                            <a:schemeClr val="tx1"/>
                          </a:solidFill>
                          <a:effectLst/>
                          <a:latin typeface="Arial" charset="0"/>
                        </a:rPr>
                        <a:t>} = 0 for all </a:t>
                      </a:r>
                      <a:r>
                        <a:rPr kumimoji="0" lang="en-US" sz="2000" b="0" i="1" u="none" strike="noStrike" cap="none" normalizeH="0" baseline="0" noProof="0" dirty="0" err="1">
                          <a:ln>
                            <a:noFill/>
                          </a:ln>
                          <a:solidFill>
                            <a:schemeClr val="tx1"/>
                          </a:solidFill>
                          <a:effectLst/>
                          <a:latin typeface="Arial" charset="0"/>
                        </a:rPr>
                        <a:t>i</a:t>
                      </a:r>
                      <a:endParaRPr kumimoji="0" lang="en-US" sz="2000" b="0" i="1" u="none" strike="noStrike" cap="none" normalizeH="0" baseline="0" noProof="0" dirty="0">
                        <a:ln>
                          <a:noFill/>
                        </a:ln>
                        <a:solidFill>
                          <a:schemeClr val="tx1"/>
                        </a:solidFill>
                        <a:effectLst/>
                        <a:latin typeface="Arial"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0"/>
                  </a:ext>
                </a:extLst>
              </a:tr>
              <a:tr h="4460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a:ln>
                            <a:noFill/>
                          </a:ln>
                          <a:solidFill>
                            <a:schemeClr val="tx1"/>
                          </a:solidFill>
                          <a:effectLst/>
                          <a:latin typeface="Arial" charset="0"/>
                        </a:rPr>
                        <a:t>A2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Pct val="100000"/>
                        <a:buFontTx/>
                        <a:buNone/>
                        <a:tabLst/>
                      </a:pPr>
                      <a:r>
                        <a:rPr kumimoji="0" lang="en-US" sz="2000" b="0" i="0" u="none" strike="noStrike" cap="none" normalizeH="0" baseline="0" noProof="0" dirty="0">
                          <a:ln>
                            <a:noFill/>
                          </a:ln>
                          <a:solidFill>
                            <a:schemeClr val="tx1"/>
                          </a:solidFill>
                          <a:effectLst/>
                          <a:latin typeface="Arial" charset="0"/>
                        </a:rPr>
                        <a:t>all </a:t>
                      </a:r>
                      <a:r>
                        <a:rPr lang="el-GR" sz="2000" i="1" dirty="0">
                          <a:cs typeface="Arial" charset="0"/>
                        </a:rPr>
                        <a:t>ε</a:t>
                      </a:r>
                      <a:r>
                        <a:rPr lang="en-US" sz="2000" baseline="-25000" dirty="0" err="1">
                          <a:cs typeface="Arial" charset="0"/>
                        </a:rPr>
                        <a:t>i</a:t>
                      </a:r>
                      <a:r>
                        <a:rPr kumimoji="0" lang="en-US" sz="2000" b="0" i="0" u="none" strike="noStrike" cap="none" normalizeH="0" baseline="0" noProof="0" dirty="0">
                          <a:ln>
                            <a:noFill/>
                          </a:ln>
                          <a:solidFill>
                            <a:schemeClr val="tx1"/>
                          </a:solidFill>
                          <a:effectLst/>
                          <a:latin typeface="Arial" charset="0"/>
                        </a:rPr>
                        <a:t> </a:t>
                      </a:r>
                      <a:r>
                        <a:rPr lang="en-US" sz="2000" b="0" i="0" kern="1200" noProof="0" dirty="0">
                          <a:solidFill>
                            <a:schemeClr val="tx1"/>
                          </a:solidFill>
                          <a:latin typeface="+mn-lt"/>
                          <a:ea typeface="+mn-ea"/>
                          <a:cs typeface="+mn-cs"/>
                        </a:rPr>
                        <a:t>are independent </a:t>
                      </a:r>
                      <a:r>
                        <a:rPr kumimoji="0" lang="en-US" sz="2000" b="0" i="0" u="none" strike="noStrike" cap="none" normalizeH="0" baseline="0" noProof="0" dirty="0">
                          <a:ln>
                            <a:noFill/>
                          </a:ln>
                          <a:solidFill>
                            <a:schemeClr val="tx1"/>
                          </a:solidFill>
                          <a:effectLst/>
                          <a:latin typeface="Arial" charset="0"/>
                        </a:rPr>
                        <a:t>of all </a:t>
                      </a:r>
                      <a:r>
                        <a:rPr kumimoji="0" lang="en-US" sz="2000" b="0" i="1" u="none" strike="noStrike" cap="none" normalizeH="0" baseline="0" noProof="0" dirty="0">
                          <a:ln>
                            <a:noFill/>
                          </a:ln>
                          <a:solidFill>
                            <a:schemeClr val="tx1"/>
                          </a:solidFill>
                          <a:effectLst/>
                          <a:latin typeface="Arial" charset="0"/>
                        </a:rPr>
                        <a:t>x</a:t>
                      </a:r>
                      <a:r>
                        <a:rPr kumimoji="0" lang="en-US" sz="2000" b="0" i="0" u="none" strike="noStrike" cap="none" normalizeH="0" baseline="-25000" noProof="0" dirty="0">
                          <a:ln>
                            <a:noFill/>
                          </a:ln>
                          <a:solidFill>
                            <a:schemeClr val="tx1"/>
                          </a:solidFill>
                          <a:effectLst/>
                          <a:latin typeface="Arial" charset="0"/>
                        </a:rPr>
                        <a:t>i</a:t>
                      </a:r>
                      <a:r>
                        <a:rPr kumimoji="0" lang="en-US" sz="2000" b="0" i="0" u="none" strike="noStrike" cap="none" normalizeH="0" baseline="0" noProof="0" dirty="0">
                          <a:ln>
                            <a:noFill/>
                          </a:ln>
                          <a:solidFill>
                            <a:schemeClr val="tx1"/>
                          </a:solidFill>
                          <a:effectLst/>
                          <a:latin typeface="Arial" charset="0"/>
                        </a:rPr>
                        <a:t> (exogenous </a:t>
                      </a:r>
                      <a:r>
                        <a:rPr kumimoji="0" lang="en-US" sz="2000" b="0" i="1" u="none" strike="noStrike" cap="none" normalizeH="0" baseline="0" noProof="0" dirty="0">
                          <a:ln>
                            <a:noFill/>
                          </a:ln>
                          <a:solidFill>
                            <a:schemeClr val="tx1"/>
                          </a:solidFill>
                          <a:effectLst/>
                          <a:latin typeface="Arial" charset="0"/>
                        </a:rPr>
                        <a:t>x</a:t>
                      </a:r>
                      <a:r>
                        <a:rPr kumimoji="0" lang="en-US" sz="2000" b="0" i="0" u="none" strike="noStrike" cap="none" normalizeH="0" baseline="-25000" noProof="0" dirty="0">
                          <a:ln>
                            <a:noFill/>
                          </a:ln>
                          <a:solidFill>
                            <a:schemeClr val="tx1"/>
                          </a:solidFill>
                          <a:effectLst/>
                          <a:latin typeface="Arial" charset="0"/>
                        </a:rPr>
                        <a:t>i</a:t>
                      </a:r>
                      <a:r>
                        <a:rPr kumimoji="0" lang="en-US" sz="2000" b="0" i="0" u="none" strike="noStrike" cap="none" normalizeH="0" baseline="0" noProof="0" dirty="0">
                          <a:ln>
                            <a:noFill/>
                          </a:ln>
                          <a:solidFill>
                            <a:schemeClr val="tx1"/>
                          </a:solidFill>
                          <a:effectLst/>
                          <a:latin typeface="Arial" charset="0"/>
                        </a:rPr>
                        <a:t>)</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1"/>
                  </a:ext>
                </a:extLst>
              </a:tr>
              <a:tr h="4445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a:ln>
                            <a:noFill/>
                          </a:ln>
                          <a:solidFill>
                            <a:schemeClr val="tx1"/>
                          </a:solidFill>
                          <a:effectLst/>
                          <a:latin typeface="Arial" charset="0"/>
                        </a:rPr>
                        <a:t>A3</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a:ln>
                            <a:noFill/>
                          </a:ln>
                          <a:solidFill>
                            <a:schemeClr val="tx1"/>
                          </a:solidFill>
                          <a:effectLst/>
                          <a:latin typeface="Arial" charset="0"/>
                        </a:rPr>
                        <a:t>V{</a:t>
                      </a:r>
                      <a:r>
                        <a:rPr lang="en-US" sz="2000" i="1">
                          <a:latin typeface="Symbol" pitchFamily="18" charset="2"/>
                        </a:rPr>
                        <a:t>e</a:t>
                      </a:r>
                      <a:r>
                        <a:rPr kumimoji="0" lang="en-US" sz="2000" b="0" i="0" u="none" strike="noStrike" cap="none" normalizeH="0" baseline="-25000" noProof="0" err="1">
                          <a:ln>
                            <a:noFill/>
                          </a:ln>
                          <a:solidFill>
                            <a:schemeClr val="tx1"/>
                          </a:solidFill>
                          <a:effectLst/>
                          <a:latin typeface="Arial" charset="0"/>
                        </a:rPr>
                        <a:t>i</a:t>
                      </a:r>
                      <a:r>
                        <a:rPr kumimoji="0" lang="en-US" sz="2000" b="0" i="0" u="none" strike="noStrike" cap="none" normalizeH="0" baseline="0" noProof="0">
                          <a:ln>
                            <a:noFill/>
                          </a:ln>
                          <a:solidFill>
                            <a:schemeClr val="tx1"/>
                          </a:solidFill>
                          <a:effectLst/>
                          <a:latin typeface="Arial" charset="0"/>
                        </a:rPr>
                        <a:t>} = </a:t>
                      </a:r>
                      <a:r>
                        <a:rPr kumimoji="0" lang="en-US" sz="2000" b="0" i="0" u="none" strike="noStrike" cap="none" normalizeH="0" baseline="0" noProof="0">
                          <a:ln>
                            <a:noFill/>
                          </a:ln>
                          <a:solidFill>
                            <a:schemeClr val="tx1"/>
                          </a:solidFill>
                          <a:effectLst/>
                          <a:latin typeface="Symbol" pitchFamily="18" charset="2"/>
                        </a:rPr>
                        <a:t>s</a:t>
                      </a:r>
                      <a:r>
                        <a:rPr kumimoji="0" lang="en-US" sz="2000" b="0" i="0" u="none" strike="noStrike" cap="none" normalizeH="0" baseline="30000" noProof="0">
                          <a:ln>
                            <a:noFill/>
                          </a:ln>
                          <a:solidFill>
                            <a:schemeClr val="tx1"/>
                          </a:solidFill>
                          <a:effectLst/>
                          <a:latin typeface="Arial" charset="0"/>
                        </a:rPr>
                        <a:t>2</a:t>
                      </a:r>
                      <a:r>
                        <a:rPr kumimoji="0" lang="en-US" sz="2000" b="0" i="0" u="none" strike="noStrike" cap="none" normalizeH="0" baseline="0" noProof="0">
                          <a:ln>
                            <a:noFill/>
                          </a:ln>
                          <a:solidFill>
                            <a:schemeClr val="tx1"/>
                          </a:solidFill>
                          <a:effectLst/>
                          <a:latin typeface="Arial" charset="0"/>
                        </a:rPr>
                        <a:t> for all </a:t>
                      </a:r>
                      <a:r>
                        <a:rPr kumimoji="0" lang="en-US" sz="2000" b="0" i="1" u="none" strike="noStrike" cap="none" normalizeH="0" baseline="0" noProof="0" err="1">
                          <a:ln>
                            <a:noFill/>
                          </a:ln>
                          <a:solidFill>
                            <a:schemeClr val="tx1"/>
                          </a:solidFill>
                          <a:effectLst/>
                          <a:latin typeface="Arial" charset="0"/>
                        </a:rPr>
                        <a:t>i</a:t>
                      </a:r>
                      <a:r>
                        <a:rPr kumimoji="0" lang="en-US" sz="2000" b="0" i="1" u="none" strike="noStrike" cap="none" normalizeH="0" baseline="0" noProof="0">
                          <a:ln>
                            <a:noFill/>
                          </a:ln>
                          <a:solidFill>
                            <a:schemeClr val="tx1"/>
                          </a:solidFill>
                          <a:effectLst/>
                          <a:latin typeface="Arial" charset="0"/>
                        </a:rPr>
                        <a:t> </a:t>
                      </a:r>
                      <a:r>
                        <a:rPr kumimoji="0" lang="en-US" sz="2000" b="0" i="0" u="none" strike="noStrike" cap="none" normalizeH="0" baseline="0" noProof="0">
                          <a:ln>
                            <a:noFill/>
                          </a:ln>
                          <a:solidFill>
                            <a:schemeClr val="tx1"/>
                          </a:solidFill>
                          <a:effectLst/>
                          <a:latin typeface="Arial" charset="0"/>
                        </a:rPr>
                        <a:t>(</a:t>
                      </a:r>
                      <a:r>
                        <a:rPr lang="en-US" sz="2000" err="1"/>
                        <a:t>homoskedasticity</a:t>
                      </a:r>
                      <a:r>
                        <a:rPr lang="en-US" sz="2000"/>
                        <a:t>)</a:t>
                      </a:r>
                      <a:r>
                        <a:rPr kumimoji="0" lang="en-US" sz="2000" b="0" i="0" u="none" strike="noStrike" cap="none" normalizeH="0" baseline="0" noProof="0">
                          <a:ln>
                            <a:noFill/>
                          </a:ln>
                          <a:solidFill>
                            <a:schemeClr val="tx1"/>
                          </a:solidFill>
                          <a:effectLst/>
                          <a:latin typeface="Arial" charset="0"/>
                        </a:rPr>
                        <a:t> </a:t>
                      </a:r>
                      <a:endParaRPr kumimoji="0" lang="en-US" sz="2000" b="0" i="1" u="none" strike="noStrike" cap="none" normalizeH="0" baseline="0" noProof="0">
                        <a:ln>
                          <a:noFill/>
                        </a:ln>
                        <a:solidFill>
                          <a:schemeClr val="tx1"/>
                        </a:solidFill>
                        <a:effectLst/>
                        <a:latin typeface="Arial"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2"/>
                  </a:ext>
                </a:extLst>
              </a:tr>
              <a:tr h="4445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a:ln>
                            <a:noFill/>
                          </a:ln>
                          <a:solidFill>
                            <a:schemeClr val="tx1"/>
                          </a:solidFill>
                          <a:effectLst/>
                          <a:latin typeface="Arial" charset="0"/>
                        </a:rPr>
                        <a:t>A4</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dirty="0" err="1">
                          <a:ln>
                            <a:noFill/>
                          </a:ln>
                          <a:solidFill>
                            <a:schemeClr val="tx1"/>
                          </a:solidFill>
                          <a:effectLst/>
                          <a:latin typeface="Arial" charset="0"/>
                        </a:rPr>
                        <a:t>Cov</a:t>
                      </a:r>
                      <a:r>
                        <a:rPr kumimoji="0" lang="en-US" sz="2000" b="0" i="0" u="none" strike="noStrike" cap="none" normalizeH="0" baseline="0" noProof="0" dirty="0">
                          <a:ln>
                            <a:noFill/>
                          </a:ln>
                          <a:solidFill>
                            <a:schemeClr val="tx1"/>
                          </a:solidFill>
                          <a:effectLst/>
                          <a:latin typeface="Arial" charset="0"/>
                        </a:rPr>
                        <a:t>{</a:t>
                      </a:r>
                      <a:r>
                        <a:rPr lang="el-GR" sz="2000" i="1" dirty="0">
                          <a:cs typeface="Arial" charset="0"/>
                        </a:rPr>
                        <a:t>ε</a:t>
                      </a:r>
                      <a:r>
                        <a:rPr lang="en-US" sz="2000" baseline="-25000" dirty="0" err="1">
                          <a:cs typeface="Arial" charset="0"/>
                        </a:rPr>
                        <a:t>i</a:t>
                      </a:r>
                      <a:r>
                        <a:rPr kumimoji="0" lang="en-US" sz="2000" b="0" i="0" u="none" strike="noStrike" cap="none" normalizeH="0" baseline="0" noProof="0" dirty="0">
                          <a:ln>
                            <a:noFill/>
                          </a:ln>
                          <a:solidFill>
                            <a:schemeClr val="tx1"/>
                          </a:solidFill>
                          <a:effectLst/>
                          <a:latin typeface="Arial" charset="0"/>
                        </a:rPr>
                        <a:t>, </a:t>
                      </a:r>
                      <a:r>
                        <a:rPr lang="el-GR" sz="2000" i="1" dirty="0">
                          <a:cs typeface="Arial" charset="0"/>
                        </a:rPr>
                        <a:t>ε</a:t>
                      </a:r>
                      <a:r>
                        <a:rPr lang="en-US" sz="2000" baseline="-25000" dirty="0">
                          <a:cs typeface="Arial" charset="0"/>
                        </a:rPr>
                        <a:t>j</a:t>
                      </a:r>
                      <a:r>
                        <a:rPr kumimoji="0" lang="en-US" sz="2000" b="0" i="0" u="none" strike="noStrike" cap="none" normalizeH="0" baseline="0" noProof="0" dirty="0">
                          <a:ln>
                            <a:noFill/>
                          </a:ln>
                          <a:solidFill>
                            <a:schemeClr val="tx1"/>
                          </a:solidFill>
                          <a:effectLst/>
                          <a:latin typeface="Arial" charset="0"/>
                        </a:rPr>
                        <a:t>} = 0 for all </a:t>
                      </a:r>
                      <a:r>
                        <a:rPr kumimoji="0" lang="en-US" sz="2000" b="0" i="1" u="none" strike="noStrike" cap="none" normalizeH="0" baseline="0" noProof="0" dirty="0" err="1">
                          <a:ln>
                            <a:noFill/>
                          </a:ln>
                          <a:solidFill>
                            <a:schemeClr val="tx1"/>
                          </a:solidFill>
                          <a:effectLst/>
                          <a:latin typeface="Arial" charset="0"/>
                        </a:rPr>
                        <a:t>i</a:t>
                      </a:r>
                      <a:r>
                        <a:rPr kumimoji="0" lang="en-US" sz="2000" b="0" i="0" u="none" strike="noStrike" cap="none" normalizeH="0" baseline="0" noProof="0" dirty="0">
                          <a:ln>
                            <a:noFill/>
                          </a:ln>
                          <a:solidFill>
                            <a:schemeClr val="tx1"/>
                          </a:solidFill>
                          <a:effectLst/>
                          <a:latin typeface="Arial" charset="0"/>
                        </a:rPr>
                        <a:t> and </a:t>
                      </a:r>
                      <a:r>
                        <a:rPr kumimoji="0" lang="en-US" sz="2000" b="0" i="1" u="none" strike="noStrike" cap="none" normalizeH="0" baseline="0" noProof="0" dirty="0">
                          <a:ln>
                            <a:noFill/>
                          </a:ln>
                          <a:solidFill>
                            <a:schemeClr val="tx1"/>
                          </a:solidFill>
                          <a:effectLst/>
                          <a:latin typeface="Arial" charset="0"/>
                        </a:rPr>
                        <a:t>j</a:t>
                      </a:r>
                      <a:r>
                        <a:rPr kumimoji="0" lang="en-US" sz="2000" b="0" i="0" u="none" strike="noStrike" cap="none" normalizeH="0" baseline="0" noProof="0" dirty="0">
                          <a:ln>
                            <a:noFill/>
                          </a:ln>
                          <a:solidFill>
                            <a:schemeClr val="tx1"/>
                          </a:solidFill>
                          <a:effectLst/>
                          <a:latin typeface="Arial" charset="0"/>
                        </a:rPr>
                        <a:t> with </a:t>
                      </a:r>
                      <a:r>
                        <a:rPr kumimoji="0" lang="en-US" sz="2000" b="0" i="1" u="none" strike="noStrike" cap="none" normalizeH="0" baseline="0" noProof="0" dirty="0" err="1">
                          <a:ln>
                            <a:noFill/>
                          </a:ln>
                          <a:solidFill>
                            <a:schemeClr val="tx1"/>
                          </a:solidFill>
                          <a:effectLst/>
                          <a:latin typeface="Arial" charset="0"/>
                        </a:rPr>
                        <a:t>i</a:t>
                      </a:r>
                      <a:r>
                        <a:rPr kumimoji="0" lang="en-US" sz="2000" b="0" i="0" u="none" strike="noStrike" cap="none" normalizeH="0" baseline="0" noProof="0" dirty="0">
                          <a:ln>
                            <a:noFill/>
                          </a:ln>
                          <a:solidFill>
                            <a:schemeClr val="tx1"/>
                          </a:solidFill>
                          <a:effectLst/>
                          <a:latin typeface="Arial" charset="0"/>
                        </a:rPr>
                        <a:t> ≠ </a:t>
                      </a:r>
                      <a:r>
                        <a:rPr kumimoji="0" lang="en-US" sz="2000" b="0" i="1" u="none" strike="noStrike" cap="none" normalizeH="0" baseline="0" noProof="0" dirty="0">
                          <a:ln>
                            <a:noFill/>
                          </a:ln>
                          <a:solidFill>
                            <a:schemeClr val="tx1"/>
                          </a:solidFill>
                          <a:effectLst/>
                          <a:latin typeface="Arial" charset="0"/>
                        </a:rPr>
                        <a:t>j </a:t>
                      </a:r>
                      <a:r>
                        <a:rPr lang="en-US" sz="2000" dirty="0"/>
                        <a:t>(no autocorrelation)</a:t>
                      </a:r>
                      <a:endParaRPr kumimoji="0" lang="en-US" sz="2000" b="0" i="1" u="none" strike="noStrike" cap="none" normalizeH="0" baseline="0" noProof="0" dirty="0">
                        <a:ln>
                          <a:noFill/>
                        </a:ln>
                        <a:solidFill>
                          <a:schemeClr val="tx1"/>
                        </a:solidFill>
                        <a:effectLst/>
                        <a:latin typeface="Arial"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3"/>
                  </a:ext>
                </a:extLst>
              </a:tr>
            </a:tbl>
          </a:graphicData>
        </a:graphic>
      </p:graphicFrame>
      <p:sp>
        <p:nvSpPr>
          <p:cNvPr id="7" name="Datumsplatzhalter 6"/>
          <p:cNvSpPr>
            <a:spLocks noGrp="1"/>
          </p:cNvSpPr>
          <p:nvPr>
            <p:ph type="dt" sz="quarter" idx="10"/>
          </p:nvPr>
        </p:nvSpPr>
        <p:spPr/>
        <p:txBody>
          <a:bodyPr/>
          <a:lstStyle/>
          <a:p>
            <a:pPr>
              <a:defRPr/>
            </a:pPr>
            <a:r>
              <a:rPr lang="en-US" altLang="en-US"/>
              <a:t>Oct 5, 2018</a:t>
            </a:r>
            <a:endParaRPr lang="de-AT" altLang="en-US"/>
          </a:p>
        </p:txBody>
      </p:sp>
      <p:sp>
        <p:nvSpPr>
          <p:cNvPr id="8" name="Fußzeilenplatzhalter 7"/>
          <p:cNvSpPr>
            <a:spLocks noGrp="1"/>
          </p:cNvSpPr>
          <p:nvPr>
            <p:ph type="ftr" sz="quarter" idx="11"/>
          </p:nvPr>
        </p:nvSpPr>
        <p:spPr/>
        <p:txBody>
          <a:bodyPr/>
          <a:lstStyle/>
          <a:p>
            <a:pPr>
              <a:defRPr/>
            </a:pPr>
            <a:r>
              <a:rPr lang="de-AT" altLang="en-US"/>
              <a:t>Hackl, Econometrics, Lecture 1 </a:t>
            </a:r>
          </a:p>
        </p:txBody>
      </p:sp>
      <p:sp>
        <p:nvSpPr>
          <p:cNvPr id="2" name="Rectangle 1"/>
          <p:cNvSpPr/>
          <p:nvPr/>
        </p:nvSpPr>
        <p:spPr>
          <a:xfrm>
            <a:off x="457200" y="1556792"/>
            <a:ext cx="7931224" cy="4336572"/>
          </a:xfrm>
          <a:prstGeom prst="rect">
            <a:avLst/>
          </a:prstGeom>
        </p:spPr>
        <p:txBody>
          <a:bodyPr wrap="square">
            <a:spAutoFit/>
          </a:bodyPr>
          <a:lstStyle/>
          <a:p>
            <a:pPr marL="342900" indent="-342900">
              <a:lnSpc>
                <a:spcPct val="90000"/>
              </a:lnSpc>
              <a:spcBef>
                <a:spcPct val="20000"/>
              </a:spcBef>
              <a:buClr>
                <a:schemeClr val="accent1"/>
              </a:buClr>
              <a:buSzPct val="65000"/>
              <a:defRPr/>
            </a:pPr>
            <a:r>
              <a:rPr lang="en-GB" sz="2000" kern="0" dirty="0"/>
              <a:t>Observation </a:t>
            </a:r>
            <a:r>
              <a:rPr lang="en-GB" sz="2000" i="1" kern="0" dirty="0" err="1"/>
              <a:t>y</a:t>
            </a:r>
            <a:r>
              <a:rPr lang="en-GB" sz="2000" kern="0" baseline="-25000" dirty="0" err="1"/>
              <a:t>i</a:t>
            </a:r>
            <a:r>
              <a:rPr lang="en-GB" sz="2000" kern="0" dirty="0"/>
              <a:t> is a linear function </a:t>
            </a:r>
          </a:p>
          <a:p>
            <a:pPr marL="669925" lvl="1" indent="-325438">
              <a:spcBef>
                <a:spcPts val="600"/>
              </a:spcBef>
              <a:buClr>
                <a:schemeClr val="accent2"/>
              </a:buClr>
              <a:buSzPct val="60000"/>
              <a:buFont typeface="Wingdings" pitchFamily="2" charset="2"/>
              <a:buNone/>
              <a:defRPr/>
            </a:pPr>
            <a:r>
              <a:rPr lang="en-GB" kern="0" dirty="0"/>
              <a:t>	</a:t>
            </a:r>
            <a:r>
              <a:rPr lang="en-GB" sz="2000" i="1" kern="0" dirty="0" err="1"/>
              <a:t>y</a:t>
            </a:r>
            <a:r>
              <a:rPr lang="en-GB" sz="2000" kern="0" baseline="-25000" dirty="0" err="1"/>
              <a:t>i</a:t>
            </a:r>
            <a:r>
              <a:rPr lang="en-GB" sz="2000" kern="0" dirty="0"/>
              <a:t> = </a:t>
            </a:r>
            <a:r>
              <a:rPr lang="en-GB" sz="2000" i="1" kern="0" dirty="0" err="1"/>
              <a:t>x</a:t>
            </a:r>
            <a:r>
              <a:rPr lang="en-GB" sz="2000" kern="0" baseline="-25000" dirty="0" err="1"/>
              <a:t>i</a:t>
            </a:r>
            <a:r>
              <a:rPr lang="en-GB" sz="2000" kern="0" dirty="0" err="1"/>
              <a:t>'</a:t>
            </a:r>
            <a:r>
              <a:rPr lang="en-GB" sz="2000" kern="0" dirty="0" err="1">
                <a:latin typeface="Symbol" pitchFamily="18" charset="2"/>
              </a:rPr>
              <a:t>b</a:t>
            </a:r>
            <a:r>
              <a:rPr lang="en-GB" sz="2000" kern="0" dirty="0"/>
              <a:t> + </a:t>
            </a:r>
            <a:r>
              <a:rPr lang="en-GB" sz="2000" i="1" dirty="0" err="1"/>
              <a:t>ε</a:t>
            </a:r>
            <a:r>
              <a:rPr lang="en-GB" sz="2000" baseline="-25000" dirty="0" err="1"/>
              <a:t>i</a:t>
            </a:r>
            <a:r>
              <a:rPr lang="en-GB" sz="2000" baseline="-25000" dirty="0"/>
              <a:t> </a:t>
            </a:r>
            <a:endParaRPr lang="en-GB" kern="0" baseline="-25000" dirty="0"/>
          </a:p>
          <a:p>
            <a:pPr marL="669925" lvl="1" indent="-325438">
              <a:spcBef>
                <a:spcPts val="600"/>
              </a:spcBef>
              <a:buClr>
                <a:schemeClr val="accent2"/>
              </a:buClr>
              <a:buSzPct val="60000"/>
              <a:defRPr/>
            </a:pPr>
            <a:r>
              <a:rPr lang="en-GB" sz="2000" kern="0" dirty="0"/>
              <a:t>of observations </a:t>
            </a:r>
            <a:r>
              <a:rPr lang="en-GB" sz="2000" i="1" kern="0" dirty="0" err="1"/>
              <a:t>x</a:t>
            </a:r>
            <a:r>
              <a:rPr lang="en-GB" sz="2000" kern="0" baseline="-25000" dirty="0" err="1"/>
              <a:t>ik</a:t>
            </a:r>
            <a:r>
              <a:rPr lang="en-GB" sz="2000" kern="0" dirty="0"/>
              <a:t> of the </a:t>
            </a:r>
            <a:r>
              <a:rPr lang="en-GB" sz="2000" dirty="0"/>
              <a:t>regressor </a:t>
            </a:r>
            <a:r>
              <a:rPr lang="en-GB" sz="2000" kern="0" dirty="0"/>
              <a:t>variables </a:t>
            </a:r>
            <a:r>
              <a:rPr lang="en-GB" sz="2000" i="1" kern="0" dirty="0" err="1"/>
              <a:t>X</a:t>
            </a:r>
            <a:r>
              <a:rPr lang="en-GB" sz="2000" i="1" kern="0" baseline="-25000" dirty="0" err="1"/>
              <a:t>k</a:t>
            </a:r>
            <a:r>
              <a:rPr lang="en-GB" sz="2000" kern="0" dirty="0"/>
              <a:t>, </a:t>
            </a:r>
            <a:r>
              <a:rPr lang="en-GB" sz="2000" i="1" kern="0" dirty="0"/>
              <a:t>k</a:t>
            </a:r>
            <a:r>
              <a:rPr lang="en-GB" sz="2000" kern="0" dirty="0"/>
              <a:t> = 1, …, </a:t>
            </a:r>
            <a:r>
              <a:rPr lang="en-GB" sz="2000" i="1" kern="0" dirty="0"/>
              <a:t>K</a:t>
            </a:r>
            <a:r>
              <a:rPr lang="en-GB" sz="2000" kern="0" dirty="0"/>
              <a:t>, and the error term </a:t>
            </a:r>
            <a:r>
              <a:rPr lang="en-GB" sz="2000" i="1" dirty="0" err="1"/>
              <a:t>ε</a:t>
            </a:r>
            <a:r>
              <a:rPr lang="en-GB" sz="2000" baseline="-25000" dirty="0" err="1"/>
              <a:t>i</a:t>
            </a:r>
            <a:r>
              <a:rPr lang="en-GB" sz="2000" kern="0" dirty="0"/>
              <a:t> </a:t>
            </a:r>
          </a:p>
          <a:p>
            <a:pPr marL="669925" lvl="1" indent="-325438">
              <a:spcBef>
                <a:spcPts val="600"/>
              </a:spcBef>
              <a:buClr>
                <a:schemeClr val="accent2"/>
              </a:buClr>
              <a:buSzPct val="60000"/>
              <a:defRPr/>
            </a:pPr>
            <a:r>
              <a:rPr lang="en-GB" sz="2000" kern="0" dirty="0"/>
              <a:t>for </a:t>
            </a:r>
            <a:r>
              <a:rPr lang="en-GB" sz="2000" i="1" kern="0" dirty="0" err="1"/>
              <a:t>i</a:t>
            </a:r>
            <a:r>
              <a:rPr lang="en-GB" sz="2000" kern="0" dirty="0"/>
              <a:t> = 1, …, </a:t>
            </a:r>
            <a:r>
              <a:rPr lang="en-GB" sz="2000" i="1" kern="0" dirty="0"/>
              <a:t>N</a:t>
            </a:r>
            <a:r>
              <a:rPr lang="en-GB" sz="2000" dirty="0"/>
              <a:t>; </a:t>
            </a:r>
            <a:r>
              <a:rPr lang="en-GB" sz="2000" i="1" kern="0" dirty="0"/>
              <a:t>x</a:t>
            </a:r>
            <a:r>
              <a:rPr lang="en-GB" sz="2000" kern="0" baseline="-25000" dirty="0"/>
              <a:t>i</a:t>
            </a:r>
            <a:r>
              <a:rPr lang="en-GB" sz="2000" kern="0" dirty="0"/>
              <a:t>' = (</a:t>
            </a:r>
            <a:r>
              <a:rPr lang="en-GB" sz="2000" i="1" kern="0" dirty="0"/>
              <a:t>x</a:t>
            </a:r>
            <a:r>
              <a:rPr lang="en-GB" sz="2000" kern="0" baseline="-25000" dirty="0"/>
              <a:t>i1</a:t>
            </a:r>
            <a:r>
              <a:rPr lang="en-GB" sz="2000" kern="0" dirty="0"/>
              <a:t>, …, </a:t>
            </a:r>
            <a:r>
              <a:rPr lang="en-GB" sz="2000" i="1" kern="0" dirty="0" err="1"/>
              <a:t>x</a:t>
            </a:r>
            <a:r>
              <a:rPr lang="en-GB" sz="2000" kern="0" baseline="-25000" dirty="0" err="1"/>
              <a:t>iK</a:t>
            </a:r>
            <a:r>
              <a:rPr lang="en-GB" sz="2000" kern="0" dirty="0"/>
              <a:t>); </a:t>
            </a:r>
            <a:r>
              <a:rPr lang="en-GB" sz="2000" i="1" kern="0" dirty="0"/>
              <a:t>X</a:t>
            </a:r>
            <a:r>
              <a:rPr lang="en-GB" sz="2000" kern="0" dirty="0"/>
              <a:t> = (</a:t>
            </a:r>
            <a:r>
              <a:rPr lang="en-GB" sz="2000" i="1" kern="0" dirty="0" err="1"/>
              <a:t>x</a:t>
            </a:r>
            <a:r>
              <a:rPr lang="en-GB" sz="2000" kern="0" baseline="-25000" dirty="0" err="1"/>
              <a:t>ik</a:t>
            </a:r>
            <a:r>
              <a:rPr lang="en-GB" sz="2000" kern="0" dirty="0"/>
              <a:t>)</a:t>
            </a:r>
            <a:endParaRPr lang="en-GB" sz="2000" i="1" kern="0" dirty="0"/>
          </a:p>
          <a:p>
            <a:pPr marL="342900" indent="-342900">
              <a:lnSpc>
                <a:spcPct val="90000"/>
              </a:lnSpc>
              <a:spcBef>
                <a:spcPct val="20000"/>
              </a:spcBef>
              <a:buClr>
                <a:schemeClr val="accent1"/>
              </a:buClr>
              <a:buSzPct val="65000"/>
              <a:defRPr/>
            </a:pPr>
            <a:endParaRPr lang="en-GB" sz="2000" kern="0" dirty="0"/>
          </a:p>
          <a:p>
            <a:pPr marL="342900" indent="-342900">
              <a:lnSpc>
                <a:spcPct val="90000"/>
              </a:lnSpc>
              <a:spcBef>
                <a:spcPct val="20000"/>
              </a:spcBef>
              <a:buClr>
                <a:schemeClr val="accent1"/>
              </a:buClr>
              <a:buSzPct val="65000"/>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800" kern="0" dirty="0"/>
          </a:p>
          <a:p>
            <a:pPr marL="342900" indent="-342900">
              <a:lnSpc>
                <a:spcPct val="90000"/>
              </a:lnSpc>
              <a:spcBef>
                <a:spcPct val="20000"/>
              </a:spcBef>
              <a:buClr>
                <a:schemeClr val="accent1"/>
              </a:buClr>
              <a:buSzPct val="65000"/>
              <a:defRPr/>
            </a:pPr>
            <a:r>
              <a:rPr lang="en-GB" sz="2000" kern="0" dirty="0"/>
              <a:t>In matrix notation: </a:t>
            </a:r>
            <a:r>
              <a:rPr lang="en-GB" sz="2000" dirty="0"/>
              <a:t>E{</a:t>
            </a:r>
            <a:r>
              <a:rPr lang="en-GB" sz="2000" i="1" dirty="0" err="1"/>
              <a:t>ε</a:t>
            </a:r>
            <a:r>
              <a:rPr lang="en-GB" sz="2000" dirty="0"/>
              <a:t>} = 0, V{</a:t>
            </a:r>
            <a:r>
              <a:rPr lang="en-GB" sz="2000" i="1" dirty="0" err="1"/>
              <a:t>ε</a:t>
            </a:r>
            <a:r>
              <a:rPr lang="en-GB" sz="2000" dirty="0"/>
              <a:t>} = </a:t>
            </a:r>
            <a:r>
              <a:rPr lang="en-GB" sz="2000" dirty="0">
                <a:latin typeface="Symbol" pitchFamily="18" charset="2"/>
              </a:rPr>
              <a:t>s</a:t>
            </a:r>
            <a:r>
              <a:rPr lang="en-GB" sz="2000" baseline="30000" dirty="0"/>
              <a:t>2 </a:t>
            </a:r>
            <a:r>
              <a:rPr lang="en-GB" sz="2000" i="1" dirty="0"/>
              <a:t>I</a:t>
            </a:r>
            <a:r>
              <a:rPr lang="en-GB" sz="2000" baseline="-25000" dirty="0"/>
              <a:t>N</a:t>
            </a:r>
            <a:endParaRPr lang="en-GB" sz="2000" kern="0" dirty="0"/>
          </a:p>
        </p:txBody>
      </p:sp>
    </p:spTree>
    <p:extLst>
      <p:ext uri="{BB962C8B-B14F-4D97-AF65-F5344CB8AC3E}">
        <p14:creationId xmlns:p14="http://schemas.microsoft.com/office/powerpoint/2010/main" val="16287487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r>
              <a:rPr lang="en-GB" altLang="cs-CZ" sz="4000">
                <a:latin typeface="Verdana" pitchFamily="34" charset="0"/>
              </a:rPr>
              <a:t>Systematic Part of the Model</a:t>
            </a:r>
            <a:endParaRPr lang="en-GB" altLang="cs-CZ" sz="4000" baseline="-25000">
              <a:latin typeface="Verdana" pitchFamily="34" charset="0"/>
            </a:endParaRPr>
          </a:p>
        </p:txBody>
      </p:sp>
      <p:sp>
        <p:nvSpPr>
          <p:cNvPr id="24580"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altLang="cs-CZ" sz="2000" dirty="0"/>
              <a:t>The systematic part E{</a:t>
            </a:r>
            <a:r>
              <a:rPr lang="en-GB" altLang="cs-CZ" sz="2000" i="1" dirty="0" err="1"/>
              <a:t>y</a:t>
            </a:r>
            <a:r>
              <a:rPr lang="en-GB" altLang="cs-CZ" sz="2000" baseline="-25000" dirty="0" err="1"/>
              <a:t>i</a:t>
            </a:r>
            <a:r>
              <a:rPr lang="en-GB" altLang="cs-CZ" sz="2000" dirty="0"/>
              <a:t> |</a:t>
            </a:r>
            <a:r>
              <a:rPr lang="en-GB" altLang="cs-CZ" sz="2000" baseline="-25000" dirty="0"/>
              <a:t> </a:t>
            </a:r>
            <a:r>
              <a:rPr lang="en-GB" altLang="cs-CZ" sz="2000" i="1" dirty="0"/>
              <a:t>x</a:t>
            </a:r>
            <a:r>
              <a:rPr lang="en-GB" altLang="cs-CZ" sz="2000" baseline="-25000" dirty="0"/>
              <a:t>i </a:t>
            </a:r>
            <a:r>
              <a:rPr lang="en-GB" altLang="cs-CZ" sz="2000" dirty="0"/>
              <a:t>} of the model </a:t>
            </a:r>
            <a:r>
              <a:rPr lang="en-GB" altLang="cs-CZ" sz="2000" i="1" dirty="0" err="1"/>
              <a:t>y</a:t>
            </a:r>
            <a:r>
              <a:rPr lang="en-GB" altLang="cs-CZ" sz="2000" baseline="-25000" dirty="0" err="1"/>
              <a:t>i</a:t>
            </a:r>
            <a:r>
              <a:rPr lang="en-GB" altLang="cs-CZ" sz="2000" dirty="0"/>
              <a:t> = </a:t>
            </a:r>
            <a:r>
              <a:rPr lang="en-GB" altLang="cs-CZ" sz="2000" i="1" dirty="0" err="1"/>
              <a:t>x</a:t>
            </a:r>
            <a:r>
              <a:rPr lang="en-GB" altLang="cs-CZ" sz="2000" baseline="-25000" dirty="0" err="1"/>
              <a:t>i</a:t>
            </a:r>
            <a:r>
              <a:rPr lang="en-GB" altLang="cs-CZ" sz="2000" dirty="0" err="1"/>
              <a:t>'</a:t>
            </a:r>
            <a:r>
              <a:rPr lang="en-GB" altLang="cs-CZ" sz="2000" dirty="0" err="1">
                <a:latin typeface="Symbol" pitchFamily="18" charset="2"/>
              </a:rPr>
              <a:t>b</a:t>
            </a:r>
            <a:r>
              <a:rPr lang="en-GB" altLang="cs-CZ" sz="2000" dirty="0"/>
              <a:t>  + </a:t>
            </a:r>
            <a:r>
              <a:rPr lang="en-GB" altLang="cs-CZ" sz="2000" i="1" dirty="0" err="1">
                <a:cs typeface="Arial" charset="0"/>
              </a:rPr>
              <a:t>ε</a:t>
            </a:r>
            <a:r>
              <a:rPr lang="en-GB" altLang="cs-CZ" sz="2000" baseline="-25000" dirty="0" err="1">
                <a:cs typeface="Arial" charset="0"/>
              </a:rPr>
              <a:t>i</a:t>
            </a:r>
            <a:r>
              <a:rPr lang="en-GB" altLang="cs-CZ" sz="2000" dirty="0"/>
              <a:t>, given observations </a:t>
            </a:r>
            <a:r>
              <a:rPr lang="en-GB" altLang="cs-CZ" sz="2000" i="1" dirty="0"/>
              <a:t>x</a:t>
            </a:r>
            <a:r>
              <a:rPr lang="en-GB" altLang="cs-CZ" sz="2000" baseline="-25000" dirty="0"/>
              <a:t>i</a:t>
            </a:r>
            <a:r>
              <a:rPr lang="en-GB" altLang="cs-CZ" sz="2000" dirty="0"/>
              <a:t>, is derived under the Gauss-Markov assumptions as follows: </a:t>
            </a:r>
          </a:p>
          <a:p>
            <a:pPr>
              <a:spcBef>
                <a:spcPts val="600"/>
              </a:spcBef>
              <a:buFont typeface="Wingdings" pitchFamily="2" charset="2"/>
              <a:buNone/>
            </a:pPr>
            <a:r>
              <a:rPr lang="en-GB" altLang="cs-CZ" sz="2000" dirty="0"/>
              <a:t>(A2) implies E{</a:t>
            </a:r>
            <a:r>
              <a:rPr lang="en-GB" altLang="cs-CZ" sz="2000" i="1" dirty="0" err="1">
                <a:cs typeface="Arial" charset="0"/>
              </a:rPr>
              <a:t>ε</a:t>
            </a:r>
            <a:r>
              <a:rPr lang="en-GB" altLang="cs-CZ" sz="2000" i="1" dirty="0">
                <a:cs typeface="Arial" charset="0"/>
              </a:rPr>
              <a:t> </a:t>
            </a:r>
            <a:r>
              <a:rPr lang="en-GB" altLang="cs-CZ" sz="2000" dirty="0"/>
              <a:t>|</a:t>
            </a:r>
            <a:r>
              <a:rPr lang="en-GB" altLang="cs-CZ" sz="2000" baseline="-25000" dirty="0"/>
              <a:t> </a:t>
            </a:r>
            <a:r>
              <a:rPr lang="en-GB" altLang="cs-CZ" sz="2000" i="1" dirty="0"/>
              <a:t>X</a:t>
            </a:r>
            <a:r>
              <a:rPr lang="en-GB" altLang="cs-CZ" sz="2000" dirty="0"/>
              <a:t>} = E{</a:t>
            </a:r>
            <a:r>
              <a:rPr lang="en-GB" altLang="cs-CZ" sz="2000" i="1" dirty="0" err="1">
                <a:cs typeface="Arial" charset="0"/>
              </a:rPr>
              <a:t>ε</a:t>
            </a:r>
            <a:r>
              <a:rPr lang="en-GB" altLang="cs-CZ" sz="2000" dirty="0"/>
              <a:t>} = 0 and V{</a:t>
            </a:r>
            <a:r>
              <a:rPr lang="en-GB" altLang="cs-CZ" sz="2000" i="1" dirty="0" err="1">
                <a:cs typeface="Arial" charset="0"/>
              </a:rPr>
              <a:t>ε</a:t>
            </a:r>
            <a:r>
              <a:rPr lang="en-GB" altLang="cs-CZ" sz="2000" i="1" dirty="0">
                <a:cs typeface="Arial" charset="0"/>
              </a:rPr>
              <a:t> </a:t>
            </a:r>
            <a:r>
              <a:rPr lang="en-GB" altLang="cs-CZ" sz="2000" dirty="0"/>
              <a:t>|</a:t>
            </a:r>
            <a:r>
              <a:rPr lang="en-GB" altLang="cs-CZ" sz="2000" baseline="-25000" dirty="0"/>
              <a:t> </a:t>
            </a:r>
            <a:r>
              <a:rPr lang="en-GB" altLang="cs-CZ" sz="2000" i="1" dirty="0"/>
              <a:t>X</a:t>
            </a:r>
            <a:r>
              <a:rPr lang="en-GB" altLang="cs-CZ" sz="2000" dirty="0"/>
              <a:t>} = V{</a:t>
            </a:r>
            <a:r>
              <a:rPr lang="en-GB" altLang="cs-CZ" sz="2000" i="1" dirty="0" err="1">
                <a:cs typeface="Arial" charset="0"/>
              </a:rPr>
              <a:t>ε</a:t>
            </a:r>
            <a:r>
              <a:rPr lang="en-GB" altLang="cs-CZ" sz="2000" dirty="0"/>
              <a:t>} = </a:t>
            </a:r>
            <a:r>
              <a:rPr lang="en-GB" altLang="cs-CZ" sz="2000" dirty="0">
                <a:latin typeface="Symbol" pitchFamily="18" charset="2"/>
              </a:rPr>
              <a:t>s</a:t>
            </a:r>
            <a:r>
              <a:rPr lang="en-GB" altLang="cs-CZ" sz="2000" baseline="30000" dirty="0"/>
              <a:t>2 </a:t>
            </a:r>
            <a:r>
              <a:rPr lang="en-GB" altLang="cs-CZ" sz="2000" i="1" dirty="0"/>
              <a:t>I</a:t>
            </a:r>
            <a:r>
              <a:rPr lang="en-GB" altLang="cs-CZ" sz="2000" baseline="-25000" dirty="0"/>
              <a:t>N</a:t>
            </a:r>
          </a:p>
          <a:p>
            <a:pPr>
              <a:spcBef>
                <a:spcPts val="600"/>
              </a:spcBef>
            </a:pPr>
            <a:r>
              <a:rPr lang="en-GB" altLang="cs-CZ" sz="2000" dirty="0"/>
              <a:t>Observations </a:t>
            </a:r>
            <a:r>
              <a:rPr lang="en-GB" altLang="cs-CZ" sz="2000" i="1" dirty="0"/>
              <a:t>x</a:t>
            </a:r>
            <a:r>
              <a:rPr lang="en-GB" altLang="cs-CZ" sz="2000" baseline="-25000" dirty="0"/>
              <a:t>i</a:t>
            </a:r>
            <a:r>
              <a:rPr lang="en-GB" altLang="cs-CZ" sz="2000" dirty="0"/>
              <a:t>, </a:t>
            </a:r>
            <a:r>
              <a:rPr lang="en-GB" altLang="cs-CZ" sz="2000" i="1" dirty="0" err="1"/>
              <a:t>i</a:t>
            </a:r>
            <a:r>
              <a:rPr lang="en-GB" altLang="cs-CZ" sz="2000" dirty="0"/>
              <a:t> = 1, …, </a:t>
            </a:r>
            <a:r>
              <a:rPr lang="en-GB" altLang="cs-CZ" sz="2000" i="1" dirty="0"/>
              <a:t>N</a:t>
            </a:r>
            <a:r>
              <a:rPr lang="en-GB" altLang="cs-CZ" sz="2000" dirty="0"/>
              <a:t>, do not affect the properties of </a:t>
            </a:r>
            <a:r>
              <a:rPr lang="en-GB" altLang="cs-CZ" sz="2000" i="1" dirty="0" err="1">
                <a:cs typeface="Arial" charset="0"/>
              </a:rPr>
              <a:t>ε</a:t>
            </a:r>
            <a:endParaRPr lang="en-GB" altLang="cs-CZ" sz="2000" dirty="0"/>
          </a:p>
          <a:p>
            <a:pPr>
              <a:spcBef>
                <a:spcPts val="600"/>
              </a:spcBef>
            </a:pPr>
            <a:r>
              <a:rPr lang="en-GB" altLang="cs-CZ" sz="2000" dirty="0"/>
              <a:t>The systematic part </a:t>
            </a:r>
          </a:p>
          <a:p>
            <a:pPr>
              <a:spcBef>
                <a:spcPts val="600"/>
              </a:spcBef>
              <a:buFont typeface="Wingdings" pitchFamily="2" charset="2"/>
              <a:buNone/>
            </a:pPr>
            <a:r>
              <a:rPr lang="en-GB" altLang="cs-CZ" sz="2000" dirty="0"/>
              <a:t>	</a:t>
            </a:r>
            <a:r>
              <a:rPr lang="en-GB" altLang="cs-CZ" sz="2000" i="1" dirty="0"/>
              <a:t> 	</a:t>
            </a:r>
            <a:r>
              <a:rPr lang="en-GB" altLang="cs-CZ" sz="2000" dirty="0"/>
              <a:t>E{</a:t>
            </a:r>
            <a:r>
              <a:rPr lang="en-GB" altLang="cs-CZ" sz="2000" i="1" dirty="0" err="1"/>
              <a:t>y</a:t>
            </a:r>
            <a:r>
              <a:rPr lang="en-GB" altLang="cs-CZ" sz="2000" baseline="-25000" dirty="0" err="1"/>
              <a:t>i</a:t>
            </a:r>
            <a:r>
              <a:rPr lang="en-GB" altLang="cs-CZ" sz="2000" dirty="0"/>
              <a:t> |</a:t>
            </a:r>
            <a:r>
              <a:rPr lang="en-GB" altLang="cs-CZ" sz="2000" baseline="-25000" dirty="0"/>
              <a:t> </a:t>
            </a:r>
            <a:r>
              <a:rPr lang="en-GB" altLang="cs-CZ" sz="2000" i="1" dirty="0"/>
              <a:t>x</a:t>
            </a:r>
            <a:r>
              <a:rPr lang="en-GB" altLang="cs-CZ" sz="2000" baseline="-25000" dirty="0"/>
              <a:t>i </a:t>
            </a:r>
            <a:r>
              <a:rPr lang="en-GB" altLang="cs-CZ" sz="2000" dirty="0"/>
              <a:t>} = </a:t>
            </a:r>
            <a:r>
              <a:rPr lang="en-GB" altLang="cs-CZ" sz="2000" i="1" dirty="0" err="1"/>
              <a:t>x</a:t>
            </a:r>
            <a:r>
              <a:rPr lang="en-GB" altLang="cs-CZ" sz="2000" baseline="-25000" dirty="0" err="1"/>
              <a:t>i</a:t>
            </a:r>
            <a:r>
              <a:rPr lang="en-GB" altLang="cs-CZ" sz="2000" dirty="0" err="1"/>
              <a:t>'</a:t>
            </a:r>
            <a:r>
              <a:rPr lang="en-GB" altLang="cs-CZ" sz="2000" dirty="0" err="1">
                <a:latin typeface="Symbol" pitchFamily="18" charset="2"/>
              </a:rPr>
              <a:t>b</a:t>
            </a:r>
            <a:r>
              <a:rPr lang="en-GB" altLang="cs-CZ" sz="2000" dirty="0"/>
              <a:t> </a:t>
            </a:r>
          </a:p>
          <a:p>
            <a:pPr>
              <a:spcBef>
                <a:spcPts val="600"/>
              </a:spcBef>
              <a:buFont typeface="Wingdings" pitchFamily="2" charset="2"/>
              <a:buNone/>
            </a:pPr>
            <a:r>
              <a:rPr lang="en-GB" altLang="cs-CZ" sz="2000" dirty="0"/>
              <a:t>	can be interpreted as the conditional expectation of </a:t>
            </a:r>
            <a:r>
              <a:rPr lang="en-GB" altLang="cs-CZ" sz="2000" i="1" dirty="0" err="1"/>
              <a:t>y</a:t>
            </a:r>
            <a:r>
              <a:rPr lang="en-GB" altLang="cs-CZ" sz="2000" baseline="-25000" dirty="0" err="1"/>
              <a:t>i</a:t>
            </a:r>
            <a:r>
              <a:rPr lang="en-GB" altLang="cs-CZ" sz="2000" dirty="0"/>
              <a:t>, given observations </a:t>
            </a:r>
            <a:r>
              <a:rPr lang="en-GB" altLang="cs-CZ" sz="2000" i="1" dirty="0"/>
              <a:t>x</a:t>
            </a:r>
            <a:r>
              <a:rPr lang="en-GB" altLang="cs-CZ" sz="2000" baseline="-25000" dirty="0"/>
              <a:t>i</a:t>
            </a:r>
          </a:p>
          <a:p>
            <a:pPr>
              <a:spcBef>
                <a:spcPts val="600"/>
              </a:spcBef>
              <a:buFont typeface="Wingdings" pitchFamily="2" charset="2"/>
              <a:buNone/>
            </a:pPr>
            <a:endParaRPr lang="en-GB" altLang="cs-CZ" sz="2000" dirty="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24582"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4578"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4601"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r>
              <a:rPr lang="en-GB" altLang="cs-CZ" sz="4000">
                <a:latin typeface="Verdana" pitchFamily="34" charset="0"/>
              </a:rPr>
              <a:t>Is the OLS Estimator a Good Estimator? </a:t>
            </a:r>
            <a:endParaRPr lang="en-GB" altLang="cs-CZ" sz="4000" baseline="-25000">
              <a:latin typeface="Verdana" pitchFamily="34" charset="0"/>
            </a:endParaRPr>
          </a:p>
        </p:txBody>
      </p:sp>
      <p:sp>
        <p:nvSpPr>
          <p:cNvPr id="25604"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endParaRPr lang="en-US" altLang="cs-CZ" sz="2000"/>
          </a:p>
          <a:p>
            <a:pPr>
              <a:spcBef>
                <a:spcPts val="600"/>
              </a:spcBef>
            </a:pPr>
            <a:r>
              <a:rPr lang="en-GB" altLang="cs-CZ" sz="2000"/>
              <a:t>Under the Gauss-Markov assumptions, the OLS estimator has favourable properties; see below</a:t>
            </a:r>
          </a:p>
          <a:p>
            <a:pPr>
              <a:spcBef>
                <a:spcPts val="600"/>
              </a:spcBef>
            </a:pPr>
            <a:r>
              <a:rPr lang="en-GB" altLang="cs-CZ" sz="2000"/>
              <a:t>Gauss-Markov assumptions are very strong but not always satisfied</a:t>
            </a:r>
          </a:p>
          <a:p>
            <a:pPr>
              <a:spcBef>
                <a:spcPts val="600"/>
              </a:spcBef>
            </a:pPr>
            <a:r>
              <a:rPr lang="en-GB" altLang="cs-CZ" sz="2000"/>
              <a:t>Relaxations of the Gauss-Markov assumptions and consequences of such relaxations are important topics in econometrics </a:t>
            </a:r>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25606"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5602"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5624"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lstStyle/>
          <a:p>
            <a:r>
              <a:rPr lang="en-GB" altLang="cs-CZ" sz="4000">
                <a:latin typeface="Verdana" pitchFamily="34" charset="0"/>
              </a:rPr>
              <a:t>Properties of OLS Estimators </a:t>
            </a:r>
          </a:p>
        </p:txBody>
      </p:sp>
      <p:sp>
        <p:nvSpPr>
          <p:cNvPr id="26629" name="Textplatzhalter 17"/>
          <p:cNvSpPr>
            <a:spLocks noGrp="1"/>
          </p:cNvSpPr>
          <p:nvPr>
            <p:ph type="body" sz="half" idx="1"/>
          </p:nvPr>
        </p:nvSpPr>
        <p:spPr>
          <a:xfrm>
            <a:off x="500063" y="1600200"/>
            <a:ext cx="7900987" cy="4493096"/>
          </a:xfrm>
        </p:spPr>
        <p:txBody>
          <a:bodyPr/>
          <a:lstStyle/>
          <a:p>
            <a:pPr eaLnBrk="1" hangingPunct="1">
              <a:spcBef>
                <a:spcPct val="10000"/>
              </a:spcBef>
              <a:spcAft>
                <a:spcPct val="10000"/>
              </a:spcAft>
              <a:buFontTx/>
              <a:buNone/>
            </a:pPr>
            <a:r>
              <a:rPr lang="en-GB" altLang="cs-CZ" sz="2000" dirty="0"/>
              <a:t>1. The OLS estimator </a:t>
            </a:r>
            <a:r>
              <a:rPr lang="en-GB" altLang="cs-CZ" sz="2000" i="1" dirty="0"/>
              <a:t>b</a:t>
            </a:r>
            <a:r>
              <a:rPr lang="en-GB" altLang="cs-CZ" sz="2000" dirty="0"/>
              <a:t> is unbiased: E{</a:t>
            </a:r>
            <a:r>
              <a:rPr lang="en-GB" altLang="cs-CZ" sz="2000" i="1" dirty="0"/>
              <a:t>b</a:t>
            </a:r>
            <a:r>
              <a:rPr lang="en-GB" altLang="cs-CZ" sz="2000" i="1" dirty="0">
                <a:cs typeface="Arial" charset="0"/>
              </a:rPr>
              <a:t> </a:t>
            </a:r>
            <a:r>
              <a:rPr lang="en-GB" altLang="cs-CZ" sz="2000" dirty="0"/>
              <a:t>|</a:t>
            </a:r>
            <a:r>
              <a:rPr lang="en-GB" altLang="cs-CZ" sz="2000" baseline="-25000" dirty="0"/>
              <a:t> </a:t>
            </a:r>
            <a:r>
              <a:rPr lang="en-GB" altLang="cs-CZ" sz="2000" i="1" dirty="0"/>
              <a:t>X</a:t>
            </a:r>
            <a:r>
              <a:rPr lang="en-GB" altLang="cs-CZ" sz="2000" dirty="0"/>
              <a:t>} = E{</a:t>
            </a:r>
            <a:r>
              <a:rPr lang="en-GB" altLang="cs-CZ" sz="2000" i="1" dirty="0"/>
              <a:t>b</a:t>
            </a:r>
            <a:r>
              <a:rPr lang="en-GB" altLang="cs-CZ" sz="2000" dirty="0"/>
              <a:t>} = </a:t>
            </a:r>
            <a:r>
              <a:rPr lang="en-GB" altLang="cs-CZ" sz="2000" i="1" dirty="0">
                <a:cs typeface="Arial" charset="0"/>
              </a:rPr>
              <a:t>β</a:t>
            </a:r>
          </a:p>
          <a:p>
            <a:pPr eaLnBrk="1" hangingPunct="1">
              <a:spcBef>
                <a:spcPct val="10000"/>
              </a:spcBef>
              <a:spcAft>
                <a:spcPct val="10000"/>
              </a:spcAft>
              <a:buFont typeface="Wingdings" pitchFamily="2" charset="2"/>
              <a:buNone/>
            </a:pPr>
            <a:r>
              <a:rPr lang="en-GB" altLang="cs-CZ" sz="2000" i="1" dirty="0"/>
              <a:t>	   </a:t>
            </a:r>
            <a:r>
              <a:rPr lang="en-GB" altLang="cs-CZ" sz="2000" dirty="0"/>
              <a:t>Needs </a:t>
            </a:r>
            <a:r>
              <a:rPr lang="en-GB" altLang="cs-CZ" sz="2000" dirty="0">
                <a:cs typeface="Arial" charset="0"/>
              </a:rPr>
              <a:t>assumptions (A1) and (A2)</a:t>
            </a:r>
            <a:endParaRPr lang="en-GB" altLang="cs-CZ" sz="2000" dirty="0"/>
          </a:p>
          <a:p>
            <a:pPr eaLnBrk="1" hangingPunct="1">
              <a:spcBef>
                <a:spcPct val="10000"/>
              </a:spcBef>
              <a:spcAft>
                <a:spcPct val="10000"/>
              </a:spcAft>
              <a:buFontTx/>
              <a:buNone/>
            </a:pPr>
            <a:endParaRPr lang="en-GB" altLang="cs-CZ" sz="1200" dirty="0">
              <a:cs typeface="Arial" charset="0"/>
            </a:endParaRPr>
          </a:p>
          <a:p>
            <a:pPr eaLnBrk="1" hangingPunct="1">
              <a:spcBef>
                <a:spcPct val="10000"/>
              </a:spcBef>
              <a:spcAft>
                <a:spcPct val="10000"/>
              </a:spcAft>
              <a:buFontTx/>
              <a:buNone/>
            </a:pPr>
            <a:r>
              <a:rPr lang="en-GB" altLang="cs-CZ" sz="2000" dirty="0">
                <a:cs typeface="Arial" charset="0"/>
              </a:rPr>
              <a:t>2. The variance of the OLS estimator </a:t>
            </a:r>
            <a:r>
              <a:rPr lang="en-GB" altLang="cs-CZ" sz="2000" i="1" dirty="0"/>
              <a:t>b</a:t>
            </a:r>
            <a:r>
              <a:rPr lang="en-GB" altLang="cs-CZ" sz="2000" dirty="0"/>
              <a:t> </a:t>
            </a:r>
            <a:r>
              <a:rPr lang="en-GB" altLang="cs-CZ" sz="2000" dirty="0">
                <a:cs typeface="Arial" charset="0"/>
              </a:rPr>
              <a:t>is given by</a:t>
            </a:r>
          </a:p>
          <a:p>
            <a:pPr eaLnBrk="1" hangingPunct="1">
              <a:spcBef>
                <a:spcPct val="40000"/>
              </a:spcBef>
              <a:spcAft>
                <a:spcPct val="40000"/>
              </a:spcAft>
              <a:buFontTx/>
              <a:buNone/>
            </a:pPr>
            <a:r>
              <a:rPr lang="en-GB" altLang="cs-CZ" sz="2000" dirty="0">
                <a:cs typeface="Arial" charset="0"/>
              </a:rPr>
              <a:t>		V{</a:t>
            </a:r>
            <a:r>
              <a:rPr lang="en-GB" altLang="cs-CZ" sz="2000" i="1" dirty="0">
                <a:cs typeface="Arial" charset="0"/>
              </a:rPr>
              <a:t>b </a:t>
            </a:r>
            <a:r>
              <a:rPr lang="en-GB" altLang="cs-CZ" sz="2000" dirty="0"/>
              <a:t>|</a:t>
            </a:r>
            <a:r>
              <a:rPr lang="en-GB" altLang="cs-CZ" sz="2000" baseline="-25000" dirty="0"/>
              <a:t> </a:t>
            </a:r>
            <a:r>
              <a:rPr lang="en-GB" altLang="cs-CZ" sz="2000" i="1" dirty="0"/>
              <a:t>X</a:t>
            </a:r>
            <a:r>
              <a:rPr lang="en-GB" altLang="cs-CZ" sz="2000" dirty="0">
                <a:cs typeface="Arial" charset="0"/>
              </a:rPr>
              <a:t>} = V{</a:t>
            </a:r>
            <a:r>
              <a:rPr lang="en-GB" altLang="cs-CZ" sz="2000" i="1" dirty="0">
                <a:cs typeface="Arial" charset="0"/>
              </a:rPr>
              <a:t>b</a:t>
            </a:r>
            <a:r>
              <a:rPr lang="en-GB" altLang="cs-CZ" sz="2000" dirty="0">
                <a:cs typeface="Arial" charset="0"/>
              </a:rPr>
              <a:t>} = σ</a:t>
            </a:r>
            <a:r>
              <a:rPr lang="en-GB" altLang="cs-CZ" sz="2000" baseline="30000" dirty="0">
                <a:cs typeface="Arial" charset="0"/>
              </a:rPr>
              <a:t>2</a:t>
            </a:r>
            <a:r>
              <a:rPr lang="en-GB" altLang="cs-CZ" sz="2000" dirty="0"/>
              <a:t>(</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a:t>
            </a:r>
            <a:r>
              <a:rPr lang="en-GB" altLang="cs-CZ" sz="2000" baseline="30000" dirty="0">
                <a:cs typeface="Arial" charset="0"/>
              </a:rPr>
              <a:t>-1</a:t>
            </a:r>
            <a:r>
              <a:rPr lang="en-GB" altLang="cs-CZ" sz="2000" dirty="0">
                <a:cs typeface="Arial" charset="0"/>
              </a:rPr>
              <a:t> = σ</a:t>
            </a:r>
            <a:r>
              <a:rPr lang="en-GB" altLang="cs-CZ" sz="2000" baseline="30000" dirty="0">
                <a:cs typeface="Arial" charset="0"/>
              </a:rPr>
              <a:t>2</a:t>
            </a:r>
            <a:r>
              <a:rPr lang="en-GB" altLang="cs-CZ" sz="2000" dirty="0"/>
              <a:t>(</a:t>
            </a:r>
            <a:r>
              <a:rPr lang="en-GB" altLang="cs-CZ" sz="2000" i="1" dirty="0">
                <a:cs typeface="Arial" charset="0"/>
              </a:rPr>
              <a:t>X‘</a:t>
            </a:r>
            <a:r>
              <a:rPr lang="en-GB" altLang="cs-CZ" sz="2000" dirty="0">
                <a:cs typeface="Arial" charset="0"/>
              </a:rPr>
              <a:t> </a:t>
            </a:r>
            <a:r>
              <a:rPr lang="en-GB" altLang="cs-CZ" sz="2000" i="1" dirty="0">
                <a:cs typeface="Arial" charset="0"/>
              </a:rPr>
              <a:t>X</a:t>
            </a:r>
            <a:r>
              <a:rPr lang="en-GB" altLang="cs-CZ" sz="2000" dirty="0">
                <a:cs typeface="Arial" charset="0"/>
              </a:rPr>
              <a:t>)</a:t>
            </a:r>
            <a:r>
              <a:rPr lang="en-GB" altLang="cs-CZ" sz="2000" baseline="30000" dirty="0">
                <a:cs typeface="Arial" charset="0"/>
              </a:rPr>
              <a:t>-1</a:t>
            </a:r>
            <a:r>
              <a:rPr lang="en-GB" altLang="cs-CZ" sz="2000" dirty="0">
                <a:cs typeface="Arial" charset="0"/>
              </a:rPr>
              <a:t> </a:t>
            </a:r>
          </a:p>
          <a:p>
            <a:pPr eaLnBrk="1" hangingPunct="1">
              <a:spcBef>
                <a:spcPct val="10000"/>
              </a:spcBef>
              <a:spcAft>
                <a:spcPct val="10000"/>
              </a:spcAft>
              <a:buFont typeface="Wingdings" pitchFamily="2" charset="2"/>
              <a:buNone/>
            </a:pPr>
            <a:r>
              <a:rPr lang="en-GB" altLang="cs-CZ" sz="2000" i="1" dirty="0"/>
              <a:t>	   </a:t>
            </a:r>
            <a:r>
              <a:rPr lang="en-GB" altLang="cs-CZ" sz="2000" dirty="0"/>
              <a:t>Needs </a:t>
            </a:r>
            <a:r>
              <a:rPr lang="en-GB" altLang="cs-CZ" sz="2000" dirty="0">
                <a:cs typeface="Arial" charset="0"/>
              </a:rPr>
              <a:t>assumptions (A1), (A2), (A3) and (A4) </a:t>
            </a:r>
          </a:p>
          <a:p>
            <a:pPr eaLnBrk="1" hangingPunct="1">
              <a:spcBef>
                <a:spcPct val="10000"/>
              </a:spcBef>
              <a:spcAft>
                <a:spcPct val="10000"/>
              </a:spcAft>
              <a:buFontTx/>
              <a:buNone/>
            </a:pPr>
            <a:endParaRPr lang="en-GB" altLang="cs-CZ" sz="1200" dirty="0">
              <a:cs typeface="Arial" charset="0"/>
            </a:endParaRPr>
          </a:p>
          <a:p>
            <a:pPr eaLnBrk="1" hangingPunct="1">
              <a:spcBef>
                <a:spcPct val="10000"/>
              </a:spcBef>
              <a:spcAft>
                <a:spcPct val="10000"/>
              </a:spcAft>
              <a:buFontTx/>
              <a:buNone/>
            </a:pPr>
            <a:r>
              <a:rPr lang="en-GB" altLang="cs-CZ" sz="2000" dirty="0">
                <a:cs typeface="Arial" charset="0"/>
              </a:rPr>
              <a:t>3. Gauss-Markov Theorem: The OLS estimator </a:t>
            </a:r>
            <a:r>
              <a:rPr lang="en-GB" altLang="cs-CZ" sz="2000" i="1" dirty="0"/>
              <a:t>b</a:t>
            </a:r>
            <a:r>
              <a:rPr lang="en-GB" altLang="cs-CZ" sz="2000" dirty="0"/>
              <a:t> </a:t>
            </a:r>
            <a:r>
              <a:rPr lang="en-GB" altLang="cs-CZ" sz="2000" dirty="0">
                <a:cs typeface="Arial" charset="0"/>
              </a:rPr>
              <a:t>is a BLUE</a:t>
            </a:r>
            <a:r>
              <a:rPr lang="en-GB" altLang="cs-CZ" sz="2000" baseline="30000" dirty="0">
                <a:cs typeface="Arial" charset="0"/>
              </a:rPr>
              <a:t>1)</a:t>
            </a:r>
            <a:r>
              <a:rPr lang="en-GB" altLang="cs-CZ" sz="2000" dirty="0">
                <a:cs typeface="Arial" charset="0"/>
              </a:rPr>
              <a:t> (best linear unbiased estimator) for β</a:t>
            </a:r>
          </a:p>
          <a:p>
            <a:pPr eaLnBrk="1" hangingPunct="1">
              <a:spcBef>
                <a:spcPct val="10000"/>
              </a:spcBef>
              <a:spcAft>
                <a:spcPct val="10000"/>
              </a:spcAft>
              <a:buFontTx/>
              <a:buNone/>
            </a:pPr>
            <a:r>
              <a:rPr lang="en-GB" altLang="cs-CZ" sz="2000" dirty="0"/>
              <a:t>	   Needs </a:t>
            </a:r>
            <a:r>
              <a:rPr lang="en-GB" altLang="cs-CZ" sz="2000" dirty="0">
                <a:cs typeface="Arial" charset="0"/>
              </a:rPr>
              <a:t>assumptions (A1), (A2), (A3), and (A4) and requires	linearity in parameters</a:t>
            </a:r>
            <a:endParaRPr lang="en-GB" altLang="cs-CZ" sz="2000" dirty="0"/>
          </a:p>
          <a:p>
            <a:pPr>
              <a:spcBef>
                <a:spcPts val="600"/>
              </a:spcBef>
              <a:buFont typeface="Wingdings" pitchFamily="2" charset="2"/>
              <a:buNone/>
            </a:pPr>
            <a:r>
              <a:rPr lang="en-GB" altLang="cs-CZ" sz="1100" dirty="0"/>
              <a:t>_________________</a:t>
            </a:r>
          </a:p>
          <a:p>
            <a:pPr>
              <a:spcBef>
                <a:spcPts val="600"/>
              </a:spcBef>
              <a:buNone/>
            </a:pPr>
            <a:r>
              <a:rPr lang="en-GB" altLang="cs-CZ" sz="2000" baseline="30000" dirty="0"/>
              <a:t>1)</a:t>
            </a:r>
            <a:r>
              <a:rPr lang="en-GB" altLang="cs-CZ" sz="2000" dirty="0"/>
              <a:t> </a:t>
            </a:r>
            <a:r>
              <a:rPr lang="en-GB" altLang="cs-CZ" sz="1600" dirty="0">
                <a:cs typeface="Arial" charset="0"/>
              </a:rPr>
              <a:t>OLS estimator is most accurate among linear unbiased estimators; </a:t>
            </a:r>
            <a:r>
              <a:rPr lang="en-GB" altLang="cs-CZ" sz="1600" dirty="0"/>
              <a:t>see next slide </a:t>
            </a:r>
          </a:p>
          <a:p>
            <a:pPr>
              <a:buFont typeface="Wingdings" pitchFamily="2" charset="2"/>
              <a:buNone/>
            </a:pPr>
            <a:endParaRPr lang="en-US" altLang="cs-CZ" sz="2000" dirty="0"/>
          </a:p>
          <a:p>
            <a:pPr>
              <a:buFont typeface="Wingdings" pitchFamily="2" charset="2"/>
              <a:buNone/>
            </a:pPr>
            <a:endParaRPr lang="en-US" altLang="cs-CZ" sz="2000" dirty="0"/>
          </a:p>
          <a:p>
            <a:pPr>
              <a:buFont typeface="Wingdings" pitchFamily="2" charset="2"/>
              <a:buNone/>
            </a:pPr>
            <a:endParaRPr lang="en-US" altLang="cs-CZ" sz="2000" dirty="0"/>
          </a:p>
          <a:p>
            <a:pPr>
              <a:buFont typeface="Wingdings" pitchFamily="2" charset="2"/>
              <a:buNone/>
            </a:pPr>
            <a:endParaRPr lang="de-AT" altLang="cs-CZ" sz="2000" dirty="0"/>
          </a:p>
          <a:p>
            <a:pPr>
              <a:buFont typeface="Wingdings" pitchFamily="2" charset="2"/>
              <a:buNone/>
            </a:pPr>
            <a:endParaRPr lang="de-AT" altLang="cs-CZ" sz="2000" dirty="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2663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66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6670"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27"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6671"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r>
              <a:rPr lang="en-GB" altLang="cs-CZ" sz="4000">
                <a:latin typeface="Verdana" pitchFamily="34" charset="0"/>
              </a:rPr>
              <a:t>The Gauss-Markov Theorem</a:t>
            </a:r>
          </a:p>
        </p:txBody>
      </p:sp>
      <p:sp>
        <p:nvSpPr>
          <p:cNvPr id="27652" name="Textplatzhalter 17"/>
          <p:cNvSpPr>
            <a:spLocks noGrp="1"/>
          </p:cNvSpPr>
          <p:nvPr>
            <p:ph type="body" sz="half" idx="1"/>
          </p:nvPr>
        </p:nvSpPr>
        <p:spPr>
          <a:xfrm>
            <a:off x="500063" y="1600200"/>
            <a:ext cx="7900987" cy="4400550"/>
          </a:xfrm>
        </p:spPr>
        <p:txBody>
          <a:bodyPr/>
          <a:lstStyle/>
          <a:p>
            <a:pPr eaLnBrk="1" hangingPunct="1">
              <a:spcBef>
                <a:spcPct val="10000"/>
              </a:spcBef>
              <a:spcAft>
                <a:spcPct val="10000"/>
              </a:spcAft>
              <a:buFont typeface="Wingdings" pitchFamily="2" charset="2"/>
              <a:buNone/>
            </a:pPr>
            <a:r>
              <a:rPr lang="en-GB" altLang="cs-CZ" sz="2000" dirty="0">
                <a:cs typeface="Arial" charset="0"/>
              </a:rPr>
              <a:t>OLS estimator </a:t>
            </a:r>
            <a:r>
              <a:rPr lang="en-GB" altLang="cs-CZ" sz="2000" i="1" dirty="0"/>
              <a:t>b</a:t>
            </a:r>
            <a:r>
              <a:rPr lang="en-GB" altLang="cs-CZ" sz="2000" dirty="0"/>
              <a:t> </a:t>
            </a:r>
            <a:r>
              <a:rPr lang="en-GB" altLang="cs-CZ" sz="2000" dirty="0">
                <a:cs typeface="Arial" charset="0"/>
              </a:rPr>
              <a:t>is BLUE (best linear unbiased estimator) for β</a:t>
            </a:r>
            <a:endParaRPr lang="en-GB" altLang="cs-CZ" sz="2000" dirty="0"/>
          </a:p>
          <a:p>
            <a:pPr eaLnBrk="1" hangingPunct="1">
              <a:spcBef>
                <a:spcPct val="10000"/>
              </a:spcBef>
              <a:spcAft>
                <a:spcPct val="10000"/>
              </a:spcAft>
            </a:pPr>
            <a:r>
              <a:rPr lang="en-GB" altLang="cs-CZ" sz="2000" dirty="0"/>
              <a:t>Linear estimator: </a:t>
            </a:r>
            <a:r>
              <a:rPr lang="en-GB" altLang="cs-CZ" sz="2000" i="1" dirty="0"/>
              <a:t>b*</a:t>
            </a:r>
            <a:r>
              <a:rPr lang="en-GB" altLang="cs-CZ" sz="2000" dirty="0"/>
              <a:t> = </a:t>
            </a:r>
            <a:r>
              <a:rPr lang="en-GB" altLang="cs-CZ" sz="2000" i="1" dirty="0"/>
              <a:t>Ay </a:t>
            </a:r>
            <a:r>
              <a:rPr lang="en-GB" altLang="cs-CZ" sz="2000" dirty="0"/>
              <a:t>with any full-rank </a:t>
            </a:r>
            <a:r>
              <a:rPr lang="en-GB" altLang="cs-CZ" sz="2000" i="1" dirty="0" err="1"/>
              <a:t>K</a:t>
            </a:r>
            <a:r>
              <a:rPr lang="en-GB" altLang="cs-CZ" sz="2000" dirty="0" err="1"/>
              <a:t>x</a:t>
            </a:r>
            <a:r>
              <a:rPr lang="en-GB" altLang="cs-CZ" sz="2000" i="1" dirty="0" err="1"/>
              <a:t>N</a:t>
            </a:r>
            <a:r>
              <a:rPr lang="en-GB" altLang="cs-CZ" sz="2000" dirty="0"/>
              <a:t> matrix </a:t>
            </a:r>
            <a:r>
              <a:rPr lang="en-GB" altLang="cs-CZ" sz="2000" i="1" dirty="0"/>
              <a:t>A</a:t>
            </a:r>
          </a:p>
          <a:p>
            <a:pPr eaLnBrk="1" hangingPunct="1">
              <a:spcBef>
                <a:spcPct val="10000"/>
              </a:spcBef>
              <a:spcAft>
                <a:spcPct val="10000"/>
              </a:spcAft>
            </a:pPr>
            <a:r>
              <a:rPr lang="en-GB" altLang="cs-CZ" sz="2000" i="1" dirty="0"/>
              <a:t>b*</a:t>
            </a:r>
            <a:r>
              <a:rPr lang="en-GB" altLang="cs-CZ" sz="2000" dirty="0"/>
              <a:t>  is an unbiased estimator: E{</a:t>
            </a:r>
            <a:r>
              <a:rPr lang="en-GB" altLang="cs-CZ" sz="2000" i="1" dirty="0"/>
              <a:t>b*</a:t>
            </a:r>
            <a:r>
              <a:rPr lang="en-GB" altLang="cs-CZ" sz="2000" dirty="0"/>
              <a:t>} = E{</a:t>
            </a:r>
            <a:r>
              <a:rPr lang="en-GB" altLang="cs-CZ" sz="2000" i="1" dirty="0"/>
              <a:t>Ay</a:t>
            </a:r>
            <a:r>
              <a:rPr lang="en-GB" altLang="cs-CZ" sz="2000" dirty="0"/>
              <a:t>} = </a:t>
            </a:r>
            <a:r>
              <a:rPr lang="en-GB" altLang="cs-CZ" sz="2000" i="1" dirty="0">
                <a:cs typeface="Arial" charset="0"/>
              </a:rPr>
              <a:t>β</a:t>
            </a:r>
          </a:p>
          <a:p>
            <a:pPr eaLnBrk="1" hangingPunct="1">
              <a:spcBef>
                <a:spcPct val="10000"/>
              </a:spcBef>
              <a:spcAft>
                <a:spcPct val="10000"/>
              </a:spcAft>
            </a:pPr>
            <a:r>
              <a:rPr lang="en-GB" altLang="cs-CZ" sz="2000" i="1" dirty="0"/>
              <a:t>b</a:t>
            </a:r>
            <a:r>
              <a:rPr lang="en-GB" altLang="cs-CZ" sz="2000" dirty="0"/>
              <a:t> </a:t>
            </a:r>
            <a:r>
              <a:rPr lang="en-GB" altLang="cs-CZ" sz="2000" dirty="0">
                <a:cs typeface="Arial" charset="0"/>
              </a:rPr>
              <a:t>is BLUE: V</a:t>
            </a:r>
            <a:r>
              <a:rPr lang="en-GB" altLang="cs-CZ" sz="2000" dirty="0"/>
              <a:t>{</a:t>
            </a:r>
            <a:r>
              <a:rPr lang="en-GB" altLang="cs-CZ" sz="2000" i="1" dirty="0"/>
              <a:t>b*</a:t>
            </a:r>
            <a:r>
              <a:rPr lang="en-GB" altLang="cs-CZ" sz="2000" dirty="0"/>
              <a:t>} – </a:t>
            </a:r>
            <a:r>
              <a:rPr lang="en-GB" altLang="cs-CZ" sz="2000" dirty="0">
                <a:cs typeface="Arial" charset="0"/>
              </a:rPr>
              <a:t>V</a:t>
            </a:r>
            <a:r>
              <a:rPr lang="en-GB" altLang="cs-CZ" sz="2000" dirty="0"/>
              <a:t>{</a:t>
            </a:r>
            <a:r>
              <a:rPr lang="en-GB" altLang="cs-CZ" sz="2000" i="1" dirty="0"/>
              <a:t>b</a:t>
            </a:r>
            <a:r>
              <a:rPr lang="en-GB" altLang="cs-CZ" sz="2000" dirty="0"/>
              <a:t>} is positive semi-definite, i.e., the variance of any linear combination </a:t>
            </a:r>
            <a:r>
              <a:rPr lang="en-GB" altLang="cs-CZ" sz="2000" i="1" dirty="0" err="1"/>
              <a:t>d</a:t>
            </a:r>
            <a:r>
              <a:rPr lang="en-GB" altLang="cs-CZ" sz="2000" dirty="0" err="1"/>
              <a:t>’</a:t>
            </a:r>
            <a:r>
              <a:rPr lang="en-GB" altLang="cs-CZ" sz="2000" i="1" dirty="0" err="1"/>
              <a:t>b</a:t>
            </a:r>
            <a:r>
              <a:rPr lang="en-GB" altLang="cs-CZ" sz="2000" dirty="0"/>
              <a:t>* is not smaller than that of </a:t>
            </a:r>
            <a:r>
              <a:rPr lang="en-GB" altLang="cs-CZ" sz="2000" i="1" dirty="0" err="1"/>
              <a:t>d</a:t>
            </a:r>
            <a:r>
              <a:rPr lang="en-GB" altLang="cs-CZ" sz="2000" dirty="0" err="1"/>
              <a:t>’</a:t>
            </a:r>
            <a:r>
              <a:rPr lang="en-GB" altLang="cs-CZ" sz="2000" i="1" dirty="0" err="1"/>
              <a:t>b</a:t>
            </a:r>
            <a:endParaRPr lang="en-GB" altLang="cs-CZ" sz="2000" i="1" dirty="0"/>
          </a:p>
          <a:p>
            <a:pPr eaLnBrk="1" hangingPunct="1">
              <a:spcBef>
                <a:spcPct val="10000"/>
              </a:spcBef>
              <a:spcAft>
                <a:spcPct val="10000"/>
              </a:spcAft>
              <a:buFont typeface="Wingdings" pitchFamily="2" charset="2"/>
              <a:buNone/>
            </a:pPr>
            <a:r>
              <a:rPr lang="en-GB" altLang="cs-CZ" sz="2000" dirty="0">
                <a:cs typeface="Arial" charset="0"/>
              </a:rPr>
              <a:t>		V{</a:t>
            </a:r>
            <a:r>
              <a:rPr lang="en-GB" altLang="cs-CZ" sz="2000" i="1" dirty="0" err="1"/>
              <a:t>d</a:t>
            </a:r>
            <a:r>
              <a:rPr lang="en-GB" altLang="cs-CZ" sz="2000" dirty="0" err="1"/>
              <a:t>’</a:t>
            </a:r>
            <a:r>
              <a:rPr lang="en-GB" altLang="cs-CZ" sz="2000" i="1" dirty="0" err="1"/>
              <a:t>b</a:t>
            </a:r>
            <a:r>
              <a:rPr lang="en-GB" altLang="cs-CZ" sz="2000" dirty="0"/>
              <a:t>*</a:t>
            </a:r>
            <a:r>
              <a:rPr lang="en-GB" altLang="cs-CZ" sz="2000" dirty="0">
                <a:cs typeface="Arial" charset="0"/>
              </a:rPr>
              <a:t>} ≥ V{</a:t>
            </a:r>
            <a:r>
              <a:rPr lang="en-GB" altLang="cs-CZ" sz="2000" i="1" dirty="0" err="1"/>
              <a:t>d</a:t>
            </a:r>
            <a:r>
              <a:rPr lang="en-GB" altLang="cs-CZ" sz="2000" dirty="0" err="1"/>
              <a:t>’</a:t>
            </a:r>
            <a:r>
              <a:rPr lang="en-GB" altLang="cs-CZ" sz="2000" i="1" dirty="0" err="1"/>
              <a:t>b</a:t>
            </a:r>
            <a:r>
              <a:rPr lang="en-GB" altLang="cs-CZ" sz="2000" dirty="0">
                <a:cs typeface="Arial" charset="0"/>
              </a:rPr>
              <a:t>} </a:t>
            </a:r>
          </a:p>
          <a:p>
            <a:pPr eaLnBrk="1" hangingPunct="1">
              <a:spcBef>
                <a:spcPct val="10000"/>
              </a:spcBef>
              <a:spcAft>
                <a:spcPct val="10000"/>
              </a:spcAft>
              <a:buFontTx/>
              <a:buNone/>
            </a:pPr>
            <a:r>
              <a:rPr lang="en-GB" altLang="cs-CZ" sz="1200" dirty="0">
                <a:cs typeface="Arial" charset="0"/>
              </a:rPr>
              <a:t>	</a:t>
            </a:r>
            <a:r>
              <a:rPr lang="en-GB" altLang="cs-CZ" sz="2000" dirty="0">
                <a:cs typeface="Arial" charset="0"/>
              </a:rPr>
              <a:t>e.g., V{</a:t>
            </a:r>
            <a:r>
              <a:rPr lang="en-GB" altLang="cs-CZ" sz="2000" i="1" dirty="0" err="1"/>
              <a:t>b</a:t>
            </a:r>
            <a:r>
              <a:rPr lang="en-GB" altLang="cs-CZ" sz="2000" baseline="-25000" dirty="0" err="1"/>
              <a:t>k</a:t>
            </a:r>
            <a:r>
              <a:rPr lang="en-GB" altLang="cs-CZ" sz="2000" dirty="0"/>
              <a:t>*</a:t>
            </a:r>
            <a:r>
              <a:rPr lang="en-GB" altLang="cs-CZ" sz="2000" dirty="0">
                <a:cs typeface="Arial" charset="0"/>
              </a:rPr>
              <a:t>} ≥ V{</a:t>
            </a:r>
            <a:r>
              <a:rPr lang="en-GB" altLang="cs-CZ" sz="2000" i="1" dirty="0" err="1"/>
              <a:t>b</a:t>
            </a:r>
            <a:r>
              <a:rPr lang="en-GB" altLang="cs-CZ" sz="2000" baseline="-25000" dirty="0" err="1"/>
              <a:t>k</a:t>
            </a:r>
            <a:r>
              <a:rPr lang="en-GB" altLang="cs-CZ" sz="2000" dirty="0">
                <a:cs typeface="Arial" charset="0"/>
              </a:rPr>
              <a:t>} for any </a:t>
            </a:r>
            <a:r>
              <a:rPr lang="en-GB" altLang="cs-CZ" sz="2000" i="1" dirty="0">
                <a:cs typeface="Arial" charset="0"/>
              </a:rPr>
              <a:t>k</a:t>
            </a:r>
            <a:r>
              <a:rPr lang="en-GB" altLang="cs-CZ" sz="2000" dirty="0">
                <a:cs typeface="Arial" charset="0"/>
              </a:rPr>
              <a:t> </a:t>
            </a:r>
          </a:p>
          <a:p>
            <a:pPr eaLnBrk="1" hangingPunct="1">
              <a:spcBef>
                <a:spcPct val="10000"/>
              </a:spcBef>
              <a:spcAft>
                <a:spcPct val="10000"/>
              </a:spcAft>
            </a:pPr>
            <a:r>
              <a:rPr lang="en-GB" altLang="cs-CZ" sz="2000" dirty="0">
                <a:cs typeface="Arial" charset="0"/>
              </a:rPr>
              <a:t>The OLS estimator is most accurate among the linear unbiased estimators</a:t>
            </a:r>
          </a:p>
          <a:p>
            <a:pPr eaLnBrk="1" hangingPunct="1">
              <a:spcBef>
                <a:spcPct val="10000"/>
              </a:spcBef>
              <a:spcAft>
                <a:spcPct val="10000"/>
              </a:spcAft>
            </a:pPr>
            <a:endParaRPr lang="en-GB" altLang="cs-CZ" sz="2000" dirty="0"/>
          </a:p>
          <a:p>
            <a:pPr>
              <a:buFont typeface="Wingdings" pitchFamily="2" charset="2"/>
              <a:buNone/>
            </a:pPr>
            <a:endParaRPr lang="de-AT" altLang="cs-CZ" sz="2000" dirty="0"/>
          </a:p>
          <a:p>
            <a:pPr>
              <a:buFont typeface="Wingdings" pitchFamily="2" charset="2"/>
              <a:buNone/>
            </a:pPr>
            <a:endParaRPr lang="de-AT" altLang="cs-CZ" sz="2000" dirty="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graphicFrame>
        <p:nvGraphicFramePr>
          <p:cNvPr id="27650"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7673"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r>
              <a:rPr lang="en-GB" altLang="cs-CZ" sz="4000">
                <a:latin typeface="Verdana" pitchFamily="34" charset="0"/>
              </a:rPr>
              <a:t>Standard Errors of OLS Estimators </a:t>
            </a:r>
          </a:p>
        </p:txBody>
      </p:sp>
      <p:sp>
        <p:nvSpPr>
          <p:cNvPr id="28677" name="Textplatzhalter 17"/>
          <p:cNvSpPr>
            <a:spLocks noGrp="1"/>
          </p:cNvSpPr>
          <p:nvPr>
            <p:ph type="body" sz="half" idx="1"/>
          </p:nvPr>
        </p:nvSpPr>
        <p:spPr>
          <a:xfrm>
            <a:off x="500063" y="1600200"/>
            <a:ext cx="7900987" cy="4400550"/>
          </a:xfrm>
        </p:spPr>
        <p:txBody>
          <a:bodyPr/>
          <a:lstStyle/>
          <a:p>
            <a:pPr eaLnBrk="1" hangingPunct="1">
              <a:spcBef>
                <a:spcPts val="600"/>
              </a:spcBef>
            </a:pPr>
            <a:r>
              <a:rPr lang="en-GB" altLang="cs-CZ" sz="2000" dirty="0">
                <a:cs typeface="Arial" charset="0"/>
              </a:rPr>
              <a:t>Variance (covariance matrix) of the OLS estimators:</a:t>
            </a:r>
          </a:p>
          <a:p>
            <a:pPr eaLnBrk="1" hangingPunct="1">
              <a:spcBef>
                <a:spcPts val="600"/>
              </a:spcBef>
              <a:buFontTx/>
              <a:buNone/>
            </a:pPr>
            <a:r>
              <a:rPr lang="en-GB" altLang="cs-CZ" sz="2000" dirty="0">
                <a:cs typeface="Arial" charset="0"/>
              </a:rPr>
              <a:t>		V{</a:t>
            </a:r>
            <a:r>
              <a:rPr lang="en-GB" altLang="cs-CZ" sz="2000" i="1" dirty="0">
                <a:cs typeface="Arial" charset="0"/>
              </a:rPr>
              <a:t>b</a:t>
            </a:r>
            <a:r>
              <a:rPr lang="en-GB" altLang="cs-CZ" sz="2000" dirty="0">
                <a:cs typeface="Arial" charset="0"/>
              </a:rPr>
              <a:t>} = σ</a:t>
            </a:r>
            <a:r>
              <a:rPr lang="en-GB" altLang="cs-CZ" sz="2000" baseline="30000" dirty="0">
                <a:cs typeface="Arial" charset="0"/>
              </a:rPr>
              <a:t>2</a:t>
            </a:r>
            <a:r>
              <a:rPr lang="en-GB" altLang="cs-CZ" sz="2000" dirty="0"/>
              <a:t>(</a:t>
            </a:r>
            <a:r>
              <a:rPr lang="en-GB" altLang="cs-CZ" sz="2000" i="1" dirty="0">
                <a:cs typeface="Arial" charset="0"/>
              </a:rPr>
              <a:t>X</a:t>
            </a:r>
            <a:r>
              <a:rPr lang="en-GB" altLang="cs-CZ" sz="2000" dirty="0">
                <a:cs typeface="Arial" charset="0"/>
              </a:rPr>
              <a:t>’ </a:t>
            </a:r>
            <a:r>
              <a:rPr lang="en-GB" altLang="cs-CZ" sz="2000" i="1" dirty="0">
                <a:cs typeface="Arial" charset="0"/>
              </a:rPr>
              <a:t>X</a:t>
            </a:r>
            <a:r>
              <a:rPr lang="en-GB" altLang="cs-CZ" sz="2000" dirty="0">
                <a:cs typeface="Arial" charset="0"/>
              </a:rPr>
              <a:t>)</a:t>
            </a:r>
            <a:r>
              <a:rPr lang="en-GB" altLang="cs-CZ" sz="2000" baseline="30000" dirty="0">
                <a:cs typeface="Arial" charset="0"/>
              </a:rPr>
              <a:t>-1</a:t>
            </a:r>
            <a:r>
              <a:rPr lang="en-GB" altLang="cs-CZ" sz="2000" dirty="0">
                <a:cs typeface="Arial" charset="0"/>
              </a:rPr>
              <a:t> = σ</a:t>
            </a:r>
            <a:r>
              <a:rPr lang="en-GB" altLang="cs-CZ" sz="2000" baseline="30000" dirty="0">
                <a:cs typeface="Arial" charset="0"/>
              </a:rPr>
              <a:t>2</a:t>
            </a:r>
            <a:r>
              <a:rPr lang="en-GB" altLang="cs-CZ" sz="2000" dirty="0"/>
              <a:t>(</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a:t>
            </a:r>
            <a:r>
              <a:rPr lang="en-GB" altLang="cs-CZ" sz="2000" baseline="30000" dirty="0">
                <a:cs typeface="Arial" charset="0"/>
              </a:rPr>
              <a:t>-1</a:t>
            </a:r>
            <a:endParaRPr lang="en-GB" altLang="cs-CZ" sz="2000" dirty="0">
              <a:cs typeface="Arial" charset="0"/>
            </a:endParaRPr>
          </a:p>
          <a:p>
            <a:pPr>
              <a:spcBef>
                <a:spcPts val="600"/>
              </a:spcBef>
            </a:pPr>
            <a:r>
              <a:rPr lang="en-GB" altLang="cs-CZ" sz="2000" dirty="0">
                <a:cs typeface="Arial" charset="0"/>
              </a:rPr>
              <a:t>Standard error of OLS estimate </a:t>
            </a:r>
            <a:r>
              <a:rPr lang="en-GB" altLang="cs-CZ" sz="2000" i="1" dirty="0" err="1">
                <a:cs typeface="Arial" charset="0"/>
              </a:rPr>
              <a:t>b</a:t>
            </a:r>
            <a:r>
              <a:rPr lang="en-GB" altLang="cs-CZ" sz="2000" baseline="-25000" dirty="0" err="1">
                <a:cs typeface="Arial" charset="0"/>
              </a:rPr>
              <a:t>k</a:t>
            </a:r>
            <a:r>
              <a:rPr lang="en-GB" altLang="cs-CZ" sz="2000" dirty="0">
                <a:cs typeface="Arial" charset="0"/>
              </a:rPr>
              <a:t>: The square root of the </a:t>
            </a:r>
            <a:r>
              <a:rPr lang="en-GB" altLang="cs-CZ" sz="2000" i="1" dirty="0">
                <a:cs typeface="Arial" charset="0"/>
              </a:rPr>
              <a:t>k</a:t>
            </a:r>
            <a:r>
              <a:rPr lang="en-GB" altLang="cs-CZ" sz="2000" baseline="30000" dirty="0">
                <a:cs typeface="Arial" charset="0"/>
              </a:rPr>
              <a:t>th</a:t>
            </a:r>
            <a:r>
              <a:rPr lang="en-GB" altLang="cs-CZ" sz="2000" dirty="0">
                <a:cs typeface="Arial" charset="0"/>
              </a:rPr>
              <a:t> diagonal element of V{</a:t>
            </a:r>
            <a:r>
              <a:rPr lang="en-GB" altLang="cs-CZ" sz="2000" i="1" dirty="0">
                <a:cs typeface="Arial" charset="0"/>
              </a:rPr>
              <a:t>b</a:t>
            </a:r>
            <a:r>
              <a:rPr lang="en-GB" altLang="cs-CZ" sz="2000" dirty="0">
                <a:cs typeface="Arial" charset="0"/>
              </a:rPr>
              <a:t>} </a:t>
            </a:r>
            <a:endParaRPr lang="en-GB" altLang="cs-CZ" sz="2000" dirty="0"/>
          </a:p>
          <a:p>
            <a:pPr>
              <a:spcBef>
                <a:spcPts val="600"/>
              </a:spcBef>
            </a:pPr>
            <a:r>
              <a:rPr lang="en-GB" altLang="cs-CZ" sz="2000" dirty="0">
                <a:cs typeface="Arial" charset="0"/>
              </a:rPr>
              <a:t>V{</a:t>
            </a:r>
            <a:r>
              <a:rPr lang="en-GB" altLang="cs-CZ" sz="2000" i="1" dirty="0">
                <a:cs typeface="Arial" charset="0"/>
              </a:rPr>
              <a:t>b</a:t>
            </a:r>
            <a:r>
              <a:rPr lang="en-GB" altLang="cs-CZ" sz="2000" dirty="0">
                <a:cs typeface="Arial" charset="0"/>
              </a:rPr>
              <a:t>} is proportional to the </a:t>
            </a:r>
            <a:r>
              <a:rPr lang="en-GB" altLang="cs-CZ" sz="2000" dirty="0"/>
              <a:t>variance </a:t>
            </a:r>
            <a:r>
              <a:rPr lang="en-GB" altLang="cs-CZ" sz="2000" i="1" dirty="0">
                <a:cs typeface="Arial" charset="0"/>
              </a:rPr>
              <a:t>σ</a:t>
            </a:r>
            <a:r>
              <a:rPr lang="en-GB" altLang="cs-CZ" sz="2000" baseline="30000" dirty="0">
                <a:cs typeface="Arial" charset="0"/>
              </a:rPr>
              <a:t>2</a:t>
            </a:r>
            <a:r>
              <a:rPr lang="en-GB" altLang="cs-CZ" sz="2000" dirty="0"/>
              <a:t> of the error terms</a:t>
            </a:r>
          </a:p>
          <a:p>
            <a:pPr>
              <a:spcBef>
                <a:spcPts val="600"/>
              </a:spcBef>
            </a:pPr>
            <a:r>
              <a:rPr lang="en-GB" altLang="cs-CZ" sz="2000" dirty="0"/>
              <a:t>Estimator for </a:t>
            </a:r>
            <a:r>
              <a:rPr lang="en-GB" altLang="cs-CZ" sz="2000" dirty="0">
                <a:cs typeface="Arial" charset="0"/>
              </a:rPr>
              <a:t>σ</a:t>
            </a:r>
            <a:r>
              <a:rPr lang="en-GB" altLang="cs-CZ" sz="2000" baseline="30000" dirty="0">
                <a:cs typeface="Arial" charset="0"/>
              </a:rPr>
              <a:t>2</a:t>
            </a:r>
            <a:r>
              <a:rPr lang="en-GB" altLang="cs-CZ" sz="2000" dirty="0"/>
              <a:t>: sampling variance </a:t>
            </a:r>
            <a:r>
              <a:rPr lang="en-GB" altLang="cs-CZ" sz="2000" i="1" dirty="0">
                <a:cs typeface="Arial" charset="0"/>
              </a:rPr>
              <a:t>s</a:t>
            </a:r>
            <a:r>
              <a:rPr lang="en-GB" altLang="cs-CZ" sz="2000" baseline="30000" dirty="0">
                <a:cs typeface="Arial" charset="0"/>
              </a:rPr>
              <a:t>2</a:t>
            </a:r>
            <a:r>
              <a:rPr lang="en-GB" altLang="cs-CZ" sz="2000" dirty="0">
                <a:cs typeface="Arial" charset="0"/>
              </a:rPr>
              <a:t> </a:t>
            </a:r>
            <a:r>
              <a:rPr lang="en-GB" altLang="cs-CZ" sz="2000" dirty="0"/>
              <a:t>of the residuals </a:t>
            </a:r>
            <a:r>
              <a:rPr lang="en-GB" altLang="cs-CZ" sz="2000" i="1" dirty="0" err="1">
                <a:cs typeface="Arial" charset="0"/>
              </a:rPr>
              <a:t>e</a:t>
            </a:r>
            <a:r>
              <a:rPr lang="en-GB" altLang="cs-CZ" sz="2000" baseline="-25000" dirty="0" err="1">
                <a:cs typeface="Arial" charset="0"/>
              </a:rPr>
              <a:t>i</a:t>
            </a:r>
            <a:endParaRPr lang="en-GB" altLang="cs-CZ" sz="2000" dirty="0"/>
          </a:p>
          <a:p>
            <a:pPr>
              <a:spcBef>
                <a:spcPts val="600"/>
              </a:spcBef>
              <a:buFont typeface="Wingdings" pitchFamily="2" charset="2"/>
              <a:buNone/>
            </a:pPr>
            <a:r>
              <a:rPr lang="en-GB" altLang="cs-CZ" sz="2000" dirty="0">
                <a:cs typeface="Arial" charset="0"/>
              </a:rPr>
              <a:t>		</a:t>
            </a:r>
            <a:r>
              <a:rPr lang="en-GB" altLang="cs-CZ" sz="2000" i="1" dirty="0">
                <a:cs typeface="Arial" charset="0"/>
              </a:rPr>
              <a:t>s</a:t>
            </a:r>
            <a:r>
              <a:rPr lang="en-GB" altLang="cs-CZ" sz="2000" baseline="30000" dirty="0">
                <a:cs typeface="Arial" charset="0"/>
              </a:rPr>
              <a:t>2</a:t>
            </a:r>
            <a:r>
              <a:rPr lang="en-GB" altLang="cs-CZ" sz="2000" dirty="0">
                <a:cs typeface="Arial" charset="0"/>
              </a:rPr>
              <a:t> = (</a:t>
            </a:r>
            <a:r>
              <a:rPr lang="en-GB" altLang="cs-CZ" sz="2000" i="1" dirty="0">
                <a:cs typeface="Arial" charset="0"/>
              </a:rPr>
              <a:t>N </a:t>
            </a:r>
            <a:r>
              <a:rPr lang="en-GB" altLang="cs-CZ" sz="2000" dirty="0">
                <a:cs typeface="Arial" charset="0"/>
              </a:rPr>
              <a:t>– </a:t>
            </a:r>
            <a:r>
              <a:rPr lang="en-GB" altLang="cs-CZ" sz="2000" i="1" dirty="0">
                <a:cs typeface="Arial" charset="0"/>
              </a:rPr>
              <a:t>K</a:t>
            </a:r>
            <a:r>
              <a:rPr lang="en-GB" altLang="cs-CZ" sz="2000" dirty="0">
                <a:cs typeface="Arial" charset="0"/>
              </a:rPr>
              <a:t>)</a:t>
            </a:r>
            <a:r>
              <a:rPr lang="en-GB" altLang="cs-CZ" sz="2000" baseline="30000" dirty="0">
                <a:cs typeface="Arial" charset="0"/>
              </a:rPr>
              <a:t>-1</a:t>
            </a:r>
            <a:r>
              <a:rPr lang="en-GB" altLang="cs-CZ" sz="2000" dirty="0">
                <a:cs typeface="Arial" charset="0"/>
              </a:rPr>
              <a:t> </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e</a:t>
            </a:r>
            <a:r>
              <a:rPr lang="en-GB" altLang="cs-CZ" sz="2000" baseline="-25000" dirty="0">
                <a:cs typeface="Arial" charset="0"/>
              </a:rPr>
              <a:t>i</a:t>
            </a:r>
            <a:r>
              <a:rPr lang="en-GB" altLang="cs-CZ" sz="2000" baseline="30000" dirty="0">
                <a:cs typeface="Arial" charset="0"/>
              </a:rPr>
              <a:t>2</a:t>
            </a:r>
            <a:endParaRPr lang="en-GB" altLang="cs-CZ" sz="2000" dirty="0"/>
          </a:p>
          <a:p>
            <a:pPr>
              <a:spcBef>
                <a:spcPts val="600"/>
              </a:spcBef>
              <a:buFont typeface="Wingdings" pitchFamily="2" charset="2"/>
              <a:buNone/>
            </a:pPr>
            <a:r>
              <a:rPr lang="en-GB" altLang="cs-CZ" sz="2000" dirty="0">
                <a:cs typeface="Arial" charset="0"/>
              </a:rPr>
              <a:t>	Under assumptions (A1)-(A4), </a:t>
            </a:r>
            <a:r>
              <a:rPr lang="en-GB" altLang="cs-CZ" sz="2000" i="1" dirty="0">
                <a:cs typeface="Arial" charset="0"/>
              </a:rPr>
              <a:t>s</a:t>
            </a:r>
            <a:r>
              <a:rPr lang="en-GB" altLang="cs-CZ" sz="2000" baseline="30000" dirty="0">
                <a:cs typeface="Arial" charset="0"/>
              </a:rPr>
              <a:t>2</a:t>
            </a:r>
            <a:r>
              <a:rPr lang="en-GB" altLang="cs-CZ" sz="2000" dirty="0">
                <a:cs typeface="Arial" charset="0"/>
              </a:rPr>
              <a:t> is unbiased for </a:t>
            </a:r>
            <a:r>
              <a:rPr lang="en-GB" altLang="cs-CZ" sz="2000" i="1" dirty="0">
                <a:cs typeface="Arial" charset="0"/>
              </a:rPr>
              <a:t>σ</a:t>
            </a:r>
            <a:r>
              <a:rPr lang="en-GB" altLang="cs-CZ" sz="2000" baseline="30000" dirty="0">
                <a:cs typeface="Arial" charset="0"/>
              </a:rPr>
              <a:t>2</a:t>
            </a:r>
          </a:p>
          <a:p>
            <a:pPr>
              <a:spcBef>
                <a:spcPts val="600"/>
              </a:spcBef>
              <a:buFont typeface="Wingdings" pitchFamily="2" charset="2"/>
              <a:buNone/>
            </a:pPr>
            <a:r>
              <a:rPr lang="en-GB" altLang="cs-CZ" sz="2000" baseline="30000" dirty="0">
                <a:cs typeface="Arial" charset="0"/>
              </a:rPr>
              <a:t>	</a:t>
            </a:r>
            <a:r>
              <a:rPr lang="en-GB" altLang="cs-CZ" sz="2000" dirty="0">
                <a:cs typeface="Arial" charset="0"/>
              </a:rPr>
              <a:t>    Attention: the estimator (</a:t>
            </a:r>
            <a:r>
              <a:rPr lang="en-GB" altLang="cs-CZ" sz="2000" i="1" dirty="0">
                <a:cs typeface="Arial" charset="0"/>
              </a:rPr>
              <a:t>N </a:t>
            </a:r>
            <a:r>
              <a:rPr lang="en-GB" altLang="cs-CZ" sz="2000" dirty="0">
                <a:cs typeface="Arial" charset="0"/>
              </a:rPr>
              <a:t>– </a:t>
            </a:r>
            <a:r>
              <a:rPr lang="en-GB" altLang="cs-CZ" sz="2000" i="1" dirty="0">
                <a:cs typeface="Arial" charset="0"/>
              </a:rPr>
              <a:t>1</a:t>
            </a:r>
            <a:r>
              <a:rPr lang="en-GB" altLang="cs-CZ" sz="2000" dirty="0">
                <a:cs typeface="Arial" charset="0"/>
              </a:rPr>
              <a:t>)</a:t>
            </a:r>
            <a:r>
              <a:rPr lang="en-GB" altLang="cs-CZ" sz="2000" baseline="30000" dirty="0">
                <a:cs typeface="Arial" charset="0"/>
              </a:rPr>
              <a:t>-1</a:t>
            </a:r>
            <a:r>
              <a:rPr lang="en-GB" altLang="cs-CZ" sz="2000" dirty="0">
                <a:cs typeface="Arial" charset="0"/>
              </a:rPr>
              <a:t> </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e</a:t>
            </a:r>
            <a:r>
              <a:rPr lang="en-GB" altLang="cs-CZ" sz="2000" baseline="-25000" dirty="0">
                <a:cs typeface="Arial" charset="0"/>
              </a:rPr>
              <a:t>i</a:t>
            </a:r>
            <a:r>
              <a:rPr lang="en-GB" altLang="cs-CZ" sz="2000" baseline="30000" dirty="0">
                <a:cs typeface="Arial" charset="0"/>
              </a:rPr>
              <a:t>2</a:t>
            </a:r>
            <a:r>
              <a:rPr lang="en-GB" altLang="cs-CZ" sz="2000" dirty="0">
                <a:cs typeface="Arial" charset="0"/>
              </a:rPr>
              <a:t> is biased</a:t>
            </a:r>
            <a:endParaRPr lang="en-GB" altLang="cs-CZ" sz="2000" dirty="0"/>
          </a:p>
          <a:p>
            <a:pPr eaLnBrk="1" hangingPunct="1">
              <a:spcBef>
                <a:spcPts val="600"/>
              </a:spcBef>
            </a:pPr>
            <a:r>
              <a:rPr lang="en-GB" altLang="cs-CZ" sz="2000" dirty="0">
                <a:cs typeface="Arial" charset="0"/>
              </a:rPr>
              <a:t>Estimated variance (covariance matrix) of </a:t>
            </a:r>
            <a:r>
              <a:rPr lang="en-GB" altLang="cs-CZ" sz="2000" i="1" dirty="0">
                <a:cs typeface="Arial" charset="0"/>
              </a:rPr>
              <a:t>b</a:t>
            </a:r>
            <a:r>
              <a:rPr lang="en-GB" altLang="cs-CZ" sz="2000" dirty="0">
                <a:cs typeface="Arial" charset="0"/>
              </a:rPr>
              <a:t>:</a:t>
            </a:r>
          </a:p>
          <a:p>
            <a:pPr eaLnBrk="1" hangingPunct="1">
              <a:spcBef>
                <a:spcPts val="600"/>
              </a:spcBef>
              <a:buFontTx/>
              <a:buNone/>
            </a:pPr>
            <a:r>
              <a:rPr lang="en-GB" altLang="cs-CZ" sz="2000" dirty="0">
                <a:cs typeface="Arial" charset="0"/>
              </a:rPr>
              <a:t>		</a:t>
            </a:r>
            <a:r>
              <a:rPr lang="en-GB" altLang="cs-CZ" sz="2000" dirty="0" err="1">
                <a:cs typeface="Arial" charset="0"/>
              </a:rPr>
              <a:t>Ṽ</a:t>
            </a:r>
            <a:r>
              <a:rPr lang="en-GB" altLang="cs-CZ" sz="2000" dirty="0">
                <a:cs typeface="Arial" charset="0"/>
              </a:rPr>
              <a:t>{</a:t>
            </a:r>
            <a:r>
              <a:rPr lang="en-GB" altLang="cs-CZ" sz="2000" i="1" dirty="0">
                <a:cs typeface="Arial" charset="0"/>
              </a:rPr>
              <a:t>b</a:t>
            </a:r>
            <a:r>
              <a:rPr lang="en-GB" altLang="cs-CZ" sz="2000" dirty="0">
                <a:cs typeface="Arial" charset="0"/>
              </a:rPr>
              <a:t>} = </a:t>
            </a:r>
            <a:r>
              <a:rPr lang="en-GB" altLang="cs-CZ" sz="2000" i="1" dirty="0">
                <a:cs typeface="Arial" charset="0"/>
              </a:rPr>
              <a:t>s</a:t>
            </a:r>
            <a:r>
              <a:rPr lang="en-GB" altLang="cs-CZ" sz="2000" baseline="30000" dirty="0">
                <a:cs typeface="Arial" charset="0"/>
              </a:rPr>
              <a:t>2</a:t>
            </a:r>
            <a:r>
              <a:rPr lang="en-GB" altLang="cs-CZ" sz="2000" dirty="0"/>
              <a:t>(</a:t>
            </a:r>
            <a:r>
              <a:rPr lang="en-GB" altLang="cs-CZ" sz="2000" i="1" dirty="0">
                <a:cs typeface="Arial" charset="0"/>
              </a:rPr>
              <a:t>X</a:t>
            </a:r>
            <a:r>
              <a:rPr lang="en-GB" altLang="cs-CZ" sz="2000" dirty="0">
                <a:cs typeface="Arial" charset="0"/>
              </a:rPr>
              <a:t>’ </a:t>
            </a:r>
            <a:r>
              <a:rPr lang="en-GB" altLang="cs-CZ" sz="2000" i="1" dirty="0">
                <a:cs typeface="Arial" charset="0"/>
              </a:rPr>
              <a:t>X</a:t>
            </a:r>
            <a:r>
              <a:rPr lang="en-GB" altLang="cs-CZ" sz="2000" dirty="0">
                <a:cs typeface="Arial" charset="0"/>
              </a:rPr>
              <a:t>)</a:t>
            </a:r>
            <a:r>
              <a:rPr lang="en-GB" altLang="cs-CZ" sz="2000" baseline="30000" dirty="0">
                <a:cs typeface="Arial" charset="0"/>
              </a:rPr>
              <a:t>-1</a:t>
            </a:r>
            <a:r>
              <a:rPr lang="en-GB" altLang="cs-CZ" sz="2000" dirty="0">
                <a:cs typeface="Arial" charset="0"/>
              </a:rPr>
              <a:t> = </a:t>
            </a:r>
            <a:r>
              <a:rPr lang="en-GB" altLang="cs-CZ" sz="2000" i="1" dirty="0">
                <a:cs typeface="Arial" charset="0"/>
              </a:rPr>
              <a:t>s</a:t>
            </a:r>
            <a:r>
              <a:rPr lang="en-GB" altLang="cs-CZ" sz="2000" baseline="30000" dirty="0">
                <a:cs typeface="Arial" charset="0"/>
              </a:rPr>
              <a:t>2</a:t>
            </a:r>
            <a:r>
              <a:rPr lang="en-GB" altLang="cs-CZ" sz="2000" dirty="0"/>
              <a:t>(</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a:t>
            </a:r>
            <a:r>
              <a:rPr lang="en-GB" altLang="cs-CZ" sz="2000" baseline="30000" dirty="0">
                <a:cs typeface="Arial" charset="0"/>
              </a:rPr>
              <a:t>-1</a:t>
            </a:r>
          </a:p>
          <a:p>
            <a:pPr>
              <a:buFont typeface="Wingdings" pitchFamily="2" charset="2"/>
              <a:buNone/>
            </a:pPr>
            <a:endParaRPr lang="de-AT" altLang="cs-CZ" sz="2000" dirty="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graphicFrame>
        <p:nvGraphicFramePr>
          <p:cNvPr id="28674"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8716"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5"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8717"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r>
              <a:rPr lang="en-GB" altLang="cs-CZ" sz="4000" dirty="0">
                <a:latin typeface="Verdana" pitchFamily="34" charset="0"/>
              </a:rPr>
              <a:t>Estimated Standard Errors of OLS Estimators </a:t>
            </a:r>
          </a:p>
        </p:txBody>
      </p:sp>
      <p:sp>
        <p:nvSpPr>
          <p:cNvPr id="29701" name="Textplatzhalter 17"/>
          <p:cNvSpPr>
            <a:spLocks noGrp="1"/>
          </p:cNvSpPr>
          <p:nvPr>
            <p:ph type="body" sz="half" idx="1"/>
          </p:nvPr>
        </p:nvSpPr>
        <p:spPr>
          <a:xfrm>
            <a:off x="500063" y="1600200"/>
            <a:ext cx="7900987" cy="4400550"/>
          </a:xfrm>
        </p:spPr>
        <p:txBody>
          <a:bodyPr/>
          <a:lstStyle/>
          <a:p>
            <a:pPr eaLnBrk="1" hangingPunct="1">
              <a:spcBef>
                <a:spcPts val="600"/>
              </a:spcBef>
            </a:pPr>
            <a:r>
              <a:rPr lang="en-GB" altLang="cs-CZ" sz="2000" dirty="0">
                <a:cs typeface="Arial" charset="0"/>
              </a:rPr>
              <a:t>Variance (covariance matrix) of the OLS estimators:</a:t>
            </a:r>
          </a:p>
          <a:p>
            <a:pPr eaLnBrk="1" hangingPunct="1">
              <a:spcBef>
                <a:spcPts val="600"/>
              </a:spcBef>
              <a:buFontTx/>
              <a:buNone/>
            </a:pPr>
            <a:r>
              <a:rPr lang="en-GB" altLang="cs-CZ" sz="2000" dirty="0">
                <a:cs typeface="Arial" charset="0"/>
              </a:rPr>
              <a:t>		V{</a:t>
            </a:r>
            <a:r>
              <a:rPr lang="en-GB" altLang="cs-CZ" sz="2000" i="1" dirty="0">
                <a:cs typeface="Arial" charset="0"/>
              </a:rPr>
              <a:t>b</a:t>
            </a:r>
            <a:r>
              <a:rPr lang="en-GB" altLang="cs-CZ" sz="2000" dirty="0">
                <a:cs typeface="Arial" charset="0"/>
              </a:rPr>
              <a:t>} = σ</a:t>
            </a:r>
            <a:r>
              <a:rPr lang="en-GB" altLang="cs-CZ" sz="2000" baseline="30000" dirty="0">
                <a:cs typeface="Arial" charset="0"/>
              </a:rPr>
              <a:t>2</a:t>
            </a:r>
            <a:r>
              <a:rPr lang="en-GB" altLang="cs-CZ" sz="2000" dirty="0"/>
              <a:t>(</a:t>
            </a:r>
            <a:r>
              <a:rPr lang="en-GB" altLang="cs-CZ" sz="2000" i="1" dirty="0">
                <a:cs typeface="Arial" charset="0"/>
              </a:rPr>
              <a:t>X</a:t>
            </a:r>
            <a:r>
              <a:rPr lang="en-GB" altLang="cs-CZ" sz="2000" dirty="0">
                <a:cs typeface="Arial" charset="0"/>
              </a:rPr>
              <a:t>’ </a:t>
            </a:r>
            <a:r>
              <a:rPr lang="en-GB" altLang="cs-CZ" sz="2000" i="1" dirty="0">
                <a:cs typeface="Arial" charset="0"/>
              </a:rPr>
              <a:t>X</a:t>
            </a:r>
            <a:r>
              <a:rPr lang="en-GB" altLang="cs-CZ" sz="2000" dirty="0">
                <a:cs typeface="Arial" charset="0"/>
              </a:rPr>
              <a:t>)</a:t>
            </a:r>
            <a:r>
              <a:rPr lang="en-GB" altLang="cs-CZ" sz="2000" baseline="30000" dirty="0">
                <a:cs typeface="Arial" charset="0"/>
              </a:rPr>
              <a:t>-1</a:t>
            </a:r>
            <a:r>
              <a:rPr lang="en-GB" altLang="cs-CZ" sz="2000" dirty="0">
                <a:cs typeface="Arial" charset="0"/>
              </a:rPr>
              <a:t> = σ</a:t>
            </a:r>
            <a:r>
              <a:rPr lang="en-GB" altLang="cs-CZ" sz="2000" baseline="30000" dirty="0">
                <a:cs typeface="Arial" charset="0"/>
              </a:rPr>
              <a:t>2</a:t>
            </a:r>
            <a:r>
              <a:rPr lang="en-GB" altLang="cs-CZ" sz="2000" dirty="0"/>
              <a:t>(</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a:t>
            </a:r>
            <a:r>
              <a:rPr lang="en-GB" altLang="cs-CZ" sz="2000" baseline="30000" dirty="0">
                <a:cs typeface="Arial" charset="0"/>
              </a:rPr>
              <a:t>-1</a:t>
            </a:r>
            <a:endParaRPr lang="en-GB" altLang="cs-CZ" sz="2000" dirty="0">
              <a:cs typeface="Arial" charset="0"/>
            </a:endParaRPr>
          </a:p>
          <a:p>
            <a:pPr>
              <a:spcBef>
                <a:spcPts val="600"/>
              </a:spcBef>
            </a:pPr>
            <a:r>
              <a:rPr lang="en-GB" altLang="cs-CZ" sz="2000" dirty="0">
                <a:cs typeface="Arial" charset="0"/>
              </a:rPr>
              <a:t>Standard error of OLS estimate </a:t>
            </a:r>
            <a:r>
              <a:rPr lang="en-GB" altLang="cs-CZ" sz="2000" i="1" dirty="0" err="1">
                <a:cs typeface="Arial" charset="0"/>
              </a:rPr>
              <a:t>b</a:t>
            </a:r>
            <a:r>
              <a:rPr lang="en-GB" altLang="cs-CZ" sz="2000" baseline="-25000" dirty="0" err="1">
                <a:cs typeface="Arial" charset="0"/>
              </a:rPr>
              <a:t>k</a:t>
            </a:r>
            <a:r>
              <a:rPr lang="en-GB" altLang="cs-CZ" sz="2000" dirty="0">
                <a:cs typeface="Arial" charset="0"/>
              </a:rPr>
              <a:t>: The square root of the k</a:t>
            </a:r>
            <a:r>
              <a:rPr lang="en-GB" altLang="cs-CZ" sz="2000" baseline="30000" dirty="0">
                <a:cs typeface="Arial" charset="0"/>
              </a:rPr>
              <a:t>th</a:t>
            </a:r>
            <a:r>
              <a:rPr lang="en-GB" altLang="cs-CZ" sz="2000" dirty="0">
                <a:cs typeface="Arial" charset="0"/>
              </a:rPr>
              <a:t> diagonal element of V{</a:t>
            </a:r>
            <a:r>
              <a:rPr lang="en-GB" altLang="cs-CZ" sz="2000" i="1" dirty="0">
                <a:cs typeface="Arial" charset="0"/>
              </a:rPr>
              <a:t>b</a:t>
            </a:r>
            <a:r>
              <a:rPr lang="en-GB" altLang="cs-CZ" sz="2000" dirty="0">
                <a:cs typeface="Arial" charset="0"/>
              </a:rPr>
              <a:t>} </a:t>
            </a:r>
          </a:p>
          <a:p>
            <a:pPr>
              <a:spcBef>
                <a:spcPts val="600"/>
              </a:spcBef>
              <a:buFont typeface="Wingdings" pitchFamily="2" charset="2"/>
              <a:buNone/>
            </a:pPr>
            <a:r>
              <a:rPr lang="en-GB" altLang="cs-CZ" sz="2000" dirty="0">
                <a:cs typeface="Arial" charset="0"/>
              </a:rPr>
              <a:t>		</a:t>
            </a:r>
            <a:r>
              <a:rPr lang="en-GB" altLang="cs-CZ" sz="2000" dirty="0" err="1">
                <a:cs typeface="Arial" charset="0"/>
              </a:rPr>
              <a:t>σ√</a:t>
            </a:r>
            <a:r>
              <a:rPr lang="en-GB" altLang="cs-CZ" sz="2000" i="1" dirty="0" err="1">
                <a:cs typeface="Arial" charset="0"/>
              </a:rPr>
              <a:t>c</a:t>
            </a:r>
            <a:r>
              <a:rPr lang="en-GB" altLang="cs-CZ" sz="2000" baseline="-25000" dirty="0" err="1">
                <a:cs typeface="Arial" charset="0"/>
              </a:rPr>
              <a:t>kk</a:t>
            </a:r>
            <a:endParaRPr lang="en-GB" altLang="cs-CZ" sz="2000" baseline="-25000" dirty="0">
              <a:cs typeface="Arial" charset="0"/>
            </a:endParaRPr>
          </a:p>
          <a:p>
            <a:pPr>
              <a:spcBef>
                <a:spcPts val="600"/>
              </a:spcBef>
              <a:buFont typeface="Wingdings" pitchFamily="2" charset="2"/>
              <a:buNone/>
            </a:pPr>
            <a:r>
              <a:rPr lang="en-GB" altLang="cs-CZ" sz="2000" baseline="-25000" dirty="0">
                <a:cs typeface="Arial" charset="0"/>
              </a:rPr>
              <a:t>	</a:t>
            </a:r>
            <a:r>
              <a:rPr lang="en-GB" altLang="cs-CZ" sz="2000" dirty="0">
                <a:cs typeface="Arial" charset="0"/>
              </a:rPr>
              <a:t>with </a:t>
            </a:r>
            <a:r>
              <a:rPr lang="en-GB" altLang="cs-CZ" sz="2000" i="1" dirty="0" err="1">
                <a:cs typeface="Arial" charset="0"/>
              </a:rPr>
              <a:t>c</a:t>
            </a:r>
            <a:r>
              <a:rPr lang="en-GB" altLang="cs-CZ" sz="2000" baseline="-25000" dirty="0" err="1">
                <a:cs typeface="Arial" charset="0"/>
              </a:rPr>
              <a:t>kk</a:t>
            </a:r>
            <a:r>
              <a:rPr lang="en-GB" altLang="cs-CZ" sz="2000" dirty="0">
                <a:cs typeface="Arial" charset="0"/>
              </a:rPr>
              <a:t> the </a:t>
            </a:r>
            <a:r>
              <a:rPr lang="en-GB" altLang="cs-CZ" sz="2000" i="1" dirty="0">
                <a:cs typeface="Arial" charset="0"/>
              </a:rPr>
              <a:t>k</a:t>
            </a:r>
            <a:r>
              <a:rPr lang="en-GB" altLang="cs-CZ" sz="2000" dirty="0">
                <a:cs typeface="Arial" charset="0"/>
              </a:rPr>
              <a:t>-</a:t>
            </a:r>
            <a:r>
              <a:rPr lang="en-GB" altLang="cs-CZ" sz="2000" dirty="0" err="1">
                <a:cs typeface="Arial" charset="0"/>
              </a:rPr>
              <a:t>th</a:t>
            </a:r>
            <a:r>
              <a:rPr lang="en-GB" altLang="cs-CZ" sz="2000" dirty="0">
                <a:cs typeface="Arial" charset="0"/>
              </a:rPr>
              <a:t> diagonal </a:t>
            </a:r>
            <a:r>
              <a:rPr lang="en-GB" altLang="cs-CZ" sz="2000">
                <a:cs typeface="Arial" charset="0"/>
              </a:rPr>
              <a:t>element of </a:t>
            </a:r>
            <a:r>
              <a:rPr lang="en-GB" altLang="cs-CZ" sz="2000" dirty="0"/>
              <a:t>(</a:t>
            </a:r>
            <a:r>
              <a:rPr lang="en-GB" altLang="cs-CZ" sz="2000" i="1" dirty="0">
                <a:cs typeface="Arial" charset="0"/>
              </a:rPr>
              <a:t>X</a:t>
            </a:r>
            <a:r>
              <a:rPr lang="en-GB" altLang="cs-CZ" sz="2000" dirty="0">
                <a:cs typeface="Arial" charset="0"/>
              </a:rPr>
              <a:t>’ </a:t>
            </a:r>
            <a:r>
              <a:rPr lang="en-GB" altLang="cs-CZ" sz="2000" i="1" dirty="0">
                <a:cs typeface="Arial" charset="0"/>
              </a:rPr>
              <a:t>X</a:t>
            </a:r>
            <a:r>
              <a:rPr lang="en-GB" altLang="cs-CZ" sz="2000" dirty="0">
                <a:cs typeface="Arial" charset="0"/>
              </a:rPr>
              <a:t>)</a:t>
            </a:r>
            <a:r>
              <a:rPr lang="en-GB" altLang="cs-CZ" sz="2000" baseline="30000" dirty="0">
                <a:cs typeface="Arial" charset="0"/>
              </a:rPr>
              <a:t>-1</a:t>
            </a:r>
            <a:r>
              <a:rPr lang="en-GB" altLang="cs-CZ" sz="2000" dirty="0">
                <a:cs typeface="Arial" charset="0"/>
              </a:rPr>
              <a:t> </a:t>
            </a:r>
            <a:endParaRPr lang="en-GB" altLang="cs-CZ" sz="2000" dirty="0"/>
          </a:p>
          <a:p>
            <a:pPr eaLnBrk="1" hangingPunct="1">
              <a:spcBef>
                <a:spcPts val="600"/>
              </a:spcBef>
            </a:pPr>
            <a:r>
              <a:rPr lang="en-GB" altLang="cs-CZ" sz="2000" dirty="0">
                <a:cs typeface="Arial" charset="0"/>
              </a:rPr>
              <a:t>Estimated variance (covariance matrix) of </a:t>
            </a:r>
            <a:r>
              <a:rPr lang="en-GB" altLang="cs-CZ" sz="2000" i="1" dirty="0">
                <a:cs typeface="Arial" charset="0"/>
              </a:rPr>
              <a:t>b</a:t>
            </a:r>
            <a:r>
              <a:rPr lang="en-GB" altLang="cs-CZ" sz="2000" dirty="0">
                <a:cs typeface="Arial" charset="0"/>
              </a:rPr>
              <a:t>:</a:t>
            </a:r>
          </a:p>
          <a:p>
            <a:pPr eaLnBrk="1" hangingPunct="1">
              <a:spcBef>
                <a:spcPts val="600"/>
              </a:spcBef>
              <a:buFontTx/>
              <a:buNone/>
            </a:pPr>
            <a:r>
              <a:rPr lang="en-GB" altLang="cs-CZ" sz="2000" dirty="0">
                <a:cs typeface="Arial" charset="0"/>
              </a:rPr>
              <a:t>		</a:t>
            </a:r>
            <a:r>
              <a:rPr lang="en-GB" altLang="cs-CZ" sz="2000" dirty="0" err="1">
                <a:cs typeface="Arial" charset="0"/>
              </a:rPr>
              <a:t>Ṽ</a:t>
            </a:r>
            <a:r>
              <a:rPr lang="en-GB" altLang="cs-CZ" sz="2000" dirty="0">
                <a:cs typeface="Arial" charset="0"/>
              </a:rPr>
              <a:t>{</a:t>
            </a:r>
            <a:r>
              <a:rPr lang="en-GB" altLang="cs-CZ" sz="2000" i="1" dirty="0">
                <a:cs typeface="Arial" charset="0"/>
              </a:rPr>
              <a:t>b</a:t>
            </a:r>
            <a:r>
              <a:rPr lang="en-GB" altLang="cs-CZ" sz="2000" dirty="0">
                <a:cs typeface="Arial" charset="0"/>
              </a:rPr>
              <a:t>} = </a:t>
            </a:r>
            <a:r>
              <a:rPr lang="en-GB" altLang="cs-CZ" sz="2000" i="1" dirty="0">
                <a:cs typeface="Arial" charset="0"/>
              </a:rPr>
              <a:t>s</a:t>
            </a:r>
            <a:r>
              <a:rPr lang="en-GB" altLang="cs-CZ" sz="2000" baseline="30000" dirty="0">
                <a:cs typeface="Arial" charset="0"/>
              </a:rPr>
              <a:t>2</a:t>
            </a:r>
            <a:r>
              <a:rPr lang="en-GB" altLang="cs-CZ" sz="2000" dirty="0"/>
              <a:t>(</a:t>
            </a:r>
            <a:r>
              <a:rPr lang="en-GB" altLang="cs-CZ" sz="2000" i="1" dirty="0">
                <a:cs typeface="Arial" charset="0"/>
              </a:rPr>
              <a:t>X</a:t>
            </a:r>
            <a:r>
              <a:rPr lang="en-GB" altLang="cs-CZ" sz="2000" dirty="0">
                <a:cs typeface="Arial" charset="0"/>
              </a:rPr>
              <a:t>’ </a:t>
            </a:r>
            <a:r>
              <a:rPr lang="en-GB" altLang="cs-CZ" sz="2000" i="1" dirty="0">
                <a:cs typeface="Arial" charset="0"/>
              </a:rPr>
              <a:t>X</a:t>
            </a:r>
            <a:r>
              <a:rPr lang="en-GB" altLang="cs-CZ" sz="2000" dirty="0">
                <a:cs typeface="Arial" charset="0"/>
              </a:rPr>
              <a:t>)</a:t>
            </a:r>
            <a:r>
              <a:rPr lang="en-GB" altLang="cs-CZ" sz="2000" baseline="30000" dirty="0">
                <a:cs typeface="Arial" charset="0"/>
              </a:rPr>
              <a:t>-1</a:t>
            </a:r>
            <a:r>
              <a:rPr lang="en-GB" altLang="cs-CZ" sz="2000" dirty="0">
                <a:cs typeface="Arial" charset="0"/>
              </a:rPr>
              <a:t> = </a:t>
            </a:r>
            <a:r>
              <a:rPr lang="en-GB" altLang="cs-CZ" sz="2000" i="1" dirty="0">
                <a:cs typeface="Arial" charset="0"/>
              </a:rPr>
              <a:t>s</a:t>
            </a:r>
            <a:r>
              <a:rPr lang="en-GB" altLang="cs-CZ" sz="2000" baseline="30000" dirty="0">
                <a:cs typeface="Arial" charset="0"/>
              </a:rPr>
              <a:t>2</a:t>
            </a:r>
            <a:r>
              <a:rPr lang="en-GB" altLang="cs-CZ" sz="2000" dirty="0"/>
              <a:t>(</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a:t>
            </a:r>
            <a:r>
              <a:rPr lang="en-GB" altLang="cs-CZ" sz="2000" baseline="30000" dirty="0">
                <a:cs typeface="Arial" charset="0"/>
              </a:rPr>
              <a:t>-1</a:t>
            </a:r>
          </a:p>
          <a:p>
            <a:pPr eaLnBrk="1" hangingPunct="1">
              <a:spcBef>
                <a:spcPts val="600"/>
              </a:spcBef>
            </a:pPr>
            <a:r>
              <a:rPr lang="en-GB" altLang="cs-CZ" sz="2000" dirty="0">
                <a:cs typeface="Arial" charset="0"/>
              </a:rPr>
              <a:t>Estimated </a:t>
            </a:r>
            <a:r>
              <a:rPr lang="en-GB" altLang="cs-CZ" sz="2000" dirty="0"/>
              <a:t>standard error of </a:t>
            </a:r>
            <a:r>
              <a:rPr lang="en-GB" altLang="cs-CZ" sz="2000" i="1" dirty="0" err="1"/>
              <a:t>b</a:t>
            </a:r>
            <a:r>
              <a:rPr lang="en-GB" altLang="cs-CZ" sz="2000" baseline="-25000" dirty="0" err="1"/>
              <a:t>k</a:t>
            </a:r>
            <a:r>
              <a:rPr lang="en-GB" altLang="cs-CZ" sz="2000" dirty="0"/>
              <a:t>:</a:t>
            </a:r>
          </a:p>
          <a:p>
            <a:pPr eaLnBrk="1" hangingPunct="1">
              <a:spcBef>
                <a:spcPts val="600"/>
              </a:spcBef>
              <a:buFont typeface="Wingdings" pitchFamily="2" charset="2"/>
              <a:buNone/>
            </a:pPr>
            <a:r>
              <a:rPr lang="en-GB" altLang="cs-CZ" sz="2000" dirty="0"/>
              <a:t>		se(</a:t>
            </a:r>
            <a:r>
              <a:rPr lang="en-GB" altLang="cs-CZ" sz="2000" i="1" dirty="0" err="1">
                <a:cs typeface="Arial" charset="0"/>
              </a:rPr>
              <a:t>b</a:t>
            </a:r>
            <a:r>
              <a:rPr lang="en-GB" altLang="cs-CZ" sz="2000" baseline="-25000" dirty="0" err="1">
                <a:cs typeface="Arial" charset="0"/>
              </a:rPr>
              <a:t>k</a:t>
            </a:r>
            <a:r>
              <a:rPr lang="en-GB" altLang="cs-CZ" sz="2000" dirty="0"/>
              <a:t>) = </a:t>
            </a:r>
            <a:r>
              <a:rPr lang="en-GB" altLang="cs-CZ" sz="2000" i="1" dirty="0" err="1"/>
              <a:t>s</a:t>
            </a:r>
            <a:r>
              <a:rPr lang="en-GB" altLang="cs-CZ" sz="2000" dirty="0" err="1">
                <a:cs typeface="Arial" charset="0"/>
              </a:rPr>
              <a:t>√</a:t>
            </a:r>
            <a:r>
              <a:rPr lang="en-GB" altLang="cs-CZ" sz="2000" i="1" dirty="0" err="1">
                <a:cs typeface="Arial" charset="0"/>
              </a:rPr>
              <a:t>c</a:t>
            </a:r>
            <a:r>
              <a:rPr lang="en-GB" altLang="cs-CZ" sz="2000" baseline="-25000" dirty="0" err="1">
                <a:cs typeface="Arial" charset="0"/>
              </a:rPr>
              <a:t>kk</a:t>
            </a:r>
            <a:endParaRPr lang="en-GB" altLang="cs-CZ" sz="2000" dirty="0"/>
          </a:p>
          <a:p>
            <a:pPr>
              <a:buFont typeface="Wingdings" pitchFamily="2" charset="2"/>
              <a:buNone/>
            </a:pPr>
            <a:endParaRPr lang="en-US" altLang="cs-CZ" sz="2000" dirty="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graphicFrame>
        <p:nvGraphicFramePr>
          <p:cNvPr id="2969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9742"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699"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9743"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r>
              <a:rPr lang="en-GB" altLang="cs-CZ" sz="3800">
                <a:latin typeface="Verdana" pitchFamily="34" charset="0"/>
              </a:rPr>
              <a:t>Two Examples</a:t>
            </a:r>
          </a:p>
        </p:txBody>
      </p:sp>
      <p:sp>
        <p:nvSpPr>
          <p:cNvPr id="30725" name="Rectangle 3"/>
          <p:cNvSpPr>
            <a:spLocks noGrp="1" noChangeArrowheads="1"/>
          </p:cNvSpPr>
          <p:nvPr>
            <p:ph type="body" sz="half" idx="1"/>
          </p:nvPr>
        </p:nvSpPr>
        <p:spPr>
          <a:xfrm>
            <a:off x="457200" y="1600200"/>
            <a:ext cx="7972425" cy="4530725"/>
          </a:xfrm>
        </p:spPr>
        <p:txBody>
          <a:bodyPr/>
          <a:lstStyle/>
          <a:p>
            <a:pPr>
              <a:buFont typeface="Wingdings" pitchFamily="2" charset="2"/>
              <a:buNone/>
            </a:pPr>
            <a:r>
              <a:rPr lang="en-GB" altLang="cs-CZ" sz="2000" dirty="0"/>
              <a:t>1. Simple regression </a:t>
            </a:r>
            <a:r>
              <a:rPr lang="en-GB" altLang="cs-CZ" sz="2000" i="1" dirty="0" err="1"/>
              <a:t>y</a:t>
            </a:r>
            <a:r>
              <a:rPr lang="en-GB" altLang="cs-CZ" sz="2000" baseline="-25000" dirty="0" err="1"/>
              <a:t>i</a:t>
            </a:r>
            <a:r>
              <a:rPr lang="en-GB" altLang="cs-CZ" sz="2000" dirty="0"/>
              <a:t> = </a:t>
            </a:r>
            <a:r>
              <a:rPr lang="en-GB" altLang="cs-CZ" sz="2000" dirty="0">
                <a:latin typeface="Symbol" pitchFamily="18" charset="2"/>
              </a:rPr>
              <a:t>a</a:t>
            </a:r>
            <a:r>
              <a:rPr lang="en-GB" altLang="cs-CZ" sz="2000" dirty="0"/>
              <a:t> + </a:t>
            </a:r>
            <a:r>
              <a:rPr lang="en-GB" altLang="cs-CZ" sz="2000" dirty="0">
                <a:latin typeface="Symbol" pitchFamily="18" charset="2"/>
              </a:rPr>
              <a:t>b</a:t>
            </a:r>
            <a:r>
              <a:rPr lang="en-GB" altLang="cs-CZ" sz="2000" baseline="-25000" dirty="0"/>
              <a:t> </a:t>
            </a:r>
            <a:r>
              <a:rPr lang="en-GB" altLang="cs-CZ" sz="2000" i="1" dirty="0"/>
              <a:t>x</a:t>
            </a:r>
            <a:r>
              <a:rPr lang="en-GB" altLang="cs-CZ" sz="2000" baseline="-25000" dirty="0"/>
              <a:t>i</a:t>
            </a:r>
            <a:r>
              <a:rPr lang="en-GB" altLang="cs-CZ" sz="2000" dirty="0"/>
              <a:t> + </a:t>
            </a:r>
            <a:r>
              <a:rPr lang="en-GB" altLang="cs-CZ" sz="2000" i="1" dirty="0">
                <a:latin typeface="Symbol" pitchFamily="18" charset="2"/>
              </a:rPr>
              <a:t>e</a:t>
            </a:r>
            <a:r>
              <a:rPr lang="en-GB" altLang="cs-CZ" sz="2000" baseline="-25000" dirty="0"/>
              <a:t>t</a:t>
            </a:r>
            <a:endParaRPr lang="en-GB" altLang="cs-CZ" sz="2000" dirty="0"/>
          </a:p>
          <a:p>
            <a:pPr>
              <a:buFont typeface="Wingdings" pitchFamily="2" charset="2"/>
              <a:buNone/>
            </a:pPr>
            <a:r>
              <a:rPr lang="en-GB" altLang="cs-CZ" sz="2000" dirty="0"/>
              <a:t>	The variance for the OLS estimator of </a:t>
            </a:r>
            <a:r>
              <a:rPr lang="en-GB" altLang="cs-CZ" sz="2000" dirty="0">
                <a:latin typeface="Symbol" pitchFamily="18" charset="2"/>
              </a:rPr>
              <a:t>b</a:t>
            </a:r>
            <a:r>
              <a:rPr lang="en-GB" altLang="cs-CZ" sz="2000" dirty="0"/>
              <a:t> is</a:t>
            </a:r>
          </a:p>
          <a:p>
            <a:pPr>
              <a:buFont typeface="Wingdings" pitchFamily="2" charset="2"/>
              <a:buNone/>
            </a:pPr>
            <a:endParaRPr lang="en-GB" altLang="cs-CZ" sz="2000" dirty="0"/>
          </a:p>
          <a:p>
            <a:pPr>
              <a:buFont typeface="Wingdings" pitchFamily="2" charset="2"/>
              <a:buNone/>
            </a:pPr>
            <a:endParaRPr lang="en-GB" altLang="cs-CZ" sz="2000" dirty="0"/>
          </a:p>
          <a:p>
            <a:pPr>
              <a:buFont typeface="Wingdings" pitchFamily="2" charset="2"/>
              <a:buNone/>
            </a:pPr>
            <a:r>
              <a:rPr lang="en-GB" altLang="cs-CZ" sz="2000" dirty="0"/>
              <a:t>	</a:t>
            </a:r>
            <a:r>
              <a:rPr lang="en-GB" altLang="cs-CZ" sz="2000" i="1" dirty="0"/>
              <a:t>b</a:t>
            </a:r>
            <a:r>
              <a:rPr lang="en-GB" altLang="cs-CZ" sz="2000" dirty="0"/>
              <a:t> is the more accurate, the larger </a:t>
            </a:r>
            <a:r>
              <a:rPr lang="en-GB" altLang="cs-CZ" sz="2000" i="1" dirty="0"/>
              <a:t>N</a:t>
            </a:r>
            <a:r>
              <a:rPr lang="en-GB" altLang="cs-CZ" sz="2000" dirty="0"/>
              <a:t> and </a:t>
            </a:r>
            <a:r>
              <a:rPr lang="en-GB" altLang="cs-CZ" sz="2000" i="1" dirty="0"/>
              <a:t>s</a:t>
            </a:r>
            <a:r>
              <a:rPr lang="en-GB" altLang="cs-CZ" sz="2000" baseline="-25000" dirty="0"/>
              <a:t>x</a:t>
            </a:r>
            <a:r>
              <a:rPr lang="en-GB" altLang="cs-CZ" sz="2000" dirty="0"/>
              <a:t>² and the smaller </a:t>
            </a:r>
            <a:r>
              <a:rPr lang="en-GB" altLang="cs-CZ" sz="2000" dirty="0">
                <a:latin typeface="Symbol" pitchFamily="18" charset="2"/>
              </a:rPr>
              <a:t>s</a:t>
            </a:r>
            <a:r>
              <a:rPr lang="en-GB" altLang="cs-CZ" sz="2000" dirty="0"/>
              <a:t>²</a:t>
            </a:r>
          </a:p>
          <a:p>
            <a:pPr>
              <a:buFont typeface="Wingdings" pitchFamily="2" charset="2"/>
              <a:buNone/>
            </a:pPr>
            <a:r>
              <a:rPr lang="en-GB" altLang="cs-CZ" sz="2000" dirty="0"/>
              <a:t>2. Regression with two regressors:</a:t>
            </a:r>
          </a:p>
          <a:p>
            <a:pPr>
              <a:buFont typeface="Wingdings" pitchFamily="2" charset="2"/>
              <a:buNone/>
            </a:pPr>
            <a:r>
              <a:rPr lang="en-GB" altLang="cs-CZ" sz="2000" dirty="0"/>
              <a:t>		</a:t>
            </a:r>
            <a:r>
              <a:rPr lang="en-GB" altLang="cs-CZ" sz="2000" i="1" dirty="0"/>
              <a:t> </a:t>
            </a:r>
            <a:r>
              <a:rPr lang="en-GB" altLang="cs-CZ" sz="2000" i="1" dirty="0" err="1"/>
              <a:t>y</a:t>
            </a:r>
            <a:r>
              <a:rPr lang="en-GB" altLang="cs-CZ" sz="2000" baseline="-25000" dirty="0" err="1"/>
              <a:t>i</a:t>
            </a:r>
            <a:r>
              <a:rPr lang="en-GB" altLang="cs-CZ" sz="2000" dirty="0"/>
              <a:t> = </a:t>
            </a:r>
            <a:r>
              <a:rPr lang="en-GB" altLang="cs-CZ" sz="2000" dirty="0">
                <a:latin typeface="Symbol" pitchFamily="18" charset="2"/>
              </a:rPr>
              <a:t>b</a:t>
            </a:r>
            <a:r>
              <a:rPr lang="en-GB" altLang="cs-CZ" sz="2000" baseline="-25000" dirty="0">
                <a:latin typeface="Symbol" pitchFamily="18" charset="2"/>
              </a:rPr>
              <a:t>1</a:t>
            </a:r>
            <a:r>
              <a:rPr lang="en-GB" altLang="cs-CZ" sz="2000" dirty="0"/>
              <a:t> + </a:t>
            </a:r>
            <a:r>
              <a:rPr lang="en-GB" altLang="cs-CZ" sz="2000" dirty="0">
                <a:latin typeface="Symbol" pitchFamily="18" charset="2"/>
              </a:rPr>
              <a:t>b</a:t>
            </a:r>
            <a:r>
              <a:rPr lang="en-GB" altLang="cs-CZ" sz="2000" baseline="-25000" dirty="0">
                <a:latin typeface="Symbol" pitchFamily="18" charset="2"/>
              </a:rPr>
              <a:t>2</a:t>
            </a:r>
            <a:r>
              <a:rPr lang="en-GB" altLang="cs-CZ" sz="2000" baseline="-25000" dirty="0"/>
              <a:t> </a:t>
            </a:r>
            <a:r>
              <a:rPr lang="en-GB" altLang="cs-CZ" sz="2000" i="1" dirty="0"/>
              <a:t>x</a:t>
            </a:r>
            <a:r>
              <a:rPr lang="en-GB" altLang="cs-CZ" sz="2000" baseline="-25000" dirty="0"/>
              <a:t>i2</a:t>
            </a:r>
            <a:r>
              <a:rPr lang="en-GB" altLang="cs-CZ" sz="2000" dirty="0"/>
              <a:t> + </a:t>
            </a:r>
            <a:r>
              <a:rPr lang="en-GB" altLang="cs-CZ" sz="2000" dirty="0">
                <a:latin typeface="Symbol" pitchFamily="18" charset="2"/>
              </a:rPr>
              <a:t>b</a:t>
            </a:r>
            <a:r>
              <a:rPr lang="en-GB" altLang="cs-CZ" sz="2000" baseline="-25000" dirty="0">
                <a:latin typeface="Symbol" pitchFamily="18" charset="2"/>
              </a:rPr>
              <a:t>3</a:t>
            </a:r>
            <a:r>
              <a:rPr lang="en-GB" altLang="cs-CZ" sz="2000" baseline="-25000" dirty="0"/>
              <a:t> </a:t>
            </a:r>
            <a:r>
              <a:rPr lang="en-GB" altLang="cs-CZ" sz="2000" i="1" dirty="0"/>
              <a:t>x</a:t>
            </a:r>
            <a:r>
              <a:rPr lang="en-GB" altLang="cs-CZ" sz="2000" baseline="-25000" dirty="0"/>
              <a:t>i3</a:t>
            </a:r>
            <a:r>
              <a:rPr lang="en-GB" altLang="cs-CZ" sz="2000" dirty="0"/>
              <a:t> + </a:t>
            </a:r>
            <a:r>
              <a:rPr lang="en-GB" altLang="cs-CZ" sz="2000" i="1" dirty="0">
                <a:latin typeface="Symbol" pitchFamily="18" charset="2"/>
              </a:rPr>
              <a:t>e</a:t>
            </a:r>
            <a:r>
              <a:rPr lang="en-GB" altLang="cs-CZ" sz="2000" baseline="-25000" dirty="0"/>
              <a:t>t</a:t>
            </a:r>
            <a:r>
              <a:rPr lang="en-GB" altLang="cs-CZ" sz="2000" dirty="0"/>
              <a:t> </a:t>
            </a:r>
          </a:p>
          <a:p>
            <a:pPr>
              <a:buFont typeface="Wingdings" pitchFamily="2" charset="2"/>
              <a:buNone/>
            </a:pPr>
            <a:r>
              <a:rPr lang="en-GB" altLang="cs-CZ" sz="2000" dirty="0"/>
              <a:t>	The variance for the OLS estimator of </a:t>
            </a:r>
            <a:r>
              <a:rPr lang="en-GB" altLang="cs-CZ" sz="2000" dirty="0">
                <a:latin typeface="Symbol" pitchFamily="18" charset="2"/>
              </a:rPr>
              <a:t>b</a:t>
            </a:r>
            <a:r>
              <a:rPr lang="en-GB" altLang="cs-CZ" sz="2000" baseline="-25000" dirty="0">
                <a:latin typeface="Symbol" pitchFamily="18" charset="2"/>
              </a:rPr>
              <a:t>2</a:t>
            </a:r>
            <a:r>
              <a:rPr lang="en-GB" altLang="cs-CZ" sz="2000" dirty="0"/>
              <a:t> is</a:t>
            </a:r>
          </a:p>
          <a:p>
            <a:pPr>
              <a:buFont typeface="Wingdings" pitchFamily="2" charset="2"/>
              <a:buNone/>
            </a:pPr>
            <a:endParaRPr lang="en-GB" altLang="cs-CZ" sz="2000" dirty="0"/>
          </a:p>
          <a:p>
            <a:pPr>
              <a:buFont typeface="Wingdings" pitchFamily="2" charset="2"/>
              <a:buNone/>
            </a:pPr>
            <a:endParaRPr lang="en-GB" altLang="cs-CZ" sz="2000" dirty="0"/>
          </a:p>
          <a:p>
            <a:pPr>
              <a:buFont typeface="Wingdings" pitchFamily="2" charset="2"/>
              <a:buNone/>
            </a:pPr>
            <a:r>
              <a:rPr lang="en-GB" altLang="cs-CZ" sz="2000" i="1" dirty="0"/>
              <a:t>	     r</a:t>
            </a:r>
            <a:r>
              <a:rPr lang="en-GB" altLang="cs-CZ" sz="2000" baseline="-25000" dirty="0"/>
              <a:t>23</a:t>
            </a:r>
            <a:r>
              <a:rPr lang="en-GB" altLang="cs-CZ" sz="2000" baseline="30000" dirty="0"/>
              <a:t>2</a:t>
            </a:r>
            <a:r>
              <a:rPr lang="en-GB" altLang="cs-CZ" sz="2000" dirty="0"/>
              <a:t>: correlation coefficient between </a:t>
            </a:r>
            <a:r>
              <a:rPr lang="en-GB" altLang="cs-CZ" sz="2000" i="1" dirty="0"/>
              <a:t>X</a:t>
            </a:r>
            <a:r>
              <a:rPr lang="en-GB" altLang="cs-CZ" sz="2000" baseline="-25000" dirty="0"/>
              <a:t>2</a:t>
            </a:r>
            <a:r>
              <a:rPr lang="en-GB" altLang="cs-CZ" sz="2000" dirty="0"/>
              <a:t> and </a:t>
            </a:r>
            <a:r>
              <a:rPr lang="en-GB" altLang="cs-CZ" sz="2000" i="1" dirty="0"/>
              <a:t>X</a:t>
            </a:r>
            <a:r>
              <a:rPr lang="en-GB" altLang="cs-CZ" sz="2000" baseline="-25000" dirty="0"/>
              <a:t>3</a:t>
            </a:r>
            <a:r>
              <a:rPr lang="en-GB" altLang="cs-CZ" sz="2000" i="1" dirty="0"/>
              <a:t>	</a:t>
            </a:r>
          </a:p>
          <a:p>
            <a:pPr>
              <a:buFont typeface="Wingdings" pitchFamily="2" charset="2"/>
              <a:buNone/>
            </a:pPr>
            <a:r>
              <a:rPr lang="en-GB" altLang="cs-CZ" sz="2000" i="1" dirty="0"/>
              <a:t>	b</a:t>
            </a:r>
            <a:r>
              <a:rPr lang="en-GB" altLang="cs-CZ" sz="2000" baseline="-25000" dirty="0"/>
              <a:t>2</a:t>
            </a:r>
            <a:r>
              <a:rPr lang="en-GB" altLang="cs-CZ" sz="2000" dirty="0"/>
              <a:t> is most accurate if </a:t>
            </a:r>
            <a:r>
              <a:rPr lang="en-GB" altLang="cs-CZ" sz="2000" i="1" dirty="0"/>
              <a:t>X</a:t>
            </a:r>
            <a:r>
              <a:rPr lang="en-GB" altLang="cs-CZ" sz="2000" baseline="-25000" dirty="0"/>
              <a:t>2</a:t>
            </a:r>
            <a:r>
              <a:rPr lang="en-GB" altLang="cs-CZ" sz="2000" dirty="0"/>
              <a:t> and </a:t>
            </a:r>
            <a:r>
              <a:rPr lang="en-GB" altLang="cs-CZ" sz="2000" i="1" dirty="0"/>
              <a:t>X</a:t>
            </a:r>
            <a:r>
              <a:rPr lang="en-GB" altLang="cs-CZ" sz="2000" baseline="-25000" dirty="0"/>
              <a:t>3</a:t>
            </a:r>
            <a:r>
              <a:rPr lang="en-GB" altLang="cs-CZ" sz="2000" dirty="0"/>
              <a:t> are uncorrelated</a:t>
            </a:r>
          </a:p>
        </p:txBody>
      </p:sp>
      <p:sp>
        <p:nvSpPr>
          <p:cNvPr id="30726" name="Text Box 10"/>
          <p:cNvSpPr txBox="1">
            <a:spLocks noChangeArrowheads="1"/>
          </p:cNvSpPr>
          <p:nvPr/>
        </p:nvSpPr>
        <p:spPr bwMode="auto">
          <a:xfrm>
            <a:off x="1023938" y="4384675"/>
            <a:ext cx="184150" cy="366713"/>
          </a:xfrm>
          <a:prstGeom prst="rect">
            <a:avLst/>
          </a:prstGeom>
          <a:noFill/>
          <a:ln w="9525">
            <a:noFill/>
            <a:miter lim="800000"/>
            <a:headEnd/>
            <a:tailEnd/>
          </a:ln>
        </p:spPr>
        <p:txBody>
          <a:bodyPr wrap="none">
            <a:spAutoFit/>
          </a:bodyPr>
          <a:lstStyle/>
          <a:p>
            <a:pPr eaLnBrk="0" hangingPunct="0"/>
            <a:endParaRPr lang="de-AT" altLang="cs-CZ"/>
          </a:p>
        </p:txBody>
      </p:sp>
      <p:graphicFrame>
        <p:nvGraphicFramePr>
          <p:cNvPr id="30722" name="Object 4"/>
          <p:cNvGraphicFramePr>
            <a:graphicFrameLocks noChangeAspect="1"/>
          </p:cNvGraphicFramePr>
          <p:nvPr/>
        </p:nvGraphicFramePr>
        <p:xfrm>
          <a:off x="1476375" y="2276475"/>
          <a:ext cx="1366838" cy="835025"/>
        </p:xfrm>
        <a:graphic>
          <a:graphicData uri="http://schemas.openxmlformats.org/presentationml/2006/ole">
            <mc:AlternateContent xmlns:mc="http://schemas.openxmlformats.org/markup-compatibility/2006">
              <mc:Choice xmlns:v="urn:schemas-microsoft-com:vml" Requires="v">
                <p:oleObj spid="_x0000_s30762" name="Formel" r:id="rId4" imgW="749300" imgH="457200" progId="Equation.3">
                  <p:embed/>
                </p:oleObj>
              </mc:Choice>
              <mc:Fallback>
                <p:oleObj name="Formel" r:id="rId4" imgW="74930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6375" y="2276475"/>
                        <a:ext cx="1366838" cy="835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3" name="Object 5"/>
          <p:cNvGraphicFramePr>
            <a:graphicFrameLocks noChangeAspect="1"/>
          </p:cNvGraphicFramePr>
          <p:nvPr/>
        </p:nvGraphicFramePr>
        <p:xfrm>
          <a:off x="1547813" y="4437063"/>
          <a:ext cx="2378075" cy="882650"/>
        </p:xfrm>
        <a:graphic>
          <a:graphicData uri="http://schemas.openxmlformats.org/presentationml/2006/ole">
            <mc:AlternateContent xmlns:mc="http://schemas.openxmlformats.org/markup-compatibility/2006">
              <mc:Choice xmlns:v="urn:schemas-microsoft-com:vml" Requires="v">
                <p:oleObj spid="_x0000_s30763" name="Formel" r:id="rId6" imgW="1231900" imgH="457200" progId="Equation.3">
                  <p:embed/>
                </p:oleObj>
              </mc:Choice>
              <mc:Fallback>
                <p:oleObj name="Formel" r:id="rId6" imgW="1231900" imgH="4572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47813" y="4437063"/>
                        <a:ext cx="2378075" cy="882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Datumsplatzhalter 9"/>
          <p:cNvSpPr>
            <a:spLocks noGrp="1"/>
          </p:cNvSpPr>
          <p:nvPr>
            <p:ph type="dt" sz="quarter" idx="10"/>
          </p:nvPr>
        </p:nvSpPr>
        <p:spPr/>
        <p:txBody>
          <a:bodyPr/>
          <a:lstStyle/>
          <a:p>
            <a:pPr>
              <a:defRPr/>
            </a:pPr>
            <a:r>
              <a:rPr lang="en-US" altLang="en-US"/>
              <a:t>Oct 5, 2018</a:t>
            </a:r>
            <a:endParaRPr lang="de-AT" altLang="en-US"/>
          </a:p>
        </p:txBody>
      </p:sp>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r>
              <a:rPr lang="en-GB" altLang="cs-CZ" sz="4000">
                <a:latin typeface="Verdana" pitchFamily="34" charset="0"/>
              </a:rPr>
              <a:t>Normality of Error Terms</a:t>
            </a:r>
            <a:endParaRPr lang="en-GB" altLang="cs-CZ" sz="4000" i="1">
              <a:latin typeface="Verdana" pitchFamily="34" charset="0"/>
            </a:endParaRPr>
          </a:p>
        </p:txBody>
      </p:sp>
      <p:sp>
        <p:nvSpPr>
          <p:cNvPr id="31748" name="Textplatzhalter 17"/>
          <p:cNvSpPr>
            <a:spLocks noGrp="1"/>
          </p:cNvSpPr>
          <p:nvPr>
            <p:ph type="body" sz="half" idx="1"/>
          </p:nvPr>
        </p:nvSpPr>
        <p:spPr>
          <a:xfrm>
            <a:off x="500063" y="1600200"/>
            <a:ext cx="7858125" cy="4400550"/>
          </a:xfrm>
        </p:spPr>
        <p:txBody>
          <a:bodyPr/>
          <a:lstStyle/>
          <a:p>
            <a:pPr eaLnBrk="1" hangingPunct="1">
              <a:spcBef>
                <a:spcPct val="10000"/>
              </a:spcBef>
              <a:spcAft>
                <a:spcPct val="10000"/>
              </a:spcAft>
              <a:buFontTx/>
              <a:buNone/>
            </a:pPr>
            <a:r>
              <a:rPr lang="en-GB" altLang="cs-CZ" sz="2000">
                <a:cs typeface="Arial" charset="0"/>
              </a:rPr>
              <a:t>For the purpose of statistical inference, a distributional assumption for the </a:t>
            </a:r>
            <a:r>
              <a:rPr lang="en-GB" altLang="cs-CZ" sz="2000" i="1">
                <a:cs typeface="Arial" charset="0"/>
              </a:rPr>
              <a:t>ε</a:t>
            </a:r>
            <a:r>
              <a:rPr lang="en-GB" altLang="cs-CZ" sz="2000" baseline="-25000">
                <a:cs typeface="Arial" charset="0"/>
              </a:rPr>
              <a:t>i</a:t>
            </a:r>
            <a:r>
              <a:rPr lang="en-GB" altLang="cs-CZ" sz="2000"/>
              <a:t>‘</a:t>
            </a:r>
            <a:r>
              <a:rPr lang="en-GB" altLang="cs-CZ" sz="2000">
                <a:cs typeface="Arial" charset="0"/>
              </a:rPr>
              <a:t>s is needed</a:t>
            </a:r>
          </a:p>
          <a:p>
            <a:pPr eaLnBrk="1" hangingPunct="1">
              <a:spcBef>
                <a:spcPct val="10000"/>
              </a:spcBef>
              <a:spcAft>
                <a:spcPct val="10000"/>
              </a:spcAft>
              <a:buFontTx/>
              <a:buNone/>
            </a:pPr>
            <a:endParaRPr lang="en-GB" altLang="cs-CZ" sz="2000">
              <a:cs typeface="Arial" charset="0"/>
            </a:endParaRPr>
          </a:p>
          <a:p>
            <a:pPr eaLnBrk="1" hangingPunct="1">
              <a:spcBef>
                <a:spcPct val="10000"/>
              </a:spcBef>
              <a:spcAft>
                <a:spcPct val="10000"/>
              </a:spcAft>
              <a:buFontTx/>
              <a:buNone/>
            </a:pPr>
            <a:endParaRPr lang="en-GB" altLang="cs-CZ" sz="2000">
              <a:cs typeface="Arial" charset="0"/>
            </a:endParaRPr>
          </a:p>
          <a:p>
            <a:pPr eaLnBrk="1" hangingPunct="1">
              <a:spcBef>
                <a:spcPct val="10000"/>
              </a:spcBef>
              <a:spcAft>
                <a:spcPct val="10000"/>
              </a:spcAft>
              <a:buFontTx/>
              <a:buNone/>
            </a:pPr>
            <a:r>
              <a:rPr lang="en-GB" altLang="cs-CZ" sz="2000">
                <a:cs typeface="Arial" charset="0"/>
              </a:rPr>
              <a:t>Together with assumptions (A1), (A3), and (A4), (A5) implies</a:t>
            </a:r>
          </a:p>
          <a:p>
            <a:pPr eaLnBrk="1" hangingPunct="1">
              <a:spcBef>
                <a:spcPct val="10000"/>
              </a:spcBef>
              <a:spcAft>
                <a:spcPct val="10000"/>
              </a:spcAft>
              <a:buFontTx/>
              <a:buNone/>
            </a:pPr>
            <a:r>
              <a:rPr lang="en-GB" altLang="cs-CZ" sz="2000">
                <a:cs typeface="Arial" charset="0"/>
              </a:rPr>
              <a:t>	</a:t>
            </a:r>
            <a:r>
              <a:rPr lang="en-GB" altLang="cs-CZ" sz="2000" i="1">
                <a:cs typeface="Arial" charset="0"/>
              </a:rPr>
              <a:t>ε</a:t>
            </a:r>
            <a:r>
              <a:rPr lang="en-GB" altLang="cs-CZ" sz="2000" baseline="-25000">
                <a:cs typeface="Arial" charset="0"/>
              </a:rPr>
              <a:t>i</a:t>
            </a:r>
            <a:r>
              <a:rPr lang="en-GB" altLang="cs-CZ" sz="2000"/>
              <a:t> </a:t>
            </a:r>
            <a:r>
              <a:rPr lang="en-GB" altLang="cs-CZ" sz="2000">
                <a:cs typeface="Arial" charset="0"/>
              </a:rPr>
              <a:t>~ </a:t>
            </a:r>
            <a:r>
              <a:rPr lang="en-GB" altLang="cs-CZ" sz="2000"/>
              <a:t>NID(</a:t>
            </a:r>
            <a:r>
              <a:rPr lang="en-GB" altLang="cs-CZ" sz="2000" i="1"/>
              <a:t>0</a:t>
            </a:r>
            <a:r>
              <a:rPr lang="en-GB" altLang="cs-CZ" sz="2000"/>
              <a:t>,</a:t>
            </a:r>
            <a:r>
              <a:rPr lang="en-GB" altLang="cs-CZ" sz="2000" i="1">
                <a:cs typeface="Arial" charset="0"/>
              </a:rPr>
              <a:t>σ</a:t>
            </a:r>
            <a:r>
              <a:rPr lang="en-GB" altLang="cs-CZ" sz="2000" baseline="30000">
                <a:cs typeface="Arial" charset="0"/>
              </a:rPr>
              <a:t>2</a:t>
            </a:r>
            <a:r>
              <a:rPr lang="en-GB" altLang="cs-CZ" sz="2000">
                <a:cs typeface="Arial" charset="0"/>
              </a:rPr>
              <a:t>) for all </a:t>
            </a:r>
            <a:r>
              <a:rPr lang="en-GB" altLang="cs-CZ" sz="2000" i="1">
                <a:cs typeface="Arial" charset="0"/>
              </a:rPr>
              <a:t>i</a:t>
            </a:r>
          </a:p>
          <a:p>
            <a:pPr eaLnBrk="1" hangingPunct="1">
              <a:spcBef>
                <a:spcPct val="10000"/>
              </a:spcBef>
              <a:spcAft>
                <a:spcPct val="10000"/>
              </a:spcAft>
              <a:buFontTx/>
              <a:buNone/>
            </a:pPr>
            <a:r>
              <a:rPr lang="en-GB" altLang="cs-CZ" sz="2000">
                <a:cs typeface="Arial" charset="0"/>
              </a:rPr>
              <a:t>i.e., all </a:t>
            </a:r>
            <a:r>
              <a:rPr lang="en-GB" altLang="cs-CZ" sz="2000" i="1">
                <a:cs typeface="Arial" charset="0"/>
              </a:rPr>
              <a:t>ε</a:t>
            </a:r>
            <a:r>
              <a:rPr lang="en-GB" altLang="cs-CZ" sz="2000" baseline="-25000">
                <a:cs typeface="Arial" charset="0"/>
              </a:rPr>
              <a:t>i</a:t>
            </a:r>
            <a:r>
              <a:rPr lang="en-GB" altLang="cs-CZ" sz="2000">
                <a:cs typeface="Arial" charset="0"/>
              </a:rPr>
              <a:t> are </a:t>
            </a:r>
          </a:p>
          <a:p>
            <a:pPr eaLnBrk="1" hangingPunct="1">
              <a:lnSpc>
                <a:spcPct val="90000"/>
              </a:lnSpc>
            </a:pPr>
            <a:r>
              <a:rPr lang="en-GB" altLang="cs-CZ" sz="2000">
                <a:cs typeface="Arial" charset="0"/>
              </a:rPr>
              <a:t>independent drawings </a:t>
            </a:r>
            <a:r>
              <a:rPr lang="en-GB" altLang="cs-CZ" sz="2000" b="1"/>
              <a:t> </a:t>
            </a:r>
          </a:p>
          <a:p>
            <a:pPr eaLnBrk="1" hangingPunct="1">
              <a:spcBef>
                <a:spcPct val="10000"/>
              </a:spcBef>
              <a:spcAft>
                <a:spcPct val="10000"/>
              </a:spcAft>
            </a:pPr>
            <a:r>
              <a:rPr lang="en-GB" altLang="cs-CZ" sz="2000">
                <a:cs typeface="Arial" charset="0"/>
              </a:rPr>
              <a:t>from the </a:t>
            </a:r>
            <a:r>
              <a:rPr lang="en-GB" altLang="cs-CZ" sz="2000" i="1">
                <a:cs typeface="Arial" charset="0"/>
              </a:rPr>
              <a:t>normal</a:t>
            </a:r>
            <a:r>
              <a:rPr lang="en-GB" altLang="cs-CZ" sz="2000">
                <a:cs typeface="Arial" charset="0"/>
              </a:rPr>
              <a:t> distribution </a:t>
            </a:r>
          </a:p>
          <a:p>
            <a:pPr eaLnBrk="1" hangingPunct="1">
              <a:spcBef>
                <a:spcPct val="10000"/>
              </a:spcBef>
              <a:spcAft>
                <a:spcPct val="10000"/>
              </a:spcAft>
            </a:pPr>
            <a:r>
              <a:rPr lang="en-GB" altLang="cs-CZ" sz="2000">
                <a:cs typeface="Arial" charset="0"/>
              </a:rPr>
              <a:t>with mean 0 </a:t>
            </a:r>
          </a:p>
          <a:p>
            <a:pPr eaLnBrk="1" hangingPunct="1">
              <a:spcBef>
                <a:spcPct val="10000"/>
              </a:spcBef>
              <a:spcAft>
                <a:spcPct val="10000"/>
              </a:spcAft>
            </a:pPr>
            <a:r>
              <a:rPr lang="en-GB" altLang="cs-CZ" sz="2000">
                <a:cs typeface="Arial" charset="0"/>
              </a:rPr>
              <a:t>and variance </a:t>
            </a:r>
            <a:r>
              <a:rPr lang="en-GB" altLang="cs-CZ" sz="2000" i="1">
                <a:cs typeface="Arial" charset="0"/>
              </a:rPr>
              <a:t>σ</a:t>
            </a:r>
            <a:r>
              <a:rPr lang="en-GB" altLang="cs-CZ" sz="2000" baseline="30000">
                <a:cs typeface="Arial" charset="0"/>
              </a:rPr>
              <a:t>2</a:t>
            </a:r>
            <a:endParaRPr lang="en-GB" altLang="cs-CZ" sz="2000">
              <a:cs typeface="Arial" charset="0"/>
            </a:endParaRPr>
          </a:p>
          <a:p>
            <a:pPr eaLnBrk="1" hangingPunct="1">
              <a:spcBef>
                <a:spcPct val="10000"/>
              </a:spcBef>
              <a:spcAft>
                <a:spcPct val="10000"/>
              </a:spcAft>
              <a:buFont typeface="Wingdings" pitchFamily="2" charset="2"/>
              <a:buNone/>
            </a:pPr>
            <a:r>
              <a:rPr lang="en-GB" altLang="cs-CZ" sz="2000">
                <a:cs typeface="Arial" charset="0"/>
              </a:rPr>
              <a:t>Error terms are “normally and independently distributed” (NID)</a:t>
            </a:r>
          </a:p>
          <a:p>
            <a:pPr>
              <a:spcBef>
                <a:spcPts val="600"/>
              </a:spcBef>
            </a:pPr>
            <a:endParaRPr lang="en-US" altLang="cs-CZ" sz="2000"/>
          </a:p>
          <a:p>
            <a:pPr>
              <a:spcBef>
                <a:spcPts val="600"/>
              </a:spcBef>
              <a:buFont typeface="Wingdings" pitchFamily="2" charset="2"/>
              <a:buNone/>
            </a:pPr>
            <a:r>
              <a:rPr lang="en-US" altLang="cs-CZ" sz="2000" i="1"/>
              <a:t>	</a:t>
            </a:r>
            <a:endParaRPr lang="en-US" altLang="cs-CZ" sz="20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31750"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174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1768"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Group 229"/>
          <p:cNvGraphicFramePr>
            <a:graphicFrameLocks/>
          </p:cNvGraphicFramePr>
          <p:nvPr/>
        </p:nvGraphicFramePr>
        <p:xfrm>
          <a:off x="928688" y="2479675"/>
          <a:ext cx="7143750" cy="444500"/>
        </p:xfrm>
        <a:graphic>
          <a:graphicData uri="http://schemas.openxmlformats.org/drawingml/2006/table">
            <a:tbl>
              <a:tblPr/>
              <a:tblGrid>
                <a:gridCol w="770086">
                  <a:extLst>
                    <a:ext uri="{9D8B030D-6E8A-4147-A177-3AD203B41FA5}">
                      <a16:colId xmlns:a16="http://schemas.microsoft.com/office/drawing/2014/main" val="20000"/>
                    </a:ext>
                  </a:extLst>
                </a:gridCol>
                <a:gridCol w="6373664">
                  <a:extLst>
                    <a:ext uri="{9D8B030D-6E8A-4147-A177-3AD203B41FA5}">
                      <a16:colId xmlns:a16="http://schemas.microsoft.com/office/drawing/2014/main" val="20001"/>
                    </a:ext>
                  </a:extLst>
                </a:gridCol>
              </a:tblGrid>
              <a:tr h="4445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GB" sz="2000" b="0" i="0" u="none" strike="noStrike" cap="none" normalizeH="0" baseline="0" noProof="0">
                          <a:ln>
                            <a:noFill/>
                          </a:ln>
                          <a:solidFill>
                            <a:schemeClr val="tx1"/>
                          </a:solidFill>
                          <a:effectLst/>
                          <a:latin typeface="Arial" charset="0"/>
                        </a:rPr>
                        <a:t>A5</a:t>
                      </a:r>
                      <a:endParaRPr kumimoji="0" lang="en-GB" sz="2600" b="0" i="0" u="none" strike="noStrike" cap="none" normalizeH="0" baseline="0" noProof="0">
                        <a:ln>
                          <a:noFill/>
                        </a:ln>
                        <a:solidFill>
                          <a:schemeClr val="tx1"/>
                        </a:solidFill>
                        <a:effectLst/>
                        <a:latin typeface="Arial"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lang="en-GB" sz="2000" i="1" err="1">
                          <a:cs typeface="Arial" charset="0"/>
                        </a:rPr>
                        <a:t>ε</a:t>
                      </a:r>
                      <a:r>
                        <a:rPr lang="en-GB" sz="2000" baseline="-25000" err="1">
                          <a:cs typeface="Arial" charset="0"/>
                        </a:rPr>
                        <a:t>i</a:t>
                      </a:r>
                      <a:r>
                        <a:rPr kumimoji="0" lang="en-GB" sz="2000" b="0" i="0" u="none" strike="noStrike" cap="none" normalizeH="0" baseline="0" noProof="0">
                          <a:ln>
                            <a:noFill/>
                          </a:ln>
                          <a:solidFill>
                            <a:schemeClr val="tx1"/>
                          </a:solidFill>
                          <a:effectLst/>
                          <a:latin typeface="Arial" charset="0"/>
                        </a:rPr>
                        <a:t>  normally distributed for all </a:t>
                      </a:r>
                      <a:r>
                        <a:rPr kumimoji="0" lang="en-GB" sz="2000" b="0" i="1" u="none" strike="noStrike" cap="none" normalizeH="0" baseline="0" noProof="0" err="1">
                          <a:ln>
                            <a:noFill/>
                          </a:ln>
                          <a:solidFill>
                            <a:schemeClr val="tx1"/>
                          </a:solidFill>
                          <a:effectLst/>
                          <a:latin typeface="Arial" charset="0"/>
                        </a:rPr>
                        <a:t>i</a:t>
                      </a:r>
                      <a:endParaRPr kumimoji="0" lang="en-GB" sz="2000" b="0" i="1" u="none" strike="noStrike" cap="none" normalizeH="0" baseline="0" noProof="0">
                        <a:ln>
                          <a:noFill/>
                        </a:ln>
                        <a:solidFill>
                          <a:schemeClr val="tx1"/>
                        </a:solidFill>
                        <a:effectLst/>
                        <a:latin typeface="Arial"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z="4000">
                <a:latin typeface="Verdana" pitchFamily="34" charset="0"/>
              </a:rPr>
              <a:t>Example: Income and Consumption</a:t>
            </a:r>
          </a:p>
        </p:txBody>
      </p:sp>
      <p:pic>
        <p:nvPicPr>
          <p:cNvPr id="25603" name="Picture 9"/>
          <p:cNvPicPr>
            <a:picLocks noGrp="1" noChangeAspect="1" noChangeArrowheads="1"/>
          </p:cNvPicPr>
          <p:nvPr>
            <p:ph idx="1"/>
          </p:nvPr>
        </p:nvPicPr>
        <p:blipFill>
          <a:blip r:embed="rId3" cstate="print"/>
          <a:srcRect/>
          <a:stretch>
            <a:fillRect/>
          </a:stretch>
        </p:blipFill>
        <p:spPr>
          <a:xfrm>
            <a:off x="468313" y="1557338"/>
            <a:ext cx="4824412" cy="4075112"/>
          </a:xfrm>
          <a:solidFill>
            <a:schemeClr val="accent2">
              <a:lumMod val="20000"/>
              <a:lumOff val="80000"/>
            </a:schemeClr>
          </a:solidFill>
          <a:ln w="28575">
            <a:solidFill>
              <a:schemeClr val="accent2">
                <a:lumMod val="75000"/>
              </a:schemeClr>
            </a:solidFill>
          </a:ln>
        </p:spPr>
      </p:pic>
      <p:sp>
        <p:nvSpPr>
          <p:cNvPr id="5" name="Fußzeilenplatzhalter 4"/>
          <p:cNvSpPr>
            <a:spLocks noGrp="1"/>
          </p:cNvSpPr>
          <p:nvPr>
            <p:ph type="ftr" sz="quarter" idx="11"/>
          </p:nvPr>
        </p:nvSpPr>
        <p:spPr/>
        <p:txBody>
          <a:bodyPr/>
          <a:lstStyle/>
          <a:p>
            <a:pPr>
              <a:defRPr/>
            </a:pPr>
            <a:r>
              <a:rPr lang="de-AT" altLang="en-US"/>
              <a:t>Hackl, Econometrics, Lecture 1 </a:t>
            </a:r>
          </a:p>
        </p:txBody>
      </p:sp>
      <p:sp>
        <p:nvSpPr>
          <p:cNvPr id="402436" name="Text Box 4"/>
          <p:cNvSpPr txBox="1">
            <a:spLocks noChangeArrowheads="1"/>
          </p:cNvSpPr>
          <p:nvPr/>
        </p:nvSpPr>
        <p:spPr bwMode="auto">
          <a:xfrm>
            <a:off x="5397500" y="3094038"/>
            <a:ext cx="3422650" cy="2862322"/>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2">
                <a:lumMod val="75000"/>
              </a:schemeClr>
            </a:solidFill>
            <a:miter lim="800000"/>
            <a:headEnd/>
            <a:tailEnd/>
          </a:ln>
          <a:effectLst/>
        </p:spPr>
        <p:txBody>
          <a:bodyPr>
            <a:spAutoFit/>
          </a:bodyPr>
          <a:lstStyle/>
          <a:p>
            <a:pPr eaLnBrk="0" hangingPunct="0">
              <a:defRPr/>
            </a:pPr>
            <a:r>
              <a:rPr lang="en-US" sz="2000"/>
              <a:t>PCR: Private Consumption, </a:t>
            </a:r>
          </a:p>
          <a:p>
            <a:pPr eaLnBrk="0" hangingPunct="0">
              <a:defRPr/>
            </a:pPr>
            <a:r>
              <a:rPr lang="en-US" sz="2000"/>
              <a:t>   real, in bn. EUROs</a:t>
            </a:r>
          </a:p>
          <a:p>
            <a:pPr eaLnBrk="0" hangingPunct="0">
              <a:defRPr/>
            </a:pPr>
            <a:r>
              <a:rPr lang="en-US" sz="2000"/>
              <a:t>PYR: Household's </a:t>
            </a:r>
            <a:r>
              <a:rPr lang="en-US" sz="2000" err="1"/>
              <a:t>Dispos</a:t>
            </a:r>
            <a:r>
              <a:rPr lang="en-US" sz="2000"/>
              <a:t>- </a:t>
            </a:r>
          </a:p>
          <a:p>
            <a:pPr eaLnBrk="0" hangingPunct="0">
              <a:defRPr/>
            </a:pPr>
            <a:r>
              <a:rPr lang="en-US" sz="2000"/>
              <a:t>   able Income, real, in bn.</a:t>
            </a:r>
          </a:p>
          <a:p>
            <a:pPr eaLnBrk="0" hangingPunct="0">
              <a:defRPr/>
            </a:pPr>
            <a:r>
              <a:rPr lang="en-US" sz="2000"/>
              <a:t>   EUROs</a:t>
            </a:r>
          </a:p>
          <a:p>
            <a:pPr eaLnBrk="0" hangingPunct="0">
              <a:defRPr/>
            </a:pPr>
            <a:r>
              <a:rPr lang="en-US" sz="2000"/>
              <a:t>1970:1-2003:4 </a:t>
            </a:r>
          </a:p>
          <a:p>
            <a:pPr eaLnBrk="0" hangingPunct="0">
              <a:defRPr/>
            </a:pPr>
            <a:r>
              <a:rPr lang="en-US" sz="2000"/>
              <a:t>   136 observations</a:t>
            </a:r>
          </a:p>
          <a:p>
            <a:pPr eaLnBrk="0" hangingPunct="0">
              <a:defRPr/>
            </a:pPr>
            <a:r>
              <a:rPr lang="en-US" sz="2000"/>
              <a:t>Basis: 1995</a:t>
            </a:r>
          </a:p>
          <a:p>
            <a:pPr eaLnBrk="0" hangingPunct="0">
              <a:defRPr/>
            </a:pPr>
            <a:r>
              <a:rPr lang="en-US" sz="2000"/>
              <a:t>Source: AWM-Database</a:t>
            </a:r>
          </a:p>
        </p:txBody>
      </p:sp>
      <p:sp>
        <p:nvSpPr>
          <p:cNvPr id="7" name="Datumsplatzhalter 6"/>
          <p:cNvSpPr>
            <a:spLocks noGrp="1"/>
          </p:cNvSpPr>
          <p:nvPr>
            <p:ph type="dt" sz="quarter" idx="10"/>
          </p:nvPr>
        </p:nvSpPr>
        <p:spPr/>
        <p:txBody>
          <a:bodyPr/>
          <a:lstStyle/>
          <a:p>
            <a:pPr>
              <a:defRPr/>
            </a:pPr>
            <a:r>
              <a:rPr lang="en-US" altLang="en-US"/>
              <a:t>Oct 5, 2018</a:t>
            </a:r>
            <a:endParaRPr lang="de-AT"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lstStyle/>
          <a:p>
            <a:r>
              <a:rPr lang="en-GB" altLang="cs-CZ" sz="4000">
                <a:latin typeface="Verdana" pitchFamily="34" charset="0"/>
              </a:rPr>
              <a:t>Properties of OLS Estimators</a:t>
            </a:r>
          </a:p>
        </p:txBody>
      </p:sp>
      <p:sp>
        <p:nvSpPr>
          <p:cNvPr id="13322" name="Textplatzhalter 17"/>
          <p:cNvSpPr>
            <a:spLocks noGrp="1"/>
          </p:cNvSpPr>
          <p:nvPr>
            <p:ph type="body" sz="half" idx="1"/>
          </p:nvPr>
        </p:nvSpPr>
        <p:spPr>
          <a:xfrm>
            <a:off x="500063" y="1600200"/>
            <a:ext cx="7900987" cy="4400550"/>
          </a:xfrm>
        </p:spPr>
        <p:txBody>
          <a:bodyPr/>
          <a:lstStyle/>
          <a:p>
            <a:pPr eaLnBrk="1" hangingPunct="1">
              <a:spcBef>
                <a:spcPct val="10000"/>
              </a:spcBef>
              <a:spcAft>
                <a:spcPct val="10000"/>
              </a:spcAft>
              <a:buFontTx/>
              <a:buNone/>
              <a:defRPr/>
            </a:pPr>
            <a:r>
              <a:rPr lang="en-GB" sz="2000" dirty="0">
                <a:solidFill>
                  <a:schemeClr val="tx1">
                    <a:lumMod val="50000"/>
                    <a:lumOff val="50000"/>
                  </a:schemeClr>
                </a:solidFill>
              </a:rPr>
              <a:t>1. The OLS estimator </a:t>
            </a:r>
            <a:r>
              <a:rPr lang="en-GB" sz="2000" i="1" dirty="0">
                <a:solidFill>
                  <a:schemeClr val="tx1">
                    <a:lumMod val="50000"/>
                    <a:lumOff val="50000"/>
                  </a:schemeClr>
                </a:solidFill>
              </a:rPr>
              <a:t>b</a:t>
            </a:r>
            <a:r>
              <a:rPr lang="en-GB" sz="2000" dirty="0">
                <a:solidFill>
                  <a:schemeClr val="tx1">
                    <a:lumMod val="50000"/>
                    <a:lumOff val="50000"/>
                  </a:schemeClr>
                </a:solidFill>
              </a:rPr>
              <a:t> is unbiased: E{</a:t>
            </a:r>
            <a:r>
              <a:rPr lang="en-GB" sz="2000" i="1" dirty="0">
                <a:solidFill>
                  <a:schemeClr val="tx1">
                    <a:lumMod val="50000"/>
                    <a:lumOff val="50000"/>
                  </a:schemeClr>
                </a:solidFill>
              </a:rPr>
              <a:t>b</a:t>
            </a:r>
            <a:r>
              <a:rPr lang="en-GB" sz="2000" dirty="0">
                <a:solidFill>
                  <a:schemeClr val="tx1">
                    <a:lumMod val="50000"/>
                    <a:lumOff val="50000"/>
                  </a:schemeClr>
                </a:solidFill>
              </a:rPr>
              <a:t>} = </a:t>
            </a:r>
            <a:r>
              <a:rPr lang="en-GB" sz="2000" dirty="0">
                <a:solidFill>
                  <a:schemeClr val="tx1">
                    <a:lumMod val="50000"/>
                    <a:lumOff val="50000"/>
                  </a:schemeClr>
                </a:solidFill>
                <a:cs typeface="Arial" charset="0"/>
              </a:rPr>
              <a:t>β</a:t>
            </a:r>
          </a:p>
          <a:p>
            <a:pPr eaLnBrk="1" hangingPunct="1">
              <a:spcBef>
                <a:spcPct val="10000"/>
              </a:spcBef>
              <a:spcAft>
                <a:spcPct val="10000"/>
              </a:spcAft>
              <a:buFont typeface="Wingdings" pitchFamily="2" charset="2"/>
              <a:buNone/>
              <a:defRPr/>
            </a:pPr>
            <a:r>
              <a:rPr lang="en-GB" sz="2000" dirty="0">
                <a:solidFill>
                  <a:schemeClr val="tx1">
                    <a:lumMod val="50000"/>
                    <a:lumOff val="50000"/>
                  </a:schemeClr>
                </a:solidFill>
                <a:cs typeface="Arial" charset="0"/>
              </a:rPr>
              <a:t>2. The variance of the OLS estimator is given by</a:t>
            </a:r>
          </a:p>
          <a:p>
            <a:pPr eaLnBrk="1" hangingPunct="1">
              <a:spcBef>
                <a:spcPct val="40000"/>
              </a:spcBef>
              <a:spcAft>
                <a:spcPct val="40000"/>
              </a:spcAft>
              <a:buFontTx/>
              <a:buNone/>
              <a:defRPr/>
            </a:pPr>
            <a:r>
              <a:rPr lang="en-GB" sz="2000" dirty="0">
                <a:solidFill>
                  <a:schemeClr val="tx1">
                    <a:lumMod val="50000"/>
                    <a:lumOff val="50000"/>
                  </a:schemeClr>
                </a:solidFill>
                <a:cs typeface="Arial" charset="0"/>
              </a:rPr>
              <a:t>		V{</a:t>
            </a:r>
            <a:r>
              <a:rPr lang="en-GB" sz="2000" i="1" dirty="0">
                <a:solidFill>
                  <a:schemeClr val="tx1">
                    <a:lumMod val="50000"/>
                    <a:lumOff val="50000"/>
                  </a:schemeClr>
                </a:solidFill>
                <a:cs typeface="Arial" charset="0"/>
              </a:rPr>
              <a:t>b</a:t>
            </a:r>
            <a:r>
              <a:rPr lang="en-GB" sz="2000" dirty="0">
                <a:solidFill>
                  <a:schemeClr val="tx1">
                    <a:lumMod val="50000"/>
                    <a:lumOff val="50000"/>
                  </a:schemeClr>
                </a:solidFill>
                <a:cs typeface="Arial" charset="0"/>
              </a:rPr>
              <a:t>} = σ</a:t>
            </a:r>
            <a:r>
              <a:rPr lang="en-GB" sz="2000" baseline="30000" dirty="0">
                <a:solidFill>
                  <a:schemeClr val="tx1">
                    <a:lumMod val="50000"/>
                    <a:lumOff val="50000"/>
                  </a:schemeClr>
                </a:solidFill>
                <a:cs typeface="Arial" charset="0"/>
              </a:rPr>
              <a:t>2</a:t>
            </a:r>
            <a:r>
              <a:rPr lang="en-GB" sz="2000" dirty="0">
                <a:solidFill>
                  <a:schemeClr val="tx1">
                    <a:lumMod val="50000"/>
                    <a:lumOff val="50000"/>
                  </a:schemeClr>
                </a:solidFill>
              </a:rPr>
              <a:t>(X’X</a:t>
            </a:r>
            <a:r>
              <a:rPr lang="en-GB" sz="2000" dirty="0">
                <a:solidFill>
                  <a:schemeClr val="tx1">
                    <a:lumMod val="50000"/>
                    <a:lumOff val="50000"/>
                  </a:schemeClr>
                </a:solidFill>
                <a:cs typeface="Arial" charset="0"/>
              </a:rPr>
              <a:t>)</a:t>
            </a:r>
            <a:r>
              <a:rPr lang="en-GB" sz="2000" baseline="30000" dirty="0">
                <a:solidFill>
                  <a:schemeClr val="tx1">
                    <a:lumMod val="50000"/>
                    <a:lumOff val="50000"/>
                  </a:schemeClr>
                </a:solidFill>
                <a:cs typeface="Arial" charset="0"/>
              </a:rPr>
              <a:t>-1</a:t>
            </a:r>
            <a:endParaRPr lang="en-GB" sz="2000" dirty="0">
              <a:solidFill>
                <a:schemeClr val="tx1">
                  <a:lumMod val="50000"/>
                  <a:lumOff val="50000"/>
                </a:schemeClr>
              </a:solidFill>
              <a:cs typeface="Arial" charset="0"/>
            </a:endParaRPr>
          </a:p>
          <a:p>
            <a:pPr eaLnBrk="1" hangingPunct="1">
              <a:spcBef>
                <a:spcPct val="10000"/>
              </a:spcBef>
              <a:spcAft>
                <a:spcPct val="10000"/>
              </a:spcAft>
              <a:buFontTx/>
              <a:buNone/>
              <a:defRPr/>
            </a:pPr>
            <a:r>
              <a:rPr lang="en-GB" sz="2000" dirty="0">
                <a:solidFill>
                  <a:schemeClr val="tx1">
                    <a:lumMod val="50000"/>
                    <a:lumOff val="50000"/>
                  </a:schemeClr>
                </a:solidFill>
                <a:cs typeface="Arial" charset="0"/>
              </a:rPr>
              <a:t>3. The OLS estimator </a:t>
            </a:r>
            <a:r>
              <a:rPr lang="en-GB" sz="2000" i="1" dirty="0">
                <a:solidFill>
                  <a:schemeClr val="tx1">
                    <a:lumMod val="50000"/>
                    <a:lumOff val="50000"/>
                  </a:schemeClr>
                </a:solidFill>
              </a:rPr>
              <a:t>b</a:t>
            </a:r>
            <a:r>
              <a:rPr lang="en-GB" sz="2000" dirty="0">
                <a:solidFill>
                  <a:schemeClr val="tx1">
                    <a:lumMod val="50000"/>
                    <a:lumOff val="50000"/>
                  </a:schemeClr>
                </a:solidFill>
              </a:rPr>
              <a:t> </a:t>
            </a:r>
            <a:r>
              <a:rPr lang="en-GB" sz="2000" dirty="0">
                <a:solidFill>
                  <a:schemeClr val="tx1">
                    <a:lumMod val="50000"/>
                    <a:lumOff val="50000"/>
                  </a:schemeClr>
                </a:solidFill>
                <a:cs typeface="Arial" charset="0"/>
              </a:rPr>
              <a:t>is a BLUE (best linear unbiased estimator) for β</a:t>
            </a:r>
          </a:p>
          <a:p>
            <a:pPr eaLnBrk="1" hangingPunct="1">
              <a:spcBef>
                <a:spcPct val="10000"/>
              </a:spcBef>
              <a:spcAft>
                <a:spcPct val="10000"/>
              </a:spcAft>
              <a:buFontTx/>
              <a:buNone/>
              <a:defRPr/>
            </a:pPr>
            <a:r>
              <a:rPr lang="en-GB" sz="2000" dirty="0"/>
              <a:t>	</a:t>
            </a:r>
          </a:p>
          <a:p>
            <a:pPr eaLnBrk="1" hangingPunct="1">
              <a:spcBef>
                <a:spcPct val="10000"/>
              </a:spcBef>
              <a:spcAft>
                <a:spcPct val="10000"/>
              </a:spcAft>
              <a:buFontTx/>
              <a:buNone/>
              <a:defRPr/>
            </a:pPr>
            <a:r>
              <a:rPr lang="en-GB" sz="2000" dirty="0">
                <a:cs typeface="Arial" charset="0"/>
              </a:rPr>
              <a:t>4. The OLS estimator </a:t>
            </a:r>
            <a:r>
              <a:rPr lang="en-GB" sz="2000" i="1" dirty="0">
                <a:cs typeface="Arial" charset="0"/>
              </a:rPr>
              <a:t>b</a:t>
            </a:r>
            <a:r>
              <a:rPr lang="en-GB" sz="2000" dirty="0">
                <a:cs typeface="Arial" charset="0"/>
              </a:rPr>
              <a:t> is normally distributed with mean β and covariance matrix V{</a:t>
            </a:r>
            <a:r>
              <a:rPr lang="en-GB" sz="2000" i="1" dirty="0">
                <a:cs typeface="Arial" charset="0"/>
              </a:rPr>
              <a:t>b</a:t>
            </a:r>
            <a:r>
              <a:rPr lang="en-GB" sz="2000" dirty="0">
                <a:cs typeface="Arial" charset="0"/>
              </a:rPr>
              <a:t>} = </a:t>
            </a:r>
            <a:r>
              <a:rPr lang="en-GB" sz="2000" i="1" dirty="0">
                <a:cs typeface="Arial" charset="0"/>
              </a:rPr>
              <a:t>σ</a:t>
            </a:r>
            <a:r>
              <a:rPr lang="en-GB" sz="2000" baseline="30000" dirty="0">
                <a:cs typeface="Arial" charset="0"/>
              </a:rPr>
              <a:t>2</a:t>
            </a:r>
            <a:r>
              <a:rPr lang="en-GB" sz="2000" dirty="0"/>
              <a:t>(</a:t>
            </a:r>
            <a:r>
              <a:rPr lang="en-GB" sz="2000" i="1" dirty="0">
                <a:cs typeface="Arial" charset="0"/>
              </a:rPr>
              <a:t>X</a:t>
            </a:r>
            <a:r>
              <a:rPr lang="en-GB" sz="2000" dirty="0">
                <a:cs typeface="Arial" charset="0"/>
              </a:rPr>
              <a:t>‘</a:t>
            </a:r>
            <a:r>
              <a:rPr lang="en-GB" sz="2000" i="1" dirty="0">
                <a:cs typeface="Arial" charset="0"/>
              </a:rPr>
              <a:t>X</a:t>
            </a:r>
            <a:r>
              <a:rPr lang="en-GB" sz="2000" dirty="0">
                <a:cs typeface="Arial" charset="0"/>
              </a:rPr>
              <a:t>)</a:t>
            </a:r>
            <a:r>
              <a:rPr lang="en-GB" sz="2000" baseline="30000" dirty="0">
                <a:cs typeface="Arial" charset="0"/>
              </a:rPr>
              <a:t>-1</a:t>
            </a:r>
            <a:endParaRPr lang="en-GB" sz="2000" dirty="0"/>
          </a:p>
          <a:p>
            <a:pPr>
              <a:buFont typeface="Wingdings" pitchFamily="2" charset="2"/>
              <a:buNone/>
              <a:defRPr/>
            </a:pPr>
            <a:r>
              <a:rPr lang="en-GB" sz="2000" dirty="0"/>
              <a:t>		</a:t>
            </a:r>
            <a:r>
              <a:rPr lang="en-GB" sz="2000" i="1" dirty="0"/>
              <a:t>b</a:t>
            </a:r>
            <a:r>
              <a:rPr lang="en-GB" sz="2000" dirty="0"/>
              <a:t> </a:t>
            </a:r>
            <a:r>
              <a:rPr lang="en-GB" sz="2000" dirty="0">
                <a:cs typeface="Arial" charset="0"/>
              </a:rPr>
              <a:t>~ </a:t>
            </a:r>
            <a:r>
              <a:rPr lang="en-GB" sz="2000" dirty="0"/>
              <a:t>N(</a:t>
            </a:r>
            <a:r>
              <a:rPr lang="en-GB" sz="2000" dirty="0">
                <a:cs typeface="Arial" charset="0"/>
              </a:rPr>
              <a:t>β</a:t>
            </a:r>
            <a:r>
              <a:rPr lang="en-GB" sz="2000" dirty="0"/>
              <a:t>, </a:t>
            </a:r>
            <a:r>
              <a:rPr lang="en-GB" sz="2000" i="1" dirty="0">
                <a:cs typeface="Arial" charset="0"/>
              </a:rPr>
              <a:t>σ</a:t>
            </a:r>
            <a:r>
              <a:rPr lang="en-GB" sz="2000" baseline="30000" dirty="0">
                <a:cs typeface="Arial" charset="0"/>
              </a:rPr>
              <a:t>2</a:t>
            </a:r>
            <a:r>
              <a:rPr lang="en-GB" sz="2000" dirty="0">
                <a:cs typeface="Arial" charset="0"/>
              </a:rPr>
              <a:t>(</a:t>
            </a:r>
            <a:r>
              <a:rPr lang="en-GB" sz="2000" i="1" dirty="0">
                <a:cs typeface="Arial" charset="0"/>
              </a:rPr>
              <a:t>X</a:t>
            </a:r>
            <a:r>
              <a:rPr lang="en-GB" sz="2000" dirty="0">
                <a:cs typeface="Arial" charset="0"/>
              </a:rPr>
              <a:t>’</a:t>
            </a:r>
            <a:r>
              <a:rPr lang="en-GB" sz="2000" i="1" dirty="0">
                <a:cs typeface="Arial" charset="0"/>
              </a:rPr>
              <a:t>X</a:t>
            </a:r>
            <a:r>
              <a:rPr lang="en-GB" sz="2000" dirty="0">
                <a:cs typeface="Arial" charset="0"/>
              </a:rPr>
              <a:t>)</a:t>
            </a:r>
            <a:r>
              <a:rPr lang="en-GB" sz="2000" baseline="30000" dirty="0">
                <a:cs typeface="Arial" charset="0"/>
              </a:rPr>
              <a:t>-1</a:t>
            </a:r>
            <a:r>
              <a:rPr lang="en-GB" sz="2000" dirty="0">
                <a:cs typeface="Arial" charset="0"/>
              </a:rPr>
              <a:t>), </a:t>
            </a:r>
            <a:r>
              <a:rPr lang="en-GB" sz="2000" i="1" dirty="0" err="1"/>
              <a:t>b</a:t>
            </a:r>
            <a:r>
              <a:rPr lang="en-GB" sz="2000" baseline="-25000" dirty="0" err="1"/>
              <a:t>k</a:t>
            </a:r>
            <a:r>
              <a:rPr lang="en-GB" sz="2000" dirty="0"/>
              <a:t> </a:t>
            </a:r>
            <a:r>
              <a:rPr lang="en-GB" sz="2000" dirty="0">
                <a:cs typeface="Arial" charset="0"/>
              </a:rPr>
              <a:t>~ </a:t>
            </a:r>
            <a:r>
              <a:rPr lang="en-GB" sz="2000" dirty="0"/>
              <a:t>N(</a:t>
            </a:r>
            <a:r>
              <a:rPr lang="en-GB" sz="2000" dirty="0">
                <a:cs typeface="Arial" charset="0"/>
              </a:rPr>
              <a:t>β</a:t>
            </a:r>
            <a:r>
              <a:rPr lang="en-GB" sz="2000" baseline="-25000" dirty="0"/>
              <a:t>k</a:t>
            </a:r>
            <a:r>
              <a:rPr lang="en-GB" sz="2000" dirty="0"/>
              <a:t>, </a:t>
            </a:r>
            <a:r>
              <a:rPr lang="en-GB" sz="2000" i="1" dirty="0">
                <a:cs typeface="Arial" charset="0"/>
              </a:rPr>
              <a:t>σ</a:t>
            </a:r>
            <a:r>
              <a:rPr lang="en-GB" sz="2000" baseline="30000" dirty="0">
                <a:cs typeface="Arial" charset="0"/>
              </a:rPr>
              <a:t>2</a:t>
            </a:r>
            <a:r>
              <a:rPr lang="en-GB" sz="2000" i="1" dirty="0">
                <a:cs typeface="Arial" charset="0"/>
              </a:rPr>
              <a:t>c</a:t>
            </a:r>
            <a:r>
              <a:rPr lang="en-GB" sz="2000" baseline="-25000" dirty="0">
                <a:cs typeface="Arial" charset="0"/>
              </a:rPr>
              <a:t>kk</a:t>
            </a:r>
            <a:r>
              <a:rPr lang="en-GB" sz="2000" dirty="0">
                <a:cs typeface="Arial" charset="0"/>
              </a:rPr>
              <a:t>)</a:t>
            </a:r>
            <a:endParaRPr lang="en-GB" sz="2000" dirty="0"/>
          </a:p>
          <a:p>
            <a:pPr>
              <a:buNone/>
              <a:defRPr/>
            </a:pPr>
            <a:r>
              <a:rPr lang="en-GB" sz="2000" dirty="0"/>
              <a:t>	with </a:t>
            </a:r>
            <a:r>
              <a:rPr lang="en-GB" sz="2000" i="1" dirty="0" err="1">
                <a:cs typeface="Arial" charset="0"/>
              </a:rPr>
              <a:t>c</a:t>
            </a:r>
            <a:r>
              <a:rPr lang="en-GB" sz="2000" baseline="-25000" dirty="0" err="1">
                <a:cs typeface="Arial" charset="0"/>
              </a:rPr>
              <a:t>kk</a:t>
            </a:r>
            <a:r>
              <a:rPr lang="en-GB" sz="2000" dirty="0"/>
              <a:t>: </a:t>
            </a:r>
            <a:r>
              <a:rPr lang="en-GB" altLang="cs-CZ" sz="2000" dirty="0">
                <a:cs typeface="Arial" charset="0"/>
              </a:rPr>
              <a:t>the </a:t>
            </a:r>
            <a:r>
              <a:rPr lang="en-GB" altLang="cs-CZ" sz="2000" i="1" dirty="0">
                <a:cs typeface="Arial" charset="0"/>
              </a:rPr>
              <a:t>k</a:t>
            </a:r>
            <a:r>
              <a:rPr lang="en-GB" altLang="cs-CZ" sz="2000" dirty="0">
                <a:cs typeface="Arial" charset="0"/>
              </a:rPr>
              <a:t>-</a:t>
            </a:r>
            <a:r>
              <a:rPr lang="en-GB" altLang="cs-CZ" sz="2000" dirty="0" err="1">
                <a:cs typeface="Arial" charset="0"/>
              </a:rPr>
              <a:t>th</a:t>
            </a:r>
            <a:r>
              <a:rPr lang="en-GB" altLang="cs-CZ" sz="2000" dirty="0">
                <a:cs typeface="Arial" charset="0"/>
              </a:rPr>
              <a:t> diagonal element </a:t>
            </a:r>
            <a:r>
              <a:rPr lang="en-GB" sz="2000" dirty="0"/>
              <a:t>of </a:t>
            </a:r>
            <a:r>
              <a:rPr lang="en-GB" sz="2000" dirty="0">
                <a:cs typeface="Arial" charset="0"/>
              </a:rPr>
              <a:t>(</a:t>
            </a:r>
            <a:r>
              <a:rPr lang="en-GB" sz="2000" i="1" dirty="0">
                <a:cs typeface="Arial" charset="0"/>
              </a:rPr>
              <a:t>X</a:t>
            </a:r>
            <a:r>
              <a:rPr lang="en-GB" sz="2000" dirty="0">
                <a:cs typeface="Arial" charset="0"/>
              </a:rPr>
              <a:t>’</a:t>
            </a:r>
            <a:r>
              <a:rPr lang="en-GB" sz="2000" i="1" dirty="0">
                <a:cs typeface="Arial" charset="0"/>
              </a:rPr>
              <a:t>X</a:t>
            </a:r>
            <a:r>
              <a:rPr lang="en-GB" sz="2000" dirty="0">
                <a:cs typeface="Arial" charset="0"/>
              </a:rPr>
              <a:t>)</a:t>
            </a:r>
            <a:r>
              <a:rPr lang="en-GB" sz="2000" baseline="30000" dirty="0">
                <a:cs typeface="Arial" charset="0"/>
              </a:rPr>
              <a:t>-1</a:t>
            </a:r>
            <a:endParaRPr lang="en-GB" sz="2000" dirty="0"/>
          </a:p>
          <a:p>
            <a:pPr>
              <a:buFont typeface="Wingdings" pitchFamily="2" charset="2"/>
              <a:buNone/>
              <a:defRPr/>
            </a:pPr>
            <a:r>
              <a:rPr lang="en-GB" sz="2000" dirty="0"/>
              <a:t>	Needs </a:t>
            </a:r>
            <a:r>
              <a:rPr lang="en-GB" sz="2000" dirty="0">
                <a:cs typeface="Arial" charset="0"/>
              </a:rPr>
              <a:t>assumptions (A1) - (A5)</a:t>
            </a:r>
            <a:endParaRPr lang="en-GB" sz="2000" dirty="0"/>
          </a:p>
          <a:p>
            <a:pPr>
              <a:buFont typeface="Wingdings" pitchFamily="2" charset="2"/>
              <a:buNone/>
              <a:defRPr/>
            </a:pPr>
            <a:endParaRPr lang="en-GB" sz="2000" dirty="0"/>
          </a:p>
          <a:p>
            <a:pPr>
              <a:buFont typeface="Wingdings" pitchFamily="2" charset="2"/>
              <a:buNone/>
              <a:defRPr/>
            </a:pPr>
            <a:endParaRPr lang="de-AT" sz="2000" dirty="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32775"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2770"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2812"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771"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32813" name="Formel" r:id="rId6" imgW="114151" imgH="215619" progId="Equation.3">
                  <p:embed/>
                </p:oleObj>
              </mc:Choice>
              <mc:Fallback>
                <p:oleObj name="Formel" r:id="rId6" imgW="114151" imgH="215619"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lstStyle/>
          <a:p>
            <a:r>
              <a:rPr lang="en-GB" altLang="cs-CZ" sz="4000" dirty="0">
                <a:latin typeface="Verdana" pitchFamily="34" charset="0"/>
              </a:rPr>
              <a:t>Individual Wages: Relevance of Assumptions</a:t>
            </a:r>
          </a:p>
        </p:txBody>
      </p:sp>
      <p:sp>
        <p:nvSpPr>
          <p:cNvPr id="17418"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US" sz="2000" dirty="0">
                <a:cs typeface="Arial" charset="0"/>
              </a:rPr>
              <a:t>	</a:t>
            </a:r>
            <a:r>
              <a:rPr lang="en-GB" sz="2000" i="1" dirty="0" err="1">
                <a:cs typeface="Arial" charset="0"/>
              </a:rPr>
              <a:t>wage</a:t>
            </a:r>
            <a:r>
              <a:rPr lang="en-GB" sz="2000" baseline="-25000" dirty="0" err="1">
                <a:cs typeface="Arial" charset="0"/>
              </a:rPr>
              <a:t>i</a:t>
            </a:r>
            <a:r>
              <a:rPr lang="en-GB" sz="2000" dirty="0">
                <a:cs typeface="Arial" charset="0"/>
              </a:rPr>
              <a:t> = β</a:t>
            </a:r>
            <a:r>
              <a:rPr lang="en-GB" sz="2000" baseline="-25000" dirty="0">
                <a:cs typeface="Arial" charset="0"/>
              </a:rPr>
              <a:t>1</a:t>
            </a:r>
            <a:r>
              <a:rPr lang="en-GB" sz="2000" dirty="0">
                <a:cs typeface="Arial" charset="0"/>
              </a:rPr>
              <a:t> + β</a:t>
            </a:r>
            <a:r>
              <a:rPr lang="en-GB" sz="2000" baseline="-25000" dirty="0">
                <a:cs typeface="Arial" charset="0"/>
              </a:rPr>
              <a:t>2</a:t>
            </a:r>
            <a:r>
              <a:rPr lang="en-GB" sz="2000" dirty="0">
                <a:cs typeface="Arial" charset="0"/>
              </a:rPr>
              <a:t>*</a:t>
            </a:r>
            <a:r>
              <a:rPr lang="en-GB" sz="2000" i="1" dirty="0" err="1">
                <a:cs typeface="Arial" charset="0"/>
              </a:rPr>
              <a:t>male</a:t>
            </a:r>
            <a:r>
              <a:rPr lang="en-GB" sz="2000" baseline="-25000" dirty="0" err="1">
                <a:cs typeface="Arial" charset="0"/>
              </a:rPr>
              <a:t>i</a:t>
            </a:r>
            <a:r>
              <a:rPr lang="en-GB" sz="2000" dirty="0">
                <a:cs typeface="Arial" charset="0"/>
              </a:rPr>
              <a:t> + </a:t>
            </a:r>
            <a:r>
              <a:rPr lang="en-GB" sz="2000" i="1" dirty="0" err="1">
                <a:cs typeface="Arial" charset="0"/>
              </a:rPr>
              <a:t>ε</a:t>
            </a:r>
            <a:r>
              <a:rPr lang="en-GB" sz="2000" baseline="-25000" dirty="0" err="1">
                <a:cs typeface="Arial" charset="0"/>
              </a:rPr>
              <a:t>i</a:t>
            </a:r>
            <a:endParaRPr lang="en-GB" sz="2000" dirty="0"/>
          </a:p>
          <a:p>
            <a:pPr eaLnBrk="1" hangingPunct="1">
              <a:spcBef>
                <a:spcPts val="600"/>
              </a:spcBef>
              <a:buFontTx/>
              <a:buNone/>
              <a:defRPr/>
            </a:pPr>
            <a:r>
              <a:rPr lang="en-GB" sz="2000" dirty="0"/>
              <a:t>What do the assumptions mean? </a:t>
            </a:r>
          </a:p>
          <a:p>
            <a:pPr eaLnBrk="1" hangingPunct="1">
              <a:spcBef>
                <a:spcPct val="10000"/>
              </a:spcBef>
              <a:spcAft>
                <a:spcPct val="10000"/>
              </a:spcAft>
              <a:buFontTx/>
              <a:buNone/>
              <a:defRPr/>
            </a:pPr>
            <a:r>
              <a:rPr lang="en-GB" sz="2000" dirty="0"/>
              <a:t>(A1): </a:t>
            </a:r>
            <a:r>
              <a:rPr lang="en-GB" sz="2000" dirty="0">
                <a:cs typeface="Arial" charset="0"/>
              </a:rPr>
              <a:t>β</a:t>
            </a:r>
            <a:r>
              <a:rPr lang="en-GB" sz="2000" baseline="-25000" dirty="0">
                <a:cs typeface="Arial" charset="0"/>
              </a:rPr>
              <a:t>1</a:t>
            </a:r>
            <a:r>
              <a:rPr lang="en-GB" sz="2000" dirty="0">
                <a:cs typeface="Arial" charset="0"/>
              </a:rPr>
              <a:t> + β</a:t>
            </a:r>
            <a:r>
              <a:rPr lang="en-GB" sz="2000" baseline="-25000" dirty="0">
                <a:cs typeface="Arial" charset="0"/>
              </a:rPr>
              <a:t>2</a:t>
            </a:r>
            <a:r>
              <a:rPr lang="en-GB" sz="2000" dirty="0">
                <a:cs typeface="Arial" charset="0"/>
              </a:rPr>
              <a:t>*</a:t>
            </a:r>
            <a:r>
              <a:rPr lang="en-GB" sz="2000" i="1" dirty="0" err="1">
                <a:cs typeface="Arial" charset="0"/>
              </a:rPr>
              <a:t>male</a:t>
            </a:r>
            <a:r>
              <a:rPr lang="en-GB" sz="2000" baseline="-25000" dirty="0" err="1">
                <a:cs typeface="Arial" charset="0"/>
              </a:rPr>
              <a:t>i</a:t>
            </a:r>
            <a:r>
              <a:rPr lang="en-GB" sz="2000" dirty="0">
                <a:cs typeface="Arial" charset="0"/>
              </a:rPr>
              <a:t> contains the entire systematic </a:t>
            </a:r>
            <a:r>
              <a:rPr lang="en-GB" sz="2000" dirty="0"/>
              <a:t>part of the model; no other regressors besides gender are relevant?</a:t>
            </a:r>
          </a:p>
          <a:p>
            <a:pPr eaLnBrk="1" hangingPunct="1">
              <a:spcBef>
                <a:spcPct val="10000"/>
              </a:spcBef>
              <a:spcAft>
                <a:spcPct val="10000"/>
              </a:spcAft>
              <a:buFontTx/>
              <a:buNone/>
              <a:defRPr/>
            </a:pPr>
            <a:r>
              <a:rPr lang="en-GB" sz="2000" dirty="0"/>
              <a:t>(A2): </a:t>
            </a:r>
            <a:r>
              <a:rPr lang="en-GB" sz="2000" i="1" dirty="0"/>
              <a:t>x</a:t>
            </a:r>
            <a:r>
              <a:rPr lang="en-GB" sz="2000" baseline="-25000" dirty="0"/>
              <a:t>i</a:t>
            </a:r>
            <a:r>
              <a:rPr lang="en-GB" sz="2000" dirty="0"/>
              <a:t> </a:t>
            </a:r>
            <a:r>
              <a:rPr lang="en-GB" sz="2000" kern="1200" dirty="0"/>
              <a:t>uncorrelated </a:t>
            </a:r>
            <a:r>
              <a:rPr lang="en-GB" sz="2000" dirty="0"/>
              <a:t>with </a:t>
            </a:r>
            <a:r>
              <a:rPr lang="en-GB" sz="2000" i="1" dirty="0" err="1">
                <a:cs typeface="Arial" charset="0"/>
              </a:rPr>
              <a:t>ε</a:t>
            </a:r>
            <a:r>
              <a:rPr lang="en-GB" sz="2000" baseline="-25000" dirty="0" err="1">
                <a:cs typeface="Arial" charset="0"/>
              </a:rPr>
              <a:t>i</a:t>
            </a:r>
            <a:r>
              <a:rPr lang="en-GB" sz="2000" dirty="0"/>
              <a:t> for all </a:t>
            </a:r>
            <a:r>
              <a:rPr lang="en-GB" sz="2000" i="1" dirty="0" err="1"/>
              <a:t>i</a:t>
            </a:r>
            <a:r>
              <a:rPr lang="en-GB" sz="2000" dirty="0"/>
              <a:t>: knowledge of a person’s gender provides no information about further variables which affect the person’s wage; is this realistic? </a:t>
            </a:r>
          </a:p>
          <a:p>
            <a:pPr eaLnBrk="1" hangingPunct="1">
              <a:spcBef>
                <a:spcPct val="10000"/>
              </a:spcBef>
              <a:spcAft>
                <a:spcPct val="10000"/>
              </a:spcAft>
              <a:buFontTx/>
              <a:buNone/>
              <a:defRPr/>
            </a:pPr>
            <a:r>
              <a:rPr lang="en-GB" sz="2000" dirty="0"/>
              <a:t>(A3) V{</a:t>
            </a:r>
            <a:r>
              <a:rPr lang="en-GB" sz="2000" i="1" dirty="0" err="1">
                <a:cs typeface="Arial" charset="0"/>
              </a:rPr>
              <a:t>ε</a:t>
            </a:r>
            <a:r>
              <a:rPr lang="en-GB" sz="2000" baseline="-25000" dirty="0" err="1">
                <a:cs typeface="Arial" charset="0"/>
              </a:rPr>
              <a:t>i</a:t>
            </a:r>
            <a:r>
              <a:rPr lang="en-GB" sz="2000" dirty="0"/>
              <a:t>} = </a:t>
            </a:r>
            <a:r>
              <a:rPr lang="en-GB" sz="2000" dirty="0">
                <a:cs typeface="Arial" charset="0"/>
              </a:rPr>
              <a:t>σ</a:t>
            </a:r>
            <a:r>
              <a:rPr lang="en-GB" sz="2000" baseline="30000" dirty="0">
                <a:cs typeface="Arial" charset="0"/>
              </a:rPr>
              <a:t>2</a:t>
            </a:r>
            <a:r>
              <a:rPr lang="en-GB" sz="2000" dirty="0"/>
              <a:t> for all </a:t>
            </a:r>
            <a:r>
              <a:rPr lang="en-GB" sz="2000" i="1" dirty="0" err="1"/>
              <a:t>i</a:t>
            </a:r>
            <a:r>
              <a:rPr lang="en-GB" sz="2000" dirty="0">
                <a:cs typeface="Arial" charset="0"/>
              </a:rPr>
              <a:t>: variance of error terms (and of wages) is the same for males and females; </a:t>
            </a:r>
            <a:r>
              <a:rPr lang="en-GB" sz="2000" dirty="0"/>
              <a:t>is this realistic?</a:t>
            </a:r>
            <a:endParaRPr lang="en-GB" sz="2000" dirty="0">
              <a:cs typeface="Arial" charset="0"/>
            </a:endParaRPr>
          </a:p>
          <a:p>
            <a:pPr eaLnBrk="1" hangingPunct="1">
              <a:spcBef>
                <a:spcPct val="10000"/>
              </a:spcBef>
              <a:spcAft>
                <a:spcPct val="10000"/>
              </a:spcAft>
              <a:buFontTx/>
              <a:buNone/>
              <a:defRPr/>
            </a:pPr>
            <a:r>
              <a:rPr lang="en-GB" sz="2000" dirty="0"/>
              <a:t>(A4) </a:t>
            </a:r>
            <a:r>
              <a:rPr lang="en-GB" sz="2000" dirty="0" err="1"/>
              <a:t>Cov</a:t>
            </a:r>
            <a:r>
              <a:rPr lang="en-GB" sz="2000" dirty="0"/>
              <a:t>{</a:t>
            </a:r>
            <a:r>
              <a:rPr lang="en-GB" sz="2000" i="1" dirty="0" err="1">
                <a:cs typeface="Arial" charset="0"/>
              </a:rPr>
              <a:t>ε</a:t>
            </a:r>
            <a:r>
              <a:rPr lang="en-GB" sz="2000" baseline="-25000" dirty="0" err="1">
                <a:cs typeface="Arial" charset="0"/>
              </a:rPr>
              <a:t>i</a:t>
            </a:r>
            <a:r>
              <a:rPr lang="en-GB" sz="2000" baseline="-25000" dirty="0">
                <a:cs typeface="Arial" charset="0"/>
              </a:rPr>
              <a:t>,</a:t>
            </a:r>
            <a:r>
              <a:rPr lang="en-GB" sz="2000" dirty="0">
                <a:cs typeface="Arial" charset="0"/>
              </a:rPr>
              <a:t>,</a:t>
            </a:r>
            <a:r>
              <a:rPr lang="en-GB" sz="2000" i="1" dirty="0" err="1">
                <a:cs typeface="Arial" charset="0"/>
              </a:rPr>
              <a:t>ε</a:t>
            </a:r>
            <a:r>
              <a:rPr lang="en-GB" sz="2000" baseline="-25000" dirty="0" err="1">
                <a:cs typeface="Arial" charset="0"/>
              </a:rPr>
              <a:t>j</a:t>
            </a:r>
            <a:r>
              <a:rPr lang="en-GB" sz="2000" dirty="0"/>
              <a:t>} =</a:t>
            </a:r>
            <a:r>
              <a:rPr lang="en-GB" sz="2000" dirty="0">
                <a:cs typeface="Arial" charset="0"/>
              </a:rPr>
              <a:t> 0, </a:t>
            </a:r>
            <a:r>
              <a:rPr lang="en-GB" sz="2000" i="1" dirty="0" err="1">
                <a:cs typeface="Arial" charset="0"/>
              </a:rPr>
              <a:t>i</a:t>
            </a:r>
            <a:r>
              <a:rPr lang="en-GB" sz="2000" dirty="0">
                <a:cs typeface="Arial" charset="0"/>
              </a:rPr>
              <a:t> ≠ </a:t>
            </a:r>
            <a:r>
              <a:rPr lang="en-GB" sz="2000" i="1" dirty="0"/>
              <a:t>j</a:t>
            </a:r>
            <a:r>
              <a:rPr lang="en-GB" sz="2000" dirty="0"/>
              <a:t>: implied by random sampling</a:t>
            </a:r>
          </a:p>
          <a:p>
            <a:pPr eaLnBrk="1" hangingPunct="1">
              <a:spcBef>
                <a:spcPct val="10000"/>
              </a:spcBef>
              <a:spcAft>
                <a:spcPct val="10000"/>
              </a:spcAft>
              <a:buFontTx/>
              <a:buNone/>
              <a:defRPr/>
            </a:pPr>
            <a:r>
              <a:rPr lang="en-GB" sz="2000" dirty="0"/>
              <a:t>(A5) Normality of </a:t>
            </a:r>
            <a:r>
              <a:rPr lang="en-GB" sz="2000" i="1" dirty="0" err="1">
                <a:cs typeface="Arial" charset="0"/>
              </a:rPr>
              <a:t>ε</a:t>
            </a:r>
            <a:r>
              <a:rPr lang="en-GB" sz="2000" baseline="-25000" dirty="0" err="1">
                <a:cs typeface="Arial" charset="0"/>
              </a:rPr>
              <a:t>i</a:t>
            </a:r>
            <a:r>
              <a:rPr lang="en-GB" sz="2000" dirty="0"/>
              <a:t>: is this realistic? (Would allow, e.g., for negative wages) </a:t>
            </a:r>
          </a:p>
          <a:p>
            <a:pPr eaLnBrk="1" hangingPunct="1">
              <a:spcBef>
                <a:spcPts val="600"/>
              </a:spcBef>
              <a:buFontTx/>
              <a:buNone/>
              <a:defRPr/>
            </a:pPr>
            <a:endParaRPr lang="nl-NL" sz="2000" dirty="0"/>
          </a:p>
          <a:p>
            <a:pPr>
              <a:spcBef>
                <a:spcPts val="600"/>
              </a:spcBef>
              <a:buFont typeface="Wingdings" pitchFamily="2" charset="2"/>
              <a:buNone/>
              <a:defRPr/>
            </a:pPr>
            <a:endParaRPr lang="en-US" sz="2000" dirty="0"/>
          </a:p>
          <a:p>
            <a:pPr>
              <a:buFont typeface="Wingdings" pitchFamily="2" charset="2"/>
              <a:buNone/>
              <a:defRPr/>
            </a:pPr>
            <a:endParaRPr lang="en-US" sz="2000" dirty="0"/>
          </a:p>
          <a:p>
            <a:pPr>
              <a:buFont typeface="Wingdings" pitchFamily="2" charset="2"/>
              <a:buNone/>
              <a:defRPr/>
            </a:pPr>
            <a:endParaRPr lang="en-US" sz="2000" dirty="0"/>
          </a:p>
          <a:p>
            <a:pPr>
              <a:buFont typeface="Wingdings" pitchFamily="2" charset="2"/>
              <a:buNone/>
              <a:defRPr/>
            </a:pPr>
            <a:endParaRPr lang="en-US" sz="2000" dirty="0"/>
          </a:p>
          <a:p>
            <a:pPr>
              <a:buFont typeface="Wingdings" pitchFamily="2" charset="2"/>
              <a:buNone/>
              <a:defRPr/>
            </a:pPr>
            <a:endParaRPr lang="de-AT" sz="2000" dirty="0"/>
          </a:p>
          <a:p>
            <a:pPr>
              <a:buFont typeface="Wingdings" pitchFamily="2" charset="2"/>
              <a:buNone/>
              <a:defRPr/>
            </a:pPr>
            <a:endParaRPr lang="de-AT" sz="2000" dirty="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33799"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3794"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3836"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795"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33837" name="Formel" r:id="rId6" imgW="114151" imgH="215619" progId="Equation.3">
                  <p:embed/>
                </p:oleObj>
              </mc:Choice>
              <mc:Fallback>
                <p:oleObj name="Formel" r:id="rId6" imgW="114151" imgH="215619"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Rectangle 2"/>
          <p:cNvSpPr>
            <a:spLocks noGrp="1" noChangeArrowheads="1"/>
          </p:cNvSpPr>
          <p:nvPr>
            <p:ph type="title"/>
          </p:nvPr>
        </p:nvSpPr>
        <p:spPr>
          <a:xfrm>
            <a:off x="457200" y="277813"/>
            <a:ext cx="8401050" cy="1139825"/>
          </a:xfrm>
        </p:spPr>
        <p:txBody>
          <a:bodyPr/>
          <a:lstStyle/>
          <a:p>
            <a:r>
              <a:rPr lang="en-GB" altLang="cs-CZ" sz="4000">
                <a:latin typeface="Verdana" pitchFamily="34" charset="0"/>
              </a:rPr>
              <a:t>Individual Wages, </a:t>
            </a:r>
            <a:r>
              <a:rPr lang="en-GB" altLang="cs-CZ" sz="2800">
                <a:latin typeface="Verdana" pitchFamily="34" charset="0"/>
              </a:rPr>
              <a:t>cont’d</a:t>
            </a:r>
            <a:endParaRPr lang="en-GB" altLang="cs-CZ" sz="4000">
              <a:latin typeface="Verdana" pitchFamily="34" charset="0"/>
            </a:endParaRPr>
          </a:p>
        </p:txBody>
      </p:sp>
      <p:sp>
        <p:nvSpPr>
          <p:cNvPr id="5131"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accent1"/>
            </a:solidFill>
          </a:ln>
        </p:spPr>
        <p:txBody>
          <a:bodyPr/>
          <a:lstStyle/>
          <a:p>
            <a:pPr eaLnBrk="1" hangingPunct="1">
              <a:spcBef>
                <a:spcPct val="10000"/>
              </a:spcBef>
              <a:spcAft>
                <a:spcPct val="10000"/>
              </a:spcAft>
              <a:buFontTx/>
              <a:buNone/>
              <a:defRPr/>
            </a:pPr>
            <a:r>
              <a:rPr lang="en-GB" sz="2000"/>
              <a:t>OLS estimated wage equation (Table 2.1, </a:t>
            </a:r>
            <a:r>
              <a:rPr lang="en-GB" sz="2000" err="1"/>
              <a:t>Verbeek</a:t>
            </a:r>
            <a:r>
              <a:rPr lang="en-GB" sz="2000"/>
              <a:t>)</a:t>
            </a:r>
          </a:p>
          <a:p>
            <a:pPr>
              <a:buFont typeface="Wingdings" pitchFamily="2" charset="2"/>
              <a:buNone/>
              <a:defRPr/>
            </a:pPr>
            <a:endParaRPr lang="en-GB" sz="2000"/>
          </a:p>
          <a:p>
            <a:pPr>
              <a:buFont typeface="Wingdings" pitchFamily="2" charset="2"/>
              <a:buNone/>
              <a:defRPr/>
            </a:pPr>
            <a:endParaRPr lang="en-GB" sz="2000"/>
          </a:p>
          <a:p>
            <a:pPr>
              <a:buFont typeface="Wingdings" pitchFamily="2" charset="2"/>
              <a:buNone/>
              <a:defRPr/>
            </a:pPr>
            <a:endParaRPr lang="en-GB" sz="1600"/>
          </a:p>
          <a:p>
            <a:pPr>
              <a:buFont typeface="Wingdings" pitchFamily="2" charset="2"/>
              <a:buNone/>
              <a:defRPr/>
            </a:pPr>
            <a:endParaRPr lang="en-GB" sz="2000"/>
          </a:p>
          <a:p>
            <a:pPr>
              <a:buFont typeface="Wingdings" pitchFamily="2" charset="2"/>
              <a:buNone/>
              <a:defRPr/>
            </a:pPr>
            <a:endParaRPr lang="en-GB" sz="1400"/>
          </a:p>
          <a:p>
            <a:pPr>
              <a:buFont typeface="Wingdings" pitchFamily="2" charset="2"/>
              <a:buNone/>
              <a:defRPr/>
            </a:pPr>
            <a:endParaRPr lang="en-GB" sz="2000"/>
          </a:p>
          <a:p>
            <a:pPr>
              <a:buFont typeface="Wingdings" pitchFamily="2" charset="2"/>
              <a:buNone/>
              <a:defRPr/>
            </a:pPr>
            <a:endParaRPr lang="en-GB" sz="2000"/>
          </a:p>
          <a:p>
            <a:pPr>
              <a:buFont typeface="Wingdings" pitchFamily="2" charset="2"/>
              <a:buNone/>
              <a:defRPr/>
            </a:pPr>
            <a:endParaRPr lang="en-GB" sz="1200"/>
          </a:p>
          <a:p>
            <a:pPr>
              <a:buFont typeface="Wingdings" pitchFamily="2" charset="2"/>
              <a:buNone/>
              <a:defRPr/>
            </a:pPr>
            <a:r>
              <a:rPr lang="en-GB" sz="2000"/>
              <a:t>	</a:t>
            </a:r>
            <a:r>
              <a:rPr lang="en-GB" sz="2000" i="1"/>
              <a:t>b</a:t>
            </a:r>
            <a:r>
              <a:rPr lang="en-GB" sz="2000" baseline="-25000"/>
              <a:t>1</a:t>
            </a:r>
            <a:r>
              <a:rPr lang="en-GB" sz="2000"/>
              <a:t> = 5,1479, se(</a:t>
            </a:r>
            <a:r>
              <a:rPr lang="en-GB" sz="2000" i="1"/>
              <a:t>b</a:t>
            </a:r>
            <a:r>
              <a:rPr lang="en-GB" sz="2000" baseline="-25000"/>
              <a:t>1</a:t>
            </a:r>
            <a:r>
              <a:rPr lang="en-GB" sz="2000"/>
              <a:t>) = 0,0812: mean wage </a:t>
            </a:r>
            <a:r>
              <a:rPr lang="en-GB" sz="2000" err="1"/>
              <a:t>p.h</a:t>
            </a:r>
            <a:r>
              <a:rPr lang="en-GB" sz="2000"/>
              <a:t>. for females: 5,15$, with </a:t>
            </a:r>
            <a:r>
              <a:rPr lang="en-GB" sz="2000" err="1"/>
              <a:t>std.error</a:t>
            </a:r>
            <a:r>
              <a:rPr lang="en-GB" sz="2000"/>
              <a:t> of 0,08$</a:t>
            </a:r>
          </a:p>
          <a:p>
            <a:pPr>
              <a:buFont typeface="Wingdings" pitchFamily="2" charset="2"/>
              <a:buNone/>
              <a:defRPr/>
            </a:pPr>
            <a:r>
              <a:rPr lang="en-GB" sz="2000" i="1"/>
              <a:t>		b</a:t>
            </a:r>
            <a:r>
              <a:rPr lang="en-GB" sz="2000" baseline="-25000"/>
              <a:t>2</a:t>
            </a:r>
            <a:r>
              <a:rPr lang="en-GB" sz="2000"/>
              <a:t> = 1,166, se(</a:t>
            </a:r>
            <a:r>
              <a:rPr lang="en-GB" sz="2000" i="1"/>
              <a:t>b</a:t>
            </a:r>
            <a:r>
              <a:rPr lang="en-GB" sz="2000" baseline="-25000"/>
              <a:t>2</a:t>
            </a:r>
            <a:r>
              <a:rPr lang="en-GB" sz="2000"/>
              <a:t>) = 0,112</a:t>
            </a:r>
          </a:p>
          <a:p>
            <a:pPr>
              <a:buFont typeface="Wingdings" pitchFamily="2" charset="2"/>
              <a:buNone/>
              <a:defRPr/>
            </a:pPr>
            <a:r>
              <a:rPr lang="en-GB" sz="2000"/>
              <a:t>	95% confidence interval for </a:t>
            </a:r>
            <a:r>
              <a:rPr lang="en-GB" sz="2000">
                <a:cs typeface="Arial" charset="0"/>
              </a:rPr>
              <a:t>β</a:t>
            </a:r>
            <a:r>
              <a:rPr lang="en-GB" sz="2000" baseline="-25000">
                <a:cs typeface="Arial" charset="0"/>
              </a:rPr>
              <a:t>1</a:t>
            </a:r>
            <a:r>
              <a:rPr lang="en-GB" sz="2000"/>
              <a:t>: 4,988 </a:t>
            </a:r>
            <a:r>
              <a:rPr lang="en-GB" sz="2000">
                <a:sym typeface="Symbol" pitchFamily="18" charset="2"/>
              </a:rPr>
              <a:t></a:t>
            </a:r>
            <a:r>
              <a:rPr lang="en-GB" sz="2000"/>
              <a:t> </a:t>
            </a:r>
            <a:r>
              <a:rPr lang="en-GB" sz="2000">
                <a:cs typeface="Arial" charset="0"/>
              </a:rPr>
              <a:t>β</a:t>
            </a:r>
            <a:r>
              <a:rPr lang="en-GB" sz="2000" baseline="-25000">
                <a:cs typeface="Arial" charset="0"/>
              </a:rPr>
              <a:t>1</a:t>
            </a:r>
            <a:r>
              <a:rPr lang="en-GB" sz="2000"/>
              <a:t> </a:t>
            </a:r>
            <a:r>
              <a:rPr lang="en-GB" sz="2000">
                <a:sym typeface="Symbol" pitchFamily="18" charset="2"/>
              </a:rPr>
              <a:t></a:t>
            </a:r>
            <a:r>
              <a:rPr lang="en-GB" sz="2000"/>
              <a:t> 5,306</a:t>
            </a:r>
            <a:endParaRPr lang="en-GB" sz="1800"/>
          </a:p>
          <a:p>
            <a:pPr>
              <a:buFont typeface="Wingdings" pitchFamily="2" charset="2"/>
              <a:buNone/>
              <a:defRPr/>
            </a:pPr>
            <a:endParaRPr lang="en-US" sz="2000"/>
          </a:p>
          <a:p>
            <a:pPr>
              <a:buFont typeface="Wingdings" pitchFamily="2" charset="2"/>
              <a:buNone/>
              <a:defRPr/>
            </a:pPr>
            <a:endParaRPr lang="de-AT" sz="2000"/>
          </a:p>
          <a:p>
            <a:pPr>
              <a:buFont typeface="Wingdings" pitchFamily="2" charset="2"/>
              <a:buNone/>
              <a:defRPr/>
            </a:pPr>
            <a:endParaRPr lang="de-AT" sz="2000"/>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sp>
        <p:nvSpPr>
          <p:cNvPr id="34825"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481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4894"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19"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4895"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20"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34896" name="Formel" r:id="rId8" imgW="114151" imgH="215619" progId="Equation.3">
                  <p:embed/>
                </p:oleObj>
              </mc:Choice>
              <mc:Fallback>
                <p:oleObj name="Formel" r:id="rId8" imgW="114151" imgH="215619"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21" name="Object 3"/>
          <p:cNvGraphicFramePr>
            <a:graphicFrameLocks noGrp="1" noChangeAspect="1"/>
          </p:cNvGraphicFramePr>
          <p:nvPr/>
        </p:nvGraphicFramePr>
        <p:xfrm>
          <a:off x="2500313" y="2092325"/>
          <a:ext cx="5600700" cy="2452688"/>
        </p:xfrm>
        <a:graphic>
          <a:graphicData uri="http://schemas.openxmlformats.org/presentationml/2006/ole">
            <mc:AlternateContent xmlns:mc="http://schemas.openxmlformats.org/markup-compatibility/2006">
              <mc:Choice xmlns:v="urn:schemas-microsoft-com:vml" Requires="v">
                <p:oleObj spid="_x0000_s34897" name="Photo Editor Photo" r:id="rId9" imgW="3304762" imgH="1448002" progId="">
                  <p:embed/>
                </p:oleObj>
              </mc:Choice>
              <mc:Fallback>
                <p:oleObj name="Photo Editor Photo" r:id="rId9" imgW="3304762" imgH="1448002" progId="">
                  <p:embed/>
                  <p:pic>
                    <p:nvPicPr>
                      <p:cNvPr id="0" name="Object 3"/>
                      <p:cNvPicPr>
                        <a:picLocks noGrp="1"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00313" y="2092325"/>
                        <a:ext cx="5600700" cy="2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0" name="Fußzeilenplatzhalter 9"/>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457200" y="277813"/>
            <a:ext cx="8329613" cy="1139825"/>
          </a:xfrm>
        </p:spPr>
        <p:txBody>
          <a:bodyPr/>
          <a:lstStyle/>
          <a:p>
            <a:r>
              <a:rPr lang="en-GB" altLang="cs-CZ" sz="4000">
                <a:latin typeface="Verdana" pitchFamily="34" charset="0"/>
              </a:rPr>
              <a:t>Your Homework</a:t>
            </a:r>
          </a:p>
        </p:txBody>
      </p:sp>
      <p:sp>
        <p:nvSpPr>
          <p:cNvPr id="35844" name="Textplatzhalter 17"/>
          <p:cNvSpPr>
            <a:spLocks noGrp="1"/>
          </p:cNvSpPr>
          <p:nvPr>
            <p:ph type="body" sz="half" idx="1"/>
          </p:nvPr>
        </p:nvSpPr>
        <p:spPr>
          <a:xfrm>
            <a:off x="428625" y="1571625"/>
            <a:ext cx="8247063" cy="4521200"/>
          </a:xfrm>
        </p:spPr>
        <p:txBody>
          <a:bodyPr/>
          <a:lstStyle/>
          <a:p>
            <a:pPr marL="457200" indent="-457200">
              <a:buSzPct val="100000"/>
              <a:buFont typeface="Garamond" pitchFamily="18" charset="0"/>
              <a:buAutoNum type="arabicPeriod"/>
            </a:pPr>
            <a:r>
              <a:rPr lang="en-GB" altLang="cs-CZ" sz="2000" dirty="0"/>
              <a:t>Verbeek’s data set “wages1” contains for a sample of 3294 individuals the wage </a:t>
            </a:r>
            <a:r>
              <a:rPr lang="en-GB" altLang="cs-CZ" sz="2000" dirty="0" err="1"/>
              <a:t>p.h</a:t>
            </a:r>
            <a:r>
              <a:rPr lang="en-GB" altLang="cs-CZ" sz="2000" dirty="0"/>
              <a:t>. (</a:t>
            </a:r>
            <a:r>
              <a:rPr lang="en-GB" altLang="cs-CZ" sz="2000" i="1" dirty="0"/>
              <a:t>wage</a:t>
            </a:r>
            <a:r>
              <a:rPr lang="en-GB" altLang="cs-CZ" sz="2000" dirty="0"/>
              <a:t>) and other variables. Calculate, using GRETL, for the variable </a:t>
            </a:r>
            <a:r>
              <a:rPr lang="en-GB" altLang="cs-CZ" sz="2000" i="1" dirty="0"/>
              <a:t>wage</a:t>
            </a:r>
            <a:r>
              <a:rPr lang="en-GB" altLang="cs-CZ" sz="2000" dirty="0"/>
              <a:t> the mean (a) of the whole sample, (b) of males and females, and (c) the standard deviation of </a:t>
            </a:r>
            <a:r>
              <a:rPr lang="en-GB" altLang="cs-CZ" sz="2000" i="1" dirty="0"/>
              <a:t>wage </a:t>
            </a:r>
            <a:r>
              <a:rPr lang="en-GB" altLang="cs-CZ" sz="2000" dirty="0"/>
              <a:t>for males and for females.</a:t>
            </a:r>
          </a:p>
          <a:p>
            <a:pPr marL="457200" indent="-457200">
              <a:buSzPct val="100000"/>
              <a:buFont typeface="Garamond" pitchFamily="18" charset="0"/>
              <a:buAutoNum type="arabicPeriod"/>
            </a:pPr>
            <a:r>
              <a:rPr lang="en-GB" altLang="cs-CZ" sz="2000" dirty="0"/>
              <a:t>For Verbeek’s data set “wages1”, using GRETL, (a) cross-tabulate the variable </a:t>
            </a:r>
            <a:r>
              <a:rPr lang="en-GB" altLang="cs-CZ" sz="2000" i="1" dirty="0"/>
              <a:t>school</a:t>
            </a:r>
            <a:r>
              <a:rPr lang="en-GB" altLang="cs-CZ" sz="2000" dirty="0"/>
              <a:t> (years of schooling) over </a:t>
            </a:r>
            <a:r>
              <a:rPr lang="en-GB" altLang="cs-CZ" sz="2000" i="1" dirty="0"/>
              <a:t>male</a:t>
            </a:r>
            <a:r>
              <a:rPr lang="en-GB" altLang="cs-CZ" sz="2000" dirty="0"/>
              <a:t> for individuals with </a:t>
            </a:r>
            <a:r>
              <a:rPr lang="en-GB" altLang="cs-CZ" sz="2000" i="1" dirty="0"/>
              <a:t>school</a:t>
            </a:r>
            <a:r>
              <a:rPr lang="en-GB" altLang="cs-CZ" sz="2000" dirty="0"/>
              <a:t> at least 8 years; compare (b) the mean values of the males and females; draw for the whole population (c) scatter plots of </a:t>
            </a:r>
            <a:r>
              <a:rPr lang="en-GB" altLang="cs-CZ" sz="2000" i="1" dirty="0"/>
              <a:t>wage</a:t>
            </a:r>
            <a:r>
              <a:rPr lang="en-GB" altLang="cs-CZ" sz="2000" dirty="0"/>
              <a:t> over </a:t>
            </a:r>
            <a:r>
              <a:rPr lang="en-GB" altLang="cs-CZ" sz="2000" i="1" dirty="0"/>
              <a:t>school</a:t>
            </a:r>
            <a:r>
              <a:rPr lang="en-GB" altLang="cs-CZ" sz="2000" dirty="0"/>
              <a:t> and </a:t>
            </a:r>
            <a:r>
              <a:rPr lang="en-GB" altLang="cs-CZ" sz="2000" i="1" dirty="0" err="1"/>
              <a:t>exper</a:t>
            </a:r>
            <a:r>
              <a:rPr lang="en-GB" altLang="cs-CZ" sz="2000" dirty="0"/>
              <a:t>;</a:t>
            </a:r>
            <a:r>
              <a:rPr lang="en-GB" altLang="cs-CZ" sz="2000" i="1" dirty="0"/>
              <a:t> </a:t>
            </a:r>
            <a:r>
              <a:rPr lang="en-GB" altLang="cs-CZ" sz="2000" dirty="0"/>
              <a:t>and (d) a factorized box plot of </a:t>
            </a:r>
            <a:r>
              <a:rPr lang="en-GB" altLang="cs-CZ" sz="2000" i="1" dirty="0"/>
              <a:t>wage</a:t>
            </a:r>
            <a:r>
              <a:rPr lang="en-GB" altLang="cs-CZ" sz="2000" dirty="0"/>
              <a:t> over </a:t>
            </a:r>
            <a:r>
              <a:rPr lang="en-GB" altLang="cs-CZ" sz="2000" i="1" dirty="0"/>
              <a:t>school</a:t>
            </a:r>
            <a:r>
              <a:rPr lang="en-GB" altLang="cs-CZ" sz="2000" dirty="0"/>
              <a:t>. Discuss the results. </a:t>
            </a:r>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graphicFrame>
        <p:nvGraphicFramePr>
          <p:cNvPr id="3584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5864"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457200" y="277813"/>
            <a:ext cx="8329613" cy="1139825"/>
          </a:xfrm>
        </p:spPr>
        <p:txBody>
          <a:bodyPr/>
          <a:lstStyle/>
          <a:p>
            <a:r>
              <a:rPr lang="en-GB" altLang="cs-CZ" sz="4000">
                <a:latin typeface="Verdana" pitchFamily="34" charset="0"/>
              </a:rPr>
              <a:t>Your Homework, </a:t>
            </a:r>
            <a:r>
              <a:rPr lang="en-GB" altLang="cs-CZ" sz="2400">
                <a:latin typeface="Verdana" pitchFamily="34" charset="0"/>
              </a:rPr>
              <a:t>cont’d</a:t>
            </a:r>
            <a:endParaRPr lang="en-GB" altLang="cs-CZ" sz="4000">
              <a:latin typeface="Verdana" pitchFamily="34" charset="0"/>
            </a:endParaRPr>
          </a:p>
        </p:txBody>
      </p:sp>
      <p:sp>
        <p:nvSpPr>
          <p:cNvPr id="36868" name="Textplatzhalter 17"/>
          <p:cNvSpPr>
            <a:spLocks noGrp="1"/>
          </p:cNvSpPr>
          <p:nvPr>
            <p:ph type="body" sz="half" idx="1"/>
          </p:nvPr>
        </p:nvSpPr>
        <p:spPr>
          <a:xfrm>
            <a:off x="428625" y="1571625"/>
            <a:ext cx="8247063" cy="4521200"/>
          </a:xfrm>
        </p:spPr>
        <p:txBody>
          <a:bodyPr/>
          <a:lstStyle/>
          <a:p>
            <a:pPr marL="457200" indent="-457200">
              <a:buSzPct val="100000"/>
              <a:buFont typeface="Garamond" pitchFamily="18" charset="0"/>
              <a:buAutoNum type="arabicPeriod" startAt="3"/>
            </a:pPr>
            <a:r>
              <a:rPr lang="en-GB" altLang="cs-CZ" sz="2000" dirty="0"/>
              <a:t>For the simple regression </a:t>
            </a:r>
            <a:r>
              <a:rPr lang="en-GB" altLang="cs-CZ" sz="2000" i="1" dirty="0" err="1"/>
              <a:t>y</a:t>
            </a:r>
            <a:r>
              <a:rPr lang="en-GB" altLang="cs-CZ" sz="2000" baseline="-25000" dirty="0" err="1"/>
              <a:t>i</a:t>
            </a:r>
            <a:r>
              <a:rPr lang="en-GB" altLang="cs-CZ" sz="2000" dirty="0"/>
              <a:t> = </a:t>
            </a:r>
            <a:r>
              <a:rPr lang="en-GB" altLang="cs-CZ" sz="2000" dirty="0">
                <a:latin typeface="Symbol" pitchFamily="18" charset="2"/>
              </a:rPr>
              <a:t>a</a:t>
            </a:r>
            <a:r>
              <a:rPr lang="en-GB" altLang="cs-CZ" sz="2000" dirty="0"/>
              <a:t> + </a:t>
            </a:r>
            <a:r>
              <a:rPr lang="en-GB" altLang="cs-CZ" sz="2000" dirty="0">
                <a:latin typeface="Symbol" pitchFamily="18" charset="2"/>
              </a:rPr>
              <a:t>b</a:t>
            </a:r>
            <a:r>
              <a:rPr lang="en-GB" altLang="cs-CZ" sz="2000" baseline="-25000" dirty="0"/>
              <a:t> </a:t>
            </a:r>
            <a:r>
              <a:rPr lang="en-GB" altLang="cs-CZ" sz="2000" i="1" dirty="0"/>
              <a:t>x</a:t>
            </a:r>
            <a:r>
              <a:rPr lang="en-GB" altLang="cs-CZ" sz="2000" baseline="-25000" dirty="0"/>
              <a:t>i</a:t>
            </a:r>
            <a:r>
              <a:rPr lang="en-GB" altLang="cs-CZ" sz="2000" dirty="0"/>
              <a:t> + </a:t>
            </a:r>
            <a:r>
              <a:rPr lang="en-GB" altLang="cs-CZ" sz="2000" i="1" dirty="0" err="1">
                <a:latin typeface="Symbol" pitchFamily="18" charset="2"/>
              </a:rPr>
              <a:t>e</a:t>
            </a:r>
            <a:r>
              <a:rPr lang="en-GB" altLang="cs-CZ" sz="2000" baseline="-25000" dirty="0" err="1"/>
              <a:t>i</a:t>
            </a:r>
            <a:r>
              <a:rPr lang="en-GB" altLang="cs-CZ" sz="2000" dirty="0"/>
              <a:t>, </a:t>
            </a:r>
            <a:r>
              <a:rPr lang="en-GB" altLang="cs-CZ" sz="2000" i="1" dirty="0" err="1"/>
              <a:t>i</a:t>
            </a:r>
            <a:r>
              <a:rPr lang="en-GB" altLang="cs-CZ" sz="2000" i="1" dirty="0"/>
              <a:t> </a:t>
            </a:r>
            <a:r>
              <a:rPr lang="en-GB" altLang="cs-CZ" sz="2000" dirty="0"/>
              <a:t>=1,...,</a:t>
            </a:r>
            <a:r>
              <a:rPr lang="en-GB" altLang="cs-CZ" sz="2000" i="1" dirty="0"/>
              <a:t>N</a:t>
            </a:r>
            <a:r>
              <a:rPr lang="en-GB" altLang="cs-CZ" sz="2000" dirty="0"/>
              <a:t>, show that the variance of the OLS estimate for </a:t>
            </a:r>
            <a:r>
              <a:rPr lang="en-GB" altLang="cs-CZ" sz="2000" dirty="0">
                <a:latin typeface="Symbol" pitchFamily="18" charset="2"/>
              </a:rPr>
              <a:t>b</a:t>
            </a:r>
            <a:r>
              <a:rPr lang="en-GB" altLang="cs-CZ" sz="2000" dirty="0"/>
              <a:t> is </a:t>
            </a:r>
            <a:r>
              <a:rPr lang="en-GB" sz="2000" i="1" dirty="0">
                <a:cs typeface="Arial" charset="0"/>
              </a:rPr>
              <a:t>σ</a:t>
            </a:r>
            <a:r>
              <a:rPr lang="en-GB" sz="2000" baseline="30000" dirty="0">
                <a:cs typeface="Arial" charset="0"/>
              </a:rPr>
              <a:t>2</a:t>
            </a:r>
            <a:r>
              <a:rPr lang="en-GB" sz="2000" dirty="0">
                <a:cs typeface="Arial" charset="0"/>
              </a:rPr>
              <a:t>/(</a:t>
            </a:r>
            <a:r>
              <a:rPr lang="en-GB" sz="2000" i="1" dirty="0">
                <a:cs typeface="Arial" charset="0"/>
              </a:rPr>
              <a:t>Ns</a:t>
            </a:r>
            <a:r>
              <a:rPr lang="en-GB" sz="2000" baseline="-25000" dirty="0">
                <a:cs typeface="Arial" charset="0"/>
              </a:rPr>
              <a:t>x</a:t>
            </a:r>
            <a:r>
              <a:rPr lang="en-GB" sz="2000" baseline="30000" dirty="0">
                <a:cs typeface="Arial" charset="0"/>
              </a:rPr>
              <a:t>2</a:t>
            </a:r>
            <a:r>
              <a:rPr lang="en-GB" sz="2000" dirty="0">
                <a:cs typeface="Arial" charset="0"/>
              </a:rPr>
              <a:t>), where </a:t>
            </a:r>
            <a:r>
              <a:rPr lang="en-GB" sz="2000" i="1" dirty="0">
                <a:cs typeface="Arial" charset="0"/>
              </a:rPr>
              <a:t>σ</a:t>
            </a:r>
            <a:r>
              <a:rPr lang="en-GB" sz="2000" baseline="30000" dirty="0">
                <a:cs typeface="Arial" charset="0"/>
              </a:rPr>
              <a:t>2</a:t>
            </a:r>
            <a:r>
              <a:rPr lang="en-GB" sz="2000" dirty="0">
                <a:cs typeface="Arial" charset="0"/>
              </a:rPr>
              <a:t> is the error term variance, </a:t>
            </a:r>
            <a:r>
              <a:rPr lang="en-GB" sz="2000" i="1" dirty="0">
                <a:cs typeface="Arial" charset="0"/>
              </a:rPr>
              <a:t>s</a:t>
            </a:r>
            <a:r>
              <a:rPr lang="en-GB" sz="2000" baseline="-25000" dirty="0">
                <a:cs typeface="Arial" charset="0"/>
              </a:rPr>
              <a:t>x</a:t>
            </a:r>
            <a:r>
              <a:rPr lang="en-GB" sz="2000" baseline="30000" dirty="0">
                <a:cs typeface="Arial" charset="0"/>
              </a:rPr>
              <a:t>2</a:t>
            </a:r>
            <a:r>
              <a:rPr lang="en-GB" sz="2000" dirty="0">
                <a:cs typeface="Arial" charset="0"/>
              </a:rPr>
              <a:t> the variance of the </a:t>
            </a:r>
            <a:r>
              <a:rPr lang="en-GB" altLang="cs-CZ" sz="2000" i="1" dirty="0"/>
              <a:t>x</a:t>
            </a:r>
            <a:r>
              <a:rPr lang="en-GB" altLang="cs-CZ" sz="2000" baseline="-25000" dirty="0"/>
              <a:t>i</a:t>
            </a:r>
            <a:r>
              <a:rPr lang="en-GB" altLang="cs-CZ" sz="2000" dirty="0"/>
              <a:t>‘s.</a:t>
            </a:r>
          </a:p>
          <a:p>
            <a:pPr marL="457200" indent="-457200">
              <a:buSzPct val="100000"/>
              <a:buFont typeface="Garamond" pitchFamily="18" charset="0"/>
              <a:buAutoNum type="arabicPeriod" startAt="3"/>
            </a:pPr>
            <a:r>
              <a:rPr lang="en-GB" altLang="cs-CZ" sz="2000" dirty="0"/>
              <a:t>For the sample (</a:t>
            </a:r>
            <a:r>
              <a:rPr lang="en-GB" altLang="cs-CZ" sz="2000" i="1" dirty="0" err="1"/>
              <a:t>y</a:t>
            </a:r>
            <a:r>
              <a:rPr lang="en-GB" altLang="cs-CZ" sz="2000" baseline="-25000" dirty="0" err="1"/>
              <a:t>i</a:t>
            </a:r>
            <a:r>
              <a:rPr lang="en-GB" altLang="cs-CZ" sz="2000" dirty="0"/>
              <a:t>, </a:t>
            </a:r>
            <a:r>
              <a:rPr lang="en-GB" altLang="cs-CZ" sz="2000" i="1" dirty="0"/>
              <a:t>x</a:t>
            </a:r>
            <a:r>
              <a:rPr lang="en-GB" altLang="cs-CZ" sz="2000" baseline="-25000" dirty="0"/>
              <a:t>i</a:t>
            </a:r>
            <a:r>
              <a:rPr lang="en-GB" altLang="cs-CZ" sz="2000" dirty="0"/>
              <a:t>), </a:t>
            </a:r>
            <a:r>
              <a:rPr lang="en-GB" altLang="cs-CZ" sz="2000" i="1" dirty="0" err="1"/>
              <a:t>i</a:t>
            </a:r>
            <a:r>
              <a:rPr lang="en-GB" altLang="cs-CZ" sz="2000" dirty="0"/>
              <a:t> = 1,...,</a:t>
            </a:r>
            <a:r>
              <a:rPr lang="en-GB" altLang="cs-CZ" sz="2000" i="1" dirty="0"/>
              <a:t>N</a:t>
            </a:r>
            <a:r>
              <a:rPr lang="en-GB" altLang="cs-CZ" sz="2000" dirty="0"/>
              <a:t>, and the linear regression (</a:t>
            </a:r>
            <a:r>
              <a:rPr lang="en-GB" altLang="cs-CZ" sz="2000" i="1" dirty="0" err="1"/>
              <a:t>y</a:t>
            </a:r>
            <a:r>
              <a:rPr lang="en-GB" altLang="cs-CZ" sz="2000" baseline="-25000" dirty="0" err="1"/>
              <a:t>i</a:t>
            </a:r>
            <a:r>
              <a:rPr lang="en-GB" altLang="cs-CZ" sz="2000" dirty="0"/>
              <a:t> = </a:t>
            </a:r>
            <a:r>
              <a:rPr lang="en-GB" altLang="cs-CZ" sz="2000" dirty="0">
                <a:latin typeface="Symbol" pitchFamily="18" charset="2"/>
              </a:rPr>
              <a:t>b</a:t>
            </a:r>
            <a:r>
              <a:rPr lang="en-GB" altLang="cs-CZ" sz="2000" baseline="-25000" dirty="0"/>
              <a:t>1</a:t>
            </a:r>
            <a:r>
              <a:rPr lang="en-GB" altLang="cs-CZ" sz="2000" dirty="0"/>
              <a:t> + </a:t>
            </a:r>
            <a:r>
              <a:rPr lang="en-GB" altLang="cs-CZ" sz="2000" dirty="0">
                <a:latin typeface="Symbol" pitchFamily="18" charset="2"/>
              </a:rPr>
              <a:t>b</a:t>
            </a:r>
            <a:r>
              <a:rPr lang="en-GB" altLang="cs-CZ" sz="2000" baseline="-25000" dirty="0"/>
              <a:t>2</a:t>
            </a:r>
            <a:r>
              <a:rPr lang="en-GB" altLang="cs-CZ" sz="2000" i="1" dirty="0"/>
              <a:t>x</a:t>
            </a:r>
            <a:r>
              <a:rPr lang="en-GB" altLang="cs-CZ" sz="2000" baseline="-25000" dirty="0"/>
              <a:t>i</a:t>
            </a:r>
            <a:r>
              <a:rPr lang="en-GB" altLang="cs-CZ" sz="2000" dirty="0"/>
              <a:t> + </a:t>
            </a:r>
            <a:r>
              <a:rPr lang="en-GB" altLang="cs-CZ" sz="2000" dirty="0" err="1">
                <a:latin typeface="Symbol" pitchFamily="18" charset="2"/>
              </a:rPr>
              <a:t>e</a:t>
            </a:r>
            <a:r>
              <a:rPr lang="en-GB" altLang="cs-CZ" sz="2000" baseline="-25000" dirty="0" err="1"/>
              <a:t>i</a:t>
            </a:r>
            <a:r>
              <a:rPr lang="en-GB" altLang="cs-CZ" sz="2000" dirty="0"/>
              <a:t>): (a) write out the matrices </a:t>
            </a:r>
            <a:r>
              <a:rPr lang="en-GB" altLang="cs-CZ" sz="2000" i="1" dirty="0"/>
              <a:t>X</a:t>
            </a:r>
            <a:r>
              <a:rPr lang="en-GB" altLang="cs-CZ" sz="2000" dirty="0"/>
              <a:t>’</a:t>
            </a:r>
            <a:r>
              <a:rPr lang="en-GB" altLang="cs-CZ" sz="2000" i="1" dirty="0"/>
              <a:t>X</a:t>
            </a:r>
            <a:r>
              <a:rPr lang="en-GB" altLang="cs-CZ" sz="2000" dirty="0"/>
              <a:t> and </a:t>
            </a:r>
            <a:r>
              <a:rPr lang="en-GB" altLang="cs-CZ" sz="2000" i="1" dirty="0" err="1"/>
              <a:t>X</a:t>
            </a:r>
            <a:r>
              <a:rPr lang="en-GB" altLang="cs-CZ" sz="2000" dirty="0" err="1"/>
              <a:t>’</a:t>
            </a:r>
            <a:r>
              <a:rPr lang="en-GB" altLang="cs-CZ" sz="2000" i="1" dirty="0" err="1"/>
              <a:t>y</a:t>
            </a:r>
            <a:r>
              <a:rPr lang="en-GB" altLang="cs-CZ" sz="2000" i="1" dirty="0"/>
              <a:t>;</a:t>
            </a:r>
            <a:r>
              <a:rPr lang="en-GB" altLang="cs-CZ" sz="2000" dirty="0"/>
              <a:t> (b) write out the determinant </a:t>
            </a:r>
            <a:r>
              <a:rPr lang="en-GB" altLang="cs-CZ" sz="2000" i="1" dirty="0" err="1"/>
              <a:t>det</a:t>
            </a:r>
            <a:r>
              <a:rPr lang="en-GB" altLang="cs-CZ" sz="2000" dirty="0"/>
              <a:t>[(</a:t>
            </a:r>
            <a:r>
              <a:rPr lang="en-GB" altLang="cs-CZ" sz="2000" i="1" dirty="0"/>
              <a:t>X</a:t>
            </a:r>
            <a:r>
              <a:rPr lang="en-GB" altLang="cs-CZ" sz="2000" dirty="0"/>
              <a:t>’</a:t>
            </a:r>
            <a:r>
              <a:rPr lang="en-GB" altLang="cs-CZ" sz="2000" i="1" dirty="0"/>
              <a:t>X</a:t>
            </a:r>
            <a:r>
              <a:rPr lang="en-GB" altLang="cs-CZ" sz="2000" dirty="0"/>
              <a:t>)</a:t>
            </a:r>
            <a:r>
              <a:rPr lang="en-GB" altLang="cs-CZ" sz="2000" baseline="30000" dirty="0"/>
              <a:t>-1</a:t>
            </a:r>
            <a:r>
              <a:rPr lang="en-GB" altLang="cs-CZ" sz="2000" dirty="0"/>
              <a:t>], the matrix (</a:t>
            </a:r>
            <a:r>
              <a:rPr lang="en-GB" altLang="cs-CZ" sz="2000" i="1" dirty="0"/>
              <a:t>X</a:t>
            </a:r>
            <a:r>
              <a:rPr lang="en-GB" altLang="cs-CZ" sz="2000" dirty="0"/>
              <a:t>’</a:t>
            </a:r>
            <a:r>
              <a:rPr lang="en-GB" altLang="cs-CZ" sz="2000" i="1" dirty="0"/>
              <a:t>X</a:t>
            </a:r>
            <a:r>
              <a:rPr lang="en-GB" altLang="cs-CZ" sz="2000" dirty="0"/>
              <a:t>)</a:t>
            </a:r>
            <a:r>
              <a:rPr lang="en-GB" altLang="cs-CZ" sz="2000" baseline="30000" dirty="0"/>
              <a:t>-1</a:t>
            </a:r>
            <a:r>
              <a:rPr lang="en-GB" altLang="cs-CZ" sz="2000" dirty="0"/>
              <a:t>, and the OLS estimator </a:t>
            </a:r>
            <a:r>
              <a:rPr lang="en-GB" altLang="cs-CZ" sz="2000" i="1" dirty="0"/>
              <a:t>b</a:t>
            </a:r>
            <a:r>
              <a:rPr lang="en-GB" altLang="cs-CZ" sz="2000" dirty="0"/>
              <a:t> = (</a:t>
            </a:r>
            <a:r>
              <a:rPr lang="en-GB" altLang="cs-CZ" sz="2000" i="1" dirty="0"/>
              <a:t>X</a:t>
            </a:r>
            <a:r>
              <a:rPr lang="en-GB" altLang="cs-CZ" sz="2000" dirty="0"/>
              <a:t>’</a:t>
            </a:r>
            <a:r>
              <a:rPr lang="en-GB" altLang="cs-CZ" sz="2000" i="1" dirty="0"/>
              <a:t>X</a:t>
            </a:r>
            <a:r>
              <a:rPr lang="en-GB" altLang="cs-CZ" sz="2000" dirty="0"/>
              <a:t>)</a:t>
            </a:r>
            <a:r>
              <a:rPr lang="en-GB" altLang="cs-CZ" sz="2000" baseline="30000" dirty="0"/>
              <a:t>-1</a:t>
            </a:r>
            <a:r>
              <a:rPr lang="en-GB" altLang="cs-CZ" sz="2000" i="1" dirty="0"/>
              <a:t>X</a:t>
            </a:r>
            <a:r>
              <a:rPr lang="en-GB" altLang="cs-CZ" sz="2000" dirty="0"/>
              <a:t>’</a:t>
            </a:r>
            <a:r>
              <a:rPr lang="en-GB" altLang="cs-CZ" sz="2000" i="1" dirty="0"/>
              <a:t>y</a:t>
            </a:r>
            <a:r>
              <a:rPr lang="en-GB" altLang="cs-CZ" sz="2000" dirty="0"/>
              <a:t>. </a:t>
            </a:r>
          </a:p>
        </p:txBody>
      </p:sp>
      <p:sp>
        <p:nvSpPr>
          <p:cNvPr id="16" name="Datumsplatzhalter 15"/>
          <p:cNvSpPr>
            <a:spLocks noGrp="1"/>
          </p:cNvSpPr>
          <p:nvPr>
            <p:ph type="dt" sz="quarter" idx="10"/>
          </p:nvPr>
        </p:nvSpPr>
        <p:spPr/>
        <p:txBody>
          <a:bodyPr/>
          <a:lstStyle/>
          <a:p>
            <a:pPr>
              <a:defRPr/>
            </a:pPr>
            <a:r>
              <a:rPr lang="en-US" altLang="en-US"/>
              <a:t>Oct 5, 2018</a:t>
            </a:r>
            <a:endParaRPr lang="de-AT" altLang="en-US"/>
          </a:p>
        </p:txBody>
      </p:sp>
      <p:graphicFrame>
        <p:nvGraphicFramePr>
          <p:cNvPr id="3686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6888"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el 1"/>
          <p:cNvSpPr>
            <a:spLocks noGrp="1"/>
          </p:cNvSpPr>
          <p:nvPr>
            <p:ph type="title"/>
          </p:nvPr>
        </p:nvSpPr>
        <p:spPr/>
        <p:txBody>
          <a:bodyPr/>
          <a:lstStyle/>
          <a:p>
            <a:r>
              <a:rPr lang="en-GB" altLang="cs-CZ" sz="4000">
                <a:latin typeface="Verdana" pitchFamily="34" charset="0"/>
              </a:rPr>
              <a:t>Organizational Issues,</a:t>
            </a:r>
            <a:r>
              <a:rPr lang="en-GB" altLang="cs-CZ" sz="2400">
                <a:latin typeface="Verdana" pitchFamily="34" charset="0"/>
              </a:rPr>
              <a:t> </a:t>
            </a:r>
            <a:r>
              <a:rPr lang="en-GB" altLang="cs-CZ" sz="2000">
                <a:latin typeface="Verdana" pitchFamily="34" charset="0"/>
              </a:rPr>
              <a:t>cont’d</a:t>
            </a:r>
            <a:endParaRPr lang="en-GB" altLang="cs-CZ" sz="3600"/>
          </a:p>
        </p:txBody>
      </p:sp>
      <p:sp>
        <p:nvSpPr>
          <p:cNvPr id="44035" name="Inhaltsplatzhalter 2"/>
          <p:cNvSpPr>
            <a:spLocks noGrp="1"/>
          </p:cNvSpPr>
          <p:nvPr>
            <p:ph idx="1"/>
          </p:nvPr>
        </p:nvSpPr>
        <p:spPr>
          <a:xfrm>
            <a:off x="457200" y="1600200"/>
            <a:ext cx="8435975" cy="4530725"/>
          </a:xfrm>
        </p:spPr>
        <p:txBody>
          <a:bodyPr/>
          <a:lstStyle/>
          <a:p>
            <a:pPr>
              <a:buFont typeface="Wingdings" pitchFamily="2" charset="2"/>
              <a:buNone/>
            </a:pPr>
            <a:r>
              <a:rPr lang="en-GB" altLang="cs-CZ" sz="2000" b="1" dirty="0"/>
              <a:t>Literature</a:t>
            </a:r>
          </a:p>
          <a:p>
            <a:pPr>
              <a:buFont typeface="Wingdings" pitchFamily="2" charset="2"/>
              <a:buNone/>
            </a:pPr>
            <a:r>
              <a:rPr lang="en-GB" altLang="cs-CZ" sz="2000" dirty="0"/>
              <a:t>Course textbook</a:t>
            </a:r>
          </a:p>
          <a:p>
            <a:r>
              <a:rPr lang="en-GB" altLang="cs-CZ" sz="2000" dirty="0" err="1"/>
              <a:t>Marno</a:t>
            </a:r>
            <a:r>
              <a:rPr lang="en-GB" altLang="cs-CZ" sz="2000" dirty="0"/>
              <a:t> Verbeek, </a:t>
            </a:r>
            <a:r>
              <a:rPr lang="en-GB" altLang="cs-CZ" sz="2000" i="1" dirty="0"/>
              <a:t>A Guide to Modern Econometrics</a:t>
            </a:r>
            <a:r>
              <a:rPr lang="en-GB" altLang="cs-CZ" sz="2000" dirty="0"/>
              <a:t>, 4</a:t>
            </a:r>
            <a:r>
              <a:rPr lang="en-GB" altLang="cs-CZ" sz="2000" baseline="30000" dirty="0"/>
              <a:t>rd</a:t>
            </a:r>
            <a:r>
              <a:rPr lang="en-GB" altLang="cs-CZ" sz="2000" dirty="0"/>
              <a:t> ed., Wiley, 2012; available in the MUNI Library.</a:t>
            </a:r>
          </a:p>
          <a:p>
            <a:pPr>
              <a:buFont typeface="Wingdings" pitchFamily="2" charset="2"/>
              <a:buNone/>
            </a:pPr>
            <a:r>
              <a:rPr lang="en-GB" altLang="cs-CZ" sz="2000" dirty="0"/>
              <a:t>Suggestions for further reading </a:t>
            </a:r>
          </a:p>
          <a:p>
            <a:r>
              <a:rPr lang="en-GB" sz="2000" dirty="0"/>
              <a:t>Peter Kennedy, </a:t>
            </a:r>
            <a:r>
              <a:rPr lang="en-GB" sz="2000" i="1" dirty="0"/>
              <a:t>A guide to econometrics</a:t>
            </a:r>
            <a:r>
              <a:rPr lang="en-GB" sz="2000" dirty="0"/>
              <a:t>. 6th ed., Blackwell, 2008</a:t>
            </a:r>
            <a:r>
              <a:rPr lang="en-GB" altLang="cs-CZ" sz="2000" dirty="0"/>
              <a:t>; available in the MUNI Library</a:t>
            </a:r>
            <a:r>
              <a:rPr lang="en-GB" sz="2000" dirty="0"/>
              <a:t>. </a:t>
            </a:r>
          </a:p>
          <a:p>
            <a:r>
              <a:rPr lang="en-GB" altLang="cs-CZ" sz="2000" dirty="0"/>
              <a:t>William H. Greene, </a:t>
            </a:r>
            <a:r>
              <a:rPr lang="en-GB" altLang="cs-CZ" sz="2000" i="1" dirty="0"/>
              <a:t>Econometric Analysis</a:t>
            </a:r>
            <a:r>
              <a:rPr lang="en-GB" altLang="cs-CZ" sz="2000" dirty="0"/>
              <a:t>. 7th Ed., </a:t>
            </a:r>
            <a:r>
              <a:rPr lang="en-GB" sz="2000" dirty="0"/>
              <a:t>Prentice Hall</a:t>
            </a:r>
            <a:r>
              <a:rPr lang="en-GB" altLang="cs-CZ" sz="2000" dirty="0"/>
              <a:t>, 2011</a:t>
            </a:r>
          </a:p>
        </p:txBody>
      </p:sp>
      <p:sp>
        <p:nvSpPr>
          <p:cNvPr id="4" name="Datumsplatzhalter 3"/>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el 1"/>
          <p:cNvSpPr>
            <a:spLocks noGrp="1"/>
          </p:cNvSpPr>
          <p:nvPr>
            <p:ph type="title"/>
          </p:nvPr>
        </p:nvSpPr>
        <p:spPr/>
        <p:txBody>
          <a:bodyPr/>
          <a:lstStyle/>
          <a:p>
            <a:r>
              <a:rPr lang="en-GB" altLang="cs-CZ" sz="4000">
                <a:latin typeface="Verdana" pitchFamily="34" charset="0"/>
              </a:rPr>
              <a:t>Organizational Issues,</a:t>
            </a:r>
            <a:r>
              <a:rPr lang="en-GB" altLang="cs-CZ" sz="2400">
                <a:latin typeface="Verdana" pitchFamily="34" charset="0"/>
              </a:rPr>
              <a:t> </a:t>
            </a:r>
            <a:r>
              <a:rPr lang="en-GB" altLang="cs-CZ" sz="2000">
                <a:latin typeface="Verdana" pitchFamily="34" charset="0"/>
              </a:rPr>
              <a:t>cont’d</a:t>
            </a:r>
            <a:endParaRPr lang="en-GB" altLang="cs-CZ" sz="3600"/>
          </a:p>
        </p:txBody>
      </p:sp>
      <p:sp>
        <p:nvSpPr>
          <p:cNvPr id="45059" name="Inhaltsplatzhalter 2"/>
          <p:cNvSpPr>
            <a:spLocks noGrp="1"/>
          </p:cNvSpPr>
          <p:nvPr>
            <p:ph idx="1"/>
          </p:nvPr>
        </p:nvSpPr>
        <p:spPr/>
        <p:txBody>
          <a:bodyPr/>
          <a:lstStyle/>
          <a:p>
            <a:pPr>
              <a:buFont typeface="Wingdings" pitchFamily="2" charset="2"/>
              <a:buNone/>
            </a:pPr>
            <a:r>
              <a:rPr lang="en-GB" altLang="cs-CZ" sz="2000" b="1" dirty="0"/>
              <a:t>Prerequisites </a:t>
            </a:r>
            <a:r>
              <a:rPr lang="en-GB" altLang="cs-CZ" sz="2000" dirty="0"/>
              <a:t>are topics from</a:t>
            </a:r>
          </a:p>
          <a:p>
            <a:r>
              <a:rPr lang="en-GB" altLang="cs-CZ" sz="2000" dirty="0"/>
              <a:t>Linear algebra: linear equations, matrices, vectors (basic operations and properties); see M. </a:t>
            </a:r>
            <a:r>
              <a:rPr lang="en-US" sz="2000" dirty="0"/>
              <a:t>Verbeek, </a:t>
            </a:r>
            <a:r>
              <a:rPr lang="en-US" altLang="cs-CZ" sz="2000" dirty="0"/>
              <a:t>A</a:t>
            </a:r>
            <a:r>
              <a:rPr lang="en-US" sz="2000" dirty="0"/>
              <a:t>ppendix A “Vectors and Matrices”.</a:t>
            </a:r>
            <a:endParaRPr lang="en-GB" altLang="cs-CZ" sz="2000" dirty="0"/>
          </a:p>
          <a:p>
            <a:r>
              <a:rPr lang="en-GB" altLang="cs-CZ" sz="2000" dirty="0"/>
              <a:t>Descriptive statistics: measures of central tendency, measures of dispersion, measures of association, frequency tables, histogram, scatter plot, quantile</a:t>
            </a:r>
          </a:p>
          <a:p>
            <a:r>
              <a:rPr lang="en-GB" altLang="cs-CZ" sz="2000" dirty="0"/>
              <a:t>Theory of probability: probability and its properties, random variables and distribution functions in one and in several dimensions, moments, convergence of random variables, limit theorems, law of large numbers; see M. </a:t>
            </a:r>
            <a:r>
              <a:rPr lang="en-US" sz="2000" dirty="0"/>
              <a:t>Verbeek, </a:t>
            </a:r>
            <a:r>
              <a:rPr lang="en-US" altLang="cs-CZ" sz="2000" dirty="0"/>
              <a:t>A</a:t>
            </a:r>
            <a:r>
              <a:rPr lang="en-US" sz="2000" dirty="0"/>
              <a:t>ppendix B “Statistical and </a:t>
            </a:r>
            <a:r>
              <a:rPr lang="en-GB" sz="2000" dirty="0"/>
              <a:t>D</a:t>
            </a:r>
            <a:r>
              <a:rPr lang="en-GB" altLang="cs-CZ" sz="2000" dirty="0"/>
              <a:t>istribution Theory</a:t>
            </a:r>
            <a:r>
              <a:rPr lang="en-US" sz="2000" dirty="0"/>
              <a:t>”.</a:t>
            </a:r>
            <a:endParaRPr lang="en-GB" altLang="cs-CZ" sz="2000" dirty="0"/>
          </a:p>
          <a:p>
            <a:r>
              <a:rPr lang="en-GB" altLang="cs-CZ" sz="2000" dirty="0"/>
              <a:t>Mathematical statistics: point estimation, confidence interval, hypothesis testing, </a:t>
            </a:r>
            <a:r>
              <a:rPr lang="en-GB" altLang="cs-CZ" sz="2000" i="1" dirty="0"/>
              <a:t>p</a:t>
            </a:r>
            <a:r>
              <a:rPr lang="en-GB" altLang="cs-CZ" sz="2000" dirty="0"/>
              <a:t>-value, significance level</a:t>
            </a:r>
          </a:p>
        </p:txBody>
      </p:sp>
      <p:sp>
        <p:nvSpPr>
          <p:cNvPr id="4" name="Datumsplatzhalter 3"/>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el 1"/>
          <p:cNvSpPr>
            <a:spLocks noGrp="1"/>
          </p:cNvSpPr>
          <p:nvPr>
            <p:ph type="title"/>
          </p:nvPr>
        </p:nvSpPr>
        <p:spPr/>
        <p:txBody>
          <a:bodyPr/>
          <a:lstStyle/>
          <a:p>
            <a:r>
              <a:rPr lang="en-GB" altLang="cs-CZ" sz="4000">
                <a:latin typeface="Verdana" pitchFamily="34" charset="0"/>
              </a:rPr>
              <a:t>Organizational Issues,</a:t>
            </a:r>
            <a:r>
              <a:rPr lang="en-GB" altLang="cs-CZ" sz="2400">
                <a:latin typeface="Verdana" pitchFamily="34" charset="0"/>
              </a:rPr>
              <a:t> </a:t>
            </a:r>
            <a:r>
              <a:rPr lang="en-GB" altLang="cs-CZ" sz="2000">
                <a:latin typeface="Verdana" pitchFamily="34" charset="0"/>
              </a:rPr>
              <a:t>cont’d</a:t>
            </a:r>
            <a:endParaRPr lang="en-GB" altLang="cs-CZ" sz="3600"/>
          </a:p>
        </p:txBody>
      </p:sp>
      <p:sp>
        <p:nvSpPr>
          <p:cNvPr id="46083" name="Inhaltsplatzhalter 2"/>
          <p:cNvSpPr>
            <a:spLocks noGrp="1"/>
          </p:cNvSpPr>
          <p:nvPr>
            <p:ph idx="1"/>
          </p:nvPr>
        </p:nvSpPr>
        <p:spPr/>
        <p:txBody>
          <a:bodyPr/>
          <a:lstStyle/>
          <a:p>
            <a:pPr>
              <a:buFont typeface="Wingdings" pitchFamily="2" charset="2"/>
              <a:buNone/>
            </a:pPr>
            <a:r>
              <a:rPr lang="en-GB" altLang="cs-CZ" sz="2000" b="1" dirty="0"/>
              <a:t>Teaching and learning method</a:t>
            </a:r>
          </a:p>
          <a:p>
            <a:r>
              <a:rPr lang="en-GB" altLang="cs-CZ" sz="2000" dirty="0"/>
              <a:t>Course in six blocks of 3 hours each</a:t>
            </a:r>
          </a:p>
          <a:p>
            <a:r>
              <a:rPr lang="en-GB" altLang="cs-CZ" sz="2000" dirty="0"/>
              <a:t>Class discussions, written homework (computer exercises, GRETL) submitted by groups of (3-5) students, presentations of homework by participants</a:t>
            </a:r>
          </a:p>
          <a:p>
            <a:r>
              <a:rPr lang="en-GB" altLang="cs-CZ" sz="2000" dirty="0"/>
              <a:t>Final exam </a:t>
            </a:r>
          </a:p>
          <a:p>
            <a:pPr>
              <a:buFont typeface="Wingdings" pitchFamily="2" charset="2"/>
              <a:buNone/>
            </a:pPr>
            <a:r>
              <a:rPr lang="en-GB" altLang="cs-CZ" sz="2000" b="1" dirty="0"/>
              <a:t>Assessment of student work</a:t>
            </a:r>
          </a:p>
          <a:p>
            <a:r>
              <a:rPr lang="en-GB" altLang="cs-CZ" sz="2000" dirty="0"/>
              <a:t>For grading, the written homework, presentation of homework in class, and a final written exam will be of relevance</a:t>
            </a:r>
          </a:p>
          <a:p>
            <a:r>
              <a:rPr lang="en-GB" altLang="cs-CZ" sz="2000" dirty="0"/>
              <a:t>Weights: homework 40 %, final written exam 60 %</a:t>
            </a:r>
          </a:p>
          <a:p>
            <a:r>
              <a:rPr lang="en-GB" altLang="cs-CZ" sz="2000" dirty="0"/>
              <a:t>Presentation of homework in class: students must be prepared to be called at random</a:t>
            </a:r>
          </a:p>
        </p:txBody>
      </p:sp>
      <p:sp>
        <p:nvSpPr>
          <p:cNvPr id="4" name="Datumsplatzhalter 3"/>
          <p:cNvSpPr>
            <a:spLocks noGrp="1"/>
          </p:cNvSpPr>
          <p:nvPr>
            <p:ph type="dt" sz="quarter" idx="10"/>
          </p:nvPr>
        </p:nvSpPr>
        <p:spPr/>
        <p:txBody>
          <a:bodyPr/>
          <a:lstStyle/>
          <a:p>
            <a:pPr>
              <a:defRPr/>
            </a:pPr>
            <a:r>
              <a:rPr lang="en-US" altLang="en-US"/>
              <a:t>Oct 5, 2018</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theme/theme1.xml><?xml version="1.0" encoding="utf-8"?>
<a:theme xmlns:a="http://schemas.openxmlformats.org/drawingml/2006/main" name="Kante">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2752</TotalTime>
  <Words>4031</Words>
  <Application>Microsoft Macintosh PowerPoint</Application>
  <PresentationFormat>On-screen Show (4:3)</PresentationFormat>
  <Paragraphs>827</Paragraphs>
  <Slides>64</Slides>
  <Notes>64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64</vt:i4>
      </vt:variant>
    </vt:vector>
  </HeadingPairs>
  <TitlesOfParts>
    <vt:vector size="73" baseType="lpstr">
      <vt:lpstr>Arial</vt:lpstr>
      <vt:lpstr>Garamond</vt:lpstr>
      <vt:lpstr>Symbol</vt:lpstr>
      <vt:lpstr>Verdana</vt:lpstr>
      <vt:lpstr>Wingdings</vt:lpstr>
      <vt:lpstr>Kante</vt:lpstr>
      <vt:lpstr>Formel</vt:lpstr>
      <vt:lpstr>Equation</vt:lpstr>
      <vt:lpstr>Photo Editor Photo</vt:lpstr>
      <vt:lpstr>Econometrics - Lecture 1  Econometrics – First Steps </vt:lpstr>
      <vt:lpstr>Contents</vt:lpstr>
      <vt:lpstr>Organizational Issues</vt:lpstr>
      <vt:lpstr>Organizational Issues, cont’d</vt:lpstr>
      <vt:lpstr>Example: Individual Wages</vt:lpstr>
      <vt:lpstr>Example: Income and Consumption</vt:lpstr>
      <vt:lpstr>Organizational Issues, cont’d</vt:lpstr>
      <vt:lpstr>Organizational Issues, cont’d</vt:lpstr>
      <vt:lpstr>Organizational Issues, cont’d</vt:lpstr>
      <vt:lpstr>Contents</vt:lpstr>
      <vt:lpstr>Empirical Economics Prior to 1930ies</vt:lpstr>
      <vt:lpstr>Early Institutions</vt:lpstr>
      <vt:lpstr>Early Actors</vt:lpstr>
      <vt:lpstr>First Steps</vt:lpstr>
      <vt:lpstr>First Steps, cont’d</vt:lpstr>
      <vt:lpstr>The Haavelmo Revolution</vt:lpstr>
      <vt:lpstr>Cowles Commission Methodology</vt:lpstr>
      <vt:lpstr>Classical Econometrics and More</vt:lpstr>
      <vt:lpstr>Econometrics …</vt:lpstr>
      <vt:lpstr>Our Course</vt:lpstr>
      <vt:lpstr>Econometrics 2: An Advanced Course</vt:lpstr>
      <vt:lpstr>Contents</vt:lpstr>
      <vt:lpstr>Example: Individual Wages</vt:lpstr>
      <vt:lpstr>Individual Wages, cont’d</vt:lpstr>
      <vt:lpstr>Linear Regression</vt:lpstr>
      <vt:lpstr>Fitting a Model to Data</vt:lpstr>
      <vt:lpstr>Observations and Fitted Regression Line</vt:lpstr>
      <vt:lpstr>OLS Estimators</vt:lpstr>
      <vt:lpstr>Individual Wages, cont’d</vt:lpstr>
      <vt:lpstr>Individual Wages, cont’d</vt:lpstr>
      <vt:lpstr>OLS Estimators: General Case</vt:lpstr>
      <vt:lpstr>OLS Estimators: General Case, cont’d </vt:lpstr>
      <vt:lpstr>Best Linear Approximation</vt:lpstr>
      <vt:lpstr>Some Matrix Notation</vt:lpstr>
      <vt:lpstr>OLS Estimators in Matrix Notation</vt:lpstr>
      <vt:lpstr>Residuals in Matrix Notation</vt:lpstr>
      <vt:lpstr>Properties of Residuals</vt:lpstr>
      <vt:lpstr>Contents</vt:lpstr>
      <vt:lpstr>US Wages</vt:lpstr>
      <vt:lpstr>Income and Consumption</vt:lpstr>
      <vt:lpstr>Economic Models</vt:lpstr>
      <vt:lpstr>Sampling in the Economic Context</vt:lpstr>
      <vt:lpstr>Sampling in the Economic Context, cont’d</vt:lpstr>
      <vt:lpstr>Assumptions of the Linear Regression Model</vt:lpstr>
      <vt:lpstr>Regression Coefficients</vt:lpstr>
      <vt:lpstr>Estimation of β </vt:lpstr>
      <vt:lpstr>Contents</vt:lpstr>
      <vt:lpstr>Fitting Economic Models to Data</vt:lpstr>
      <vt:lpstr>Individual Wages, cont’d</vt:lpstr>
      <vt:lpstr>OLS Estimator and OLS Estimates b</vt:lpstr>
      <vt:lpstr>Gauss-Markov Assumptions </vt:lpstr>
      <vt:lpstr>Systematic Part of the Model</vt:lpstr>
      <vt:lpstr>Is the OLS Estimator a Good Estimator? </vt:lpstr>
      <vt:lpstr>Properties of OLS Estimators </vt:lpstr>
      <vt:lpstr>The Gauss-Markov Theorem</vt:lpstr>
      <vt:lpstr>Standard Errors of OLS Estimators </vt:lpstr>
      <vt:lpstr>Estimated Standard Errors of OLS Estimators </vt:lpstr>
      <vt:lpstr>Two Examples</vt:lpstr>
      <vt:lpstr>Normality of Error Terms</vt:lpstr>
      <vt:lpstr>Properties of OLS Estimators</vt:lpstr>
      <vt:lpstr>Individual Wages: Relevance of Assumptions</vt:lpstr>
      <vt:lpstr>Individual Wages, cont’d</vt:lpstr>
      <vt:lpstr>Your Homework</vt:lpstr>
      <vt:lpstr>Your Homework, cont’d</vt:lpstr>
    </vt:vector>
  </TitlesOfParts>
  <Company>WU-WIEN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Ökonometrie  AWI, 10.12.03</dc:title>
  <dc:creator>hackl</dc:creator>
  <cp:lastModifiedBy>Wolfgang Hackl</cp:lastModifiedBy>
  <cp:revision>726</cp:revision>
  <cp:lastPrinted>1601-01-01T00:00:00Z</cp:lastPrinted>
  <dcterms:created xsi:type="dcterms:W3CDTF">2003-12-05T13:14:44Z</dcterms:created>
  <dcterms:modified xsi:type="dcterms:W3CDTF">2018-09-23T11:33:32Z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