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66"/>
  </p:notesMasterIdLst>
  <p:handoutMasterIdLst>
    <p:handoutMasterId r:id="rId67"/>
  </p:handoutMasterIdLst>
  <p:sldIdLst>
    <p:sldId id="364" r:id="rId2"/>
    <p:sldId id="536" r:id="rId3"/>
    <p:sldId id="543" r:id="rId4"/>
    <p:sldId id="511" r:id="rId5"/>
    <p:sldId id="546" r:id="rId6"/>
    <p:sldId id="547" r:id="rId7"/>
    <p:sldId id="514" r:id="rId8"/>
    <p:sldId id="509" r:id="rId9"/>
    <p:sldId id="510" r:id="rId10"/>
    <p:sldId id="537" r:id="rId11"/>
    <p:sldId id="499" r:id="rId12"/>
    <p:sldId id="502" r:id="rId13"/>
    <p:sldId id="493" r:id="rId14"/>
    <p:sldId id="506" r:id="rId15"/>
    <p:sldId id="505" r:id="rId16"/>
    <p:sldId id="507" r:id="rId17"/>
    <p:sldId id="504" r:id="rId18"/>
    <p:sldId id="495" r:id="rId19"/>
    <p:sldId id="519" r:id="rId20"/>
    <p:sldId id="520" r:id="rId21"/>
    <p:sldId id="535" r:id="rId22"/>
    <p:sldId id="538" r:id="rId23"/>
    <p:sldId id="515" r:id="rId24"/>
    <p:sldId id="516" r:id="rId25"/>
    <p:sldId id="541" r:id="rId26"/>
    <p:sldId id="411" r:id="rId27"/>
    <p:sldId id="418" r:id="rId28"/>
    <p:sldId id="412" r:id="rId29"/>
    <p:sldId id="424" r:id="rId30"/>
    <p:sldId id="425" r:id="rId31"/>
    <p:sldId id="413" r:id="rId32"/>
    <p:sldId id="517" r:id="rId33"/>
    <p:sldId id="414" r:id="rId34"/>
    <p:sldId id="415" r:id="rId35"/>
    <p:sldId id="521" r:id="rId36"/>
    <p:sldId id="522" r:id="rId37"/>
    <p:sldId id="523" r:id="rId38"/>
    <p:sldId id="539" r:id="rId39"/>
    <p:sldId id="544" r:id="rId40"/>
    <p:sldId id="550" r:id="rId41"/>
    <p:sldId id="416" r:id="rId42"/>
    <p:sldId id="524" r:id="rId43"/>
    <p:sldId id="525" r:id="rId44"/>
    <p:sldId id="526" r:id="rId45"/>
    <p:sldId id="456" r:id="rId46"/>
    <p:sldId id="527" r:id="rId47"/>
    <p:sldId id="540" r:id="rId48"/>
    <p:sldId id="419" r:id="rId49"/>
    <p:sldId id="551" r:id="rId50"/>
    <p:sldId id="421" r:id="rId51"/>
    <p:sldId id="552" r:id="rId52"/>
    <p:sldId id="435" r:id="rId53"/>
    <p:sldId id="427" r:id="rId54"/>
    <p:sldId id="428" r:id="rId55"/>
    <p:sldId id="529" r:id="rId56"/>
    <p:sldId id="429" r:id="rId57"/>
    <p:sldId id="530" r:id="rId58"/>
    <p:sldId id="531" r:id="rId59"/>
    <p:sldId id="432" r:id="rId60"/>
    <p:sldId id="433" r:id="rId61"/>
    <p:sldId id="426" r:id="rId62"/>
    <p:sldId id="434" r:id="rId63"/>
    <p:sldId id="545" r:id="rId64"/>
    <p:sldId id="488" r:id="rId6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39" autoAdjust="0"/>
    <p:restoredTop sz="94336" autoAdjust="0"/>
  </p:normalViewPr>
  <p:slideViewPr>
    <p:cSldViewPr>
      <p:cViewPr varScale="1">
        <p:scale>
          <a:sx n="91" d="100"/>
          <a:sy n="91" d="100"/>
        </p:scale>
        <p:origin x="864" y="176"/>
      </p:cViewPr>
      <p:guideLst>
        <p:guide orient="horz" pos="2160"/>
        <p:guide pos="2880"/>
      </p:guideLst>
    </p:cSldViewPr>
  </p:slideViewPr>
  <p:outlineViewPr>
    <p:cViewPr>
      <p:scale>
        <a:sx n="33" d="100"/>
        <a:sy n="33" d="100"/>
      </p:scale>
      <p:origin x="0" y="533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wmf"/><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2.wmf"/><Relationship Id="rId4"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wmf"/><Relationship Id="rId1" Type="http://schemas.openxmlformats.org/officeDocument/2006/relationships/image" Target="../media/image1.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5" name="Rectangle 3"/>
          <p:cNvSpPr>
            <a:spLocks noGrp="1" noChangeArrowheads="1"/>
          </p:cNvSpPr>
          <p:nvPr>
            <p:ph type="dt" sz="quarter"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310276"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7" name="Rectangle 5"/>
          <p:cNvSpPr>
            <a:spLocks noGrp="1" noChangeArrowheads="1"/>
          </p:cNvSpPr>
          <p:nvPr>
            <p:ph type="sldNum" sz="quarter" idx="3"/>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47844502-E130-45AF-8234-0A7AB260A136}"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67" name="Rectangle 3"/>
          <p:cNvSpPr>
            <a:spLocks noGrp="1" noChangeArrowheads="1"/>
          </p:cNvSpPr>
          <p:nvPr>
            <p:ph type="dt"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68612" name="Rectangle 4"/>
          <p:cNvSpPr>
            <a:spLocks noGrp="1" noRot="1" noChangeAspect="1" noChangeArrowheads="1" noTextEdit="1"/>
          </p:cNvSpPr>
          <p:nvPr>
            <p:ph type="sldImg" idx="2"/>
          </p:nvPr>
        </p:nvSpPr>
        <p:spPr bwMode="auto">
          <a:xfrm>
            <a:off x="1000125" y="728663"/>
            <a:ext cx="4857750" cy="3643312"/>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614863"/>
            <a:ext cx="5486400" cy="4371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6870"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71" name="Rectangle 7"/>
          <p:cNvSpPr>
            <a:spLocks noGrp="1" noChangeArrowheads="1"/>
          </p:cNvSpPr>
          <p:nvPr>
            <p:ph type="sldNum" sz="quarter" idx="5"/>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8F161877-B05B-43E3-BA65-3089EEDEB14D}"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a:ln/>
        </p:spPr>
      </p:sp>
      <p:sp>
        <p:nvSpPr>
          <p:cNvPr id="69635" name="Notizenplatzhalter 2"/>
          <p:cNvSpPr>
            <a:spLocks noGrp="1"/>
          </p:cNvSpPr>
          <p:nvPr>
            <p:ph type="body" idx="1"/>
          </p:nvPr>
        </p:nvSpPr>
        <p:spPr>
          <a:noFill/>
          <a:ln/>
        </p:spPr>
        <p:txBody>
          <a:bodyPr/>
          <a:lstStyle/>
          <a:p>
            <a:pPr eaLnBrk="1" hangingPunct="1"/>
            <a:endParaRPr lang="de-AT" altLang="cs-CZ" dirty="0"/>
          </a:p>
        </p:txBody>
      </p:sp>
      <p:sp>
        <p:nvSpPr>
          <p:cNvPr id="59396" name="Foliennummernplatzhalter 3"/>
          <p:cNvSpPr>
            <a:spLocks noGrp="1"/>
          </p:cNvSpPr>
          <p:nvPr>
            <p:ph type="sldNum" sz="quarter" idx="5"/>
          </p:nvPr>
        </p:nvSpPr>
        <p:spPr/>
        <p:txBody>
          <a:bodyPr/>
          <a:lstStyle/>
          <a:p>
            <a:pPr>
              <a:defRPr/>
            </a:pPr>
            <a:fld id="{90090AA9-60B7-4BB2-A384-A5F20825FF7C}" type="slidenum">
              <a:rPr lang="de-DE" smtClean="0"/>
              <a:pPr>
                <a:defRPr/>
              </a:pPr>
              <a:t>1</a:t>
            </a:fld>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87E96C52-BD02-4F23-B9A3-8F074BCDCE16}" type="slidenum">
              <a:rPr lang="de-DE" smtClean="0"/>
              <a:pPr>
                <a:defRPr/>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EC5EF73B-9380-423B-9B94-37CCF606F6E8}" type="slidenum">
              <a:rPr lang="de-DE" smtClean="0"/>
              <a:pPr>
                <a:defRPr/>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lienbildplatzhalter 1"/>
          <p:cNvSpPr>
            <a:spLocks noGrp="1" noRot="1" noChangeAspect="1" noTextEdit="1"/>
          </p:cNvSpPr>
          <p:nvPr>
            <p:ph type="sldImg"/>
          </p:nvPr>
        </p:nvSpPr>
        <p:spPr>
          <a:ln/>
        </p:spPr>
      </p:sp>
      <p:sp>
        <p:nvSpPr>
          <p:cNvPr id="80899"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FAC77176-8A76-4F5C-B8BF-33A3F7600961}" type="slidenum">
              <a:rPr lang="de-DE" smtClean="0"/>
              <a:pPr>
                <a:defRPr/>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lienbildplatzhalter 1"/>
          <p:cNvSpPr>
            <a:spLocks noGrp="1" noRot="1" noChangeAspect="1" noTextEdit="1"/>
          </p:cNvSpPr>
          <p:nvPr>
            <p:ph type="sldImg"/>
          </p:nvPr>
        </p:nvSpPr>
        <p:spPr>
          <a:ln/>
        </p:spPr>
      </p:sp>
      <p:sp>
        <p:nvSpPr>
          <p:cNvPr id="81923" name="Notizenplatzhalter 2"/>
          <p:cNvSpPr>
            <a:spLocks noGrp="1"/>
          </p:cNvSpPr>
          <p:nvPr>
            <p:ph type="body" idx="1"/>
          </p:nvPr>
        </p:nvSpPr>
        <p:spPr>
          <a:noFill/>
          <a:ln/>
        </p:spPr>
        <p:txBody>
          <a:bodyPr/>
          <a:lstStyle/>
          <a:p>
            <a:r>
              <a:rPr lang="en-GB"/>
              <a:t>Trygve Magnus Haavelmo, </a:t>
            </a:r>
            <a:r>
              <a:rPr lang="en-US" altLang="cs-CZ"/>
              <a:t>Olav Reiersöl</a:t>
            </a:r>
            <a:endParaRPr lang="de-DE" altLang="cs-CZ"/>
          </a:p>
        </p:txBody>
      </p:sp>
      <p:sp>
        <p:nvSpPr>
          <p:cNvPr id="4" name="Foliennummernplatzhalter 3"/>
          <p:cNvSpPr>
            <a:spLocks noGrp="1"/>
          </p:cNvSpPr>
          <p:nvPr>
            <p:ph type="sldNum" sz="quarter" idx="5"/>
          </p:nvPr>
        </p:nvSpPr>
        <p:spPr/>
        <p:txBody>
          <a:bodyPr/>
          <a:lstStyle/>
          <a:p>
            <a:pPr>
              <a:defRPr/>
            </a:pPr>
            <a:fld id="{1A3FD160-4C3A-4101-8F9C-8D9CC8B2B433}" type="slidenum">
              <a:rPr lang="de-DE" smtClean="0"/>
              <a:pPr>
                <a:defRPr/>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lienbildplatzhalter 1"/>
          <p:cNvSpPr>
            <a:spLocks noGrp="1" noRot="1" noChangeAspect="1" noTextEdit="1"/>
          </p:cNvSpPr>
          <p:nvPr>
            <p:ph type="sldImg"/>
          </p:nvPr>
        </p:nvSpPr>
        <p:spPr>
          <a:ln/>
        </p:spPr>
      </p:sp>
      <p:sp>
        <p:nvSpPr>
          <p:cNvPr id="82947" name="Notizenplatzhalter 2"/>
          <p:cNvSpPr>
            <a:spLocks noGrp="1"/>
          </p:cNvSpPr>
          <p:nvPr>
            <p:ph type="body" idx="1"/>
          </p:nvPr>
        </p:nvSpPr>
        <p:spPr>
          <a:noFill/>
          <a:ln/>
        </p:spPr>
        <p:txBody>
          <a:bodyPr/>
          <a:lstStyle/>
          <a:p>
            <a:r>
              <a:rPr lang="en-GB"/>
              <a:t>Trygve Haavelmo, 1911-1999</a:t>
            </a:r>
            <a:endParaRPr lang="de-DE" altLang="cs-CZ"/>
          </a:p>
        </p:txBody>
      </p:sp>
      <p:sp>
        <p:nvSpPr>
          <p:cNvPr id="4" name="Foliennummernplatzhalter 3"/>
          <p:cNvSpPr>
            <a:spLocks noGrp="1"/>
          </p:cNvSpPr>
          <p:nvPr>
            <p:ph type="sldNum" sz="quarter" idx="5"/>
          </p:nvPr>
        </p:nvSpPr>
        <p:spPr/>
        <p:txBody>
          <a:bodyPr/>
          <a:lstStyle/>
          <a:p>
            <a:pPr>
              <a:defRPr/>
            </a:pPr>
            <a:fld id="{25AAB170-7408-4D11-93F2-814C8EB5EF4D}" type="slidenum">
              <a:rPr lang="de-DE" smtClean="0"/>
              <a:pPr>
                <a:defRPr/>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lienbildplatzhalter 1"/>
          <p:cNvSpPr>
            <a:spLocks noGrp="1" noRot="1" noChangeAspect="1" noTextEdit="1"/>
          </p:cNvSpPr>
          <p:nvPr>
            <p:ph type="sldImg"/>
          </p:nvPr>
        </p:nvSpPr>
        <p:spPr>
          <a:ln/>
        </p:spPr>
      </p:sp>
      <p:sp>
        <p:nvSpPr>
          <p:cNvPr id="83971"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DA5C29B9-52CF-485F-BEFB-0161CC5EEFD9}" type="slidenum">
              <a:rPr lang="de-DE" smtClean="0"/>
              <a:pPr>
                <a:defRPr/>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endParaRPr lang="de-DE" altLang="cs-CZ" dirty="0"/>
          </a:p>
        </p:txBody>
      </p:sp>
      <p:sp>
        <p:nvSpPr>
          <p:cNvPr id="4" name="Foliennummernplatzhalter 3"/>
          <p:cNvSpPr>
            <a:spLocks noGrp="1"/>
          </p:cNvSpPr>
          <p:nvPr>
            <p:ph type="sldNum" sz="quarter" idx="5"/>
          </p:nvPr>
        </p:nvSpPr>
        <p:spPr/>
        <p:txBody>
          <a:bodyPr/>
          <a:lstStyle/>
          <a:p>
            <a:pPr>
              <a:defRPr/>
            </a:pPr>
            <a:fld id="{8AE14450-0078-45D0-A07B-E178722C0010}" type="slidenum">
              <a:rPr lang="de-DE" smtClean="0"/>
              <a:pPr>
                <a:defRPr/>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lienbildplatzhalter 1"/>
          <p:cNvSpPr>
            <a:spLocks noGrp="1" noRot="1" noChangeAspect="1" noTextEdit="1"/>
          </p:cNvSpPr>
          <p:nvPr>
            <p:ph type="sldImg"/>
          </p:nvPr>
        </p:nvSpPr>
        <p:spPr>
          <a:ln/>
        </p:spPr>
      </p:sp>
      <p:sp>
        <p:nvSpPr>
          <p:cNvPr id="87043"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91137ECC-6801-40BE-AC1D-CF06DEFDB0A6}" type="slidenum">
              <a:rPr lang="de-DE" smtClean="0"/>
              <a:pPr>
                <a:defRPr/>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bildplatzhalter 1"/>
          <p:cNvSpPr>
            <a:spLocks noGrp="1" noRot="1" noChangeAspect="1" noTextEdit="1"/>
          </p:cNvSpPr>
          <p:nvPr>
            <p:ph type="sldImg"/>
          </p:nvPr>
        </p:nvSpPr>
        <p:spPr>
          <a:ln/>
        </p:spPr>
      </p:sp>
      <p:sp>
        <p:nvSpPr>
          <p:cNvPr id="88067"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86D54975-FD72-4C93-B8C3-D43933DD3B43}" type="slidenum">
              <a:rPr lang="de-DE" smtClean="0"/>
              <a:pPr>
                <a:defRPr/>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BD2247DA-E3DD-4073-8F91-656495A8EEDD}" type="slidenum">
              <a:rPr lang="de-DE" smtClean="0"/>
              <a:pPr>
                <a:defRPr/>
              </a:pPr>
              <a:t>19</a:t>
            </a:fld>
            <a:endParaRPr lang="de-DE"/>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de-AT"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C036C7CE-EFE5-465F-906B-322877EDD854}" type="slidenum">
              <a:rPr lang="de-DE" smtClean="0"/>
              <a:pPr>
                <a:defRPr/>
              </a:pPr>
              <a:t>20</a:t>
            </a:fld>
            <a:endParaRPr lang="de-DE"/>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de-AT"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B654DF8F-1A1C-4106-8D4C-ED7E990F7D0A}" type="slidenum">
              <a:rPr lang="de-DE" smtClean="0"/>
              <a:pPr>
                <a:defRPr/>
              </a:pPr>
              <a:t>21</a:t>
            </a:fld>
            <a:endParaRPr lang="de-DE"/>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de-AT" altLang="cs-CZ"/>
              <a:t>(G)ARCH: (generalized) autoregressive conditional heteroskedasticity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81125DF2-A7D1-4B2A-8E37-09FD7A212F85}" type="slidenum">
              <a:rPr lang="de-DE" smtClean="0"/>
              <a:pPr>
                <a:defRPr/>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lienbildplatzhalter 1"/>
          <p:cNvSpPr>
            <a:spLocks noGrp="1" noRot="1" noChangeAspect="1" noTextEdit="1"/>
          </p:cNvSpPr>
          <p:nvPr>
            <p:ph type="sldImg"/>
          </p:nvPr>
        </p:nvSpPr>
        <p:spPr>
          <a:ln/>
        </p:spPr>
      </p:sp>
      <p:sp>
        <p:nvSpPr>
          <p:cNvPr id="93187"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EB167457-5114-448D-929E-4BD63C850648}" type="slidenum">
              <a:rPr lang="de-DE" smtClean="0"/>
              <a:pPr>
                <a:defRPr/>
              </a:pPr>
              <a:t>23</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lienbildplatzhalter 1"/>
          <p:cNvSpPr>
            <a:spLocks noGrp="1" noRot="1" noChangeAspect="1" noTextEdit="1"/>
          </p:cNvSpPr>
          <p:nvPr>
            <p:ph type="sldImg"/>
          </p:nvPr>
        </p:nvSpPr>
        <p:spPr>
          <a:ln/>
        </p:spPr>
      </p:sp>
      <p:sp>
        <p:nvSpPr>
          <p:cNvPr id="9421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0CA3DF8D-54A6-4EAE-AB87-2341B1262122}" type="slidenum">
              <a:rPr lang="de-DE" smtClean="0"/>
              <a:pPr>
                <a:defRPr/>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lienbildplatzhalter 1"/>
          <p:cNvSpPr>
            <a:spLocks noGrp="1" noRot="1" noChangeAspect="1" noTextEdit="1"/>
          </p:cNvSpPr>
          <p:nvPr>
            <p:ph type="sldImg"/>
          </p:nvPr>
        </p:nvSpPr>
        <p:spPr>
          <a:ln/>
        </p:spPr>
      </p:sp>
      <p:sp>
        <p:nvSpPr>
          <p:cNvPr id="95235" name="Notizenplatzhalter 2"/>
          <p:cNvSpPr>
            <a:spLocks noGrp="1"/>
          </p:cNvSpPr>
          <p:nvPr>
            <p:ph type="body" idx="1"/>
          </p:nvPr>
        </p:nvSpPr>
        <p:spPr>
          <a:noFill/>
          <a:ln/>
        </p:spPr>
        <p:txBody>
          <a:bodyPr/>
          <a:lstStyle/>
          <a:p>
            <a:endParaRPr lang="de-AT" altLang="cs-CZ"/>
          </a:p>
        </p:txBody>
      </p:sp>
      <p:sp>
        <p:nvSpPr>
          <p:cNvPr id="62468" name="Foliennummernplatzhalter 3"/>
          <p:cNvSpPr>
            <a:spLocks noGrp="1"/>
          </p:cNvSpPr>
          <p:nvPr>
            <p:ph type="sldNum" sz="quarter" idx="5"/>
          </p:nvPr>
        </p:nvSpPr>
        <p:spPr/>
        <p:txBody>
          <a:bodyPr/>
          <a:lstStyle/>
          <a:p>
            <a:pPr>
              <a:defRPr/>
            </a:pPr>
            <a:fld id="{7C9D7A03-1EDA-431B-B4B4-74987633F2C8}" type="slidenum">
              <a:rPr lang="de-DE" smtClean="0"/>
              <a:pPr>
                <a:defRPr/>
              </a:pPr>
              <a:t>25</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AT" altLang="cs-CZ"/>
          </a:p>
        </p:txBody>
      </p:sp>
      <p:sp>
        <p:nvSpPr>
          <p:cNvPr id="63492" name="Foliennummernplatzhalter 3"/>
          <p:cNvSpPr>
            <a:spLocks noGrp="1"/>
          </p:cNvSpPr>
          <p:nvPr>
            <p:ph type="sldNum" sz="quarter" idx="5"/>
          </p:nvPr>
        </p:nvSpPr>
        <p:spPr/>
        <p:txBody>
          <a:bodyPr/>
          <a:lstStyle/>
          <a:p>
            <a:pPr>
              <a:defRPr/>
            </a:pPr>
            <a:fld id="{8C8F43B0-764B-4313-AB3B-2B6A17B036F2}" type="slidenum">
              <a:rPr lang="de-DE" smtClean="0"/>
              <a:pPr>
                <a:defRPr/>
              </a:pPr>
              <a:t>26</a:t>
            </a:fld>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bildplatzhalter 1"/>
          <p:cNvSpPr>
            <a:spLocks noGrp="1" noRot="1" noChangeAspect="1" noTextEdit="1"/>
          </p:cNvSpPr>
          <p:nvPr>
            <p:ph type="sldImg"/>
          </p:nvPr>
        </p:nvSpPr>
        <p:spPr>
          <a:ln/>
        </p:spPr>
      </p:sp>
      <p:sp>
        <p:nvSpPr>
          <p:cNvPr id="97283" name="Notizenplatzhalter 2"/>
          <p:cNvSpPr>
            <a:spLocks noGrp="1"/>
          </p:cNvSpPr>
          <p:nvPr>
            <p:ph type="body" idx="1"/>
          </p:nvPr>
        </p:nvSpPr>
        <p:spPr>
          <a:noFill/>
          <a:ln/>
        </p:spPr>
        <p:txBody>
          <a:bodyPr/>
          <a:lstStyle/>
          <a:p>
            <a:endParaRPr lang="de-AT" altLang="cs-CZ"/>
          </a:p>
        </p:txBody>
      </p:sp>
      <p:sp>
        <p:nvSpPr>
          <p:cNvPr id="64516" name="Foliennummernplatzhalter 3"/>
          <p:cNvSpPr>
            <a:spLocks noGrp="1"/>
          </p:cNvSpPr>
          <p:nvPr>
            <p:ph type="sldNum" sz="quarter" idx="5"/>
          </p:nvPr>
        </p:nvSpPr>
        <p:spPr/>
        <p:txBody>
          <a:bodyPr/>
          <a:lstStyle/>
          <a:p>
            <a:pPr>
              <a:defRPr/>
            </a:pPr>
            <a:fld id="{A281581B-1927-4A75-A896-5FC38FCBF78B}" type="slidenum">
              <a:rPr lang="de-DE" smtClean="0"/>
              <a:pPr>
                <a:defRPr/>
              </a:pPr>
              <a:t>27</a:t>
            </a:fld>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noFill/>
          <a:ln/>
        </p:spPr>
        <p:txBody>
          <a:bodyPr/>
          <a:lstStyle/>
          <a:p>
            <a:endParaRPr lang="de-AT" altLang="cs-CZ"/>
          </a:p>
        </p:txBody>
      </p:sp>
      <p:sp>
        <p:nvSpPr>
          <p:cNvPr id="65540" name="Foliennummernplatzhalter 3"/>
          <p:cNvSpPr>
            <a:spLocks noGrp="1"/>
          </p:cNvSpPr>
          <p:nvPr>
            <p:ph type="sldNum" sz="quarter" idx="5"/>
          </p:nvPr>
        </p:nvSpPr>
        <p:spPr/>
        <p:txBody>
          <a:bodyPr/>
          <a:lstStyle/>
          <a:p>
            <a:pPr>
              <a:defRPr/>
            </a:pPr>
            <a:fld id="{0559C1F3-C103-432A-9A31-540071351589}" type="slidenum">
              <a:rPr lang="de-DE" smtClean="0"/>
              <a:pPr>
                <a:defRPr/>
              </a:pPr>
              <a:t>28</a:t>
            </a:fld>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lienbildplatzhalter 1"/>
          <p:cNvSpPr>
            <a:spLocks noGrp="1" noRot="1" noChangeAspect="1" noTextEdit="1"/>
          </p:cNvSpPr>
          <p:nvPr>
            <p:ph type="sldImg"/>
          </p:nvPr>
        </p:nvSpPr>
        <p:spPr>
          <a:ln/>
        </p:spPr>
      </p:sp>
      <p:sp>
        <p:nvSpPr>
          <p:cNvPr id="9933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1189B797-64C6-4C05-904E-41851172B072}" type="slidenum">
              <a:rPr lang="de-DE" smtClean="0"/>
              <a:pPr>
                <a:defRPr/>
              </a:pPr>
              <a:t>29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DE" altLang="cs-CZ" dirty="0"/>
          </a:p>
        </p:txBody>
      </p:sp>
      <p:sp>
        <p:nvSpPr>
          <p:cNvPr id="4" name="Foliennummernplatzhalter 3"/>
          <p:cNvSpPr>
            <a:spLocks noGrp="1"/>
          </p:cNvSpPr>
          <p:nvPr>
            <p:ph type="sldNum" sz="quarter" idx="5"/>
          </p:nvPr>
        </p:nvSpPr>
        <p:spPr/>
        <p:txBody>
          <a:bodyPr/>
          <a:lstStyle/>
          <a:p>
            <a:pPr>
              <a:defRPr/>
            </a:pPr>
            <a:fld id="{39C82514-7CE8-4926-839E-E8462234B040}" type="slidenum">
              <a:rPr lang="de-DE" smtClean="0"/>
              <a:pPr>
                <a:defRPr/>
              </a:pPr>
              <a:t>3</a:t>
            </a:fld>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AT" altLang="cs-CZ"/>
          </a:p>
        </p:txBody>
      </p:sp>
      <p:sp>
        <p:nvSpPr>
          <p:cNvPr id="67588" name="Foliennummernplatzhalter 3"/>
          <p:cNvSpPr>
            <a:spLocks noGrp="1"/>
          </p:cNvSpPr>
          <p:nvPr>
            <p:ph type="sldNum" sz="quarter" idx="5"/>
          </p:nvPr>
        </p:nvSpPr>
        <p:spPr/>
        <p:txBody>
          <a:bodyPr/>
          <a:lstStyle/>
          <a:p>
            <a:pPr>
              <a:defRPr/>
            </a:pPr>
            <a:fld id="{CF33138B-2786-4BF1-AC2A-B8A1A9C12202}" type="slidenum">
              <a:rPr lang="de-DE" smtClean="0"/>
              <a:pPr>
                <a:defRPr/>
              </a:pPr>
              <a:t>30</a:t>
            </a:fld>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lienbildplatzhalter 1"/>
          <p:cNvSpPr>
            <a:spLocks noGrp="1" noRot="1" noChangeAspect="1" noTextEdit="1"/>
          </p:cNvSpPr>
          <p:nvPr>
            <p:ph type="sldImg"/>
          </p:nvPr>
        </p:nvSpPr>
        <p:spPr>
          <a:ln/>
        </p:spPr>
      </p:sp>
      <p:sp>
        <p:nvSpPr>
          <p:cNvPr id="101379" name="Notizenplatzhalter 2"/>
          <p:cNvSpPr>
            <a:spLocks noGrp="1"/>
          </p:cNvSpPr>
          <p:nvPr>
            <p:ph type="body" idx="1"/>
          </p:nvPr>
        </p:nvSpPr>
        <p:spPr>
          <a:noFill/>
          <a:ln/>
        </p:spPr>
        <p:txBody>
          <a:bodyPr/>
          <a:lstStyle/>
          <a:p>
            <a:endParaRPr lang="de-AT" altLang="cs-CZ"/>
          </a:p>
        </p:txBody>
      </p:sp>
      <p:sp>
        <p:nvSpPr>
          <p:cNvPr id="68612" name="Foliennummernplatzhalter 3"/>
          <p:cNvSpPr>
            <a:spLocks noGrp="1"/>
          </p:cNvSpPr>
          <p:nvPr>
            <p:ph type="sldNum" sz="quarter" idx="5"/>
          </p:nvPr>
        </p:nvSpPr>
        <p:spPr/>
        <p:txBody>
          <a:bodyPr/>
          <a:lstStyle/>
          <a:p>
            <a:pPr>
              <a:defRPr/>
            </a:pPr>
            <a:fld id="{BAB666CC-F191-4CC4-8667-3F038642F267}" type="slidenum">
              <a:rPr lang="de-DE" smtClean="0"/>
              <a:pPr>
                <a:defRPr/>
              </a:pPr>
              <a:t>31</a:t>
            </a:fld>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bildplatzhalter 1"/>
          <p:cNvSpPr>
            <a:spLocks noGrp="1" noRot="1" noChangeAspect="1" noTextEdit="1"/>
          </p:cNvSpPr>
          <p:nvPr>
            <p:ph type="sldImg"/>
          </p:nvPr>
        </p:nvSpPr>
        <p:spPr>
          <a:ln/>
        </p:spPr>
      </p:sp>
      <p:sp>
        <p:nvSpPr>
          <p:cNvPr id="102403" name="Notizenplatzhalter 2"/>
          <p:cNvSpPr>
            <a:spLocks noGrp="1"/>
          </p:cNvSpPr>
          <p:nvPr>
            <p:ph type="body" idx="1"/>
          </p:nvPr>
        </p:nvSpPr>
        <p:spPr>
          <a:noFill/>
          <a:ln/>
        </p:spPr>
        <p:txBody>
          <a:bodyPr/>
          <a:lstStyle/>
          <a:p>
            <a:endParaRPr lang="de-AT" altLang="cs-CZ"/>
          </a:p>
        </p:txBody>
      </p:sp>
      <p:sp>
        <p:nvSpPr>
          <p:cNvPr id="68612" name="Foliennummernplatzhalter 3"/>
          <p:cNvSpPr>
            <a:spLocks noGrp="1"/>
          </p:cNvSpPr>
          <p:nvPr>
            <p:ph type="sldNum" sz="quarter" idx="5"/>
          </p:nvPr>
        </p:nvSpPr>
        <p:spPr/>
        <p:txBody>
          <a:bodyPr/>
          <a:lstStyle/>
          <a:p>
            <a:pPr>
              <a:defRPr/>
            </a:pPr>
            <a:fld id="{1446DAFB-33D8-4CF2-A377-CCFBE0982740}" type="slidenum">
              <a:rPr lang="de-DE" smtClean="0"/>
              <a:pPr>
                <a:defRPr/>
              </a:pPr>
              <a:t>32</a:t>
            </a:fld>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lienbildplatzhalter 1"/>
          <p:cNvSpPr>
            <a:spLocks noGrp="1" noRot="1" noChangeAspect="1" noTextEdit="1"/>
          </p:cNvSpPr>
          <p:nvPr>
            <p:ph type="sldImg"/>
          </p:nvPr>
        </p:nvSpPr>
        <p:spPr>
          <a:ln/>
        </p:spPr>
      </p:sp>
      <p:sp>
        <p:nvSpPr>
          <p:cNvPr id="103427" name="Notizenplatzhalter 2"/>
          <p:cNvSpPr>
            <a:spLocks noGrp="1"/>
          </p:cNvSpPr>
          <p:nvPr>
            <p:ph type="body" idx="1"/>
          </p:nvPr>
        </p:nvSpPr>
        <p:spPr>
          <a:noFill/>
          <a:ln/>
        </p:spPr>
        <p:txBody>
          <a:bodyPr/>
          <a:lstStyle/>
          <a:p>
            <a:endParaRPr lang="de-AT" altLang="cs-CZ"/>
          </a:p>
        </p:txBody>
      </p:sp>
      <p:sp>
        <p:nvSpPr>
          <p:cNvPr id="69636" name="Foliennummernplatzhalter 3"/>
          <p:cNvSpPr>
            <a:spLocks noGrp="1"/>
          </p:cNvSpPr>
          <p:nvPr>
            <p:ph type="sldNum" sz="quarter" idx="5"/>
          </p:nvPr>
        </p:nvSpPr>
        <p:spPr/>
        <p:txBody>
          <a:bodyPr/>
          <a:lstStyle/>
          <a:p>
            <a:pPr>
              <a:defRPr/>
            </a:pPr>
            <a:fld id="{CBAA1857-6523-40EC-AFEE-434A7FB508C7}" type="slidenum">
              <a:rPr lang="de-DE" smtClean="0"/>
              <a:pPr>
                <a:defRPr/>
              </a:pPr>
              <a:t>33</a:t>
            </a:fld>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bildplatzhalter 1"/>
          <p:cNvSpPr>
            <a:spLocks noGrp="1" noRot="1" noChangeAspect="1" noTextEdit="1"/>
          </p:cNvSpPr>
          <p:nvPr>
            <p:ph type="sldImg"/>
          </p:nvPr>
        </p:nvSpPr>
        <p:spPr>
          <a:ln/>
        </p:spPr>
      </p:sp>
      <p:sp>
        <p:nvSpPr>
          <p:cNvPr id="104451"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C6EAD223-1ED8-42AE-97FA-F906DF06CB24}" type="slidenum">
              <a:rPr lang="de-DE" smtClean="0"/>
              <a:pPr>
                <a:defRPr/>
              </a:pPr>
              <a:t>34</a:t>
            </a:fld>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bildplatzhalter 1"/>
          <p:cNvSpPr>
            <a:spLocks noGrp="1" noRot="1" noChangeAspect="1" noTextEdit="1"/>
          </p:cNvSpPr>
          <p:nvPr>
            <p:ph type="sldImg"/>
          </p:nvPr>
        </p:nvSpPr>
        <p:spPr>
          <a:ln/>
        </p:spPr>
      </p:sp>
      <p:sp>
        <p:nvSpPr>
          <p:cNvPr id="105475"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4E8D5C8F-FFEE-417B-81F6-8CC4FF71DDB0}" type="slidenum">
              <a:rPr lang="de-DE" smtClean="0"/>
              <a:pPr>
                <a:defRPr/>
              </a:pPr>
              <a:t>35</a:t>
            </a:fld>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bildplatzhalter 1"/>
          <p:cNvSpPr>
            <a:spLocks noGrp="1" noRot="1" noChangeAspect="1" noTextEdit="1"/>
          </p:cNvSpPr>
          <p:nvPr>
            <p:ph type="sldImg"/>
          </p:nvPr>
        </p:nvSpPr>
        <p:spPr>
          <a:ln/>
        </p:spPr>
      </p:sp>
      <p:sp>
        <p:nvSpPr>
          <p:cNvPr id="106499"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0B27936D-AEE6-4E5C-871E-F6BA4179FE5B}" type="slidenum">
              <a:rPr lang="de-DE" smtClean="0"/>
              <a:pPr>
                <a:defRPr/>
              </a:pPr>
              <a:t>36</a:t>
            </a:fld>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altLang="cs-CZ"/>
          </a:p>
        </p:txBody>
      </p:sp>
      <p:sp>
        <p:nvSpPr>
          <p:cNvPr id="69636" name="Foliennummernplatzhalter 3"/>
          <p:cNvSpPr>
            <a:spLocks noGrp="1"/>
          </p:cNvSpPr>
          <p:nvPr>
            <p:ph type="sldNum" sz="quarter" idx="5"/>
          </p:nvPr>
        </p:nvSpPr>
        <p:spPr/>
        <p:txBody>
          <a:bodyPr/>
          <a:lstStyle/>
          <a:p>
            <a:pPr>
              <a:defRPr/>
            </a:pPr>
            <a:fld id="{952F74C7-9D9D-4F5D-8EAF-B9CAF6B5EAEF}" type="slidenum">
              <a:rPr lang="de-DE" smtClean="0"/>
              <a:pPr>
                <a:defRPr/>
              </a:pPr>
              <a:t>37</a:t>
            </a:fld>
            <a:endParaRPr 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lienbildplatzhalter 1"/>
          <p:cNvSpPr>
            <a:spLocks noGrp="1" noRot="1" noChangeAspect="1" noTextEdit="1"/>
          </p:cNvSpPr>
          <p:nvPr>
            <p:ph type="sldImg"/>
          </p:nvPr>
        </p:nvSpPr>
        <p:spPr>
          <a:ln/>
        </p:spPr>
      </p:sp>
      <p:sp>
        <p:nvSpPr>
          <p:cNvPr id="108547"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AE8105DA-35C0-41BB-9394-0078126F1A7C}" type="slidenum">
              <a:rPr lang="de-DE" smtClean="0"/>
              <a:pPr>
                <a:defRPr/>
              </a:pPr>
              <a:t>38</a:t>
            </a:fld>
            <a:endParaRPr 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B07DA0B1-C48F-416E-9EE7-2793BF055C83}" type="slidenum">
              <a:rPr lang="de-DE" smtClean="0"/>
              <a:pPr>
                <a:defRPr/>
              </a:pPr>
              <a:t>39</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F98806D8-8F0F-4166-AC59-72DEEF399540}" type="slidenum">
              <a:rPr lang="de-DE" smtClean="0"/>
              <a:pPr>
                <a:defRPr/>
              </a:pPr>
              <a:t>4</a:t>
            </a:fld>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A03517FD-42D7-4EFB-B520-71324080A5D1}" type="slidenum">
              <a:rPr lang="de-DE" smtClean="0"/>
              <a:pPr>
                <a:defRPr/>
              </a:pPr>
              <a:t>40</a:t>
            </a:fld>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AEE75F61-FE90-4723-A0B2-D69EA7585419}" type="slidenum">
              <a:rPr lang="de-DE" smtClean="0"/>
              <a:pPr>
                <a:defRPr/>
              </a:pPr>
              <a:t>41</a:t>
            </a:fld>
            <a:endParaRPr 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lienbildplatzhalter 1"/>
          <p:cNvSpPr>
            <a:spLocks noGrp="1" noRot="1" noChangeAspect="1" noTextEdit="1"/>
          </p:cNvSpPr>
          <p:nvPr>
            <p:ph type="sldImg"/>
          </p:nvPr>
        </p:nvSpPr>
        <p:spPr>
          <a:ln/>
        </p:spPr>
      </p:sp>
      <p:sp>
        <p:nvSpPr>
          <p:cNvPr id="112643"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A949563F-328B-4B0D-BF32-0CB6D6FEA1CF}" type="slidenum">
              <a:rPr lang="de-DE" smtClean="0"/>
              <a:pPr>
                <a:defRPr/>
              </a:pPr>
              <a:t>42</a:t>
            </a:fld>
            <a:endParaRPr 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lienbildplatzhalter 1"/>
          <p:cNvSpPr>
            <a:spLocks noGrp="1" noRot="1" noChangeAspect="1" noTextEdit="1"/>
          </p:cNvSpPr>
          <p:nvPr>
            <p:ph type="sldImg"/>
          </p:nvPr>
        </p:nvSpPr>
        <p:spPr>
          <a:ln/>
        </p:spPr>
      </p:sp>
      <p:sp>
        <p:nvSpPr>
          <p:cNvPr id="113667"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5D80312F-4315-4A60-86C0-40F7DE7419A4}" type="slidenum">
              <a:rPr lang="de-DE" smtClean="0"/>
              <a:pPr>
                <a:defRPr/>
              </a:pPr>
              <a:t>43</a:t>
            </a:fld>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bildplatzhalter 1"/>
          <p:cNvSpPr>
            <a:spLocks noGrp="1" noRot="1" noChangeAspect="1" noTextEdit="1"/>
          </p:cNvSpPr>
          <p:nvPr>
            <p:ph type="sldImg"/>
          </p:nvPr>
        </p:nvSpPr>
        <p:spPr>
          <a:ln/>
        </p:spPr>
      </p:sp>
      <p:sp>
        <p:nvSpPr>
          <p:cNvPr id="114691" name="Notizenplatzhalter 2"/>
          <p:cNvSpPr>
            <a:spLocks noGrp="1"/>
          </p:cNvSpPr>
          <p:nvPr>
            <p:ph type="body" idx="1"/>
          </p:nvPr>
        </p:nvSpPr>
        <p:spPr>
          <a:noFill/>
          <a:ln/>
        </p:spPr>
        <p:txBody>
          <a:bodyPr/>
          <a:lstStyle/>
          <a:p>
            <a:endParaRPr lang="de-AT" altLang="cs-CZ"/>
          </a:p>
        </p:txBody>
      </p:sp>
      <p:sp>
        <p:nvSpPr>
          <p:cNvPr id="71684" name="Foliennummernplatzhalter 3"/>
          <p:cNvSpPr>
            <a:spLocks noGrp="1"/>
          </p:cNvSpPr>
          <p:nvPr>
            <p:ph type="sldNum" sz="quarter" idx="5"/>
          </p:nvPr>
        </p:nvSpPr>
        <p:spPr/>
        <p:txBody>
          <a:bodyPr/>
          <a:lstStyle/>
          <a:p>
            <a:pPr>
              <a:defRPr/>
            </a:pPr>
            <a:fld id="{D1118F40-B1F8-4E89-A00F-C8191B5976DA}" type="slidenum">
              <a:rPr lang="de-DE" smtClean="0"/>
              <a:pPr>
                <a:defRPr/>
              </a:pPr>
              <a:t>44</a:t>
            </a:fld>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lienbildplatzhalter 1"/>
          <p:cNvSpPr>
            <a:spLocks noGrp="1" noRot="1" noChangeAspect="1" noTextEdit="1"/>
          </p:cNvSpPr>
          <p:nvPr>
            <p:ph type="sldImg"/>
          </p:nvPr>
        </p:nvSpPr>
        <p:spPr>
          <a:ln/>
        </p:spPr>
      </p:sp>
      <p:sp>
        <p:nvSpPr>
          <p:cNvPr id="115715" name="Notizenplatzhalter 2"/>
          <p:cNvSpPr>
            <a:spLocks noGrp="1"/>
          </p:cNvSpPr>
          <p:nvPr>
            <p:ph type="body" idx="1"/>
          </p:nvPr>
        </p:nvSpPr>
        <p:spPr>
          <a:noFill/>
          <a:ln/>
        </p:spPr>
        <p:txBody>
          <a:bodyPr/>
          <a:lstStyle/>
          <a:p>
            <a:endParaRPr lang="de-AT" altLang="cs-CZ"/>
          </a:p>
        </p:txBody>
      </p:sp>
      <p:sp>
        <p:nvSpPr>
          <p:cNvPr id="72708" name="Foliennummernplatzhalter 3"/>
          <p:cNvSpPr>
            <a:spLocks noGrp="1"/>
          </p:cNvSpPr>
          <p:nvPr>
            <p:ph type="sldNum" sz="quarter" idx="5"/>
          </p:nvPr>
        </p:nvSpPr>
        <p:spPr/>
        <p:txBody>
          <a:bodyPr/>
          <a:lstStyle/>
          <a:p>
            <a:pPr>
              <a:defRPr/>
            </a:pPr>
            <a:fld id="{0EC44D76-B39E-4583-AED0-D85D03D5B23C}" type="slidenum">
              <a:rPr lang="de-DE" smtClean="0"/>
              <a:pPr>
                <a:defRPr/>
              </a:pPr>
              <a:t>45</a:t>
            </a:fld>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lienbildplatzhalter 1"/>
          <p:cNvSpPr>
            <a:spLocks noGrp="1" noRot="1" noChangeAspect="1" noTextEdit="1"/>
          </p:cNvSpPr>
          <p:nvPr>
            <p:ph type="sldImg"/>
          </p:nvPr>
        </p:nvSpPr>
        <p:spPr>
          <a:ln/>
        </p:spPr>
      </p:sp>
      <p:sp>
        <p:nvSpPr>
          <p:cNvPr id="116739" name="Notizenplatzhalter 2"/>
          <p:cNvSpPr>
            <a:spLocks noGrp="1"/>
          </p:cNvSpPr>
          <p:nvPr>
            <p:ph type="body" idx="1"/>
          </p:nvPr>
        </p:nvSpPr>
        <p:spPr>
          <a:noFill/>
          <a:ln/>
        </p:spPr>
        <p:txBody>
          <a:bodyPr/>
          <a:lstStyle/>
          <a:p>
            <a:endParaRPr lang="de-AT" altLang="cs-CZ"/>
          </a:p>
        </p:txBody>
      </p:sp>
      <p:sp>
        <p:nvSpPr>
          <p:cNvPr id="70660" name="Foliennummernplatzhalter 3"/>
          <p:cNvSpPr>
            <a:spLocks noGrp="1"/>
          </p:cNvSpPr>
          <p:nvPr>
            <p:ph type="sldNum" sz="quarter" idx="5"/>
          </p:nvPr>
        </p:nvSpPr>
        <p:spPr/>
        <p:txBody>
          <a:bodyPr/>
          <a:lstStyle/>
          <a:p>
            <a:pPr>
              <a:defRPr/>
            </a:pPr>
            <a:fld id="{E3DF0D45-E4AC-4815-8AB1-583DAA6035EE}" type="slidenum">
              <a:rPr lang="de-DE" smtClean="0"/>
              <a:pPr>
                <a:defRPr/>
              </a:pPr>
              <a:t>46</a:t>
            </a:fld>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lienbildplatzhalter 1"/>
          <p:cNvSpPr>
            <a:spLocks noGrp="1" noRot="1" noChangeAspect="1" noTextEdit="1"/>
          </p:cNvSpPr>
          <p:nvPr>
            <p:ph type="sldImg"/>
          </p:nvPr>
        </p:nvSpPr>
        <p:spPr>
          <a:ln/>
        </p:spPr>
      </p:sp>
      <p:sp>
        <p:nvSpPr>
          <p:cNvPr id="117763"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ADD580EB-3BE5-48DF-AE1A-FB92A88E8DFF}" type="slidenum">
              <a:rPr lang="de-DE" smtClean="0"/>
              <a:pPr>
                <a:defRPr/>
              </a:pPr>
              <a:t>47</a:t>
            </a:fld>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lienbildplatzhalter 1"/>
          <p:cNvSpPr>
            <a:spLocks noGrp="1" noRot="1" noChangeAspect="1" noTextEdit="1"/>
          </p:cNvSpPr>
          <p:nvPr>
            <p:ph type="sldImg"/>
          </p:nvPr>
        </p:nvSpPr>
        <p:spPr>
          <a:ln/>
        </p:spPr>
      </p:sp>
      <p:sp>
        <p:nvSpPr>
          <p:cNvPr id="118787" name="Notizenplatzhalter 2"/>
          <p:cNvSpPr>
            <a:spLocks noGrp="1"/>
          </p:cNvSpPr>
          <p:nvPr>
            <p:ph type="body" idx="1"/>
          </p:nvPr>
        </p:nvSpPr>
        <p:spPr>
          <a:noFill/>
          <a:ln/>
        </p:spPr>
        <p:txBody>
          <a:bodyPr/>
          <a:lstStyle/>
          <a:p>
            <a:endParaRPr lang="de-AT" altLang="cs-CZ"/>
          </a:p>
        </p:txBody>
      </p:sp>
      <p:sp>
        <p:nvSpPr>
          <p:cNvPr id="75780" name="Foliennummernplatzhalter 3"/>
          <p:cNvSpPr>
            <a:spLocks noGrp="1"/>
          </p:cNvSpPr>
          <p:nvPr>
            <p:ph type="sldNum" sz="quarter" idx="5"/>
          </p:nvPr>
        </p:nvSpPr>
        <p:spPr/>
        <p:txBody>
          <a:bodyPr/>
          <a:lstStyle/>
          <a:p>
            <a:pPr>
              <a:defRPr/>
            </a:pPr>
            <a:fld id="{FB026A80-AA5A-47EA-BCA3-2A2DCD7D3FA9}" type="slidenum">
              <a:rPr lang="de-DE" smtClean="0"/>
              <a:pPr>
                <a:defRPr/>
              </a:pPr>
              <a:t>48</a:t>
            </a:fld>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a:ln/>
        </p:spPr>
      </p:sp>
      <p:sp>
        <p:nvSpPr>
          <p:cNvPr id="64515" name="Notizenplatzhalter 2"/>
          <p:cNvSpPr>
            <a:spLocks noGrp="1"/>
          </p:cNvSpPr>
          <p:nvPr>
            <p:ph type="body" idx="1"/>
          </p:nvPr>
        </p:nvSpPr>
        <p:spPr>
          <a:noFill/>
          <a:ln/>
        </p:spPr>
        <p:txBody>
          <a:bodyPr/>
          <a:lstStyle/>
          <a:p>
            <a:endParaRPr lang="de-AT"/>
          </a:p>
        </p:txBody>
      </p:sp>
      <p:sp>
        <p:nvSpPr>
          <p:cNvPr id="95236" name="Foliennummernplatzhalter 3"/>
          <p:cNvSpPr>
            <a:spLocks noGrp="1"/>
          </p:cNvSpPr>
          <p:nvPr>
            <p:ph type="sldNum" sz="quarter" idx="5"/>
          </p:nvPr>
        </p:nvSpPr>
        <p:spPr/>
        <p:txBody>
          <a:bodyPr/>
          <a:lstStyle/>
          <a:p>
            <a:pPr>
              <a:defRPr/>
            </a:pPr>
            <a:fld id="{CD012F9B-DE6F-4F38-874D-81A437B872E7}" type="slidenum">
              <a:rPr lang="de-DE" smtClean="0"/>
              <a:pPr>
                <a:defRPr/>
              </a:pPr>
              <a:t>49</a:t>
            </a:fld>
            <a:endParaRPr lang="de-DE"/>
          </a:p>
        </p:txBody>
      </p:sp>
    </p:spTree>
    <p:extLst>
      <p:ext uri="{BB962C8B-B14F-4D97-AF65-F5344CB8AC3E}">
        <p14:creationId xmlns:p14="http://schemas.microsoft.com/office/powerpoint/2010/main" val="899157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endParaRPr lang="de-AT" altLang="cs-CZ"/>
          </a:p>
        </p:txBody>
      </p:sp>
      <p:sp>
        <p:nvSpPr>
          <p:cNvPr id="66564" name="Foliennummernplatzhalter 3"/>
          <p:cNvSpPr>
            <a:spLocks noGrp="1"/>
          </p:cNvSpPr>
          <p:nvPr>
            <p:ph type="sldNum" sz="quarter" idx="5"/>
          </p:nvPr>
        </p:nvSpPr>
        <p:spPr/>
        <p:txBody>
          <a:bodyPr/>
          <a:lstStyle/>
          <a:p>
            <a:pPr>
              <a:defRPr/>
            </a:pPr>
            <a:fld id="{F1AE75A8-4D14-4E2E-9635-2004F488712C}" type="slidenum">
              <a:rPr lang="de-DE" smtClean="0"/>
              <a:pPr>
                <a:defRPr/>
              </a:pPr>
              <a:t>5</a:t>
            </a:fld>
            <a:endParaRPr lang="de-D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lienbildplatzhalter 1"/>
          <p:cNvSpPr>
            <a:spLocks noGrp="1" noRot="1" noChangeAspect="1" noTextEdit="1"/>
          </p:cNvSpPr>
          <p:nvPr>
            <p:ph type="sldImg"/>
          </p:nvPr>
        </p:nvSpPr>
        <p:spPr>
          <a:ln/>
        </p:spPr>
      </p:sp>
      <p:sp>
        <p:nvSpPr>
          <p:cNvPr id="119811" name="Notizenplatzhalter 2"/>
          <p:cNvSpPr>
            <a:spLocks noGrp="1"/>
          </p:cNvSpPr>
          <p:nvPr>
            <p:ph type="body" idx="1"/>
          </p:nvPr>
        </p:nvSpPr>
        <p:spPr>
          <a:noFill/>
          <a:ln/>
        </p:spPr>
        <p:txBody>
          <a:bodyPr/>
          <a:lstStyle/>
          <a:p>
            <a:endParaRPr lang="de-AT" altLang="cs-CZ"/>
          </a:p>
        </p:txBody>
      </p:sp>
      <p:sp>
        <p:nvSpPr>
          <p:cNvPr id="76804" name="Foliennummernplatzhalter 3"/>
          <p:cNvSpPr>
            <a:spLocks noGrp="1"/>
          </p:cNvSpPr>
          <p:nvPr>
            <p:ph type="sldNum" sz="quarter" idx="5"/>
          </p:nvPr>
        </p:nvSpPr>
        <p:spPr/>
        <p:txBody>
          <a:bodyPr/>
          <a:lstStyle/>
          <a:p>
            <a:pPr>
              <a:defRPr/>
            </a:pPr>
            <a:fld id="{B3190141-0212-47A3-9F1D-D26B85BF66C4}" type="slidenum">
              <a:rPr lang="de-DE" smtClean="0"/>
              <a:pPr>
                <a:defRPr/>
              </a:pPr>
              <a:t>50</a:t>
            </a:fld>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lienbildplatzhalter 1"/>
          <p:cNvSpPr>
            <a:spLocks noGrp="1" noRot="1" noChangeAspect="1" noTextEdit="1"/>
          </p:cNvSpPr>
          <p:nvPr>
            <p:ph type="sldImg"/>
          </p:nvPr>
        </p:nvSpPr>
        <p:spPr>
          <a:ln/>
        </p:spPr>
      </p:sp>
      <p:sp>
        <p:nvSpPr>
          <p:cNvPr id="120835" name="Notizenplatzhalter 2"/>
          <p:cNvSpPr>
            <a:spLocks noGrp="1"/>
          </p:cNvSpPr>
          <p:nvPr>
            <p:ph type="body" idx="1"/>
          </p:nvPr>
        </p:nvSpPr>
        <p:spPr>
          <a:noFill/>
          <a:ln/>
        </p:spPr>
        <p:txBody>
          <a:bodyPr/>
          <a:lstStyle/>
          <a:p>
            <a:pPr eaLnBrk="1" hangingPunct="1"/>
            <a:endParaRPr lang="de-AT" altLang="cs-CZ"/>
          </a:p>
        </p:txBody>
      </p:sp>
      <p:sp>
        <p:nvSpPr>
          <p:cNvPr id="77828" name="Foliennummernplatzhalter 3"/>
          <p:cNvSpPr>
            <a:spLocks noGrp="1"/>
          </p:cNvSpPr>
          <p:nvPr>
            <p:ph type="sldNum" sz="quarter" idx="5"/>
          </p:nvPr>
        </p:nvSpPr>
        <p:spPr/>
        <p:txBody>
          <a:bodyPr/>
          <a:lstStyle/>
          <a:p>
            <a:pPr>
              <a:defRPr/>
            </a:pPr>
            <a:fld id="{8D1928DA-CA38-4185-943D-33C131E39483}" type="slidenum">
              <a:rPr lang="de-DE" smtClean="0"/>
              <a:pPr>
                <a:defRPr/>
              </a:pPr>
              <a:t>51</a:t>
            </a:fld>
            <a:endParaRPr lang="de-DE"/>
          </a:p>
        </p:txBody>
      </p:sp>
    </p:spTree>
    <p:extLst>
      <p:ext uri="{BB962C8B-B14F-4D97-AF65-F5344CB8AC3E}">
        <p14:creationId xmlns:p14="http://schemas.microsoft.com/office/powerpoint/2010/main" val="4067307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lienbildplatzhalter 1"/>
          <p:cNvSpPr>
            <a:spLocks noGrp="1" noRot="1" noChangeAspect="1" noTextEdit="1"/>
          </p:cNvSpPr>
          <p:nvPr>
            <p:ph type="sldImg"/>
          </p:nvPr>
        </p:nvSpPr>
        <p:spPr>
          <a:ln/>
        </p:spPr>
      </p:sp>
      <p:sp>
        <p:nvSpPr>
          <p:cNvPr id="121859" name="Notizenplatzhalter 2"/>
          <p:cNvSpPr>
            <a:spLocks noGrp="1"/>
          </p:cNvSpPr>
          <p:nvPr>
            <p:ph type="body" idx="1"/>
          </p:nvPr>
        </p:nvSpPr>
        <p:spPr>
          <a:noFill/>
          <a:ln/>
        </p:spPr>
        <p:txBody>
          <a:bodyPr/>
          <a:lstStyle/>
          <a:p>
            <a:endParaRPr lang="de-AT" altLang="cs-CZ"/>
          </a:p>
        </p:txBody>
      </p:sp>
      <p:sp>
        <p:nvSpPr>
          <p:cNvPr id="78852" name="Foliennummernplatzhalter 3"/>
          <p:cNvSpPr>
            <a:spLocks noGrp="1"/>
          </p:cNvSpPr>
          <p:nvPr>
            <p:ph type="sldNum" sz="quarter" idx="5"/>
          </p:nvPr>
        </p:nvSpPr>
        <p:spPr/>
        <p:txBody>
          <a:bodyPr/>
          <a:lstStyle/>
          <a:p>
            <a:pPr>
              <a:defRPr/>
            </a:pPr>
            <a:fld id="{20F2FF29-48D5-41AB-ACAB-D902FD197102}" type="slidenum">
              <a:rPr lang="de-DE" smtClean="0"/>
              <a:pPr>
                <a:defRPr/>
              </a:pPr>
              <a:t>52</a:t>
            </a:fld>
            <a:endParaRPr lang="de-D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lienbildplatzhalter 1"/>
          <p:cNvSpPr>
            <a:spLocks noGrp="1" noRot="1" noChangeAspect="1" noTextEdit="1"/>
          </p:cNvSpPr>
          <p:nvPr>
            <p:ph type="sldImg"/>
          </p:nvPr>
        </p:nvSpPr>
        <p:spPr>
          <a:ln/>
        </p:spPr>
      </p:sp>
      <p:sp>
        <p:nvSpPr>
          <p:cNvPr id="122883" name="Notizenplatzhalter 2"/>
          <p:cNvSpPr>
            <a:spLocks noGrp="1"/>
          </p:cNvSpPr>
          <p:nvPr>
            <p:ph type="body" idx="1"/>
          </p:nvPr>
        </p:nvSpPr>
        <p:spPr>
          <a:noFill/>
          <a:ln/>
        </p:spPr>
        <p:txBody>
          <a:bodyPr/>
          <a:lstStyle/>
          <a:p>
            <a:endParaRPr lang="de-AT" altLang="cs-CZ"/>
          </a:p>
        </p:txBody>
      </p:sp>
      <p:sp>
        <p:nvSpPr>
          <p:cNvPr id="79876" name="Foliennummernplatzhalter 3"/>
          <p:cNvSpPr>
            <a:spLocks noGrp="1"/>
          </p:cNvSpPr>
          <p:nvPr>
            <p:ph type="sldNum" sz="quarter" idx="5"/>
          </p:nvPr>
        </p:nvSpPr>
        <p:spPr/>
        <p:txBody>
          <a:bodyPr/>
          <a:lstStyle/>
          <a:p>
            <a:pPr>
              <a:defRPr/>
            </a:pPr>
            <a:fld id="{0E10AB37-8CDC-418E-A03F-2D7CF272DFCC}" type="slidenum">
              <a:rPr lang="de-DE" smtClean="0"/>
              <a:pPr>
                <a:defRPr/>
              </a:pPr>
              <a:t>53</a:t>
            </a:fld>
            <a:endParaRPr lang="de-D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lienbildplatzhalter 1"/>
          <p:cNvSpPr>
            <a:spLocks noGrp="1" noRot="1" noChangeAspect="1" noTextEdit="1"/>
          </p:cNvSpPr>
          <p:nvPr>
            <p:ph type="sldImg"/>
          </p:nvPr>
        </p:nvSpPr>
        <p:spPr>
          <a:ln/>
        </p:spPr>
      </p:sp>
      <p:sp>
        <p:nvSpPr>
          <p:cNvPr id="123907" name="Notizenplatzhalter 2"/>
          <p:cNvSpPr>
            <a:spLocks noGrp="1"/>
          </p:cNvSpPr>
          <p:nvPr>
            <p:ph type="body" idx="1"/>
          </p:nvPr>
        </p:nvSpPr>
        <p:spPr>
          <a:noFill/>
          <a:ln/>
        </p:spPr>
        <p:txBody>
          <a:bodyPr/>
          <a:lstStyle/>
          <a:p>
            <a:endParaRPr lang="de-AT" altLang="cs-CZ"/>
          </a:p>
        </p:txBody>
      </p:sp>
      <p:sp>
        <p:nvSpPr>
          <p:cNvPr id="80900" name="Foliennummernplatzhalter 3"/>
          <p:cNvSpPr>
            <a:spLocks noGrp="1"/>
          </p:cNvSpPr>
          <p:nvPr>
            <p:ph type="sldNum" sz="quarter" idx="5"/>
          </p:nvPr>
        </p:nvSpPr>
        <p:spPr/>
        <p:txBody>
          <a:bodyPr/>
          <a:lstStyle/>
          <a:p>
            <a:pPr>
              <a:defRPr/>
            </a:pPr>
            <a:fld id="{D7527921-84D4-4F83-AEDE-05BACF1ED5A6}" type="slidenum">
              <a:rPr lang="de-DE" smtClean="0"/>
              <a:pPr>
                <a:defRPr/>
              </a:pPr>
              <a:t>54</a:t>
            </a:fld>
            <a:endParaRPr lang="de-D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lienbildplatzhalter 1"/>
          <p:cNvSpPr>
            <a:spLocks noGrp="1" noRot="1" noChangeAspect="1" noTextEdit="1"/>
          </p:cNvSpPr>
          <p:nvPr>
            <p:ph type="sldImg"/>
          </p:nvPr>
        </p:nvSpPr>
        <p:spPr>
          <a:ln/>
        </p:spPr>
      </p:sp>
      <p:sp>
        <p:nvSpPr>
          <p:cNvPr id="124931" name="Notizenplatzhalter 2"/>
          <p:cNvSpPr>
            <a:spLocks noGrp="1"/>
          </p:cNvSpPr>
          <p:nvPr>
            <p:ph type="body" idx="1"/>
          </p:nvPr>
        </p:nvSpPr>
        <p:spPr>
          <a:noFill/>
          <a:ln/>
        </p:spPr>
        <p:txBody>
          <a:bodyPr/>
          <a:lstStyle/>
          <a:p>
            <a:endParaRPr lang="de-AT" altLang="cs-CZ"/>
          </a:p>
        </p:txBody>
      </p:sp>
      <p:sp>
        <p:nvSpPr>
          <p:cNvPr id="80900" name="Foliennummernplatzhalter 3"/>
          <p:cNvSpPr>
            <a:spLocks noGrp="1"/>
          </p:cNvSpPr>
          <p:nvPr>
            <p:ph type="sldNum" sz="quarter" idx="5"/>
          </p:nvPr>
        </p:nvSpPr>
        <p:spPr/>
        <p:txBody>
          <a:bodyPr/>
          <a:lstStyle/>
          <a:p>
            <a:pPr>
              <a:defRPr/>
            </a:pPr>
            <a:fld id="{AA238A64-127D-490F-8CE9-B1F8343DEACA}" type="slidenum">
              <a:rPr lang="de-DE" smtClean="0"/>
              <a:pPr>
                <a:defRPr/>
              </a:pPr>
              <a:t>55</a:t>
            </a:fld>
            <a:endParaRPr lang="de-DE"/>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lienbildplatzhalter 1"/>
          <p:cNvSpPr>
            <a:spLocks noGrp="1" noRot="1" noChangeAspect="1" noTextEdit="1"/>
          </p:cNvSpPr>
          <p:nvPr>
            <p:ph type="sldImg"/>
          </p:nvPr>
        </p:nvSpPr>
        <p:spPr>
          <a:ln/>
        </p:spPr>
      </p:sp>
      <p:sp>
        <p:nvSpPr>
          <p:cNvPr id="125955" name="Notizenplatzhalter 2"/>
          <p:cNvSpPr>
            <a:spLocks noGrp="1"/>
          </p:cNvSpPr>
          <p:nvPr>
            <p:ph type="body" idx="1"/>
          </p:nvPr>
        </p:nvSpPr>
        <p:spPr>
          <a:noFill/>
          <a:ln/>
        </p:spPr>
        <p:txBody>
          <a:bodyPr/>
          <a:lstStyle/>
          <a:p>
            <a:endParaRPr lang="de-AT" altLang="cs-CZ"/>
          </a:p>
        </p:txBody>
      </p:sp>
      <p:sp>
        <p:nvSpPr>
          <p:cNvPr id="81924" name="Foliennummernplatzhalter 3"/>
          <p:cNvSpPr>
            <a:spLocks noGrp="1"/>
          </p:cNvSpPr>
          <p:nvPr>
            <p:ph type="sldNum" sz="quarter" idx="5"/>
          </p:nvPr>
        </p:nvSpPr>
        <p:spPr/>
        <p:txBody>
          <a:bodyPr/>
          <a:lstStyle/>
          <a:p>
            <a:pPr>
              <a:defRPr/>
            </a:pPr>
            <a:fld id="{A8405E2E-BA08-4436-A57C-8E7E82D9E7F6}" type="slidenum">
              <a:rPr lang="de-DE" smtClean="0"/>
              <a:pPr>
                <a:defRPr/>
              </a:pPr>
              <a:t>56</a:t>
            </a:fld>
            <a:endParaRPr lang="de-D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lienbildplatzhalter 1"/>
          <p:cNvSpPr>
            <a:spLocks noGrp="1" noRot="1" noChangeAspect="1" noTextEdit="1"/>
          </p:cNvSpPr>
          <p:nvPr>
            <p:ph type="sldImg"/>
          </p:nvPr>
        </p:nvSpPr>
        <p:spPr>
          <a:ln/>
        </p:spPr>
      </p:sp>
      <p:sp>
        <p:nvSpPr>
          <p:cNvPr id="126979" name="Notizenplatzhalter 2"/>
          <p:cNvSpPr>
            <a:spLocks noGrp="1"/>
          </p:cNvSpPr>
          <p:nvPr>
            <p:ph type="body" idx="1"/>
          </p:nvPr>
        </p:nvSpPr>
        <p:spPr>
          <a:noFill/>
          <a:ln/>
        </p:spPr>
        <p:txBody>
          <a:bodyPr/>
          <a:lstStyle/>
          <a:p>
            <a:endParaRPr lang="de-AT" altLang="cs-CZ"/>
          </a:p>
        </p:txBody>
      </p:sp>
      <p:sp>
        <p:nvSpPr>
          <p:cNvPr id="81924" name="Foliennummernplatzhalter 3"/>
          <p:cNvSpPr>
            <a:spLocks noGrp="1"/>
          </p:cNvSpPr>
          <p:nvPr>
            <p:ph type="sldNum" sz="quarter" idx="5"/>
          </p:nvPr>
        </p:nvSpPr>
        <p:spPr/>
        <p:txBody>
          <a:bodyPr/>
          <a:lstStyle/>
          <a:p>
            <a:pPr>
              <a:defRPr/>
            </a:pPr>
            <a:fld id="{35B17E13-3729-46C2-97F7-0F88936E05E9}" type="slidenum">
              <a:rPr lang="de-DE" smtClean="0"/>
              <a:pPr>
                <a:defRPr/>
              </a:pPr>
              <a:t>57</a:t>
            </a:fld>
            <a:endParaRPr lang="de-DE"/>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lienbildplatzhalter 1"/>
          <p:cNvSpPr>
            <a:spLocks noGrp="1" noRot="1" noChangeAspect="1" noTextEdit="1"/>
          </p:cNvSpPr>
          <p:nvPr>
            <p:ph type="sldImg"/>
          </p:nvPr>
        </p:nvSpPr>
        <p:spPr>
          <a:ln/>
        </p:spPr>
      </p:sp>
      <p:sp>
        <p:nvSpPr>
          <p:cNvPr id="128003"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E14E0E75-42D6-4673-8228-74B2A1430FEA}" type="slidenum">
              <a:rPr lang="de-DE" smtClean="0"/>
              <a:pPr>
                <a:defRPr/>
              </a:pPr>
              <a:t>58</a:t>
            </a:fld>
            <a:endParaRPr lang="de-D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noTextEdit="1"/>
          </p:cNvSpPr>
          <p:nvPr>
            <p:ph type="sldImg"/>
          </p:nvPr>
        </p:nvSpPr>
        <p:spPr>
          <a:ln/>
        </p:spPr>
      </p:sp>
      <p:sp>
        <p:nvSpPr>
          <p:cNvPr id="129027" name="Notizenplatzhalter 2"/>
          <p:cNvSpPr>
            <a:spLocks noGrp="1"/>
          </p:cNvSpPr>
          <p:nvPr>
            <p:ph type="body" idx="1"/>
          </p:nvPr>
        </p:nvSpPr>
        <p:spPr>
          <a:noFill/>
          <a:ln/>
        </p:spPr>
        <p:txBody>
          <a:bodyPr/>
          <a:lstStyle/>
          <a:p>
            <a:endParaRPr lang="de-AT" altLang="cs-CZ"/>
          </a:p>
        </p:txBody>
      </p:sp>
      <p:sp>
        <p:nvSpPr>
          <p:cNvPr id="82948" name="Foliennummernplatzhalter 3"/>
          <p:cNvSpPr>
            <a:spLocks noGrp="1"/>
          </p:cNvSpPr>
          <p:nvPr>
            <p:ph type="sldNum" sz="quarter" idx="5"/>
          </p:nvPr>
        </p:nvSpPr>
        <p:spPr/>
        <p:txBody>
          <a:bodyPr/>
          <a:lstStyle/>
          <a:p>
            <a:pPr>
              <a:defRPr/>
            </a:pPr>
            <a:fld id="{656BD0DB-52EE-494A-A014-38D1FCEF235E}" type="slidenum">
              <a:rPr lang="de-DE" smtClean="0"/>
              <a:pPr>
                <a:defRPr/>
              </a:pPr>
              <a:t>59</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EFD14036-B25E-435E-AB15-4E88484D8E17}" type="slidenum">
              <a:rPr lang="de-DE" smtClean="0"/>
              <a:pPr>
                <a:defRPr/>
              </a:pPr>
              <a:t>6</a:t>
            </a:fld>
            <a:endParaRPr lang="de-DE"/>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lienbildplatzhalter 1"/>
          <p:cNvSpPr>
            <a:spLocks noGrp="1" noRot="1" noChangeAspect="1" noTextEdit="1"/>
          </p:cNvSpPr>
          <p:nvPr>
            <p:ph type="sldImg"/>
          </p:nvPr>
        </p:nvSpPr>
        <p:spPr>
          <a:ln/>
        </p:spPr>
      </p:sp>
      <p:sp>
        <p:nvSpPr>
          <p:cNvPr id="130051" name="Notizenplatzhalter 2"/>
          <p:cNvSpPr>
            <a:spLocks noGrp="1"/>
          </p:cNvSpPr>
          <p:nvPr>
            <p:ph type="body" idx="1"/>
          </p:nvPr>
        </p:nvSpPr>
        <p:spPr>
          <a:noFill/>
          <a:ln/>
        </p:spPr>
        <p:txBody>
          <a:bodyPr/>
          <a:lstStyle/>
          <a:p>
            <a:endParaRPr lang="de-AT" altLang="cs-CZ"/>
          </a:p>
        </p:txBody>
      </p:sp>
      <p:sp>
        <p:nvSpPr>
          <p:cNvPr id="83972" name="Foliennummernplatzhalter 3"/>
          <p:cNvSpPr>
            <a:spLocks noGrp="1"/>
          </p:cNvSpPr>
          <p:nvPr>
            <p:ph type="sldNum" sz="quarter" idx="5"/>
          </p:nvPr>
        </p:nvSpPr>
        <p:spPr/>
        <p:txBody>
          <a:bodyPr/>
          <a:lstStyle/>
          <a:p>
            <a:pPr>
              <a:defRPr/>
            </a:pPr>
            <a:fld id="{CAA8E20A-0429-4E77-A952-A2B7FD33D0F7}" type="slidenum">
              <a:rPr lang="de-DE" smtClean="0"/>
              <a:pPr>
                <a:defRPr/>
              </a:pPr>
              <a:t>60</a:t>
            </a:fld>
            <a:endParaRPr lang="de-DE"/>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lienbildplatzhalter 1"/>
          <p:cNvSpPr>
            <a:spLocks noGrp="1" noRot="1" noChangeAspect="1" noTextEdit="1"/>
          </p:cNvSpPr>
          <p:nvPr>
            <p:ph type="sldImg"/>
          </p:nvPr>
        </p:nvSpPr>
        <p:spPr>
          <a:ln/>
        </p:spPr>
      </p:sp>
      <p:sp>
        <p:nvSpPr>
          <p:cNvPr id="131075" name="Notizenplatzhalter 2"/>
          <p:cNvSpPr>
            <a:spLocks noGrp="1"/>
          </p:cNvSpPr>
          <p:nvPr>
            <p:ph type="body" idx="1"/>
          </p:nvPr>
        </p:nvSpPr>
        <p:spPr>
          <a:noFill/>
          <a:ln/>
        </p:spPr>
        <p:txBody>
          <a:bodyPr/>
          <a:lstStyle/>
          <a:p>
            <a:endParaRPr lang="de-AT" altLang="cs-CZ"/>
          </a:p>
        </p:txBody>
      </p:sp>
      <p:sp>
        <p:nvSpPr>
          <p:cNvPr id="84996" name="Foliennummernplatzhalter 3"/>
          <p:cNvSpPr>
            <a:spLocks noGrp="1"/>
          </p:cNvSpPr>
          <p:nvPr>
            <p:ph type="sldNum" sz="quarter" idx="5"/>
          </p:nvPr>
        </p:nvSpPr>
        <p:spPr/>
        <p:txBody>
          <a:bodyPr/>
          <a:lstStyle/>
          <a:p>
            <a:pPr>
              <a:defRPr/>
            </a:pPr>
            <a:fld id="{31C5D8D2-3C3B-4BB8-A7A5-5A8A7D0210B4}" type="slidenum">
              <a:rPr lang="de-DE" smtClean="0"/>
              <a:pPr>
                <a:defRPr/>
              </a:pPr>
              <a:t>61</a:t>
            </a:fld>
            <a:endParaRPr lang="de-DE"/>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lienbildplatzhalter 1"/>
          <p:cNvSpPr>
            <a:spLocks noGrp="1" noRot="1" noChangeAspect="1" noTextEdit="1"/>
          </p:cNvSpPr>
          <p:nvPr>
            <p:ph type="sldImg"/>
          </p:nvPr>
        </p:nvSpPr>
        <p:spPr>
          <a:ln/>
        </p:spPr>
      </p:sp>
      <p:sp>
        <p:nvSpPr>
          <p:cNvPr id="132099" name="Notizenplatzhalter 2"/>
          <p:cNvSpPr>
            <a:spLocks noGrp="1"/>
          </p:cNvSpPr>
          <p:nvPr>
            <p:ph type="body" idx="1"/>
          </p:nvPr>
        </p:nvSpPr>
        <p:spPr>
          <a:noFill/>
          <a:ln/>
        </p:spPr>
        <p:txBody>
          <a:bodyPr/>
          <a:lstStyle/>
          <a:p>
            <a:endParaRPr lang="de-AT" altLang="cs-CZ"/>
          </a:p>
        </p:txBody>
      </p:sp>
      <p:sp>
        <p:nvSpPr>
          <p:cNvPr id="86020" name="Foliennummernplatzhalter 3"/>
          <p:cNvSpPr>
            <a:spLocks noGrp="1"/>
          </p:cNvSpPr>
          <p:nvPr>
            <p:ph type="sldNum" sz="quarter" idx="5"/>
          </p:nvPr>
        </p:nvSpPr>
        <p:spPr/>
        <p:txBody>
          <a:bodyPr/>
          <a:lstStyle/>
          <a:p>
            <a:pPr>
              <a:defRPr/>
            </a:pPr>
            <a:fld id="{D4335EFF-56A0-42DB-BA6D-3ED58B5014FC}" type="slidenum">
              <a:rPr lang="de-DE" smtClean="0"/>
              <a:pPr>
                <a:defRPr/>
              </a:pPr>
              <a:t>62</a:t>
            </a:fld>
            <a:endParaRPr lang="de-DE"/>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a:ln/>
        </p:spPr>
      </p:sp>
      <p:sp>
        <p:nvSpPr>
          <p:cNvPr id="133123" name="Notizenplatzhalter 2"/>
          <p:cNvSpPr>
            <a:spLocks noGrp="1"/>
          </p:cNvSpPr>
          <p:nvPr>
            <p:ph type="body" idx="1"/>
          </p:nvPr>
        </p:nvSpPr>
        <p:spPr>
          <a:noFill/>
          <a:ln/>
        </p:spPr>
        <p:txBody>
          <a:bodyPr/>
          <a:lstStyle/>
          <a:p>
            <a:endParaRPr lang="de-AT" altLang="cs-CZ"/>
          </a:p>
        </p:txBody>
      </p:sp>
      <p:sp>
        <p:nvSpPr>
          <p:cNvPr id="113668" name="Foliennummernplatzhalter 3"/>
          <p:cNvSpPr>
            <a:spLocks noGrp="1"/>
          </p:cNvSpPr>
          <p:nvPr>
            <p:ph type="sldNum" sz="quarter" idx="5"/>
          </p:nvPr>
        </p:nvSpPr>
        <p:spPr/>
        <p:txBody>
          <a:bodyPr/>
          <a:lstStyle/>
          <a:p>
            <a:pPr>
              <a:defRPr/>
            </a:pPr>
            <a:fld id="{33F39789-5D00-4C3B-9ACA-5F3204FFB01D}" type="slidenum">
              <a:rPr lang="de-DE" smtClean="0"/>
              <a:pPr>
                <a:defRPr/>
              </a:pPr>
              <a:t>63</a:t>
            </a:fld>
            <a:endParaRPr lang="de-DE"/>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lienbildplatzhalter 1"/>
          <p:cNvSpPr>
            <a:spLocks noGrp="1" noRot="1" noChangeAspect="1" noTextEdit="1"/>
          </p:cNvSpPr>
          <p:nvPr>
            <p:ph type="sldImg"/>
          </p:nvPr>
        </p:nvSpPr>
        <p:spPr>
          <a:ln/>
        </p:spPr>
      </p:sp>
      <p:sp>
        <p:nvSpPr>
          <p:cNvPr id="134147" name="Notizenplatzhalter 2"/>
          <p:cNvSpPr>
            <a:spLocks noGrp="1"/>
          </p:cNvSpPr>
          <p:nvPr>
            <p:ph type="body" idx="1"/>
          </p:nvPr>
        </p:nvSpPr>
        <p:spPr>
          <a:noFill/>
          <a:ln/>
        </p:spPr>
        <p:txBody>
          <a:bodyPr/>
          <a:lstStyle/>
          <a:p>
            <a:endParaRPr lang="de-AT" altLang="cs-CZ"/>
          </a:p>
        </p:txBody>
      </p:sp>
      <p:sp>
        <p:nvSpPr>
          <p:cNvPr id="113668" name="Foliennummernplatzhalter 3"/>
          <p:cNvSpPr>
            <a:spLocks noGrp="1"/>
          </p:cNvSpPr>
          <p:nvPr>
            <p:ph type="sldNum" sz="quarter" idx="5"/>
          </p:nvPr>
        </p:nvSpPr>
        <p:spPr/>
        <p:txBody>
          <a:bodyPr/>
          <a:lstStyle/>
          <a:p>
            <a:pPr>
              <a:defRPr/>
            </a:pPr>
            <a:fld id="{160CEDAA-450A-4958-A534-90B38301C8AA}" type="slidenum">
              <a:rPr lang="de-DE" smtClean="0"/>
              <a:pPr>
                <a:defRPr/>
              </a:pPr>
              <a:t>64</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D9F762E5-4126-4B6A-9A49-BF90032DA957}" type="slidenum">
              <a:rPr lang="de-DE" smtClean="0"/>
              <a:pPr>
                <a:defRPr/>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17418F4E-315F-4B45-9F02-DA3FF69232A9}" type="slidenum">
              <a:rPr lang="de-DE" smtClean="0"/>
              <a:pPr>
                <a:defRPr/>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endParaRPr lang="de-DE" altLang="cs-CZ"/>
          </a:p>
        </p:txBody>
      </p:sp>
      <p:sp>
        <p:nvSpPr>
          <p:cNvPr id="4" name="Foliennummernplatzhalter 3"/>
          <p:cNvSpPr>
            <a:spLocks noGrp="1"/>
          </p:cNvSpPr>
          <p:nvPr>
            <p:ph type="sldNum" sz="quarter" idx="5"/>
          </p:nvPr>
        </p:nvSpPr>
        <p:spPr/>
        <p:txBody>
          <a:bodyPr/>
          <a:lstStyle/>
          <a:p>
            <a:pPr>
              <a:defRPr/>
            </a:pPr>
            <a:fld id="{C65E539A-23F7-474E-A10E-5365DC9D2A6E}" type="slidenum">
              <a:rPr lang="de-DE" smtClean="0"/>
              <a:pPr>
                <a:defRPr/>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GB"/>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pPr>
              <a:defRPr/>
            </a:pPr>
            <a:endParaRPr lang="en-GB"/>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de-AT" altLang="en-US"/>
              <a:t>Titelmasterformat durch Klicken bearbeiten</a:t>
            </a:r>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AT" altLang="en-US"/>
              <a:t>Formatvorlage des Untertitelmasters durch Klicken bearbeiten</a:t>
            </a:r>
          </a:p>
        </p:txBody>
      </p:sp>
      <p:sp>
        <p:nvSpPr>
          <p:cNvPr id="6" name="Rectangle 4"/>
          <p:cNvSpPr>
            <a:spLocks noGrp="1" noChangeArrowheads="1"/>
          </p:cNvSpPr>
          <p:nvPr>
            <p:ph type="dt" sz="half" idx="10"/>
          </p:nvPr>
        </p:nvSpPr>
        <p:spPr/>
        <p:txBody>
          <a:bodyPr/>
          <a:lstStyle>
            <a:lvl1pPr>
              <a:defRPr/>
            </a:lvl1pPr>
          </a:lstStyle>
          <a:p>
            <a:pPr>
              <a:defRPr/>
            </a:pPr>
            <a:r>
              <a:rPr lang="en-US" altLang="en-US"/>
              <a:t>Oct 5, 2018</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Lecture 1 </a:t>
            </a:r>
          </a:p>
        </p:txBody>
      </p:sp>
      <p:sp>
        <p:nvSpPr>
          <p:cNvPr id="8" name="Rectangle 6"/>
          <p:cNvSpPr>
            <a:spLocks noGrp="1" noChangeArrowheads="1"/>
          </p:cNvSpPr>
          <p:nvPr>
            <p:ph type="sldNum" sz="quarter" idx="12"/>
          </p:nvPr>
        </p:nvSpPr>
        <p:spPr/>
        <p:txBody>
          <a:bodyPr/>
          <a:lstStyle>
            <a:lvl1pPr>
              <a:defRPr/>
            </a:lvl1pPr>
          </a:lstStyle>
          <a:p>
            <a:pPr>
              <a:defRPr/>
            </a:pPr>
            <a:fld id="{A12148A2-1B46-4462-80BF-66D88901A417}"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EE629DB9-7339-4B92-8A35-750B69345935}"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206314EC-E2BD-4761-9C81-BBE6ABAEA3C2}"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abellenplatzhalter 2"/>
          <p:cNvSpPr>
            <a:spLocks noGrp="1"/>
          </p:cNvSpPr>
          <p:nvPr>
            <p:ph type="tbl" idx="1"/>
          </p:nvPr>
        </p:nvSpPr>
        <p:spPr>
          <a:xfrm>
            <a:off x="457200" y="1600200"/>
            <a:ext cx="8229600" cy="4530725"/>
          </a:xfrm>
        </p:spPr>
        <p:txBody>
          <a:bodyPr/>
          <a:lstStyle/>
          <a:p>
            <a:pPr lvl="0"/>
            <a:endParaRPr lang="de-AT" noProof="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AF69F1A6-4125-46F7-B107-B5CD82CC6C96}"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AFAE8B06-8A45-4424-8F86-58BA664B8E97}"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8" name="Rectangle 6"/>
          <p:cNvSpPr>
            <a:spLocks noGrp="1" noChangeArrowheads="1"/>
          </p:cNvSpPr>
          <p:nvPr>
            <p:ph type="sldNum" sz="quarter" idx="12"/>
          </p:nvPr>
        </p:nvSpPr>
        <p:spPr>
          <a:ln/>
        </p:spPr>
        <p:txBody>
          <a:bodyPr/>
          <a:lstStyle>
            <a:lvl1pPr>
              <a:defRPr/>
            </a:lvl1pPr>
          </a:lstStyle>
          <a:p>
            <a:pPr>
              <a:defRPr/>
            </a:pPr>
            <a:fld id="{DC941EF1-F25F-4D37-9854-1F0DC3E65055}"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47B24662-5371-4A28-A70E-28E24664F2BA}"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32238B95-CDFE-43A8-9A0A-43CC03678211}"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8F4DB67A-AB08-43EB-BB8D-4364AB4F5B28}"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9" name="Rectangle 6"/>
          <p:cNvSpPr>
            <a:spLocks noGrp="1" noChangeArrowheads="1"/>
          </p:cNvSpPr>
          <p:nvPr>
            <p:ph type="sldNum" sz="quarter" idx="12"/>
          </p:nvPr>
        </p:nvSpPr>
        <p:spPr>
          <a:ln/>
        </p:spPr>
        <p:txBody>
          <a:bodyPr/>
          <a:lstStyle>
            <a:lvl1pPr>
              <a:defRPr/>
            </a:lvl1pPr>
          </a:lstStyle>
          <a:p>
            <a:pPr>
              <a:defRPr/>
            </a:pPr>
            <a:fld id="{3EE1BAAA-1125-4DB4-AEF6-E43EE292FA50}"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5" name="Rectangle 6"/>
          <p:cNvSpPr>
            <a:spLocks noGrp="1" noChangeArrowheads="1"/>
          </p:cNvSpPr>
          <p:nvPr>
            <p:ph type="sldNum" sz="quarter" idx="12"/>
          </p:nvPr>
        </p:nvSpPr>
        <p:spPr>
          <a:ln/>
        </p:spPr>
        <p:txBody>
          <a:bodyPr/>
          <a:lstStyle>
            <a:lvl1pPr>
              <a:defRPr/>
            </a:lvl1pPr>
          </a:lstStyle>
          <a:p>
            <a:pPr>
              <a:defRPr/>
            </a:pPr>
            <a:fld id="{1D93DABA-D2FD-455B-A6D1-202FBD1F7F3F}"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4" name="Rectangle 6"/>
          <p:cNvSpPr>
            <a:spLocks noGrp="1" noChangeArrowheads="1"/>
          </p:cNvSpPr>
          <p:nvPr>
            <p:ph type="sldNum" sz="quarter" idx="12"/>
          </p:nvPr>
        </p:nvSpPr>
        <p:spPr>
          <a:ln/>
        </p:spPr>
        <p:txBody>
          <a:bodyPr/>
          <a:lstStyle>
            <a:lvl1pPr>
              <a:defRPr/>
            </a:lvl1pPr>
          </a:lstStyle>
          <a:p>
            <a:pPr>
              <a:defRPr/>
            </a:pPr>
            <a:fld id="{407865D9-11BC-4A01-ABBF-86B94A089DEA}"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18346090-75DA-4BE2-8430-FEC1422E5170}"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Oct 5,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3ED5EEAB-E79E-4A91-ADDF-82C6DFECB3C5}"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Titelmasterformat durch Klicken bearbeiten</a:t>
            </a:r>
          </a:p>
        </p:txBody>
      </p:sp>
      <p:sp>
        <p:nvSpPr>
          <p:cNvPr id="3789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Textmasterformate durch Klicken bearbeiten</a:t>
            </a:r>
          </a:p>
          <a:p>
            <a:pPr lvl="1"/>
            <a:r>
              <a:rPr lang="de-AT" altLang="en-US"/>
              <a:t>Zweite Ebene</a:t>
            </a:r>
          </a:p>
          <a:p>
            <a:pPr lvl="2"/>
            <a:r>
              <a:rPr lang="de-AT" altLang="en-US"/>
              <a:t>Dritte Ebene</a:t>
            </a:r>
          </a:p>
          <a:p>
            <a:pPr lvl="3"/>
            <a:r>
              <a:rPr lang="de-AT" altLang="en-US"/>
              <a:t>Vierte Ebene</a:t>
            </a:r>
          </a:p>
          <a:p>
            <a:pPr lvl="4"/>
            <a:r>
              <a:rPr lang="de-AT" altLang="en-US"/>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Oct 5, 2018</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Lecture 1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FA8C65ED-5B2F-4ED2-98EB-6529480701A1}" type="slidenum">
              <a:rPr lang="de-AT" altLang="en-US"/>
              <a:pPr>
                <a:defRPr/>
              </a:pPr>
              <a:t>‹#›</a:t>
            </a:fld>
            <a:endParaRPr lang="de-AT" altLang="en-US"/>
          </a:p>
        </p:txBody>
      </p:sp>
      <p:sp>
        <p:nvSpPr>
          <p:cNvPr id="103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GB"/>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4721"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 id="2147484718" r:id="rId12"/>
    <p:sldLayoutId id="2147484719" r:id="rId13"/>
    <p:sldLayoutId id="2147484720" r:id="rId14"/>
  </p:sldLayoutIdLst>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wmf"/><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image" Target="../media/image4.emf"/><Relationship Id="rId5" Type="http://schemas.openxmlformats.org/officeDocument/2006/relationships/image" Target="../media/image2.wmf"/><Relationship Id="rId4" Type="http://schemas.openxmlformats.org/officeDocument/2006/relationships/oleObject" Target="../embeddings/oleObject9.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25.xml"/><Relationship Id="rId7"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2.wmf"/><Relationship Id="rId4" Type="http://schemas.openxmlformats.org/officeDocument/2006/relationships/oleObject" Target="../embeddings/oleObject10.bin"/><Relationship Id="rId9" Type="http://schemas.openxmlformats.org/officeDocument/2006/relationships/image" Target="../media/image6.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7.png"/><Relationship Id="rId4" Type="http://schemas.openxmlformats.org/officeDocument/2006/relationships/oleObject" Target="../embeddings/oleObject13.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2.wmf"/><Relationship Id="rId3" Type="http://schemas.openxmlformats.org/officeDocument/2006/relationships/notesSlide" Target="../notesSlides/notesSlide28.xml"/><Relationship Id="rId7" Type="http://schemas.openxmlformats.org/officeDocument/2006/relationships/image" Target="../media/image9.wmf"/><Relationship Id="rId12" Type="http://schemas.openxmlformats.org/officeDocument/2006/relationships/oleObject" Target="../embeddings/oleObject18.bin"/><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oleObject" Target="../embeddings/oleObject15.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0.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wmf"/><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30.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1.wmf"/><Relationship Id="rId10" Type="http://schemas.openxmlformats.org/officeDocument/2006/relationships/image" Target="../media/image13.png"/><Relationship Id="rId4" Type="http://schemas.openxmlformats.org/officeDocument/2006/relationships/oleObject" Target="../embeddings/oleObject21.bin"/><Relationship Id="rId9" Type="http://schemas.openxmlformats.org/officeDocument/2006/relationships/oleObject" Target="../embeddings/oleObject24.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14.wmf"/><Relationship Id="rId2" Type="http://schemas.openxmlformats.org/officeDocument/2006/relationships/slideLayout" Target="../slideLayouts/slideLayout14.xml"/><Relationship Id="rId1" Type="http://schemas.openxmlformats.org/officeDocument/2006/relationships/vmlDrawing" Target="../drawings/vmlDrawing12.vml"/><Relationship Id="rId6" Type="http://schemas.openxmlformats.org/officeDocument/2006/relationships/oleObject" Target="../embeddings/oleObject25.bin"/><Relationship Id="rId5" Type="http://schemas.openxmlformats.org/officeDocument/2006/relationships/image" Target="../media/image16.wmf"/><Relationship Id="rId4" Type="http://schemas.openxmlformats.org/officeDocument/2006/relationships/image" Target="../media/image15.wmf"/></Relationships>
</file>

<file path=ppt/slides/_rels/slide3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32.xml"/><Relationship Id="rId7" Type="http://schemas.openxmlformats.org/officeDocument/2006/relationships/oleObject" Target="../embeddings/oleObject28.bin"/><Relationship Id="rId12" Type="http://schemas.openxmlformats.org/officeDocument/2006/relationships/image" Target="../media/image19.wmf"/><Relationship Id="rId2" Type="http://schemas.openxmlformats.org/officeDocument/2006/relationships/slideLayout" Target="../slideLayouts/slideLayout14.xml"/><Relationship Id="rId1" Type="http://schemas.openxmlformats.org/officeDocument/2006/relationships/vmlDrawing" Target="../drawings/vmlDrawing13.vml"/><Relationship Id="rId6" Type="http://schemas.openxmlformats.org/officeDocument/2006/relationships/oleObject" Target="../embeddings/oleObject27.bin"/><Relationship Id="rId11" Type="http://schemas.openxmlformats.org/officeDocument/2006/relationships/oleObject" Target="../embeddings/oleObject30.bin"/><Relationship Id="rId5" Type="http://schemas.openxmlformats.org/officeDocument/2006/relationships/image" Target="../media/image2.wmf"/><Relationship Id="rId10" Type="http://schemas.openxmlformats.org/officeDocument/2006/relationships/image" Target="../media/image18.wmf"/><Relationship Id="rId4" Type="http://schemas.openxmlformats.org/officeDocument/2006/relationships/oleObject" Target="../embeddings/oleObject26.bin"/><Relationship Id="rId9" Type="http://schemas.openxmlformats.org/officeDocument/2006/relationships/oleObject" Target="../embeddings/oleObject2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20.wmf"/><Relationship Id="rId2" Type="http://schemas.openxmlformats.org/officeDocument/2006/relationships/slideLayout" Target="../slideLayouts/slideLayout14.xml"/><Relationship Id="rId1" Type="http://schemas.openxmlformats.org/officeDocument/2006/relationships/vmlDrawing" Target="../drawings/vmlDrawing14.vml"/><Relationship Id="rId6" Type="http://schemas.openxmlformats.org/officeDocument/2006/relationships/oleObject" Target="../embeddings/oleObject32.bin"/><Relationship Id="rId5" Type="http://schemas.openxmlformats.org/officeDocument/2006/relationships/image" Target="../media/image2.wmf"/><Relationship Id="rId4" Type="http://schemas.openxmlformats.org/officeDocument/2006/relationships/oleObject" Target="../embeddings/oleObject31.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3.xml"/><Relationship Id="rId1" Type="http://schemas.openxmlformats.org/officeDocument/2006/relationships/vmlDrawing" Target="../drawings/vmlDrawing15.vml"/><Relationship Id="rId5" Type="http://schemas.openxmlformats.org/officeDocument/2006/relationships/image" Target="../media/image21.wmf"/><Relationship Id="rId4" Type="http://schemas.openxmlformats.org/officeDocument/2006/relationships/oleObject" Target="../embeddings/oleObject33.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22.wmf"/><Relationship Id="rId4" Type="http://schemas.openxmlformats.org/officeDocument/2006/relationships/oleObject" Target="../embeddings/oleObject34.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2.wmf"/><Relationship Id="rId4" Type="http://schemas.openxmlformats.org/officeDocument/2006/relationships/oleObject" Target="../embeddings/oleObject35.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4.xml"/><Relationship Id="rId1" Type="http://schemas.openxmlformats.org/officeDocument/2006/relationships/vmlDrawing" Target="../drawings/vmlDrawing18.vml"/><Relationship Id="rId5" Type="http://schemas.openxmlformats.org/officeDocument/2006/relationships/image" Target="../media/image2.wmf"/><Relationship Id="rId4" Type="http://schemas.openxmlformats.org/officeDocument/2006/relationships/oleObject" Target="../embeddings/oleObject36.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9.vml"/><Relationship Id="rId6" Type="http://schemas.openxmlformats.org/officeDocument/2006/relationships/oleObject" Target="../embeddings/oleObject38.bin"/><Relationship Id="rId5" Type="http://schemas.openxmlformats.org/officeDocument/2006/relationships/image" Target="../media/image1.wmf"/><Relationship Id="rId4" Type="http://schemas.openxmlformats.org/officeDocument/2006/relationships/oleObject" Target="../embeddings/oleObject37.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4.xml"/><Relationship Id="rId1" Type="http://schemas.openxmlformats.org/officeDocument/2006/relationships/vmlDrawing" Target="../drawings/vmlDrawing20.vml"/><Relationship Id="rId5" Type="http://schemas.openxmlformats.org/officeDocument/2006/relationships/image" Target="../media/image2.wmf"/><Relationship Id="rId4" Type="http://schemas.openxmlformats.org/officeDocument/2006/relationships/oleObject" Target="../embeddings/oleObject39.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44.xml"/><Relationship Id="rId1" Type="http://schemas.openxmlformats.org/officeDocument/2006/relationships/slideLayout" Target="../slideLayouts/slideLayout14.xml"/><Relationship Id="rId4" Type="http://schemas.openxmlformats.org/officeDocument/2006/relationships/image" Target="../media/image15.wmf"/></Relationships>
</file>

<file path=ppt/slides/_rels/slide45.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45.xml"/><Relationship Id="rId1" Type="http://schemas.openxmlformats.org/officeDocument/2006/relationships/slideLayout" Target="../slideLayouts/slideLayout14.xml"/><Relationship Id="rId4" Type="http://schemas.openxmlformats.org/officeDocument/2006/relationships/image" Target="../media/image25.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1.vml"/><Relationship Id="rId6" Type="http://schemas.openxmlformats.org/officeDocument/2006/relationships/oleObject" Target="../embeddings/oleObject41.bin"/><Relationship Id="rId5" Type="http://schemas.openxmlformats.org/officeDocument/2006/relationships/image" Target="../media/image1.wmf"/><Relationship Id="rId4" Type="http://schemas.openxmlformats.org/officeDocument/2006/relationships/oleObject" Target="../embeddings/oleObject40.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4.xml"/><Relationship Id="rId1" Type="http://schemas.openxmlformats.org/officeDocument/2006/relationships/vmlDrawing" Target="../drawings/vmlDrawing22.vml"/><Relationship Id="rId5" Type="http://schemas.openxmlformats.org/officeDocument/2006/relationships/image" Target="../media/image2.wmf"/><Relationship Id="rId4" Type="http://schemas.openxmlformats.org/officeDocument/2006/relationships/oleObject" Target="../embeddings/oleObject42.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7" Type="http://schemas.openxmlformats.org/officeDocument/2006/relationships/oleObject" Target="../embeddings/oleObject44.bin"/><Relationship Id="rId2" Type="http://schemas.openxmlformats.org/officeDocument/2006/relationships/slideLayout" Target="../slideLayouts/slideLayout14.xml"/><Relationship Id="rId1" Type="http://schemas.openxmlformats.org/officeDocument/2006/relationships/vmlDrawing" Target="../drawings/vmlDrawing23.vml"/><Relationship Id="rId6" Type="http://schemas.openxmlformats.org/officeDocument/2006/relationships/image" Target="../media/image2.wmf"/><Relationship Id="rId5" Type="http://schemas.openxmlformats.org/officeDocument/2006/relationships/oleObject" Target="../embeddings/oleObject43.bin"/><Relationship Id="rId4" Type="http://schemas.openxmlformats.org/officeDocument/2006/relationships/image" Target="../media/image2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4.xml"/><Relationship Id="rId1" Type="http://schemas.openxmlformats.org/officeDocument/2006/relationships/vmlDrawing" Target="../drawings/vmlDrawing24.vml"/><Relationship Id="rId5" Type="http://schemas.openxmlformats.org/officeDocument/2006/relationships/image" Target="../media/image2.wmf"/><Relationship Id="rId4" Type="http://schemas.openxmlformats.org/officeDocument/2006/relationships/oleObject" Target="../embeddings/oleObject45.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4.xml"/><Relationship Id="rId1" Type="http://schemas.openxmlformats.org/officeDocument/2006/relationships/vmlDrawing" Target="../drawings/vmlDrawing25.vml"/><Relationship Id="rId5" Type="http://schemas.openxmlformats.org/officeDocument/2006/relationships/image" Target="../media/image2.wmf"/><Relationship Id="rId4" Type="http://schemas.openxmlformats.org/officeDocument/2006/relationships/oleObject" Target="../embeddings/oleObject46.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4.xml"/><Relationship Id="rId1" Type="http://schemas.openxmlformats.org/officeDocument/2006/relationships/vmlDrawing" Target="../drawings/vmlDrawing26.vml"/><Relationship Id="rId5" Type="http://schemas.openxmlformats.org/officeDocument/2006/relationships/image" Target="../media/image2.wmf"/><Relationship Id="rId4" Type="http://schemas.openxmlformats.org/officeDocument/2006/relationships/oleObject" Target="../embeddings/oleObject47.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7.vml"/><Relationship Id="rId6" Type="http://schemas.openxmlformats.org/officeDocument/2006/relationships/oleObject" Target="../embeddings/oleObject49.bin"/><Relationship Id="rId5" Type="http://schemas.openxmlformats.org/officeDocument/2006/relationships/image" Target="../media/image1.wmf"/><Relationship Id="rId4" Type="http://schemas.openxmlformats.org/officeDocument/2006/relationships/oleObject" Target="../embeddings/oleObject48.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14.xml"/><Relationship Id="rId1" Type="http://schemas.openxmlformats.org/officeDocument/2006/relationships/vmlDrawing" Target="../drawings/vmlDrawing28.vml"/><Relationship Id="rId5" Type="http://schemas.openxmlformats.org/officeDocument/2006/relationships/image" Target="../media/image2.wmf"/><Relationship Id="rId4" Type="http://schemas.openxmlformats.org/officeDocument/2006/relationships/oleObject" Target="../embeddings/oleObject50.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9.vml"/><Relationship Id="rId6" Type="http://schemas.openxmlformats.org/officeDocument/2006/relationships/oleObject" Target="../embeddings/oleObject52.bin"/><Relationship Id="rId5" Type="http://schemas.openxmlformats.org/officeDocument/2006/relationships/image" Target="../media/image1.wmf"/><Relationship Id="rId4" Type="http://schemas.openxmlformats.org/officeDocument/2006/relationships/oleObject" Target="../embeddings/oleObject51.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0.vml"/><Relationship Id="rId6" Type="http://schemas.openxmlformats.org/officeDocument/2006/relationships/oleObject" Target="../embeddings/oleObject54.bin"/><Relationship Id="rId5" Type="http://schemas.openxmlformats.org/officeDocument/2006/relationships/image" Target="../media/image1.wmf"/><Relationship Id="rId4" Type="http://schemas.openxmlformats.org/officeDocument/2006/relationships/oleObject" Target="../embeddings/oleObject53.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7" Type="http://schemas.openxmlformats.org/officeDocument/2006/relationships/image" Target="../media/image28.wmf"/><Relationship Id="rId2" Type="http://schemas.openxmlformats.org/officeDocument/2006/relationships/slideLayout" Target="../slideLayouts/slideLayout14.xml"/><Relationship Id="rId1" Type="http://schemas.openxmlformats.org/officeDocument/2006/relationships/vmlDrawing" Target="../drawings/vmlDrawing31.vml"/><Relationship Id="rId6" Type="http://schemas.openxmlformats.org/officeDocument/2006/relationships/oleObject" Target="../embeddings/oleObject56.bin"/><Relationship Id="rId5" Type="http://schemas.openxmlformats.org/officeDocument/2006/relationships/image" Target="../media/image27.wmf"/><Relationship Id="rId4" Type="http://schemas.openxmlformats.org/officeDocument/2006/relationships/oleObject" Target="../embeddings/oleObject55.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4.xml"/><Relationship Id="rId1" Type="http://schemas.openxmlformats.org/officeDocument/2006/relationships/vmlDrawing" Target="../drawings/vmlDrawing32.vml"/><Relationship Id="rId5" Type="http://schemas.openxmlformats.org/officeDocument/2006/relationships/image" Target="../media/image1.wmf"/><Relationship Id="rId4" Type="http://schemas.openxmlformats.org/officeDocument/2006/relationships/oleObject" Target="../embeddings/oleObject57.bin"/></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14.xml"/><Relationship Id="rId1" Type="http://schemas.openxmlformats.org/officeDocument/2006/relationships/vmlDrawing" Target="../drawings/vmlDrawing33.vml"/><Relationship Id="rId6" Type="http://schemas.openxmlformats.org/officeDocument/2006/relationships/oleObject" Target="../embeddings/oleObject59.bin"/><Relationship Id="rId5" Type="http://schemas.openxmlformats.org/officeDocument/2006/relationships/image" Target="../media/image2.wmf"/><Relationship Id="rId4" Type="http://schemas.openxmlformats.org/officeDocument/2006/relationships/oleObject" Target="../embeddings/oleObject58.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14.xml"/><Relationship Id="rId1" Type="http://schemas.openxmlformats.org/officeDocument/2006/relationships/vmlDrawing" Target="../drawings/vmlDrawing34.vml"/><Relationship Id="rId6" Type="http://schemas.openxmlformats.org/officeDocument/2006/relationships/oleObject" Target="../embeddings/oleObject61.bin"/><Relationship Id="rId5" Type="http://schemas.openxmlformats.org/officeDocument/2006/relationships/image" Target="../media/image2.wmf"/><Relationship Id="rId4" Type="http://schemas.openxmlformats.org/officeDocument/2006/relationships/oleObject" Target="../embeddings/oleObject60.bin"/></Relationships>
</file>

<file path=ppt/slides/_rels/slide62.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notesSlide" Target="../notesSlides/notesSlide6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5.vml"/><Relationship Id="rId6" Type="http://schemas.openxmlformats.org/officeDocument/2006/relationships/oleObject" Target="../embeddings/oleObject63.bin"/><Relationship Id="rId5" Type="http://schemas.openxmlformats.org/officeDocument/2006/relationships/image" Target="../media/image1.wmf"/><Relationship Id="rId10" Type="http://schemas.openxmlformats.org/officeDocument/2006/relationships/image" Target="../media/image13.png"/><Relationship Id="rId4" Type="http://schemas.openxmlformats.org/officeDocument/2006/relationships/oleObject" Target="../embeddings/oleObject62.bin"/><Relationship Id="rId9" Type="http://schemas.openxmlformats.org/officeDocument/2006/relationships/oleObject" Target="../embeddings/oleObject65.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14.xml"/><Relationship Id="rId1" Type="http://schemas.openxmlformats.org/officeDocument/2006/relationships/vmlDrawing" Target="../drawings/vmlDrawing36.vml"/><Relationship Id="rId5" Type="http://schemas.openxmlformats.org/officeDocument/2006/relationships/image" Target="../media/image2.wmf"/><Relationship Id="rId4" Type="http://schemas.openxmlformats.org/officeDocument/2006/relationships/oleObject" Target="../embeddings/oleObject66.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14.xml"/><Relationship Id="rId1" Type="http://schemas.openxmlformats.org/officeDocument/2006/relationships/vmlDrawing" Target="../drawings/vmlDrawing37.vml"/><Relationship Id="rId5" Type="http://schemas.openxmlformats.org/officeDocument/2006/relationships/image" Target="../media/image1.wmf"/><Relationship Id="rId4" Type="http://schemas.openxmlformats.org/officeDocument/2006/relationships/oleObject" Target="../embeddings/oleObject67.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846138" y="1341438"/>
            <a:ext cx="7902575" cy="3024187"/>
          </a:xfrm>
        </p:spPr>
        <p:txBody>
          <a:bodyPr/>
          <a:lstStyle/>
          <a:p>
            <a:pPr eaLnBrk="1" hangingPunct="1"/>
            <a:r>
              <a:rPr lang="en-GB" altLang="cs-CZ" sz="2600" dirty="0">
                <a:latin typeface="Verdana" pitchFamily="34" charset="0"/>
              </a:rPr>
              <a:t>Econometrics - Lecture 1</a:t>
            </a:r>
            <a:br>
              <a:rPr lang="en-GB" altLang="cs-CZ" sz="2600" dirty="0">
                <a:latin typeface="Verdana" pitchFamily="34" charset="0"/>
              </a:rPr>
            </a:br>
            <a:br>
              <a:rPr lang="en-GB" altLang="cs-CZ" sz="2600" dirty="0">
                <a:latin typeface="Verdana" pitchFamily="34" charset="0"/>
              </a:rPr>
            </a:br>
            <a:r>
              <a:rPr lang="en-GB" altLang="cs-CZ" sz="5400" dirty="0">
                <a:latin typeface="Verdana" pitchFamily="34" charset="0"/>
              </a:rPr>
              <a:t>Econometrics – First Steps</a:t>
            </a:r>
            <a:br>
              <a:rPr lang="en-US" altLang="cs-CZ" sz="5400" dirty="0"/>
            </a:br>
            <a:endParaRPr lang="en-US" altLang="cs-CZ"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GB" altLang="cs-CZ" sz="400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a:solidFill>
                  <a:schemeClr val="accent3">
                    <a:lumMod val="65000"/>
                  </a:schemeClr>
                </a:solidFill>
              </a:rPr>
              <a:t>Organizational Issues</a:t>
            </a:r>
          </a:p>
          <a:p>
            <a:pPr>
              <a:spcBef>
                <a:spcPts val="600"/>
              </a:spcBef>
              <a:defRPr/>
            </a:pPr>
            <a:r>
              <a:rPr lang="en-GB" sz="2000"/>
              <a:t>Some History of Econometrics</a:t>
            </a:r>
          </a:p>
          <a:p>
            <a:pPr>
              <a:spcBef>
                <a:spcPts val="600"/>
              </a:spcBef>
              <a:defRPr/>
            </a:pPr>
            <a:r>
              <a:rPr lang="en-GB" sz="2000">
                <a:solidFill>
                  <a:schemeClr val="accent3">
                    <a:lumMod val="65000"/>
                  </a:schemeClr>
                </a:solidFill>
              </a:rPr>
              <a:t>An Introduction to Linear Regression</a:t>
            </a:r>
          </a:p>
          <a:p>
            <a:pPr lvl="1">
              <a:spcBef>
                <a:spcPts val="600"/>
              </a:spcBef>
              <a:defRPr/>
            </a:pPr>
            <a:r>
              <a:rPr lang="en-GB" sz="1800">
                <a:solidFill>
                  <a:schemeClr val="accent3">
                    <a:lumMod val="65000"/>
                  </a:schemeClr>
                </a:solidFill>
                <a:cs typeface="Arial" pitchFamily="34" charset="0"/>
              </a:rPr>
              <a:t>OLS: An Algebraic Tool</a:t>
            </a:r>
          </a:p>
          <a:p>
            <a:pPr lvl="1">
              <a:spcBef>
                <a:spcPts val="600"/>
              </a:spcBef>
              <a:defRPr/>
            </a:pPr>
            <a:r>
              <a:rPr lang="en-GB" sz="1800">
                <a:solidFill>
                  <a:schemeClr val="accent3">
                    <a:lumMod val="65000"/>
                  </a:schemeClr>
                </a:solidFill>
                <a:cs typeface="Arial" pitchFamily="34" charset="0"/>
              </a:rPr>
              <a:t>The Linear Regression Model</a:t>
            </a:r>
          </a:p>
          <a:p>
            <a:pPr lvl="1">
              <a:spcBef>
                <a:spcPts val="600"/>
              </a:spcBef>
              <a:defRPr/>
            </a:pPr>
            <a:r>
              <a:rPr lang="en-GB" sz="1800">
                <a:solidFill>
                  <a:schemeClr val="accent3">
                    <a:lumMod val="65000"/>
                  </a:schemeClr>
                </a:solidFill>
                <a:cs typeface="Arial" pitchFamily="34" charset="0"/>
              </a:rPr>
              <a:t>Small Sample Properties of the OLS Estimator</a:t>
            </a:r>
          </a:p>
          <a:p>
            <a:pPr>
              <a:spcBef>
                <a:spcPts val="600"/>
              </a:spcBef>
              <a:defRPr/>
            </a:pPr>
            <a:r>
              <a:rPr lang="en-GB" sz="2000">
                <a:solidFill>
                  <a:schemeClr val="accent3">
                    <a:lumMod val="65000"/>
                  </a:schemeClr>
                </a:solidFill>
              </a:rPr>
              <a:t>Introduction to GRETL</a:t>
            </a:r>
          </a:p>
          <a:p>
            <a:pPr>
              <a:spcBef>
                <a:spcPts val="600"/>
              </a:spcBef>
              <a:buFont typeface="Wingdings" pitchFamily="2" charset="2"/>
              <a:buNone/>
              <a:defRPr/>
            </a:pPr>
            <a:endParaRPr lang="en-GB" sz="28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307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074"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114"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115"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p:txBody>
          <a:bodyPr/>
          <a:lstStyle/>
          <a:p>
            <a:r>
              <a:rPr lang="en-GB" altLang="cs-CZ" sz="4000">
                <a:latin typeface="Verdana" pitchFamily="34" charset="0"/>
              </a:rPr>
              <a:t>Empirical Economics Prior to 1930ies</a:t>
            </a:r>
            <a:endParaRPr lang="en-GB" altLang="cs-CZ" sz="4000"/>
          </a:p>
        </p:txBody>
      </p:sp>
      <p:sp>
        <p:nvSpPr>
          <p:cNvPr id="47107" name="Inhaltsplatzhalter 2"/>
          <p:cNvSpPr>
            <a:spLocks noGrp="1"/>
          </p:cNvSpPr>
          <p:nvPr>
            <p:ph idx="1"/>
          </p:nvPr>
        </p:nvSpPr>
        <p:spPr/>
        <p:txBody>
          <a:bodyPr/>
          <a:lstStyle/>
          <a:p>
            <a:pPr>
              <a:buFont typeface="Wingdings" pitchFamily="2" charset="2"/>
              <a:buNone/>
            </a:pPr>
            <a:r>
              <a:rPr lang="en-GB" altLang="cs-CZ" sz="2000" dirty="0"/>
              <a:t>The situation in the early 1930ies</a:t>
            </a:r>
          </a:p>
          <a:p>
            <a:r>
              <a:rPr lang="en-GB" altLang="cs-CZ" sz="2000" dirty="0"/>
              <a:t>Theoretical economics aims at “operationally meaningful theorems“; “operational” means purely logical mathematical deduction </a:t>
            </a:r>
          </a:p>
          <a:p>
            <a:r>
              <a:rPr lang="en-GB" altLang="cs-CZ" sz="2000" dirty="0"/>
              <a:t>Economic theories or laws are seen as deterministic relations; no inference from data as part of economic analysis</a:t>
            </a:r>
          </a:p>
          <a:p>
            <a:r>
              <a:rPr lang="en-GB" altLang="cs-CZ" sz="2000" dirty="0"/>
              <a:t>Data: limited availability; time-series on agricultural commodities, foreign trade </a:t>
            </a:r>
          </a:p>
          <a:p>
            <a:r>
              <a:rPr lang="en-GB" altLang="cs-CZ" sz="2000" dirty="0"/>
              <a:t>Ignorance of the stochastic nature of economic concepts</a:t>
            </a:r>
          </a:p>
          <a:p>
            <a:r>
              <a:rPr lang="en-GB" altLang="cs-CZ" sz="2000" dirty="0"/>
              <a:t>Use of statistical methods for </a:t>
            </a:r>
          </a:p>
          <a:p>
            <a:pPr lvl="1"/>
            <a:r>
              <a:rPr lang="en-GB" altLang="cs-CZ" sz="1800" dirty="0"/>
              <a:t>measuring theoretical coefficients, e.g., demand elasticities </a:t>
            </a:r>
          </a:p>
          <a:p>
            <a:pPr lvl="1"/>
            <a:r>
              <a:rPr lang="en-GB" altLang="cs-CZ" sz="1800" dirty="0"/>
              <a:t>representing business cycles</a:t>
            </a:r>
          </a:p>
          <a:p>
            <a:endParaRPr lang="en-US" altLang="cs-CZ" sz="2000" dirty="0"/>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p:cNvSpPr>
            <a:spLocks noGrp="1"/>
          </p:cNvSpPr>
          <p:nvPr>
            <p:ph type="title"/>
          </p:nvPr>
        </p:nvSpPr>
        <p:spPr/>
        <p:txBody>
          <a:bodyPr/>
          <a:lstStyle/>
          <a:p>
            <a:r>
              <a:rPr lang="en-GB" altLang="cs-CZ" sz="4000">
                <a:latin typeface="Verdana" pitchFamily="34" charset="0"/>
              </a:rPr>
              <a:t>Early Institutions</a:t>
            </a:r>
            <a:endParaRPr lang="en-GB" altLang="cs-CZ" sz="4000"/>
          </a:p>
        </p:txBody>
      </p:sp>
      <p:sp>
        <p:nvSpPr>
          <p:cNvPr id="48131" name="Inhaltsplatzhalter 2"/>
          <p:cNvSpPr>
            <a:spLocks noGrp="1"/>
          </p:cNvSpPr>
          <p:nvPr>
            <p:ph idx="1"/>
          </p:nvPr>
        </p:nvSpPr>
        <p:spPr/>
        <p:txBody>
          <a:bodyPr/>
          <a:lstStyle/>
          <a:p>
            <a:r>
              <a:rPr lang="en-GB" altLang="cs-CZ" sz="2000" dirty="0"/>
              <a:t>Applied demand analysis: US Bureau of Agricultural Economics</a:t>
            </a:r>
          </a:p>
          <a:p>
            <a:r>
              <a:rPr lang="en-GB" altLang="cs-CZ" sz="2000" dirty="0"/>
              <a:t>Statistical analysis of business cycles: </a:t>
            </a:r>
            <a:r>
              <a:rPr lang="en-GB" altLang="cs-CZ" sz="2000" dirty="0" err="1"/>
              <a:t>H.L.Moore</a:t>
            </a:r>
            <a:r>
              <a:rPr lang="en-GB" altLang="cs-CZ" sz="2000" dirty="0"/>
              <a:t> (Columbia University): Fourier periodogram; </a:t>
            </a:r>
            <a:r>
              <a:rPr lang="en-GB" altLang="cs-CZ" sz="2000" dirty="0" err="1"/>
              <a:t>W.M.Persons</a:t>
            </a:r>
            <a:r>
              <a:rPr lang="en-GB" altLang="cs-CZ" sz="2000" dirty="0"/>
              <a:t> et al. (Harvard): business cycle forecasting; US National Bureau of Economic Research (NBER)</a:t>
            </a:r>
          </a:p>
          <a:p>
            <a:r>
              <a:rPr lang="en-GB" altLang="cs-CZ" sz="2000" dirty="0"/>
              <a:t>Cowles Commission for Research in Economics </a:t>
            </a:r>
          </a:p>
          <a:p>
            <a:pPr marL="660400" lvl="3" indent="-342900"/>
            <a:r>
              <a:rPr lang="en-GB" altLang="cs-CZ" sz="1800" dirty="0">
                <a:cs typeface="Arial" charset="0"/>
              </a:rPr>
              <a:t>Founded 1932 by Alfred Cowles: determinants of stock market prices? </a:t>
            </a:r>
          </a:p>
          <a:p>
            <a:pPr marL="660400" lvl="3" indent="-342900"/>
            <a:r>
              <a:rPr lang="en-GB" altLang="cs-CZ" sz="1800" dirty="0">
                <a:cs typeface="Arial" charset="0"/>
              </a:rPr>
              <a:t>Formalization of econometrics, development of econometric methodology</a:t>
            </a:r>
          </a:p>
          <a:p>
            <a:pPr marL="660400" lvl="3" indent="-342900"/>
            <a:r>
              <a:rPr lang="en-GB" altLang="cs-CZ" sz="1800" dirty="0" err="1">
                <a:cs typeface="Arial" charset="0"/>
              </a:rPr>
              <a:t>R.Frisch</a:t>
            </a:r>
            <a:r>
              <a:rPr lang="en-GB" altLang="cs-CZ" sz="1800" dirty="0">
                <a:cs typeface="Arial" charset="0"/>
              </a:rPr>
              <a:t>, </a:t>
            </a:r>
            <a:r>
              <a:rPr lang="en-GB" altLang="cs-CZ" sz="1800" dirty="0" err="1">
                <a:cs typeface="Arial" charset="0"/>
              </a:rPr>
              <a:t>G.Tintner</a:t>
            </a:r>
            <a:r>
              <a:rPr lang="en-GB" altLang="cs-CZ" sz="1800" dirty="0">
                <a:cs typeface="Arial" charset="0"/>
              </a:rPr>
              <a:t>; European refugees</a:t>
            </a:r>
          </a:p>
          <a:p>
            <a:pPr marL="660400" lvl="3" indent="-342900"/>
            <a:r>
              <a:rPr lang="en-GB" altLang="cs-CZ" sz="1800" dirty="0" err="1">
                <a:cs typeface="Arial" charset="0"/>
              </a:rPr>
              <a:t>J.Marschak</a:t>
            </a:r>
            <a:r>
              <a:rPr lang="en-GB" altLang="cs-CZ" sz="1800" dirty="0">
                <a:cs typeface="Arial" charset="0"/>
              </a:rPr>
              <a:t> (head 1943-55) recruited people like </a:t>
            </a:r>
            <a:r>
              <a:rPr lang="en-GB" altLang="cs-CZ" sz="1800" dirty="0" err="1">
                <a:cs typeface="Arial" charset="0"/>
              </a:rPr>
              <a:t>T.C.Koopmans</a:t>
            </a:r>
            <a:r>
              <a:rPr lang="en-GB" altLang="cs-CZ" sz="1800" dirty="0">
                <a:cs typeface="Arial" charset="0"/>
              </a:rPr>
              <a:t>, </a:t>
            </a:r>
            <a:r>
              <a:rPr lang="en-GB" altLang="cs-CZ" sz="1800" dirty="0" err="1">
                <a:cs typeface="Arial" charset="0"/>
              </a:rPr>
              <a:t>T.M.Haavelmo</a:t>
            </a:r>
            <a:r>
              <a:rPr lang="en-GB" altLang="cs-CZ" sz="1800" dirty="0">
                <a:cs typeface="Arial" charset="0"/>
              </a:rPr>
              <a:t>, </a:t>
            </a:r>
            <a:r>
              <a:rPr lang="en-GB" altLang="cs-CZ" sz="1800" dirty="0" err="1">
                <a:cs typeface="Arial" charset="0"/>
              </a:rPr>
              <a:t>T.W.Anderson</a:t>
            </a:r>
            <a:r>
              <a:rPr lang="en-GB" altLang="cs-CZ" sz="1800" dirty="0">
                <a:cs typeface="Arial" charset="0"/>
              </a:rPr>
              <a:t>, </a:t>
            </a:r>
            <a:r>
              <a:rPr lang="en-GB" altLang="cs-CZ" sz="1800" dirty="0" err="1">
                <a:cs typeface="Arial" charset="0"/>
              </a:rPr>
              <a:t>L.R.Klein</a:t>
            </a:r>
            <a:endParaRPr lang="en-GB" altLang="cs-CZ" sz="1800" dirty="0">
              <a:cs typeface="Arial" charset="0"/>
            </a:endParaRPr>
          </a:p>
          <a:p>
            <a:pPr marL="660400" lvl="3" indent="-342900"/>
            <a:r>
              <a:rPr lang="en-GB" altLang="cs-CZ" sz="1800" dirty="0">
                <a:cs typeface="Arial" charset="0"/>
              </a:rPr>
              <a:t>Interests shifted to theoretical and mathematical economics after 1950</a:t>
            </a:r>
          </a:p>
          <a:p>
            <a:endParaRPr lang="en-GB" altLang="cs-CZ" sz="2000" dirty="0"/>
          </a:p>
          <a:p>
            <a:endParaRPr lang="en-US" altLang="cs-CZ" sz="2000" dirty="0"/>
          </a:p>
          <a:p>
            <a:pPr>
              <a:buFont typeface="Wingdings" pitchFamily="2" charset="2"/>
              <a:buNone/>
            </a:pPr>
            <a:endParaRPr lang="en-US" altLang="cs-CZ" dirty="0"/>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p:cNvSpPr>
            <a:spLocks noGrp="1"/>
          </p:cNvSpPr>
          <p:nvPr>
            <p:ph type="title"/>
          </p:nvPr>
        </p:nvSpPr>
        <p:spPr/>
        <p:txBody>
          <a:bodyPr/>
          <a:lstStyle/>
          <a:p>
            <a:r>
              <a:rPr lang="en-GB" altLang="cs-CZ" sz="4000">
                <a:latin typeface="Verdana" pitchFamily="34" charset="0"/>
              </a:rPr>
              <a:t>Early Actors</a:t>
            </a:r>
            <a:endParaRPr lang="en-GB" altLang="cs-CZ" sz="4000"/>
          </a:p>
        </p:txBody>
      </p:sp>
      <p:sp>
        <p:nvSpPr>
          <p:cNvPr id="49155" name="Inhaltsplatzhalter 2"/>
          <p:cNvSpPr>
            <a:spLocks noGrp="1"/>
          </p:cNvSpPr>
          <p:nvPr>
            <p:ph idx="1"/>
          </p:nvPr>
        </p:nvSpPr>
        <p:spPr/>
        <p:txBody>
          <a:bodyPr/>
          <a:lstStyle/>
          <a:p>
            <a:r>
              <a:rPr lang="en-GB" altLang="cs-CZ" sz="2000" err="1"/>
              <a:t>R.Frisch</a:t>
            </a:r>
            <a:r>
              <a:rPr lang="en-GB" altLang="cs-CZ" sz="2000"/>
              <a:t> (Oslo Institute of Economic Research): econometric project, 1930-35; </a:t>
            </a:r>
            <a:r>
              <a:rPr lang="en-GB" altLang="cs-CZ" sz="2000" err="1"/>
              <a:t>T.Haavelmo</a:t>
            </a:r>
            <a:r>
              <a:rPr lang="en-GB" altLang="cs-CZ" sz="2000"/>
              <a:t>, </a:t>
            </a:r>
            <a:r>
              <a:rPr lang="en-GB" altLang="cs-CZ" sz="2000" err="1"/>
              <a:t>O.Reiersol</a:t>
            </a:r>
            <a:endParaRPr lang="en-GB" altLang="cs-CZ" sz="2000"/>
          </a:p>
          <a:p>
            <a:r>
              <a:rPr lang="en-GB" altLang="cs-CZ" sz="2000" err="1"/>
              <a:t>J.Tinbergen</a:t>
            </a:r>
            <a:r>
              <a:rPr lang="en-GB" altLang="cs-CZ" sz="2000"/>
              <a:t> (Dutch Central Bureau of Statistics, Netherlands Economic Institute; League of Nations, Genova): macro-econometric model of Dutch economy, ~1935; </a:t>
            </a:r>
            <a:r>
              <a:rPr lang="en-GB" altLang="cs-CZ" sz="2000" err="1"/>
              <a:t>T.C.Koopmans</a:t>
            </a:r>
            <a:r>
              <a:rPr lang="en-GB" altLang="cs-CZ" sz="2000"/>
              <a:t>, </a:t>
            </a:r>
            <a:r>
              <a:rPr lang="en-GB" altLang="cs-CZ" sz="2000" err="1"/>
              <a:t>H.Theil</a:t>
            </a:r>
            <a:endParaRPr lang="en-GB" altLang="cs-CZ" sz="2000"/>
          </a:p>
          <a:p>
            <a:r>
              <a:rPr lang="en-GB" altLang="cs-CZ" sz="2000"/>
              <a:t>Austrian Institute for Trade Cycle Research (</a:t>
            </a:r>
            <a:r>
              <a:rPr lang="en-GB" altLang="cs-CZ" sz="2000" err="1"/>
              <a:t>Österreichisches</a:t>
            </a:r>
            <a:r>
              <a:rPr lang="en-GB" altLang="cs-CZ" sz="2000"/>
              <a:t> </a:t>
            </a:r>
            <a:r>
              <a:rPr lang="en-GB" altLang="cs-CZ" sz="2000" err="1"/>
              <a:t>Institut</a:t>
            </a:r>
            <a:r>
              <a:rPr lang="en-GB" altLang="cs-CZ" sz="2000"/>
              <a:t> </a:t>
            </a:r>
            <a:r>
              <a:rPr lang="en-GB" altLang="cs-CZ" sz="2000" err="1"/>
              <a:t>für</a:t>
            </a:r>
            <a:r>
              <a:rPr lang="en-GB" altLang="cs-CZ" sz="2000"/>
              <a:t> </a:t>
            </a:r>
            <a:r>
              <a:rPr lang="en-GB" altLang="cs-CZ" sz="2000" err="1"/>
              <a:t>Konjunkturforschung</a:t>
            </a:r>
            <a:r>
              <a:rPr lang="en-GB" altLang="cs-CZ" sz="2000"/>
              <a:t>, 1927, </a:t>
            </a:r>
            <a:r>
              <a:rPr lang="en-GB" altLang="cs-CZ" sz="2000" err="1"/>
              <a:t>F.v.Hayek</a:t>
            </a:r>
            <a:r>
              <a:rPr lang="en-GB" altLang="cs-CZ" sz="2000"/>
              <a:t>, </a:t>
            </a:r>
            <a:r>
              <a:rPr lang="en-GB" altLang="cs-CZ" sz="2000" err="1"/>
              <a:t>L.v.Mises</a:t>
            </a:r>
            <a:r>
              <a:rPr lang="en-GB" altLang="cs-CZ" sz="2000"/>
              <a:t>): </a:t>
            </a:r>
            <a:r>
              <a:rPr lang="en-GB" altLang="cs-CZ" sz="2000" err="1"/>
              <a:t>O.Morgenstern</a:t>
            </a:r>
            <a:r>
              <a:rPr lang="en-GB" altLang="cs-CZ" sz="2000"/>
              <a:t> (head), </a:t>
            </a:r>
            <a:r>
              <a:rPr lang="en-GB" altLang="cs-CZ" sz="2000" err="1"/>
              <a:t>A.Wald</a:t>
            </a:r>
            <a:r>
              <a:rPr lang="en-GB" altLang="cs-CZ" sz="2000"/>
              <a:t>, </a:t>
            </a:r>
            <a:r>
              <a:rPr lang="en-GB" altLang="cs-CZ" sz="2000" err="1"/>
              <a:t>G.Tintner</a:t>
            </a:r>
            <a:endParaRPr lang="en-GB" altLang="cs-CZ" sz="2000"/>
          </a:p>
          <a:p>
            <a:r>
              <a:rPr lang="en-GB" altLang="cs-CZ" sz="2000"/>
              <a:t>Econometric Society, founded 1930 by </a:t>
            </a:r>
            <a:r>
              <a:rPr lang="en-GB" altLang="cs-CZ" sz="2000" err="1"/>
              <a:t>R.Frisch</a:t>
            </a:r>
            <a:r>
              <a:rPr lang="en-GB" altLang="cs-CZ" sz="2000"/>
              <a:t> et al.</a:t>
            </a:r>
          </a:p>
          <a:p>
            <a:pPr lvl="1"/>
            <a:r>
              <a:rPr lang="en-GB" altLang="cs-CZ" sz="1800"/>
              <a:t>Facilitates exchange of scholars from Europe and US</a:t>
            </a:r>
          </a:p>
          <a:p>
            <a:pPr lvl="1"/>
            <a:r>
              <a:rPr lang="en-GB" altLang="cs-CZ" sz="1800"/>
              <a:t>Dealing with econometrics and mathematical statistics</a:t>
            </a:r>
          </a:p>
          <a:p>
            <a:endParaRPr lang="en-US" altLang="cs-CZ" sz="2000"/>
          </a:p>
          <a:p>
            <a:pPr>
              <a:buFont typeface="Wingdings" pitchFamily="2" charset="2"/>
              <a:buNone/>
            </a:pPr>
            <a:endParaRPr lang="en-US" altLang="cs-CZ"/>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GB" altLang="cs-CZ" sz="4000">
                <a:latin typeface="Verdana" pitchFamily="34" charset="0"/>
              </a:rPr>
              <a:t>First Steps</a:t>
            </a:r>
            <a:endParaRPr lang="en-GB" altLang="cs-CZ" sz="4000"/>
          </a:p>
        </p:txBody>
      </p:sp>
      <p:sp>
        <p:nvSpPr>
          <p:cNvPr id="77827" name="Inhaltsplatzhalter 2"/>
          <p:cNvSpPr>
            <a:spLocks noGrp="1"/>
          </p:cNvSpPr>
          <p:nvPr>
            <p:ph idx="1"/>
          </p:nvPr>
        </p:nvSpPr>
        <p:spPr/>
        <p:txBody>
          <a:bodyPr/>
          <a:lstStyle/>
          <a:p>
            <a:pPr>
              <a:defRPr/>
            </a:pPr>
            <a:r>
              <a:rPr lang="en-GB" sz="2000" err="1"/>
              <a:t>R.Frisch</a:t>
            </a:r>
            <a:r>
              <a:rPr lang="en-GB" sz="2000"/>
              <a:t>, </a:t>
            </a:r>
            <a:r>
              <a:rPr lang="en-GB" sz="2000" err="1"/>
              <a:t>J.Tinbergen</a:t>
            </a:r>
            <a:r>
              <a:rPr lang="en-GB" sz="2000"/>
              <a:t>: </a:t>
            </a:r>
          </a:p>
          <a:p>
            <a:pPr lvl="1">
              <a:defRPr/>
            </a:pPr>
            <a:r>
              <a:rPr lang="en-GB" sz="1800"/>
              <a:t>Macro-economic modelling based on time-series, ~ 1935</a:t>
            </a:r>
          </a:p>
          <a:p>
            <a:pPr lvl="1">
              <a:defRPr/>
            </a:pPr>
            <a:r>
              <a:rPr lang="en-GB" sz="1800"/>
              <a:t>Aiming at measuring parameters, e.g., demand elasticities</a:t>
            </a:r>
          </a:p>
          <a:p>
            <a:pPr lvl="1">
              <a:defRPr/>
            </a:pPr>
            <a:r>
              <a:rPr lang="en-GB" sz="1800"/>
              <a:t>Aware of problems due to quality of data</a:t>
            </a:r>
          </a:p>
          <a:p>
            <a:pPr lvl="1">
              <a:defRPr/>
            </a:pPr>
            <a:r>
              <a:rPr lang="en-GB" sz="1800"/>
              <a:t>Nobel Memorial Prize in Economic Sciences jointly in 1969 (“for having developed and applied dynamic models for the analysis of economic processes”)</a:t>
            </a:r>
          </a:p>
          <a:p>
            <a:pPr>
              <a:defRPr/>
            </a:pPr>
            <a:r>
              <a:rPr lang="en-GB" sz="2000" err="1"/>
              <a:t>T.Haavelmo</a:t>
            </a:r>
            <a:r>
              <a:rPr lang="en-GB" sz="2000"/>
              <a:t> </a:t>
            </a:r>
          </a:p>
          <a:p>
            <a:pPr lvl="1">
              <a:defRPr/>
            </a:pPr>
            <a:r>
              <a:rPr lang="en-GB" sz="1800">
                <a:ea typeface="+mn-ea"/>
                <a:cs typeface="+mn-cs"/>
              </a:rPr>
              <a:t>“The Probability Approach in Econometrics”: PhD thesis (1946)</a:t>
            </a:r>
          </a:p>
          <a:p>
            <a:pPr lvl="1">
              <a:defRPr/>
            </a:pPr>
            <a:r>
              <a:rPr lang="en-GB" sz="1800">
                <a:ea typeface="+mn-ea"/>
                <a:cs typeface="+mn-cs"/>
              </a:rPr>
              <a:t>Econometrics as a tool for testing economic theories</a:t>
            </a:r>
          </a:p>
          <a:p>
            <a:pPr lvl="1">
              <a:defRPr/>
            </a:pPr>
            <a:r>
              <a:rPr lang="en-GB" sz="1800">
                <a:ea typeface="+mn-ea"/>
                <a:cs typeface="+mn-cs"/>
              </a:rPr>
              <a:t>Nobel Memorial Prize in Economic Sciences in 1989 (</a:t>
            </a:r>
            <a:r>
              <a:rPr lang="en-GB" sz="1800"/>
              <a:t>"for his clarification of the probability theory foundations of econometrics and his analyses of simultaneous economic structures”)</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p:txBody>
          <a:bodyPr/>
          <a:lstStyle/>
          <a:p>
            <a:r>
              <a:rPr lang="en-GB" altLang="cs-CZ" sz="4000">
                <a:latin typeface="Verdana" pitchFamily="34" charset="0"/>
              </a:rPr>
              <a:t>First Steps,</a:t>
            </a:r>
            <a:r>
              <a:rPr lang="en-GB" altLang="cs-CZ" sz="2000">
                <a:latin typeface="Verdana" pitchFamily="34" charset="0"/>
              </a:rPr>
              <a:t> cont’d</a:t>
            </a:r>
            <a:endParaRPr lang="en-GB" altLang="cs-CZ" sz="4000"/>
          </a:p>
        </p:txBody>
      </p:sp>
      <p:sp>
        <p:nvSpPr>
          <p:cNvPr id="51203" name="Inhaltsplatzhalter 2"/>
          <p:cNvSpPr>
            <a:spLocks noGrp="1"/>
          </p:cNvSpPr>
          <p:nvPr>
            <p:ph idx="1"/>
          </p:nvPr>
        </p:nvSpPr>
        <p:spPr/>
        <p:txBody>
          <a:bodyPr/>
          <a:lstStyle/>
          <a:p>
            <a:r>
              <a:rPr lang="en-GB" altLang="cs-CZ" sz="2000" dirty="0"/>
              <a:t>Cowles Commission (</a:t>
            </a:r>
            <a:r>
              <a:rPr lang="en-US" sz="2000" dirty="0"/>
              <a:t>Cowles Foundation since 1955)</a:t>
            </a:r>
            <a:endParaRPr lang="en-GB" altLang="cs-CZ" sz="2000" dirty="0"/>
          </a:p>
          <a:p>
            <a:pPr lvl="1"/>
            <a:r>
              <a:rPr lang="en-GB" altLang="cs-CZ" sz="1800" dirty="0">
                <a:cs typeface="Arial" charset="0"/>
              </a:rPr>
              <a:t>Formalization of econometrics, development of the econometric methodology </a:t>
            </a:r>
          </a:p>
          <a:p>
            <a:pPr lvl="1"/>
            <a:r>
              <a:rPr lang="en-GB" altLang="cs-CZ" sz="1800" dirty="0"/>
              <a:t>Methodology for macro-economic modelling based on </a:t>
            </a:r>
            <a:r>
              <a:rPr lang="en-GB" altLang="cs-CZ" sz="1800" dirty="0" err="1"/>
              <a:t>Haavelmo’s</a:t>
            </a:r>
            <a:r>
              <a:rPr lang="en-GB" altLang="cs-CZ" sz="1800" dirty="0"/>
              <a:t> approach</a:t>
            </a:r>
          </a:p>
          <a:p>
            <a:pPr lvl="1"/>
            <a:r>
              <a:rPr lang="en-GB" altLang="cs-CZ" sz="1800" dirty="0"/>
              <a:t>Cowles Commission monographs by </a:t>
            </a:r>
            <a:r>
              <a:rPr lang="en-GB" altLang="cs-CZ" sz="1800" dirty="0" err="1"/>
              <a:t>G.Tintner</a:t>
            </a:r>
            <a:r>
              <a:rPr lang="en-GB" altLang="cs-CZ" sz="1800" dirty="0"/>
              <a:t>, </a:t>
            </a:r>
            <a:r>
              <a:rPr lang="en-GB" altLang="cs-CZ" sz="1800" dirty="0" err="1"/>
              <a:t>T.C.Koopmans</a:t>
            </a:r>
            <a:r>
              <a:rPr lang="en-GB" altLang="cs-CZ" sz="1800" dirty="0"/>
              <a:t>, et al.</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1"/>
          <p:cNvSpPr>
            <a:spLocks noGrp="1"/>
          </p:cNvSpPr>
          <p:nvPr>
            <p:ph type="title"/>
          </p:nvPr>
        </p:nvSpPr>
        <p:spPr/>
        <p:txBody>
          <a:bodyPr/>
          <a:lstStyle/>
          <a:p>
            <a:r>
              <a:rPr lang="en-GB" altLang="cs-CZ" sz="4000">
                <a:latin typeface="Verdana" pitchFamily="34" charset="0"/>
              </a:rPr>
              <a:t>The Haavelmo Revolution</a:t>
            </a:r>
            <a:endParaRPr lang="en-GB" altLang="cs-CZ" sz="4000"/>
          </a:p>
        </p:txBody>
      </p:sp>
      <p:sp>
        <p:nvSpPr>
          <p:cNvPr id="52227" name="Inhaltsplatzhalter 2"/>
          <p:cNvSpPr>
            <a:spLocks noGrp="1"/>
          </p:cNvSpPr>
          <p:nvPr>
            <p:ph idx="1"/>
          </p:nvPr>
        </p:nvSpPr>
        <p:spPr/>
        <p:txBody>
          <a:bodyPr/>
          <a:lstStyle/>
          <a:p>
            <a:r>
              <a:rPr lang="en-GB" altLang="cs-CZ" sz="2000" dirty="0"/>
              <a:t>Introduction of probabilistic concepts in economics </a:t>
            </a:r>
          </a:p>
          <a:p>
            <a:pPr lvl="1"/>
            <a:r>
              <a:rPr lang="en-GB" altLang="cs-CZ" sz="1800" dirty="0"/>
              <a:t>Obvious deficiencies of traditional approach: Residuals, measurement errors, omitted variables; stochastic time-series data</a:t>
            </a:r>
          </a:p>
          <a:p>
            <a:pPr lvl="1"/>
            <a:r>
              <a:rPr lang="en-GB" altLang="cs-CZ" sz="1800" dirty="0"/>
              <a:t>Advances in probability theory in early 1930ies</a:t>
            </a:r>
          </a:p>
          <a:p>
            <a:pPr lvl="1"/>
            <a:r>
              <a:rPr lang="en-GB" altLang="cs-CZ" sz="1800" dirty="0"/>
              <a:t>Fisher‘s likelihood function approach </a:t>
            </a:r>
          </a:p>
          <a:p>
            <a:r>
              <a:rPr lang="en-GB" altLang="cs-CZ" sz="2000" dirty="0" err="1"/>
              <a:t>Haavelmo‘s</a:t>
            </a:r>
            <a:r>
              <a:rPr lang="en-GB" altLang="cs-CZ" sz="2000" dirty="0"/>
              <a:t> ideas</a:t>
            </a:r>
          </a:p>
          <a:p>
            <a:pPr lvl="1"/>
            <a:r>
              <a:rPr lang="en-GB" altLang="cs-CZ" sz="1800" dirty="0"/>
              <a:t>Critical view of Tinbergen‘s macro-econometric models</a:t>
            </a:r>
          </a:p>
          <a:p>
            <a:pPr lvl="1"/>
            <a:r>
              <a:rPr lang="en-GB" altLang="cs-CZ" sz="1800" dirty="0"/>
              <a:t>Thorough adoption of probability theory in econometrics</a:t>
            </a:r>
          </a:p>
          <a:p>
            <a:pPr lvl="1"/>
            <a:r>
              <a:rPr lang="en-GB" altLang="cs-CZ" sz="1800" dirty="0"/>
              <a:t>Conversion of deterministic economic models into stochastic structural equation models</a:t>
            </a:r>
          </a:p>
          <a:p>
            <a:r>
              <a:rPr lang="en-GB" altLang="cs-CZ" sz="2000" dirty="0" err="1"/>
              <a:t>Haavelmo‘s</a:t>
            </a:r>
            <a:r>
              <a:rPr lang="en-GB" altLang="cs-CZ" sz="2000" dirty="0"/>
              <a:t> “The Probability Approach in Econometrics”</a:t>
            </a:r>
          </a:p>
          <a:p>
            <a:pPr lvl="1"/>
            <a:r>
              <a:rPr lang="en-GB" altLang="cs-CZ" sz="1800" dirty="0"/>
              <a:t>Why is the probability approach indispensable?</a:t>
            </a:r>
          </a:p>
          <a:p>
            <a:pPr lvl="1"/>
            <a:r>
              <a:rPr lang="en-GB" altLang="cs-CZ" sz="1800" dirty="0"/>
              <a:t>Modelling procedure based on ML estimation and hypothesis testing </a:t>
            </a:r>
          </a:p>
          <a:p>
            <a:pPr lvl="1"/>
            <a:r>
              <a:rPr lang="en-US" sz="1800" dirty="0"/>
              <a:t>Economic models may guide policies, may answer policy questions</a:t>
            </a:r>
            <a:endParaRPr lang="en-GB" altLang="cs-CZ" sz="1800" dirty="0"/>
          </a:p>
        </p:txBody>
      </p:sp>
      <p:sp>
        <p:nvSpPr>
          <p:cNvPr id="4" name="Datumsplatzhalter 3"/>
          <p:cNvSpPr>
            <a:spLocks noGrp="1"/>
          </p:cNvSpPr>
          <p:nvPr>
            <p:ph type="dt" sz="quarter" idx="10"/>
          </p:nvPr>
        </p:nvSpPr>
        <p:spPr/>
        <p:txBody>
          <a:bodyPr/>
          <a:lstStyle/>
          <a:p>
            <a:pPr>
              <a:defRPr/>
            </a:pPr>
            <a:r>
              <a:rPr lang="en-US" altLang="en-US" dirty="0"/>
              <a:t>Oct 5, 2018</a:t>
            </a:r>
            <a:endParaRPr lang="de-AT" altLang="en-US" dirty="0"/>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el 1"/>
          <p:cNvSpPr>
            <a:spLocks noGrp="1"/>
          </p:cNvSpPr>
          <p:nvPr>
            <p:ph type="title"/>
          </p:nvPr>
        </p:nvSpPr>
        <p:spPr/>
        <p:txBody>
          <a:bodyPr/>
          <a:lstStyle/>
          <a:p>
            <a:r>
              <a:rPr lang="en-GB" altLang="cs-CZ" sz="4000">
                <a:latin typeface="Verdana" pitchFamily="34" charset="0"/>
                <a:ea typeface="Verdana" pitchFamily="34" charset="0"/>
                <a:cs typeface="Verdana" pitchFamily="34" charset="0"/>
              </a:rPr>
              <a:t>Cowles Commission Methodology</a:t>
            </a:r>
            <a:endParaRPr lang="en-GB" altLang="cs-CZ" sz="4000"/>
          </a:p>
        </p:txBody>
      </p:sp>
      <p:sp>
        <p:nvSpPr>
          <p:cNvPr id="76803" name="Inhaltsplatzhalter 2"/>
          <p:cNvSpPr>
            <a:spLocks noGrp="1"/>
          </p:cNvSpPr>
          <p:nvPr>
            <p:ph idx="1"/>
          </p:nvPr>
        </p:nvSpPr>
        <p:spPr/>
        <p:txBody>
          <a:bodyPr/>
          <a:lstStyle/>
          <a:p>
            <a:pPr>
              <a:buFont typeface="Wingdings" pitchFamily="2" charset="2"/>
              <a:buNone/>
              <a:defRPr/>
            </a:pPr>
            <a:r>
              <a:rPr lang="en-GB" sz="2000"/>
              <a:t>Assumptions based to macro-econometric modelling and testing of economic theories</a:t>
            </a:r>
          </a:p>
          <a:p>
            <a:pPr>
              <a:buFont typeface="Wingdings" pitchFamily="2" charset="2"/>
              <a:buNone/>
              <a:defRPr/>
            </a:pPr>
            <a:r>
              <a:rPr lang="en-GB" sz="2000"/>
              <a:t>Time series model</a:t>
            </a:r>
          </a:p>
          <a:p>
            <a:pPr>
              <a:buFont typeface="Wingdings" pitchFamily="2" charset="2"/>
              <a:buNone/>
              <a:defRPr/>
            </a:pPr>
            <a:r>
              <a:rPr lang="en-GB" sz="2000"/>
              <a:t>	</a:t>
            </a:r>
            <a:r>
              <a:rPr lang="en-GB" sz="2000" i="1"/>
              <a:t> 	</a:t>
            </a:r>
            <a:r>
              <a:rPr lang="en-GB" sz="2000" i="1" err="1"/>
              <a:t>Y</a:t>
            </a:r>
            <a:r>
              <a:rPr lang="en-GB" sz="2000" baseline="-25000" err="1"/>
              <a:t>t</a:t>
            </a:r>
            <a:r>
              <a:rPr lang="en-GB" sz="2000"/>
              <a:t> = </a:t>
            </a:r>
            <a:r>
              <a:rPr lang="en-GB" sz="2000" err="1">
                <a:latin typeface="Symbol" pitchFamily="18" charset="2"/>
              </a:rPr>
              <a:t>a</a:t>
            </a:r>
            <a:r>
              <a:rPr lang="en-GB" sz="2000" i="1" err="1"/>
              <a:t>X</a:t>
            </a:r>
            <a:r>
              <a:rPr lang="en-GB" sz="2000" baseline="-25000" err="1"/>
              <a:t>t</a:t>
            </a:r>
            <a:r>
              <a:rPr lang="en-GB" sz="2000"/>
              <a:t> + </a:t>
            </a:r>
            <a:r>
              <a:rPr lang="en-GB" sz="2000" err="1">
                <a:latin typeface="Symbol" pitchFamily="18" charset="2"/>
              </a:rPr>
              <a:t>b</a:t>
            </a:r>
            <a:r>
              <a:rPr lang="en-GB" sz="2000" i="1" err="1"/>
              <a:t>W</a:t>
            </a:r>
            <a:r>
              <a:rPr lang="en-GB" sz="2000" baseline="-25000" err="1"/>
              <a:t>t</a:t>
            </a:r>
            <a:r>
              <a:rPr lang="en-GB" sz="2000" i="1"/>
              <a:t>+ u</a:t>
            </a:r>
            <a:r>
              <a:rPr lang="en-GB" sz="2000" baseline="-25000"/>
              <a:t>1t</a:t>
            </a:r>
            <a:r>
              <a:rPr lang="en-GB" sz="2000"/>
              <a:t> </a:t>
            </a:r>
          </a:p>
          <a:p>
            <a:pPr>
              <a:buFont typeface="Wingdings" pitchFamily="2" charset="2"/>
              <a:buNone/>
              <a:defRPr/>
            </a:pPr>
            <a:r>
              <a:rPr lang="en-GB" sz="2000" i="1"/>
              <a:t>		</a:t>
            </a:r>
            <a:r>
              <a:rPr lang="en-GB" sz="2000" i="1" err="1"/>
              <a:t>X</a:t>
            </a:r>
            <a:r>
              <a:rPr lang="en-GB" sz="2000" baseline="-25000" err="1"/>
              <a:t>t</a:t>
            </a:r>
            <a:r>
              <a:rPr lang="en-GB" sz="2000"/>
              <a:t> = </a:t>
            </a:r>
            <a:r>
              <a:rPr lang="en-GB" sz="2000" err="1">
                <a:latin typeface="Symbol" pitchFamily="18" charset="2"/>
              </a:rPr>
              <a:t>g</a:t>
            </a:r>
            <a:r>
              <a:rPr lang="en-GB" sz="2000" i="1" err="1"/>
              <a:t>Y</a:t>
            </a:r>
            <a:r>
              <a:rPr lang="en-GB" sz="2000" baseline="-25000" err="1"/>
              <a:t>t</a:t>
            </a:r>
            <a:r>
              <a:rPr lang="en-GB" sz="2000"/>
              <a:t> + </a:t>
            </a:r>
            <a:r>
              <a:rPr lang="en-GB" sz="2000" err="1">
                <a:latin typeface="Symbol" pitchFamily="18" charset="2"/>
              </a:rPr>
              <a:t>d</a:t>
            </a:r>
            <a:r>
              <a:rPr lang="en-GB" sz="2000" i="1" err="1"/>
              <a:t>Z</a:t>
            </a:r>
            <a:r>
              <a:rPr lang="en-GB" sz="2000" baseline="-25000" err="1"/>
              <a:t>t</a:t>
            </a:r>
            <a:r>
              <a:rPr lang="en-GB" sz="2000" i="1"/>
              <a:t>+ u</a:t>
            </a:r>
            <a:r>
              <a:rPr lang="en-GB" sz="2000" baseline="-25000"/>
              <a:t>2t</a:t>
            </a:r>
            <a:endParaRPr lang="en-GB" sz="2000"/>
          </a:p>
          <a:p>
            <a:pPr marL="457200" indent="-457200">
              <a:buSzPct val="100000"/>
              <a:buFont typeface="+mj-lt"/>
              <a:buAutoNum type="arabicPeriod"/>
              <a:defRPr/>
            </a:pPr>
            <a:r>
              <a:rPr lang="en-GB" sz="2000"/>
              <a:t>Specification of the model equation(s) includes the choice of variables; functional form is (approximately) linear</a:t>
            </a:r>
          </a:p>
          <a:p>
            <a:pPr marL="457200" indent="-457200">
              <a:buSzPct val="100000"/>
              <a:buFont typeface="+mj-lt"/>
              <a:buAutoNum type="arabicPeriod"/>
              <a:defRPr/>
            </a:pPr>
            <a:r>
              <a:rPr lang="en-GB" sz="2000"/>
              <a:t>Time-invariant model equation(s): the model parameters </a:t>
            </a:r>
            <a:r>
              <a:rPr lang="en-GB" sz="2000">
                <a:latin typeface="Symbol" pitchFamily="18" charset="2"/>
              </a:rPr>
              <a:t>a</a:t>
            </a:r>
            <a:r>
              <a:rPr lang="en-GB" sz="2000"/>
              <a:t>, …, </a:t>
            </a:r>
            <a:r>
              <a:rPr lang="en-GB" sz="2000">
                <a:latin typeface="Symbol" pitchFamily="18" charset="2"/>
              </a:rPr>
              <a:t>d</a:t>
            </a:r>
            <a:r>
              <a:rPr lang="en-GB" sz="2000"/>
              <a:t> are independent of time </a:t>
            </a:r>
            <a:r>
              <a:rPr lang="en-GB" sz="2000" i="1"/>
              <a:t>t</a:t>
            </a:r>
          </a:p>
          <a:p>
            <a:pPr marL="457200" indent="-457200">
              <a:buSzPct val="100000"/>
              <a:buFont typeface="+mj-lt"/>
              <a:buAutoNum type="arabicPeriod"/>
              <a:defRPr/>
            </a:pPr>
            <a:r>
              <a:rPr lang="en-GB" sz="2000"/>
              <a:t>Parameters </a:t>
            </a:r>
            <a:r>
              <a:rPr lang="en-GB" sz="2000">
                <a:latin typeface="Symbol" pitchFamily="18" charset="2"/>
              </a:rPr>
              <a:t>a</a:t>
            </a:r>
            <a:r>
              <a:rPr lang="en-GB" sz="2000"/>
              <a:t>, …, </a:t>
            </a:r>
            <a:r>
              <a:rPr lang="en-GB" sz="2000">
                <a:latin typeface="Symbol" pitchFamily="18" charset="2"/>
              </a:rPr>
              <a:t>d</a:t>
            </a:r>
            <a:r>
              <a:rPr lang="en-GB" sz="2000"/>
              <a:t> are structurally invariant, i.e., invariant </a:t>
            </a:r>
            <a:r>
              <a:rPr lang="en-GB" sz="2000" err="1"/>
              <a:t>wrt</a:t>
            </a:r>
            <a:r>
              <a:rPr lang="en-GB" sz="2000"/>
              <a:t> changes in the variables</a:t>
            </a:r>
          </a:p>
          <a:p>
            <a:pPr marL="457200" indent="-457200">
              <a:buSzPct val="100000"/>
              <a:buFont typeface="+mj-lt"/>
              <a:buAutoNum type="arabicPeriod"/>
              <a:defRPr/>
            </a:pPr>
            <a:r>
              <a:rPr lang="en-GB" sz="2000"/>
              <a:t>Causal ordering (</a:t>
            </a:r>
            <a:r>
              <a:rPr lang="en-GB" sz="2000" err="1"/>
              <a:t>exogeneity</a:t>
            </a:r>
            <a:r>
              <a:rPr lang="en-GB" sz="2000"/>
              <a:t>, </a:t>
            </a:r>
            <a:r>
              <a:rPr lang="en-GB" sz="2000" err="1"/>
              <a:t>endogeneity</a:t>
            </a:r>
            <a:r>
              <a:rPr lang="en-GB" sz="2000"/>
              <a:t>) of variables is known</a:t>
            </a:r>
          </a:p>
          <a:p>
            <a:pPr marL="457200" indent="-457200">
              <a:buSzPct val="100000"/>
              <a:buFont typeface="+mj-lt"/>
              <a:buAutoNum type="arabicPeriod"/>
              <a:defRPr/>
            </a:pPr>
            <a:r>
              <a:rPr lang="en-GB" sz="2000"/>
              <a:t>Statistical tests can falsify but not verify a model</a:t>
            </a:r>
          </a:p>
          <a:p>
            <a:pPr marL="457200" indent="-457200">
              <a:buSzPct val="100000"/>
              <a:buFont typeface="+mj-lt"/>
              <a:buAutoNum type="arabicPeriod"/>
              <a:defRPr/>
            </a:pPr>
            <a:endParaRPr lang="en-US" sz="2000" i="1"/>
          </a:p>
          <a:p>
            <a:pPr>
              <a:buFont typeface="Wingdings" pitchFamily="2" charset="2"/>
              <a:buNone/>
              <a:defRPr/>
            </a:pPr>
            <a:endParaRPr lang="en-US"/>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en-GB" altLang="cs-CZ" sz="4000">
                <a:latin typeface="Verdana" pitchFamily="34" charset="0"/>
              </a:rPr>
              <a:t>Classical Econometrics and More</a:t>
            </a:r>
            <a:endParaRPr lang="en-GB" altLang="cs-CZ" sz="4000"/>
          </a:p>
        </p:txBody>
      </p:sp>
      <p:sp>
        <p:nvSpPr>
          <p:cNvPr id="55299" name="Inhaltsplatzhalter 2"/>
          <p:cNvSpPr>
            <a:spLocks noGrp="1"/>
          </p:cNvSpPr>
          <p:nvPr>
            <p:ph idx="1"/>
          </p:nvPr>
        </p:nvSpPr>
        <p:spPr>
          <a:xfrm>
            <a:off x="457200" y="1600200"/>
            <a:ext cx="8218488" cy="4565650"/>
          </a:xfrm>
        </p:spPr>
        <p:txBody>
          <a:bodyPr/>
          <a:lstStyle/>
          <a:p>
            <a:r>
              <a:rPr lang="en-GB" altLang="cs-CZ" sz="2000"/>
              <a:t>“Golden age” of econometrics until ~1970 </a:t>
            </a:r>
          </a:p>
          <a:p>
            <a:pPr lvl="1"/>
            <a:r>
              <a:rPr lang="en-GB" altLang="cs-CZ" sz="1800"/>
              <a:t>Multi-equation models for analyses and forecasting</a:t>
            </a:r>
          </a:p>
          <a:p>
            <a:pPr lvl="1"/>
            <a:r>
              <a:rPr lang="en-GB" altLang="cs-CZ" sz="1800"/>
              <a:t>Growing computing power </a:t>
            </a:r>
          </a:p>
          <a:p>
            <a:pPr lvl="1"/>
            <a:r>
              <a:rPr lang="en-GB" altLang="cs-CZ" sz="1800"/>
              <a:t>Development of econometric tools</a:t>
            </a:r>
          </a:p>
          <a:p>
            <a:r>
              <a:rPr lang="en-GB" altLang="cs-CZ" sz="2000"/>
              <a:t>Skepticism</a:t>
            </a:r>
          </a:p>
          <a:p>
            <a:pPr lvl="1"/>
            <a:r>
              <a:rPr lang="en-GB" altLang="cs-CZ" sz="1800"/>
              <a:t>Poor forecasting performance</a:t>
            </a:r>
          </a:p>
          <a:p>
            <a:pPr lvl="1"/>
            <a:r>
              <a:rPr lang="en-GB" altLang="cs-CZ" sz="1800"/>
              <a:t>Dubious results due to</a:t>
            </a:r>
          </a:p>
          <a:p>
            <a:pPr lvl="2"/>
            <a:r>
              <a:rPr lang="en-GB" altLang="cs-CZ" sz="1800"/>
              <a:t>wrong specifications</a:t>
            </a:r>
          </a:p>
          <a:p>
            <a:pPr lvl="2"/>
            <a:r>
              <a:rPr lang="en-GB" altLang="cs-CZ" sz="1800"/>
              <a:t>imperfect estimation methods</a:t>
            </a:r>
          </a:p>
          <a:p>
            <a:r>
              <a:rPr lang="en-GB" altLang="cs-CZ" sz="2000"/>
              <a:t>Time-series econometrics: non-stationarity of economic time-series</a:t>
            </a:r>
          </a:p>
          <a:p>
            <a:pPr lvl="1"/>
            <a:r>
              <a:rPr lang="en-GB" altLang="cs-CZ" sz="1800"/>
              <a:t>Consequences of non-stationarity: misleading </a:t>
            </a:r>
            <a:r>
              <a:rPr lang="en-GB" altLang="cs-CZ" sz="1800" i="1"/>
              <a:t>t</a:t>
            </a:r>
            <a:r>
              <a:rPr lang="en-GB" altLang="cs-CZ" sz="1800"/>
              <a:t>-, DW-statistics, R²</a:t>
            </a:r>
            <a:endParaRPr lang="en-GB" altLang="cs-CZ" sz="2000"/>
          </a:p>
          <a:p>
            <a:pPr lvl="1"/>
            <a:r>
              <a:rPr lang="en-GB" altLang="cs-CZ" sz="1800"/>
              <a:t>Non-stationarity: needs new models (ARIMA, VAR, VEC); Box &amp; Jenkins (1970: ARIMA-models), Granger &amp; Newbold (1974, spurious regression), Dickey-Fuller (1979, unit-root tests)</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graphicFrame>
        <p:nvGraphicFramePr>
          <p:cNvPr id="7" name="Tabelle 6"/>
          <p:cNvGraphicFramePr>
            <a:graphicFrameLocks noGrp="1"/>
          </p:cNvGraphicFramePr>
          <p:nvPr/>
        </p:nvGraphicFramePr>
        <p:xfrm>
          <a:off x="5219700" y="2384425"/>
          <a:ext cx="3671888" cy="2225676"/>
        </p:xfrm>
        <a:graphic>
          <a:graphicData uri="http://schemas.openxmlformats.org/drawingml/2006/table">
            <a:tbl>
              <a:tblPr firstRow="1" bandRow="1">
                <a:tableStyleId>{5C22544A-7EE6-4342-B048-85BDC9FD1C3A}</a:tableStyleId>
              </a:tblPr>
              <a:tblGrid>
                <a:gridCol w="2117582">
                  <a:extLst>
                    <a:ext uri="{9D8B030D-6E8A-4147-A177-3AD203B41FA5}">
                      <a16:colId xmlns:a16="http://schemas.microsoft.com/office/drawing/2014/main" val="20000"/>
                    </a:ext>
                  </a:extLst>
                </a:gridCol>
                <a:gridCol w="729058">
                  <a:extLst>
                    <a:ext uri="{9D8B030D-6E8A-4147-A177-3AD203B41FA5}">
                      <a16:colId xmlns:a16="http://schemas.microsoft.com/office/drawing/2014/main" val="20001"/>
                    </a:ext>
                  </a:extLst>
                </a:gridCol>
                <a:gridCol w="825248">
                  <a:extLst>
                    <a:ext uri="{9D8B030D-6E8A-4147-A177-3AD203B41FA5}">
                      <a16:colId xmlns:a16="http://schemas.microsoft.com/office/drawing/2014/main" val="20002"/>
                    </a:ext>
                  </a:extLst>
                </a:gridCol>
              </a:tblGrid>
              <a:tr h="370946">
                <a:tc>
                  <a:txBody>
                    <a:bodyPr/>
                    <a:lstStyle/>
                    <a:p>
                      <a:r>
                        <a:rPr lang="en-GB" sz="1800" noProof="0"/>
                        <a:t>Model </a:t>
                      </a:r>
                    </a:p>
                  </a:txBody>
                  <a:tcPr marL="91427" marR="91427" marT="45733" marB="45733"/>
                </a:tc>
                <a:tc>
                  <a:txBody>
                    <a:bodyPr/>
                    <a:lstStyle/>
                    <a:p>
                      <a:r>
                        <a:rPr lang="en-GB" sz="1800" noProof="0"/>
                        <a:t>year</a:t>
                      </a:r>
                    </a:p>
                  </a:txBody>
                  <a:tcPr marL="91427" marR="91427" marT="45733" marB="45733"/>
                </a:tc>
                <a:tc>
                  <a:txBody>
                    <a:bodyPr/>
                    <a:lstStyle/>
                    <a:p>
                      <a:r>
                        <a:rPr lang="en-GB" sz="1800" noProof="0"/>
                        <a:t>eq‘s</a:t>
                      </a:r>
                    </a:p>
                  </a:txBody>
                  <a:tcPr marL="91427" marR="91427" marT="45733" marB="45733"/>
                </a:tc>
                <a:extLst>
                  <a:ext uri="{0D108BD9-81ED-4DB2-BD59-A6C34878D82A}">
                    <a16:rowId xmlns:a16="http://schemas.microsoft.com/office/drawing/2014/main" val="10000"/>
                  </a:ext>
                </a:extLst>
              </a:tr>
              <a:tr h="370946">
                <a:tc>
                  <a:txBody>
                    <a:bodyPr/>
                    <a:lstStyle/>
                    <a:p>
                      <a:r>
                        <a:rPr lang="en-GB" sz="1800" noProof="0"/>
                        <a:t>Tinbergen</a:t>
                      </a:r>
                    </a:p>
                  </a:txBody>
                  <a:tcPr marL="91427" marR="91427" marT="45733" marB="45733"/>
                </a:tc>
                <a:tc>
                  <a:txBody>
                    <a:bodyPr/>
                    <a:lstStyle/>
                    <a:p>
                      <a:pPr algn="ctr"/>
                      <a:r>
                        <a:rPr lang="en-GB" sz="1800" noProof="0"/>
                        <a:t>1936</a:t>
                      </a:r>
                    </a:p>
                  </a:txBody>
                  <a:tcPr marL="91427" marR="91427" marT="45733" marB="45733"/>
                </a:tc>
                <a:tc>
                  <a:txBody>
                    <a:bodyPr/>
                    <a:lstStyle/>
                    <a:p>
                      <a:pPr algn="ctr"/>
                      <a:r>
                        <a:rPr lang="en-GB" sz="1800" noProof="0"/>
                        <a:t>24</a:t>
                      </a:r>
                    </a:p>
                  </a:txBody>
                  <a:tcPr marL="91427" marR="91427" marT="45733" marB="45733"/>
                </a:tc>
                <a:extLst>
                  <a:ext uri="{0D108BD9-81ED-4DB2-BD59-A6C34878D82A}">
                    <a16:rowId xmlns:a16="http://schemas.microsoft.com/office/drawing/2014/main" val="10001"/>
                  </a:ext>
                </a:extLst>
              </a:tr>
              <a:tr h="370946">
                <a:tc>
                  <a:txBody>
                    <a:bodyPr/>
                    <a:lstStyle/>
                    <a:p>
                      <a:r>
                        <a:rPr lang="en-GB" sz="1800" noProof="0"/>
                        <a:t>Klein</a:t>
                      </a:r>
                    </a:p>
                  </a:txBody>
                  <a:tcPr marL="91427" marR="91427" marT="45733" marB="45733"/>
                </a:tc>
                <a:tc>
                  <a:txBody>
                    <a:bodyPr/>
                    <a:lstStyle/>
                    <a:p>
                      <a:pPr algn="ctr"/>
                      <a:r>
                        <a:rPr lang="en-GB" sz="1800" noProof="0"/>
                        <a:t>1950</a:t>
                      </a:r>
                    </a:p>
                  </a:txBody>
                  <a:tcPr marL="91427" marR="91427" marT="45733" marB="45733"/>
                </a:tc>
                <a:tc>
                  <a:txBody>
                    <a:bodyPr/>
                    <a:lstStyle/>
                    <a:p>
                      <a:pPr algn="ctr"/>
                      <a:r>
                        <a:rPr lang="en-GB" sz="1800" noProof="0"/>
                        <a:t>6</a:t>
                      </a:r>
                    </a:p>
                  </a:txBody>
                  <a:tcPr marL="91427" marR="91427" marT="45733" marB="45733"/>
                </a:tc>
                <a:extLst>
                  <a:ext uri="{0D108BD9-81ED-4DB2-BD59-A6C34878D82A}">
                    <a16:rowId xmlns:a16="http://schemas.microsoft.com/office/drawing/2014/main" val="10002"/>
                  </a:ext>
                </a:extLst>
              </a:tr>
              <a:tr h="370946">
                <a:tc>
                  <a:txBody>
                    <a:bodyPr/>
                    <a:lstStyle/>
                    <a:p>
                      <a:r>
                        <a:rPr lang="en-GB" sz="1800" noProof="0"/>
                        <a:t>Klein &amp; Goldberger </a:t>
                      </a:r>
                    </a:p>
                  </a:txBody>
                  <a:tcPr marL="91427" marR="91427" marT="45733" marB="45733"/>
                </a:tc>
                <a:tc>
                  <a:txBody>
                    <a:bodyPr/>
                    <a:lstStyle/>
                    <a:p>
                      <a:pPr algn="ctr"/>
                      <a:r>
                        <a:rPr lang="en-GB" sz="1800" noProof="0"/>
                        <a:t>1955</a:t>
                      </a:r>
                    </a:p>
                  </a:txBody>
                  <a:tcPr marL="91427" marR="91427" marT="45733" marB="45733"/>
                </a:tc>
                <a:tc>
                  <a:txBody>
                    <a:bodyPr/>
                    <a:lstStyle/>
                    <a:p>
                      <a:pPr algn="ctr"/>
                      <a:r>
                        <a:rPr lang="en-GB" sz="1800" noProof="0"/>
                        <a:t>20</a:t>
                      </a:r>
                    </a:p>
                  </a:txBody>
                  <a:tcPr marL="91427" marR="91427" marT="45733" marB="45733"/>
                </a:tc>
                <a:extLst>
                  <a:ext uri="{0D108BD9-81ED-4DB2-BD59-A6C34878D82A}">
                    <a16:rowId xmlns:a16="http://schemas.microsoft.com/office/drawing/2014/main" val="10003"/>
                  </a:ext>
                </a:extLst>
              </a:tr>
              <a:tr h="370946">
                <a:tc>
                  <a:txBody>
                    <a:bodyPr/>
                    <a:lstStyle/>
                    <a:p>
                      <a:r>
                        <a:rPr lang="en-GB" sz="1800" noProof="0"/>
                        <a:t>Brookings </a:t>
                      </a:r>
                    </a:p>
                  </a:txBody>
                  <a:tcPr marL="91427" marR="91427" marT="45733" marB="45733"/>
                </a:tc>
                <a:tc>
                  <a:txBody>
                    <a:bodyPr/>
                    <a:lstStyle/>
                    <a:p>
                      <a:pPr algn="ctr"/>
                      <a:r>
                        <a:rPr lang="en-GB" sz="1800" noProof="0"/>
                        <a:t>1965</a:t>
                      </a:r>
                    </a:p>
                  </a:txBody>
                  <a:tcPr marL="91427" marR="91427" marT="45733" marB="45733"/>
                </a:tc>
                <a:tc>
                  <a:txBody>
                    <a:bodyPr/>
                    <a:lstStyle/>
                    <a:p>
                      <a:pPr algn="ctr"/>
                      <a:r>
                        <a:rPr lang="en-GB" sz="1800" noProof="0"/>
                        <a:t>160</a:t>
                      </a:r>
                    </a:p>
                  </a:txBody>
                  <a:tcPr marL="91427" marR="91427" marT="45733" marB="45733"/>
                </a:tc>
                <a:extLst>
                  <a:ext uri="{0D108BD9-81ED-4DB2-BD59-A6C34878D82A}">
                    <a16:rowId xmlns:a16="http://schemas.microsoft.com/office/drawing/2014/main" val="10004"/>
                  </a:ext>
                </a:extLst>
              </a:tr>
              <a:tr h="370946">
                <a:tc>
                  <a:txBody>
                    <a:bodyPr/>
                    <a:lstStyle/>
                    <a:p>
                      <a:r>
                        <a:rPr lang="en-GB" sz="1800" noProof="0"/>
                        <a:t>Brookings Mark II </a:t>
                      </a:r>
                    </a:p>
                  </a:txBody>
                  <a:tcPr marL="91427" marR="91427" marT="45733" marB="45733"/>
                </a:tc>
                <a:tc>
                  <a:txBody>
                    <a:bodyPr/>
                    <a:lstStyle/>
                    <a:p>
                      <a:pPr algn="ctr"/>
                      <a:r>
                        <a:rPr lang="en-GB" sz="1800" noProof="0"/>
                        <a:t>1972</a:t>
                      </a:r>
                    </a:p>
                  </a:txBody>
                  <a:tcPr marL="91427" marR="91427" marT="45733" marB="45733"/>
                </a:tc>
                <a:tc>
                  <a:txBody>
                    <a:bodyPr/>
                    <a:lstStyle/>
                    <a:p>
                      <a:pPr algn="ctr"/>
                      <a:r>
                        <a:rPr lang="en-GB" sz="1800" noProof="0"/>
                        <a:t>~200</a:t>
                      </a:r>
                    </a:p>
                  </a:txBody>
                  <a:tcPr marL="91427" marR="91427" marT="45733" marB="45733"/>
                </a:tc>
                <a:extLst>
                  <a:ext uri="{0D108BD9-81ED-4DB2-BD59-A6C34878D82A}">
                    <a16:rowId xmlns:a16="http://schemas.microsoft.com/office/drawing/2014/main" val="10005"/>
                  </a:ext>
                </a:extLst>
              </a:tr>
            </a:tbl>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altLang="cs-CZ" sz="4000">
                <a:latin typeface="Verdana" pitchFamily="34" charset="0"/>
              </a:rPr>
              <a:t>Econometrics …</a:t>
            </a:r>
          </a:p>
        </p:txBody>
      </p:sp>
      <p:sp>
        <p:nvSpPr>
          <p:cNvPr id="54275" name="Rectangle 3"/>
          <p:cNvSpPr>
            <a:spLocks noGrp="1" noChangeArrowheads="1"/>
          </p:cNvSpPr>
          <p:nvPr>
            <p:ph idx="1"/>
          </p:nvPr>
        </p:nvSpPr>
        <p:spPr>
          <a:xfrm>
            <a:off x="673100" y="1635125"/>
            <a:ext cx="7859713" cy="4386263"/>
          </a:xfrm>
        </p:spPr>
        <p:txBody>
          <a:bodyPr/>
          <a:lstStyle/>
          <a:p>
            <a:pPr eaLnBrk="1" hangingPunct="1">
              <a:defRPr/>
            </a:pPr>
            <a:r>
              <a:rPr lang="en-GB" altLang="cs-CZ" sz="2000">
                <a:solidFill>
                  <a:srgbClr val="000000"/>
                </a:solidFill>
              </a:rPr>
              <a:t>… consists of the application of statistical data and techniques to mathematical formulations of economic theory. It serves to test the hypotheses of economic theory and to estimate the implied interrelationships. (Tinbergen, 1952)</a:t>
            </a:r>
          </a:p>
          <a:p>
            <a:pPr eaLnBrk="1" hangingPunct="1">
              <a:defRPr/>
            </a:pPr>
            <a:r>
              <a:rPr lang="en-GB" altLang="cs-CZ" sz="2000">
                <a:solidFill>
                  <a:srgbClr val="000000"/>
                </a:solidFill>
              </a:rPr>
              <a:t>… is the interaction of economic theory, observed data and statistical methods. It is the interaction of these three that makes econometrics interesting, challenging, and, perhaps, difficult. (</a:t>
            </a:r>
            <a:r>
              <a:rPr lang="en-GB" altLang="cs-CZ" sz="2000" err="1">
                <a:solidFill>
                  <a:srgbClr val="000000"/>
                </a:solidFill>
              </a:rPr>
              <a:t>Verbeek</a:t>
            </a:r>
            <a:r>
              <a:rPr lang="en-GB" altLang="cs-CZ" sz="2000">
                <a:solidFill>
                  <a:srgbClr val="000000"/>
                </a:solidFill>
              </a:rPr>
              <a:t>, 2008)</a:t>
            </a:r>
          </a:p>
          <a:p>
            <a:pPr eaLnBrk="1" hangingPunct="1">
              <a:lnSpc>
                <a:spcPct val="80000"/>
              </a:lnSpc>
              <a:defRPr/>
            </a:pPr>
            <a:r>
              <a:rPr lang="en-GB" altLang="cs-CZ" sz="2000">
                <a:solidFill>
                  <a:srgbClr val="000000"/>
                </a:solidFill>
              </a:rPr>
              <a:t>… is a methodological science with the elements</a:t>
            </a:r>
          </a:p>
          <a:p>
            <a:pPr lvl="1" eaLnBrk="1" hangingPunct="1">
              <a:lnSpc>
                <a:spcPct val="80000"/>
              </a:lnSpc>
              <a:defRPr/>
            </a:pPr>
            <a:r>
              <a:rPr lang="en-GB" altLang="cs-CZ" sz="1800">
                <a:solidFill>
                  <a:srgbClr val="000000"/>
                </a:solidFill>
              </a:rPr>
              <a:t>economic theory</a:t>
            </a:r>
          </a:p>
          <a:p>
            <a:pPr lvl="1" eaLnBrk="1" hangingPunct="1">
              <a:lnSpc>
                <a:spcPct val="80000"/>
              </a:lnSpc>
              <a:defRPr/>
            </a:pPr>
            <a:r>
              <a:rPr lang="en-GB" altLang="cs-CZ" sz="1800">
                <a:solidFill>
                  <a:srgbClr val="000000"/>
                </a:solidFill>
              </a:rPr>
              <a:t>mathematical language </a:t>
            </a:r>
          </a:p>
          <a:p>
            <a:pPr lvl="1" eaLnBrk="1" hangingPunct="1">
              <a:lnSpc>
                <a:spcPct val="80000"/>
              </a:lnSpc>
              <a:defRPr/>
            </a:pPr>
            <a:r>
              <a:rPr lang="en-GB" altLang="cs-CZ" sz="1800">
                <a:solidFill>
                  <a:srgbClr val="000000"/>
                </a:solidFill>
              </a:rPr>
              <a:t>statistical methods</a:t>
            </a:r>
          </a:p>
          <a:p>
            <a:pPr lvl="1" eaLnBrk="1" hangingPunct="1">
              <a:lnSpc>
                <a:spcPct val="80000"/>
              </a:lnSpc>
              <a:defRPr/>
            </a:pPr>
            <a:r>
              <a:rPr lang="en-GB" altLang="cs-CZ" sz="1800">
                <a:solidFill>
                  <a:srgbClr val="000000"/>
                </a:solidFill>
              </a:rPr>
              <a:t>computer science</a:t>
            </a:r>
          </a:p>
          <a:p>
            <a:pPr marL="342000" lvl="1" indent="0" eaLnBrk="1" hangingPunct="1">
              <a:lnSpc>
                <a:spcPct val="80000"/>
              </a:lnSpc>
              <a:buFont typeface="Wingdings" pitchFamily="2" charset="2"/>
              <a:buNone/>
              <a:defRPr/>
            </a:pPr>
            <a:r>
              <a:rPr lang="en-GB" altLang="cs-CZ" sz="2000">
                <a:solidFill>
                  <a:srgbClr val="000000"/>
                </a:solidFill>
                <a:ea typeface="+mn-ea"/>
                <a:cs typeface="+mn-cs"/>
              </a:rPr>
              <a:t>aiming to give empirical content to economic relations. (</a:t>
            </a:r>
            <a:r>
              <a:rPr lang="en-GB" altLang="cs-CZ" sz="2000" err="1">
                <a:solidFill>
                  <a:srgbClr val="000000"/>
                </a:solidFill>
                <a:ea typeface="+mn-ea"/>
                <a:cs typeface="+mn-cs"/>
              </a:rPr>
              <a:t>Pesaran</a:t>
            </a:r>
            <a:r>
              <a:rPr lang="en-GB" altLang="cs-CZ" sz="2000">
                <a:solidFill>
                  <a:srgbClr val="000000"/>
                </a:solidFill>
                <a:ea typeface="+mn-ea"/>
                <a:cs typeface="+mn-cs"/>
              </a:rPr>
              <a:t>, 1987)</a:t>
            </a:r>
          </a:p>
        </p:txBody>
      </p:sp>
      <p:sp>
        <p:nvSpPr>
          <p:cNvPr id="6" name="Datumsplatzhalter 5"/>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a:t>Organizational Issues</a:t>
            </a:r>
          </a:p>
          <a:p>
            <a:pPr>
              <a:spcBef>
                <a:spcPts val="600"/>
              </a:spcBef>
            </a:pPr>
            <a:r>
              <a:rPr lang="en-GB" altLang="cs-CZ" sz="2000" dirty="0"/>
              <a:t>Some History of Econometrics</a:t>
            </a:r>
          </a:p>
          <a:p>
            <a:pPr>
              <a:spcBef>
                <a:spcPts val="600"/>
              </a:spcBef>
            </a:pPr>
            <a:r>
              <a:rPr lang="en-GB" altLang="cs-CZ" sz="2000" dirty="0"/>
              <a:t>An Introduction to Linear Regression</a:t>
            </a:r>
          </a:p>
          <a:p>
            <a:pPr lvl="1">
              <a:spcBef>
                <a:spcPts val="600"/>
              </a:spcBef>
            </a:pPr>
            <a:r>
              <a:rPr lang="en-GB" altLang="cs-CZ" sz="1800" dirty="0">
                <a:cs typeface="Arial" charset="0"/>
              </a:rPr>
              <a:t>OLS: An Algebraic Tool</a:t>
            </a:r>
          </a:p>
          <a:p>
            <a:pPr lvl="1">
              <a:spcBef>
                <a:spcPts val="600"/>
              </a:spcBef>
            </a:pPr>
            <a:r>
              <a:rPr lang="en-GB" altLang="cs-CZ" sz="1800" dirty="0">
                <a:cs typeface="Arial" charset="0"/>
              </a:rPr>
              <a:t>The Linear Regression Model</a:t>
            </a:r>
          </a:p>
          <a:p>
            <a:pPr lvl="1">
              <a:spcBef>
                <a:spcPts val="600"/>
              </a:spcBef>
            </a:pPr>
            <a:r>
              <a:rPr lang="en-GB" altLang="cs-CZ" sz="1800" dirty="0">
                <a:cs typeface="Arial" charset="0"/>
              </a:rPr>
              <a:t>Small Sample Properties of the OLS Estimator</a:t>
            </a:r>
          </a:p>
          <a:p>
            <a:pPr>
              <a:spcBef>
                <a:spcPts val="600"/>
              </a:spcBef>
            </a:pPr>
            <a:r>
              <a:rPr lang="en-GB" altLang="cs-CZ" sz="2000" dirty="0"/>
              <a:t>Introduction to GRETL</a:t>
            </a:r>
          </a:p>
          <a:p>
            <a:pPr>
              <a:spcBef>
                <a:spcPts val="600"/>
              </a:spcBef>
              <a:buFont typeface="Wingdings" pitchFamily="2" charset="2"/>
              <a:buNone/>
            </a:pPr>
            <a:endParaRPr lang="en-GB" altLang="cs-CZ" sz="28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066"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67"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GB" altLang="cs-CZ" sz="4000">
                <a:latin typeface="Verdana" pitchFamily="34" charset="0"/>
              </a:rPr>
              <a:t>Our Course</a:t>
            </a:r>
          </a:p>
        </p:txBody>
      </p:sp>
      <p:sp>
        <p:nvSpPr>
          <p:cNvPr id="89091" name="Rectangle 3"/>
          <p:cNvSpPr>
            <a:spLocks noGrp="1" noChangeArrowheads="1"/>
          </p:cNvSpPr>
          <p:nvPr>
            <p:ph idx="1"/>
          </p:nvPr>
        </p:nvSpPr>
        <p:spPr>
          <a:xfrm>
            <a:off x="673100" y="1635125"/>
            <a:ext cx="7778750" cy="4094163"/>
          </a:xfrm>
        </p:spPr>
        <p:txBody>
          <a:bodyPr/>
          <a:lstStyle/>
          <a:p>
            <a:pPr marL="457200" indent="-457200">
              <a:buFont typeface="Wingdings" pitchFamily="2" charset="2"/>
              <a:buNone/>
              <a:defRPr/>
            </a:pPr>
            <a:r>
              <a:rPr lang="cs-CZ" sz="2000" dirty="0"/>
              <a:t>1. </a:t>
            </a:r>
            <a:r>
              <a:rPr lang="en-GB" sz="2000" dirty="0"/>
              <a:t>Introduction to linear regression (Verbeek, Ch. 2): the linear regression model, OLS method, properties of OLS estimators </a:t>
            </a:r>
          </a:p>
          <a:p>
            <a:pPr>
              <a:buFont typeface="Wingdings" pitchFamily="2" charset="2"/>
              <a:buNone/>
              <a:defRPr/>
            </a:pPr>
            <a:r>
              <a:rPr lang="en-GB" sz="2000" dirty="0"/>
              <a:t>2. Introduction to linear regression (Verbeek, Ch. 2): goodness of fit, hypotheses testing, multicollinearity</a:t>
            </a:r>
          </a:p>
          <a:p>
            <a:pPr>
              <a:buFont typeface="Wingdings" pitchFamily="2" charset="2"/>
              <a:buNone/>
              <a:defRPr/>
            </a:pPr>
            <a:r>
              <a:rPr lang="en-GB" sz="2000" dirty="0"/>
              <a:t>3. Interpreting and comparing regression models (Verbeek, Ch. 3): interpretation of the fitted model, selection of regressors, testing the functional form</a:t>
            </a:r>
          </a:p>
          <a:p>
            <a:pPr>
              <a:buFont typeface="Wingdings" pitchFamily="2" charset="2"/>
              <a:buNone/>
              <a:defRPr/>
            </a:pPr>
            <a:r>
              <a:rPr lang="en-GB" sz="2000" dirty="0"/>
              <a:t>4. </a:t>
            </a:r>
            <a:r>
              <a:rPr lang="en-GB" sz="2000" dirty="0" err="1"/>
              <a:t>Heteroskedascity</a:t>
            </a:r>
            <a:r>
              <a:rPr lang="en-GB" sz="2000" dirty="0"/>
              <a:t> and autocorrelation (Verbeek, Ch. 4): causes and consequences, testing, alternatives for inference</a:t>
            </a:r>
          </a:p>
          <a:p>
            <a:pPr>
              <a:buFont typeface="Wingdings" pitchFamily="2" charset="2"/>
              <a:buNone/>
              <a:defRPr/>
            </a:pPr>
            <a:r>
              <a:rPr lang="en-GB" sz="2000" dirty="0"/>
              <a:t>5. Endogeneity, instrumental variables and GMM (Verbeek, Ch. 5): the IV estimator, the generalized instrumental variables estimator, the generalized method of moments (GMM)</a:t>
            </a:r>
          </a:p>
          <a:p>
            <a:pPr>
              <a:buFont typeface="Wingdings" pitchFamily="2" charset="2"/>
              <a:buNone/>
              <a:defRPr/>
            </a:pPr>
            <a:r>
              <a:rPr lang="en-GB" sz="2000" dirty="0"/>
              <a:t>6. The practice of econometric modelling</a:t>
            </a:r>
          </a:p>
        </p:txBody>
      </p:sp>
      <p:sp>
        <p:nvSpPr>
          <p:cNvPr id="6" name="Datumsplatzhalter 5"/>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altLang="cs-CZ" sz="4000">
                <a:latin typeface="Verdana" pitchFamily="34" charset="0"/>
              </a:rPr>
              <a:t>Econometrics 2: An Advanced Course</a:t>
            </a:r>
          </a:p>
        </p:txBody>
      </p:sp>
      <p:sp>
        <p:nvSpPr>
          <p:cNvPr id="58371" name="Rectangle 3"/>
          <p:cNvSpPr>
            <a:spLocks noGrp="1" noChangeArrowheads="1"/>
          </p:cNvSpPr>
          <p:nvPr>
            <p:ph idx="1"/>
          </p:nvPr>
        </p:nvSpPr>
        <p:spPr>
          <a:xfrm>
            <a:off x="673100" y="1635125"/>
            <a:ext cx="7778750" cy="4094163"/>
          </a:xfrm>
        </p:spPr>
        <p:txBody>
          <a:bodyPr/>
          <a:lstStyle/>
          <a:p>
            <a:pPr marL="457200" indent="-457200"/>
            <a:r>
              <a:rPr lang="en-GB" altLang="cs-CZ" sz="2000"/>
              <a:t>Univariate and multivariate time series models:  ARMA-, ARCH-, GARCH-models, VAR-, VEC-models</a:t>
            </a:r>
          </a:p>
          <a:p>
            <a:pPr marL="457200" indent="-457200"/>
            <a:r>
              <a:rPr lang="en-GB" altLang="cs-CZ" sz="2000"/>
              <a:t>Models for panel data</a:t>
            </a:r>
          </a:p>
          <a:p>
            <a:pPr marL="457200" indent="-457200"/>
            <a:r>
              <a:rPr lang="en-GB" altLang="cs-CZ" sz="2000"/>
              <a:t>Models with limited dependent variables: binary choice, count data</a:t>
            </a:r>
          </a:p>
          <a:p>
            <a:pPr marL="457200" indent="-457200"/>
            <a:endParaRPr lang="en-US" altLang="cs-CZ" sz="2000"/>
          </a:p>
        </p:txBody>
      </p:sp>
      <p:sp>
        <p:nvSpPr>
          <p:cNvPr id="6" name="Datumsplatzhalter 5"/>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GB" altLang="cs-CZ" sz="400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a:solidFill>
                  <a:schemeClr val="accent3">
                    <a:lumMod val="65000"/>
                  </a:schemeClr>
                </a:solidFill>
              </a:rPr>
              <a:t>Organizational Issues</a:t>
            </a:r>
          </a:p>
          <a:p>
            <a:pPr>
              <a:spcBef>
                <a:spcPts val="600"/>
              </a:spcBef>
              <a:defRPr/>
            </a:pPr>
            <a:r>
              <a:rPr lang="en-GB" sz="2000">
                <a:solidFill>
                  <a:schemeClr val="accent3">
                    <a:lumMod val="65000"/>
                  </a:schemeClr>
                </a:solidFill>
              </a:rPr>
              <a:t>Some History of Econometrics</a:t>
            </a:r>
          </a:p>
          <a:p>
            <a:pPr>
              <a:spcBef>
                <a:spcPts val="600"/>
              </a:spcBef>
              <a:defRPr/>
            </a:pPr>
            <a:r>
              <a:rPr lang="en-GB" sz="2000"/>
              <a:t>An Introduction to Linear Regression</a:t>
            </a:r>
          </a:p>
          <a:p>
            <a:pPr lvl="1">
              <a:spcBef>
                <a:spcPts val="600"/>
              </a:spcBef>
              <a:defRPr/>
            </a:pPr>
            <a:r>
              <a:rPr lang="en-GB" sz="1800">
                <a:cs typeface="Arial" pitchFamily="34" charset="0"/>
              </a:rPr>
              <a:t>OLS: An Algebraic Tool</a:t>
            </a:r>
          </a:p>
          <a:p>
            <a:pPr lvl="1">
              <a:spcBef>
                <a:spcPts val="600"/>
              </a:spcBef>
              <a:defRPr/>
            </a:pPr>
            <a:r>
              <a:rPr lang="en-GB" sz="1800">
                <a:solidFill>
                  <a:schemeClr val="accent3">
                    <a:lumMod val="65000"/>
                  </a:schemeClr>
                </a:solidFill>
                <a:cs typeface="Arial" pitchFamily="34" charset="0"/>
              </a:rPr>
              <a:t>The Linear Regression Model</a:t>
            </a:r>
          </a:p>
          <a:p>
            <a:pPr lvl="1">
              <a:spcBef>
                <a:spcPts val="600"/>
              </a:spcBef>
              <a:defRPr/>
            </a:pPr>
            <a:r>
              <a:rPr lang="en-GB" sz="1800">
                <a:solidFill>
                  <a:schemeClr val="accent3">
                    <a:lumMod val="65000"/>
                  </a:schemeClr>
                </a:solidFill>
                <a:cs typeface="Arial" pitchFamily="34" charset="0"/>
              </a:rPr>
              <a:t>Small Sample Properties of the OLS Estimator</a:t>
            </a:r>
          </a:p>
          <a:p>
            <a:pPr>
              <a:spcBef>
                <a:spcPts val="600"/>
              </a:spcBef>
              <a:defRPr/>
            </a:pPr>
            <a:r>
              <a:rPr lang="en-GB" sz="2000">
                <a:solidFill>
                  <a:schemeClr val="accent3">
                    <a:lumMod val="65000"/>
                  </a:schemeClr>
                </a:solidFill>
              </a:rPr>
              <a:t>Introduction to GRETL</a:t>
            </a:r>
          </a:p>
          <a:p>
            <a:pPr>
              <a:spcBef>
                <a:spcPts val="600"/>
              </a:spcBef>
              <a:buFont typeface="Wingdings" pitchFamily="2" charset="2"/>
              <a:buNone/>
              <a:defRPr/>
            </a:pPr>
            <a:endParaRPr lang="en-US" sz="28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410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409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413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13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GB" altLang="cs-CZ" sz="4000">
                <a:latin typeface="Verdana" pitchFamily="34" charset="0"/>
              </a:rPr>
              <a:t>Example: Individual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Sample (US National Longitudinal Survey, 1987) </a:t>
            </a:r>
          </a:p>
          <a:p>
            <a:pPr eaLnBrk="1" hangingPunct="1">
              <a:spcBef>
                <a:spcPts val="600"/>
              </a:spcBef>
              <a:defRPr/>
            </a:pPr>
            <a:r>
              <a:rPr lang="en-GB" sz="2000" i="1">
                <a:solidFill>
                  <a:schemeClr val="tx2">
                    <a:lumMod val="75000"/>
                  </a:schemeClr>
                </a:solidFill>
              </a:rPr>
              <a:t>N </a:t>
            </a:r>
            <a:r>
              <a:rPr lang="en-GB" sz="2000">
                <a:solidFill>
                  <a:schemeClr val="tx2">
                    <a:lumMod val="75000"/>
                  </a:schemeClr>
                </a:solidFill>
              </a:rPr>
              <a:t>= 3294 individuals (1569 females)</a:t>
            </a:r>
          </a:p>
          <a:p>
            <a:pPr eaLnBrk="1" hangingPunct="1">
              <a:spcBef>
                <a:spcPts val="600"/>
              </a:spcBef>
              <a:defRPr/>
            </a:pPr>
            <a:r>
              <a:rPr lang="en-GB" sz="2000">
                <a:solidFill>
                  <a:schemeClr val="tx2">
                    <a:lumMod val="75000"/>
                  </a:schemeClr>
                </a:solidFill>
                <a:cs typeface="Arial" charset="0"/>
              </a:rPr>
              <a:t>Variable list</a:t>
            </a:r>
          </a:p>
          <a:p>
            <a:pPr lvl="1" eaLnBrk="1" hangingPunct="1">
              <a:spcBef>
                <a:spcPts val="600"/>
              </a:spcBef>
              <a:defRPr/>
            </a:pPr>
            <a:r>
              <a:rPr lang="en-GB" sz="1800">
                <a:solidFill>
                  <a:schemeClr val="tx2">
                    <a:lumMod val="75000"/>
                  </a:schemeClr>
                </a:solidFill>
                <a:cs typeface="Arial" charset="0"/>
              </a:rPr>
              <a:t>WAGE: wage (in 1980 $) per hour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lvl="1" eaLnBrk="1" hangingPunct="1">
              <a:spcBef>
                <a:spcPts val="600"/>
              </a:spcBef>
              <a:defRPr/>
            </a:pPr>
            <a:r>
              <a:rPr lang="en-GB" sz="1800">
                <a:solidFill>
                  <a:schemeClr val="tx2">
                    <a:lumMod val="75000"/>
                  </a:schemeClr>
                </a:solidFill>
                <a:cs typeface="Arial" charset="0"/>
              </a:rPr>
              <a:t>MALE: gender (1 if male, 0 otherwise)</a:t>
            </a:r>
          </a:p>
          <a:p>
            <a:pPr lvl="1" eaLnBrk="1" hangingPunct="1">
              <a:spcBef>
                <a:spcPts val="600"/>
              </a:spcBef>
              <a:defRPr/>
            </a:pPr>
            <a:r>
              <a:rPr lang="en-GB" sz="1800">
                <a:solidFill>
                  <a:schemeClr val="tx2">
                    <a:lumMod val="75000"/>
                  </a:schemeClr>
                </a:solidFill>
                <a:cs typeface="Arial" charset="0"/>
              </a:rPr>
              <a:t>SCHOOL: years of schooling </a:t>
            </a:r>
          </a:p>
          <a:p>
            <a:pPr lvl="1" eaLnBrk="1" hangingPunct="1">
              <a:spcBef>
                <a:spcPts val="600"/>
              </a:spcBef>
              <a:defRPr/>
            </a:pPr>
            <a:r>
              <a:rPr lang="en-GB" sz="1800">
                <a:solidFill>
                  <a:schemeClr val="tx2">
                    <a:lumMod val="75000"/>
                  </a:schemeClr>
                </a:solidFill>
                <a:cs typeface="Arial" charset="0"/>
              </a:rPr>
              <a:t>EXPER: experience in years</a:t>
            </a:r>
          </a:p>
          <a:p>
            <a:pPr lvl="1" eaLnBrk="1" hangingPunct="1">
              <a:spcBef>
                <a:spcPts val="600"/>
              </a:spcBef>
              <a:defRPr/>
            </a:pPr>
            <a:r>
              <a:rPr lang="en-GB" sz="1800">
                <a:solidFill>
                  <a:schemeClr val="tx2">
                    <a:lumMod val="75000"/>
                  </a:schemeClr>
                </a:solidFill>
                <a:cs typeface="Arial" charset="0"/>
              </a:rPr>
              <a:t>AGE: age in years</a:t>
            </a:r>
            <a:endParaRPr lang="en-GB" sz="1600">
              <a:solidFill>
                <a:schemeClr val="tx2">
                  <a:lumMod val="75000"/>
                </a:schemeClr>
              </a:solidFill>
              <a:cs typeface="Arial" charset="0"/>
            </a:endParaRPr>
          </a:p>
          <a:p>
            <a:pPr eaLnBrk="1" hangingPunct="1">
              <a:spcBef>
                <a:spcPts val="600"/>
              </a:spcBef>
              <a:defRPr/>
            </a:pPr>
            <a:r>
              <a:rPr lang="en-GB" sz="2000">
                <a:solidFill>
                  <a:schemeClr val="tx2">
                    <a:lumMod val="75000"/>
                  </a:schemeClr>
                </a:solidFill>
                <a:cs typeface="Arial" charset="0"/>
              </a:rPr>
              <a:t>Possible questions</a:t>
            </a:r>
          </a:p>
          <a:p>
            <a:pPr lvl="1" eaLnBrk="1" hangingPunct="1">
              <a:spcBef>
                <a:spcPts val="600"/>
              </a:spcBef>
              <a:defRPr/>
            </a:pPr>
            <a:r>
              <a:rPr lang="en-GB" sz="1800">
                <a:solidFill>
                  <a:schemeClr val="tx2">
                    <a:lumMod val="75000"/>
                  </a:schemeClr>
                </a:solidFill>
                <a:cs typeface="Arial" charset="0"/>
              </a:rPr>
              <a:t>Effect of gender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 Average wage </a:t>
            </a:r>
            <a:r>
              <a:rPr lang="en-GB" sz="1800" err="1">
                <a:solidFill>
                  <a:schemeClr val="tx2">
                    <a:lumMod val="75000"/>
                  </a:schemeClr>
                </a:solidFill>
                <a:cs typeface="Arial" charset="0"/>
              </a:rPr>
              <a:t>p.h</a:t>
            </a:r>
            <a:r>
              <a:rPr lang="en-GB" sz="1800">
                <a:solidFill>
                  <a:schemeClr val="tx2">
                    <a:lumMod val="75000"/>
                  </a:schemeClr>
                </a:solidFill>
                <a:cs typeface="Arial" charset="0"/>
              </a:rPr>
              <a:t>.: 6,31$ for males, 5,15$ for females</a:t>
            </a:r>
          </a:p>
          <a:p>
            <a:pPr lvl="1" eaLnBrk="1" hangingPunct="1">
              <a:spcBef>
                <a:spcPts val="600"/>
              </a:spcBef>
              <a:defRPr/>
            </a:pPr>
            <a:r>
              <a:rPr lang="en-GB" sz="1800">
                <a:solidFill>
                  <a:schemeClr val="tx2">
                    <a:lumMod val="75000"/>
                  </a:schemeClr>
                </a:solidFill>
                <a:cs typeface="Arial" charset="0"/>
              </a:rPr>
              <a:t>Effects of education, of experience, of interactions, etc.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512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512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144"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GB" altLang="cs-CZ" sz="4000">
                <a:latin typeface="Verdana" pitchFamily="34" charset="0"/>
              </a:rPr>
              <a:t>Individual Wages, </a:t>
            </a:r>
            <a:r>
              <a:rPr lang="en-GB" altLang="cs-CZ" sz="2400">
                <a:latin typeface="Verdana" pitchFamily="34" charset="0"/>
              </a:rPr>
              <a:t>cont’d</a:t>
            </a:r>
            <a:endParaRPr lang="en-GB" altLang="cs-CZ" sz="4000">
              <a:latin typeface="Verdana" pitchFamily="34" charset="0"/>
            </a:endParaRP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lvl="1" eaLnBrk="1" hangingPunct="1">
              <a:spcBef>
                <a:spcPts val="600"/>
              </a:spcBef>
              <a:buFont typeface="Wingdings" pitchFamily="2" charset="2"/>
              <a:buNone/>
              <a:defRPr/>
            </a:pPr>
            <a:r>
              <a:rPr lang="en-GB" sz="2000">
                <a:solidFill>
                  <a:schemeClr val="tx2">
                    <a:lumMod val="75000"/>
                  </a:schemeClr>
                </a:solidFill>
                <a:cs typeface="Arial" charset="0"/>
              </a:rPr>
              <a:t>Wage per hour vs. Years of schooling</a:t>
            </a:r>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6146"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6168"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150" name="Picture 4"/>
          <p:cNvPicPr>
            <a:picLocks noChangeAspect="1" noChangeArrowheads="1"/>
          </p:cNvPicPr>
          <p:nvPr/>
        </p:nvPicPr>
        <p:blipFill>
          <a:blip r:embed="rId6" cstate="print"/>
          <a:srcRect/>
          <a:stretch>
            <a:fillRect/>
          </a:stretch>
        </p:blipFill>
        <p:spPr bwMode="auto">
          <a:xfrm>
            <a:off x="2700338" y="1916113"/>
            <a:ext cx="5581650" cy="4187825"/>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GB" altLang="cs-CZ" sz="4000">
                <a:latin typeface="Verdana" pitchFamily="34" charset="0"/>
              </a:rPr>
              <a:t>Linear Regression</a:t>
            </a:r>
          </a:p>
        </p:txBody>
      </p:sp>
      <p:sp>
        <p:nvSpPr>
          <p:cNvPr id="11" name="Datumsplatzhalter 10"/>
          <p:cNvSpPr>
            <a:spLocks noGrp="1"/>
          </p:cNvSpPr>
          <p:nvPr>
            <p:ph type="dt" sz="quarter" idx="10"/>
          </p:nvPr>
        </p:nvSpPr>
        <p:spPr/>
        <p:txBody>
          <a:bodyPr/>
          <a:lstStyle/>
          <a:p>
            <a:pPr>
              <a:defRPr/>
            </a:pPr>
            <a:r>
              <a:rPr lang="en-US" altLang="en-US"/>
              <a:t>Oct 5, 2018</a:t>
            </a:r>
            <a:endParaRPr lang="de-AT" altLang="en-US"/>
          </a:p>
        </p:txBody>
      </p:sp>
      <p:sp>
        <p:nvSpPr>
          <p:cNvPr id="7175" name="Text Box 4"/>
          <p:cNvSpPr txBox="1">
            <a:spLocks noChangeArrowheads="1"/>
          </p:cNvSpPr>
          <p:nvPr/>
        </p:nvSpPr>
        <p:spPr bwMode="auto">
          <a:xfrm>
            <a:off x="879475" y="1835150"/>
            <a:ext cx="7723188" cy="1323975"/>
          </a:xfrm>
          <a:prstGeom prst="rect">
            <a:avLst/>
          </a:prstGeom>
          <a:noFill/>
          <a:ln w="9525">
            <a:noFill/>
            <a:miter lim="800000"/>
            <a:headEnd/>
            <a:tailEnd/>
          </a:ln>
        </p:spPr>
        <p:txBody>
          <a:bodyPr wrap="none">
            <a:spAutoFit/>
          </a:bodyPr>
          <a:lstStyle/>
          <a:p>
            <a:pPr eaLnBrk="0" hangingPunct="0"/>
            <a:r>
              <a:rPr lang="en-GB" altLang="cs-CZ" sz="2000" i="1" dirty="0">
                <a:solidFill>
                  <a:srgbClr val="000000"/>
                </a:solidFill>
                <a:latin typeface="Verdana" pitchFamily="34" charset="0"/>
              </a:rPr>
              <a:t>Y</a:t>
            </a:r>
            <a:r>
              <a:rPr lang="en-GB" altLang="cs-CZ" sz="2000" dirty="0">
                <a:solidFill>
                  <a:srgbClr val="000000"/>
                </a:solidFill>
                <a:latin typeface="Verdana" pitchFamily="34" charset="0"/>
              </a:rPr>
              <a:t>: explained variable</a:t>
            </a:r>
          </a:p>
          <a:p>
            <a:pPr eaLnBrk="0" hangingPunct="0"/>
            <a:r>
              <a:rPr lang="en-GB" altLang="cs-CZ" sz="2000" i="1" dirty="0">
                <a:solidFill>
                  <a:srgbClr val="000000"/>
                </a:solidFill>
                <a:latin typeface="Verdana" pitchFamily="34" charset="0"/>
              </a:rPr>
              <a:t>X</a:t>
            </a:r>
            <a:r>
              <a:rPr lang="en-GB" altLang="cs-CZ" sz="2000" dirty="0">
                <a:solidFill>
                  <a:srgbClr val="000000"/>
                </a:solidFill>
                <a:latin typeface="Verdana" pitchFamily="34" charset="0"/>
              </a:rPr>
              <a:t>: explanatory or regressor variable</a:t>
            </a:r>
          </a:p>
          <a:p>
            <a:pPr eaLnBrk="0" hangingPunct="0"/>
            <a:r>
              <a:rPr lang="en-GB" altLang="cs-CZ" sz="2000" dirty="0">
                <a:solidFill>
                  <a:srgbClr val="000000"/>
                </a:solidFill>
                <a:latin typeface="Verdana" pitchFamily="34" charset="0"/>
              </a:rPr>
              <a:t>The linear regression model describes the data-generating</a:t>
            </a:r>
            <a:endParaRPr lang="en-GB" altLang="cs-CZ" sz="2000" dirty="0">
              <a:latin typeface="Verdana" pitchFamily="34" charset="0"/>
            </a:endParaRPr>
          </a:p>
          <a:p>
            <a:pPr eaLnBrk="0" hangingPunct="0"/>
            <a:r>
              <a:rPr lang="en-GB" altLang="cs-CZ" sz="2000" dirty="0">
                <a:solidFill>
                  <a:srgbClr val="000000"/>
                </a:solidFill>
                <a:latin typeface="Verdana" pitchFamily="34" charset="0"/>
              </a:rPr>
              <a:t>    process of </a:t>
            </a:r>
            <a:r>
              <a:rPr lang="en-GB" altLang="cs-CZ" sz="2000" i="1" dirty="0">
                <a:solidFill>
                  <a:srgbClr val="000000"/>
                </a:solidFill>
                <a:latin typeface="Verdana" pitchFamily="34" charset="0"/>
              </a:rPr>
              <a:t>Y</a:t>
            </a:r>
            <a:r>
              <a:rPr lang="en-GB" altLang="cs-CZ" sz="2000" dirty="0">
                <a:latin typeface="Verdana" pitchFamily="34" charset="0"/>
              </a:rPr>
              <a:t> </a:t>
            </a:r>
            <a:r>
              <a:rPr lang="en-GB" altLang="cs-CZ" sz="2000" dirty="0">
                <a:solidFill>
                  <a:srgbClr val="000000"/>
                </a:solidFill>
                <a:latin typeface="Verdana" pitchFamily="34" charset="0"/>
              </a:rPr>
              <a:t>under the condition </a:t>
            </a:r>
            <a:r>
              <a:rPr lang="en-GB" altLang="cs-CZ" sz="2000" i="1" dirty="0">
                <a:solidFill>
                  <a:srgbClr val="000000"/>
                </a:solidFill>
                <a:latin typeface="Verdana" pitchFamily="34" charset="0"/>
              </a:rPr>
              <a:t>X</a:t>
            </a:r>
          </a:p>
        </p:txBody>
      </p:sp>
      <p:sp>
        <p:nvSpPr>
          <p:cNvPr id="7176" name="Text Box 5"/>
          <p:cNvSpPr txBox="1">
            <a:spLocks noChangeArrowheads="1"/>
          </p:cNvSpPr>
          <p:nvPr/>
        </p:nvSpPr>
        <p:spPr bwMode="auto">
          <a:xfrm>
            <a:off x="900113" y="3192463"/>
            <a:ext cx="4403725" cy="400050"/>
          </a:xfrm>
          <a:prstGeom prst="rect">
            <a:avLst/>
          </a:prstGeom>
          <a:noFill/>
          <a:ln w="9525">
            <a:noFill/>
            <a:miter lim="800000"/>
            <a:headEnd/>
            <a:tailEnd/>
          </a:ln>
        </p:spPr>
        <p:txBody>
          <a:bodyPr wrap="none">
            <a:spAutoFit/>
          </a:bodyPr>
          <a:lstStyle/>
          <a:p>
            <a:pPr eaLnBrk="0" hangingPunct="0"/>
            <a:r>
              <a:rPr lang="de-AT" altLang="cs-CZ" sz="2000">
                <a:solidFill>
                  <a:srgbClr val="000000"/>
                </a:solidFill>
                <a:latin typeface="Verdana" pitchFamily="34" charset="0"/>
              </a:rPr>
              <a:t>   </a:t>
            </a:r>
            <a:r>
              <a:rPr lang="en-GB" altLang="cs-CZ" sz="2000">
                <a:solidFill>
                  <a:srgbClr val="000000"/>
                </a:solidFill>
                <a:latin typeface="Verdana" pitchFamily="34" charset="0"/>
              </a:rPr>
              <a:t>simple linear regression model</a:t>
            </a:r>
            <a:endParaRPr lang="en-GB" altLang="cs-CZ" sz="2000" i="1">
              <a:solidFill>
                <a:srgbClr val="000000"/>
              </a:solidFill>
              <a:latin typeface="Verdana" pitchFamily="34" charset="0"/>
            </a:endParaRPr>
          </a:p>
        </p:txBody>
      </p:sp>
      <p:sp>
        <p:nvSpPr>
          <p:cNvPr id="7177" name="Text Box 8"/>
          <p:cNvSpPr txBox="1">
            <a:spLocks noChangeArrowheads="1"/>
          </p:cNvSpPr>
          <p:nvPr/>
        </p:nvSpPr>
        <p:spPr bwMode="auto">
          <a:xfrm>
            <a:off x="1671638" y="4094163"/>
            <a:ext cx="2444750" cy="923925"/>
          </a:xfrm>
          <a:prstGeom prst="rect">
            <a:avLst/>
          </a:prstGeom>
          <a:noFill/>
          <a:ln w="9525">
            <a:noFill/>
            <a:miter lim="800000"/>
            <a:headEnd/>
            <a:tailEnd/>
          </a:ln>
        </p:spPr>
        <p:txBody>
          <a:bodyPr>
            <a:spAutoFit/>
          </a:bodyPr>
          <a:lstStyle/>
          <a:p>
            <a:pPr eaLnBrk="0" hangingPunct="0"/>
            <a:r>
              <a:rPr lang="en-GB" altLang="cs-CZ">
                <a:solidFill>
                  <a:srgbClr val="000000"/>
                </a:solidFill>
                <a:latin typeface="Symbol" pitchFamily="18" charset="2"/>
              </a:rPr>
              <a:t>b</a:t>
            </a:r>
            <a:r>
              <a:rPr lang="en-GB" altLang="cs-CZ" baseline="-25000">
                <a:solidFill>
                  <a:srgbClr val="000000"/>
                </a:solidFill>
                <a:latin typeface="Symbol" pitchFamily="18" charset="2"/>
              </a:rPr>
              <a:t>2</a:t>
            </a:r>
            <a:r>
              <a:rPr lang="en-GB" altLang="cs-CZ">
                <a:solidFill>
                  <a:srgbClr val="000000"/>
                </a:solidFill>
                <a:latin typeface="Verdana" pitchFamily="34" charset="0"/>
              </a:rPr>
              <a:t>: coefficient of </a:t>
            </a:r>
            <a:r>
              <a:rPr lang="en-GB" altLang="cs-CZ" i="1">
                <a:solidFill>
                  <a:srgbClr val="000000"/>
                </a:solidFill>
                <a:latin typeface="Verdana" pitchFamily="34" charset="0"/>
              </a:rPr>
              <a:t>X</a:t>
            </a:r>
          </a:p>
          <a:p>
            <a:pPr eaLnBrk="0" hangingPunct="0"/>
            <a:r>
              <a:rPr lang="en-GB" altLang="cs-CZ">
                <a:solidFill>
                  <a:srgbClr val="000000"/>
                </a:solidFill>
                <a:latin typeface="Symbol" pitchFamily="18" charset="2"/>
              </a:rPr>
              <a:t>b</a:t>
            </a:r>
            <a:r>
              <a:rPr lang="en-GB" altLang="cs-CZ" baseline="-25000">
                <a:solidFill>
                  <a:srgbClr val="000000"/>
                </a:solidFill>
                <a:latin typeface="Symbol" pitchFamily="18" charset="2"/>
              </a:rPr>
              <a:t>1 </a:t>
            </a:r>
            <a:r>
              <a:rPr lang="en-GB" altLang="cs-CZ">
                <a:solidFill>
                  <a:srgbClr val="000000"/>
                </a:solidFill>
                <a:latin typeface="Verdana" pitchFamily="34" charset="0"/>
              </a:rPr>
              <a:t>: intercept</a:t>
            </a:r>
            <a:endParaRPr lang="en-GB" altLang="cs-CZ" i="1">
              <a:solidFill>
                <a:srgbClr val="000000"/>
              </a:solidFill>
              <a:latin typeface="Verdana" pitchFamily="34" charset="0"/>
            </a:endParaRPr>
          </a:p>
          <a:p>
            <a:pPr eaLnBrk="0" hangingPunct="0"/>
            <a:endParaRPr lang="en-GB" altLang="cs-CZ" i="1">
              <a:solidFill>
                <a:srgbClr val="000000"/>
              </a:solidFill>
              <a:latin typeface="Verdana" pitchFamily="34" charset="0"/>
            </a:endParaRPr>
          </a:p>
        </p:txBody>
      </p:sp>
      <p:sp>
        <p:nvSpPr>
          <p:cNvPr id="7178" name="Text Box 11"/>
          <p:cNvSpPr txBox="1">
            <a:spLocks noChangeArrowheads="1"/>
          </p:cNvSpPr>
          <p:nvPr/>
        </p:nvSpPr>
        <p:spPr bwMode="auto">
          <a:xfrm>
            <a:off x="1143000" y="4886325"/>
            <a:ext cx="4335463" cy="400050"/>
          </a:xfrm>
          <a:prstGeom prst="rect">
            <a:avLst/>
          </a:prstGeom>
          <a:noFill/>
          <a:ln w="9525">
            <a:noFill/>
            <a:miter lim="800000"/>
            <a:headEnd/>
            <a:tailEnd/>
          </a:ln>
        </p:spPr>
        <p:txBody>
          <a:bodyPr wrap="none">
            <a:spAutoFit/>
          </a:bodyPr>
          <a:lstStyle/>
          <a:p>
            <a:pPr eaLnBrk="0" hangingPunct="0"/>
            <a:r>
              <a:rPr lang="en-GB" altLang="cs-CZ" sz="2000">
                <a:solidFill>
                  <a:srgbClr val="000000"/>
                </a:solidFill>
                <a:latin typeface="Verdana" pitchFamily="34" charset="0"/>
              </a:rPr>
              <a:t>multiple</a:t>
            </a:r>
            <a:r>
              <a:rPr lang="en-GB" altLang="cs-CZ" sz="2000">
                <a:latin typeface="Verdana" pitchFamily="34" charset="0"/>
              </a:rPr>
              <a:t> </a:t>
            </a:r>
            <a:r>
              <a:rPr lang="en-GB" altLang="cs-CZ" sz="2000">
                <a:solidFill>
                  <a:srgbClr val="000000"/>
                </a:solidFill>
                <a:latin typeface="Verdana" pitchFamily="34" charset="0"/>
              </a:rPr>
              <a:t>linear</a:t>
            </a:r>
            <a:r>
              <a:rPr lang="en-GB" altLang="cs-CZ" sz="2000">
                <a:latin typeface="Verdana" pitchFamily="34" charset="0"/>
              </a:rPr>
              <a:t> </a:t>
            </a:r>
            <a:r>
              <a:rPr lang="en-GB" altLang="cs-CZ" sz="2000">
                <a:solidFill>
                  <a:srgbClr val="000000"/>
                </a:solidFill>
                <a:latin typeface="Verdana" pitchFamily="34" charset="0"/>
              </a:rPr>
              <a:t>regression model</a:t>
            </a:r>
          </a:p>
        </p:txBody>
      </p:sp>
      <p:graphicFrame>
        <p:nvGraphicFramePr>
          <p:cNvPr id="7170" name="Object 1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7228" name="Formel" r:id="rId4" imgW="114151" imgH="215619" progId="Equation.3">
                  <p:embed/>
                </p:oleObj>
              </mc:Choice>
              <mc:Fallback>
                <p:oleObj name="Formel" r:id="rId4" imgW="114151" imgH="215619"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13"/>
          <p:cNvGraphicFramePr>
            <a:graphicFrameLocks noChangeAspect="1"/>
          </p:cNvGraphicFramePr>
          <p:nvPr/>
        </p:nvGraphicFramePr>
        <p:xfrm>
          <a:off x="1427163" y="3600450"/>
          <a:ext cx="1882775" cy="504825"/>
        </p:xfrm>
        <a:graphic>
          <a:graphicData uri="http://schemas.openxmlformats.org/presentationml/2006/ole">
            <mc:AlternateContent xmlns:mc="http://schemas.openxmlformats.org/markup-compatibility/2006">
              <mc:Choice xmlns:v="urn:schemas-microsoft-com:vml" Requires="v">
                <p:oleObj spid="_x0000_s7229" name="Equation" r:id="rId6" imgW="850680" imgH="228600" progId="Equation.DSMT4">
                  <p:embed/>
                </p:oleObj>
              </mc:Choice>
              <mc:Fallback>
                <p:oleObj name="Equation" r:id="rId6" imgW="850680" imgH="22860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7163" y="3600450"/>
                        <a:ext cx="18827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14"/>
          <p:cNvGraphicFramePr>
            <a:graphicFrameLocks noChangeAspect="1"/>
          </p:cNvGraphicFramePr>
          <p:nvPr/>
        </p:nvGraphicFramePr>
        <p:xfrm>
          <a:off x="1428750" y="5286375"/>
          <a:ext cx="3863975" cy="504825"/>
        </p:xfrm>
        <a:graphic>
          <a:graphicData uri="http://schemas.openxmlformats.org/presentationml/2006/ole">
            <mc:AlternateContent xmlns:mc="http://schemas.openxmlformats.org/markup-compatibility/2006">
              <mc:Choice xmlns:v="urn:schemas-microsoft-com:vml" Requires="v">
                <p:oleObj spid="_x0000_s7230" name="Formel" r:id="rId8" imgW="1651000" imgH="215900" progId="Equation.3">
                  <p:embed/>
                </p:oleObj>
              </mc:Choice>
              <mc:Fallback>
                <p:oleObj name="Formel" r:id="rId8" imgW="1651000" imgH="215900"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8750" y="5286375"/>
                        <a:ext cx="38639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Fußzeilenplatzhalter 11"/>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altLang="cs-CZ" sz="4000">
                <a:latin typeface="Verdana" pitchFamily="34" charset="0"/>
              </a:rPr>
              <a:t>Fitting a Model to Data</a:t>
            </a:r>
          </a:p>
        </p:txBody>
      </p:sp>
      <p:sp>
        <p:nvSpPr>
          <p:cNvPr id="59395" name="Rectangle 3"/>
          <p:cNvSpPr>
            <a:spLocks noGrp="1" noChangeArrowheads="1"/>
          </p:cNvSpPr>
          <p:nvPr>
            <p:ph idx="1"/>
          </p:nvPr>
        </p:nvSpPr>
        <p:spPr>
          <a:xfrm>
            <a:off x="603250" y="1825625"/>
            <a:ext cx="8001000" cy="4267200"/>
          </a:xfrm>
        </p:spPr>
        <p:txBody>
          <a:bodyPr/>
          <a:lstStyle/>
          <a:p>
            <a:pPr marL="469900" indent="-469900">
              <a:lnSpc>
                <a:spcPct val="80000"/>
              </a:lnSpc>
              <a:buFont typeface="Wingdings" pitchFamily="2" charset="2"/>
              <a:buNone/>
            </a:pPr>
            <a:r>
              <a:rPr lang="en-GB" altLang="cs-CZ" sz="2000"/>
              <a:t>Choice of values </a:t>
            </a:r>
            <a:r>
              <a:rPr lang="en-GB" altLang="cs-CZ" sz="2000" i="1"/>
              <a:t>b</a:t>
            </a:r>
            <a:r>
              <a:rPr lang="en-GB" altLang="cs-CZ" sz="2000" baseline="-25000"/>
              <a:t>1</a:t>
            </a:r>
            <a:r>
              <a:rPr lang="en-GB" altLang="cs-CZ" sz="2000"/>
              <a:t>, </a:t>
            </a:r>
            <a:r>
              <a:rPr lang="en-GB" altLang="cs-CZ" sz="2000" i="1"/>
              <a:t>b</a:t>
            </a:r>
            <a:r>
              <a:rPr lang="en-GB" altLang="cs-CZ" sz="2000" baseline="-25000"/>
              <a:t>2</a:t>
            </a:r>
            <a:r>
              <a:rPr lang="en-GB" altLang="cs-CZ" sz="2000"/>
              <a:t> for model parameters </a:t>
            </a:r>
            <a:r>
              <a:rPr lang="en-GB" altLang="cs-CZ" sz="2000">
                <a:latin typeface="Symbol" pitchFamily="18" charset="2"/>
              </a:rPr>
              <a:t>b</a:t>
            </a:r>
            <a:r>
              <a:rPr lang="en-GB" altLang="cs-CZ" sz="2000" baseline="-25000"/>
              <a:t>1</a:t>
            </a:r>
            <a:r>
              <a:rPr lang="en-GB" altLang="cs-CZ" sz="2000"/>
              <a:t>, </a:t>
            </a:r>
            <a:r>
              <a:rPr lang="en-GB" altLang="cs-CZ" sz="2000">
                <a:latin typeface="Symbol" pitchFamily="18" charset="2"/>
              </a:rPr>
              <a:t>b</a:t>
            </a:r>
            <a:r>
              <a:rPr lang="en-GB" altLang="cs-CZ" sz="2000" baseline="-25000"/>
              <a:t>2</a:t>
            </a:r>
            <a:r>
              <a:rPr lang="en-GB" altLang="cs-CZ" sz="2000"/>
              <a:t> of </a:t>
            </a:r>
            <a:r>
              <a:rPr lang="en-GB" altLang="cs-CZ" sz="2000" i="1"/>
              <a:t>Y</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 </a:t>
            </a:r>
            <a:r>
              <a:rPr lang="en-GB" altLang="cs-CZ" sz="2000" i="1"/>
              <a:t>X</a:t>
            </a:r>
            <a:r>
              <a:rPr lang="en-GB" altLang="cs-CZ" sz="2000"/>
              <a:t>,</a:t>
            </a:r>
          </a:p>
          <a:p>
            <a:pPr marL="469900" indent="-469900">
              <a:lnSpc>
                <a:spcPct val="80000"/>
              </a:lnSpc>
              <a:buFont typeface="Wingdings" pitchFamily="2" charset="2"/>
              <a:buNone/>
            </a:pPr>
            <a:r>
              <a:rPr lang="en-GB" altLang="cs-CZ" sz="2000"/>
              <a:t>given the observations (</a:t>
            </a:r>
            <a:r>
              <a:rPr lang="en-GB" altLang="cs-CZ" sz="2000" i="1"/>
              <a:t>y</a:t>
            </a:r>
            <a:r>
              <a:rPr lang="en-GB" altLang="cs-CZ" sz="2000" baseline="-25000"/>
              <a:t>i</a:t>
            </a:r>
            <a:r>
              <a:rPr lang="en-GB" altLang="cs-CZ" sz="2000"/>
              <a:t>, </a:t>
            </a:r>
            <a:r>
              <a:rPr lang="en-GB" altLang="cs-CZ" sz="2000" i="1"/>
              <a:t>x</a:t>
            </a:r>
            <a:r>
              <a:rPr lang="en-GB" altLang="cs-CZ" sz="2000" baseline="-25000"/>
              <a:t>i</a:t>
            </a:r>
            <a:r>
              <a:rPr lang="en-GB" altLang="cs-CZ" sz="2000"/>
              <a:t>), </a:t>
            </a:r>
            <a:r>
              <a:rPr lang="en-GB" altLang="cs-CZ" sz="2000" i="1"/>
              <a:t>i</a:t>
            </a:r>
            <a:r>
              <a:rPr lang="en-GB" altLang="cs-CZ" sz="2000"/>
              <a:t> = 1,…,</a:t>
            </a:r>
            <a:r>
              <a:rPr lang="en-GB" altLang="cs-CZ" sz="2000" i="1"/>
              <a:t>N</a:t>
            </a:r>
            <a:r>
              <a:rPr lang="en-GB" altLang="cs-CZ" sz="2000"/>
              <a:t> </a:t>
            </a:r>
          </a:p>
          <a:p>
            <a:pPr marL="469900" indent="-469900">
              <a:lnSpc>
                <a:spcPct val="80000"/>
              </a:lnSpc>
              <a:buFont typeface="Wingdings" pitchFamily="2" charset="2"/>
              <a:buNone/>
            </a:pPr>
            <a:endParaRPr lang="en-GB" altLang="cs-CZ" sz="2000">
              <a:latin typeface="Symbol" pitchFamily="18" charset="2"/>
            </a:endParaRPr>
          </a:p>
          <a:p>
            <a:pPr marL="469900" indent="-469900">
              <a:lnSpc>
                <a:spcPct val="80000"/>
              </a:lnSpc>
              <a:buFont typeface="Wingdings" pitchFamily="2" charset="2"/>
              <a:buNone/>
            </a:pPr>
            <a:r>
              <a:rPr lang="en-GB" altLang="cs-CZ" sz="2000"/>
              <a:t>Principle of (Ordinary) Least Squares or OLS:</a:t>
            </a:r>
          </a:p>
          <a:p>
            <a:pPr marL="469900" indent="-469900">
              <a:lnSpc>
                <a:spcPct val="80000"/>
              </a:lnSpc>
              <a:buFont typeface="Wingdings" pitchFamily="2" charset="2"/>
              <a:buNone/>
            </a:pPr>
            <a:r>
              <a:rPr lang="en-GB" altLang="cs-CZ" sz="2000"/>
              <a:t>		</a:t>
            </a:r>
            <a:r>
              <a:rPr lang="en-GB" altLang="cs-CZ" sz="2000" i="1"/>
              <a:t>b</a:t>
            </a:r>
            <a:r>
              <a:rPr lang="en-GB" altLang="cs-CZ" sz="2000" baseline="-25000"/>
              <a:t>i</a:t>
            </a:r>
            <a:r>
              <a:rPr lang="en-GB" altLang="cs-CZ" sz="2000"/>
              <a:t> = arg min</a:t>
            </a:r>
            <a:r>
              <a:rPr lang="en-GB" altLang="cs-CZ" sz="2000" baseline="-25000">
                <a:latin typeface="Symbol" pitchFamily="18" charset="2"/>
              </a:rPr>
              <a:t>b</a:t>
            </a:r>
            <a:r>
              <a:rPr lang="en-GB" altLang="cs-CZ" sz="2000" baseline="-25000">
                <a:latin typeface="Verdana" pitchFamily="34" charset="0"/>
              </a:rPr>
              <a:t>1, </a:t>
            </a:r>
            <a:r>
              <a:rPr lang="en-GB" altLang="cs-CZ" sz="2000" baseline="-25000">
                <a:latin typeface="Symbol" pitchFamily="18" charset="2"/>
              </a:rPr>
              <a:t>b</a:t>
            </a:r>
            <a:r>
              <a:rPr lang="en-GB" altLang="cs-CZ" sz="2000" baseline="-25000">
                <a:latin typeface="Verdana" pitchFamily="34" charset="0"/>
              </a:rPr>
              <a:t>2</a:t>
            </a:r>
            <a:r>
              <a:rPr lang="en-GB" altLang="cs-CZ" sz="2000">
                <a:latin typeface="Verdana" pitchFamily="34" charset="0"/>
              </a:rPr>
              <a:t> </a:t>
            </a:r>
            <a:r>
              <a:rPr lang="en-GB" altLang="cs-CZ" sz="2000"/>
              <a:t>S(</a:t>
            </a:r>
            <a:r>
              <a:rPr lang="en-GB" altLang="cs-CZ" sz="2000">
                <a:latin typeface="Symbol" pitchFamily="18" charset="2"/>
              </a:rPr>
              <a:t>b</a:t>
            </a:r>
            <a:r>
              <a:rPr lang="en-GB" altLang="cs-CZ" sz="2000" baseline="-25000">
                <a:latin typeface="Verdana" pitchFamily="34" charset="0"/>
              </a:rPr>
              <a:t>1</a:t>
            </a:r>
            <a:r>
              <a:rPr lang="en-GB" altLang="cs-CZ" sz="2000"/>
              <a:t>, </a:t>
            </a:r>
            <a:r>
              <a:rPr lang="en-GB" altLang="cs-CZ" sz="2000">
                <a:latin typeface="Symbol" pitchFamily="18" charset="2"/>
              </a:rPr>
              <a:t>b</a:t>
            </a:r>
            <a:r>
              <a:rPr lang="en-GB" altLang="cs-CZ" sz="2000" baseline="-25000">
                <a:latin typeface="Verdana" pitchFamily="34" charset="0"/>
              </a:rPr>
              <a:t>2</a:t>
            </a:r>
            <a:r>
              <a:rPr lang="en-GB" altLang="cs-CZ" sz="2000"/>
              <a:t>), </a:t>
            </a:r>
            <a:r>
              <a:rPr lang="en-GB" altLang="cs-CZ" sz="2000" i="1"/>
              <a:t>i </a:t>
            </a:r>
            <a:r>
              <a:rPr lang="en-GB" altLang="cs-CZ" sz="2000"/>
              <a:t>=1,2</a:t>
            </a:r>
          </a:p>
          <a:p>
            <a:pPr marL="469900" indent="-469900">
              <a:lnSpc>
                <a:spcPct val="80000"/>
              </a:lnSpc>
              <a:buFont typeface="Wingdings" pitchFamily="2" charset="2"/>
              <a:buNone/>
            </a:pPr>
            <a:endParaRPr lang="en-GB" altLang="cs-CZ" sz="2000"/>
          </a:p>
          <a:p>
            <a:pPr marL="469900" indent="-469900">
              <a:lnSpc>
                <a:spcPct val="80000"/>
              </a:lnSpc>
              <a:buFont typeface="Wingdings" pitchFamily="2" charset="2"/>
              <a:buNone/>
            </a:pPr>
            <a:r>
              <a:rPr lang="en-GB" altLang="cs-CZ" sz="2000"/>
              <a:t>Objective function: sum of the squared deviations</a:t>
            </a:r>
          </a:p>
          <a:p>
            <a:pPr marL="469900" indent="-469900">
              <a:lnSpc>
                <a:spcPct val="80000"/>
              </a:lnSpc>
              <a:buFont typeface="Wingdings" pitchFamily="2" charset="2"/>
              <a:buNone/>
            </a:pPr>
            <a:r>
              <a:rPr lang="en-GB" altLang="cs-CZ" sz="2000"/>
              <a:t>		S(</a:t>
            </a:r>
            <a:r>
              <a:rPr lang="en-GB" altLang="cs-CZ" sz="2000">
                <a:latin typeface="Symbol" pitchFamily="18" charset="2"/>
              </a:rPr>
              <a:t>b</a:t>
            </a:r>
            <a:r>
              <a:rPr lang="en-GB" altLang="cs-CZ" sz="2000" baseline="-25000"/>
              <a:t>1</a:t>
            </a:r>
            <a:r>
              <a:rPr lang="en-GB" altLang="cs-CZ" sz="2000"/>
              <a:t>, </a:t>
            </a:r>
            <a:r>
              <a:rPr lang="en-GB" altLang="cs-CZ" sz="2000">
                <a:latin typeface="Symbol" pitchFamily="18" charset="2"/>
              </a:rPr>
              <a:t>b</a:t>
            </a:r>
            <a:r>
              <a:rPr lang="en-GB" altLang="cs-CZ" sz="2000" baseline="-25000"/>
              <a:t>2</a:t>
            </a:r>
            <a:r>
              <a:rPr lang="en-GB" altLang="cs-CZ" sz="2000"/>
              <a:t>) = </a:t>
            </a:r>
            <a:r>
              <a:rPr lang="en-GB" altLang="cs-CZ" sz="2000">
                <a:latin typeface="Symbol" pitchFamily="18" charset="2"/>
              </a:rPr>
              <a:t>S</a:t>
            </a:r>
            <a:r>
              <a:rPr lang="en-GB" altLang="cs-CZ" sz="2000" baseline="-25000"/>
              <a:t>i </a:t>
            </a:r>
            <a:r>
              <a:rPr lang="en-GB" altLang="cs-CZ" sz="2000"/>
              <a:t>[</a:t>
            </a:r>
            <a:r>
              <a:rPr lang="en-GB" altLang="cs-CZ" sz="2000" i="1"/>
              <a:t>y</a:t>
            </a:r>
            <a:r>
              <a:rPr lang="en-GB" altLang="cs-CZ" sz="2000" baseline="-25000"/>
              <a:t>i</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a:t>
            </a:r>
            <a:r>
              <a:rPr lang="en-GB" altLang="cs-CZ" sz="2000" i="1"/>
              <a:t>x</a:t>
            </a:r>
            <a:r>
              <a:rPr lang="en-GB" altLang="cs-CZ" sz="2000" baseline="-25000"/>
              <a:t>i</a:t>
            </a:r>
            <a:r>
              <a:rPr lang="en-GB" altLang="cs-CZ" sz="2000"/>
              <a:t>)]</a:t>
            </a:r>
            <a:r>
              <a:rPr lang="en-GB" altLang="cs-CZ" sz="2000" baseline="30000"/>
              <a:t>2 </a:t>
            </a:r>
            <a:r>
              <a:rPr lang="en-GB" altLang="cs-CZ" sz="2000"/>
              <a:t>= </a:t>
            </a:r>
            <a:r>
              <a:rPr lang="en-GB" altLang="cs-CZ" sz="2000">
                <a:latin typeface="Symbol" pitchFamily="18" charset="2"/>
              </a:rPr>
              <a:t>S</a:t>
            </a:r>
            <a:r>
              <a:rPr lang="en-GB" altLang="cs-CZ" sz="2000" baseline="-25000"/>
              <a:t>i </a:t>
            </a:r>
            <a:r>
              <a:rPr lang="en-GB" altLang="cs-CZ" sz="2000">
                <a:latin typeface="Symbol" pitchFamily="18" charset="2"/>
              </a:rPr>
              <a:t>e</a:t>
            </a:r>
            <a:r>
              <a:rPr lang="en-GB" altLang="cs-CZ" sz="2000" baseline="-25000"/>
              <a:t>i</a:t>
            </a:r>
            <a:r>
              <a:rPr lang="en-GB" altLang="cs-CZ" sz="2000" baseline="30000"/>
              <a:t>2</a:t>
            </a:r>
            <a:endParaRPr lang="en-GB" altLang="cs-CZ" sz="2000"/>
          </a:p>
          <a:p>
            <a:pPr marL="469900" indent="-469900">
              <a:lnSpc>
                <a:spcPct val="80000"/>
              </a:lnSpc>
              <a:buFont typeface="Wingdings" pitchFamily="2" charset="2"/>
              <a:buNone/>
            </a:pPr>
            <a:r>
              <a:rPr lang="en-GB" altLang="cs-CZ" sz="2000"/>
              <a:t>		</a:t>
            </a:r>
          </a:p>
          <a:p>
            <a:pPr marL="469900" indent="-469900">
              <a:lnSpc>
                <a:spcPct val="80000"/>
              </a:lnSpc>
              <a:buFont typeface="Wingdings" pitchFamily="2" charset="2"/>
              <a:buNone/>
            </a:pPr>
            <a:r>
              <a:rPr lang="en-GB" altLang="cs-CZ" sz="2000"/>
              <a:t>Deviation between observation and fitted value: </a:t>
            </a:r>
            <a:r>
              <a:rPr lang="en-GB" altLang="cs-CZ" sz="2000">
                <a:latin typeface="Symbol" pitchFamily="18" charset="2"/>
              </a:rPr>
              <a:t>e</a:t>
            </a:r>
            <a:r>
              <a:rPr lang="en-GB" altLang="cs-CZ" sz="2000" baseline="-25000"/>
              <a:t>i</a:t>
            </a:r>
            <a:r>
              <a:rPr lang="en-GB" altLang="cs-CZ" sz="2000"/>
              <a:t> = </a:t>
            </a:r>
            <a:r>
              <a:rPr lang="en-GB" altLang="cs-CZ" sz="2000" i="1"/>
              <a:t>y</a:t>
            </a:r>
            <a:r>
              <a:rPr lang="en-GB" altLang="cs-CZ" sz="2000" baseline="-25000"/>
              <a:t>i</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a:t>
            </a:r>
            <a:r>
              <a:rPr lang="en-GB" altLang="cs-CZ" sz="2000" i="1"/>
              <a:t>x</a:t>
            </a:r>
            <a:r>
              <a:rPr lang="en-GB" altLang="cs-CZ" sz="2000" baseline="-25000"/>
              <a:t>i</a:t>
            </a:r>
            <a:r>
              <a:rPr lang="en-GB" altLang="cs-CZ" sz="2000"/>
              <a:t>) </a:t>
            </a:r>
          </a:p>
          <a:p>
            <a:pPr marL="469900" indent="-469900">
              <a:lnSpc>
                <a:spcPct val="80000"/>
              </a:lnSpc>
              <a:buFont typeface="Wingdings" pitchFamily="2" charset="2"/>
              <a:buNone/>
            </a:pPr>
            <a:endParaRPr lang="en-GB" altLang="cs-CZ" sz="2000"/>
          </a:p>
          <a:p>
            <a:pPr marL="469900" indent="-469900">
              <a:lnSpc>
                <a:spcPct val="80000"/>
              </a:lnSpc>
              <a:buFont typeface="Wingdings" pitchFamily="2" charset="2"/>
              <a:buNone/>
            </a:pPr>
            <a:endParaRPr lang="en-GB" altLang="cs-CZ" sz="2000"/>
          </a:p>
          <a:p>
            <a:pPr marL="469900" indent="-469900">
              <a:lnSpc>
                <a:spcPct val="80000"/>
              </a:lnSpc>
              <a:buFont typeface="Wingdings" pitchFamily="2" charset="2"/>
              <a:buNone/>
            </a:pPr>
            <a:endParaRPr lang="en-GB" altLang="cs-CZ" sz="2000"/>
          </a:p>
        </p:txBody>
      </p:sp>
      <p:sp>
        <p:nvSpPr>
          <p:cNvPr id="6" name="Datumsplatzhalter 5"/>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GB" altLang="cs-CZ" sz="4000">
                <a:latin typeface="Verdana" pitchFamily="34" charset="0"/>
              </a:rPr>
              <a:t>Observations and Fitted Regression Line</a:t>
            </a:r>
            <a:endParaRPr lang="en-US" altLang="cs-CZ" sz="4000">
              <a:latin typeface="Verdana" pitchFamily="34" charset="0"/>
            </a:endParaRPr>
          </a:p>
        </p:txBody>
      </p:sp>
      <p:sp>
        <p:nvSpPr>
          <p:cNvPr id="8196" name="Inhaltsplatzhalter 6"/>
          <p:cNvSpPr>
            <a:spLocks noGrp="1"/>
          </p:cNvSpPr>
          <p:nvPr>
            <p:ph idx="1"/>
          </p:nvPr>
        </p:nvSpPr>
        <p:spPr/>
        <p:txBody>
          <a:bodyPr/>
          <a:lstStyle/>
          <a:p>
            <a:pPr>
              <a:buFont typeface="Wingdings" pitchFamily="2" charset="2"/>
              <a:buNone/>
            </a:pPr>
            <a:endParaRPr lang="en-GB" altLang="cs-CZ" sz="2000"/>
          </a:p>
          <a:p>
            <a:pPr>
              <a:buFont typeface="Wingdings" pitchFamily="2" charset="2"/>
              <a:buNone/>
            </a:pPr>
            <a:r>
              <a:rPr lang="en-GB" altLang="cs-CZ" sz="2000"/>
              <a:t>Simple linear regression: Fitted line and observation points (Verbeek, Figure 2.1) </a:t>
            </a:r>
            <a:endParaRPr lang="de-AT" altLang="cs-CZ" sz="2000"/>
          </a:p>
        </p:txBody>
      </p:sp>
      <p:sp>
        <p:nvSpPr>
          <p:cNvPr id="6" name="Datumsplatzhalter 5"/>
          <p:cNvSpPr>
            <a:spLocks noGrp="1"/>
          </p:cNvSpPr>
          <p:nvPr>
            <p:ph type="dt" sz="quarter" idx="10"/>
          </p:nvPr>
        </p:nvSpPr>
        <p:spPr/>
        <p:txBody>
          <a:bodyPr/>
          <a:lstStyle/>
          <a:p>
            <a:pPr>
              <a:defRPr/>
            </a:pPr>
            <a:r>
              <a:rPr lang="en-US" altLang="en-US"/>
              <a:t>Oct 5, 2018</a:t>
            </a:r>
            <a:endParaRPr lang="de-AT" altLang="en-US"/>
          </a:p>
        </p:txBody>
      </p:sp>
      <p:graphicFrame>
        <p:nvGraphicFramePr>
          <p:cNvPr id="8194" name="Object 3"/>
          <p:cNvGraphicFramePr>
            <a:graphicFrameLocks noChangeAspect="1"/>
          </p:cNvGraphicFramePr>
          <p:nvPr/>
        </p:nvGraphicFramePr>
        <p:xfrm>
          <a:off x="2214563" y="2630488"/>
          <a:ext cx="5572125" cy="3441700"/>
        </p:xfrm>
        <a:graphic>
          <a:graphicData uri="http://schemas.openxmlformats.org/presentationml/2006/ole">
            <mc:AlternateContent xmlns:mc="http://schemas.openxmlformats.org/markup-compatibility/2006">
              <mc:Choice xmlns:v="urn:schemas-microsoft-com:vml" Requires="v">
                <p:oleObj spid="_x0000_s8216" name="Photo Editor Photo" r:id="rId4" imgW="5780952" imgH="3572374" progId="">
                  <p:embed/>
                </p:oleObj>
              </mc:Choice>
              <mc:Fallback>
                <p:oleObj name="Photo Editor Photo" r:id="rId4" imgW="5780952" imgH="3572374"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4563" y="2630488"/>
                        <a:ext cx="557212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2"/>
          <p:cNvSpPr>
            <a:spLocks noGrp="1" noChangeArrowheads="1"/>
          </p:cNvSpPr>
          <p:nvPr>
            <p:ph type="title"/>
          </p:nvPr>
        </p:nvSpPr>
        <p:spPr/>
        <p:txBody>
          <a:bodyPr/>
          <a:lstStyle/>
          <a:p>
            <a:r>
              <a:rPr lang="en-GB" altLang="cs-CZ" sz="4000">
                <a:latin typeface="Verdana" pitchFamily="34" charset="0"/>
              </a:rPr>
              <a:t>OLS Estimators</a:t>
            </a:r>
          </a:p>
        </p:txBody>
      </p:sp>
      <p:sp>
        <p:nvSpPr>
          <p:cNvPr id="9224" name="Rectangle 3"/>
          <p:cNvSpPr>
            <a:spLocks noGrp="1" noChangeArrowheads="1"/>
          </p:cNvSpPr>
          <p:nvPr>
            <p:ph type="body" sz="half" idx="1"/>
          </p:nvPr>
        </p:nvSpPr>
        <p:spPr>
          <a:xfrm>
            <a:off x="457200" y="3311525"/>
            <a:ext cx="8045450" cy="2903538"/>
          </a:xfrm>
        </p:spPr>
        <p:txBody>
          <a:bodyPr/>
          <a:lstStyle/>
          <a:p>
            <a:pPr marL="469900" indent="-469900">
              <a:buFont typeface="Wingdings" pitchFamily="2" charset="2"/>
              <a:buNone/>
            </a:pPr>
            <a:r>
              <a:rPr lang="en-GB" altLang="cs-CZ" sz="2000"/>
              <a:t>OLS estimators </a:t>
            </a:r>
            <a:r>
              <a:rPr lang="en-GB" altLang="cs-CZ" sz="2000" i="1"/>
              <a:t>b</a:t>
            </a:r>
            <a:r>
              <a:rPr lang="en-GB" altLang="cs-CZ" sz="2000" baseline="-25000"/>
              <a:t>1</a:t>
            </a:r>
            <a:r>
              <a:rPr lang="en-GB" altLang="cs-CZ" sz="2000"/>
              <a:t> und </a:t>
            </a:r>
            <a:r>
              <a:rPr lang="en-GB" altLang="cs-CZ" sz="2000" i="1"/>
              <a:t>b</a:t>
            </a:r>
            <a:r>
              <a:rPr lang="en-GB" altLang="cs-CZ" sz="2000" baseline="-25000"/>
              <a:t>2</a:t>
            </a:r>
            <a:r>
              <a:rPr lang="en-GB" altLang="cs-CZ" sz="2000"/>
              <a:t> result in</a:t>
            </a:r>
          </a:p>
        </p:txBody>
      </p:sp>
      <p:graphicFrame>
        <p:nvGraphicFramePr>
          <p:cNvPr id="9218" name="Object 3"/>
          <p:cNvGraphicFramePr>
            <a:graphicFrameLocks noGrp="1" noChangeAspect="1"/>
          </p:cNvGraphicFramePr>
          <p:nvPr>
            <p:ph sz="quarter" idx="2"/>
          </p:nvPr>
        </p:nvGraphicFramePr>
        <p:xfrm>
          <a:off x="1539875" y="3740150"/>
          <a:ext cx="1592263" cy="1457325"/>
        </p:xfrm>
        <a:graphic>
          <a:graphicData uri="http://schemas.openxmlformats.org/presentationml/2006/ole">
            <mc:AlternateContent xmlns:mc="http://schemas.openxmlformats.org/markup-compatibility/2006">
              <mc:Choice xmlns:v="urn:schemas-microsoft-com:vml" Requires="v">
                <p:oleObj spid="_x0000_s9317" name="Formel" r:id="rId4" imgW="749300" imgH="685800" progId="">
                  <p:embed/>
                </p:oleObj>
              </mc:Choice>
              <mc:Fallback>
                <p:oleObj name="Formel" r:id="rId4" imgW="749300" imgH="6858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875" y="3740150"/>
                        <a:ext cx="1592263"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922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sp>
        <p:nvSpPr>
          <p:cNvPr id="9227" name="Text Box 8"/>
          <p:cNvSpPr txBox="1">
            <a:spLocks noChangeArrowheads="1"/>
          </p:cNvSpPr>
          <p:nvPr/>
        </p:nvSpPr>
        <p:spPr bwMode="auto">
          <a:xfrm>
            <a:off x="4067175" y="3789363"/>
            <a:ext cx="4033838" cy="784225"/>
          </a:xfrm>
          <a:prstGeom prst="rect">
            <a:avLst/>
          </a:prstGeom>
          <a:noFill/>
          <a:ln w="9525">
            <a:noFill/>
            <a:miter lim="800000"/>
            <a:headEnd/>
            <a:tailEnd/>
          </a:ln>
        </p:spPr>
        <p:txBody>
          <a:bodyPr>
            <a:spAutoFit/>
          </a:bodyPr>
          <a:lstStyle/>
          <a:p>
            <a:pPr eaLnBrk="0" hangingPunct="0">
              <a:spcBef>
                <a:spcPts val="600"/>
              </a:spcBef>
            </a:pPr>
            <a:r>
              <a:rPr lang="en-GB" altLang="cs-CZ" sz="2000"/>
              <a:t>with mean values     and</a:t>
            </a:r>
          </a:p>
          <a:p>
            <a:pPr eaLnBrk="0" hangingPunct="0">
              <a:spcBef>
                <a:spcPts val="600"/>
              </a:spcBef>
            </a:pPr>
            <a:r>
              <a:rPr lang="en-GB" altLang="cs-CZ" sz="2000"/>
              <a:t>and second moments</a:t>
            </a:r>
          </a:p>
        </p:txBody>
      </p:sp>
      <p:sp>
        <p:nvSpPr>
          <p:cNvPr id="9228" name="Rectangle 9"/>
          <p:cNvSpPr>
            <a:spLocks noChangeArrowheads="1"/>
          </p:cNvSpPr>
          <p:nvPr/>
        </p:nvSpPr>
        <p:spPr bwMode="auto">
          <a:xfrm>
            <a:off x="1258888" y="3789363"/>
            <a:ext cx="2160587" cy="1512887"/>
          </a:xfrm>
          <a:prstGeom prst="rect">
            <a:avLst/>
          </a:prstGeom>
          <a:noFill/>
          <a:ln w="38100">
            <a:solidFill>
              <a:srgbClr val="FF0000"/>
            </a:solidFill>
            <a:miter lim="800000"/>
            <a:headEnd/>
            <a:tailEnd/>
          </a:ln>
        </p:spPr>
        <p:txBody>
          <a:bodyPr wrap="none" anchor="ctr"/>
          <a:lstStyle/>
          <a:p>
            <a:endParaRPr lang="de-AT" altLang="cs-CZ"/>
          </a:p>
        </p:txBody>
      </p:sp>
      <p:graphicFrame>
        <p:nvGraphicFramePr>
          <p:cNvPr id="9219" name="Object 6"/>
          <p:cNvGraphicFramePr>
            <a:graphicFrameLocks noChangeAspect="1"/>
          </p:cNvGraphicFramePr>
          <p:nvPr/>
        </p:nvGraphicFramePr>
        <p:xfrm>
          <a:off x="6126163" y="3760788"/>
          <a:ext cx="344487" cy="420687"/>
        </p:xfrm>
        <a:graphic>
          <a:graphicData uri="http://schemas.openxmlformats.org/presentationml/2006/ole">
            <mc:AlternateContent xmlns:mc="http://schemas.openxmlformats.org/markup-compatibility/2006">
              <mc:Choice xmlns:v="urn:schemas-microsoft-com:vml" Requires="v">
                <p:oleObj spid="_x0000_s9318" name="Formel" r:id="rId6" imgW="139579" imgH="164957" progId="">
                  <p:embed/>
                </p:oleObj>
              </mc:Choice>
              <mc:Fallback>
                <p:oleObj name="Formel" r:id="rId6" imgW="139579" imgH="164957"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6163" y="3760788"/>
                        <a:ext cx="344487"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7"/>
          <p:cNvGraphicFramePr>
            <a:graphicFrameLocks noChangeAspect="1"/>
          </p:cNvGraphicFramePr>
          <p:nvPr/>
        </p:nvGraphicFramePr>
        <p:xfrm>
          <a:off x="6905625" y="3763963"/>
          <a:ext cx="344488" cy="485775"/>
        </p:xfrm>
        <a:graphic>
          <a:graphicData uri="http://schemas.openxmlformats.org/presentationml/2006/ole">
            <mc:AlternateContent xmlns:mc="http://schemas.openxmlformats.org/markup-compatibility/2006">
              <mc:Choice xmlns:v="urn:schemas-microsoft-com:vml" Requires="v">
                <p:oleObj spid="_x0000_s9319" name="Formel" r:id="rId8" imgW="139639" imgH="190417" progId="">
                  <p:embed/>
                </p:oleObj>
              </mc:Choice>
              <mc:Fallback>
                <p:oleObj name="Formel" r:id="rId8" imgW="139639" imgH="190417"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05625" y="3763963"/>
                        <a:ext cx="344488"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9" name="Text Box 13"/>
          <p:cNvSpPr txBox="1">
            <a:spLocks noChangeArrowheads="1"/>
          </p:cNvSpPr>
          <p:nvPr/>
        </p:nvSpPr>
        <p:spPr bwMode="auto">
          <a:xfrm>
            <a:off x="468313" y="1519238"/>
            <a:ext cx="8175625" cy="400050"/>
          </a:xfrm>
          <a:prstGeom prst="rect">
            <a:avLst/>
          </a:prstGeom>
          <a:noFill/>
          <a:ln w="9525">
            <a:noFill/>
            <a:miter lim="800000"/>
            <a:headEnd/>
            <a:tailEnd/>
          </a:ln>
        </p:spPr>
        <p:txBody>
          <a:bodyPr>
            <a:spAutoFit/>
          </a:bodyPr>
          <a:lstStyle/>
          <a:p>
            <a:pPr>
              <a:spcBef>
                <a:spcPct val="50000"/>
              </a:spcBef>
            </a:pPr>
            <a:r>
              <a:rPr lang="en-GB" altLang="cs-CZ" sz="2000" dirty="0"/>
              <a:t>Equating the partial derivatives of S(</a:t>
            </a:r>
            <a:r>
              <a:rPr lang="en-GB" altLang="cs-CZ" sz="2000" dirty="0">
                <a:latin typeface="Symbol" pitchFamily="18" charset="2"/>
              </a:rPr>
              <a:t>b</a:t>
            </a:r>
            <a:r>
              <a:rPr lang="en-GB" altLang="cs-CZ" sz="2000" baseline="-25000" dirty="0"/>
              <a:t>1</a:t>
            </a:r>
            <a:r>
              <a:rPr lang="en-GB" altLang="cs-CZ" sz="2000" dirty="0"/>
              <a:t>, </a:t>
            </a:r>
            <a:r>
              <a:rPr lang="en-GB" altLang="cs-CZ" sz="2000" dirty="0">
                <a:latin typeface="Symbol" pitchFamily="18" charset="2"/>
              </a:rPr>
              <a:t>b</a:t>
            </a:r>
            <a:r>
              <a:rPr lang="en-GB" altLang="cs-CZ" sz="2000" baseline="-25000" dirty="0"/>
              <a:t>2</a:t>
            </a:r>
            <a:r>
              <a:rPr lang="en-GB" altLang="cs-CZ" sz="2000" dirty="0"/>
              <a:t>) to zero: </a:t>
            </a:r>
            <a:r>
              <a:rPr lang="en-GB" altLang="cs-CZ" sz="2000" b="1" dirty="0">
                <a:solidFill>
                  <a:srgbClr val="000000"/>
                </a:solidFill>
              </a:rPr>
              <a:t>normal equations</a:t>
            </a:r>
          </a:p>
        </p:txBody>
      </p:sp>
      <p:graphicFrame>
        <p:nvGraphicFramePr>
          <p:cNvPr id="9221" name="Object 8"/>
          <p:cNvGraphicFramePr>
            <a:graphicFrameLocks noChangeAspect="1"/>
          </p:cNvGraphicFramePr>
          <p:nvPr/>
        </p:nvGraphicFramePr>
        <p:xfrm>
          <a:off x="844550" y="1928813"/>
          <a:ext cx="4381500" cy="1292225"/>
        </p:xfrm>
        <a:graphic>
          <a:graphicData uri="http://schemas.openxmlformats.org/presentationml/2006/ole">
            <mc:AlternateContent xmlns:mc="http://schemas.openxmlformats.org/markup-compatibility/2006">
              <mc:Choice xmlns:v="urn:schemas-microsoft-com:vml" Requires="v">
                <p:oleObj spid="_x0000_s9320" name="Equation" r:id="rId10" imgW="1981080" imgH="583920" progId="Equation.DSMT4">
                  <p:embed/>
                </p:oleObj>
              </mc:Choice>
              <mc:Fallback>
                <p:oleObj name="Equation" r:id="rId10" imgW="1981080" imgH="58392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4550" y="1928813"/>
                        <a:ext cx="4381500" cy="129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2" name="Object 9"/>
          <p:cNvGraphicFramePr>
            <a:graphicFrameLocks noChangeAspect="1"/>
          </p:cNvGraphicFramePr>
          <p:nvPr/>
        </p:nvGraphicFramePr>
        <p:xfrm>
          <a:off x="4468813" y="4500563"/>
          <a:ext cx="3535362" cy="1571625"/>
        </p:xfrm>
        <a:graphic>
          <a:graphicData uri="http://schemas.openxmlformats.org/presentationml/2006/ole">
            <mc:AlternateContent xmlns:mc="http://schemas.openxmlformats.org/markup-compatibility/2006">
              <mc:Choice xmlns:v="urn:schemas-microsoft-com:vml" Requires="v">
                <p:oleObj spid="_x0000_s9321" name="Formel" r:id="rId12" imgW="1828800" imgH="812520" progId="Equation.3">
                  <p:embed/>
                </p:oleObj>
              </mc:Choice>
              <mc:Fallback>
                <p:oleObj name="Formel" r:id="rId12" imgW="1828800" imgH="81252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68813" y="4500563"/>
                        <a:ext cx="3535362" cy="157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Fußzeilenplatzhalter 13"/>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cs-CZ" sz="4000">
                <a:latin typeface="Verdana" pitchFamily="34" charset="0"/>
              </a:rPr>
              <a:t>Individual Wages, </a:t>
            </a:r>
            <a:r>
              <a:rPr lang="en-GB" altLang="cs-CZ" sz="2400">
                <a:latin typeface="Verdana" pitchFamily="34" charset="0"/>
              </a:rPr>
              <a:t>cont’d</a:t>
            </a:r>
            <a:endParaRPr lang="en-GB" altLang="cs-CZ" sz="4000">
              <a:latin typeface="Verdana" pitchFamily="34" charset="0"/>
            </a:endParaRP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Sample (US National Longitudinal Survey, 1987): </a:t>
            </a:r>
            <a:r>
              <a:rPr lang="en-GB" sz="2000">
                <a:solidFill>
                  <a:schemeClr val="tx2">
                    <a:lumMod val="75000"/>
                  </a:schemeClr>
                </a:solidFill>
                <a:cs typeface="Arial" charset="0"/>
              </a:rPr>
              <a:t>wage per hour, gender, experience, years of schooling; </a:t>
            </a:r>
            <a:r>
              <a:rPr lang="en-GB" sz="2000" i="1">
                <a:solidFill>
                  <a:schemeClr val="tx2">
                    <a:lumMod val="75000"/>
                  </a:schemeClr>
                </a:solidFill>
              </a:rPr>
              <a:t>N </a:t>
            </a:r>
            <a:r>
              <a:rPr lang="en-GB" sz="2000">
                <a:solidFill>
                  <a:schemeClr val="tx2">
                    <a:lumMod val="75000"/>
                  </a:schemeClr>
                </a:solidFill>
              </a:rPr>
              <a:t>= 3294 individuals (1569 females)</a:t>
            </a:r>
          </a:p>
          <a:p>
            <a:pPr eaLnBrk="1" hangingPunct="1">
              <a:spcBef>
                <a:spcPts val="600"/>
              </a:spcBef>
              <a:buFontTx/>
              <a:buNone/>
              <a:defRPr/>
            </a:pPr>
            <a:r>
              <a:rPr lang="en-GB" sz="2000">
                <a:solidFill>
                  <a:schemeClr val="tx2">
                    <a:lumMod val="75000"/>
                  </a:schemeClr>
                </a:solidFill>
                <a:cs typeface="Arial" charset="0"/>
              </a:rPr>
              <a:t>Average wage </a:t>
            </a:r>
            <a:r>
              <a:rPr lang="en-GB" sz="2000" err="1">
                <a:solidFill>
                  <a:schemeClr val="tx2">
                    <a:lumMod val="75000"/>
                  </a:schemeClr>
                </a:solidFill>
                <a:cs typeface="Arial" charset="0"/>
              </a:rPr>
              <a:t>p.h</a:t>
            </a:r>
            <a:r>
              <a:rPr lang="en-GB" sz="2000">
                <a:solidFill>
                  <a:schemeClr val="tx2">
                    <a:lumMod val="75000"/>
                  </a:schemeClr>
                </a:solidFill>
                <a:cs typeface="Arial" charset="0"/>
              </a:rPr>
              <a:t>.: 6,31$ for males, 5,15$ for females</a:t>
            </a:r>
          </a:p>
          <a:p>
            <a:pPr eaLnBrk="1" hangingPunct="1">
              <a:spcBef>
                <a:spcPts val="600"/>
              </a:spcBef>
              <a:buFontTx/>
              <a:buNone/>
              <a:defRPr/>
            </a:pPr>
            <a:r>
              <a:rPr lang="en-GB" sz="2000">
                <a:solidFill>
                  <a:schemeClr val="tx2">
                    <a:lumMod val="75000"/>
                  </a:schemeClr>
                </a:solidFill>
                <a:cs typeface="Arial" charset="0"/>
              </a:rPr>
              <a:t>Model:</a:t>
            </a:r>
          </a:p>
          <a:p>
            <a:pPr eaLnBrk="1" hangingPunct="1">
              <a:spcBef>
                <a:spcPts val="600"/>
              </a:spcBef>
              <a:buFontTx/>
              <a:buNone/>
              <a:defRPr/>
            </a:pPr>
            <a:r>
              <a:rPr lang="en-GB" sz="2000">
                <a:solidFill>
                  <a:schemeClr val="tx2">
                    <a:lumMod val="75000"/>
                  </a:schemeClr>
                </a:solidFill>
                <a:cs typeface="Arial" charset="0"/>
              </a:rPr>
              <a:t>	</a:t>
            </a:r>
            <a:r>
              <a:rPr lang="en-GB" sz="2400" i="1" err="1">
                <a:solidFill>
                  <a:schemeClr val="tx2">
                    <a:lumMod val="75000"/>
                  </a:schemeClr>
                </a:solidFill>
                <a:cs typeface="Arial" charset="0"/>
              </a:rPr>
              <a:t>wage</a:t>
            </a:r>
            <a:r>
              <a:rPr lang="en-GB" sz="2400" baseline="-25000" err="1">
                <a:solidFill>
                  <a:schemeClr val="tx2">
                    <a:lumMod val="75000"/>
                  </a:schemeClr>
                </a:solidFill>
                <a:cs typeface="Arial" charset="0"/>
              </a:rPr>
              <a:t>i</a:t>
            </a:r>
            <a:r>
              <a:rPr lang="en-GB" sz="2400">
                <a:solidFill>
                  <a:schemeClr val="tx2">
                    <a:lumMod val="75000"/>
                  </a:schemeClr>
                </a:solidFill>
                <a:cs typeface="Arial" charset="0"/>
              </a:rPr>
              <a:t> = β</a:t>
            </a:r>
            <a:r>
              <a:rPr lang="en-GB" sz="2400" baseline="-25000">
                <a:solidFill>
                  <a:schemeClr val="tx2">
                    <a:lumMod val="75000"/>
                  </a:schemeClr>
                </a:solidFill>
                <a:cs typeface="Arial" charset="0"/>
              </a:rPr>
              <a:t>1</a:t>
            </a:r>
            <a:r>
              <a:rPr lang="en-GB" sz="2400">
                <a:solidFill>
                  <a:schemeClr val="tx2">
                    <a:lumMod val="75000"/>
                  </a:schemeClr>
                </a:solidFill>
                <a:cs typeface="Arial" charset="0"/>
              </a:rPr>
              <a:t> + β</a:t>
            </a:r>
            <a:r>
              <a:rPr lang="en-GB" sz="2400" baseline="-25000">
                <a:solidFill>
                  <a:schemeClr val="tx2">
                    <a:lumMod val="75000"/>
                  </a:schemeClr>
                </a:solidFill>
                <a:cs typeface="Arial" charset="0"/>
              </a:rPr>
              <a:t>2</a:t>
            </a:r>
            <a:r>
              <a:rPr lang="en-GB" sz="2400">
                <a:solidFill>
                  <a:schemeClr val="tx2">
                    <a:lumMod val="75000"/>
                  </a:schemeClr>
                </a:solidFill>
                <a:cs typeface="Arial" charset="0"/>
              </a:rPr>
              <a:t> </a:t>
            </a:r>
            <a:r>
              <a:rPr lang="en-GB" sz="2400" i="1" err="1">
                <a:solidFill>
                  <a:schemeClr val="tx2">
                    <a:lumMod val="75000"/>
                  </a:schemeClr>
                </a:solidFill>
                <a:cs typeface="Arial" charset="0"/>
              </a:rPr>
              <a:t>male</a:t>
            </a:r>
            <a:r>
              <a:rPr lang="en-GB" sz="2400" baseline="-25000" err="1">
                <a:solidFill>
                  <a:schemeClr val="tx2">
                    <a:lumMod val="75000"/>
                  </a:schemeClr>
                </a:solidFill>
                <a:cs typeface="Arial" charset="0"/>
              </a:rPr>
              <a:t>i</a:t>
            </a:r>
            <a:r>
              <a:rPr lang="en-GB" sz="2400">
                <a:solidFill>
                  <a:schemeClr val="tx2">
                    <a:lumMod val="75000"/>
                  </a:schemeClr>
                </a:solidFill>
                <a:cs typeface="Arial" charset="0"/>
              </a:rPr>
              <a:t> + </a:t>
            </a:r>
            <a:r>
              <a:rPr lang="en-GB" sz="2400" i="1" err="1">
                <a:solidFill>
                  <a:schemeClr val="tx2">
                    <a:lumMod val="75000"/>
                  </a:schemeClr>
                </a:solidFill>
                <a:cs typeface="Arial" charset="0"/>
              </a:rPr>
              <a:t>ε</a:t>
            </a:r>
            <a:r>
              <a:rPr lang="en-GB" sz="2400" baseline="-25000" err="1">
                <a:solidFill>
                  <a:schemeClr val="tx2">
                    <a:lumMod val="75000"/>
                  </a:schemeClr>
                </a:solidFill>
                <a:cs typeface="Arial" charset="0"/>
              </a:rPr>
              <a:t>i</a:t>
            </a:r>
            <a:r>
              <a:rPr lang="en-GB" sz="2400">
                <a:solidFill>
                  <a:schemeClr val="tx2">
                    <a:lumMod val="75000"/>
                  </a:schemeClr>
                </a:solidFill>
                <a:cs typeface="Arial" charset="0"/>
              </a:rPr>
              <a:t> </a:t>
            </a:r>
            <a:endParaRPr lang="en-GB" sz="2000">
              <a:solidFill>
                <a:schemeClr val="tx2">
                  <a:lumMod val="75000"/>
                </a:schemeClr>
              </a:solidFill>
              <a:cs typeface="Arial" charset="0"/>
            </a:endParaRPr>
          </a:p>
          <a:p>
            <a:pPr eaLnBrk="1" hangingPunct="1">
              <a:spcBef>
                <a:spcPts val="600"/>
              </a:spcBef>
              <a:buFontTx/>
              <a:buNone/>
              <a:defRPr/>
            </a:pPr>
            <a:r>
              <a:rPr lang="en-GB" sz="2000" i="1" err="1">
                <a:solidFill>
                  <a:schemeClr val="tx2">
                    <a:lumMod val="75000"/>
                  </a:schemeClr>
                </a:solidFill>
                <a:cs typeface="Arial" charset="0"/>
              </a:rPr>
              <a:t>male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male dummy, has value 1 if individual is male, otherwise value 0</a:t>
            </a:r>
          </a:p>
          <a:p>
            <a:pPr eaLnBrk="1" hangingPunct="1">
              <a:spcBef>
                <a:spcPts val="600"/>
              </a:spcBef>
              <a:buFontTx/>
              <a:buNone/>
              <a:defRPr/>
            </a:pPr>
            <a:r>
              <a:rPr lang="en-GB" sz="2000">
                <a:solidFill>
                  <a:schemeClr val="tx2">
                    <a:lumMod val="75000"/>
                  </a:schemeClr>
                </a:solidFill>
                <a:cs typeface="Arial" charset="0"/>
              </a:rPr>
              <a:t>OLS estimation gives</a:t>
            </a:r>
          </a:p>
          <a:p>
            <a:pPr eaLnBrk="1" hangingPunct="1">
              <a:spcBef>
                <a:spcPts val="600"/>
              </a:spcBef>
              <a:buFontTx/>
              <a:buNone/>
              <a:defRPr/>
            </a:pPr>
            <a:r>
              <a:rPr lang="en-GB" sz="2000" i="1">
                <a:solidFill>
                  <a:schemeClr val="tx2">
                    <a:lumMod val="75000"/>
                  </a:schemeClr>
                </a:solidFill>
              </a:rPr>
              <a:t>	</a:t>
            </a:r>
            <a:r>
              <a:rPr lang="en-GB" sz="2400" i="1" err="1">
                <a:solidFill>
                  <a:schemeClr val="tx2">
                    <a:lumMod val="75000"/>
                  </a:schemeClr>
                </a:solidFill>
              </a:rPr>
              <a:t>wage</a:t>
            </a:r>
            <a:r>
              <a:rPr lang="en-GB" sz="2400" baseline="-25000" err="1">
                <a:solidFill>
                  <a:schemeClr val="tx2">
                    <a:lumMod val="75000"/>
                  </a:schemeClr>
                </a:solidFill>
              </a:rPr>
              <a:t>i</a:t>
            </a:r>
            <a:r>
              <a:rPr lang="en-GB" sz="2400">
                <a:solidFill>
                  <a:schemeClr val="tx2">
                    <a:lumMod val="75000"/>
                  </a:schemeClr>
                </a:solidFill>
              </a:rPr>
              <a:t> = 5,15 + 1,17*</a:t>
            </a:r>
            <a:r>
              <a:rPr lang="en-GB" sz="2400" i="1" err="1">
                <a:solidFill>
                  <a:schemeClr val="tx2">
                    <a:lumMod val="75000"/>
                  </a:schemeClr>
                </a:solidFill>
              </a:rPr>
              <a:t>male</a:t>
            </a:r>
            <a:r>
              <a:rPr lang="en-GB" sz="2400" baseline="-25000" err="1">
                <a:solidFill>
                  <a:schemeClr val="tx2">
                    <a:lumMod val="75000"/>
                  </a:schemeClr>
                </a:solidFill>
              </a:rPr>
              <a:t>i</a:t>
            </a:r>
            <a:endParaRPr lang="en-GB" sz="2000">
              <a:solidFill>
                <a:schemeClr val="tx2">
                  <a:lumMod val="75000"/>
                </a:schemeClr>
              </a:solidFill>
              <a:cs typeface="Arial" charset="0"/>
            </a:endParaRPr>
          </a:p>
          <a:p>
            <a:pPr eaLnBrk="1" hangingPunct="1">
              <a:spcBef>
                <a:spcPts val="600"/>
              </a:spcBef>
              <a:buFontTx/>
              <a:buNone/>
              <a:defRPr/>
            </a:pPr>
            <a:r>
              <a:rPr lang="en-GB" sz="2000">
                <a:solidFill>
                  <a:schemeClr val="tx2">
                    <a:lumMod val="75000"/>
                  </a:schemeClr>
                </a:solidFill>
                <a:cs typeface="Arial" charset="0"/>
              </a:rPr>
              <a:t>Compare with averages! </a:t>
            </a:r>
          </a:p>
          <a:p>
            <a:pPr>
              <a:spcBef>
                <a:spcPts val="600"/>
              </a:spcBef>
              <a:buFont typeface="Wingdings" pitchFamily="2" charset="2"/>
              <a:buNone/>
              <a:defRPr/>
            </a:pPr>
            <a:endParaRPr lang="en-US" sz="2000">
              <a:solidFill>
                <a:schemeClr val="accent1">
                  <a:lumMod val="50000"/>
                </a:schemeClr>
              </a:solidFill>
            </a:endParaRP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1024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282"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0283"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p:txBody>
          <a:bodyPr/>
          <a:lstStyle/>
          <a:p>
            <a:r>
              <a:rPr lang="en-GB" altLang="cs-CZ" sz="4000">
                <a:latin typeface="Verdana" pitchFamily="34" charset="0"/>
              </a:rPr>
              <a:t>Organizational Issues</a:t>
            </a:r>
            <a:endParaRPr lang="en-GB" altLang="cs-CZ" sz="4000"/>
          </a:p>
        </p:txBody>
      </p:sp>
      <p:sp>
        <p:nvSpPr>
          <p:cNvPr id="40963"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dirty="0"/>
              <a:t>Course schedule</a:t>
            </a:r>
          </a:p>
          <a:p>
            <a:endParaRPr lang="en-GB" altLang="cs-CZ" sz="2000" dirty="0"/>
          </a:p>
          <a:p>
            <a:endParaRPr lang="en-GB" altLang="cs-CZ" sz="2000" dirty="0"/>
          </a:p>
          <a:p>
            <a:endParaRPr lang="en-GB" altLang="cs-CZ" sz="2000" dirty="0"/>
          </a:p>
          <a:p>
            <a:endParaRPr lang="en-GB" altLang="cs-CZ" sz="2000" dirty="0"/>
          </a:p>
          <a:p>
            <a:endParaRPr lang="en-GB" altLang="cs-CZ" sz="2000" dirty="0"/>
          </a:p>
          <a:p>
            <a:endParaRPr lang="en-GB" altLang="cs-CZ" sz="2000" dirty="0"/>
          </a:p>
          <a:p>
            <a:endParaRPr lang="en-GB" altLang="cs-CZ" sz="2000" dirty="0"/>
          </a:p>
          <a:p>
            <a:pPr>
              <a:buFont typeface="Wingdings" pitchFamily="2" charset="2"/>
              <a:buNone/>
            </a:pPr>
            <a:endParaRPr lang="en-GB" altLang="cs-CZ" sz="2000" dirty="0"/>
          </a:p>
          <a:p>
            <a:pPr>
              <a:buFont typeface="Wingdings" pitchFamily="2" charset="2"/>
              <a:buNone/>
            </a:pPr>
            <a:r>
              <a:rPr lang="en-GB" altLang="cs-CZ" sz="2000" dirty="0"/>
              <a:t>	Time: 10:00-13:30 with a break of 30 minutes</a:t>
            </a:r>
          </a:p>
          <a:p>
            <a:pPr>
              <a:buFont typeface="Wingdings" pitchFamily="2" charset="2"/>
              <a:buNone/>
            </a:pPr>
            <a:r>
              <a:rPr lang="en-GB" altLang="cs-CZ" sz="2000" dirty="0"/>
              <a:t>		</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graphicFrame>
        <p:nvGraphicFramePr>
          <p:cNvPr id="7" name="Tabelle 6"/>
          <p:cNvGraphicFramePr>
            <a:graphicFrameLocks noGrp="1"/>
          </p:cNvGraphicFramePr>
          <p:nvPr>
            <p:extLst>
              <p:ext uri="{D42A27DB-BD31-4B8C-83A1-F6EECF244321}">
                <p14:modId xmlns:p14="http://schemas.microsoft.com/office/powerpoint/2010/main" val="3470618420"/>
              </p:ext>
            </p:extLst>
          </p:nvPr>
        </p:nvGraphicFramePr>
        <p:xfrm>
          <a:off x="1258888" y="2201863"/>
          <a:ext cx="3024187" cy="2595565"/>
        </p:xfrm>
        <a:graphic>
          <a:graphicData uri="http://schemas.openxmlformats.org/drawingml/2006/table">
            <a:tbl>
              <a:tblPr firstRow="1" bandRow="1">
                <a:tableStyleId>{5C22544A-7EE6-4342-B048-85BDC9FD1C3A}</a:tableStyleId>
              </a:tblPr>
              <a:tblGrid>
                <a:gridCol w="1085606">
                  <a:extLst>
                    <a:ext uri="{9D8B030D-6E8A-4147-A177-3AD203B41FA5}">
                      <a16:colId xmlns:a16="http://schemas.microsoft.com/office/drawing/2014/main" val="20000"/>
                    </a:ext>
                  </a:extLst>
                </a:gridCol>
                <a:gridCol w="1938581">
                  <a:extLst>
                    <a:ext uri="{9D8B030D-6E8A-4147-A177-3AD203B41FA5}">
                      <a16:colId xmlns:a16="http://schemas.microsoft.com/office/drawing/2014/main" val="20001"/>
                    </a:ext>
                  </a:extLst>
                </a:gridCol>
              </a:tblGrid>
              <a:tr h="370795">
                <a:tc>
                  <a:txBody>
                    <a:bodyPr/>
                    <a:lstStyle/>
                    <a:p>
                      <a:pPr algn="ctr"/>
                      <a:r>
                        <a:rPr lang="de-AT" sz="1800"/>
                        <a:t>Class</a:t>
                      </a:r>
                      <a:endParaRPr lang="en-US" sz="1800"/>
                    </a:p>
                  </a:txBody>
                  <a:tcPr marL="91435" marR="91435" marT="45714" marB="45714"/>
                </a:tc>
                <a:tc>
                  <a:txBody>
                    <a:bodyPr/>
                    <a:lstStyle/>
                    <a:p>
                      <a:pPr algn="ctr"/>
                      <a:r>
                        <a:rPr lang="de-AT" sz="1800"/>
                        <a:t>Date</a:t>
                      </a:r>
                      <a:endParaRPr lang="en-US" sz="1800"/>
                    </a:p>
                  </a:txBody>
                  <a:tcPr marL="91435" marR="91435" marT="45714" marB="45714"/>
                </a:tc>
                <a:extLst>
                  <a:ext uri="{0D108BD9-81ED-4DB2-BD59-A6C34878D82A}">
                    <a16:rowId xmlns:a16="http://schemas.microsoft.com/office/drawing/2014/main" val="10000"/>
                  </a:ext>
                </a:extLst>
              </a:tr>
              <a:tr h="370795">
                <a:tc>
                  <a:txBody>
                    <a:bodyPr/>
                    <a:lstStyle/>
                    <a:p>
                      <a:pPr algn="ctr"/>
                      <a:r>
                        <a:rPr lang="de-AT" sz="1800"/>
                        <a:t>1</a:t>
                      </a:r>
                      <a:endParaRPr lang="en-US" sz="1800"/>
                    </a:p>
                  </a:txBody>
                  <a:tcPr marL="91435" marR="91435" marT="45714" marB="45714"/>
                </a:tc>
                <a:tc>
                  <a:txBody>
                    <a:bodyPr/>
                    <a:lstStyle/>
                    <a:p>
                      <a:pPr algn="ctr"/>
                      <a:r>
                        <a:rPr lang="de-AT" sz="1800" dirty="0"/>
                        <a:t>Fr,</a:t>
                      </a:r>
                      <a:r>
                        <a:rPr lang="de-AT" sz="1800" baseline="0" dirty="0"/>
                        <a:t>  </a:t>
                      </a:r>
                      <a:r>
                        <a:rPr lang="de-AT" sz="1800" baseline="0" dirty="0" err="1"/>
                        <a:t>Oc</a:t>
                      </a:r>
                      <a:r>
                        <a:rPr lang="de-AT" sz="1800" dirty="0" err="1"/>
                        <a:t>t</a:t>
                      </a:r>
                      <a:r>
                        <a:rPr lang="de-AT" sz="1800" baseline="0" dirty="0"/>
                        <a:t> 5</a:t>
                      </a:r>
                      <a:endParaRPr lang="en-US" sz="1800" dirty="0"/>
                    </a:p>
                  </a:txBody>
                  <a:tcPr marL="91435" marR="91435" marT="45714" marB="45714"/>
                </a:tc>
                <a:extLst>
                  <a:ext uri="{0D108BD9-81ED-4DB2-BD59-A6C34878D82A}">
                    <a16:rowId xmlns:a16="http://schemas.microsoft.com/office/drawing/2014/main" val="10001"/>
                  </a:ext>
                </a:extLst>
              </a:tr>
              <a:tr h="370795">
                <a:tc>
                  <a:txBody>
                    <a:bodyPr/>
                    <a:lstStyle/>
                    <a:p>
                      <a:pPr algn="ctr"/>
                      <a:r>
                        <a:rPr lang="de-AT" sz="1800"/>
                        <a:t>2</a:t>
                      </a:r>
                      <a:endParaRPr lang="en-US" sz="1800"/>
                    </a:p>
                  </a:txBody>
                  <a:tcPr marL="91435" marR="91435" marT="45714" marB="45714"/>
                </a:tc>
                <a:tc>
                  <a:txBody>
                    <a:bodyPr/>
                    <a:lstStyle/>
                    <a:p>
                      <a:pPr algn="ctr"/>
                      <a:r>
                        <a:rPr lang="de-AT" sz="1800" dirty="0"/>
                        <a:t>Fr, </a:t>
                      </a:r>
                      <a:r>
                        <a:rPr lang="de-AT" sz="1800" dirty="0" err="1"/>
                        <a:t>Oct</a:t>
                      </a:r>
                      <a:r>
                        <a:rPr lang="de-AT" sz="1800" dirty="0"/>
                        <a:t> 26</a:t>
                      </a:r>
                      <a:endParaRPr lang="en-US" sz="1800" dirty="0"/>
                    </a:p>
                  </a:txBody>
                  <a:tcPr marL="91435" marR="91435" marT="45714" marB="45714"/>
                </a:tc>
                <a:extLst>
                  <a:ext uri="{0D108BD9-81ED-4DB2-BD59-A6C34878D82A}">
                    <a16:rowId xmlns:a16="http://schemas.microsoft.com/office/drawing/2014/main" val="10002"/>
                  </a:ext>
                </a:extLst>
              </a:tr>
              <a:tr h="370795">
                <a:tc>
                  <a:txBody>
                    <a:bodyPr/>
                    <a:lstStyle/>
                    <a:p>
                      <a:pPr algn="ctr"/>
                      <a:r>
                        <a:rPr lang="de-AT" sz="1800"/>
                        <a:t>3</a:t>
                      </a:r>
                      <a:endParaRPr lang="en-US" sz="1800"/>
                    </a:p>
                  </a:txBody>
                  <a:tcPr marL="91435" marR="91435" marT="45714" marB="45714"/>
                </a:tc>
                <a:tc>
                  <a:txBody>
                    <a:bodyPr/>
                    <a:lstStyle/>
                    <a:p>
                      <a:pPr algn="ctr"/>
                      <a:r>
                        <a:rPr lang="de-AT" sz="1800" dirty="0"/>
                        <a:t>Fr,</a:t>
                      </a:r>
                      <a:r>
                        <a:rPr lang="de-AT" sz="1800" baseline="0" dirty="0"/>
                        <a:t> Nov</a:t>
                      </a:r>
                      <a:r>
                        <a:rPr lang="de-AT" sz="1800" dirty="0"/>
                        <a:t> 2</a:t>
                      </a:r>
                      <a:endParaRPr lang="en-US" sz="1800" dirty="0"/>
                    </a:p>
                  </a:txBody>
                  <a:tcPr marL="91435" marR="91435" marT="45714" marB="45714"/>
                </a:tc>
                <a:extLst>
                  <a:ext uri="{0D108BD9-81ED-4DB2-BD59-A6C34878D82A}">
                    <a16:rowId xmlns:a16="http://schemas.microsoft.com/office/drawing/2014/main" val="10003"/>
                  </a:ext>
                </a:extLst>
              </a:tr>
              <a:tr h="370795">
                <a:tc>
                  <a:txBody>
                    <a:bodyPr/>
                    <a:lstStyle/>
                    <a:p>
                      <a:pPr algn="ctr"/>
                      <a:r>
                        <a:rPr lang="de-AT" sz="1800"/>
                        <a:t>4</a:t>
                      </a:r>
                      <a:endParaRPr lang="en-US" sz="1800"/>
                    </a:p>
                  </a:txBody>
                  <a:tcPr marL="91435" marR="91435" marT="45714" marB="45714"/>
                </a:tc>
                <a:tc>
                  <a:txBody>
                    <a:bodyPr/>
                    <a:lstStyle/>
                    <a:p>
                      <a:pPr algn="ctr"/>
                      <a:r>
                        <a:rPr lang="de-AT" sz="1800" dirty="0"/>
                        <a:t>Fr, Nov 9</a:t>
                      </a:r>
                      <a:endParaRPr lang="en-US" sz="1800" dirty="0"/>
                    </a:p>
                  </a:txBody>
                  <a:tcPr marL="91435" marR="91435" marT="45714" marB="45714"/>
                </a:tc>
                <a:extLst>
                  <a:ext uri="{0D108BD9-81ED-4DB2-BD59-A6C34878D82A}">
                    <a16:rowId xmlns:a16="http://schemas.microsoft.com/office/drawing/2014/main" val="10004"/>
                  </a:ext>
                </a:extLst>
              </a:tr>
              <a:tr h="370795">
                <a:tc>
                  <a:txBody>
                    <a:bodyPr/>
                    <a:lstStyle/>
                    <a:p>
                      <a:pPr algn="ctr"/>
                      <a:r>
                        <a:rPr lang="de-AT" sz="1800"/>
                        <a:t>5</a:t>
                      </a:r>
                      <a:endParaRPr lang="en-US" sz="1800"/>
                    </a:p>
                  </a:txBody>
                  <a:tcPr marL="91435" marR="91435" marT="45714" marB="45714"/>
                </a:tc>
                <a:tc>
                  <a:txBody>
                    <a:bodyPr/>
                    <a:lstStyle/>
                    <a:p>
                      <a:pPr algn="ctr"/>
                      <a:r>
                        <a:rPr lang="de-AT" sz="1800" dirty="0"/>
                        <a:t>Fr,</a:t>
                      </a:r>
                      <a:r>
                        <a:rPr lang="de-AT" sz="1800" baseline="0" dirty="0"/>
                        <a:t> Nov</a:t>
                      </a:r>
                      <a:r>
                        <a:rPr lang="de-AT" sz="1800" dirty="0"/>
                        <a:t> 23</a:t>
                      </a:r>
                      <a:endParaRPr lang="en-US" sz="1800" dirty="0"/>
                    </a:p>
                  </a:txBody>
                  <a:tcPr marL="91435" marR="91435" marT="45714" marB="45714"/>
                </a:tc>
                <a:extLst>
                  <a:ext uri="{0D108BD9-81ED-4DB2-BD59-A6C34878D82A}">
                    <a16:rowId xmlns:a16="http://schemas.microsoft.com/office/drawing/2014/main" val="10005"/>
                  </a:ext>
                </a:extLst>
              </a:tr>
              <a:tr h="370795">
                <a:tc>
                  <a:txBody>
                    <a:bodyPr/>
                    <a:lstStyle/>
                    <a:p>
                      <a:pPr algn="ctr"/>
                      <a:r>
                        <a:rPr lang="de-AT" sz="1800"/>
                        <a:t>6</a:t>
                      </a:r>
                      <a:endParaRPr lang="en-US" sz="1800"/>
                    </a:p>
                  </a:txBody>
                  <a:tcPr marL="91435" marR="91435"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800" dirty="0"/>
                        <a:t>Fr,</a:t>
                      </a:r>
                      <a:r>
                        <a:rPr lang="de-AT" sz="1800" baseline="0" dirty="0"/>
                        <a:t> Nov</a:t>
                      </a:r>
                      <a:r>
                        <a:rPr lang="de-AT" sz="1800" dirty="0"/>
                        <a:t> 30 (?)</a:t>
                      </a:r>
                      <a:endParaRPr lang="en-US" sz="1800" dirty="0"/>
                    </a:p>
                  </a:txBody>
                  <a:tcPr marL="91435" marR="91435" marT="45714" marB="45714"/>
                </a:tc>
                <a:extLst>
                  <a:ext uri="{0D108BD9-81ED-4DB2-BD59-A6C34878D82A}">
                    <a16:rowId xmlns:a16="http://schemas.microsoft.com/office/drawing/2014/main" val="10006"/>
                  </a:ext>
                </a:extLst>
              </a:tr>
            </a:tbl>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ChangeArrowheads="1"/>
          </p:cNvSpPr>
          <p:nvPr>
            <p:ph type="title"/>
          </p:nvPr>
        </p:nvSpPr>
        <p:spPr>
          <a:xfrm>
            <a:off x="457200" y="277813"/>
            <a:ext cx="8401050" cy="1139825"/>
          </a:xfrm>
        </p:spPr>
        <p:txBody>
          <a:bodyPr/>
          <a:lstStyle/>
          <a:p>
            <a:r>
              <a:rPr lang="en-GB" altLang="cs-CZ" sz="4000">
                <a:latin typeface="Verdana" pitchFamily="34" charset="0"/>
              </a:rPr>
              <a:t>Individual Wages, </a:t>
            </a:r>
            <a:r>
              <a:rPr lang="en-GB" altLang="cs-CZ" sz="2400">
                <a:latin typeface="Verdana" pitchFamily="34" charset="0"/>
              </a:rPr>
              <a:t>cont’d</a:t>
            </a:r>
            <a:endParaRPr lang="en-GB" altLang="cs-CZ" sz="4000">
              <a:latin typeface="Verdana" pitchFamily="34" charset="0"/>
            </a:endParaRPr>
          </a:p>
        </p:txBody>
      </p:sp>
      <p:sp>
        <p:nvSpPr>
          <p:cNvPr id="5131"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ct val="10000"/>
              </a:spcBef>
              <a:spcAft>
                <a:spcPct val="10000"/>
              </a:spcAft>
              <a:buFontTx/>
              <a:buNone/>
              <a:defRPr/>
            </a:pPr>
            <a:r>
              <a:rPr lang="en-GB" sz="2000">
                <a:solidFill>
                  <a:schemeClr val="tx2">
                    <a:lumMod val="75000"/>
                  </a:schemeClr>
                </a:solidFill>
              </a:rPr>
              <a:t>OLS estimated wage equation (Table 2.1, </a:t>
            </a:r>
            <a:r>
              <a:rPr lang="en-GB" sz="2000" err="1">
                <a:solidFill>
                  <a:schemeClr val="tx2">
                    <a:lumMod val="75000"/>
                  </a:schemeClr>
                </a:solidFill>
              </a:rPr>
              <a:t>Verbeek</a:t>
            </a:r>
            <a:r>
              <a:rPr lang="en-GB" sz="2000">
                <a:solidFill>
                  <a:schemeClr val="tx2">
                    <a:lumMod val="75000"/>
                  </a:schemeClr>
                </a:solidFill>
              </a:rPr>
              <a:t>)</a:t>
            </a: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endParaRPr lang="en-GB" sz="2000">
              <a:solidFill>
                <a:schemeClr val="tx2">
                  <a:lumMod val="75000"/>
                </a:schemeClr>
              </a:solidFill>
            </a:endParaRPr>
          </a:p>
          <a:p>
            <a:pPr>
              <a:buFont typeface="Wingdings" pitchFamily="2" charset="2"/>
              <a:buNone/>
              <a:defRPr/>
            </a:pPr>
            <a:r>
              <a:rPr lang="en-GB" sz="2000">
                <a:solidFill>
                  <a:schemeClr val="tx2">
                    <a:lumMod val="75000"/>
                  </a:schemeClr>
                </a:solidFill>
              </a:rPr>
              <a:t>	</a:t>
            </a:r>
            <a:r>
              <a:rPr lang="en-GB" sz="2000" i="1" err="1">
                <a:solidFill>
                  <a:schemeClr val="tx2">
                    <a:lumMod val="75000"/>
                  </a:schemeClr>
                </a:solidFill>
              </a:rPr>
              <a:t>wage</a:t>
            </a:r>
            <a:r>
              <a:rPr lang="en-GB" sz="2000" baseline="-25000" err="1">
                <a:solidFill>
                  <a:schemeClr val="tx2">
                    <a:lumMod val="75000"/>
                  </a:schemeClr>
                </a:solidFill>
              </a:rPr>
              <a:t>i</a:t>
            </a:r>
            <a:r>
              <a:rPr lang="en-GB" sz="2000">
                <a:solidFill>
                  <a:schemeClr val="tx2">
                    <a:lumMod val="75000"/>
                  </a:schemeClr>
                </a:solidFill>
              </a:rPr>
              <a:t> = 5,15 + 1,17*</a:t>
            </a:r>
            <a:r>
              <a:rPr lang="en-GB" sz="2000" i="1" err="1">
                <a:solidFill>
                  <a:schemeClr val="tx2">
                    <a:lumMod val="75000"/>
                  </a:schemeClr>
                </a:solidFill>
              </a:rPr>
              <a:t>male</a:t>
            </a:r>
            <a:r>
              <a:rPr lang="en-GB" sz="2000" baseline="-25000" err="1">
                <a:solidFill>
                  <a:schemeClr val="tx2">
                    <a:lumMod val="75000"/>
                  </a:schemeClr>
                </a:solidFill>
              </a:rPr>
              <a:t>i</a:t>
            </a:r>
            <a:r>
              <a:rPr lang="en-GB" sz="2000">
                <a:solidFill>
                  <a:schemeClr val="tx2">
                    <a:lumMod val="75000"/>
                  </a:schemeClr>
                </a:solidFill>
              </a:rPr>
              <a:t>  </a:t>
            </a:r>
          </a:p>
          <a:p>
            <a:pPr>
              <a:buFont typeface="Wingdings" pitchFamily="2" charset="2"/>
              <a:buNone/>
              <a:defRPr/>
            </a:pPr>
            <a:r>
              <a:rPr lang="en-GB" sz="2000">
                <a:solidFill>
                  <a:schemeClr val="tx2">
                    <a:lumMod val="75000"/>
                  </a:schemeClr>
                </a:solidFill>
              </a:rPr>
              <a:t>		estimated wage </a:t>
            </a:r>
            <a:r>
              <a:rPr lang="en-GB" sz="2000" err="1">
                <a:solidFill>
                  <a:schemeClr val="tx2">
                    <a:lumMod val="75000"/>
                  </a:schemeClr>
                </a:solidFill>
              </a:rPr>
              <a:t>p.h</a:t>
            </a:r>
            <a:r>
              <a:rPr lang="en-GB" sz="2000">
                <a:solidFill>
                  <a:schemeClr val="tx2">
                    <a:lumMod val="75000"/>
                  </a:schemeClr>
                </a:solidFill>
              </a:rPr>
              <a:t> for males: 6,313</a:t>
            </a:r>
          </a:p>
          <a:p>
            <a:pPr>
              <a:buFont typeface="Wingdings" pitchFamily="2" charset="2"/>
              <a:buNone/>
              <a:defRPr/>
            </a:pPr>
            <a:r>
              <a:rPr lang="en-GB" sz="2000">
                <a:solidFill>
                  <a:schemeClr val="tx2">
                    <a:lumMod val="75000"/>
                  </a:schemeClr>
                </a:solidFill>
              </a:rPr>
              <a:t>				       for females: 5,150</a:t>
            </a:r>
          </a:p>
          <a:p>
            <a:pPr>
              <a:buFont typeface="Wingdings" pitchFamily="2" charset="2"/>
              <a:buNone/>
              <a:defRPr/>
            </a:pPr>
            <a:endParaRPr lang="en-US" sz="2000">
              <a:solidFill>
                <a:srgbClr val="C00000"/>
              </a:solidFill>
            </a:endParaRPr>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1126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1342"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1343"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1344" name="Formel" r:id="rId8" imgW="114151" imgH="215619" progId="Equation.3">
                  <p:embed/>
                </p:oleObj>
              </mc:Choice>
              <mc:Fallback>
                <p:oleObj name="Formel" r:id="rId8" imgW="114151" imgH="215619"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3"/>
          <p:cNvGraphicFramePr>
            <a:graphicFrameLocks noGrp="1" noChangeAspect="1"/>
          </p:cNvGraphicFramePr>
          <p:nvPr/>
        </p:nvGraphicFramePr>
        <p:xfrm>
          <a:off x="2500313" y="2286000"/>
          <a:ext cx="5661025" cy="2479675"/>
        </p:xfrm>
        <a:graphic>
          <a:graphicData uri="http://schemas.openxmlformats.org/presentationml/2006/ole">
            <mc:AlternateContent xmlns:mc="http://schemas.openxmlformats.org/markup-compatibility/2006">
              <mc:Choice xmlns:v="urn:schemas-microsoft-com:vml" Requires="v">
                <p:oleObj spid="_x0000_s11345" name="Photo Editor Photo" r:id="rId9" imgW="3304762" imgH="1448002" progId="">
                  <p:embed/>
                </p:oleObj>
              </mc:Choice>
              <mc:Fallback>
                <p:oleObj name="Photo Editor Photo" r:id="rId9" imgW="3304762" imgH="1448002" progId="">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2286000"/>
                        <a:ext cx="5661025" cy="247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 name="Fußzeilenplatzhalter 8"/>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GB" altLang="cs-CZ" sz="4000">
                <a:latin typeface="Verdana" pitchFamily="34" charset="0"/>
              </a:rPr>
              <a:t>OLS Estimators: General Case</a:t>
            </a:r>
          </a:p>
        </p:txBody>
      </p:sp>
      <p:sp>
        <p:nvSpPr>
          <p:cNvPr id="12292" name="Textplatzhalter 17"/>
          <p:cNvSpPr>
            <a:spLocks noGrp="1"/>
          </p:cNvSpPr>
          <p:nvPr>
            <p:ph type="body" sz="half" idx="1"/>
          </p:nvPr>
        </p:nvSpPr>
        <p:spPr>
          <a:xfrm>
            <a:off x="500063" y="1600200"/>
            <a:ext cx="7900987" cy="4400550"/>
          </a:xfrm>
        </p:spPr>
        <p:txBody>
          <a:bodyPr/>
          <a:lstStyle/>
          <a:p>
            <a:pPr>
              <a:buFont typeface="Wingdings" pitchFamily="2" charset="2"/>
              <a:buNone/>
            </a:pPr>
            <a:r>
              <a:rPr lang="en-GB" altLang="cs-CZ" sz="2000"/>
              <a:t>Model for </a:t>
            </a:r>
            <a:r>
              <a:rPr lang="en-GB" altLang="cs-CZ" sz="2000" i="1"/>
              <a:t>Y</a:t>
            </a:r>
            <a:r>
              <a:rPr lang="en-GB" altLang="cs-CZ" sz="2000"/>
              <a:t> contains </a:t>
            </a:r>
            <a:r>
              <a:rPr lang="en-GB" altLang="cs-CZ" sz="2000" i="1"/>
              <a:t>K</a:t>
            </a:r>
            <a:r>
              <a:rPr lang="en-GB" altLang="cs-CZ" sz="2000"/>
              <a:t>-1 explanatory variables</a:t>
            </a:r>
          </a:p>
          <a:p>
            <a:pPr>
              <a:buFont typeface="Wingdings" pitchFamily="2" charset="2"/>
              <a:buNone/>
            </a:pPr>
            <a:r>
              <a:rPr lang="en-GB" altLang="cs-CZ" sz="2000" i="1"/>
              <a:t>		</a:t>
            </a:r>
            <a:r>
              <a:rPr lang="en-GB" altLang="cs-CZ" sz="2400" i="1"/>
              <a:t>Y</a:t>
            </a:r>
            <a:r>
              <a:rPr lang="en-GB" altLang="cs-CZ" sz="2400"/>
              <a:t> = </a:t>
            </a:r>
            <a:r>
              <a:rPr lang="en-GB" altLang="cs-CZ" sz="2400">
                <a:latin typeface="Symbol" pitchFamily="18" charset="2"/>
              </a:rPr>
              <a:t>b</a:t>
            </a:r>
            <a:r>
              <a:rPr lang="en-GB" altLang="cs-CZ" sz="2400" baseline="-25000"/>
              <a:t>1</a:t>
            </a:r>
            <a:r>
              <a:rPr lang="en-GB" altLang="cs-CZ" sz="2400"/>
              <a:t> + </a:t>
            </a:r>
            <a:r>
              <a:rPr lang="en-GB" altLang="cs-CZ" sz="2400">
                <a:latin typeface="Symbol" pitchFamily="18" charset="2"/>
              </a:rPr>
              <a:t>b</a:t>
            </a:r>
            <a:r>
              <a:rPr lang="en-GB" altLang="cs-CZ" sz="2400" baseline="-25000"/>
              <a:t>2</a:t>
            </a:r>
            <a:r>
              <a:rPr lang="en-GB" altLang="cs-CZ" sz="2400"/>
              <a:t>X</a:t>
            </a:r>
            <a:r>
              <a:rPr lang="en-GB" altLang="cs-CZ" sz="2400" baseline="-25000"/>
              <a:t>2</a:t>
            </a:r>
            <a:r>
              <a:rPr lang="en-GB" altLang="cs-CZ" sz="2400"/>
              <a:t> + … + </a:t>
            </a:r>
            <a:r>
              <a:rPr lang="en-GB" altLang="cs-CZ" sz="2400">
                <a:latin typeface="Symbol" pitchFamily="18" charset="2"/>
              </a:rPr>
              <a:t>b</a:t>
            </a:r>
            <a:r>
              <a:rPr lang="en-GB" altLang="cs-CZ" sz="2400" baseline="-25000"/>
              <a:t>K</a:t>
            </a:r>
            <a:r>
              <a:rPr lang="en-GB" altLang="cs-CZ" sz="2400"/>
              <a:t>X</a:t>
            </a:r>
            <a:r>
              <a:rPr lang="en-GB" altLang="cs-CZ" sz="2400" baseline="-25000"/>
              <a:t>K</a:t>
            </a:r>
            <a:r>
              <a:rPr lang="en-GB" altLang="cs-CZ" sz="2400"/>
              <a:t> = </a:t>
            </a:r>
            <a:r>
              <a:rPr lang="en-GB" altLang="cs-CZ" sz="2400" i="1"/>
              <a:t>x</a:t>
            </a:r>
            <a:r>
              <a:rPr lang="en-GB" altLang="cs-CZ" sz="2400"/>
              <a:t>’</a:t>
            </a:r>
            <a:r>
              <a:rPr lang="en-GB" altLang="cs-CZ" sz="2400">
                <a:latin typeface="Symbol" pitchFamily="18" charset="2"/>
              </a:rPr>
              <a:t>b</a:t>
            </a:r>
            <a:endParaRPr lang="en-GB" altLang="cs-CZ" sz="2000"/>
          </a:p>
          <a:p>
            <a:pPr>
              <a:spcBef>
                <a:spcPts val="1200"/>
              </a:spcBef>
              <a:buFont typeface="Wingdings" pitchFamily="2" charset="2"/>
              <a:buNone/>
            </a:pPr>
            <a:r>
              <a:rPr lang="en-GB" altLang="cs-CZ" sz="2000"/>
              <a:t>with </a:t>
            </a:r>
            <a:r>
              <a:rPr lang="en-GB" altLang="cs-CZ" sz="2000" i="1"/>
              <a:t>x</a:t>
            </a:r>
            <a:r>
              <a:rPr lang="en-GB" altLang="cs-CZ" sz="2000"/>
              <a:t> = (1, </a:t>
            </a:r>
            <a:r>
              <a:rPr lang="en-GB" altLang="cs-CZ" sz="2000" i="1"/>
              <a:t>X</a:t>
            </a:r>
            <a:r>
              <a:rPr lang="en-GB" altLang="cs-CZ" sz="2000" baseline="-25000"/>
              <a:t>2</a:t>
            </a:r>
            <a:r>
              <a:rPr lang="en-GB" altLang="cs-CZ" sz="2000"/>
              <a:t>, …, </a:t>
            </a:r>
            <a:r>
              <a:rPr lang="en-GB" altLang="cs-CZ" sz="2000" i="1"/>
              <a:t>X</a:t>
            </a:r>
            <a:r>
              <a:rPr lang="en-GB" altLang="cs-CZ" sz="2000" baseline="-25000"/>
              <a:t>K</a:t>
            </a:r>
            <a:r>
              <a:rPr lang="en-GB" altLang="cs-CZ" sz="2000"/>
              <a:t>)’ and </a:t>
            </a:r>
            <a:r>
              <a:rPr lang="en-GB" altLang="cs-CZ" sz="2000">
                <a:latin typeface="Symbol" pitchFamily="18" charset="2"/>
              </a:rPr>
              <a:t>b</a:t>
            </a:r>
            <a:r>
              <a:rPr lang="en-GB" altLang="cs-CZ" sz="2000"/>
              <a:t> = (</a:t>
            </a:r>
            <a:r>
              <a:rPr lang="en-GB" altLang="cs-CZ" sz="2000">
                <a:latin typeface="Symbol" pitchFamily="18" charset="2"/>
              </a:rPr>
              <a:t>b</a:t>
            </a:r>
            <a:r>
              <a:rPr lang="en-GB" altLang="cs-CZ" sz="2000" baseline="-25000"/>
              <a:t>1</a:t>
            </a:r>
            <a:r>
              <a:rPr lang="en-GB" altLang="cs-CZ" sz="2000"/>
              <a:t>, </a:t>
            </a:r>
            <a:r>
              <a:rPr lang="en-GB" altLang="cs-CZ" sz="2000">
                <a:latin typeface="Symbol" pitchFamily="18" charset="2"/>
              </a:rPr>
              <a:t>b</a:t>
            </a:r>
            <a:r>
              <a:rPr lang="en-GB" altLang="cs-CZ" sz="2000" baseline="-25000"/>
              <a:t>2</a:t>
            </a:r>
            <a:r>
              <a:rPr lang="en-GB" altLang="cs-CZ" sz="2000"/>
              <a:t>, …, </a:t>
            </a:r>
            <a:r>
              <a:rPr lang="en-GB" altLang="cs-CZ" sz="2000">
                <a:latin typeface="Symbol" pitchFamily="18" charset="2"/>
              </a:rPr>
              <a:t>b</a:t>
            </a:r>
            <a:r>
              <a:rPr lang="en-GB" altLang="cs-CZ" sz="2000" baseline="-25000"/>
              <a:t>K</a:t>
            </a:r>
            <a:r>
              <a:rPr lang="en-GB" altLang="cs-CZ" sz="2000"/>
              <a:t>)’ </a:t>
            </a:r>
          </a:p>
          <a:p>
            <a:pPr>
              <a:spcBef>
                <a:spcPts val="1200"/>
              </a:spcBef>
              <a:buFont typeface="Wingdings" pitchFamily="2" charset="2"/>
              <a:buNone/>
            </a:pPr>
            <a:r>
              <a:rPr lang="en-GB" altLang="cs-CZ" sz="2000"/>
              <a:t>Observations: (</a:t>
            </a:r>
            <a:r>
              <a:rPr lang="en-GB" altLang="cs-CZ" sz="2000" i="1"/>
              <a:t>y</a:t>
            </a:r>
            <a:r>
              <a:rPr lang="en-GB" altLang="cs-CZ" sz="2000" baseline="-25000"/>
              <a:t>i</a:t>
            </a:r>
            <a:r>
              <a:rPr lang="en-GB" altLang="cs-CZ" sz="2000"/>
              <a:t>, </a:t>
            </a:r>
            <a:r>
              <a:rPr lang="en-GB" altLang="cs-CZ" sz="2000" i="1"/>
              <a:t>x</a:t>
            </a:r>
            <a:r>
              <a:rPr lang="en-GB" altLang="cs-CZ" sz="2000" baseline="-25000"/>
              <a:t>i</a:t>
            </a:r>
            <a:r>
              <a:rPr lang="en-GB" altLang="cs-CZ" sz="2000"/>
              <a:t>’) = (</a:t>
            </a:r>
            <a:r>
              <a:rPr lang="en-GB" altLang="cs-CZ" sz="2000" i="1"/>
              <a:t>y</a:t>
            </a:r>
            <a:r>
              <a:rPr lang="en-GB" altLang="cs-CZ" sz="2000" baseline="-25000"/>
              <a:t>i</a:t>
            </a:r>
            <a:r>
              <a:rPr lang="en-GB" altLang="cs-CZ" sz="2000"/>
              <a:t>, (1, </a:t>
            </a:r>
            <a:r>
              <a:rPr lang="en-GB" altLang="cs-CZ" sz="2000" i="1"/>
              <a:t>x</a:t>
            </a:r>
            <a:r>
              <a:rPr lang="en-GB" altLang="cs-CZ" sz="2000" baseline="-25000"/>
              <a:t>i2</a:t>
            </a:r>
            <a:r>
              <a:rPr lang="en-GB" altLang="cs-CZ" sz="2000"/>
              <a:t>, …, </a:t>
            </a:r>
            <a:r>
              <a:rPr lang="en-GB" altLang="cs-CZ" sz="2000" i="1"/>
              <a:t>x</a:t>
            </a:r>
            <a:r>
              <a:rPr lang="en-GB" altLang="cs-CZ" sz="2000" baseline="-25000"/>
              <a:t>iK</a:t>
            </a:r>
            <a:r>
              <a:rPr lang="en-GB" altLang="cs-CZ" sz="2000"/>
              <a:t>)), </a:t>
            </a:r>
            <a:r>
              <a:rPr lang="en-GB" altLang="cs-CZ" sz="2000" i="1"/>
              <a:t>i</a:t>
            </a:r>
            <a:r>
              <a:rPr lang="en-GB" altLang="cs-CZ" sz="2000"/>
              <a:t> = 1, …, </a:t>
            </a:r>
            <a:r>
              <a:rPr lang="en-GB" altLang="cs-CZ" sz="2000" i="1"/>
              <a:t>N</a:t>
            </a:r>
            <a:r>
              <a:rPr lang="en-GB" altLang="cs-CZ" sz="2000"/>
              <a:t> </a:t>
            </a:r>
          </a:p>
          <a:p>
            <a:pPr>
              <a:spcBef>
                <a:spcPts val="1200"/>
              </a:spcBef>
              <a:buFont typeface="Wingdings" pitchFamily="2" charset="2"/>
              <a:buNone/>
            </a:pPr>
            <a:r>
              <a:rPr lang="en-GB" altLang="cs-CZ" sz="2000"/>
              <a:t>OLS estimates </a:t>
            </a:r>
            <a:r>
              <a:rPr lang="en-GB" altLang="cs-CZ" sz="2000" i="1"/>
              <a:t>b</a:t>
            </a:r>
            <a:r>
              <a:rPr lang="en-GB" altLang="cs-CZ" sz="2000"/>
              <a:t> = (</a:t>
            </a:r>
            <a:r>
              <a:rPr lang="en-GB" altLang="cs-CZ" sz="2000" i="1"/>
              <a:t>b</a:t>
            </a:r>
            <a:r>
              <a:rPr lang="en-GB" altLang="cs-CZ" sz="2000" baseline="-25000"/>
              <a:t>1</a:t>
            </a:r>
            <a:r>
              <a:rPr lang="en-GB" altLang="cs-CZ" sz="2000"/>
              <a:t>, </a:t>
            </a:r>
            <a:r>
              <a:rPr lang="en-GB" altLang="cs-CZ" sz="2000" i="1"/>
              <a:t>b</a:t>
            </a:r>
            <a:r>
              <a:rPr lang="en-GB" altLang="cs-CZ" sz="2000" baseline="-25000"/>
              <a:t>2</a:t>
            </a:r>
            <a:r>
              <a:rPr lang="en-GB" altLang="cs-CZ" sz="2000"/>
              <a:t>, …, </a:t>
            </a:r>
            <a:r>
              <a:rPr lang="en-GB" altLang="cs-CZ" sz="2000" i="1"/>
              <a:t>b</a:t>
            </a:r>
            <a:r>
              <a:rPr lang="en-GB" altLang="cs-CZ" sz="2000" baseline="-25000"/>
              <a:t>K</a:t>
            </a:r>
            <a:r>
              <a:rPr lang="en-GB" altLang="cs-CZ" sz="2000"/>
              <a:t>)’ are obtained by minimizing the objective function wrt the </a:t>
            </a:r>
            <a:r>
              <a:rPr lang="en-GB" altLang="cs-CZ" sz="2000">
                <a:latin typeface="Symbol" pitchFamily="18" charset="2"/>
              </a:rPr>
              <a:t>b</a:t>
            </a:r>
            <a:r>
              <a:rPr lang="en-GB" altLang="cs-CZ" sz="2000" baseline="-25000"/>
              <a:t>k</a:t>
            </a:r>
            <a:r>
              <a:rPr lang="en-GB" altLang="cs-CZ" sz="2000"/>
              <a:t>’s</a:t>
            </a:r>
          </a:p>
          <a:p>
            <a:pPr>
              <a:buFont typeface="Wingdings" pitchFamily="2" charset="2"/>
              <a:buNone/>
            </a:pPr>
            <a:endParaRPr lang="en-GB" altLang="cs-CZ" sz="2000"/>
          </a:p>
          <a:p>
            <a:pPr>
              <a:buFont typeface="Wingdings" pitchFamily="2" charset="2"/>
              <a:buNone/>
            </a:pPr>
            <a:endParaRPr lang="en-GB" altLang="cs-CZ" sz="2000"/>
          </a:p>
          <a:p>
            <a:pPr>
              <a:buFont typeface="Wingdings" pitchFamily="2" charset="2"/>
              <a:buNone/>
            </a:pPr>
            <a:r>
              <a:rPr lang="en-GB" altLang="cs-CZ" sz="2000"/>
              <a:t>this results in </a:t>
            </a:r>
          </a:p>
          <a:p>
            <a:pPr>
              <a:buFont typeface="Wingdings" pitchFamily="2" charset="2"/>
              <a:buNone/>
            </a:pPr>
            <a:endParaRPr lang="en-US" altLang="cs-CZ" sz="2000"/>
          </a:p>
          <a:p>
            <a:pPr>
              <a:buFont typeface="Wingdings" pitchFamily="2" charset="2"/>
              <a:buNone/>
            </a:pPr>
            <a:endParaRPr lang="en-US" altLang="cs-CZ" sz="2000"/>
          </a:p>
          <a:p>
            <a:pPr>
              <a:buFont typeface="Wingdings" pitchFamily="2" charset="2"/>
              <a:buNone/>
            </a:pPr>
            <a:endParaRPr lang="en-US" altLang="cs-CZ" sz="2000"/>
          </a:p>
          <a:p>
            <a:pPr>
              <a:buFont typeface="Wingdings" pitchFamily="2" charset="2"/>
              <a:buNone/>
            </a:pPr>
            <a:endParaRPr lang="de-AT" altLang="cs-CZ" sz="2000"/>
          </a:p>
          <a:p>
            <a:pPr>
              <a:buFont typeface="Wingdings" pitchFamily="2" charset="2"/>
              <a:buNone/>
            </a:pPr>
            <a:endParaRPr lang="de-AT" altLang="cs-CZ"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12294"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12295" name="Object 9"/>
          <p:cNvPicPr>
            <a:picLocks noChangeAspect="1" noChangeArrowheads="1"/>
          </p:cNvPicPr>
          <p:nvPr/>
        </p:nvPicPr>
        <p:blipFill>
          <a:blip r:embed="rId4" cstate="print"/>
          <a:srcRect/>
          <a:stretch>
            <a:fillRect/>
          </a:stretch>
        </p:blipFill>
        <p:spPr bwMode="auto">
          <a:xfrm>
            <a:off x="4357688" y="3321050"/>
            <a:ext cx="271462" cy="215900"/>
          </a:xfrm>
          <a:prstGeom prst="rect">
            <a:avLst/>
          </a:prstGeom>
          <a:noFill/>
          <a:ln w="9525">
            <a:noFill/>
            <a:miter lim="800000"/>
            <a:headEnd/>
            <a:tailEnd/>
          </a:ln>
        </p:spPr>
      </p:pic>
      <p:pic>
        <p:nvPicPr>
          <p:cNvPr id="12296" name="Object 10"/>
          <p:cNvPicPr>
            <a:picLocks noChangeAspect="1" noChangeArrowheads="1"/>
          </p:cNvPicPr>
          <p:nvPr/>
        </p:nvPicPr>
        <p:blipFill>
          <a:blip r:embed="rId4" cstate="print"/>
          <a:srcRect/>
          <a:stretch>
            <a:fillRect/>
          </a:stretch>
        </p:blipFill>
        <p:spPr bwMode="auto">
          <a:xfrm>
            <a:off x="4114800" y="3321050"/>
            <a:ext cx="914400" cy="215900"/>
          </a:xfrm>
          <a:prstGeom prst="rect">
            <a:avLst/>
          </a:prstGeom>
          <a:noFill/>
          <a:ln w="9525">
            <a:noFill/>
            <a:miter lim="800000"/>
            <a:headEnd/>
            <a:tailEnd/>
          </a:ln>
        </p:spPr>
      </p:pic>
      <p:pic>
        <p:nvPicPr>
          <p:cNvPr id="12297" name="Object 11"/>
          <p:cNvPicPr>
            <a:picLocks noChangeAspect="1" noChangeArrowheads="1"/>
          </p:cNvPicPr>
          <p:nvPr/>
        </p:nvPicPr>
        <p:blipFill>
          <a:blip r:embed="rId5" cstate="print"/>
          <a:srcRect/>
          <a:stretch>
            <a:fillRect/>
          </a:stretch>
        </p:blipFill>
        <p:spPr bwMode="auto">
          <a:xfrm>
            <a:off x="1458913" y="5178425"/>
            <a:ext cx="3041650" cy="625475"/>
          </a:xfrm>
          <a:prstGeom prst="rect">
            <a:avLst/>
          </a:prstGeom>
          <a:noFill/>
          <a:ln w="9525">
            <a:noFill/>
            <a:miter lim="800000"/>
            <a:headEnd/>
            <a:tailEnd/>
          </a:ln>
        </p:spPr>
      </p:pic>
      <p:graphicFrame>
        <p:nvGraphicFramePr>
          <p:cNvPr id="12290" name="Object 12"/>
          <p:cNvGraphicFramePr>
            <a:graphicFrameLocks noChangeAspect="1"/>
          </p:cNvGraphicFramePr>
          <p:nvPr/>
        </p:nvGraphicFramePr>
        <p:xfrm>
          <a:off x="1476375" y="4149725"/>
          <a:ext cx="3167063" cy="617538"/>
        </p:xfrm>
        <a:graphic>
          <a:graphicData uri="http://schemas.openxmlformats.org/presentationml/2006/ole">
            <mc:AlternateContent xmlns:mc="http://schemas.openxmlformats.org/markup-compatibility/2006">
              <mc:Choice xmlns:v="urn:schemas-microsoft-com:vml" Requires="v">
                <p:oleObj spid="_x0000_s12312" name="Formel" r:id="rId6" imgW="1497950" imgH="291973" progId="Equation.3">
                  <p:embed/>
                </p:oleObj>
              </mc:Choice>
              <mc:Fallback>
                <p:oleObj name="Formel" r:id="rId6" imgW="1497950" imgH="291973"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4149725"/>
                        <a:ext cx="3167063" cy="61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2"/>
          <p:cNvSpPr>
            <a:spLocks noGrp="1" noChangeArrowheads="1"/>
          </p:cNvSpPr>
          <p:nvPr>
            <p:ph type="title"/>
          </p:nvPr>
        </p:nvSpPr>
        <p:spPr/>
        <p:txBody>
          <a:bodyPr/>
          <a:lstStyle/>
          <a:p>
            <a:r>
              <a:rPr lang="en-GB" altLang="cs-CZ" sz="4000">
                <a:latin typeface="Verdana" pitchFamily="34" charset="0"/>
              </a:rPr>
              <a:t>OLS Estimators: General Case, </a:t>
            </a:r>
            <a:r>
              <a:rPr lang="en-GB" altLang="cs-CZ" sz="2400">
                <a:latin typeface="Verdana" pitchFamily="34" charset="0"/>
              </a:rPr>
              <a:t>cont’d</a:t>
            </a:r>
            <a:r>
              <a:rPr lang="en-GB" altLang="cs-CZ" sz="4000">
                <a:latin typeface="Verdana" pitchFamily="34" charset="0"/>
              </a:rPr>
              <a:t> </a:t>
            </a:r>
          </a:p>
        </p:txBody>
      </p:sp>
      <p:sp>
        <p:nvSpPr>
          <p:cNvPr id="13320" name="Textplatzhalter 17"/>
          <p:cNvSpPr>
            <a:spLocks noGrp="1"/>
          </p:cNvSpPr>
          <p:nvPr>
            <p:ph type="body" sz="half" idx="1"/>
          </p:nvPr>
        </p:nvSpPr>
        <p:spPr>
          <a:xfrm>
            <a:off x="500063" y="1600200"/>
            <a:ext cx="7900987" cy="4400550"/>
          </a:xfrm>
        </p:spPr>
        <p:txBody>
          <a:bodyPr/>
          <a:lstStyle/>
          <a:p>
            <a:pPr>
              <a:buFont typeface="Wingdings" pitchFamily="2" charset="2"/>
              <a:buNone/>
            </a:pPr>
            <a:r>
              <a:rPr lang="en-GB" altLang="cs-CZ" sz="2000" dirty="0"/>
              <a:t>or</a:t>
            </a:r>
          </a:p>
          <a:p>
            <a:pPr>
              <a:buFont typeface="Wingdings" pitchFamily="2" charset="2"/>
              <a:buNone/>
            </a:pPr>
            <a:endParaRPr lang="en-GB" altLang="cs-CZ" sz="2000" i="1" dirty="0"/>
          </a:p>
          <a:p>
            <a:pPr>
              <a:buFont typeface="Wingdings" pitchFamily="2" charset="2"/>
              <a:buNone/>
            </a:pPr>
            <a:r>
              <a:rPr lang="en-GB" altLang="cs-CZ" sz="2000" i="1" dirty="0"/>
              <a:t>	</a:t>
            </a:r>
            <a:endParaRPr lang="en-GB" altLang="cs-CZ" sz="2000" dirty="0"/>
          </a:p>
          <a:p>
            <a:pPr>
              <a:spcBef>
                <a:spcPts val="1200"/>
              </a:spcBef>
              <a:buFont typeface="Wingdings" pitchFamily="2" charset="2"/>
              <a:buNone/>
            </a:pPr>
            <a:r>
              <a:rPr lang="en-GB" altLang="cs-CZ" sz="2000" dirty="0"/>
              <a:t>the </a:t>
            </a:r>
            <a:r>
              <a:rPr lang="en-GB" altLang="cs-CZ" sz="2000" b="1" dirty="0"/>
              <a:t>normal equations</a:t>
            </a:r>
            <a:r>
              <a:rPr lang="en-GB" altLang="cs-CZ" sz="2000" dirty="0"/>
              <a:t>, a system of </a:t>
            </a:r>
            <a:r>
              <a:rPr lang="en-GB" altLang="cs-CZ" sz="2000" i="1" dirty="0"/>
              <a:t>K</a:t>
            </a:r>
            <a:r>
              <a:rPr lang="en-GB" altLang="cs-CZ" sz="2000" dirty="0"/>
              <a:t> linear equations for the components of </a:t>
            </a:r>
            <a:r>
              <a:rPr lang="en-GB" altLang="cs-CZ" sz="2000" i="1" dirty="0"/>
              <a:t>b</a:t>
            </a:r>
          </a:p>
          <a:p>
            <a:pPr>
              <a:spcBef>
                <a:spcPts val="1200"/>
              </a:spcBef>
              <a:buFont typeface="Wingdings" pitchFamily="2" charset="2"/>
              <a:buNone/>
            </a:pPr>
            <a:r>
              <a:rPr lang="en-GB" altLang="cs-CZ" sz="2000" dirty="0"/>
              <a:t>Given that the symmetric </a:t>
            </a:r>
            <a:r>
              <a:rPr lang="en-GB" altLang="cs-CZ" sz="2000" i="1" dirty="0" err="1"/>
              <a:t>K</a:t>
            </a:r>
            <a:r>
              <a:rPr lang="en-GB" altLang="cs-CZ" sz="2000" dirty="0" err="1"/>
              <a:t>x</a:t>
            </a:r>
            <a:r>
              <a:rPr lang="en-GB" altLang="cs-CZ" sz="2000" i="1" dirty="0" err="1"/>
              <a:t>K</a:t>
            </a:r>
            <a:r>
              <a:rPr lang="en-GB" altLang="cs-CZ" sz="2000" dirty="0"/>
              <a:t>-matrix                  has full rank </a:t>
            </a:r>
            <a:r>
              <a:rPr lang="en-GB" altLang="cs-CZ" sz="2000" i="1" dirty="0"/>
              <a:t>K </a:t>
            </a:r>
            <a:r>
              <a:rPr lang="en-GB" altLang="cs-CZ" sz="2000" dirty="0"/>
              <a:t>and is hence invertible, the OLS estimators are</a:t>
            </a:r>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de-AT" altLang="cs-CZ" sz="2000" dirty="0"/>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13314"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3413"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3414"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6" name="Object 11"/>
          <p:cNvGraphicFramePr>
            <a:graphicFrameLocks noChangeAspect="1"/>
          </p:cNvGraphicFramePr>
          <p:nvPr/>
        </p:nvGraphicFramePr>
        <p:xfrm>
          <a:off x="1465263" y="4292600"/>
          <a:ext cx="3611562" cy="788988"/>
        </p:xfrm>
        <a:graphic>
          <a:graphicData uri="http://schemas.openxmlformats.org/presentationml/2006/ole">
            <mc:AlternateContent xmlns:mc="http://schemas.openxmlformats.org/markup-compatibility/2006">
              <mc:Choice xmlns:v="urn:schemas-microsoft-com:vml" Requires="v">
                <p:oleObj spid="_x0000_s13415" name="Formel" r:id="rId7" imgW="1511300" imgH="330200" progId="Equation.3">
                  <p:embed/>
                </p:oleObj>
              </mc:Choice>
              <mc:Fallback>
                <p:oleObj name="Formel" r:id="rId7" imgW="1511300" imgH="3302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5263" y="4292600"/>
                        <a:ext cx="3611562"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7" name="Object 7"/>
          <p:cNvGraphicFramePr>
            <a:graphicFrameLocks noChangeAspect="1"/>
          </p:cNvGraphicFramePr>
          <p:nvPr/>
        </p:nvGraphicFramePr>
        <p:xfrm>
          <a:off x="1357313" y="1987550"/>
          <a:ext cx="3538537" cy="720725"/>
        </p:xfrm>
        <a:graphic>
          <a:graphicData uri="http://schemas.openxmlformats.org/presentationml/2006/ole">
            <mc:AlternateContent xmlns:mc="http://schemas.openxmlformats.org/markup-compatibility/2006">
              <mc:Choice xmlns:v="urn:schemas-microsoft-com:vml" Requires="v">
                <p:oleObj spid="_x0000_s13416" name="Formel" r:id="rId9" imgW="1435100" imgH="292100" progId="Equation.3">
                  <p:embed/>
                </p:oleObj>
              </mc:Choice>
              <mc:Fallback>
                <p:oleObj name="Formel" r:id="rId9" imgW="1435100" imgH="2921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57313" y="1987550"/>
                        <a:ext cx="3538537"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 name="Object 8"/>
          <p:cNvGraphicFramePr>
            <a:graphicFrameLocks noChangeAspect="1"/>
          </p:cNvGraphicFramePr>
          <p:nvPr/>
        </p:nvGraphicFramePr>
        <p:xfrm>
          <a:off x="4716463" y="3429000"/>
          <a:ext cx="1150937" cy="588963"/>
        </p:xfrm>
        <a:graphic>
          <a:graphicData uri="http://schemas.openxmlformats.org/presentationml/2006/ole">
            <mc:AlternateContent xmlns:mc="http://schemas.openxmlformats.org/markup-compatibility/2006">
              <mc:Choice xmlns:v="urn:schemas-microsoft-com:vml" Requires="v">
                <p:oleObj spid="_x0000_s13417" name="Formel" r:id="rId11" imgW="571252" imgH="291973" progId="Equation.3">
                  <p:embed/>
                </p:oleObj>
              </mc:Choice>
              <mc:Fallback>
                <p:oleObj name="Formel" r:id="rId11" imgW="571252" imgH="291973"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463" y="3429000"/>
                        <a:ext cx="1150937"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GB" altLang="cs-CZ" sz="4000">
                <a:latin typeface="Verdana" pitchFamily="34" charset="0"/>
              </a:rPr>
              <a:t>Best Linear Approximation</a:t>
            </a:r>
          </a:p>
        </p:txBody>
      </p:sp>
      <p:sp>
        <p:nvSpPr>
          <p:cNvPr id="14341" name="Textplatzhalter 17"/>
          <p:cNvSpPr>
            <a:spLocks noGrp="1"/>
          </p:cNvSpPr>
          <p:nvPr>
            <p:ph type="body" sz="half" idx="1"/>
          </p:nvPr>
        </p:nvSpPr>
        <p:spPr>
          <a:xfrm>
            <a:off x="500063" y="1600200"/>
            <a:ext cx="7858125" cy="4400550"/>
          </a:xfrm>
        </p:spPr>
        <p:txBody>
          <a:bodyPr/>
          <a:lstStyle/>
          <a:p>
            <a:pPr>
              <a:spcBef>
                <a:spcPts val="1200"/>
              </a:spcBef>
              <a:buFont typeface="Wingdings" pitchFamily="2" charset="2"/>
              <a:buNone/>
            </a:pPr>
            <a:r>
              <a:rPr lang="en-GB" altLang="cs-CZ" sz="2000"/>
              <a:t>Given the observations: (</a:t>
            </a:r>
            <a:r>
              <a:rPr lang="en-GB" altLang="cs-CZ" sz="2000" i="1"/>
              <a:t>y</a:t>
            </a:r>
            <a:r>
              <a:rPr lang="en-GB" altLang="cs-CZ" sz="2000" baseline="-25000"/>
              <a:t>i</a:t>
            </a:r>
            <a:r>
              <a:rPr lang="en-GB" altLang="cs-CZ" sz="2000"/>
              <a:t>, </a:t>
            </a:r>
            <a:r>
              <a:rPr lang="en-GB" altLang="cs-CZ" sz="2000" i="1"/>
              <a:t>x</a:t>
            </a:r>
            <a:r>
              <a:rPr lang="en-GB" altLang="cs-CZ" sz="2000" baseline="-25000"/>
              <a:t>i</a:t>
            </a:r>
            <a:r>
              <a:rPr lang="en-GB" altLang="cs-CZ" sz="2000"/>
              <a:t>’) = (</a:t>
            </a:r>
            <a:r>
              <a:rPr lang="en-GB" altLang="cs-CZ" sz="2000" i="1"/>
              <a:t>y</a:t>
            </a:r>
            <a:r>
              <a:rPr lang="en-GB" altLang="cs-CZ" sz="2000" baseline="-25000"/>
              <a:t>i</a:t>
            </a:r>
            <a:r>
              <a:rPr lang="en-GB" altLang="cs-CZ" sz="2000"/>
              <a:t>, (1, </a:t>
            </a:r>
            <a:r>
              <a:rPr lang="en-GB" altLang="cs-CZ" sz="2000" i="1"/>
              <a:t>x</a:t>
            </a:r>
            <a:r>
              <a:rPr lang="en-GB" altLang="cs-CZ" sz="2000" baseline="-25000"/>
              <a:t>i2</a:t>
            </a:r>
            <a:r>
              <a:rPr lang="en-GB" altLang="cs-CZ" sz="2000"/>
              <a:t>, …, </a:t>
            </a:r>
            <a:r>
              <a:rPr lang="en-GB" altLang="cs-CZ" sz="2000" i="1"/>
              <a:t>x</a:t>
            </a:r>
            <a:r>
              <a:rPr lang="en-GB" altLang="cs-CZ" sz="2000" baseline="-25000"/>
              <a:t>iK</a:t>
            </a:r>
            <a:r>
              <a:rPr lang="en-GB" altLang="cs-CZ" sz="2000"/>
              <a:t>)), </a:t>
            </a:r>
            <a:r>
              <a:rPr lang="en-GB" altLang="cs-CZ" sz="2000" i="1"/>
              <a:t>i</a:t>
            </a:r>
            <a:r>
              <a:rPr lang="en-GB" altLang="cs-CZ" sz="2000"/>
              <a:t> = 1, …, </a:t>
            </a:r>
            <a:r>
              <a:rPr lang="en-GB" altLang="cs-CZ" sz="2000" i="1"/>
              <a:t>N</a:t>
            </a:r>
            <a:r>
              <a:rPr lang="en-GB" altLang="cs-CZ" sz="2000"/>
              <a:t> </a:t>
            </a:r>
          </a:p>
          <a:p>
            <a:pPr>
              <a:spcBef>
                <a:spcPts val="1200"/>
              </a:spcBef>
              <a:buFont typeface="Wingdings" pitchFamily="2" charset="2"/>
              <a:buNone/>
            </a:pPr>
            <a:r>
              <a:rPr lang="en-GB" altLang="cs-CZ" sz="2000"/>
              <a:t>For </a:t>
            </a:r>
            <a:r>
              <a:rPr lang="en-GB" altLang="cs-CZ" sz="2000" i="1"/>
              <a:t>y</a:t>
            </a:r>
            <a:r>
              <a:rPr lang="en-GB" altLang="cs-CZ" sz="2000" baseline="-25000"/>
              <a:t>i</a:t>
            </a:r>
            <a:r>
              <a:rPr lang="en-GB" altLang="cs-CZ" sz="2000"/>
              <a:t>, the linear combination or the fitted value</a:t>
            </a:r>
          </a:p>
          <a:p>
            <a:pPr>
              <a:buFont typeface="Wingdings" pitchFamily="2" charset="2"/>
              <a:buNone/>
            </a:pPr>
            <a:endParaRPr lang="en-GB" altLang="cs-CZ" sz="2000"/>
          </a:p>
          <a:p>
            <a:pPr>
              <a:buFont typeface="Wingdings" pitchFamily="2" charset="2"/>
              <a:buNone/>
            </a:pPr>
            <a:endParaRPr lang="en-GB" altLang="cs-CZ" sz="1400"/>
          </a:p>
          <a:p>
            <a:pPr>
              <a:buFont typeface="Wingdings" pitchFamily="2" charset="2"/>
              <a:buNone/>
            </a:pPr>
            <a:r>
              <a:rPr lang="en-GB" altLang="cs-CZ" sz="2000"/>
              <a:t>is the best linear combination for </a:t>
            </a:r>
            <a:r>
              <a:rPr lang="en-GB" altLang="cs-CZ" sz="2000" i="1"/>
              <a:t>Y</a:t>
            </a:r>
            <a:r>
              <a:rPr lang="en-GB" altLang="cs-CZ" sz="2000"/>
              <a:t> from </a:t>
            </a:r>
            <a:r>
              <a:rPr lang="en-GB" altLang="cs-CZ" sz="2000" i="1"/>
              <a:t>X</a:t>
            </a:r>
            <a:r>
              <a:rPr lang="en-GB" altLang="cs-CZ" sz="2000" baseline="-25000"/>
              <a:t>2</a:t>
            </a:r>
            <a:r>
              <a:rPr lang="en-GB" altLang="cs-CZ" sz="2000"/>
              <a:t>, …, </a:t>
            </a:r>
            <a:r>
              <a:rPr lang="en-GB" altLang="cs-CZ" sz="2000" i="1"/>
              <a:t>X</a:t>
            </a:r>
            <a:r>
              <a:rPr lang="en-GB" altLang="cs-CZ" sz="2000" baseline="-25000"/>
              <a:t>K</a:t>
            </a:r>
            <a:r>
              <a:rPr lang="en-GB" altLang="cs-CZ" sz="2000"/>
              <a:t> and a constant (the intercept)</a:t>
            </a:r>
          </a:p>
          <a:p>
            <a:pPr>
              <a:buFont typeface="Wingdings" pitchFamily="2" charset="2"/>
              <a:buNone/>
            </a:pPr>
            <a:endParaRPr lang="en-GB" altLang="cs-CZ" sz="9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1434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4338" name="Object 4"/>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4378" name="Formel" r:id="rId4" imgW="114151" imgH="215619" progId="Equation.3">
                  <p:embed/>
                </p:oleObj>
              </mc:Choice>
              <mc:Fallback>
                <p:oleObj name="Formel" r:id="rId4" imgW="114151" imgH="21561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9" name="Object 7"/>
          <p:cNvGraphicFramePr>
            <a:graphicFrameLocks noChangeAspect="1"/>
          </p:cNvGraphicFramePr>
          <p:nvPr/>
        </p:nvGraphicFramePr>
        <p:xfrm>
          <a:off x="1258888" y="2490788"/>
          <a:ext cx="1125537" cy="506412"/>
        </p:xfrm>
        <a:graphic>
          <a:graphicData uri="http://schemas.openxmlformats.org/presentationml/2006/ole">
            <mc:AlternateContent xmlns:mc="http://schemas.openxmlformats.org/markup-compatibility/2006">
              <mc:Choice xmlns:v="urn:schemas-microsoft-com:vml" Requires="v">
                <p:oleObj spid="_x0000_s14379" name="Formel" r:id="rId6" imgW="508000" imgH="228600" progId="Equation.3">
                  <p:embed/>
                </p:oleObj>
              </mc:Choice>
              <mc:Fallback>
                <p:oleObj name="Formel" r:id="rId6" imgW="508000" imgH="2286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2490788"/>
                        <a:ext cx="1125537" cy="506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GB" altLang="cs-CZ" sz="4000">
                <a:latin typeface="Verdana" pitchFamily="34" charset="0"/>
              </a:rPr>
              <a:t>Some Matrix Notation</a:t>
            </a:r>
          </a:p>
        </p:txBody>
      </p:sp>
      <p:sp>
        <p:nvSpPr>
          <p:cNvPr id="15364"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i="1"/>
              <a:t>N</a:t>
            </a:r>
            <a:r>
              <a:rPr lang="en-GB" altLang="cs-CZ" sz="2000"/>
              <a:t> observations</a:t>
            </a:r>
          </a:p>
          <a:p>
            <a:pPr marL="469900" indent="-469900">
              <a:buFont typeface="Wingdings" pitchFamily="2" charset="2"/>
              <a:buNone/>
            </a:pPr>
            <a:r>
              <a:rPr lang="en-GB" altLang="cs-CZ" sz="2000"/>
              <a:t>		(</a:t>
            </a:r>
            <a:r>
              <a:rPr lang="en-GB" altLang="cs-CZ" sz="2000" i="1"/>
              <a:t>y</a:t>
            </a:r>
            <a:r>
              <a:rPr lang="en-GB" altLang="cs-CZ" sz="2000" baseline="-25000"/>
              <a:t>1</a:t>
            </a:r>
            <a:r>
              <a:rPr lang="en-GB" altLang="cs-CZ" sz="2000"/>
              <a:t>,</a:t>
            </a:r>
            <a:r>
              <a:rPr lang="en-GB" altLang="cs-CZ" sz="2000" i="1"/>
              <a:t>x</a:t>
            </a:r>
            <a:r>
              <a:rPr lang="en-GB" altLang="cs-CZ" sz="2000" baseline="-25000"/>
              <a:t>1</a:t>
            </a:r>
            <a:r>
              <a:rPr lang="en-GB" altLang="cs-CZ" sz="2000"/>
              <a:t>), … , (</a:t>
            </a:r>
            <a:r>
              <a:rPr lang="en-GB" altLang="cs-CZ" sz="2000" i="1"/>
              <a:t>y</a:t>
            </a:r>
            <a:r>
              <a:rPr lang="en-GB" altLang="cs-CZ" sz="2000" baseline="-25000"/>
              <a:t>N</a:t>
            </a:r>
            <a:r>
              <a:rPr lang="en-GB" altLang="cs-CZ" sz="2000"/>
              <a:t>,</a:t>
            </a:r>
            <a:r>
              <a:rPr lang="en-GB" altLang="cs-CZ" sz="2000" i="1"/>
              <a:t>x</a:t>
            </a:r>
            <a:r>
              <a:rPr lang="en-GB" altLang="cs-CZ" sz="2000" baseline="-25000"/>
              <a:t>N</a:t>
            </a:r>
            <a:r>
              <a:rPr lang="en-GB" altLang="cs-CZ" sz="2000"/>
              <a:t>)</a:t>
            </a:r>
          </a:p>
          <a:p>
            <a:pPr marL="469900" indent="-469900">
              <a:buFont typeface="Wingdings" pitchFamily="2" charset="2"/>
              <a:buNone/>
            </a:pPr>
            <a:endParaRPr lang="en-GB" altLang="cs-CZ" sz="1200"/>
          </a:p>
          <a:p>
            <a:pPr marL="469900" indent="-469900">
              <a:buFont typeface="Wingdings" pitchFamily="2" charset="2"/>
              <a:buNone/>
            </a:pPr>
            <a:r>
              <a:rPr lang="en-GB" altLang="cs-CZ" sz="2000"/>
              <a:t>Model:</a:t>
            </a:r>
            <a:r>
              <a:rPr lang="en-GB" altLang="cs-CZ" sz="2200"/>
              <a:t> </a:t>
            </a:r>
            <a:r>
              <a:rPr lang="en-GB" altLang="cs-CZ" sz="2000" i="1"/>
              <a:t>y</a:t>
            </a:r>
            <a:r>
              <a:rPr lang="en-GB" altLang="cs-CZ" sz="2000" baseline="-25000"/>
              <a:t>i</a:t>
            </a:r>
            <a:r>
              <a:rPr lang="en-GB" altLang="cs-CZ" sz="2000"/>
              <a:t> = </a:t>
            </a:r>
            <a:r>
              <a:rPr lang="en-GB" altLang="cs-CZ" sz="2000">
                <a:latin typeface="Symbol" pitchFamily="18" charset="2"/>
              </a:rPr>
              <a:t>b</a:t>
            </a:r>
            <a:r>
              <a:rPr lang="en-GB" altLang="cs-CZ" sz="2000" baseline="-25000"/>
              <a:t>1</a:t>
            </a:r>
            <a:r>
              <a:rPr lang="en-GB" altLang="cs-CZ" sz="2000"/>
              <a:t> + </a:t>
            </a:r>
            <a:r>
              <a:rPr lang="en-GB" altLang="cs-CZ" sz="2000">
                <a:latin typeface="Symbol" pitchFamily="18" charset="2"/>
              </a:rPr>
              <a:t>b</a:t>
            </a:r>
            <a:r>
              <a:rPr lang="en-GB" altLang="cs-CZ" sz="2000" baseline="-25000"/>
              <a:t>2</a:t>
            </a:r>
            <a:r>
              <a:rPr lang="en-GB" altLang="cs-CZ" sz="2000" i="1"/>
              <a:t>x</a:t>
            </a:r>
            <a:r>
              <a:rPr lang="en-GB" altLang="cs-CZ" sz="2000" baseline="-25000"/>
              <a:t>i</a:t>
            </a:r>
            <a:r>
              <a:rPr lang="en-GB" altLang="cs-CZ" sz="2000"/>
              <a:t> + </a:t>
            </a:r>
            <a:r>
              <a:rPr lang="en-GB" altLang="cs-CZ" sz="2000" i="1"/>
              <a:t>ε</a:t>
            </a:r>
            <a:r>
              <a:rPr lang="en-GB" altLang="cs-CZ" sz="2000" baseline="-25000"/>
              <a:t>i</a:t>
            </a:r>
            <a:r>
              <a:rPr lang="en-GB" altLang="cs-CZ" sz="2000"/>
              <a:t>, </a:t>
            </a:r>
            <a:r>
              <a:rPr lang="en-GB" altLang="cs-CZ" sz="2000" i="1"/>
              <a:t>i</a:t>
            </a:r>
            <a:r>
              <a:rPr lang="en-GB" altLang="cs-CZ" sz="2000"/>
              <a:t>  = 1, …,</a:t>
            </a:r>
            <a:r>
              <a:rPr lang="en-GB" altLang="cs-CZ" sz="2000" i="1"/>
              <a:t>N,</a:t>
            </a:r>
            <a:r>
              <a:rPr lang="en-GB" altLang="cs-CZ" sz="2000"/>
              <a:t> or</a:t>
            </a:r>
            <a:r>
              <a:rPr lang="en-GB" altLang="cs-CZ" sz="2300"/>
              <a:t> </a:t>
            </a:r>
          </a:p>
          <a:p>
            <a:pPr marL="469900" indent="-469900">
              <a:buFont typeface="Wingdings" pitchFamily="2" charset="2"/>
              <a:buNone/>
            </a:pPr>
            <a:r>
              <a:rPr lang="en-GB" altLang="cs-CZ" sz="2300"/>
              <a:t>		</a:t>
            </a:r>
            <a:r>
              <a:rPr lang="en-GB" altLang="cs-CZ" sz="2400" i="1"/>
              <a:t>y</a:t>
            </a:r>
            <a:r>
              <a:rPr lang="en-GB" altLang="cs-CZ" sz="2400"/>
              <a:t> = </a:t>
            </a:r>
            <a:r>
              <a:rPr lang="en-GB" altLang="cs-CZ" sz="2400" i="1"/>
              <a:t>X</a:t>
            </a:r>
            <a:r>
              <a:rPr lang="en-GB" altLang="cs-CZ" sz="2400">
                <a:latin typeface="Symbol" pitchFamily="18" charset="2"/>
              </a:rPr>
              <a:t>b</a:t>
            </a:r>
            <a:r>
              <a:rPr lang="en-GB" altLang="cs-CZ" sz="2400">
                <a:latin typeface="Verdana" pitchFamily="34" charset="0"/>
              </a:rPr>
              <a:t> </a:t>
            </a:r>
            <a:r>
              <a:rPr lang="en-GB" altLang="cs-CZ" sz="2400"/>
              <a:t>+ </a:t>
            </a:r>
            <a:r>
              <a:rPr lang="en-GB" altLang="cs-CZ" sz="2400" i="1"/>
              <a:t>ε</a:t>
            </a:r>
            <a:endParaRPr lang="en-GB" altLang="cs-CZ" sz="2000" i="1"/>
          </a:p>
          <a:p>
            <a:pPr marL="469900" indent="-469900">
              <a:buFont typeface="Wingdings" pitchFamily="2" charset="2"/>
              <a:buNone/>
            </a:pPr>
            <a:r>
              <a:rPr lang="en-GB" altLang="cs-CZ" sz="2000"/>
              <a:t>with</a:t>
            </a:r>
          </a:p>
          <a:p>
            <a:pPr marL="469900" indent="-469900">
              <a:buFont typeface="Wingdings" pitchFamily="2" charset="2"/>
              <a:buNone/>
            </a:pPr>
            <a:endParaRPr lang="en-GB" altLang="cs-CZ" sz="2000"/>
          </a:p>
          <a:p>
            <a:pPr marL="469900" indent="-469900">
              <a:buFont typeface="Wingdings" pitchFamily="2" charset="2"/>
              <a:buNone/>
            </a:pPr>
            <a:endParaRPr lang="en-US" altLang="cs-CZ" sz="2000"/>
          </a:p>
          <a:p>
            <a:pPr marL="469900" indent="-469900">
              <a:buFont typeface="Wingdings" pitchFamily="2" charset="2"/>
              <a:buNone/>
            </a:pPr>
            <a:endParaRPr lang="en-US" altLang="cs-CZ" sz="2000"/>
          </a:p>
          <a:p>
            <a:pPr marL="469900" indent="-469900">
              <a:buFont typeface="Wingdings" pitchFamily="2" charset="2"/>
              <a:buNone/>
            </a:pPr>
            <a:endParaRPr lang="en-US" altLang="cs-CZ" sz="2000"/>
          </a:p>
        </p:txBody>
      </p:sp>
      <p:sp>
        <p:nvSpPr>
          <p:cNvPr id="7" name="Datumsplatzhalter 6"/>
          <p:cNvSpPr>
            <a:spLocks noGrp="1"/>
          </p:cNvSpPr>
          <p:nvPr>
            <p:ph type="dt" sz="quarter" idx="10"/>
          </p:nvPr>
        </p:nvSpPr>
        <p:spPr/>
        <p:txBody>
          <a:bodyPr/>
          <a:lstStyle/>
          <a:p>
            <a:pPr>
              <a:defRPr/>
            </a:pPr>
            <a:r>
              <a:rPr lang="en-US" altLang="en-US"/>
              <a:t>Oct 5, 2018</a:t>
            </a:r>
            <a:endParaRPr lang="de-AT" altLang="en-US"/>
          </a:p>
        </p:txBody>
      </p:sp>
      <p:graphicFrame>
        <p:nvGraphicFramePr>
          <p:cNvPr id="15362" name="Object 3"/>
          <p:cNvGraphicFramePr>
            <a:graphicFrameLocks noChangeAspect="1"/>
          </p:cNvGraphicFramePr>
          <p:nvPr/>
        </p:nvGraphicFramePr>
        <p:xfrm>
          <a:off x="912813" y="3786188"/>
          <a:ext cx="5905500" cy="1497012"/>
        </p:xfrm>
        <a:graphic>
          <a:graphicData uri="http://schemas.openxmlformats.org/presentationml/2006/ole">
            <mc:AlternateContent xmlns:mc="http://schemas.openxmlformats.org/markup-compatibility/2006">
              <mc:Choice xmlns:v="urn:schemas-microsoft-com:vml" Requires="v">
                <p:oleObj spid="_x0000_s15384" name="Formel" r:id="rId4" imgW="2806700" imgH="711200" progId="Equation.3">
                  <p:embed/>
                </p:oleObj>
              </mc:Choice>
              <mc:Fallback>
                <p:oleObj name="Formel" r:id="rId4" imgW="2806700" imgH="71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813" y="3786188"/>
                        <a:ext cx="5905500" cy="1497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GB" altLang="cs-CZ" sz="4000">
                <a:latin typeface="Verdana" pitchFamily="34" charset="0"/>
              </a:rPr>
              <a:t>OLS Estimators in Matrix Notation</a:t>
            </a:r>
          </a:p>
        </p:txBody>
      </p:sp>
      <p:sp>
        <p:nvSpPr>
          <p:cNvPr id="16388"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dirty="0"/>
              <a:t>Minimizing </a:t>
            </a:r>
          </a:p>
          <a:p>
            <a:pPr marL="469900" indent="-469900">
              <a:buFont typeface="Wingdings" pitchFamily="2" charset="2"/>
              <a:buNone/>
            </a:pPr>
            <a:r>
              <a:rPr lang="en-GB" altLang="cs-CZ" sz="2000" dirty="0"/>
              <a:t>		S(</a:t>
            </a:r>
            <a:r>
              <a:rPr lang="en-GB" altLang="cs-CZ" sz="2000" dirty="0">
                <a:latin typeface="Symbol" pitchFamily="18" charset="2"/>
              </a:rPr>
              <a:t>b</a:t>
            </a:r>
            <a:r>
              <a:rPr lang="en-GB" altLang="cs-CZ" sz="2000" dirty="0"/>
              <a:t>) = (</a:t>
            </a:r>
            <a:r>
              <a:rPr lang="en-GB" altLang="cs-CZ" sz="2000" i="1" dirty="0"/>
              <a:t>y</a:t>
            </a:r>
            <a:r>
              <a:rPr lang="en-GB" altLang="cs-CZ" sz="2000" baseline="-25000" dirty="0"/>
              <a:t>  </a:t>
            </a:r>
            <a:r>
              <a:rPr lang="en-GB" altLang="cs-CZ" sz="2000" dirty="0"/>
              <a:t>- </a:t>
            </a:r>
            <a:r>
              <a:rPr lang="en-GB" altLang="cs-CZ" sz="2000" i="1" dirty="0" err="1"/>
              <a:t>X</a:t>
            </a:r>
            <a:r>
              <a:rPr lang="en-GB" altLang="cs-CZ" sz="2000" dirty="0" err="1">
                <a:latin typeface="Symbol" pitchFamily="18" charset="2"/>
              </a:rPr>
              <a:t>b</a:t>
            </a:r>
            <a:r>
              <a:rPr lang="en-GB" altLang="cs-CZ" sz="2000" dirty="0"/>
              <a:t>)’ (</a:t>
            </a:r>
            <a:r>
              <a:rPr lang="en-GB" altLang="cs-CZ" sz="2000" i="1" dirty="0"/>
              <a:t>y</a:t>
            </a:r>
            <a:r>
              <a:rPr lang="en-GB" altLang="cs-CZ" sz="2000" baseline="-25000" dirty="0"/>
              <a:t>  </a:t>
            </a:r>
            <a:r>
              <a:rPr lang="en-GB" altLang="cs-CZ" sz="2000" dirty="0"/>
              <a:t>- </a:t>
            </a:r>
            <a:r>
              <a:rPr lang="en-GB" altLang="cs-CZ" sz="2000" i="1" dirty="0" err="1"/>
              <a:t>X</a:t>
            </a:r>
            <a:r>
              <a:rPr lang="en-GB" altLang="cs-CZ" sz="2000" dirty="0" err="1">
                <a:latin typeface="Symbol" pitchFamily="18" charset="2"/>
              </a:rPr>
              <a:t>b</a:t>
            </a:r>
            <a:r>
              <a:rPr lang="en-GB" altLang="cs-CZ" sz="2000" dirty="0"/>
              <a:t>) = </a:t>
            </a:r>
            <a:r>
              <a:rPr lang="en-GB" altLang="cs-CZ" sz="2000" i="1" dirty="0" err="1"/>
              <a:t>y’y</a:t>
            </a:r>
            <a:r>
              <a:rPr lang="en-GB" altLang="cs-CZ" sz="2000" dirty="0"/>
              <a:t> – 2</a:t>
            </a:r>
            <a:r>
              <a:rPr lang="en-GB" altLang="cs-CZ" sz="2000" i="1" dirty="0"/>
              <a:t>y’X</a:t>
            </a:r>
            <a:r>
              <a:rPr lang="en-GB" altLang="cs-CZ" sz="2000" dirty="0">
                <a:latin typeface="Symbol" pitchFamily="18" charset="2"/>
              </a:rPr>
              <a:t>b</a:t>
            </a:r>
            <a:r>
              <a:rPr lang="en-GB" altLang="cs-CZ" sz="2000" dirty="0"/>
              <a:t> + </a:t>
            </a:r>
            <a:r>
              <a:rPr lang="en-GB" altLang="cs-CZ" sz="2000" dirty="0">
                <a:latin typeface="Symbol" pitchFamily="18" charset="2"/>
              </a:rPr>
              <a:t>b</a:t>
            </a:r>
            <a:r>
              <a:rPr lang="en-GB" altLang="cs-CZ" sz="2000" i="1" dirty="0"/>
              <a:t>’ </a:t>
            </a:r>
            <a:r>
              <a:rPr lang="en-GB" altLang="cs-CZ" sz="2000" i="1" dirty="0" err="1"/>
              <a:t>X’X</a:t>
            </a:r>
            <a:r>
              <a:rPr lang="en-GB" altLang="cs-CZ" sz="2000" dirty="0" err="1">
                <a:latin typeface="Symbol" pitchFamily="18" charset="2"/>
              </a:rPr>
              <a:t>b</a:t>
            </a:r>
            <a:endParaRPr lang="en-GB" altLang="cs-CZ" sz="2000" dirty="0"/>
          </a:p>
          <a:p>
            <a:pPr marL="469900" indent="-469900">
              <a:buFont typeface="Wingdings" pitchFamily="2" charset="2"/>
              <a:buNone/>
            </a:pPr>
            <a:r>
              <a:rPr lang="en-GB" altLang="cs-CZ" sz="2000" dirty="0"/>
              <a:t>	with respect to </a:t>
            </a:r>
            <a:r>
              <a:rPr lang="en-GB" altLang="cs-CZ" sz="2000" dirty="0">
                <a:latin typeface="Symbol" pitchFamily="18" charset="2"/>
              </a:rPr>
              <a:t>b</a:t>
            </a:r>
            <a:r>
              <a:rPr lang="en-GB" altLang="cs-CZ" sz="2000" dirty="0"/>
              <a:t> gives the normal equations </a:t>
            </a:r>
          </a:p>
          <a:p>
            <a:pPr marL="469900" indent="-469900">
              <a:buFont typeface="Wingdings" pitchFamily="2" charset="2"/>
              <a:buNone/>
            </a:pPr>
            <a:endParaRPr lang="en-GB" altLang="cs-CZ" sz="2000" dirty="0"/>
          </a:p>
          <a:p>
            <a:pPr marL="469900" indent="-469900">
              <a:buFont typeface="Wingdings" pitchFamily="2" charset="2"/>
              <a:buNone/>
            </a:pPr>
            <a:endParaRPr lang="en-GB" altLang="cs-CZ" sz="2000" dirty="0"/>
          </a:p>
          <a:p>
            <a:pPr marL="469900" indent="-469900">
              <a:buFont typeface="Wingdings" pitchFamily="2" charset="2"/>
              <a:buNone/>
            </a:pPr>
            <a:r>
              <a:rPr lang="en-GB" altLang="cs-CZ" sz="2000" dirty="0"/>
              <a:t>	resulting from differentiating S(</a:t>
            </a:r>
            <a:r>
              <a:rPr lang="en-GB" altLang="cs-CZ" sz="2000" dirty="0">
                <a:latin typeface="Symbol" pitchFamily="18" charset="2"/>
              </a:rPr>
              <a:t>b</a:t>
            </a:r>
            <a:r>
              <a:rPr lang="en-GB" altLang="cs-CZ" sz="2000" dirty="0"/>
              <a:t>) with respect to </a:t>
            </a:r>
            <a:r>
              <a:rPr lang="en-GB" altLang="cs-CZ" sz="2000" dirty="0">
                <a:latin typeface="Symbol" pitchFamily="18" charset="2"/>
              </a:rPr>
              <a:t>b</a:t>
            </a:r>
            <a:r>
              <a:rPr lang="en-GB" altLang="cs-CZ" sz="2000" dirty="0"/>
              <a:t> and setting the first derivative to zero</a:t>
            </a:r>
          </a:p>
          <a:p>
            <a:pPr marL="469900" indent="-469900">
              <a:buFont typeface="Wingdings" pitchFamily="2" charset="2"/>
              <a:buNone/>
            </a:pPr>
            <a:r>
              <a:rPr lang="en-GB" altLang="cs-CZ" sz="2000" dirty="0"/>
              <a:t>The vector </a:t>
            </a:r>
            <a:r>
              <a:rPr lang="en-GB" altLang="cs-CZ" sz="2000" i="1" dirty="0"/>
              <a:t>b</a:t>
            </a:r>
            <a:r>
              <a:rPr lang="en-GB" altLang="cs-CZ" sz="2000" dirty="0"/>
              <a:t> of OLS solution or OLS estimators for </a:t>
            </a:r>
            <a:r>
              <a:rPr lang="en-GB" altLang="cs-CZ" sz="2000" dirty="0">
                <a:latin typeface="Symbol" pitchFamily="18" charset="2"/>
              </a:rPr>
              <a:t>b</a:t>
            </a:r>
            <a:r>
              <a:rPr lang="en-GB" altLang="cs-CZ" sz="2000" dirty="0"/>
              <a:t> is </a:t>
            </a:r>
          </a:p>
          <a:p>
            <a:pPr marL="469900" indent="-469900">
              <a:buFont typeface="Wingdings" pitchFamily="2" charset="2"/>
              <a:buNone/>
            </a:pPr>
            <a:r>
              <a:rPr lang="en-GB" altLang="cs-CZ" sz="2000" dirty="0"/>
              <a:t>		</a:t>
            </a:r>
            <a:r>
              <a:rPr lang="en-GB" altLang="cs-CZ" sz="2000" i="1" dirty="0"/>
              <a:t>b</a:t>
            </a:r>
            <a:r>
              <a:rPr lang="en-GB" altLang="cs-CZ" sz="2000" dirty="0"/>
              <a:t> = (</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y</a:t>
            </a:r>
          </a:p>
          <a:p>
            <a:pPr marL="469900" indent="-469900">
              <a:buFont typeface="Wingdings" pitchFamily="2" charset="2"/>
              <a:buNone/>
            </a:pPr>
            <a:r>
              <a:rPr lang="en-GB" altLang="cs-CZ" sz="2000" dirty="0"/>
              <a:t>The best linear combinations or </a:t>
            </a:r>
            <a:r>
              <a:rPr lang="en-GB" altLang="cs-CZ" sz="2000" b="1" dirty="0"/>
              <a:t>predicted values </a:t>
            </a:r>
            <a:r>
              <a:rPr lang="en-GB" altLang="cs-CZ" sz="2000" dirty="0"/>
              <a:t>for </a:t>
            </a:r>
            <a:r>
              <a:rPr lang="en-GB" altLang="cs-CZ" sz="2000" i="1" dirty="0"/>
              <a:t>Y</a:t>
            </a:r>
            <a:r>
              <a:rPr lang="en-GB" altLang="cs-CZ" sz="2000" dirty="0"/>
              <a:t> given </a:t>
            </a:r>
            <a:r>
              <a:rPr lang="en-GB" altLang="cs-CZ" sz="2000" i="1" dirty="0"/>
              <a:t>X</a:t>
            </a:r>
            <a:r>
              <a:rPr lang="en-GB" altLang="cs-CZ" sz="2000" dirty="0"/>
              <a:t> or projections of </a:t>
            </a:r>
            <a:r>
              <a:rPr lang="en-GB" altLang="cs-CZ" sz="2000" i="1" dirty="0"/>
              <a:t>y</a:t>
            </a:r>
            <a:r>
              <a:rPr lang="en-GB" altLang="cs-CZ" sz="2000" dirty="0"/>
              <a:t> into the space of </a:t>
            </a:r>
            <a:r>
              <a:rPr lang="en-GB" altLang="cs-CZ" sz="2000" i="1" dirty="0"/>
              <a:t>X</a:t>
            </a:r>
            <a:r>
              <a:rPr lang="en-GB" altLang="cs-CZ" sz="2000" dirty="0"/>
              <a:t> are obtained as</a:t>
            </a:r>
          </a:p>
          <a:p>
            <a:pPr marL="469900" indent="-469900">
              <a:buFont typeface="Wingdings" pitchFamily="2" charset="2"/>
              <a:buNone/>
            </a:pPr>
            <a:r>
              <a:rPr lang="en-GB" altLang="cs-CZ" sz="2000" i="1" dirty="0"/>
              <a:t>		</a:t>
            </a:r>
            <a:r>
              <a:rPr lang="en-GB" altLang="cs-CZ" sz="2000" i="1" dirty="0" err="1"/>
              <a:t>ŷ</a:t>
            </a:r>
            <a:r>
              <a:rPr lang="en-GB" altLang="cs-CZ" sz="2000" i="1" dirty="0"/>
              <a:t> = </a:t>
            </a:r>
            <a:r>
              <a:rPr lang="en-GB" altLang="cs-CZ" sz="2000" i="1" dirty="0" err="1"/>
              <a:t>Xb</a:t>
            </a:r>
            <a:r>
              <a:rPr lang="en-GB" altLang="cs-CZ" sz="2000" i="1" dirty="0"/>
              <a:t> = X</a:t>
            </a:r>
            <a:r>
              <a:rPr lang="en-GB" altLang="cs-CZ" sz="2000" dirty="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y = </a:t>
            </a:r>
            <a:r>
              <a:rPr lang="en-GB" altLang="cs-CZ" sz="2000" i="1" dirty="0" err="1"/>
              <a:t>P</a:t>
            </a:r>
            <a:r>
              <a:rPr lang="en-GB" altLang="cs-CZ" sz="2000" baseline="-25000" dirty="0" err="1"/>
              <a:t>x</a:t>
            </a:r>
            <a:r>
              <a:rPr lang="en-GB" altLang="cs-CZ" sz="2000" i="1" dirty="0" err="1"/>
              <a:t>y</a:t>
            </a:r>
            <a:endParaRPr lang="en-GB" altLang="cs-CZ" sz="2000" i="1" dirty="0"/>
          </a:p>
          <a:p>
            <a:pPr marL="469900" indent="-469900">
              <a:buFont typeface="Wingdings" pitchFamily="2" charset="2"/>
              <a:buNone/>
            </a:pPr>
            <a:r>
              <a:rPr lang="en-GB" altLang="cs-CZ" sz="2000" i="1" dirty="0"/>
              <a:t>	</a:t>
            </a:r>
            <a:r>
              <a:rPr lang="en-GB" altLang="cs-CZ" sz="2000" dirty="0"/>
              <a:t>the </a:t>
            </a:r>
            <a:r>
              <a:rPr lang="en-GB" altLang="cs-CZ" sz="2000" i="1" dirty="0" err="1"/>
              <a:t>N</a:t>
            </a:r>
            <a:r>
              <a:rPr lang="en-GB" altLang="cs-CZ" sz="2000" dirty="0" err="1"/>
              <a:t>x</a:t>
            </a:r>
            <a:r>
              <a:rPr lang="en-GB" altLang="cs-CZ" sz="2000" i="1" dirty="0" err="1"/>
              <a:t>N</a:t>
            </a:r>
            <a:r>
              <a:rPr lang="en-GB" altLang="cs-CZ" sz="2000" dirty="0"/>
              <a:t>-matrix </a:t>
            </a:r>
            <a:r>
              <a:rPr lang="en-GB" altLang="cs-CZ" sz="2000" i="1" dirty="0" err="1"/>
              <a:t>P</a:t>
            </a:r>
            <a:r>
              <a:rPr lang="en-GB" altLang="cs-CZ" sz="2000" baseline="-25000" dirty="0" err="1"/>
              <a:t>x</a:t>
            </a:r>
            <a:r>
              <a:rPr lang="en-GB" altLang="cs-CZ" sz="2000" i="1" dirty="0"/>
              <a:t> </a:t>
            </a:r>
            <a:r>
              <a:rPr lang="en-GB" altLang="cs-CZ" sz="2000" dirty="0"/>
              <a:t>is called the </a:t>
            </a:r>
            <a:r>
              <a:rPr lang="en-GB" altLang="cs-CZ" sz="2000" b="1" dirty="0"/>
              <a:t>projection matrix </a:t>
            </a:r>
            <a:r>
              <a:rPr lang="en-GB" altLang="cs-CZ" sz="2000" dirty="0"/>
              <a:t>or </a:t>
            </a:r>
            <a:r>
              <a:rPr lang="en-GB" altLang="cs-CZ" sz="2000" b="1" dirty="0"/>
              <a:t>hat matrix </a:t>
            </a:r>
          </a:p>
        </p:txBody>
      </p:sp>
      <p:sp>
        <p:nvSpPr>
          <p:cNvPr id="7" name="Datumsplatzhalter 6"/>
          <p:cNvSpPr>
            <a:spLocks noGrp="1"/>
          </p:cNvSpPr>
          <p:nvPr>
            <p:ph type="dt" sz="quarter" idx="10"/>
          </p:nvPr>
        </p:nvSpPr>
        <p:spPr/>
        <p:txBody>
          <a:bodyPr/>
          <a:lstStyle/>
          <a:p>
            <a:pPr>
              <a:defRPr/>
            </a:pPr>
            <a:r>
              <a:rPr lang="en-US" altLang="en-US"/>
              <a:t>Oct 5, 2018</a:t>
            </a:r>
            <a:endParaRPr lang="de-AT" altLang="en-US"/>
          </a:p>
        </p:txBody>
      </p:sp>
      <p:graphicFrame>
        <p:nvGraphicFramePr>
          <p:cNvPr id="16386" name="Object 3"/>
          <p:cNvGraphicFramePr>
            <a:graphicFrameLocks noChangeAspect="1"/>
          </p:cNvGraphicFramePr>
          <p:nvPr/>
        </p:nvGraphicFramePr>
        <p:xfrm>
          <a:off x="1377950" y="2668588"/>
          <a:ext cx="3481388" cy="831850"/>
        </p:xfrm>
        <a:graphic>
          <a:graphicData uri="http://schemas.openxmlformats.org/presentationml/2006/ole">
            <mc:AlternateContent xmlns:mc="http://schemas.openxmlformats.org/markup-compatibility/2006">
              <mc:Choice xmlns:v="urn:schemas-microsoft-com:vml" Requires="v">
                <p:oleObj spid="_x0000_s16409" name="Formel" r:id="rId4" imgW="1752600" imgH="419100" progId="Equation.3">
                  <p:embed/>
                </p:oleObj>
              </mc:Choice>
              <mc:Fallback>
                <p:oleObj name="Formel" r:id="rId4" imgW="1752600" imgH="4191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7950" y="2668588"/>
                        <a:ext cx="3481388"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GB" altLang="cs-CZ" sz="4000">
                <a:latin typeface="Verdana" pitchFamily="34" charset="0"/>
              </a:rPr>
              <a:t>Residuals in Matrix Notation</a:t>
            </a:r>
          </a:p>
        </p:txBody>
      </p:sp>
      <p:sp>
        <p:nvSpPr>
          <p:cNvPr id="17412"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dirty="0"/>
              <a:t>The vector y can be written as </a:t>
            </a:r>
            <a:r>
              <a:rPr lang="en-GB" altLang="cs-CZ" sz="2000" i="1" dirty="0"/>
              <a:t>y</a:t>
            </a:r>
            <a:r>
              <a:rPr lang="en-GB" altLang="cs-CZ" sz="2000" baseline="-25000" dirty="0"/>
              <a:t>  </a:t>
            </a:r>
            <a:r>
              <a:rPr lang="en-GB" altLang="cs-CZ" sz="2000" dirty="0"/>
              <a:t>= </a:t>
            </a:r>
            <a:r>
              <a:rPr lang="en-GB" altLang="cs-CZ" sz="2000" i="1" dirty="0" err="1"/>
              <a:t>Xb</a:t>
            </a:r>
            <a:r>
              <a:rPr lang="en-GB" altLang="cs-CZ" sz="2000" i="1" dirty="0"/>
              <a:t> </a:t>
            </a:r>
            <a:r>
              <a:rPr lang="en-GB" altLang="cs-CZ" sz="2000" dirty="0"/>
              <a:t>+ </a:t>
            </a:r>
            <a:r>
              <a:rPr lang="en-GB" altLang="cs-CZ" sz="2000" i="1" dirty="0"/>
              <a:t>e</a:t>
            </a:r>
            <a:r>
              <a:rPr lang="en-GB" altLang="cs-CZ" sz="2000" dirty="0"/>
              <a:t>  = </a:t>
            </a:r>
            <a:r>
              <a:rPr lang="en-GB" altLang="cs-CZ" sz="2000" i="1" dirty="0" err="1"/>
              <a:t>ŷ</a:t>
            </a:r>
            <a:r>
              <a:rPr lang="en-GB" altLang="cs-CZ" sz="2000" dirty="0"/>
              <a:t> + </a:t>
            </a:r>
            <a:r>
              <a:rPr lang="en-GB" altLang="cs-CZ" sz="2000" i="1" dirty="0"/>
              <a:t>e</a:t>
            </a:r>
            <a:r>
              <a:rPr lang="en-GB" altLang="cs-CZ" sz="2000" dirty="0"/>
              <a:t> with residuals</a:t>
            </a:r>
          </a:p>
          <a:p>
            <a:pPr marL="469900" indent="-469900">
              <a:buFont typeface="Wingdings" pitchFamily="2" charset="2"/>
              <a:buNone/>
            </a:pPr>
            <a:r>
              <a:rPr lang="en-GB" altLang="cs-CZ" sz="2000" dirty="0"/>
              <a:t>		</a:t>
            </a:r>
            <a:r>
              <a:rPr lang="en-GB" altLang="cs-CZ" sz="2000" i="1" dirty="0"/>
              <a:t> e</a:t>
            </a:r>
            <a:r>
              <a:rPr lang="en-GB" altLang="cs-CZ" sz="2000" baseline="-25000" dirty="0"/>
              <a:t>  </a:t>
            </a:r>
            <a:r>
              <a:rPr lang="en-GB" altLang="cs-CZ" sz="2000" dirty="0"/>
              <a:t>= </a:t>
            </a:r>
            <a:r>
              <a:rPr lang="en-GB" altLang="cs-CZ" sz="2000" i="1" dirty="0"/>
              <a:t>y </a:t>
            </a:r>
            <a:r>
              <a:rPr lang="en-GB" altLang="cs-CZ" sz="2000" dirty="0"/>
              <a:t>–</a:t>
            </a:r>
            <a:r>
              <a:rPr lang="en-GB" altLang="cs-CZ" sz="2000" dirty="0">
                <a:latin typeface="Symbol" pitchFamily="18" charset="2"/>
              </a:rPr>
              <a:t> </a:t>
            </a:r>
            <a:r>
              <a:rPr lang="en-GB" altLang="cs-CZ" sz="2000" i="1" dirty="0" err="1"/>
              <a:t>Xb</a:t>
            </a:r>
            <a:r>
              <a:rPr lang="en-GB" altLang="cs-CZ" sz="2000" i="1" dirty="0"/>
              <a:t> </a:t>
            </a:r>
            <a:r>
              <a:rPr lang="en-GB" altLang="cs-CZ" sz="2000" dirty="0"/>
              <a:t>or </a:t>
            </a:r>
            <a:r>
              <a:rPr lang="en-GB" altLang="cs-CZ" sz="2000" i="1" dirty="0" err="1"/>
              <a:t>e</a:t>
            </a:r>
            <a:r>
              <a:rPr lang="en-GB" altLang="cs-CZ" sz="2000" baseline="-25000" dirty="0" err="1"/>
              <a:t>i</a:t>
            </a:r>
            <a:r>
              <a:rPr lang="en-GB" altLang="cs-CZ" sz="2000" dirty="0"/>
              <a:t> = </a:t>
            </a:r>
            <a:r>
              <a:rPr lang="en-GB" altLang="cs-CZ" sz="2000" i="1" dirty="0" err="1"/>
              <a:t>y</a:t>
            </a:r>
            <a:r>
              <a:rPr lang="en-GB" altLang="cs-CZ" sz="2000" baseline="-25000" dirty="0" err="1"/>
              <a:t>i</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i="1" dirty="0" err="1"/>
              <a:t>b</a:t>
            </a:r>
            <a:r>
              <a:rPr lang="en-GB" altLang="cs-CZ" sz="2000" dirty="0"/>
              <a:t>, </a:t>
            </a:r>
            <a:r>
              <a:rPr lang="en-GB" altLang="cs-CZ" sz="2000" i="1" dirty="0" err="1"/>
              <a:t>i</a:t>
            </a:r>
            <a:r>
              <a:rPr lang="en-GB" altLang="cs-CZ" sz="2000" dirty="0"/>
              <a:t> = 1, …, </a:t>
            </a:r>
            <a:r>
              <a:rPr lang="en-GB" altLang="cs-CZ" sz="2000" i="1" dirty="0"/>
              <a:t>N</a:t>
            </a:r>
            <a:endParaRPr lang="en-GB" altLang="cs-CZ" sz="2000" dirty="0"/>
          </a:p>
          <a:p>
            <a:pPr marL="469900" indent="-469900"/>
            <a:r>
              <a:rPr lang="en-GB" altLang="cs-CZ" sz="2000" dirty="0"/>
              <a:t>From the normal equations follows</a:t>
            </a:r>
          </a:p>
          <a:p>
            <a:pPr marL="469900" indent="-469900">
              <a:buFont typeface="Wingdings" pitchFamily="2" charset="2"/>
              <a:buNone/>
            </a:pPr>
            <a:r>
              <a:rPr lang="en-GB" altLang="cs-CZ" sz="2000" dirty="0"/>
              <a:t>		-2(</a:t>
            </a:r>
            <a:r>
              <a:rPr lang="en-GB" altLang="cs-CZ" sz="2000" i="1" dirty="0" err="1"/>
              <a:t>X</a:t>
            </a:r>
            <a:r>
              <a:rPr lang="en-GB" altLang="cs-CZ" sz="2000" dirty="0" err="1"/>
              <a:t>‘</a:t>
            </a:r>
            <a:r>
              <a:rPr lang="en-GB" altLang="cs-CZ" sz="2000" i="1" dirty="0" err="1"/>
              <a:t>y</a:t>
            </a:r>
            <a:r>
              <a:rPr lang="en-GB" altLang="cs-CZ" sz="2000" dirty="0"/>
              <a:t> – </a:t>
            </a:r>
            <a:r>
              <a:rPr lang="en-GB" altLang="cs-CZ" sz="2000" i="1" dirty="0" err="1"/>
              <a:t>X</a:t>
            </a:r>
            <a:r>
              <a:rPr lang="en-GB" altLang="cs-CZ" sz="2000" dirty="0" err="1"/>
              <a:t>‘</a:t>
            </a:r>
            <a:r>
              <a:rPr lang="en-GB" altLang="cs-CZ" sz="2000" i="1" dirty="0" err="1"/>
              <a:t>Xb</a:t>
            </a:r>
            <a:r>
              <a:rPr lang="en-GB" altLang="cs-CZ" sz="2000" dirty="0"/>
              <a:t>) = -2 </a:t>
            </a:r>
            <a:r>
              <a:rPr lang="en-GB" altLang="cs-CZ" sz="2000" i="1" dirty="0" err="1"/>
              <a:t>X</a:t>
            </a:r>
            <a:r>
              <a:rPr lang="en-GB" altLang="cs-CZ" sz="2000" dirty="0" err="1"/>
              <a:t>‘</a:t>
            </a:r>
            <a:r>
              <a:rPr lang="en-GB" altLang="cs-CZ" sz="2000" i="1" dirty="0" err="1"/>
              <a:t>e</a:t>
            </a:r>
            <a:r>
              <a:rPr lang="en-GB" altLang="cs-CZ" sz="2000" dirty="0"/>
              <a:t> = 0</a:t>
            </a:r>
          </a:p>
          <a:p>
            <a:pPr marL="469900" indent="-469900">
              <a:buFont typeface="Wingdings" pitchFamily="2" charset="2"/>
              <a:buNone/>
            </a:pPr>
            <a:r>
              <a:rPr lang="en-GB" altLang="cs-CZ" sz="2000" dirty="0"/>
              <a:t>	i.e., each column of </a:t>
            </a:r>
            <a:r>
              <a:rPr lang="en-GB" altLang="cs-CZ" sz="2000" i="1" dirty="0"/>
              <a:t>X</a:t>
            </a:r>
            <a:r>
              <a:rPr lang="en-GB" altLang="cs-CZ" sz="2000" dirty="0"/>
              <a:t> is orthogonal to </a:t>
            </a:r>
            <a:r>
              <a:rPr lang="en-GB" altLang="cs-CZ" sz="2000" i="1" dirty="0"/>
              <a:t>e</a:t>
            </a:r>
          </a:p>
          <a:p>
            <a:pPr marL="469900" indent="-469900"/>
            <a:r>
              <a:rPr lang="en-GB" altLang="cs-CZ" sz="2000" dirty="0"/>
              <a:t>With </a:t>
            </a:r>
          </a:p>
          <a:p>
            <a:pPr marL="469900" indent="-469900">
              <a:buFont typeface="Wingdings" pitchFamily="2" charset="2"/>
              <a:buNone/>
            </a:pPr>
            <a:r>
              <a:rPr lang="en-GB" altLang="cs-CZ" sz="2000" dirty="0"/>
              <a:t>		e = </a:t>
            </a:r>
            <a:r>
              <a:rPr lang="en-GB" altLang="cs-CZ" sz="2000" i="1" dirty="0"/>
              <a:t>y </a:t>
            </a:r>
            <a:r>
              <a:rPr lang="en-GB" altLang="cs-CZ" sz="2000" dirty="0"/>
              <a:t>– </a:t>
            </a:r>
            <a:r>
              <a:rPr lang="en-GB" altLang="cs-CZ" sz="2000" i="1" dirty="0" err="1"/>
              <a:t>Xb</a:t>
            </a:r>
            <a:r>
              <a:rPr lang="en-GB" altLang="cs-CZ" sz="2000" i="1" dirty="0"/>
              <a:t> = y – </a:t>
            </a:r>
            <a:r>
              <a:rPr lang="en-GB" altLang="cs-CZ" sz="2000" i="1" dirty="0" err="1"/>
              <a:t>P</a:t>
            </a:r>
            <a:r>
              <a:rPr lang="en-GB" altLang="cs-CZ" sz="2000" baseline="-25000" dirty="0" err="1"/>
              <a:t>x</a:t>
            </a:r>
            <a:r>
              <a:rPr lang="en-GB" altLang="cs-CZ" sz="2000" i="1" dirty="0" err="1"/>
              <a:t>y</a:t>
            </a:r>
            <a:r>
              <a:rPr lang="en-GB" altLang="cs-CZ" sz="2000" i="1" dirty="0"/>
              <a:t> = (I – </a:t>
            </a:r>
            <a:r>
              <a:rPr lang="en-GB" altLang="cs-CZ" sz="2000" i="1" dirty="0" err="1"/>
              <a:t>P</a:t>
            </a:r>
            <a:r>
              <a:rPr lang="en-GB" altLang="cs-CZ" sz="2000" baseline="-25000" dirty="0" err="1"/>
              <a:t>x</a:t>
            </a:r>
            <a:r>
              <a:rPr lang="en-GB" altLang="cs-CZ" sz="2000" i="1" dirty="0"/>
              <a:t>)y = </a:t>
            </a:r>
            <a:r>
              <a:rPr lang="en-GB" altLang="cs-CZ" sz="2000" i="1" dirty="0" err="1"/>
              <a:t>M</a:t>
            </a:r>
            <a:r>
              <a:rPr lang="en-GB" altLang="cs-CZ" sz="2000" baseline="-25000" dirty="0" err="1"/>
              <a:t>x</a:t>
            </a:r>
            <a:r>
              <a:rPr lang="en-GB" altLang="cs-CZ" sz="2000" i="1" dirty="0" err="1"/>
              <a:t>y</a:t>
            </a:r>
            <a:endParaRPr lang="en-GB" altLang="cs-CZ" sz="1200" dirty="0"/>
          </a:p>
          <a:p>
            <a:pPr marL="469900" indent="-469900">
              <a:buFont typeface="Wingdings" pitchFamily="2" charset="2"/>
              <a:buNone/>
            </a:pPr>
            <a:r>
              <a:rPr lang="en-GB" altLang="cs-CZ" sz="2000" dirty="0"/>
              <a:t>	the </a:t>
            </a:r>
            <a:r>
              <a:rPr lang="en-GB" altLang="cs-CZ" sz="2000" b="1" dirty="0"/>
              <a:t>residual generating matrix </a:t>
            </a:r>
            <a:r>
              <a:rPr lang="en-GB" altLang="cs-CZ" sz="2000" i="1" dirty="0" err="1"/>
              <a:t>M</a:t>
            </a:r>
            <a:r>
              <a:rPr lang="en-GB" altLang="cs-CZ" sz="2000" baseline="-25000" dirty="0" err="1"/>
              <a:t>x</a:t>
            </a:r>
            <a:r>
              <a:rPr lang="en-GB" altLang="cs-CZ" sz="2000" dirty="0"/>
              <a:t> is defined as</a:t>
            </a:r>
          </a:p>
          <a:p>
            <a:pPr marL="469900" indent="-469900">
              <a:buFont typeface="Wingdings" pitchFamily="2" charset="2"/>
              <a:buNone/>
            </a:pPr>
            <a:r>
              <a:rPr lang="en-GB" altLang="cs-CZ" sz="2000" dirty="0"/>
              <a:t>		</a:t>
            </a:r>
            <a:r>
              <a:rPr lang="en-GB" altLang="cs-CZ" sz="2000" i="1" dirty="0" err="1"/>
              <a:t>M</a:t>
            </a:r>
            <a:r>
              <a:rPr lang="en-GB" altLang="cs-CZ" sz="2000" baseline="-25000" dirty="0" err="1"/>
              <a:t>x</a:t>
            </a:r>
            <a:r>
              <a:rPr lang="en-GB" altLang="cs-CZ" sz="2000" dirty="0"/>
              <a:t> = I – </a:t>
            </a:r>
            <a:r>
              <a:rPr lang="en-GB" altLang="cs-CZ" sz="2000" i="1" dirty="0"/>
              <a:t>X</a:t>
            </a:r>
            <a:r>
              <a:rPr lang="en-GB" altLang="cs-CZ" sz="2000" dirty="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 = I – </a:t>
            </a:r>
            <a:r>
              <a:rPr lang="en-GB" altLang="cs-CZ" sz="2000" i="1" dirty="0" err="1"/>
              <a:t>P</a:t>
            </a:r>
            <a:r>
              <a:rPr lang="en-GB" altLang="cs-CZ" sz="2000" baseline="-25000" dirty="0" err="1"/>
              <a:t>x</a:t>
            </a:r>
            <a:r>
              <a:rPr lang="en-GB" altLang="cs-CZ" sz="2000" dirty="0"/>
              <a:t> </a:t>
            </a:r>
          </a:p>
          <a:p>
            <a:pPr marL="469900" indent="-469900">
              <a:buFont typeface="Wingdings" pitchFamily="2" charset="2"/>
              <a:buNone/>
            </a:pPr>
            <a:r>
              <a:rPr lang="en-GB" altLang="cs-CZ" sz="2000" dirty="0"/>
              <a:t>	</a:t>
            </a:r>
            <a:r>
              <a:rPr lang="en-GB" altLang="cs-CZ" sz="2000" i="1" dirty="0" err="1"/>
              <a:t>M</a:t>
            </a:r>
            <a:r>
              <a:rPr lang="en-GB" altLang="cs-CZ" sz="2000" baseline="-25000" dirty="0" err="1"/>
              <a:t>x</a:t>
            </a:r>
            <a:r>
              <a:rPr lang="en-GB" altLang="cs-CZ" sz="2000" dirty="0"/>
              <a:t> projects </a:t>
            </a:r>
            <a:r>
              <a:rPr lang="en-GB" altLang="cs-CZ" sz="2000" i="1" dirty="0"/>
              <a:t>y</a:t>
            </a:r>
            <a:r>
              <a:rPr lang="en-GB" altLang="cs-CZ" sz="2000" dirty="0"/>
              <a:t> into the orthogonal complement of the space of X</a:t>
            </a:r>
          </a:p>
          <a:p>
            <a:pPr marL="469900" indent="-469900"/>
            <a:r>
              <a:rPr lang="en-GB" altLang="cs-CZ" sz="2000" dirty="0"/>
              <a:t>Properties of </a:t>
            </a:r>
            <a:r>
              <a:rPr lang="en-GB" altLang="cs-CZ" sz="2000" i="1" dirty="0" err="1"/>
              <a:t>P</a:t>
            </a:r>
            <a:r>
              <a:rPr lang="en-GB" altLang="cs-CZ" sz="2000" baseline="-25000" dirty="0" err="1"/>
              <a:t>x</a:t>
            </a:r>
            <a:r>
              <a:rPr lang="en-GB" altLang="cs-CZ" sz="2000" dirty="0"/>
              <a:t> and </a:t>
            </a:r>
            <a:r>
              <a:rPr lang="en-GB" altLang="cs-CZ" sz="2000" i="1" dirty="0" err="1"/>
              <a:t>M</a:t>
            </a:r>
            <a:r>
              <a:rPr lang="en-GB" altLang="cs-CZ" sz="2000" baseline="-25000" dirty="0" err="1"/>
              <a:t>x</a:t>
            </a:r>
            <a:r>
              <a:rPr lang="en-GB" altLang="cs-CZ" sz="2000" dirty="0"/>
              <a:t>: symmetry (</a:t>
            </a:r>
            <a:r>
              <a:rPr lang="en-GB" altLang="cs-CZ" sz="2000" i="1" dirty="0" err="1"/>
              <a:t>P’</a:t>
            </a:r>
            <a:r>
              <a:rPr lang="en-GB" altLang="cs-CZ" sz="2000" baseline="-25000" dirty="0" err="1"/>
              <a:t>x</a:t>
            </a:r>
            <a:r>
              <a:rPr lang="en-GB" altLang="cs-CZ" sz="2000" dirty="0"/>
              <a:t> =</a:t>
            </a:r>
            <a:r>
              <a:rPr lang="en-GB" altLang="cs-CZ" sz="2000" i="1" dirty="0"/>
              <a:t> </a:t>
            </a:r>
            <a:r>
              <a:rPr lang="en-GB" altLang="cs-CZ" sz="2000" i="1" dirty="0" err="1"/>
              <a:t>P</a:t>
            </a:r>
            <a:r>
              <a:rPr lang="en-GB" altLang="cs-CZ" sz="2000" baseline="-25000" dirty="0" err="1"/>
              <a:t>x</a:t>
            </a:r>
            <a:r>
              <a:rPr lang="en-GB" altLang="cs-CZ" sz="2000" dirty="0"/>
              <a:t>, </a:t>
            </a:r>
            <a:r>
              <a:rPr lang="en-GB" altLang="cs-CZ" sz="2000" i="1" dirty="0" err="1"/>
              <a:t>M’</a:t>
            </a:r>
            <a:r>
              <a:rPr lang="en-GB" altLang="cs-CZ" sz="2000" baseline="-25000" dirty="0" err="1"/>
              <a:t>x</a:t>
            </a:r>
            <a:r>
              <a:rPr lang="en-GB" altLang="cs-CZ" sz="2000" dirty="0"/>
              <a:t> =</a:t>
            </a:r>
            <a:r>
              <a:rPr lang="en-GB" altLang="cs-CZ" sz="2000" i="1" dirty="0"/>
              <a:t> </a:t>
            </a:r>
            <a:r>
              <a:rPr lang="en-GB" altLang="cs-CZ" sz="2000" i="1" dirty="0" err="1"/>
              <a:t>M</a:t>
            </a:r>
            <a:r>
              <a:rPr lang="en-GB" altLang="cs-CZ" sz="2000" baseline="-25000" dirty="0" err="1"/>
              <a:t>x</a:t>
            </a:r>
            <a:r>
              <a:rPr lang="en-GB" altLang="cs-CZ" sz="2000" dirty="0"/>
              <a:t>) </a:t>
            </a:r>
            <a:r>
              <a:rPr lang="en-GB" altLang="cs-CZ" sz="2000" dirty="0" err="1"/>
              <a:t>idempotence</a:t>
            </a:r>
            <a:r>
              <a:rPr lang="en-GB" altLang="cs-CZ" sz="2000" dirty="0"/>
              <a:t> (</a:t>
            </a:r>
            <a:r>
              <a:rPr lang="en-GB" altLang="cs-CZ" sz="2000" i="1" dirty="0" err="1"/>
              <a:t>P</a:t>
            </a:r>
            <a:r>
              <a:rPr lang="en-GB" altLang="cs-CZ" sz="2000" baseline="-25000" dirty="0" err="1"/>
              <a:t>x</a:t>
            </a:r>
            <a:r>
              <a:rPr lang="en-GB" altLang="cs-CZ" sz="2000" i="1" dirty="0" err="1"/>
              <a:t>P</a:t>
            </a:r>
            <a:r>
              <a:rPr lang="en-GB" altLang="cs-CZ" sz="2000" baseline="-25000" dirty="0" err="1"/>
              <a:t>x</a:t>
            </a:r>
            <a:r>
              <a:rPr lang="en-GB" altLang="cs-CZ" sz="2000" dirty="0"/>
              <a:t> =</a:t>
            </a:r>
            <a:r>
              <a:rPr lang="en-GB" altLang="cs-CZ" sz="2000" i="1" dirty="0"/>
              <a:t> </a:t>
            </a:r>
            <a:r>
              <a:rPr lang="en-GB" altLang="cs-CZ" sz="2000" i="1" dirty="0" err="1"/>
              <a:t>P</a:t>
            </a:r>
            <a:r>
              <a:rPr lang="en-GB" altLang="cs-CZ" sz="2000" baseline="-25000" dirty="0" err="1"/>
              <a:t>x</a:t>
            </a:r>
            <a:r>
              <a:rPr lang="en-GB" altLang="cs-CZ" sz="2000" dirty="0"/>
              <a:t>, </a:t>
            </a:r>
            <a:r>
              <a:rPr lang="en-GB" altLang="cs-CZ" sz="2000" i="1" dirty="0" err="1"/>
              <a:t>M</a:t>
            </a:r>
            <a:r>
              <a:rPr lang="en-GB" altLang="cs-CZ" sz="2000" baseline="-25000" dirty="0" err="1"/>
              <a:t>x</a:t>
            </a:r>
            <a:r>
              <a:rPr lang="en-GB" altLang="cs-CZ" sz="2000" i="1" dirty="0" err="1"/>
              <a:t>M</a:t>
            </a:r>
            <a:r>
              <a:rPr lang="en-GB" altLang="cs-CZ" sz="2000" baseline="-25000" dirty="0" err="1"/>
              <a:t>x</a:t>
            </a:r>
            <a:r>
              <a:rPr lang="en-GB" altLang="cs-CZ" sz="2000" dirty="0"/>
              <a:t> =</a:t>
            </a:r>
            <a:r>
              <a:rPr lang="en-GB" altLang="cs-CZ" sz="2000" i="1" dirty="0"/>
              <a:t> </a:t>
            </a:r>
            <a:r>
              <a:rPr lang="en-GB" altLang="cs-CZ" sz="2000" i="1" dirty="0" err="1"/>
              <a:t>M</a:t>
            </a:r>
            <a:r>
              <a:rPr lang="en-GB" altLang="cs-CZ" sz="2000" baseline="-25000" dirty="0" err="1"/>
              <a:t>x</a:t>
            </a:r>
            <a:r>
              <a:rPr lang="en-GB" altLang="cs-CZ" sz="2000" dirty="0"/>
              <a:t>), and orthogonality (</a:t>
            </a:r>
            <a:r>
              <a:rPr lang="en-GB" altLang="cs-CZ" sz="2000" i="1" dirty="0" err="1"/>
              <a:t>P</a:t>
            </a:r>
            <a:r>
              <a:rPr lang="en-GB" altLang="cs-CZ" sz="2000" baseline="-25000" dirty="0" err="1"/>
              <a:t>x</a:t>
            </a:r>
            <a:r>
              <a:rPr lang="en-GB" altLang="cs-CZ" sz="2000" i="1" dirty="0" err="1"/>
              <a:t>M</a:t>
            </a:r>
            <a:r>
              <a:rPr lang="en-GB" altLang="cs-CZ" sz="2000" baseline="-25000" dirty="0" err="1"/>
              <a:t>x</a:t>
            </a:r>
            <a:r>
              <a:rPr lang="en-GB" altLang="cs-CZ" sz="2000" dirty="0"/>
              <a:t> = 0)</a:t>
            </a:r>
          </a:p>
        </p:txBody>
      </p:sp>
      <p:sp>
        <p:nvSpPr>
          <p:cNvPr id="7" name="Datumsplatzhalter 6"/>
          <p:cNvSpPr>
            <a:spLocks noGrp="1"/>
          </p:cNvSpPr>
          <p:nvPr>
            <p:ph type="dt" sz="quarter" idx="10"/>
          </p:nvPr>
        </p:nvSpPr>
        <p:spPr/>
        <p:txBody>
          <a:bodyPr/>
          <a:lstStyle/>
          <a:p>
            <a:pPr>
              <a:defRPr/>
            </a:pPr>
            <a:r>
              <a:rPr lang="en-US" altLang="en-US"/>
              <a:t>Oct 5, 2018</a:t>
            </a:r>
            <a:endParaRPr lang="de-AT" altLang="en-US"/>
          </a:p>
        </p:txBody>
      </p:sp>
      <p:graphicFrame>
        <p:nvGraphicFramePr>
          <p:cNvPr id="17410" name="Object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7433"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GB" altLang="cs-CZ" sz="4000">
                <a:latin typeface="Verdana" pitchFamily="34" charset="0"/>
              </a:rPr>
              <a:t>Properties of Residuals</a:t>
            </a:r>
          </a:p>
        </p:txBody>
      </p:sp>
      <p:sp>
        <p:nvSpPr>
          <p:cNvPr id="18436" name="Textplatzhalter 17"/>
          <p:cNvSpPr>
            <a:spLocks noGrp="1"/>
          </p:cNvSpPr>
          <p:nvPr>
            <p:ph type="body" sz="half" idx="1"/>
          </p:nvPr>
        </p:nvSpPr>
        <p:spPr>
          <a:xfrm>
            <a:off x="500063" y="1600200"/>
            <a:ext cx="7858125" cy="4400550"/>
          </a:xfrm>
        </p:spPr>
        <p:txBody>
          <a:bodyPr/>
          <a:lstStyle/>
          <a:p>
            <a:pPr>
              <a:spcBef>
                <a:spcPts val="1200"/>
              </a:spcBef>
              <a:buFont typeface="Wingdings" pitchFamily="2" charset="2"/>
              <a:buNone/>
            </a:pPr>
            <a:r>
              <a:rPr lang="en-GB" altLang="cs-CZ" sz="2000"/>
              <a:t>Residuals: </a:t>
            </a:r>
            <a:r>
              <a:rPr lang="en-GB" altLang="cs-CZ" sz="2000" i="1"/>
              <a:t>e</a:t>
            </a:r>
            <a:r>
              <a:rPr lang="en-GB" altLang="cs-CZ" sz="2000" baseline="-25000"/>
              <a:t>i</a:t>
            </a:r>
            <a:r>
              <a:rPr lang="en-GB" altLang="cs-CZ" sz="2000"/>
              <a:t> = </a:t>
            </a:r>
            <a:r>
              <a:rPr lang="en-GB" altLang="cs-CZ" sz="2000" i="1"/>
              <a:t>y</a:t>
            </a:r>
            <a:r>
              <a:rPr lang="en-GB" altLang="cs-CZ" sz="2000" baseline="-25000"/>
              <a:t>i</a:t>
            </a:r>
            <a:r>
              <a:rPr lang="en-GB" altLang="cs-CZ" sz="2000"/>
              <a:t> – </a:t>
            </a:r>
            <a:r>
              <a:rPr lang="en-GB" altLang="cs-CZ" sz="2000" i="1"/>
              <a:t>x</a:t>
            </a:r>
            <a:r>
              <a:rPr lang="en-GB" altLang="cs-CZ" sz="2000" baseline="-25000"/>
              <a:t>i</a:t>
            </a:r>
            <a:r>
              <a:rPr lang="en-GB" altLang="cs-CZ" sz="2000"/>
              <a:t>‘</a:t>
            </a:r>
            <a:r>
              <a:rPr lang="en-GB" altLang="cs-CZ" sz="2000" i="1"/>
              <a:t>b</a:t>
            </a:r>
            <a:r>
              <a:rPr lang="en-GB" altLang="cs-CZ" sz="2000"/>
              <a:t>, </a:t>
            </a:r>
            <a:r>
              <a:rPr lang="en-GB" altLang="cs-CZ" sz="2000" i="1"/>
              <a:t>i</a:t>
            </a:r>
            <a:r>
              <a:rPr lang="en-GB" altLang="cs-CZ" sz="2000"/>
              <a:t> = 1, …, </a:t>
            </a:r>
            <a:r>
              <a:rPr lang="en-GB" altLang="cs-CZ" sz="2000" i="1"/>
              <a:t>N</a:t>
            </a:r>
          </a:p>
          <a:p>
            <a:pPr>
              <a:spcBef>
                <a:spcPts val="1200"/>
              </a:spcBef>
            </a:pPr>
            <a:r>
              <a:rPr lang="en-GB" altLang="cs-CZ" sz="2000"/>
              <a:t>Minimum value of objective function </a:t>
            </a:r>
          </a:p>
          <a:p>
            <a:pPr>
              <a:spcBef>
                <a:spcPts val="1200"/>
              </a:spcBef>
              <a:buFont typeface="Wingdings" pitchFamily="2" charset="2"/>
              <a:buNone/>
            </a:pPr>
            <a:r>
              <a:rPr lang="en-GB" altLang="cs-CZ" sz="2000"/>
              <a:t>		S(b) = e’e = </a:t>
            </a:r>
            <a:r>
              <a:rPr lang="en-GB" altLang="cs-CZ" sz="2000">
                <a:latin typeface="Symbol" pitchFamily="18" charset="2"/>
              </a:rPr>
              <a:t>S</a:t>
            </a:r>
            <a:r>
              <a:rPr lang="en-GB" altLang="cs-CZ" sz="2000" baseline="-25000"/>
              <a:t>i </a:t>
            </a:r>
            <a:r>
              <a:rPr lang="en-GB" altLang="cs-CZ" sz="2000" i="1"/>
              <a:t>e</a:t>
            </a:r>
            <a:r>
              <a:rPr lang="en-GB" altLang="cs-CZ" sz="2000" baseline="-25000"/>
              <a:t>i</a:t>
            </a:r>
            <a:r>
              <a:rPr lang="en-GB" altLang="cs-CZ" sz="2000" baseline="30000"/>
              <a:t>2</a:t>
            </a:r>
            <a:r>
              <a:rPr lang="en-GB" altLang="cs-CZ" sz="2000"/>
              <a:t> </a:t>
            </a:r>
          </a:p>
          <a:p>
            <a:pPr>
              <a:spcBef>
                <a:spcPts val="1200"/>
              </a:spcBef>
            </a:pPr>
            <a:r>
              <a:rPr lang="en-GB" altLang="cs-CZ" sz="2000"/>
              <a:t>From the orthogonality of </a:t>
            </a:r>
            <a:r>
              <a:rPr lang="en-GB" altLang="cs-CZ" sz="2000" i="1"/>
              <a:t>e</a:t>
            </a:r>
            <a:r>
              <a:rPr lang="en-GB" altLang="cs-CZ" sz="2000"/>
              <a:t> = (</a:t>
            </a:r>
            <a:r>
              <a:rPr lang="en-GB" altLang="cs-CZ" sz="2000" i="1"/>
              <a:t>e</a:t>
            </a:r>
            <a:r>
              <a:rPr lang="en-GB" altLang="cs-CZ" sz="2000" baseline="-25000"/>
              <a:t>1</a:t>
            </a:r>
            <a:r>
              <a:rPr lang="en-GB" altLang="cs-CZ" sz="2000"/>
              <a:t>, …, </a:t>
            </a:r>
            <a:r>
              <a:rPr lang="en-GB" altLang="cs-CZ" sz="2000" i="1"/>
              <a:t>e</a:t>
            </a:r>
            <a:r>
              <a:rPr lang="en-GB" altLang="cs-CZ" sz="2000" baseline="-25000"/>
              <a:t>N</a:t>
            </a:r>
            <a:r>
              <a:rPr lang="en-GB" altLang="cs-CZ" sz="2000"/>
              <a:t>)‘ to each </a:t>
            </a:r>
            <a:r>
              <a:rPr lang="en-GB" altLang="cs-CZ" sz="2000" i="1"/>
              <a:t>x</a:t>
            </a:r>
            <a:r>
              <a:rPr lang="en-GB" altLang="cs-CZ" sz="2000" baseline="-25000"/>
              <a:t>i</a:t>
            </a:r>
            <a:r>
              <a:rPr lang="en-GB" altLang="cs-CZ" sz="2000"/>
              <a:t> = (</a:t>
            </a:r>
            <a:r>
              <a:rPr lang="en-GB" altLang="cs-CZ" sz="2000" i="1"/>
              <a:t>x</a:t>
            </a:r>
            <a:r>
              <a:rPr lang="en-GB" altLang="cs-CZ" sz="2000" baseline="-25000"/>
              <a:t>1i</a:t>
            </a:r>
            <a:r>
              <a:rPr lang="en-GB" altLang="cs-CZ" sz="2000"/>
              <a:t>, …, </a:t>
            </a:r>
            <a:r>
              <a:rPr lang="en-GB" altLang="cs-CZ" sz="2000" i="1"/>
              <a:t>x</a:t>
            </a:r>
            <a:r>
              <a:rPr lang="en-GB" altLang="cs-CZ" sz="2000" baseline="-25000"/>
              <a:t>Ni</a:t>
            </a:r>
            <a:r>
              <a:rPr lang="en-GB" altLang="cs-CZ" sz="2000"/>
              <a:t>)‘, </a:t>
            </a:r>
            <a:r>
              <a:rPr lang="en-GB" altLang="cs-CZ" sz="2000" i="1"/>
              <a:t>i</a:t>
            </a:r>
            <a:r>
              <a:rPr lang="en-GB" altLang="cs-CZ" sz="2000"/>
              <a:t> = 1,…, </a:t>
            </a:r>
            <a:r>
              <a:rPr lang="en-GB" altLang="cs-CZ" sz="2000" i="1"/>
              <a:t>K</a:t>
            </a:r>
            <a:r>
              <a:rPr lang="en-GB" altLang="cs-CZ" sz="2000"/>
              <a:t>, i.e., </a:t>
            </a:r>
            <a:r>
              <a:rPr lang="en-GB" altLang="cs-CZ" sz="2000" i="1"/>
              <a:t>e‘x</a:t>
            </a:r>
            <a:r>
              <a:rPr lang="en-GB" altLang="cs-CZ" sz="2000" baseline="-25000"/>
              <a:t>i</a:t>
            </a:r>
            <a:r>
              <a:rPr lang="en-GB" altLang="cs-CZ" sz="2000"/>
              <a:t> = 0, follows that </a:t>
            </a:r>
          </a:p>
          <a:p>
            <a:pPr>
              <a:spcBef>
                <a:spcPts val="1200"/>
              </a:spcBef>
              <a:buFont typeface="Wingdings" pitchFamily="2" charset="2"/>
              <a:buNone/>
            </a:pPr>
            <a:r>
              <a:rPr lang="en-GB" altLang="cs-CZ" sz="2000">
                <a:latin typeface="Symbol" pitchFamily="18" charset="2"/>
              </a:rPr>
              <a:t>		S</a:t>
            </a:r>
            <a:r>
              <a:rPr lang="en-GB" altLang="cs-CZ" sz="2000" baseline="-25000"/>
              <a:t>i </a:t>
            </a:r>
            <a:r>
              <a:rPr lang="en-GB" altLang="cs-CZ" sz="2000" i="1"/>
              <a:t>e</a:t>
            </a:r>
            <a:r>
              <a:rPr lang="en-GB" altLang="cs-CZ" sz="2000" baseline="-25000"/>
              <a:t>i</a:t>
            </a:r>
            <a:r>
              <a:rPr lang="en-GB" altLang="cs-CZ" sz="2000"/>
              <a:t> = 0 </a:t>
            </a:r>
          </a:p>
          <a:p>
            <a:pPr>
              <a:spcBef>
                <a:spcPts val="1200"/>
              </a:spcBef>
              <a:buFont typeface="Wingdings" pitchFamily="2" charset="2"/>
              <a:buNone/>
            </a:pPr>
            <a:r>
              <a:rPr lang="en-GB" altLang="cs-CZ" sz="2000"/>
              <a:t>	i.e., average residual is zero, if the model has an intercept </a:t>
            </a:r>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18438"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8434" name="Object 4"/>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8456" name="Formel" r:id="rId4" imgW="114151" imgH="215619" progId="Equation.3">
                  <p:embed/>
                </p:oleObj>
              </mc:Choice>
              <mc:Fallback>
                <p:oleObj name="Formel" r:id="rId4" imgW="114151" imgH="21561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GB" altLang="cs-CZ" sz="400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a:solidFill>
                  <a:schemeClr val="accent3">
                    <a:lumMod val="65000"/>
                  </a:schemeClr>
                </a:solidFill>
              </a:rPr>
              <a:t>Organizational Issues</a:t>
            </a:r>
          </a:p>
          <a:p>
            <a:pPr>
              <a:spcBef>
                <a:spcPts val="600"/>
              </a:spcBef>
              <a:defRPr/>
            </a:pPr>
            <a:r>
              <a:rPr lang="en-GB" sz="2000">
                <a:solidFill>
                  <a:schemeClr val="accent3">
                    <a:lumMod val="65000"/>
                  </a:schemeClr>
                </a:solidFill>
              </a:rPr>
              <a:t>Some History of Econometrics</a:t>
            </a:r>
          </a:p>
          <a:p>
            <a:pPr>
              <a:spcBef>
                <a:spcPts val="600"/>
              </a:spcBef>
              <a:defRPr/>
            </a:pPr>
            <a:r>
              <a:rPr lang="en-GB" sz="2000">
                <a:solidFill>
                  <a:schemeClr val="accent3">
                    <a:lumMod val="65000"/>
                  </a:schemeClr>
                </a:solidFill>
              </a:rPr>
              <a:t>An Introduction to Linear Regression</a:t>
            </a:r>
          </a:p>
          <a:p>
            <a:pPr lvl="1">
              <a:spcBef>
                <a:spcPts val="600"/>
              </a:spcBef>
              <a:defRPr/>
            </a:pPr>
            <a:r>
              <a:rPr lang="en-GB" sz="1800">
                <a:solidFill>
                  <a:schemeClr val="accent3">
                    <a:lumMod val="65000"/>
                  </a:schemeClr>
                </a:solidFill>
                <a:cs typeface="Arial" pitchFamily="34" charset="0"/>
              </a:rPr>
              <a:t>OLS: An Algebraic Tool</a:t>
            </a:r>
          </a:p>
          <a:p>
            <a:pPr lvl="1">
              <a:spcBef>
                <a:spcPts val="600"/>
              </a:spcBef>
              <a:defRPr/>
            </a:pPr>
            <a:r>
              <a:rPr lang="en-GB" sz="1800">
                <a:cs typeface="Arial" pitchFamily="34" charset="0"/>
              </a:rPr>
              <a:t>The Linear Regression Model</a:t>
            </a:r>
          </a:p>
          <a:p>
            <a:pPr lvl="1">
              <a:spcBef>
                <a:spcPts val="600"/>
              </a:spcBef>
              <a:defRPr/>
            </a:pPr>
            <a:r>
              <a:rPr lang="en-GB" sz="1800">
                <a:solidFill>
                  <a:schemeClr val="accent3">
                    <a:lumMod val="65000"/>
                  </a:schemeClr>
                </a:solidFill>
                <a:cs typeface="Arial" pitchFamily="34" charset="0"/>
              </a:rPr>
              <a:t>Small Sample Properties of the OLS Estimator</a:t>
            </a:r>
          </a:p>
          <a:p>
            <a:pPr>
              <a:spcBef>
                <a:spcPts val="600"/>
              </a:spcBef>
              <a:defRPr/>
            </a:pPr>
            <a:r>
              <a:rPr lang="en-GB" sz="2000">
                <a:solidFill>
                  <a:schemeClr val="accent3">
                    <a:lumMod val="65000"/>
                  </a:schemeClr>
                </a:solidFill>
              </a:rPr>
              <a:t>Introduction to GRETL</a:t>
            </a:r>
          </a:p>
          <a:p>
            <a:pPr>
              <a:spcBef>
                <a:spcPts val="600"/>
              </a:spcBef>
              <a:buFont typeface="Wingdings" pitchFamily="2" charset="2"/>
              <a:buNone/>
              <a:defRPr/>
            </a:pPr>
            <a:endParaRPr lang="en-GB" sz="28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1946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945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949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949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GB" altLang="cs-CZ" sz="4000">
                <a:latin typeface="Verdana" pitchFamily="34" charset="0"/>
              </a:rPr>
              <a:t>US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US wages are gender-specific </a:t>
            </a:r>
          </a:p>
          <a:p>
            <a:pPr eaLnBrk="1" hangingPunct="1">
              <a:spcBef>
                <a:spcPts val="600"/>
              </a:spcBef>
              <a:buFontTx/>
              <a:buNone/>
              <a:defRPr/>
            </a:pPr>
            <a:r>
              <a:rPr lang="en-GB" sz="2000">
                <a:solidFill>
                  <a:schemeClr val="tx2">
                    <a:lumMod val="75000"/>
                  </a:schemeClr>
                </a:solidFill>
              </a:rPr>
              <a:t>The relation</a:t>
            </a:r>
          </a:p>
          <a:p>
            <a:pPr eaLnBrk="1" hangingPunct="1">
              <a:spcBef>
                <a:spcPts val="600"/>
              </a:spcBef>
              <a:buFontTx/>
              <a:buNone/>
              <a:defRPr/>
            </a:pPr>
            <a:r>
              <a:rPr lang="en-GB" sz="2000">
                <a:solidFill>
                  <a:schemeClr val="tx2">
                    <a:lumMod val="75000"/>
                  </a:schemeClr>
                </a:solidFill>
                <a:cs typeface="Arial" charset="0"/>
              </a:rPr>
              <a:t>		</a:t>
            </a:r>
            <a:r>
              <a:rPr lang="en-GB" sz="2000" i="1" err="1">
                <a:solidFill>
                  <a:schemeClr val="tx2">
                    <a:lumMod val="75000"/>
                  </a:schemeClr>
                </a:solidFill>
                <a:cs typeface="Arial" charset="0"/>
              </a:rPr>
              <a:t>wage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 β</a:t>
            </a:r>
            <a:r>
              <a:rPr lang="en-GB" sz="2000" baseline="-25000">
                <a:solidFill>
                  <a:schemeClr val="tx2">
                    <a:lumMod val="75000"/>
                  </a:schemeClr>
                </a:solidFill>
                <a:cs typeface="Arial" charset="0"/>
              </a:rPr>
              <a:t>1</a:t>
            </a:r>
            <a:r>
              <a:rPr lang="en-GB" sz="2000">
                <a:solidFill>
                  <a:schemeClr val="tx2">
                    <a:lumMod val="75000"/>
                  </a:schemeClr>
                </a:solidFill>
                <a:cs typeface="Arial" charset="0"/>
              </a:rPr>
              <a:t> + β</a:t>
            </a:r>
            <a:r>
              <a:rPr lang="en-GB" sz="2000" baseline="-25000">
                <a:solidFill>
                  <a:schemeClr val="tx2">
                    <a:lumMod val="75000"/>
                  </a:schemeClr>
                </a:solidFill>
                <a:cs typeface="Arial" charset="0"/>
              </a:rPr>
              <a:t>2</a:t>
            </a:r>
            <a:r>
              <a:rPr lang="en-GB" sz="2000">
                <a:solidFill>
                  <a:schemeClr val="tx2">
                    <a:lumMod val="75000"/>
                  </a:schemeClr>
                </a:solidFill>
                <a:cs typeface="Arial" charset="0"/>
              </a:rPr>
              <a:t> </a:t>
            </a:r>
            <a:r>
              <a:rPr lang="en-GB" sz="2000" i="1" err="1">
                <a:solidFill>
                  <a:schemeClr val="tx2">
                    <a:lumMod val="75000"/>
                  </a:schemeClr>
                </a:solidFill>
                <a:cs typeface="Arial" charset="0"/>
              </a:rPr>
              <a:t>male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 </a:t>
            </a:r>
            <a:r>
              <a:rPr lang="en-GB" sz="2000" i="1" err="1">
                <a:solidFill>
                  <a:schemeClr val="tx2">
                    <a:lumMod val="75000"/>
                  </a:schemeClr>
                </a:solidFill>
                <a:cs typeface="Arial" charset="0"/>
              </a:rPr>
              <a:t>ε</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a:t>
            </a:r>
          </a:p>
          <a:p>
            <a:pPr eaLnBrk="1" hangingPunct="1">
              <a:spcBef>
                <a:spcPts val="600"/>
              </a:spcBef>
              <a:buFontTx/>
              <a:buNone/>
              <a:defRPr/>
            </a:pPr>
            <a:r>
              <a:rPr lang="en-GB" sz="2000">
                <a:solidFill>
                  <a:schemeClr val="tx2">
                    <a:lumMod val="75000"/>
                  </a:schemeClr>
                </a:solidFill>
                <a:cs typeface="Arial" charset="0"/>
              </a:rPr>
              <a:t>	with </a:t>
            </a:r>
            <a:r>
              <a:rPr lang="en-GB" sz="2000" i="1" err="1">
                <a:solidFill>
                  <a:schemeClr val="tx2">
                    <a:lumMod val="75000"/>
                  </a:schemeClr>
                </a:solidFill>
                <a:cs typeface="Arial" charset="0"/>
              </a:rPr>
              <a:t>male</a:t>
            </a:r>
            <a:r>
              <a:rPr lang="en-GB" sz="2000" baseline="-25000" err="1">
                <a:solidFill>
                  <a:schemeClr val="tx2">
                    <a:lumMod val="75000"/>
                  </a:schemeClr>
                </a:solidFill>
                <a:cs typeface="Arial" charset="0"/>
              </a:rPr>
              <a:t>I</a:t>
            </a:r>
            <a:r>
              <a:rPr lang="en-GB" sz="2000">
                <a:solidFill>
                  <a:schemeClr val="tx2">
                    <a:lumMod val="75000"/>
                  </a:schemeClr>
                </a:solidFill>
                <a:cs typeface="Arial" charset="0"/>
              </a:rPr>
              <a:t>: male dummy (equals 1 for males, otherwise 0)</a:t>
            </a:r>
          </a:p>
          <a:p>
            <a:pPr eaLnBrk="1" hangingPunct="1">
              <a:spcBef>
                <a:spcPts val="600"/>
              </a:spcBef>
              <a:defRPr/>
            </a:pPr>
            <a:r>
              <a:rPr lang="en-GB" sz="2000">
                <a:solidFill>
                  <a:schemeClr val="tx2">
                    <a:lumMod val="75000"/>
                  </a:schemeClr>
                </a:solidFill>
                <a:cs typeface="Arial" charset="0"/>
              </a:rPr>
              <a:t>describes the wage of individual </a:t>
            </a:r>
            <a:r>
              <a:rPr lang="en-GB" sz="2000" i="1" err="1">
                <a:solidFill>
                  <a:schemeClr val="tx2">
                    <a:lumMod val="75000"/>
                  </a:schemeClr>
                </a:solidFill>
                <a:cs typeface="Arial" charset="0"/>
              </a:rPr>
              <a:t>i</a:t>
            </a:r>
            <a:r>
              <a:rPr lang="en-GB" sz="2000">
                <a:solidFill>
                  <a:schemeClr val="tx2">
                    <a:lumMod val="75000"/>
                  </a:schemeClr>
                </a:solidFill>
                <a:cs typeface="Arial" charset="0"/>
              </a:rPr>
              <a:t> as a function of its gender</a:t>
            </a:r>
          </a:p>
          <a:p>
            <a:pPr eaLnBrk="1" hangingPunct="1">
              <a:spcBef>
                <a:spcPts val="600"/>
              </a:spcBef>
              <a:defRPr/>
            </a:pPr>
            <a:r>
              <a:rPr lang="en-GB" sz="2000">
                <a:solidFill>
                  <a:schemeClr val="tx2">
                    <a:lumMod val="75000"/>
                  </a:schemeClr>
                </a:solidFill>
                <a:cs typeface="Arial" charset="0"/>
              </a:rPr>
              <a:t>is assumed to be true for all US citizens</a:t>
            </a:r>
          </a:p>
          <a:p>
            <a:pPr eaLnBrk="1" hangingPunct="1">
              <a:spcBef>
                <a:spcPts val="600"/>
              </a:spcBef>
              <a:buFont typeface="Wingdings" pitchFamily="2" charset="2"/>
              <a:buNone/>
              <a:defRPr/>
            </a:pPr>
            <a:r>
              <a:rPr lang="en-GB" sz="2000">
                <a:solidFill>
                  <a:schemeClr val="tx2">
                    <a:lumMod val="75000"/>
                  </a:schemeClr>
                </a:solidFill>
                <a:cs typeface="Arial" charset="0"/>
              </a:rPr>
              <a:t>Given sample data (</a:t>
            </a:r>
            <a:r>
              <a:rPr lang="en-GB" sz="2000" i="1" err="1">
                <a:solidFill>
                  <a:schemeClr val="tx2">
                    <a:lumMod val="75000"/>
                  </a:schemeClr>
                </a:solidFill>
              </a:rPr>
              <a:t>wage</a:t>
            </a:r>
            <a:r>
              <a:rPr lang="en-GB" sz="2000" baseline="-25000" err="1">
                <a:solidFill>
                  <a:schemeClr val="tx2">
                    <a:lumMod val="75000"/>
                  </a:schemeClr>
                </a:solidFill>
              </a:rPr>
              <a:t>i</a:t>
            </a:r>
            <a:r>
              <a:rPr lang="en-GB" sz="2000">
                <a:solidFill>
                  <a:schemeClr val="tx2">
                    <a:lumMod val="75000"/>
                  </a:schemeClr>
                </a:solidFill>
              </a:rPr>
              <a:t>, </a:t>
            </a:r>
            <a:r>
              <a:rPr lang="en-GB" sz="2000" i="1" err="1">
                <a:solidFill>
                  <a:schemeClr val="tx2">
                    <a:lumMod val="75000"/>
                  </a:schemeClr>
                </a:solidFill>
              </a:rPr>
              <a:t>male</a:t>
            </a:r>
            <a:r>
              <a:rPr lang="en-GB" sz="2000" baseline="-25000" err="1">
                <a:solidFill>
                  <a:schemeClr val="tx2">
                    <a:lumMod val="75000"/>
                  </a:schemeClr>
                </a:solidFill>
              </a:rPr>
              <a:t>i</a:t>
            </a:r>
            <a:r>
              <a:rPr lang="en-GB" sz="2000">
                <a:solidFill>
                  <a:schemeClr val="tx2">
                    <a:lumMod val="75000"/>
                  </a:schemeClr>
                </a:solidFill>
                <a:cs typeface="Arial" charset="0"/>
              </a:rPr>
              <a:t>, </a:t>
            </a:r>
            <a:r>
              <a:rPr lang="en-GB" sz="2000" i="1" err="1">
                <a:solidFill>
                  <a:schemeClr val="tx2">
                    <a:lumMod val="75000"/>
                  </a:schemeClr>
                </a:solidFill>
                <a:cs typeface="Arial" charset="0"/>
              </a:rPr>
              <a:t>i</a:t>
            </a:r>
            <a:r>
              <a:rPr lang="en-GB" sz="2000">
                <a:solidFill>
                  <a:schemeClr val="tx2">
                    <a:lumMod val="75000"/>
                  </a:schemeClr>
                </a:solidFill>
                <a:cs typeface="Arial" charset="0"/>
              </a:rPr>
              <a:t> = 1,…</a:t>
            </a:r>
            <a:r>
              <a:rPr lang="en-GB" sz="2000" i="1">
                <a:solidFill>
                  <a:schemeClr val="tx2">
                    <a:lumMod val="75000"/>
                  </a:schemeClr>
                </a:solidFill>
                <a:cs typeface="Arial" charset="0"/>
              </a:rPr>
              <a:t>N</a:t>
            </a:r>
            <a:r>
              <a:rPr lang="en-GB" sz="2000">
                <a:solidFill>
                  <a:schemeClr val="tx2">
                    <a:lumMod val="75000"/>
                  </a:schemeClr>
                </a:solidFill>
                <a:cs typeface="Arial" charset="0"/>
              </a:rPr>
              <a:t>), OLS estimation of β</a:t>
            </a:r>
            <a:r>
              <a:rPr lang="en-GB" sz="2000" baseline="-25000">
                <a:solidFill>
                  <a:schemeClr val="tx2">
                    <a:lumMod val="75000"/>
                  </a:schemeClr>
                </a:solidFill>
                <a:cs typeface="Arial" charset="0"/>
              </a:rPr>
              <a:t>1</a:t>
            </a:r>
            <a:r>
              <a:rPr lang="en-GB" sz="2000">
                <a:solidFill>
                  <a:schemeClr val="tx2">
                    <a:lumMod val="75000"/>
                  </a:schemeClr>
                </a:solidFill>
                <a:cs typeface="Arial" charset="0"/>
              </a:rPr>
              <a:t> and β</a:t>
            </a:r>
            <a:r>
              <a:rPr lang="en-GB" sz="2000" baseline="-25000">
                <a:solidFill>
                  <a:schemeClr val="tx2">
                    <a:lumMod val="75000"/>
                  </a:schemeClr>
                </a:solidFill>
                <a:cs typeface="Arial" charset="0"/>
              </a:rPr>
              <a:t>2</a:t>
            </a:r>
            <a:r>
              <a:rPr lang="en-GB" sz="2000">
                <a:solidFill>
                  <a:schemeClr val="tx2">
                    <a:lumMod val="75000"/>
                  </a:schemeClr>
                </a:solidFill>
                <a:cs typeface="Arial" charset="0"/>
              </a:rPr>
              <a:t> may result in </a:t>
            </a:r>
          </a:p>
          <a:p>
            <a:pPr eaLnBrk="1" hangingPunct="1">
              <a:spcBef>
                <a:spcPts val="600"/>
              </a:spcBef>
              <a:buFontTx/>
              <a:buNone/>
              <a:defRPr/>
            </a:pPr>
            <a:r>
              <a:rPr lang="en-GB" sz="2000" i="1">
                <a:solidFill>
                  <a:schemeClr val="tx2">
                    <a:lumMod val="75000"/>
                  </a:schemeClr>
                </a:solidFill>
              </a:rPr>
              <a:t>		</a:t>
            </a:r>
            <a:r>
              <a:rPr lang="en-GB" sz="2000" i="1" err="1">
                <a:solidFill>
                  <a:schemeClr val="tx2">
                    <a:lumMod val="75000"/>
                  </a:schemeClr>
                </a:solidFill>
              </a:rPr>
              <a:t>wage</a:t>
            </a:r>
            <a:r>
              <a:rPr lang="en-GB" sz="2000" baseline="-25000" err="1">
                <a:solidFill>
                  <a:schemeClr val="tx2">
                    <a:lumMod val="75000"/>
                  </a:schemeClr>
                </a:solidFill>
              </a:rPr>
              <a:t>i</a:t>
            </a:r>
            <a:r>
              <a:rPr lang="en-GB" sz="2000">
                <a:solidFill>
                  <a:schemeClr val="tx2">
                    <a:lumMod val="75000"/>
                  </a:schemeClr>
                </a:solidFill>
              </a:rPr>
              <a:t> = 5,15 + 1,17*</a:t>
            </a:r>
            <a:r>
              <a:rPr lang="en-GB" sz="2000" i="1" err="1">
                <a:solidFill>
                  <a:schemeClr val="tx2">
                    <a:lumMod val="75000"/>
                  </a:schemeClr>
                </a:solidFill>
              </a:rPr>
              <a:t>male</a:t>
            </a:r>
            <a:r>
              <a:rPr lang="en-GB" sz="2000" baseline="-25000" err="1">
                <a:solidFill>
                  <a:schemeClr val="tx2">
                    <a:lumMod val="75000"/>
                  </a:schemeClr>
                </a:solidFill>
              </a:rPr>
              <a:t>i</a:t>
            </a:r>
            <a:endParaRPr lang="en-GB" sz="2000">
              <a:solidFill>
                <a:schemeClr val="tx2">
                  <a:lumMod val="75000"/>
                </a:schemeClr>
              </a:solidFill>
              <a:cs typeface="Arial" charset="0"/>
            </a:endParaRPr>
          </a:p>
          <a:p>
            <a:pPr eaLnBrk="1" hangingPunct="1">
              <a:spcBef>
                <a:spcPts val="600"/>
              </a:spcBef>
              <a:defRPr/>
            </a:pPr>
            <a:r>
              <a:rPr lang="en-GB" sz="2000">
                <a:solidFill>
                  <a:schemeClr val="tx2">
                    <a:lumMod val="75000"/>
                  </a:schemeClr>
                </a:solidFill>
                <a:cs typeface="Arial" charset="0"/>
              </a:rPr>
              <a:t>This is not (only) a description of the sample! </a:t>
            </a:r>
          </a:p>
          <a:p>
            <a:pPr eaLnBrk="1" hangingPunct="1">
              <a:spcBef>
                <a:spcPts val="600"/>
              </a:spcBef>
              <a:defRPr/>
            </a:pPr>
            <a:r>
              <a:rPr lang="en-GB" sz="2000">
                <a:solidFill>
                  <a:schemeClr val="tx2">
                    <a:lumMod val="75000"/>
                  </a:schemeClr>
                </a:solidFill>
                <a:cs typeface="Arial" charset="0"/>
              </a:rPr>
              <a:t>But reflects a general relationship</a:t>
            </a:r>
          </a:p>
          <a:p>
            <a:pPr>
              <a:spcBef>
                <a:spcPts val="600"/>
              </a:spcBef>
              <a:buFont typeface="Wingdings" pitchFamily="2" charset="2"/>
              <a:buNone/>
              <a:defRPr/>
            </a:pPr>
            <a:endParaRPr lang="en-US" sz="2000">
              <a:solidFill>
                <a:schemeClr val="accent1">
                  <a:lumMod val="50000"/>
                </a:schemeClr>
              </a:solidFill>
            </a:endParaRP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2048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504"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p:txBody>
          <a:bodyPr/>
          <a:lstStyle/>
          <a:p>
            <a:r>
              <a:rPr lang="en-GB" altLang="cs-CZ" sz="4000">
                <a:latin typeface="Verdana" pitchFamily="34" charset="0"/>
              </a:rPr>
              <a:t>Organizational Issues,</a:t>
            </a:r>
            <a:r>
              <a:rPr lang="en-GB" altLang="cs-CZ" sz="2800">
                <a:latin typeface="Verdana" pitchFamily="34" charset="0"/>
              </a:rPr>
              <a:t> </a:t>
            </a:r>
            <a:r>
              <a:rPr lang="en-GB" altLang="cs-CZ" sz="2000">
                <a:latin typeface="Verdana" pitchFamily="34" charset="0"/>
              </a:rPr>
              <a:t>cont’d</a:t>
            </a:r>
            <a:endParaRPr lang="en-GB" altLang="cs-CZ" sz="3200"/>
          </a:p>
        </p:txBody>
      </p:sp>
      <p:sp>
        <p:nvSpPr>
          <p:cNvPr id="41987"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a:t>Aims of the course </a:t>
            </a:r>
          </a:p>
          <a:p>
            <a:r>
              <a:rPr lang="en-GB" altLang="cs-CZ" sz="2000"/>
              <a:t>Use of econometric tools for analyzing economic data: specification of adequate models, identification of appropriate econometric methods, estimation of model parameters, interpretation of results</a:t>
            </a:r>
          </a:p>
          <a:p>
            <a:r>
              <a:rPr lang="en-GB" altLang="cs-CZ" sz="2000"/>
              <a:t>Introduction to commonly used econometric tools and techniques</a:t>
            </a:r>
          </a:p>
          <a:p>
            <a:r>
              <a:rPr lang="en-GB" altLang="cs-CZ" sz="2000"/>
              <a:t>Understanding of econometric concepts and principles</a:t>
            </a:r>
          </a:p>
          <a:p>
            <a:r>
              <a:rPr lang="en-GB" altLang="cs-CZ" sz="2000"/>
              <a:t>Use of GRETL</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4000">
                <a:latin typeface="Verdana" pitchFamily="34" charset="0"/>
              </a:rPr>
              <a:t>Income and Consumption</a:t>
            </a:r>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
        <p:nvSpPr>
          <p:cNvPr id="402436" name="Text Box 4"/>
          <p:cNvSpPr txBox="1">
            <a:spLocks noChangeArrowheads="1"/>
          </p:cNvSpPr>
          <p:nvPr/>
        </p:nvSpPr>
        <p:spPr bwMode="auto">
          <a:xfrm>
            <a:off x="479425" y="1579563"/>
            <a:ext cx="6911975" cy="2324100"/>
          </a:xfrm>
          <a:prstGeom prst="rect">
            <a:avLst/>
          </a:prstGeom>
          <a:solidFill>
            <a:schemeClr val="accent2">
              <a:lumMod val="20000"/>
              <a:lumOff val="80000"/>
            </a:schemeClr>
          </a:solidFill>
          <a:ln w="28575">
            <a:solidFill>
              <a:schemeClr val="tx2"/>
            </a:solidFill>
            <a:miter lim="800000"/>
            <a:headEnd/>
            <a:tailEnd/>
          </a:ln>
          <a:effectLst/>
        </p:spPr>
        <p:txBody>
          <a:bodyPr>
            <a:spAutoFit/>
          </a:bodyPr>
          <a:lstStyle/>
          <a:p>
            <a:pPr eaLnBrk="0" hangingPunct="0">
              <a:defRPr/>
            </a:pPr>
            <a:r>
              <a:rPr lang="en-US" sz="2000" i="1"/>
              <a:t>PCR</a:t>
            </a:r>
            <a:r>
              <a:rPr lang="en-US" sz="2000"/>
              <a:t>: private consumption, real </a:t>
            </a:r>
          </a:p>
          <a:p>
            <a:pPr eaLnBrk="0" hangingPunct="0">
              <a:defRPr/>
            </a:pPr>
            <a:r>
              <a:rPr lang="en-US" sz="2000" i="1"/>
              <a:t>PYR</a:t>
            </a:r>
            <a:r>
              <a:rPr lang="en-US" sz="2000"/>
              <a:t>: household's disposable income, real, </a:t>
            </a:r>
          </a:p>
          <a:p>
            <a:pPr eaLnBrk="0" hangingPunct="0">
              <a:spcAft>
                <a:spcPts val="600"/>
              </a:spcAft>
              <a:defRPr/>
            </a:pPr>
            <a:r>
              <a:rPr lang="en-US" sz="2000"/>
              <a:t>AWM-Database, 1970:1-2003:4, Basis: 1995</a:t>
            </a:r>
          </a:p>
          <a:p>
            <a:pPr eaLnBrk="0" hangingPunct="0">
              <a:defRPr/>
            </a:pPr>
            <a:r>
              <a:rPr lang="en-US" sz="2000"/>
              <a:t>Consumption function</a:t>
            </a:r>
          </a:p>
          <a:p>
            <a:pPr eaLnBrk="0" hangingPunct="0">
              <a:defRPr/>
            </a:pPr>
            <a:r>
              <a:rPr lang="en-US" sz="2000"/>
              <a:t>        </a:t>
            </a:r>
            <a:r>
              <a:rPr lang="en-GB" sz="2000" i="1" err="1"/>
              <a:t>PCR</a:t>
            </a:r>
            <a:r>
              <a:rPr lang="en-GB" sz="2000" baseline="-25000" err="1"/>
              <a:t>t</a:t>
            </a:r>
            <a:r>
              <a:rPr lang="en-GB" sz="2000"/>
              <a:t> = β</a:t>
            </a:r>
            <a:r>
              <a:rPr lang="en-GB" sz="2000" baseline="-25000"/>
              <a:t>1</a:t>
            </a:r>
            <a:r>
              <a:rPr lang="en-GB" sz="2000"/>
              <a:t> + β</a:t>
            </a:r>
            <a:r>
              <a:rPr lang="en-GB" sz="2000" baseline="-25000"/>
              <a:t>2</a:t>
            </a:r>
            <a:r>
              <a:rPr lang="en-GB" sz="2000"/>
              <a:t> </a:t>
            </a:r>
            <a:r>
              <a:rPr lang="en-GB" sz="2000" i="1" err="1"/>
              <a:t>PYR</a:t>
            </a:r>
            <a:r>
              <a:rPr lang="en-GB" sz="2000" baseline="-25000" err="1"/>
              <a:t>t</a:t>
            </a:r>
            <a:r>
              <a:rPr lang="en-GB" sz="2000"/>
              <a:t> + </a:t>
            </a:r>
            <a:r>
              <a:rPr lang="en-GB" sz="2000" i="1" err="1"/>
              <a:t>ε</a:t>
            </a:r>
            <a:r>
              <a:rPr lang="en-GB" sz="2000" baseline="-25000" err="1"/>
              <a:t>t</a:t>
            </a:r>
            <a:r>
              <a:rPr lang="en-GB" sz="2000"/>
              <a:t> </a:t>
            </a:r>
          </a:p>
          <a:p>
            <a:pPr eaLnBrk="0" hangingPunct="0">
              <a:buClr>
                <a:schemeClr val="accent1"/>
              </a:buClr>
              <a:buFont typeface="Wingdings" pitchFamily="2" charset="2"/>
              <a:buChar char="§"/>
              <a:defRPr/>
            </a:pPr>
            <a:r>
              <a:rPr lang="en-US" sz="2000"/>
              <a:t>  describes consumption in the </a:t>
            </a:r>
          </a:p>
          <a:p>
            <a:pPr eaLnBrk="0" hangingPunct="0">
              <a:buClr>
                <a:schemeClr val="accent1"/>
              </a:buClr>
              <a:defRPr/>
            </a:pPr>
            <a:r>
              <a:rPr lang="en-US" sz="2000"/>
              <a:t>       Euro-zone</a:t>
            </a:r>
          </a:p>
        </p:txBody>
      </p:sp>
      <p:pic>
        <p:nvPicPr>
          <p:cNvPr id="26630" name="Picture 12"/>
          <p:cNvPicPr>
            <a:picLocks noChangeAspect="1" noChangeArrowheads="1"/>
          </p:cNvPicPr>
          <p:nvPr/>
        </p:nvPicPr>
        <p:blipFill>
          <a:blip r:embed="rId3" cstate="print"/>
          <a:srcRect/>
          <a:stretch>
            <a:fillRect/>
          </a:stretch>
        </p:blipFill>
        <p:spPr bwMode="auto">
          <a:xfrm>
            <a:off x="4284663" y="2997200"/>
            <a:ext cx="4535487" cy="3095625"/>
          </a:xfrm>
          <a:prstGeom prst="rect">
            <a:avLst/>
          </a:prstGeom>
          <a:solidFill>
            <a:schemeClr val="accent2">
              <a:lumMod val="20000"/>
              <a:lumOff val="80000"/>
            </a:schemeClr>
          </a:solidFill>
          <a:ln w="28575">
            <a:solidFill>
              <a:schemeClr val="tx2"/>
            </a:solidFill>
            <a:miter lim="800000"/>
            <a:headEnd/>
            <a:tailEnd/>
          </a:ln>
        </p:spPr>
      </p:pic>
      <p:sp>
        <p:nvSpPr>
          <p:cNvPr id="7" name="Datumsplatzhalter 6"/>
          <p:cNvSpPr>
            <a:spLocks noGrp="1"/>
          </p:cNvSpPr>
          <p:nvPr>
            <p:ph type="dt" sz="quarter" idx="10"/>
          </p:nvPr>
        </p:nvSpPr>
        <p:spPr/>
        <p:txBody>
          <a:bodyPr/>
          <a:lstStyle/>
          <a:p>
            <a:pPr>
              <a:defRPr/>
            </a:pPr>
            <a:r>
              <a:rPr lang="en-US" altLang="en-US"/>
              <a:t>Oct 5, 2018</a:t>
            </a:r>
            <a:endParaRPr lang="de-AT"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GB" altLang="cs-CZ" sz="4000">
                <a:latin typeface="Verdana" pitchFamily="34" charset="0"/>
              </a:rPr>
              <a:t>Economic Models</a:t>
            </a:r>
          </a:p>
        </p:txBody>
      </p:sp>
      <p:sp>
        <p:nvSpPr>
          <p:cNvPr id="61443" name="Textplatzhalter 17"/>
          <p:cNvSpPr>
            <a:spLocks noGrp="1"/>
          </p:cNvSpPr>
          <p:nvPr>
            <p:ph type="body" sz="half" idx="1"/>
          </p:nvPr>
        </p:nvSpPr>
        <p:spPr>
          <a:xfrm>
            <a:off x="500063" y="1600200"/>
            <a:ext cx="7858125" cy="4400550"/>
          </a:xfrm>
        </p:spPr>
        <p:txBody>
          <a:bodyPr/>
          <a:lstStyle/>
          <a:p>
            <a:pPr>
              <a:spcBef>
                <a:spcPts val="400"/>
              </a:spcBef>
              <a:buFont typeface="Wingdings" pitchFamily="2" charset="2"/>
              <a:buNone/>
            </a:pPr>
            <a:r>
              <a:rPr lang="en-GB" altLang="cs-CZ" sz="2000"/>
              <a:t>Describe economic relationships (not just a set of observations), have an economic interpretation</a:t>
            </a:r>
          </a:p>
          <a:p>
            <a:pPr>
              <a:spcBef>
                <a:spcPts val="400"/>
              </a:spcBef>
              <a:buFont typeface="Wingdings" pitchFamily="2" charset="2"/>
              <a:buNone/>
            </a:pPr>
            <a:r>
              <a:rPr lang="en-GB" altLang="cs-CZ" sz="2000"/>
              <a:t>Linear regression model:</a:t>
            </a:r>
          </a:p>
          <a:p>
            <a:pPr>
              <a:spcBef>
                <a:spcPts val="400"/>
              </a:spcBef>
              <a:buFont typeface="Wingdings" pitchFamily="2" charset="2"/>
              <a:buNone/>
            </a:pPr>
            <a:r>
              <a:rPr lang="en-GB" altLang="cs-CZ" sz="2000" i="1"/>
              <a:t>		</a:t>
            </a:r>
            <a:r>
              <a:rPr lang="en-GB" altLang="cs-CZ" sz="2400" i="1"/>
              <a:t>y</a:t>
            </a:r>
            <a:r>
              <a:rPr lang="en-GB" altLang="cs-CZ" sz="2400" baseline="-25000"/>
              <a:t>i</a:t>
            </a:r>
            <a:r>
              <a:rPr lang="en-GB" altLang="cs-CZ" sz="2400"/>
              <a:t> = </a:t>
            </a:r>
            <a:r>
              <a:rPr lang="en-GB" altLang="cs-CZ" sz="2400">
                <a:latin typeface="Symbol" pitchFamily="18" charset="2"/>
              </a:rPr>
              <a:t>b</a:t>
            </a:r>
            <a:r>
              <a:rPr lang="en-GB" altLang="cs-CZ" sz="2400" baseline="-25000"/>
              <a:t>1</a:t>
            </a:r>
            <a:r>
              <a:rPr lang="en-GB" altLang="cs-CZ" sz="2400"/>
              <a:t> + </a:t>
            </a:r>
            <a:r>
              <a:rPr lang="en-GB" altLang="cs-CZ" sz="2400">
                <a:latin typeface="Symbol" pitchFamily="18" charset="2"/>
              </a:rPr>
              <a:t>b</a:t>
            </a:r>
            <a:r>
              <a:rPr lang="en-GB" altLang="cs-CZ" sz="2400" baseline="-25000"/>
              <a:t>2</a:t>
            </a:r>
            <a:r>
              <a:rPr lang="en-GB" altLang="cs-CZ" sz="2400" i="1"/>
              <a:t>x</a:t>
            </a:r>
            <a:r>
              <a:rPr lang="en-GB" altLang="cs-CZ" sz="2400" baseline="-25000"/>
              <a:t>i2</a:t>
            </a:r>
            <a:r>
              <a:rPr lang="en-GB" altLang="cs-CZ" sz="2400"/>
              <a:t> + … + </a:t>
            </a:r>
            <a:r>
              <a:rPr lang="en-GB" altLang="cs-CZ" sz="2400">
                <a:latin typeface="Symbol" pitchFamily="18" charset="2"/>
              </a:rPr>
              <a:t>b</a:t>
            </a:r>
            <a:r>
              <a:rPr lang="en-GB" altLang="cs-CZ" sz="2400" baseline="-25000"/>
              <a:t>K</a:t>
            </a:r>
            <a:r>
              <a:rPr lang="en-GB" altLang="cs-CZ" sz="2400" i="1"/>
              <a:t>x</a:t>
            </a:r>
            <a:r>
              <a:rPr lang="en-GB" altLang="cs-CZ" sz="2400" baseline="-25000"/>
              <a:t>iK</a:t>
            </a:r>
            <a:r>
              <a:rPr lang="en-GB" altLang="cs-CZ" sz="2400"/>
              <a:t> + </a:t>
            </a:r>
            <a:r>
              <a:rPr lang="en-GB" altLang="cs-CZ" sz="2400" i="1">
                <a:latin typeface="Symbol" pitchFamily="18" charset="2"/>
              </a:rPr>
              <a:t>e</a:t>
            </a:r>
            <a:r>
              <a:rPr lang="en-GB" altLang="cs-CZ" sz="2400" baseline="-25000"/>
              <a:t>i</a:t>
            </a:r>
            <a:r>
              <a:rPr lang="en-GB" altLang="cs-CZ" sz="2400"/>
              <a:t> = </a:t>
            </a:r>
            <a:r>
              <a:rPr lang="en-GB" altLang="cs-CZ" sz="2400" i="1"/>
              <a:t>x</a:t>
            </a:r>
            <a:r>
              <a:rPr lang="en-GB" altLang="cs-CZ" sz="2400" baseline="-25000"/>
              <a:t>i</a:t>
            </a:r>
            <a:r>
              <a:rPr lang="en-GB" altLang="cs-CZ" sz="2400"/>
              <a:t>’</a:t>
            </a:r>
            <a:r>
              <a:rPr lang="en-GB" altLang="cs-CZ" sz="2400">
                <a:latin typeface="Symbol" pitchFamily="18" charset="2"/>
              </a:rPr>
              <a:t>b </a:t>
            </a:r>
            <a:r>
              <a:rPr lang="en-GB" altLang="cs-CZ" sz="2400"/>
              <a:t>+ </a:t>
            </a:r>
            <a:r>
              <a:rPr lang="en-GB" altLang="cs-CZ" sz="2400" i="1">
                <a:cs typeface="Arial" charset="0"/>
              </a:rPr>
              <a:t>ε</a:t>
            </a:r>
            <a:r>
              <a:rPr lang="en-GB" altLang="cs-CZ" sz="2400" baseline="-25000">
                <a:cs typeface="Arial" charset="0"/>
              </a:rPr>
              <a:t>i</a:t>
            </a:r>
            <a:endParaRPr lang="en-GB" altLang="cs-CZ" sz="2000"/>
          </a:p>
          <a:p>
            <a:pPr>
              <a:spcBef>
                <a:spcPts val="400"/>
              </a:spcBef>
            </a:pPr>
            <a:r>
              <a:rPr lang="en-GB" altLang="cs-CZ" sz="2000"/>
              <a:t>Variables </a:t>
            </a:r>
            <a:r>
              <a:rPr lang="en-GB" altLang="cs-CZ" sz="2000" i="1"/>
              <a:t>Y</a:t>
            </a:r>
            <a:r>
              <a:rPr lang="en-GB" altLang="cs-CZ" sz="2000"/>
              <a:t>, </a:t>
            </a:r>
            <a:r>
              <a:rPr lang="en-GB" altLang="cs-CZ" sz="2000" i="1"/>
              <a:t>X</a:t>
            </a:r>
            <a:r>
              <a:rPr lang="en-GB" altLang="cs-CZ" sz="2000" baseline="-25000"/>
              <a:t>2</a:t>
            </a:r>
            <a:r>
              <a:rPr lang="en-GB" altLang="cs-CZ" sz="2000"/>
              <a:t>, …, </a:t>
            </a:r>
            <a:r>
              <a:rPr lang="en-GB" altLang="cs-CZ" sz="2000" i="1"/>
              <a:t>X</a:t>
            </a:r>
            <a:r>
              <a:rPr lang="en-GB" altLang="cs-CZ" sz="2000" baseline="-25000"/>
              <a:t>K</a:t>
            </a:r>
            <a:r>
              <a:rPr lang="en-GB" altLang="cs-CZ" sz="2000"/>
              <a:t>: observable </a:t>
            </a:r>
          </a:p>
          <a:p>
            <a:pPr eaLnBrk="1" hangingPunct="1">
              <a:spcBef>
                <a:spcPts val="400"/>
              </a:spcBef>
            </a:pPr>
            <a:r>
              <a:rPr lang="en-GB" altLang="cs-CZ" sz="2000"/>
              <a:t>Error term </a:t>
            </a:r>
            <a:r>
              <a:rPr lang="en-GB" altLang="cs-CZ" sz="2000" i="1">
                <a:cs typeface="Arial" charset="0"/>
              </a:rPr>
              <a:t>ε</a:t>
            </a:r>
            <a:r>
              <a:rPr lang="en-GB" altLang="cs-CZ" sz="2000" baseline="-25000">
                <a:cs typeface="Arial" charset="0"/>
              </a:rPr>
              <a:t>i</a:t>
            </a:r>
            <a:r>
              <a:rPr lang="en-GB" altLang="cs-CZ" sz="2000"/>
              <a:t> (disturbance term) contains all influences that are not included explicitly in the model; not observable; assumption E{</a:t>
            </a:r>
            <a:r>
              <a:rPr lang="en-GB" altLang="cs-CZ" sz="2000" i="1">
                <a:cs typeface="Arial" charset="0"/>
              </a:rPr>
              <a:t>ε</a:t>
            </a:r>
            <a:r>
              <a:rPr lang="en-GB" altLang="cs-CZ" sz="2000" baseline="-25000">
                <a:cs typeface="Arial" charset="0"/>
              </a:rPr>
              <a:t>i </a:t>
            </a:r>
            <a:r>
              <a:rPr lang="en-GB" altLang="cs-CZ" sz="2000"/>
              <a:t>| </a:t>
            </a:r>
            <a:r>
              <a:rPr lang="en-GB" altLang="cs-CZ" sz="2000" i="1"/>
              <a:t>x</a:t>
            </a:r>
            <a:r>
              <a:rPr lang="en-GB" altLang="cs-CZ" sz="2000" baseline="-25000"/>
              <a:t>i</a:t>
            </a:r>
            <a:r>
              <a:rPr lang="en-GB" altLang="cs-CZ" sz="2000"/>
              <a:t>} = 0 gives</a:t>
            </a:r>
          </a:p>
          <a:p>
            <a:pPr lvl="1" eaLnBrk="1" hangingPunct="1">
              <a:spcBef>
                <a:spcPts val="400"/>
              </a:spcBef>
              <a:buFont typeface="Wingdings" pitchFamily="2" charset="2"/>
              <a:buNone/>
            </a:pPr>
            <a:r>
              <a:rPr lang="en-GB" altLang="cs-CZ" sz="1600"/>
              <a:t>		</a:t>
            </a:r>
            <a:r>
              <a:rPr lang="en-GB" altLang="cs-CZ" sz="2400"/>
              <a:t>E{</a:t>
            </a:r>
            <a:r>
              <a:rPr lang="en-GB" altLang="cs-CZ" sz="2400" i="1">
                <a:cs typeface="Arial" charset="0"/>
              </a:rPr>
              <a:t>y</a:t>
            </a:r>
            <a:r>
              <a:rPr lang="en-GB" altLang="cs-CZ" sz="2400" baseline="-25000">
                <a:cs typeface="Arial" charset="0"/>
              </a:rPr>
              <a:t>i </a:t>
            </a:r>
            <a:r>
              <a:rPr lang="en-GB" altLang="cs-CZ" sz="2400"/>
              <a:t>| </a:t>
            </a:r>
            <a:r>
              <a:rPr lang="en-GB" altLang="cs-CZ" sz="2400" i="1"/>
              <a:t>x</a:t>
            </a:r>
            <a:r>
              <a:rPr lang="en-GB" altLang="cs-CZ" sz="2400" baseline="-25000"/>
              <a:t>i</a:t>
            </a:r>
            <a:r>
              <a:rPr lang="en-GB" altLang="cs-CZ" sz="2400"/>
              <a:t>} = </a:t>
            </a:r>
            <a:r>
              <a:rPr lang="en-GB" altLang="cs-CZ" sz="2400" i="1"/>
              <a:t>x</a:t>
            </a:r>
            <a:r>
              <a:rPr lang="en-GB" altLang="cs-CZ" sz="2400" baseline="-25000"/>
              <a:t>i</a:t>
            </a:r>
            <a:r>
              <a:rPr lang="en-GB" altLang="cs-CZ" sz="2400"/>
              <a:t>‘</a:t>
            </a:r>
            <a:r>
              <a:rPr lang="en-GB" altLang="cs-CZ" sz="2400">
                <a:cs typeface="Arial" charset="0"/>
              </a:rPr>
              <a:t>β</a:t>
            </a:r>
          </a:p>
          <a:p>
            <a:pPr lvl="1" eaLnBrk="1" hangingPunct="1">
              <a:spcBef>
                <a:spcPts val="400"/>
              </a:spcBef>
              <a:buFont typeface="Wingdings" pitchFamily="2" charset="2"/>
              <a:buNone/>
            </a:pPr>
            <a:r>
              <a:rPr lang="en-GB" altLang="cs-CZ" sz="2000"/>
              <a:t>the model describes the expected value of </a:t>
            </a:r>
            <a:r>
              <a:rPr lang="en-GB" altLang="cs-CZ" sz="2000" i="1"/>
              <a:t>y</a:t>
            </a:r>
            <a:r>
              <a:rPr lang="en-GB" altLang="cs-CZ" sz="2000"/>
              <a:t> given </a:t>
            </a:r>
            <a:r>
              <a:rPr lang="en-GB" altLang="cs-CZ" sz="2000" i="1"/>
              <a:t>x</a:t>
            </a:r>
          </a:p>
          <a:p>
            <a:pPr eaLnBrk="1" hangingPunct="1">
              <a:spcBef>
                <a:spcPts val="400"/>
              </a:spcBef>
            </a:pPr>
            <a:r>
              <a:rPr lang="en-GB" altLang="cs-CZ" sz="2000"/>
              <a:t>Sample (</a:t>
            </a:r>
            <a:r>
              <a:rPr lang="en-GB" altLang="cs-CZ" sz="2000" i="1"/>
              <a:t>y</a:t>
            </a:r>
            <a:r>
              <a:rPr lang="en-GB" altLang="cs-CZ" sz="2000" baseline="-25000"/>
              <a:t>i</a:t>
            </a:r>
            <a:r>
              <a:rPr lang="en-GB" altLang="cs-CZ" sz="2000"/>
              <a:t>, </a:t>
            </a:r>
            <a:r>
              <a:rPr lang="en-GB" altLang="cs-CZ" sz="2000" i="1"/>
              <a:t>x</a:t>
            </a:r>
            <a:r>
              <a:rPr lang="en-GB" altLang="cs-CZ" sz="2000" baseline="-25000"/>
              <a:t>i2</a:t>
            </a:r>
            <a:r>
              <a:rPr lang="en-GB" altLang="cs-CZ" sz="2000"/>
              <a:t>, …, </a:t>
            </a:r>
            <a:r>
              <a:rPr lang="en-GB" altLang="cs-CZ" sz="2000" i="1"/>
              <a:t>x</a:t>
            </a:r>
            <a:r>
              <a:rPr lang="en-GB" altLang="cs-CZ" sz="2000" baseline="-25000"/>
              <a:t>iK</a:t>
            </a:r>
            <a:r>
              <a:rPr lang="en-GB" altLang="cs-CZ" sz="2000"/>
              <a:t>, </a:t>
            </a:r>
            <a:r>
              <a:rPr lang="en-GB" altLang="cs-CZ" sz="2000" i="1"/>
              <a:t>i</a:t>
            </a:r>
            <a:r>
              <a:rPr lang="en-GB" altLang="cs-CZ" sz="2000"/>
              <a:t> = 1, …, </a:t>
            </a:r>
            <a:r>
              <a:rPr lang="en-GB" altLang="cs-CZ" sz="2000" i="1"/>
              <a:t>N</a:t>
            </a:r>
            <a:r>
              <a:rPr lang="en-GB" altLang="cs-CZ" sz="2000"/>
              <a:t>) from a well-defined population</a:t>
            </a:r>
            <a:endParaRPr lang="en-GB" altLang="cs-CZ" sz="2000" i="1">
              <a:latin typeface="Symbol" pitchFamily="18" charset="2"/>
            </a:endParaRPr>
          </a:p>
          <a:p>
            <a:pPr eaLnBrk="1" hangingPunct="1">
              <a:spcBef>
                <a:spcPts val="400"/>
              </a:spcBef>
            </a:pPr>
            <a:r>
              <a:rPr lang="en-GB" altLang="cs-CZ" sz="2000"/>
              <a:t>Unknown coefficients </a:t>
            </a:r>
            <a:r>
              <a:rPr lang="en-GB" altLang="cs-CZ" sz="2000">
                <a:sym typeface="Symbol" pitchFamily="18" charset="2"/>
              </a:rPr>
              <a:t></a:t>
            </a:r>
            <a:r>
              <a:rPr lang="en-GB" altLang="cs-CZ" sz="2000" baseline="-25000">
                <a:sym typeface="Symbol" pitchFamily="18" charset="2"/>
              </a:rPr>
              <a:t>1</a:t>
            </a:r>
            <a:r>
              <a:rPr lang="en-GB" altLang="cs-CZ" sz="2000">
                <a:sym typeface="Symbol" pitchFamily="18" charset="2"/>
              </a:rPr>
              <a:t>, …,</a:t>
            </a:r>
            <a:r>
              <a:rPr lang="en-GB" altLang="cs-CZ" sz="2000" baseline="-25000">
                <a:sym typeface="Symbol" pitchFamily="18" charset="2"/>
              </a:rPr>
              <a:t> </a:t>
            </a:r>
            <a:r>
              <a:rPr lang="en-GB" altLang="cs-CZ" sz="2000">
                <a:sym typeface="Symbol" pitchFamily="18" charset="2"/>
              </a:rPr>
              <a:t></a:t>
            </a:r>
            <a:r>
              <a:rPr lang="en-GB" altLang="cs-CZ" sz="2000" baseline="-25000">
                <a:sym typeface="Symbol" pitchFamily="18" charset="2"/>
              </a:rPr>
              <a:t>K</a:t>
            </a:r>
            <a:r>
              <a:rPr lang="en-GB" altLang="cs-CZ" sz="2000">
                <a:sym typeface="Symbol" pitchFamily="18" charset="2"/>
              </a:rPr>
              <a:t>: population parameters</a:t>
            </a:r>
            <a:endParaRPr lang="en-GB" altLang="cs-CZ" sz="2000"/>
          </a:p>
          <a:p>
            <a:pPr>
              <a:spcBef>
                <a:spcPts val="600"/>
              </a:spcBef>
              <a:buFont typeface="Wingdings" pitchFamily="2" charset="2"/>
              <a:buNone/>
            </a:pPr>
            <a:endParaRPr lang="en-US" altLang="cs-CZ"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pic>
        <p:nvPicPr>
          <p:cNvPr id="61445"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cs-CZ" sz="4000">
                <a:latin typeface="Verdana" pitchFamily="34" charset="0"/>
              </a:rPr>
              <a:t>Sampling in the Economic Context</a:t>
            </a:r>
          </a:p>
        </p:txBody>
      </p:sp>
      <p:sp>
        <p:nvSpPr>
          <p:cNvPr id="18437" name="Textplatzhalter 17"/>
          <p:cNvSpPr>
            <a:spLocks noGrp="1"/>
          </p:cNvSpPr>
          <p:nvPr>
            <p:ph type="body" sz="half" idx="1"/>
          </p:nvPr>
        </p:nvSpPr>
        <p:spPr>
          <a:xfrm>
            <a:off x="500063" y="1600200"/>
            <a:ext cx="8104187" cy="4400550"/>
          </a:xfrm>
        </p:spPr>
        <p:txBody>
          <a:bodyPr/>
          <a:lstStyle/>
          <a:p>
            <a:pPr>
              <a:spcBef>
                <a:spcPts val="1200"/>
              </a:spcBef>
              <a:buFont typeface="Wingdings" pitchFamily="2" charset="2"/>
              <a:buNone/>
              <a:defRPr/>
            </a:pPr>
            <a:r>
              <a:rPr lang="en-GB" sz="2000"/>
              <a:t>The regression model </a:t>
            </a:r>
            <a:r>
              <a:rPr lang="en-GB" sz="2000" i="1" err="1"/>
              <a:t>y</a:t>
            </a:r>
            <a:r>
              <a:rPr lang="en-GB" sz="2000" baseline="-25000" err="1"/>
              <a:t>i</a:t>
            </a:r>
            <a:r>
              <a:rPr lang="en-GB" sz="2000"/>
              <a:t> = </a:t>
            </a:r>
            <a:r>
              <a:rPr lang="en-GB" sz="2000" i="1" err="1"/>
              <a:t>x</a:t>
            </a:r>
            <a:r>
              <a:rPr lang="en-GB" sz="2000" baseline="-25000" err="1"/>
              <a:t>i</a:t>
            </a:r>
            <a:r>
              <a:rPr lang="en-GB" sz="2000" err="1"/>
              <a:t>’</a:t>
            </a:r>
            <a:r>
              <a:rPr lang="en-GB" sz="2000" err="1">
                <a:latin typeface="Symbol" pitchFamily="18" charset="2"/>
              </a:rPr>
              <a:t>b</a:t>
            </a:r>
            <a:r>
              <a:rPr lang="en-GB" sz="2000">
                <a:latin typeface="Symbol" pitchFamily="18" charset="2"/>
              </a:rPr>
              <a:t> </a:t>
            </a:r>
            <a:r>
              <a:rPr lang="en-GB" sz="2000"/>
              <a:t>+ </a:t>
            </a:r>
            <a:r>
              <a:rPr lang="en-GB" sz="2000" i="1" err="1">
                <a:cs typeface="Arial" charset="0"/>
              </a:rPr>
              <a:t>ε</a:t>
            </a:r>
            <a:r>
              <a:rPr lang="en-GB" sz="2000" baseline="-25000" err="1">
                <a:cs typeface="Arial" charset="0"/>
              </a:rPr>
              <a:t>i</a:t>
            </a:r>
            <a:r>
              <a:rPr lang="en-GB" sz="2000" i="1"/>
              <a:t>, </a:t>
            </a:r>
            <a:r>
              <a:rPr lang="en-GB" sz="2000" i="1" err="1"/>
              <a:t>i</a:t>
            </a:r>
            <a:r>
              <a:rPr lang="en-GB" sz="2000"/>
              <a:t> = 1, …, </a:t>
            </a:r>
            <a:r>
              <a:rPr lang="en-GB" sz="2000" i="1"/>
              <a:t>N</a:t>
            </a:r>
            <a:r>
              <a:rPr lang="en-GB" sz="2000"/>
              <a:t>; or </a:t>
            </a:r>
            <a:r>
              <a:rPr lang="en-GB" sz="2000" i="1"/>
              <a:t>y</a:t>
            </a:r>
            <a:r>
              <a:rPr lang="en-GB" sz="2000"/>
              <a:t> = </a:t>
            </a:r>
            <a:r>
              <a:rPr lang="en-GB" sz="2000" i="1" err="1"/>
              <a:t>X</a:t>
            </a:r>
            <a:r>
              <a:rPr lang="en-GB" sz="2000" err="1">
                <a:latin typeface="Symbol" pitchFamily="18" charset="2"/>
              </a:rPr>
              <a:t>b</a:t>
            </a:r>
            <a:r>
              <a:rPr lang="en-GB" sz="2000"/>
              <a:t> + </a:t>
            </a:r>
            <a:r>
              <a:rPr lang="en-GB" sz="2000" i="1">
                <a:cs typeface="Arial" charset="0"/>
              </a:rPr>
              <a:t>ε</a:t>
            </a:r>
            <a:endParaRPr lang="en-GB" sz="2000"/>
          </a:p>
          <a:p>
            <a:pPr>
              <a:spcBef>
                <a:spcPts val="600"/>
              </a:spcBef>
              <a:buFont typeface="Wingdings" pitchFamily="2" charset="2"/>
              <a:buNone/>
              <a:defRPr/>
            </a:pPr>
            <a:r>
              <a:rPr lang="en-GB" sz="2000"/>
              <a:t>	describes one realization out of all possible samples of size </a:t>
            </a:r>
            <a:r>
              <a:rPr lang="en-GB" sz="2000" i="1"/>
              <a:t>N </a:t>
            </a:r>
            <a:r>
              <a:rPr lang="en-GB" sz="2000"/>
              <a:t>from the population</a:t>
            </a:r>
            <a:endParaRPr lang="en-GB" sz="2000" i="1"/>
          </a:p>
          <a:p>
            <a:pPr marL="457200" indent="-457200">
              <a:spcBef>
                <a:spcPts val="400"/>
              </a:spcBef>
              <a:buSzPct val="100000"/>
              <a:buFont typeface="Wingdings" pitchFamily="2" charset="2"/>
              <a:buNone/>
              <a:defRPr/>
            </a:pPr>
            <a:r>
              <a:rPr lang="en-GB" sz="2000"/>
              <a:t>A) Sampling process with fixed, i.e., non-stochastic </a:t>
            </a:r>
            <a:r>
              <a:rPr lang="en-GB" sz="2000" i="1"/>
              <a:t>x</a:t>
            </a:r>
            <a:r>
              <a:rPr lang="en-GB" sz="2000" baseline="-25000"/>
              <a:t>i</a:t>
            </a:r>
            <a:r>
              <a:rPr lang="en-GB" sz="2000"/>
              <a:t>’s </a:t>
            </a:r>
          </a:p>
          <a:p>
            <a:pPr marL="360000" indent="-360000">
              <a:spcBef>
                <a:spcPts val="400"/>
              </a:spcBef>
              <a:defRPr/>
            </a:pPr>
            <a:r>
              <a:rPr lang="en-GB" sz="2000"/>
              <a:t>New sample: new error terms </a:t>
            </a:r>
            <a:r>
              <a:rPr lang="en-GB" sz="2000" i="1" err="1">
                <a:cs typeface="Arial" charset="0"/>
              </a:rPr>
              <a:t>ε</a:t>
            </a:r>
            <a:r>
              <a:rPr lang="en-GB" sz="2000" baseline="-25000" err="1">
                <a:cs typeface="Arial" charset="0"/>
              </a:rPr>
              <a:t>i</a:t>
            </a:r>
            <a:r>
              <a:rPr lang="en-GB" sz="2000"/>
              <a:t>, </a:t>
            </a:r>
            <a:r>
              <a:rPr lang="en-GB" sz="2000" i="1" err="1"/>
              <a:t>i</a:t>
            </a:r>
            <a:r>
              <a:rPr lang="en-GB" sz="2000"/>
              <a:t> = 1, …, </a:t>
            </a:r>
            <a:r>
              <a:rPr lang="en-GB" sz="2000" i="1"/>
              <a:t>N, </a:t>
            </a:r>
            <a:r>
              <a:rPr lang="en-GB" sz="2000"/>
              <a:t>and, hence, new </a:t>
            </a:r>
            <a:r>
              <a:rPr lang="en-GB" sz="2000" i="1" err="1">
                <a:cs typeface="Arial" charset="0"/>
              </a:rPr>
              <a:t>y</a:t>
            </a:r>
            <a:r>
              <a:rPr lang="en-GB" sz="2000" baseline="-25000" err="1">
                <a:cs typeface="Arial" charset="0"/>
              </a:rPr>
              <a:t>i</a:t>
            </a:r>
            <a:r>
              <a:rPr lang="en-GB" sz="2000" err="1">
                <a:cs typeface="Arial" charset="0"/>
              </a:rPr>
              <a:t>’s</a:t>
            </a:r>
            <a:r>
              <a:rPr lang="en-GB" sz="2000">
                <a:cs typeface="Arial" charset="0"/>
              </a:rPr>
              <a:t> </a:t>
            </a:r>
          </a:p>
          <a:p>
            <a:pPr marL="360000" indent="-360000">
              <a:spcBef>
                <a:spcPts val="400"/>
              </a:spcBef>
              <a:defRPr/>
            </a:pPr>
            <a:r>
              <a:rPr lang="en-GB" sz="2000"/>
              <a:t>Joint distribution of </a:t>
            </a:r>
            <a:r>
              <a:rPr lang="en-GB" sz="2000" i="1" err="1">
                <a:cs typeface="Arial" charset="0"/>
              </a:rPr>
              <a:t>ε</a:t>
            </a:r>
            <a:r>
              <a:rPr lang="en-GB" sz="2000" baseline="-25000" err="1">
                <a:cs typeface="Arial" charset="0"/>
              </a:rPr>
              <a:t>i</a:t>
            </a:r>
            <a:r>
              <a:rPr lang="en-GB" sz="2000" err="1"/>
              <a:t>‘s</a:t>
            </a:r>
            <a:r>
              <a:rPr lang="en-GB" sz="2000"/>
              <a:t> determines properties of </a:t>
            </a:r>
            <a:r>
              <a:rPr lang="en-GB" sz="2000" i="1"/>
              <a:t>b</a:t>
            </a:r>
            <a:r>
              <a:rPr lang="en-GB" sz="2000"/>
              <a:t> etc.</a:t>
            </a:r>
          </a:p>
          <a:p>
            <a:pPr marL="360000" indent="-360000">
              <a:spcBef>
                <a:spcPts val="400"/>
              </a:spcBef>
              <a:defRPr/>
            </a:pPr>
            <a:r>
              <a:rPr lang="en-GB" sz="2000"/>
              <a:t>A laboratory setting, does not apply to the economic context</a:t>
            </a:r>
          </a:p>
          <a:p>
            <a:pPr marL="457200" indent="-457200">
              <a:spcBef>
                <a:spcPts val="400"/>
              </a:spcBef>
              <a:buFont typeface="Wingdings" pitchFamily="2" charset="2"/>
              <a:buNone/>
              <a:defRPr/>
            </a:pPr>
            <a:r>
              <a:rPr lang="en-GB" sz="2000"/>
              <a:t>B) Sampling process with samples of (</a:t>
            </a:r>
            <a:r>
              <a:rPr lang="en-GB" sz="2000" i="1"/>
              <a:t>x</a:t>
            </a:r>
            <a:r>
              <a:rPr lang="en-GB" sz="2000" baseline="-25000"/>
              <a:t>i</a:t>
            </a:r>
            <a:r>
              <a:rPr lang="en-GB" sz="2000"/>
              <a:t>, </a:t>
            </a:r>
            <a:r>
              <a:rPr lang="en-GB" sz="2000" i="1" err="1"/>
              <a:t>y</a:t>
            </a:r>
            <a:r>
              <a:rPr lang="en-GB" sz="2000" baseline="-25000" err="1"/>
              <a:t>i</a:t>
            </a:r>
            <a:r>
              <a:rPr lang="en-GB" sz="2000"/>
              <a:t>) or (</a:t>
            </a:r>
            <a:r>
              <a:rPr lang="en-GB" sz="2000" i="1"/>
              <a:t>x</a:t>
            </a:r>
            <a:r>
              <a:rPr lang="en-GB" sz="2000" baseline="-25000"/>
              <a:t>i</a:t>
            </a:r>
            <a:r>
              <a:rPr lang="en-GB" sz="2000"/>
              <a:t>, </a:t>
            </a:r>
            <a:r>
              <a:rPr lang="en-GB" sz="2000">
                <a:sym typeface="Symbol"/>
              </a:rPr>
              <a:t></a:t>
            </a:r>
            <a:r>
              <a:rPr lang="en-GB" sz="2000" baseline="-25000" err="1"/>
              <a:t>i</a:t>
            </a:r>
            <a:r>
              <a:rPr lang="en-GB" sz="2000"/>
              <a:t>)</a:t>
            </a:r>
          </a:p>
          <a:p>
            <a:pPr marL="360000" indent="-360000">
              <a:spcBef>
                <a:spcPts val="400"/>
              </a:spcBef>
              <a:defRPr/>
            </a:pPr>
            <a:r>
              <a:rPr lang="en-GB" sz="2000"/>
              <a:t>New sample: new error terms </a:t>
            </a:r>
            <a:r>
              <a:rPr lang="en-GB" sz="2000" i="1" err="1">
                <a:cs typeface="Arial" charset="0"/>
              </a:rPr>
              <a:t>ε</a:t>
            </a:r>
            <a:r>
              <a:rPr lang="en-GB" sz="2000" baseline="-25000" err="1">
                <a:cs typeface="Arial" charset="0"/>
              </a:rPr>
              <a:t>i</a:t>
            </a:r>
            <a:r>
              <a:rPr lang="en-GB" sz="2000"/>
              <a:t> and new </a:t>
            </a:r>
            <a:r>
              <a:rPr lang="en-GB" sz="2000" i="1">
                <a:cs typeface="Arial" charset="0"/>
              </a:rPr>
              <a:t>x</a:t>
            </a:r>
            <a:r>
              <a:rPr lang="en-GB" sz="2000" baseline="-25000">
                <a:cs typeface="Arial" charset="0"/>
              </a:rPr>
              <a:t>i</a:t>
            </a:r>
            <a:r>
              <a:rPr lang="en-US" sz="2000" i="1"/>
              <a:t>, </a:t>
            </a:r>
            <a:r>
              <a:rPr lang="en-US" sz="2000" i="1" err="1"/>
              <a:t>i</a:t>
            </a:r>
            <a:r>
              <a:rPr lang="en-US" sz="2000"/>
              <a:t> = 1, …, </a:t>
            </a:r>
            <a:r>
              <a:rPr lang="en-US" sz="2000" i="1"/>
              <a:t>N </a:t>
            </a:r>
            <a:endParaRPr lang="en-GB" sz="2000">
              <a:cs typeface="Arial" charset="0"/>
            </a:endParaRPr>
          </a:p>
          <a:p>
            <a:pPr marL="360000" indent="-360000">
              <a:spcBef>
                <a:spcPts val="400"/>
              </a:spcBef>
              <a:defRPr/>
            </a:pPr>
            <a:r>
              <a:rPr lang="en-GB" sz="2000"/>
              <a:t>Random sampling of (</a:t>
            </a:r>
            <a:r>
              <a:rPr lang="en-GB" sz="2000" i="1"/>
              <a:t>x</a:t>
            </a:r>
            <a:r>
              <a:rPr lang="en-GB" sz="2000" baseline="-25000"/>
              <a:t>i</a:t>
            </a:r>
            <a:r>
              <a:rPr lang="en-GB" sz="2000"/>
              <a:t>, </a:t>
            </a:r>
            <a:r>
              <a:rPr lang="en-GB" sz="2000">
                <a:sym typeface="Symbol"/>
              </a:rPr>
              <a:t></a:t>
            </a:r>
            <a:r>
              <a:rPr lang="en-GB" sz="2000" baseline="-25000" err="1"/>
              <a:t>i</a:t>
            </a:r>
            <a:r>
              <a:rPr lang="en-GB" sz="2000"/>
              <a:t>), </a:t>
            </a:r>
            <a:r>
              <a:rPr lang="en-GB" sz="2000" i="1" err="1"/>
              <a:t>i</a:t>
            </a:r>
            <a:r>
              <a:rPr lang="en-GB" sz="2000"/>
              <a:t> = 1, …, </a:t>
            </a:r>
            <a:r>
              <a:rPr lang="en-GB" sz="2000" i="1"/>
              <a:t>N</a:t>
            </a:r>
            <a:r>
              <a:rPr lang="en-GB" sz="2000"/>
              <a:t>: joint distribution of (</a:t>
            </a:r>
            <a:r>
              <a:rPr lang="en-GB" sz="2000" i="1"/>
              <a:t>x</a:t>
            </a:r>
            <a:r>
              <a:rPr lang="en-GB" sz="2000" baseline="-25000"/>
              <a:t>i</a:t>
            </a:r>
            <a:r>
              <a:rPr lang="en-GB" sz="2000"/>
              <a:t>, </a:t>
            </a:r>
            <a:r>
              <a:rPr lang="en-GB" sz="2000">
                <a:sym typeface="Symbol"/>
              </a:rPr>
              <a:t></a:t>
            </a:r>
            <a:r>
              <a:rPr lang="en-GB" sz="2000" baseline="-25000" err="1"/>
              <a:t>i</a:t>
            </a:r>
            <a:r>
              <a:rPr lang="en-GB" sz="2000"/>
              <a:t>)‘s determines properties of </a:t>
            </a:r>
            <a:r>
              <a:rPr lang="en-GB" sz="2000" i="1"/>
              <a:t>b </a:t>
            </a:r>
            <a:r>
              <a:rPr lang="en-GB" sz="2000"/>
              <a:t>etc.</a:t>
            </a:r>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6246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2470"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ltLang="cs-CZ" sz="4000">
                <a:latin typeface="Verdana" pitchFamily="34" charset="0"/>
              </a:rPr>
              <a:t>Sampling in the Economic Context, </a:t>
            </a:r>
            <a:r>
              <a:rPr lang="en-GB" altLang="cs-CZ" sz="2400">
                <a:latin typeface="Verdana" pitchFamily="34" charset="0"/>
              </a:rPr>
              <a:t>cont’d</a:t>
            </a:r>
            <a:endParaRPr lang="en-GB" altLang="cs-CZ" sz="4000">
              <a:latin typeface="Verdana" pitchFamily="34" charset="0"/>
            </a:endParaRPr>
          </a:p>
        </p:txBody>
      </p:sp>
      <p:sp>
        <p:nvSpPr>
          <p:cNvPr id="63491" name="Textplatzhalter 17"/>
          <p:cNvSpPr>
            <a:spLocks noGrp="1"/>
          </p:cNvSpPr>
          <p:nvPr>
            <p:ph type="body" sz="half" idx="1"/>
          </p:nvPr>
        </p:nvSpPr>
        <p:spPr>
          <a:xfrm>
            <a:off x="500063" y="1600200"/>
            <a:ext cx="7858125" cy="4400550"/>
          </a:xfrm>
        </p:spPr>
        <p:txBody>
          <a:bodyPr/>
          <a:lstStyle/>
          <a:p>
            <a:pPr>
              <a:spcBef>
                <a:spcPts val="600"/>
              </a:spcBef>
            </a:pPr>
            <a:r>
              <a:rPr lang="en-US" altLang="cs-CZ" sz="2000"/>
              <a:t>The sampling with fixed, non-stochastic </a:t>
            </a:r>
            <a:r>
              <a:rPr lang="en-US" altLang="cs-CZ" sz="2000" i="1"/>
              <a:t>x</a:t>
            </a:r>
            <a:r>
              <a:rPr lang="en-US" altLang="cs-CZ" sz="2000" baseline="-25000"/>
              <a:t>i</a:t>
            </a:r>
            <a:r>
              <a:rPr lang="en-US" altLang="cs-CZ" sz="2000"/>
              <a:t>’s is not realistic for economic data</a:t>
            </a:r>
          </a:p>
          <a:p>
            <a:pPr>
              <a:spcBef>
                <a:spcPts val="600"/>
              </a:spcBef>
            </a:pPr>
            <a:r>
              <a:rPr lang="en-US" altLang="cs-CZ" sz="2000"/>
              <a:t>Sampling process with samples of (</a:t>
            </a:r>
            <a:r>
              <a:rPr lang="en-US" altLang="cs-CZ" sz="2000" i="1"/>
              <a:t>x</a:t>
            </a:r>
            <a:r>
              <a:rPr lang="en-US" altLang="cs-CZ" sz="2000" baseline="-25000"/>
              <a:t>i</a:t>
            </a:r>
            <a:r>
              <a:rPr lang="en-US" altLang="cs-CZ" sz="2000"/>
              <a:t>, </a:t>
            </a:r>
            <a:r>
              <a:rPr lang="en-US" altLang="cs-CZ" sz="2000" i="1"/>
              <a:t>y</a:t>
            </a:r>
            <a:r>
              <a:rPr lang="en-US" altLang="cs-CZ" sz="2000" baseline="-25000"/>
              <a:t>i</a:t>
            </a:r>
            <a:r>
              <a:rPr lang="en-US" altLang="cs-CZ" sz="2000"/>
              <a:t>) is appropriate for modeling cross-sectional data</a:t>
            </a:r>
          </a:p>
          <a:p>
            <a:pPr lvl="1">
              <a:spcBef>
                <a:spcPts val="600"/>
              </a:spcBef>
            </a:pPr>
            <a:r>
              <a:rPr lang="en-US" altLang="cs-CZ" sz="1800"/>
              <a:t>Example: household surveys, e.g., US National Longitudinal Survey, EU-SILC</a:t>
            </a:r>
          </a:p>
          <a:p>
            <a:pPr>
              <a:spcBef>
                <a:spcPts val="600"/>
              </a:spcBef>
            </a:pPr>
            <a:r>
              <a:rPr lang="en-US" altLang="cs-CZ" sz="2000"/>
              <a:t>Sampling process with samples of (</a:t>
            </a:r>
            <a:r>
              <a:rPr lang="en-US" altLang="cs-CZ" sz="2000" i="1"/>
              <a:t>x</a:t>
            </a:r>
            <a:r>
              <a:rPr lang="en-US" altLang="cs-CZ" sz="2000" baseline="-25000"/>
              <a:t>i</a:t>
            </a:r>
            <a:r>
              <a:rPr lang="en-US" altLang="cs-CZ" sz="2000"/>
              <a:t>, </a:t>
            </a:r>
            <a:r>
              <a:rPr lang="en-US" altLang="cs-CZ" sz="2000" i="1"/>
              <a:t>y</a:t>
            </a:r>
            <a:r>
              <a:rPr lang="en-US" altLang="cs-CZ" sz="2000" baseline="-25000"/>
              <a:t>i</a:t>
            </a:r>
            <a:r>
              <a:rPr lang="en-US" altLang="cs-CZ" sz="2000"/>
              <a:t>) from time-series data: sample is seen as one out of all possible realizations of the underlying data-generating process</a:t>
            </a:r>
          </a:p>
          <a:p>
            <a:pPr lvl="1">
              <a:spcBef>
                <a:spcPts val="600"/>
              </a:spcBef>
            </a:pPr>
            <a:r>
              <a:rPr lang="en-US" altLang="cs-CZ" sz="1800"/>
              <a:t>Example: time series PYR and PCR of the AWM-Database</a:t>
            </a:r>
          </a:p>
          <a:p>
            <a:pPr lvl="1">
              <a:spcBef>
                <a:spcPts val="600"/>
              </a:spcBef>
            </a:pPr>
            <a:endParaRPr lang="en-US" altLang="cs-CZ" sz="1800" i="1"/>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6349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3494"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ltLang="cs-CZ" sz="4000">
                <a:latin typeface="Verdana" pitchFamily="34" charset="0"/>
              </a:rPr>
              <a:t>Assumptions of the Linear Regression Model</a:t>
            </a:r>
          </a:p>
        </p:txBody>
      </p:sp>
      <p:sp>
        <p:nvSpPr>
          <p:cNvPr id="64515" name="Textplatzhalter 17"/>
          <p:cNvSpPr>
            <a:spLocks noGrp="1"/>
          </p:cNvSpPr>
          <p:nvPr>
            <p:ph type="body" sz="half" idx="1"/>
          </p:nvPr>
        </p:nvSpPr>
        <p:spPr>
          <a:xfrm>
            <a:off x="500063" y="1600200"/>
            <a:ext cx="7858125" cy="4400550"/>
          </a:xfrm>
        </p:spPr>
        <p:txBody>
          <a:bodyPr/>
          <a:lstStyle/>
          <a:p>
            <a:pPr marL="0" indent="0">
              <a:spcBef>
                <a:spcPts val="600"/>
              </a:spcBef>
              <a:buNone/>
            </a:pPr>
            <a:r>
              <a:rPr lang="en-GB" altLang="cs-CZ" sz="2000" dirty="0"/>
              <a:t>The linear regression 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latin typeface="Symbol" pitchFamily="18" charset="2"/>
              </a:rPr>
              <a:t>b</a:t>
            </a:r>
            <a:r>
              <a:rPr lang="en-GB" sz="2000" dirty="0">
                <a:latin typeface="Symbol" pitchFamily="18" charset="2"/>
              </a:rPr>
              <a:t> </a:t>
            </a:r>
            <a:r>
              <a:rPr lang="en-GB" sz="2000" dirty="0"/>
              <a:t>+ </a:t>
            </a:r>
            <a:r>
              <a:rPr lang="en-GB" sz="2000" i="1" dirty="0" err="1">
                <a:cs typeface="Arial" charset="0"/>
              </a:rPr>
              <a:t>ε</a:t>
            </a:r>
            <a:r>
              <a:rPr lang="en-GB" sz="2000" baseline="-25000" dirty="0" err="1">
                <a:cs typeface="Arial" charset="0"/>
              </a:rPr>
              <a:t>i</a:t>
            </a:r>
            <a:r>
              <a:rPr lang="en-GB" sz="2000" i="1" dirty="0"/>
              <a:t> </a:t>
            </a:r>
            <a:r>
              <a:rPr lang="en-GB" sz="2000" dirty="0"/>
              <a:t>makes use of </a:t>
            </a:r>
            <a:r>
              <a:rPr lang="en-GB" altLang="cs-CZ" sz="2000" dirty="0"/>
              <a:t>assumptions</a:t>
            </a:r>
          </a:p>
          <a:p>
            <a:pPr>
              <a:spcBef>
                <a:spcPts val="600"/>
              </a:spcBef>
            </a:pPr>
            <a:r>
              <a:rPr lang="en-GB" altLang="cs-CZ" sz="2000" dirty="0"/>
              <a:t>Assumption for </a:t>
            </a:r>
            <a:r>
              <a:rPr lang="en-GB" altLang="cs-CZ" sz="2000" i="1" dirty="0" err="1">
                <a:cs typeface="Arial" charset="0"/>
              </a:rPr>
              <a:t>ε</a:t>
            </a:r>
            <a:r>
              <a:rPr lang="en-GB" altLang="cs-CZ" sz="2000" baseline="-25000" dirty="0" err="1">
                <a:cs typeface="Arial" charset="0"/>
              </a:rPr>
              <a:t>i</a:t>
            </a:r>
            <a:r>
              <a:rPr lang="en-GB" altLang="cs-CZ" sz="2000" dirty="0" err="1"/>
              <a:t>‘s</a:t>
            </a:r>
            <a:r>
              <a:rPr lang="en-GB" altLang="cs-CZ" sz="2000" dirty="0"/>
              <a:t>: E{</a:t>
            </a:r>
            <a:r>
              <a:rPr lang="en-GB" altLang="cs-CZ" sz="2000" i="1" dirty="0" err="1">
                <a:cs typeface="Arial" charset="0"/>
              </a:rPr>
              <a:t>ε</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 0; </a:t>
            </a:r>
            <a:r>
              <a:rPr lang="en-GB" altLang="cs-CZ" sz="2000" dirty="0" err="1"/>
              <a:t>exogeneity</a:t>
            </a:r>
            <a:r>
              <a:rPr lang="en-GB" altLang="cs-CZ" sz="2000" dirty="0"/>
              <a:t> of variables </a:t>
            </a:r>
            <a:r>
              <a:rPr lang="en-GB" altLang="cs-CZ" sz="2000" i="1" dirty="0"/>
              <a:t>X</a:t>
            </a:r>
            <a:r>
              <a:rPr lang="en-GB" altLang="cs-CZ" sz="2000" dirty="0"/>
              <a:t> </a:t>
            </a:r>
          </a:p>
          <a:p>
            <a:pPr lvl="1">
              <a:spcBef>
                <a:spcPts val="600"/>
              </a:spcBef>
            </a:pPr>
            <a:r>
              <a:rPr lang="en-GB" altLang="cs-CZ" sz="1800" i="1" dirty="0"/>
              <a:t>X</a:t>
            </a:r>
            <a:r>
              <a:rPr lang="en-GB" altLang="cs-CZ" sz="1800" dirty="0"/>
              <a:t> contains no information on the error term </a:t>
            </a:r>
            <a:r>
              <a:rPr lang="en-GB" altLang="cs-CZ" sz="1800" i="1" dirty="0" err="1">
                <a:cs typeface="Arial" charset="0"/>
              </a:rPr>
              <a:t>ε</a:t>
            </a:r>
            <a:endParaRPr lang="en-GB" altLang="cs-CZ" sz="1800" i="1" dirty="0">
              <a:cs typeface="Arial" charset="0"/>
            </a:endParaRPr>
          </a:p>
          <a:p>
            <a:pPr lvl="1">
              <a:spcBef>
                <a:spcPts val="600"/>
              </a:spcBef>
            </a:pPr>
            <a:r>
              <a:rPr lang="en-GB" altLang="cs-CZ" sz="1800" dirty="0"/>
              <a:t>E{</a:t>
            </a:r>
            <a:r>
              <a:rPr lang="en-GB" altLang="cs-CZ" sz="1800" i="1" dirty="0" err="1">
                <a:cs typeface="Arial" charset="0"/>
              </a:rPr>
              <a:t>ε</a:t>
            </a:r>
            <a:r>
              <a:rPr lang="en-GB" altLang="cs-CZ" sz="1800" baseline="-25000" dirty="0" err="1"/>
              <a:t>i</a:t>
            </a:r>
            <a:r>
              <a:rPr lang="en-GB" altLang="cs-CZ" sz="1800" dirty="0"/>
              <a:t> |</a:t>
            </a:r>
            <a:r>
              <a:rPr lang="en-GB" altLang="cs-CZ" sz="1800" baseline="-25000" dirty="0"/>
              <a:t> </a:t>
            </a:r>
            <a:r>
              <a:rPr lang="en-GB" altLang="cs-CZ" sz="1800" i="1" dirty="0"/>
              <a:t>x</a:t>
            </a:r>
            <a:r>
              <a:rPr lang="en-GB" altLang="cs-CZ" sz="1800" baseline="-25000" dirty="0"/>
              <a:t>i </a:t>
            </a:r>
            <a:r>
              <a:rPr lang="en-GB" altLang="cs-CZ" sz="1800" dirty="0"/>
              <a:t>} = 0 implies that </a:t>
            </a:r>
            <a:r>
              <a:rPr lang="en-GB" altLang="cs-CZ" sz="1800" i="1" dirty="0" err="1">
                <a:cs typeface="Arial" charset="0"/>
              </a:rPr>
              <a:t>ε</a:t>
            </a:r>
            <a:r>
              <a:rPr lang="en-GB" altLang="cs-CZ" sz="1800" baseline="-25000" dirty="0" err="1"/>
              <a:t>i</a:t>
            </a:r>
            <a:r>
              <a:rPr lang="en-GB" altLang="cs-CZ" sz="1800" dirty="0"/>
              <a:t> and</a:t>
            </a:r>
            <a:r>
              <a:rPr lang="en-GB" altLang="cs-CZ" sz="1800" baseline="-25000" dirty="0"/>
              <a:t> </a:t>
            </a:r>
            <a:r>
              <a:rPr lang="en-GB" altLang="cs-CZ" sz="1800" i="1" dirty="0"/>
              <a:t>x</a:t>
            </a:r>
            <a:r>
              <a:rPr lang="en-GB" altLang="cs-CZ" sz="1800" baseline="-25000" dirty="0"/>
              <a:t>i </a:t>
            </a:r>
            <a:r>
              <a:rPr lang="en-GB" altLang="cs-CZ" sz="1800" dirty="0"/>
              <a:t>are uncorrelated</a:t>
            </a:r>
          </a:p>
          <a:p>
            <a:pPr>
              <a:spcBef>
                <a:spcPts val="600"/>
              </a:spcBef>
            </a:pPr>
            <a:r>
              <a:rPr lang="en-GB" altLang="cs-CZ" sz="2000" dirty="0"/>
              <a:t>This implies</a:t>
            </a:r>
          </a:p>
          <a:p>
            <a:pPr>
              <a:spcBef>
                <a:spcPts val="600"/>
              </a:spcBef>
              <a:buFont typeface="Wingdings" pitchFamily="2" charset="2"/>
              <a:buNone/>
            </a:pPr>
            <a:r>
              <a:rPr lang="en-GB" altLang="cs-CZ" sz="2000" dirty="0"/>
              <a:t>		E{</a:t>
            </a:r>
            <a:r>
              <a:rPr lang="en-GB" altLang="cs-CZ" sz="2000" i="1" dirty="0" err="1"/>
              <a:t>y</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i="1" dirty="0" err="1">
                <a:latin typeface="Symbol" pitchFamily="18" charset="2"/>
              </a:rPr>
              <a:t>b</a:t>
            </a:r>
            <a:endParaRPr lang="en-GB" altLang="cs-CZ" sz="2000" dirty="0"/>
          </a:p>
          <a:p>
            <a:pPr>
              <a:spcBef>
                <a:spcPts val="600"/>
              </a:spcBef>
              <a:buFont typeface="Wingdings" pitchFamily="2" charset="2"/>
              <a:buNone/>
            </a:pPr>
            <a:r>
              <a:rPr lang="en-GB" altLang="cs-CZ" sz="2000" dirty="0"/>
              <a:t>	i.e., the regression line describes the conditional expectation of </a:t>
            </a:r>
            <a:r>
              <a:rPr lang="en-GB" altLang="cs-CZ" sz="2000" i="1" dirty="0" err="1"/>
              <a:t>y</a:t>
            </a:r>
            <a:r>
              <a:rPr lang="en-GB" altLang="cs-CZ" sz="2000" baseline="-25000" dirty="0" err="1"/>
              <a:t>i</a:t>
            </a:r>
            <a:r>
              <a:rPr lang="en-GB" altLang="cs-CZ" sz="2000" dirty="0"/>
              <a:t> given</a:t>
            </a:r>
            <a:r>
              <a:rPr lang="en-GB" altLang="cs-CZ" sz="2000" baseline="-25000" dirty="0"/>
              <a:t> </a:t>
            </a:r>
            <a:r>
              <a:rPr lang="en-GB" altLang="cs-CZ" sz="2000" i="1" dirty="0"/>
              <a:t>x</a:t>
            </a:r>
            <a:r>
              <a:rPr lang="en-GB" altLang="cs-CZ" sz="2000" baseline="-25000" dirty="0"/>
              <a:t>i </a:t>
            </a:r>
            <a:r>
              <a:rPr lang="en-GB" altLang="cs-CZ" sz="2000" dirty="0"/>
              <a:t> </a:t>
            </a:r>
          </a:p>
          <a:p>
            <a:pPr>
              <a:spcBef>
                <a:spcPts val="600"/>
              </a:spcBef>
            </a:pPr>
            <a:r>
              <a:rPr lang="en-GB" altLang="cs-CZ" sz="2000" dirty="0"/>
              <a:t>Coefficient </a:t>
            </a:r>
            <a:r>
              <a:rPr lang="en-GB" altLang="cs-CZ" sz="2000" dirty="0">
                <a:sym typeface="Symbol" pitchFamily="18" charset="2"/>
              </a:rPr>
              <a:t></a:t>
            </a:r>
            <a:r>
              <a:rPr lang="en-GB" altLang="cs-CZ" sz="2000" baseline="-25000" dirty="0">
                <a:sym typeface="Symbol" pitchFamily="18" charset="2"/>
              </a:rPr>
              <a:t>k </a:t>
            </a:r>
            <a:r>
              <a:rPr lang="en-GB" altLang="cs-CZ" sz="2000" dirty="0"/>
              <a:t>measures the change of the expected value of </a:t>
            </a:r>
            <a:r>
              <a:rPr lang="en-GB" altLang="cs-CZ" sz="2000" i="1" dirty="0"/>
              <a:t>Y</a:t>
            </a:r>
            <a:r>
              <a:rPr lang="en-GB" altLang="cs-CZ" sz="2000" dirty="0"/>
              <a:t> if </a:t>
            </a:r>
            <a:r>
              <a:rPr lang="en-GB" altLang="cs-CZ" sz="2000" i="1" dirty="0" err="1"/>
              <a:t>X</a:t>
            </a:r>
            <a:r>
              <a:rPr lang="en-GB" altLang="cs-CZ" sz="2000" baseline="-25000" dirty="0" err="1"/>
              <a:t>k</a:t>
            </a:r>
            <a:r>
              <a:rPr lang="en-GB" altLang="cs-CZ" sz="2000" dirty="0"/>
              <a:t> changes by one unit and all other </a:t>
            </a:r>
            <a:r>
              <a:rPr lang="en-GB" altLang="cs-CZ" sz="2000" i="1" dirty="0" err="1"/>
              <a:t>X</a:t>
            </a:r>
            <a:r>
              <a:rPr lang="en-GB" altLang="cs-CZ" sz="2000" baseline="-25000" dirty="0" err="1"/>
              <a:t>j</a:t>
            </a:r>
            <a:r>
              <a:rPr lang="en-GB" altLang="cs-CZ" sz="2000" dirty="0"/>
              <a:t> values, </a:t>
            </a:r>
            <a:r>
              <a:rPr lang="en-GB" altLang="cs-CZ" sz="2000" i="1" dirty="0"/>
              <a:t>j</a:t>
            </a:r>
            <a:r>
              <a:rPr lang="en-GB" altLang="cs-CZ" sz="2000" dirty="0"/>
              <a:t> </a:t>
            </a:r>
            <a:r>
              <a:rPr lang="en-GB" altLang="cs-CZ" sz="2000" dirty="0" err="1">
                <a:cs typeface="Arial" charset="0"/>
              </a:rPr>
              <a:t>ǂ</a:t>
            </a:r>
            <a:r>
              <a:rPr lang="en-GB" altLang="cs-CZ" sz="2000" dirty="0">
                <a:cs typeface="Arial" charset="0"/>
              </a:rPr>
              <a:t> </a:t>
            </a:r>
            <a:r>
              <a:rPr lang="en-GB" altLang="cs-CZ" sz="2000" i="1" dirty="0"/>
              <a:t>k</a:t>
            </a:r>
            <a:r>
              <a:rPr lang="en-GB" altLang="cs-CZ" sz="2000" dirty="0"/>
              <a:t>, remain the same (ceteris paribus condition) </a:t>
            </a:r>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64517"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4518" name="Object 5"/>
          <p:cNvPicPr>
            <a:picLocks noChangeAspect="1" noChangeArrowheads="1"/>
          </p:cNvPicPr>
          <p:nvPr/>
        </p:nvPicPr>
        <p:blipFill>
          <a:blip r:embed="rId3" cstate="print"/>
          <a:srcRect/>
          <a:stretch>
            <a:fillRect/>
          </a:stretch>
        </p:blipFill>
        <p:spPr bwMode="auto">
          <a:xfrm>
            <a:off x="7092950" y="3644900"/>
            <a:ext cx="388938" cy="460375"/>
          </a:xfrm>
          <a:prstGeom prst="rect">
            <a:avLst/>
          </a:prstGeom>
          <a:noFill/>
          <a:ln w="9525">
            <a:noFill/>
            <a:miter lim="800000"/>
            <a:headEnd/>
            <a:tailEnd/>
          </a:ln>
        </p:spPr>
      </p:pic>
      <p:pic>
        <p:nvPicPr>
          <p:cNvPr id="64519" name="Object 3"/>
          <p:cNvPicPr>
            <a:picLocks noChangeAspect="1" noChangeArrowheads="1"/>
          </p:cNvPicPr>
          <p:nvPr/>
        </p:nvPicPr>
        <p:blipFill>
          <a:blip r:embed="rId4" cstate="print"/>
          <a:srcRect/>
          <a:stretch>
            <a:fillRect/>
          </a:stretch>
        </p:blipFill>
        <p:spPr bwMode="auto">
          <a:xfrm>
            <a:off x="4357688" y="3321050"/>
            <a:ext cx="271462" cy="215900"/>
          </a:xfrm>
          <a:prstGeom prst="rect">
            <a:avLst/>
          </a:prstGeom>
          <a:noFill/>
          <a:ln w="9525">
            <a:noFill/>
            <a:miter lim="800000"/>
            <a:headEnd/>
            <a:tailEnd/>
          </a:ln>
        </p:spPr>
      </p:pic>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ltLang="cs-CZ" sz="4000">
                <a:latin typeface="Verdana" pitchFamily="34" charset="0"/>
              </a:rPr>
              <a:t>Regression Coefficients</a:t>
            </a:r>
          </a:p>
        </p:txBody>
      </p:sp>
      <p:sp>
        <p:nvSpPr>
          <p:cNvPr id="9225"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defRPr/>
            </a:pPr>
            <a:r>
              <a:rPr lang="en-GB" sz="2000"/>
              <a:t>Linear regression model:</a:t>
            </a:r>
          </a:p>
          <a:p>
            <a:pPr>
              <a:spcBef>
                <a:spcPts val="600"/>
              </a:spcBef>
              <a:buFont typeface="Wingdings" pitchFamily="2" charset="2"/>
              <a:buNone/>
              <a:defRPr/>
            </a:pPr>
            <a:r>
              <a:rPr lang="en-GB" sz="2000" i="1"/>
              <a:t>		</a:t>
            </a:r>
            <a:r>
              <a:rPr lang="en-GB" sz="2400" i="1" err="1"/>
              <a:t>y</a:t>
            </a:r>
            <a:r>
              <a:rPr lang="en-GB" sz="2400" baseline="-25000" err="1"/>
              <a:t>i</a:t>
            </a:r>
            <a:r>
              <a:rPr lang="en-GB" sz="2400"/>
              <a:t> = </a:t>
            </a:r>
            <a:r>
              <a:rPr lang="en-GB" sz="2400">
                <a:latin typeface="Symbol" pitchFamily="18" charset="2"/>
              </a:rPr>
              <a:t>b</a:t>
            </a:r>
            <a:r>
              <a:rPr lang="en-GB" sz="2400" baseline="-25000"/>
              <a:t>1</a:t>
            </a:r>
            <a:r>
              <a:rPr lang="en-GB" sz="2400"/>
              <a:t> + </a:t>
            </a:r>
            <a:r>
              <a:rPr lang="en-GB" sz="2400">
                <a:latin typeface="Symbol" pitchFamily="18" charset="2"/>
              </a:rPr>
              <a:t>b</a:t>
            </a:r>
            <a:r>
              <a:rPr lang="en-GB" sz="2400" baseline="-25000"/>
              <a:t>2</a:t>
            </a:r>
            <a:r>
              <a:rPr lang="en-GB" sz="2400" i="1"/>
              <a:t>x</a:t>
            </a:r>
            <a:r>
              <a:rPr lang="en-GB" sz="2400" baseline="-25000"/>
              <a:t>i2</a:t>
            </a:r>
            <a:r>
              <a:rPr lang="en-GB" sz="2400"/>
              <a:t> + … + </a:t>
            </a:r>
            <a:r>
              <a:rPr lang="en-GB" sz="2400" err="1">
                <a:latin typeface="Symbol" pitchFamily="18" charset="2"/>
              </a:rPr>
              <a:t>b</a:t>
            </a:r>
            <a:r>
              <a:rPr lang="en-GB" sz="2400" baseline="-25000" err="1"/>
              <a:t>K</a:t>
            </a:r>
            <a:r>
              <a:rPr lang="en-GB" sz="2400" i="1" err="1"/>
              <a:t>x</a:t>
            </a:r>
            <a:r>
              <a:rPr lang="en-GB" sz="2400" baseline="-25000" err="1"/>
              <a:t>iK</a:t>
            </a:r>
            <a:r>
              <a:rPr lang="en-GB" sz="2400"/>
              <a:t> + </a:t>
            </a:r>
            <a:r>
              <a:rPr lang="en-GB" sz="2400" i="1" err="1">
                <a:latin typeface="Symbol" pitchFamily="18" charset="2"/>
              </a:rPr>
              <a:t>e</a:t>
            </a:r>
            <a:r>
              <a:rPr lang="en-GB" sz="2400" baseline="-25000" err="1"/>
              <a:t>i</a:t>
            </a:r>
            <a:r>
              <a:rPr lang="en-GB" sz="2400"/>
              <a:t> = </a:t>
            </a:r>
            <a:r>
              <a:rPr lang="en-GB" sz="2400" i="1" err="1"/>
              <a:t>x</a:t>
            </a:r>
            <a:r>
              <a:rPr lang="en-GB" sz="2400" baseline="-25000" err="1"/>
              <a:t>i</a:t>
            </a:r>
            <a:r>
              <a:rPr lang="en-GB" sz="2400" err="1"/>
              <a:t>’</a:t>
            </a:r>
            <a:r>
              <a:rPr lang="en-GB" sz="2400" err="1">
                <a:latin typeface="Symbol" pitchFamily="18" charset="2"/>
              </a:rPr>
              <a:t>b</a:t>
            </a:r>
            <a:r>
              <a:rPr lang="en-GB" sz="2400">
                <a:latin typeface="Symbol" pitchFamily="18" charset="2"/>
              </a:rPr>
              <a:t> </a:t>
            </a:r>
            <a:r>
              <a:rPr lang="en-GB" sz="2400"/>
              <a:t>+ </a:t>
            </a:r>
            <a:r>
              <a:rPr lang="en-GB" sz="2400" i="1" err="1">
                <a:cs typeface="Arial" charset="0"/>
              </a:rPr>
              <a:t>ε</a:t>
            </a:r>
            <a:r>
              <a:rPr lang="en-GB" sz="2400" baseline="-25000" err="1">
                <a:cs typeface="Arial" charset="0"/>
              </a:rPr>
              <a:t>i</a:t>
            </a:r>
            <a:endParaRPr lang="en-GB" sz="2000"/>
          </a:p>
          <a:p>
            <a:pPr eaLnBrk="1" hangingPunct="1">
              <a:spcBef>
                <a:spcPts val="600"/>
              </a:spcBef>
              <a:buFont typeface="Wingdings" pitchFamily="2" charset="2"/>
              <a:buNone/>
              <a:defRPr/>
            </a:pPr>
            <a:r>
              <a:rPr lang="en-GB" sz="2000"/>
              <a:t>Coefficient </a:t>
            </a:r>
            <a:r>
              <a:rPr lang="en-GB" sz="2000">
                <a:sym typeface="Symbol" pitchFamily="18" charset="2"/>
              </a:rPr>
              <a:t></a:t>
            </a:r>
            <a:r>
              <a:rPr lang="en-GB" sz="2000" baseline="-25000">
                <a:sym typeface="Symbol" pitchFamily="18" charset="2"/>
              </a:rPr>
              <a:t>k </a:t>
            </a:r>
            <a:r>
              <a:rPr lang="en-GB" sz="2000"/>
              <a:t>measures the change of the expected value of </a:t>
            </a:r>
            <a:r>
              <a:rPr lang="en-GB" sz="2000" i="1"/>
              <a:t>Y</a:t>
            </a:r>
            <a:r>
              <a:rPr lang="en-GB" sz="2000"/>
              <a:t> if </a:t>
            </a:r>
            <a:r>
              <a:rPr lang="en-GB" sz="2000" i="1" err="1"/>
              <a:t>X</a:t>
            </a:r>
            <a:r>
              <a:rPr lang="en-GB" sz="2000" baseline="-25000" err="1"/>
              <a:t>k</a:t>
            </a:r>
            <a:r>
              <a:rPr lang="en-GB" sz="2000"/>
              <a:t> changes by one unit and all other </a:t>
            </a:r>
            <a:r>
              <a:rPr lang="en-GB" sz="2000" i="1" err="1"/>
              <a:t>X</a:t>
            </a:r>
            <a:r>
              <a:rPr lang="en-GB" sz="2000" baseline="-25000" err="1"/>
              <a:t>j</a:t>
            </a:r>
            <a:r>
              <a:rPr lang="en-GB" sz="2000"/>
              <a:t> values, </a:t>
            </a:r>
            <a:r>
              <a:rPr lang="en-GB" sz="2000" i="1"/>
              <a:t>j</a:t>
            </a:r>
            <a:r>
              <a:rPr lang="en-GB" sz="2000"/>
              <a:t> </a:t>
            </a:r>
            <a:r>
              <a:rPr lang="en-GB" sz="2000">
                <a:cs typeface="Arial"/>
              </a:rPr>
              <a:t>ǂ </a:t>
            </a:r>
            <a:r>
              <a:rPr lang="en-GB" sz="2000" i="1"/>
              <a:t>k</a:t>
            </a:r>
            <a:r>
              <a:rPr lang="en-GB" sz="2000"/>
              <a:t>, remain the same (ceteris paribus condition); marginal effect of changing </a:t>
            </a:r>
            <a:r>
              <a:rPr lang="en-GB" sz="2000" i="1" err="1"/>
              <a:t>X</a:t>
            </a:r>
            <a:r>
              <a:rPr lang="en-GB" sz="2000" baseline="-25000" err="1"/>
              <a:t>k</a:t>
            </a:r>
            <a:r>
              <a:rPr lang="en-GB" sz="2000"/>
              <a:t> on </a:t>
            </a:r>
            <a:r>
              <a:rPr lang="en-GB" sz="2000" i="1"/>
              <a:t>Y</a:t>
            </a:r>
            <a:r>
              <a:rPr lang="en-GB" sz="2000"/>
              <a:t> </a:t>
            </a:r>
          </a:p>
          <a:p>
            <a:pPr eaLnBrk="1" hangingPunct="1">
              <a:spcBef>
                <a:spcPts val="600"/>
              </a:spcBef>
              <a:buFont typeface="Wingdings" pitchFamily="2" charset="2"/>
              <a:buNone/>
              <a:defRPr/>
            </a:pPr>
            <a:endParaRPr lang="en-GB" sz="2000"/>
          </a:p>
          <a:p>
            <a:pPr eaLnBrk="1" hangingPunct="1">
              <a:spcBef>
                <a:spcPts val="600"/>
              </a:spcBef>
              <a:buFont typeface="Wingdings" pitchFamily="2" charset="2"/>
              <a:buNone/>
              <a:defRPr/>
            </a:pPr>
            <a:endParaRPr lang="en-GB" sz="2000"/>
          </a:p>
          <a:p>
            <a:pPr>
              <a:spcBef>
                <a:spcPts val="600"/>
              </a:spcBef>
              <a:buFont typeface="Wingdings" pitchFamily="2" charset="2"/>
              <a:buNone/>
              <a:defRPr/>
            </a:pPr>
            <a:r>
              <a:rPr lang="en-GB" sz="2000"/>
              <a:t>Example</a:t>
            </a:r>
          </a:p>
          <a:p>
            <a:pPr>
              <a:spcBef>
                <a:spcPts val="600"/>
              </a:spcBef>
              <a:defRPr/>
            </a:pPr>
            <a:r>
              <a:rPr lang="en-GB" sz="2000"/>
              <a:t>Wage equation: </a:t>
            </a:r>
            <a:r>
              <a:rPr lang="en-GB" sz="2000" i="1" err="1">
                <a:solidFill>
                  <a:schemeClr val="accent1">
                    <a:lumMod val="50000"/>
                  </a:schemeClr>
                </a:solidFill>
                <a:cs typeface="Arial" charset="0"/>
              </a:rPr>
              <a:t>wage</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1</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2</a:t>
            </a:r>
            <a:r>
              <a:rPr lang="en-GB" sz="2000">
                <a:solidFill>
                  <a:schemeClr val="accent1">
                    <a:lumMod val="50000"/>
                  </a:schemeClr>
                </a:solidFill>
                <a:cs typeface="Arial" charset="0"/>
              </a:rPr>
              <a:t> </a:t>
            </a:r>
            <a:r>
              <a:rPr lang="en-GB" sz="2000" i="1" err="1">
                <a:solidFill>
                  <a:schemeClr val="accent1">
                    <a:lumMod val="50000"/>
                  </a:schemeClr>
                </a:solidFill>
                <a:cs typeface="Arial" charset="0"/>
              </a:rPr>
              <a:t>male</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3</a:t>
            </a:r>
            <a:r>
              <a:rPr lang="en-GB" sz="2000">
                <a:solidFill>
                  <a:schemeClr val="accent1">
                    <a:lumMod val="50000"/>
                  </a:schemeClr>
                </a:solidFill>
                <a:cs typeface="Arial" charset="0"/>
              </a:rPr>
              <a:t> </a:t>
            </a:r>
            <a:r>
              <a:rPr lang="en-GB" sz="2000" i="1" err="1">
                <a:solidFill>
                  <a:schemeClr val="accent1">
                    <a:lumMod val="50000"/>
                  </a:schemeClr>
                </a:solidFill>
                <a:cs typeface="Arial" charset="0"/>
              </a:rPr>
              <a:t>school</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β</a:t>
            </a:r>
            <a:r>
              <a:rPr lang="en-GB" sz="2000" baseline="-25000">
                <a:solidFill>
                  <a:schemeClr val="accent1">
                    <a:lumMod val="50000"/>
                  </a:schemeClr>
                </a:solidFill>
                <a:cs typeface="Arial" charset="0"/>
              </a:rPr>
              <a:t>4</a:t>
            </a:r>
            <a:r>
              <a:rPr lang="en-GB" sz="2000">
                <a:solidFill>
                  <a:schemeClr val="accent1">
                    <a:lumMod val="50000"/>
                  </a:schemeClr>
                </a:solidFill>
                <a:cs typeface="Arial" charset="0"/>
              </a:rPr>
              <a:t> </a:t>
            </a:r>
            <a:r>
              <a:rPr lang="en-GB" sz="2000" i="1" err="1">
                <a:solidFill>
                  <a:schemeClr val="accent1">
                    <a:lumMod val="50000"/>
                  </a:schemeClr>
                </a:solidFill>
                <a:cs typeface="Arial" charset="0"/>
              </a:rPr>
              <a:t>exper</a:t>
            </a:r>
            <a:r>
              <a:rPr lang="en-GB" sz="2000" baseline="-25000" err="1">
                <a:solidFill>
                  <a:schemeClr val="accent1">
                    <a:lumMod val="50000"/>
                  </a:schemeClr>
                </a:solidFill>
                <a:cs typeface="Arial" charset="0"/>
              </a:rPr>
              <a:t>i</a:t>
            </a:r>
            <a:r>
              <a:rPr lang="en-GB" sz="2000">
                <a:solidFill>
                  <a:schemeClr val="accent1">
                    <a:lumMod val="50000"/>
                  </a:schemeClr>
                </a:solidFill>
                <a:cs typeface="Arial" charset="0"/>
              </a:rPr>
              <a:t> + </a:t>
            </a:r>
            <a:r>
              <a:rPr lang="en-GB" sz="2000" i="1" err="1">
                <a:solidFill>
                  <a:schemeClr val="accent1">
                    <a:lumMod val="50000"/>
                  </a:schemeClr>
                </a:solidFill>
                <a:cs typeface="Arial" charset="0"/>
              </a:rPr>
              <a:t>ε</a:t>
            </a:r>
            <a:r>
              <a:rPr lang="en-GB" sz="2000" baseline="-25000" err="1">
                <a:solidFill>
                  <a:schemeClr val="accent1">
                    <a:lumMod val="50000"/>
                  </a:schemeClr>
                </a:solidFill>
                <a:cs typeface="Arial" charset="0"/>
              </a:rPr>
              <a:t>i</a:t>
            </a:r>
            <a:r>
              <a:rPr lang="en-GB" sz="2000"/>
              <a:t> </a:t>
            </a:r>
          </a:p>
          <a:p>
            <a:pPr>
              <a:spcBef>
                <a:spcPts val="600"/>
              </a:spcBef>
              <a:buFont typeface="Wingdings" pitchFamily="2" charset="2"/>
              <a:buNone/>
              <a:defRPr/>
            </a:pPr>
            <a:r>
              <a:rPr lang="en-GB" sz="2000" i="1"/>
              <a:t>	</a:t>
            </a:r>
            <a:r>
              <a:rPr lang="en-GB" sz="2000">
                <a:cs typeface="Arial" charset="0"/>
              </a:rPr>
              <a:t>β</a:t>
            </a:r>
            <a:r>
              <a:rPr lang="en-GB" sz="2000" baseline="-25000">
                <a:cs typeface="Arial" charset="0"/>
              </a:rPr>
              <a:t>3</a:t>
            </a:r>
            <a:r>
              <a:rPr lang="en-GB" sz="2000">
                <a:cs typeface="Arial" charset="0"/>
              </a:rPr>
              <a:t> measures the </a:t>
            </a:r>
            <a:r>
              <a:rPr lang="en-GB" sz="2000"/>
              <a:t>impact of one additional year at school upon a person’s wage, keeping gender and years of experience fixed</a:t>
            </a:r>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6554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5542" name="Object 5"/>
          <p:cNvPicPr>
            <a:picLocks noChangeAspect="1" noChangeArrowheads="1"/>
          </p:cNvPicPr>
          <p:nvPr/>
        </p:nvPicPr>
        <p:blipFill>
          <a:blip r:embed="rId3" cstate="print"/>
          <a:srcRect/>
          <a:stretch>
            <a:fillRect/>
          </a:stretch>
        </p:blipFill>
        <p:spPr bwMode="auto">
          <a:xfrm>
            <a:off x="7092950" y="3644900"/>
            <a:ext cx="388938" cy="460375"/>
          </a:xfrm>
          <a:prstGeom prst="rect">
            <a:avLst/>
          </a:prstGeom>
          <a:noFill/>
          <a:ln w="9525">
            <a:noFill/>
            <a:miter lim="800000"/>
            <a:headEnd/>
            <a:tailEnd/>
          </a:ln>
        </p:spPr>
      </p:pic>
      <p:pic>
        <p:nvPicPr>
          <p:cNvPr id="65543" name="Object 4"/>
          <p:cNvPicPr>
            <a:picLocks noChangeAspect="1" noChangeArrowheads="1"/>
          </p:cNvPicPr>
          <p:nvPr/>
        </p:nvPicPr>
        <p:blipFill>
          <a:blip r:embed="rId4" cstate="print"/>
          <a:srcRect/>
          <a:stretch>
            <a:fillRect/>
          </a:stretch>
        </p:blipFill>
        <p:spPr bwMode="auto">
          <a:xfrm>
            <a:off x="1428750" y="3711575"/>
            <a:ext cx="1630363" cy="827088"/>
          </a:xfrm>
          <a:prstGeom prst="rect">
            <a:avLst/>
          </a:prstGeom>
          <a:noFill/>
          <a:ln w="9525">
            <a:noFill/>
            <a:miter lim="800000"/>
            <a:headEnd/>
            <a:tailEnd/>
          </a:ln>
        </p:spPr>
      </p:pic>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ltLang="cs-CZ" sz="4000">
                <a:latin typeface="Verdana" pitchFamily="34" charset="0"/>
              </a:rPr>
              <a:t>Estimation of β </a:t>
            </a:r>
          </a:p>
        </p:txBody>
      </p:sp>
      <p:sp>
        <p:nvSpPr>
          <p:cNvPr id="66563"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a:t>Given a sample (</a:t>
            </a:r>
            <a:r>
              <a:rPr lang="en-GB" altLang="cs-CZ" sz="2000" i="1"/>
              <a:t>x</a:t>
            </a:r>
            <a:r>
              <a:rPr lang="en-GB" altLang="cs-CZ" sz="2000" baseline="-25000"/>
              <a:t>i</a:t>
            </a:r>
            <a:r>
              <a:rPr lang="en-GB" altLang="cs-CZ" sz="2000"/>
              <a:t>, y</a:t>
            </a:r>
            <a:r>
              <a:rPr lang="en-GB" altLang="cs-CZ" sz="2000" baseline="-25000"/>
              <a:t>i</a:t>
            </a:r>
            <a:r>
              <a:rPr lang="en-GB" altLang="cs-CZ" sz="2000"/>
              <a:t>), </a:t>
            </a:r>
            <a:r>
              <a:rPr lang="en-GB" altLang="cs-CZ" sz="2000" i="1"/>
              <a:t>i</a:t>
            </a:r>
            <a:r>
              <a:rPr lang="en-GB" altLang="cs-CZ" sz="2000"/>
              <a:t> = 1, …, </a:t>
            </a:r>
            <a:r>
              <a:rPr lang="en-GB" altLang="cs-CZ" sz="2000" i="1"/>
              <a:t>N</a:t>
            </a:r>
            <a:r>
              <a:rPr lang="en-GB" altLang="cs-CZ" sz="2000"/>
              <a:t>, the OLS estimators for </a:t>
            </a:r>
            <a:r>
              <a:rPr lang="en-GB" altLang="cs-CZ" sz="2000">
                <a:latin typeface="Symbol" pitchFamily="18" charset="2"/>
              </a:rPr>
              <a:t>b</a:t>
            </a:r>
            <a:endParaRPr lang="en-GB" altLang="cs-CZ" sz="2000"/>
          </a:p>
          <a:p>
            <a:pPr marL="469900" indent="-469900">
              <a:buFont typeface="Wingdings" pitchFamily="2" charset="2"/>
              <a:buNone/>
            </a:pPr>
            <a:r>
              <a:rPr lang="en-GB" altLang="cs-CZ" sz="2000"/>
              <a:t>		</a:t>
            </a:r>
            <a:r>
              <a:rPr lang="en-GB" altLang="cs-CZ" sz="2000" i="1"/>
              <a:t>b</a:t>
            </a:r>
            <a:r>
              <a:rPr lang="en-GB" altLang="cs-CZ" sz="2000"/>
              <a:t> = (</a:t>
            </a:r>
            <a:r>
              <a:rPr lang="en-GB" altLang="cs-CZ" sz="2000" i="1"/>
              <a:t>X</a:t>
            </a:r>
            <a:r>
              <a:rPr lang="en-GB" altLang="cs-CZ" sz="2000"/>
              <a:t>’</a:t>
            </a:r>
            <a:r>
              <a:rPr lang="en-GB" altLang="cs-CZ" sz="2000" i="1"/>
              <a:t>X</a:t>
            </a:r>
            <a:r>
              <a:rPr lang="en-GB" altLang="cs-CZ" sz="2000"/>
              <a:t>)</a:t>
            </a:r>
            <a:r>
              <a:rPr lang="en-GB" altLang="cs-CZ" sz="2000" baseline="30000"/>
              <a:t>-1</a:t>
            </a:r>
            <a:r>
              <a:rPr lang="en-GB" altLang="cs-CZ" sz="2000" i="1"/>
              <a:t>X</a:t>
            </a:r>
            <a:r>
              <a:rPr lang="en-GB" altLang="cs-CZ" sz="2000"/>
              <a:t>’</a:t>
            </a:r>
            <a:r>
              <a:rPr lang="en-GB" altLang="cs-CZ" sz="2000" i="1"/>
              <a:t>y</a:t>
            </a:r>
          </a:p>
          <a:p>
            <a:pPr marL="469900" indent="-469900">
              <a:buFont typeface="Wingdings" pitchFamily="2" charset="2"/>
              <a:buNone/>
            </a:pPr>
            <a:r>
              <a:rPr lang="en-GB" altLang="cs-CZ" sz="2000"/>
              <a:t>	can be used as an approximation for </a:t>
            </a:r>
            <a:r>
              <a:rPr lang="en-GB" altLang="cs-CZ" sz="2000">
                <a:latin typeface="Symbol" pitchFamily="18" charset="2"/>
              </a:rPr>
              <a:t>b</a:t>
            </a:r>
            <a:r>
              <a:rPr lang="en-GB" altLang="cs-CZ" sz="2000"/>
              <a:t> </a:t>
            </a:r>
          </a:p>
          <a:p>
            <a:pPr marL="469900" indent="-469900"/>
            <a:r>
              <a:rPr lang="en-GB" altLang="cs-CZ" sz="2000"/>
              <a:t>The vector </a:t>
            </a:r>
            <a:r>
              <a:rPr lang="en-GB" altLang="cs-CZ" sz="2000" i="1"/>
              <a:t>b</a:t>
            </a:r>
            <a:r>
              <a:rPr lang="en-GB" altLang="cs-CZ" sz="2000"/>
              <a:t> is a vector of numbers, the estimates </a:t>
            </a:r>
          </a:p>
          <a:p>
            <a:pPr marL="469900" indent="-469900"/>
            <a:r>
              <a:rPr lang="en-GB" altLang="cs-CZ" sz="2000"/>
              <a:t>The vector </a:t>
            </a:r>
            <a:r>
              <a:rPr lang="en-GB" altLang="cs-CZ" sz="2000" i="1"/>
              <a:t>b</a:t>
            </a:r>
            <a:r>
              <a:rPr lang="en-GB" altLang="cs-CZ" sz="2000"/>
              <a:t> is the realization of a vector of random variables</a:t>
            </a:r>
          </a:p>
          <a:p>
            <a:pPr marL="469900" indent="-469900"/>
            <a:r>
              <a:rPr lang="en-GB" altLang="cs-CZ" sz="2000"/>
              <a:t>The sampling concept and assumptions on </a:t>
            </a:r>
            <a:r>
              <a:rPr lang="en-GB" altLang="cs-CZ" sz="2000" i="1">
                <a:cs typeface="Arial" charset="0"/>
              </a:rPr>
              <a:t>ε</a:t>
            </a:r>
            <a:r>
              <a:rPr lang="en-GB" altLang="cs-CZ" sz="2000" baseline="-25000">
                <a:cs typeface="Arial" charset="0"/>
              </a:rPr>
              <a:t>i</a:t>
            </a:r>
            <a:r>
              <a:rPr lang="en-GB" altLang="cs-CZ" sz="2000"/>
              <a:t>‘s determine the quality, i.e., the statistical properties, of </a:t>
            </a:r>
            <a:r>
              <a:rPr lang="en-GB" altLang="cs-CZ" sz="2000" i="1"/>
              <a:t>b</a:t>
            </a:r>
            <a:r>
              <a:rPr lang="en-GB" altLang="cs-CZ" sz="2000"/>
              <a:t> </a:t>
            </a:r>
          </a:p>
        </p:txBody>
      </p:sp>
      <p:sp>
        <p:nvSpPr>
          <p:cNvPr id="7" name="Datumsplatzhalter 6"/>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GB" altLang="cs-CZ" sz="400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a:solidFill>
                  <a:schemeClr val="accent3">
                    <a:lumMod val="65000"/>
                  </a:schemeClr>
                </a:solidFill>
              </a:rPr>
              <a:t>Organizational Issues</a:t>
            </a:r>
          </a:p>
          <a:p>
            <a:pPr>
              <a:spcBef>
                <a:spcPts val="600"/>
              </a:spcBef>
              <a:defRPr/>
            </a:pPr>
            <a:r>
              <a:rPr lang="en-GB" sz="2000">
                <a:solidFill>
                  <a:schemeClr val="accent3">
                    <a:lumMod val="65000"/>
                  </a:schemeClr>
                </a:solidFill>
              </a:rPr>
              <a:t>Some History of Econometrics</a:t>
            </a:r>
          </a:p>
          <a:p>
            <a:pPr>
              <a:spcBef>
                <a:spcPts val="600"/>
              </a:spcBef>
              <a:defRPr/>
            </a:pPr>
            <a:r>
              <a:rPr lang="en-GB" sz="2000">
                <a:solidFill>
                  <a:schemeClr val="accent3">
                    <a:lumMod val="65000"/>
                  </a:schemeClr>
                </a:solidFill>
              </a:rPr>
              <a:t>An Introduction to Linear Regression</a:t>
            </a:r>
          </a:p>
          <a:p>
            <a:pPr lvl="1">
              <a:spcBef>
                <a:spcPts val="600"/>
              </a:spcBef>
              <a:defRPr/>
            </a:pPr>
            <a:r>
              <a:rPr lang="en-GB" sz="1800">
                <a:solidFill>
                  <a:schemeClr val="accent3">
                    <a:lumMod val="65000"/>
                  </a:schemeClr>
                </a:solidFill>
                <a:cs typeface="Arial" pitchFamily="34" charset="0"/>
              </a:rPr>
              <a:t>OLS: An Algebraic Tool</a:t>
            </a:r>
          </a:p>
          <a:p>
            <a:pPr lvl="1">
              <a:spcBef>
                <a:spcPts val="600"/>
              </a:spcBef>
              <a:defRPr/>
            </a:pPr>
            <a:r>
              <a:rPr lang="en-GB" sz="1800">
                <a:solidFill>
                  <a:schemeClr val="accent3">
                    <a:lumMod val="65000"/>
                  </a:schemeClr>
                </a:solidFill>
                <a:cs typeface="Arial" pitchFamily="34" charset="0"/>
              </a:rPr>
              <a:t>The Linear Regression Model</a:t>
            </a:r>
          </a:p>
          <a:p>
            <a:pPr lvl="1">
              <a:spcBef>
                <a:spcPts val="600"/>
              </a:spcBef>
              <a:defRPr/>
            </a:pPr>
            <a:r>
              <a:rPr lang="en-GB" sz="1800">
                <a:cs typeface="Arial" pitchFamily="34" charset="0"/>
              </a:rPr>
              <a:t>Small Sample Properties of the OLS Estimator</a:t>
            </a:r>
          </a:p>
          <a:p>
            <a:pPr>
              <a:spcBef>
                <a:spcPts val="600"/>
              </a:spcBef>
              <a:defRPr/>
            </a:pPr>
            <a:r>
              <a:rPr lang="en-GB" sz="2000">
                <a:solidFill>
                  <a:schemeClr val="accent3">
                    <a:lumMod val="65000"/>
                  </a:schemeClr>
                </a:solidFill>
              </a:rPr>
              <a:t>Introduction to GRETL</a:t>
            </a:r>
          </a:p>
          <a:p>
            <a:pPr>
              <a:spcBef>
                <a:spcPts val="600"/>
              </a:spcBef>
              <a:buFont typeface="Wingdings" pitchFamily="2" charset="2"/>
              <a:buNone/>
              <a:defRPr/>
            </a:pPr>
            <a:endParaRPr lang="en-GB" sz="28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2151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150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1546"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1547"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GB" altLang="cs-CZ" sz="4000">
                <a:latin typeface="Verdana" pitchFamily="34" charset="0"/>
              </a:rPr>
              <a:t>Fitting Economic Models to Data</a:t>
            </a:r>
          </a:p>
        </p:txBody>
      </p:sp>
      <p:sp>
        <p:nvSpPr>
          <p:cNvPr id="22532"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a:t>Observations allow</a:t>
            </a:r>
          </a:p>
          <a:p>
            <a:pPr>
              <a:spcBef>
                <a:spcPts val="600"/>
              </a:spcBef>
            </a:pPr>
            <a:r>
              <a:rPr lang="en-GB" altLang="cs-CZ" sz="2000"/>
              <a:t>to estimate parameters </a:t>
            </a:r>
          </a:p>
          <a:p>
            <a:pPr>
              <a:spcBef>
                <a:spcPts val="600"/>
              </a:spcBef>
            </a:pPr>
            <a:r>
              <a:rPr lang="en-GB" altLang="cs-CZ" sz="2000"/>
              <a:t>to assess how well the data-generating process is represented by the model, i.e., how well the model coincides with reality </a:t>
            </a:r>
          </a:p>
          <a:p>
            <a:pPr>
              <a:spcBef>
                <a:spcPts val="600"/>
              </a:spcBef>
            </a:pPr>
            <a:r>
              <a:rPr lang="en-GB" altLang="cs-CZ" sz="2000"/>
              <a:t>to improve the model if necessary</a:t>
            </a:r>
          </a:p>
          <a:p>
            <a:pPr>
              <a:spcBef>
                <a:spcPts val="600"/>
              </a:spcBef>
              <a:buFont typeface="Wingdings" pitchFamily="2" charset="2"/>
              <a:buNone/>
            </a:pPr>
            <a:r>
              <a:rPr lang="en-GB" altLang="cs-CZ" sz="2000"/>
              <a:t>Fitting a linear regression model to data provides</a:t>
            </a:r>
          </a:p>
          <a:p>
            <a:pPr>
              <a:spcBef>
                <a:spcPts val="600"/>
              </a:spcBef>
            </a:pPr>
            <a:r>
              <a:rPr lang="en-GB" altLang="cs-CZ" sz="2000"/>
              <a:t>parameter estimates </a:t>
            </a:r>
            <a:r>
              <a:rPr lang="en-GB" altLang="cs-CZ" sz="2000" i="1"/>
              <a:t>b</a:t>
            </a:r>
            <a:r>
              <a:rPr lang="en-GB" altLang="cs-CZ" sz="2000"/>
              <a:t> = (</a:t>
            </a:r>
            <a:r>
              <a:rPr lang="en-GB" altLang="cs-CZ" sz="2000" i="1"/>
              <a:t>b</a:t>
            </a:r>
            <a:r>
              <a:rPr lang="en-GB" altLang="cs-CZ" sz="2000" baseline="-25000"/>
              <a:t>1</a:t>
            </a:r>
            <a:r>
              <a:rPr lang="en-GB" altLang="cs-CZ" sz="2000"/>
              <a:t>, …, </a:t>
            </a:r>
            <a:r>
              <a:rPr lang="en-GB" altLang="cs-CZ" sz="2000" i="1"/>
              <a:t>b</a:t>
            </a:r>
            <a:r>
              <a:rPr lang="en-GB" altLang="cs-CZ" sz="2000" baseline="-25000"/>
              <a:t>K</a:t>
            </a:r>
            <a:r>
              <a:rPr lang="en-GB" altLang="cs-CZ" sz="2000"/>
              <a:t>)’ for coefficients </a:t>
            </a:r>
            <a:r>
              <a:rPr lang="en-GB" altLang="cs-CZ" sz="2000">
                <a:sym typeface="Symbol" pitchFamily="18" charset="2"/>
              </a:rPr>
              <a:t>  = (</a:t>
            </a:r>
            <a:r>
              <a:rPr lang="en-GB" altLang="cs-CZ" sz="2000" baseline="-25000">
                <a:sym typeface="Symbol" pitchFamily="18" charset="2"/>
              </a:rPr>
              <a:t>1</a:t>
            </a:r>
            <a:r>
              <a:rPr lang="en-GB" altLang="cs-CZ" sz="2000">
                <a:sym typeface="Symbol" pitchFamily="18" charset="2"/>
              </a:rPr>
              <a:t>, …,</a:t>
            </a:r>
            <a:r>
              <a:rPr lang="en-GB" altLang="cs-CZ" sz="2000" baseline="-25000">
                <a:sym typeface="Symbol" pitchFamily="18" charset="2"/>
              </a:rPr>
              <a:t> </a:t>
            </a:r>
            <a:r>
              <a:rPr lang="en-GB" altLang="cs-CZ" sz="2000">
                <a:sym typeface="Symbol" pitchFamily="18" charset="2"/>
              </a:rPr>
              <a:t></a:t>
            </a:r>
            <a:r>
              <a:rPr lang="en-GB" altLang="cs-CZ" sz="2000" baseline="-25000">
                <a:sym typeface="Symbol" pitchFamily="18" charset="2"/>
              </a:rPr>
              <a:t>K</a:t>
            </a:r>
            <a:r>
              <a:rPr lang="en-GB" altLang="cs-CZ" sz="2000">
                <a:sym typeface="Symbol" pitchFamily="18" charset="2"/>
              </a:rPr>
              <a:t>)’</a:t>
            </a:r>
          </a:p>
          <a:p>
            <a:pPr>
              <a:spcBef>
                <a:spcPts val="600"/>
              </a:spcBef>
            </a:pPr>
            <a:r>
              <a:rPr lang="en-GB" altLang="cs-CZ" sz="2000"/>
              <a:t>standard errors se(</a:t>
            </a:r>
            <a:r>
              <a:rPr lang="en-GB" altLang="cs-CZ" sz="2000" i="1"/>
              <a:t>b</a:t>
            </a:r>
            <a:r>
              <a:rPr lang="en-GB" altLang="cs-CZ" sz="2000" baseline="-25000"/>
              <a:t>k</a:t>
            </a:r>
            <a:r>
              <a:rPr lang="en-GB" altLang="cs-CZ" sz="2000"/>
              <a:t>) of the estimates </a:t>
            </a:r>
            <a:r>
              <a:rPr lang="en-GB" altLang="cs-CZ" sz="2000" i="1"/>
              <a:t>b</a:t>
            </a:r>
            <a:r>
              <a:rPr lang="en-GB" altLang="cs-CZ" sz="2000" baseline="-25000"/>
              <a:t>k</a:t>
            </a:r>
            <a:r>
              <a:rPr lang="en-GB" altLang="cs-CZ" sz="2000"/>
              <a:t>, </a:t>
            </a:r>
            <a:r>
              <a:rPr lang="en-GB" altLang="cs-CZ" sz="2000" i="1"/>
              <a:t>k</a:t>
            </a:r>
            <a:r>
              <a:rPr lang="en-GB" altLang="cs-CZ" sz="2000"/>
              <a:t>=1,…,</a:t>
            </a:r>
            <a:r>
              <a:rPr lang="en-GB" altLang="cs-CZ" sz="2000" i="1"/>
              <a:t>K</a:t>
            </a:r>
          </a:p>
          <a:p>
            <a:pPr>
              <a:spcBef>
                <a:spcPts val="600"/>
              </a:spcBef>
            </a:pPr>
            <a:r>
              <a:rPr lang="en-GB" altLang="cs-CZ" sz="2000" i="1"/>
              <a:t>t</a:t>
            </a:r>
            <a:r>
              <a:rPr lang="en-GB" altLang="cs-CZ" sz="2000"/>
              <a:t>-statistics, </a:t>
            </a:r>
            <a:r>
              <a:rPr lang="en-GB" altLang="cs-CZ" sz="2000" i="1"/>
              <a:t>F</a:t>
            </a:r>
            <a:r>
              <a:rPr lang="en-GB" altLang="cs-CZ" sz="2000"/>
              <a:t>-statistic, </a:t>
            </a:r>
            <a:r>
              <a:rPr lang="en-GB" altLang="cs-CZ" sz="2000" i="1"/>
              <a:t>R</a:t>
            </a:r>
            <a:r>
              <a:rPr lang="en-GB" altLang="cs-CZ" sz="2000" baseline="30000"/>
              <a:t>2</a:t>
            </a:r>
            <a:r>
              <a:rPr lang="en-GB" altLang="cs-CZ" sz="2000"/>
              <a:t>, Durbin Watson test-statistic, etc.</a:t>
            </a:r>
            <a:endParaRPr lang="en-GB" altLang="cs-CZ" sz="2000" baseline="30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2253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2552"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277813"/>
            <a:ext cx="8401050" cy="1139825"/>
          </a:xfrm>
        </p:spPr>
        <p:txBody>
          <a:bodyPr/>
          <a:lstStyle/>
          <a:p>
            <a:r>
              <a:rPr lang="en-US" sz="4000">
                <a:latin typeface="Verdana" pitchFamily="34" charset="0"/>
              </a:rPr>
              <a:t>Individual Wages, </a:t>
            </a:r>
            <a:r>
              <a:rPr lang="en-US" sz="2400">
                <a:latin typeface="Verdana" pitchFamily="34" charset="0"/>
              </a:rPr>
              <a:t>cont’d</a:t>
            </a:r>
            <a:endParaRPr lang="en-US" sz="4000">
              <a:latin typeface="Verdana" pitchFamily="34" charset="0"/>
            </a:endParaRPr>
          </a:p>
        </p:txBody>
      </p:sp>
      <p:sp>
        <p:nvSpPr>
          <p:cNvPr id="5131"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2">
                <a:lumMod val="75000"/>
              </a:schemeClr>
            </a:solidFill>
          </a:ln>
        </p:spPr>
        <p:txBody>
          <a:bodyPr/>
          <a:lstStyle/>
          <a:p>
            <a:pPr eaLnBrk="1" hangingPunct="1">
              <a:spcBef>
                <a:spcPct val="10000"/>
              </a:spcBef>
              <a:spcAft>
                <a:spcPct val="10000"/>
              </a:spcAft>
              <a:buFontTx/>
              <a:buNone/>
              <a:defRPr/>
            </a:pPr>
            <a:r>
              <a:rPr lang="en-US" sz="2000" dirty="0"/>
              <a:t>Wage equation with three regressors (Table 2.2, </a:t>
            </a:r>
            <a:r>
              <a:rPr lang="en-US" sz="2000" dirty="0" err="1"/>
              <a:t>Verbeek</a:t>
            </a:r>
            <a:r>
              <a:rPr lang="en-US" sz="2000" dirty="0"/>
              <a:t>)</a:t>
            </a: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4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2000" dirty="0">
              <a:solidFill>
                <a:schemeClr val="accent1">
                  <a:lumMod val="50000"/>
                </a:schemeClr>
              </a:solidFill>
            </a:endParaRPr>
          </a:p>
          <a:p>
            <a:pPr>
              <a:buFont typeface="Wingdings" pitchFamily="2" charset="2"/>
              <a:buNone/>
              <a:defRPr/>
            </a:pPr>
            <a:endParaRPr lang="en-US" sz="1800" dirty="0"/>
          </a:p>
          <a:p>
            <a:pPr>
              <a:buFont typeface="Wingdings" pitchFamily="2" charset="2"/>
              <a:buNone/>
              <a:defRPr/>
            </a:pPr>
            <a:endParaRPr lang="de-AT" sz="2000" dirty="0"/>
          </a:p>
        </p:txBody>
      </p:sp>
      <p:pic>
        <p:nvPicPr>
          <p:cNvPr id="5126" name="Picture 4"/>
          <p:cNvPicPr>
            <a:picLocks noGrp="1" noChangeAspect="1" noChangeArrowheads="1"/>
          </p:cNvPicPr>
          <p:nvPr>
            <p:ph sz="quarter" idx="2"/>
          </p:nvPr>
        </p:nvPicPr>
        <p:blipFill>
          <a:blip r:embed="rId4" cstate="print"/>
          <a:srcRect/>
          <a:stretch>
            <a:fillRect/>
          </a:stretch>
        </p:blipFill>
        <p:spPr>
          <a:xfrm>
            <a:off x="2000250" y="2089150"/>
            <a:ext cx="6035675" cy="3571875"/>
          </a:xfrm>
        </p:spPr>
      </p:pic>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1 </a:t>
            </a:r>
          </a:p>
        </p:txBody>
      </p:sp>
      <p:sp>
        <p:nvSpPr>
          <p:cNvPr id="5130"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p>
        </p:txBody>
      </p:sp>
      <p:graphicFrame>
        <p:nvGraphicFramePr>
          <p:cNvPr id="512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7910" name="Formel" r:id="rId5" imgW="114151" imgH="215619" progId="Equation.3">
                  <p:embed/>
                </p:oleObj>
              </mc:Choice>
              <mc:Fallback>
                <p:oleObj name="Formel" r:id="rId5" imgW="114151"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7911" name="Formel" r:id="rId7" imgW="114151" imgH="215619" progId="Equation.3">
                  <p:embed/>
                </p:oleObj>
              </mc:Choice>
              <mc:Fallback>
                <p:oleObj name="Formel" r:id="rId7" imgW="114151"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2740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GB" altLang="cs-CZ" sz="4000">
                <a:latin typeface="Verdana" pitchFamily="34" charset="0"/>
              </a:rPr>
              <a:t>Example: Individual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a:solidFill>
                  <a:schemeClr val="tx2">
                    <a:lumMod val="75000"/>
                  </a:schemeClr>
                </a:solidFill>
              </a:rPr>
              <a:t>Sample (US National Longitudinal Survey, 1987) </a:t>
            </a:r>
          </a:p>
          <a:p>
            <a:pPr eaLnBrk="1" hangingPunct="1">
              <a:spcBef>
                <a:spcPts val="600"/>
              </a:spcBef>
              <a:defRPr/>
            </a:pPr>
            <a:r>
              <a:rPr lang="en-GB" sz="2000" i="1">
                <a:solidFill>
                  <a:schemeClr val="tx2">
                    <a:lumMod val="75000"/>
                  </a:schemeClr>
                </a:solidFill>
              </a:rPr>
              <a:t>N </a:t>
            </a:r>
            <a:r>
              <a:rPr lang="en-GB" sz="2000">
                <a:solidFill>
                  <a:schemeClr val="tx2">
                    <a:lumMod val="75000"/>
                  </a:schemeClr>
                </a:solidFill>
              </a:rPr>
              <a:t>= 3294 individuals (1569 females)</a:t>
            </a:r>
          </a:p>
          <a:p>
            <a:pPr eaLnBrk="1" hangingPunct="1">
              <a:spcBef>
                <a:spcPts val="600"/>
              </a:spcBef>
              <a:defRPr/>
            </a:pPr>
            <a:r>
              <a:rPr lang="en-GB" sz="2000">
                <a:solidFill>
                  <a:schemeClr val="tx2">
                    <a:lumMod val="75000"/>
                  </a:schemeClr>
                </a:solidFill>
                <a:cs typeface="Arial" charset="0"/>
              </a:rPr>
              <a:t>Variable list</a:t>
            </a:r>
          </a:p>
          <a:p>
            <a:pPr lvl="1" eaLnBrk="1" hangingPunct="1">
              <a:spcBef>
                <a:spcPts val="600"/>
              </a:spcBef>
              <a:defRPr/>
            </a:pPr>
            <a:r>
              <a:rPr lang="en-GB" sz="1800">
                <a:solidFill>
                  <a:schemeClr val="tx2">
                    <a:lumMod val="75000"/>
                  </a:schemeClr>
                </a:solidFill>
                <a:cs typeface="Arial" charset="0"/>
              </a:rPr>
              <a:t>WAGE: wage (in 1980 $) per hour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lvl="1" eaLnBrk="1" hangingPunct="1">
              <a:spcBef>
                <a:spcPts val="600"/>
              </a:spcBef>
              <a:defRPr/>
            </a:pPr>
            <a:r>
              <a:rPr lang="en-GB" sz="1800">
                <a:solidFill>
                  <a:schemeClr val="tx2">
                    <a:lumMod val="75000"/>
                  </a:schemeClr>
                </a:solidFill>
                <a:cs typeface="Arial" charset="0"/>
              </a:rPr>
              <a:t>MALE: gender (1 if male, 0 otherwise)</a:t>
            </a:r>
          </a:p>
          <a:p>
            <a:pPr lvl="1" eaLnBrk="1" hangingPunct="1">
              <a:spcBef>
                <a:spcPts val="600"/>
              </a:spcBef>
              <a:defRPr/>
            </a:pPr>
            <a:r>
              <a:rPr lang="en-GB" sz="1800">
                <a:solidFill>
                  <a:schemeClr val="tx2">
                    <a:lumMod val="75000"/>
                  </a:schemeClr>
                </a:solidFill>
                <a:cs typeface="Arial" charset="0"/>
              </a:rPr>
              <a:t>SCHOOL: years of schooling </a:t>
            </a:r>
          </a:p>
          <a:p>
            <a:pPr lvl="1" eaLnBrk="1" hangingPunct="1">
              <a:spcBef>
                <a:spcPts val="600"/>
              </a:spcBef>
              <a:defRPr/>
            </a:pPr>
            <a:r>
              <a:rPr lang="en-GB" sz="1800">
                <a:solidFill>
                  <a:schemeClr val="tx2">
                    <a:lumMod val="75000"/>
                  </a:schemeClr>
                </a:solidFill>
                <a:cs typeface="Arial" charset="0"/>
              </a:rPr>
              <a:t>EXPER: experience in years</a:t>
            </a:r>
          </a:p>
          <a:p>
            <a:pPr lvl="1" eaLnBrk="1" hangingPunct="1">
              <a:spcBef>
                <a:spcPts val="600"/>
              </a:spcBef>
              <a:defRPr/>
            </a:pPr>
            <a:r>
              <a:rPr lang="en-GB" sz="1800">
                <a:solidFill>
                  <a:schemeClr val="tx2">
                    <a:lumMod val="75000"/>
                  </a:schemeClr>
                </a:solidFill>
                <a:cs typeface="Arial" charset="0"/>
              </a:rPr>
              <a:t>AGE: age in years</a:t>
            </a:r>
            <a:endParaRPr lang="en-GB" sz="1600">
              <a:solidFill>
                <a:schemeClr val="tx2">
                  <a:lumMod val="75000"/>
                </a:schemeClr>
              </a:solidFill>
              <a:cs typeface="Arial" charset="0"/>
            </a:endParaRPr>
          </a:p>
          <a:p>
            <a:pPr eaLnBrk="1" hangingPunct="1">
              <a:spcBef>
                <a:spcPts val="600"/>
              </a:spcBef>
              <a:defRPr/>
            </a:pPr>
            <a:r>
              <a:rPr lang="en-GB" sz="2000">
                <a:solidFill>
                  <a:schemeClr val="tx2">
                    <a:lumMod val="75000"/>
                  </a:schemeClr>
                </a:solidFill>
                <a:cs typeface="Arial" charset="0"/>
              </a:rPr>
              <a:t>Questions of interest</a:t>
            </a:r>
          </a:p>
          <a:p>
            <a:pPr lvl="1" eaLnBrk="1" hangingPunct="1">
              <a:spcBef>
                <a:spcPts val="600"/>
              </a:spcBef>
              <a:defRPr/>
            </a:pPr>
            <a:r>
              <a:rPr lang="en-GB" sz="1800">
                <a:solidFill>
                  <a:schemeClr val="tx2">
                    <a:lumMod val="75000"/>
                  </a:schemeClr>
                </a:solidFill>
                <a:cs typeface="Arial" charset="0"/>
              </a:rPr>
              <a:t>Effect of gender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 Average wage </a:t>
            </a:r>
            <a:r>
              <a:rPr lang="en-GB" sz="1800" err="1">
                <a:solidFill>
                  <a:schemeClr val="tx2">
                    <a:lumMod val="75000"/>
                  </a:schemeClr>
                </a:solidFill>
                <a:cs typeface="Arial" charset="0"/>
              </a:rPr>
              <a:t>p.h</a:t>
            </a:r>
            <a:r>
              <a:rPr lang="en-GB" sz="1800">
                <a:solidFill>
                  <a:schemeClr val="tx2">
                    <a:lumMod val="75000"/>
                  </a:schemeClr>
                </a:solidFill>
                <a:cs typeface="Arial" charset="0"/>
              </a:rPr>
              <a:t>.: 6,31$ for males, 5,15$ for females</a:t>
            </a:r>
          </a:p>
          <a:p>
            <a:pPr lvl="1" eaLnBrk="1" hangingPunct="1">
              <a:spcBef>
                <a:spcPts val="600"/>
              </a:spcBef>
              <a:defRPr/>
            </a:pPr>
            <a:r>
              <a:rPr lang="en-GB" sz="1800">
                <a:solidFill>
                  <a:schemeClr val="tx2">
                    <a:lumMod val="75000"/>
                  </a:schemeClr>
                </a:solidFill>
                <a:cs typeface="Arial" charset="0"/>
              </a:rPr>
              <a:t>Effects of education, of experience, of interactions, etc. on wage </a:t>
            </a:r>
            <a:r>
              <a:rPr lang="en-GB" sz="1800" err="1">
                <a:solidFill>
                  <a:schemeClr val="tx2">
                    <a:lumMod val="75000"/>
                  </a:schemeClr>
                </a:solidFill>
                <a:cs typeface="Arial" charset="0"/>
              </a:rPr>
              <a:t>p.h</a:t>
            </a:r>
            <a:r>
              <a:rPr lang="en-GB" sz="1800">
                <a:solidFill>
                  <a:schemeClr val="tx2">
                    <a:lumMod val="75000"/>
                  </a:schemeClr>
                </a:solidFill>
                <a:cs typeface="Arial" charset="0"/>
              </a:rPr>
              <a:t>.</a:t>
            </a:r>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2054"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05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73"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GB" altLang="cs-CZ" sz="4000">
                <a:latin typeface="Verdana" pitchFamily="34" charset="0"/>
              </a:rPr>
              <a:t>OLS Estimator and OLS Estimates </a:t>
            </a:r>
            <a:r>
              <a:rPr lang="en-GB" altLang="cs-CZ" sz="4000" i="1">
                <a:latin typeface="Verdana" pitchFamily="34" charset="0"/>
              </a:rPr>
              <a:t>b</a:t>
            </a:r>
          </a:p>
        </p:txBody>
      </p:sp>
      <p:sp>
        <p:nvSpPr>
          <p:cNvPr id="23556"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dirty="0"/>
              <a:t>OLS estimates </a:t>
            </a:r>
            <a:r>
              <a:rPr lang="en-GB" altLang="cs-CZ" sz="2000" i="1" dirty="0"/>
              <a:t>b</a:t>
            </a:r>
            <a:r>
              <a:rPr lang="en-GB" altLang="cs-CZ" sz="2000" dirty="0"/>
              <a:t> are a realization of the OLS estimator </a:t>
            </a:r>
          </a:p>
          <a:p>
            <a:pPr>
              <a:spcBef>
                <a:spcPts val="600"/>
              </a:spcBef>
              <a:buFont typeface="Wingdings" pitchFamily="2" charset="2"/>
              <a:buNone/>
            </a:pPr>
            <a:r>
              <a:rPr lang="en-GB" altLang="cs-CZ" sz="2000" dirty="0"/>
              <a:t>The OLS estimator is a random variable </a:t>
            </a:r>
          </a:p>
          <a:p>
            <a:pPr>
              <a:spcBef>
                <a:spcPts val="600"/>
              </a:spcBef>
            </a:pPr>
            <a:r>
              <a:rPr lang="en-GB" altLang="cs-CZ" sz="2000" dirty="0"/>
              <a:t>Observations are a random sample from the population</a:t>
            </a:r>
          </a:p>
          <a:p>
            <a:pPr>
              <a:spcBef>
                <a:spcPts val="600"/>
              </a:spcBef>
            </a:pPr>
            <a:r>
              <a:rPr lang="en-GB" altLang="cs-CZ" sz="2000" dirty="0"/>
              <a:t>Observations are generated by some random sampling process</a:t>
            </a:r>
          </a:p>
          <a:p>
            <a:pPr>
              <a:spcBef>
                <a:spcPts val="600"/>
              </a:spcBef>
              <a:buFont typeface="Wingdings" pitchFamily="2" charset="2"/>
              <a:buNone/>
            </a:pPr>
            <a:r>
              <a:rPr lang="en-GB" altLang="cs-CZ" sz="2000" dirty="0"/>
              <a:t>Distribution of the OLS estimator </a:t>
            </a:r>
          </a:p>
          <a:p>
            <a:pPr>
              <a:spcBef>
                <a:spcPts val="600"/>
              </a:spcBef>
            </a:pPr>
            <a:r>
              <a:rPr lang="en-GB" altLang="cs-CZ" sz="2000" dirty="0"/>
              <a:t>Actual distribution not known</a:t>
            </a:r>
          </a:p>
          <a:p>
            <a:pPr>
              <a:spcBef>
                <a:spcPts val="600"/>
              </a:spcBef>
            </a:pPr>
            <a:r>
              <a:rPr lang="en-GB" altLang="cs-CZ" sz="2000" dirty="0"/>
              <a:t>Distribution determined by assumptions on </a:t>
            </a:r>
          </a:p>
          <a:p>
            <a:pPr lvl="1">
              <a:spcBef>
                <a:spcPts val="600"/>
              </a:spcBef>
            </a:pPr>
            <a:r>
              <a:rPr lang="en-GB" altLang="cs-CZ" sz="2000" dirty="0"/>
              <a:t>model specification</a:t>
            </a:r>
          </a:p>
          <a:p>
            <a:pPr lvl="1">
              <a:spcBef>
                <a:spcPts val="600"/>
              </a:spcBef>
            </a:pPr>
            <a:r>
              <a:rPr lang="en-GB" altLang="cs-CZ" sz="2000" dirty="0"/>
              <a:t>the error term </a:t>
            </a:r>
            <a:r>
              <a:rPr lang="en-GB" altLang="cs-CZ" sz="2000" i="1" dirty="0" err="1">
                <a:cs typeface="Arial" charset="0"/>
              </a:rPr>
              <a:t>ε</a:t>
            </a:r>
            <a:r>
              <a:rPr lang="en-GB" altLang="cs-CZ" sz="2000" baseline="-25000" dirty="0" err="1">
                <a:cs typeface="Arial" charset="0"/>
              </a:rPr>
              <a:t>i</a:t>
            </a:r>
            <a:r>
              <a:rPr lang="en-GB" altLang="cs-CZ" sz="2000" dirty="0"/>
              <a:t> and regressor variables </a:t>
            </a:r>
            <a:r>
              <a:rPr lang="en-GB" altLang="cs-CZ" sz="2000" i="1" dirty="0"/>
              <a:t>x</a:t>
            </a:r>
            <a:r>
              <a:rPr lang="en-GB" altLang="cs-CZ" sz="2000" baseline="-25000" dirty="0"/>
              <a:t>i</a:t>
            </a:r>
            <a:endParaRPr lang="en-GB" altLang="cs-CZ" sz="1800" dirty="0"/>
          </a:p>
          <a:p>
            <a:pPr>
              <a:spcBef>
                <a:spcPts val="600"/>
              </a:spcBef>
              <a:buFont typeface="Wingdings" pitchFamily="2" charset="2"/>
              <a:buNone/>
            </a:pPr>
            <a:r>
              <a:rPr lang="en-GB" altLang="cs-CZ" sz="2000" dirty="0"/>
              <a:t>Quality criteria (bias, accuracy, efficiency) of OLS estimates are determined by the properties of this distribution</a:t>
            </a:r>
            <a:endParaRPr lang="en-GB" altLang="cs-CZ" sz="2000" i="1"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23558"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355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57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altLang="cs-CZ" sz="4000" dirty="0">
                <a:latin typeface="Verdana" pitchFamily="34" charset="0"/>
              </a:rPr>
              <a:t>Gauss-Markov Assumptions </a:t>
            </a:r>
          </a:p>
        </p:txBody>
      </p:sp>
      <p:graphicFrame>
        <p:nvGraphicFramePr>
          <p:cNvPr id="385253" name="Group 229"/>
          <p:cNvGraphicFramePr>
            <a:graphicFrameLocks noGrp="1"/>
          </p:cNvGraphicFramePr>
          <p:nvPr>
            <p:ph type="tbl" idx="1"/>
            <p:extLst>
              <p:ext uri="{D42A27DB-BD31-4B8C-83A1-F6EECF244321}">
                <p14:modId xmlns:p14="http://schemas.microsoft.com/office/powerpoint/2010/main" val="1593538836"/>
              </p:ext>
            </p:extLst>
          </p:nvPr>
        </p:nvGraphicFramePr>
        <p:xfrm>
          <a:off x="1000125" y="3573463"/>
          <a:ext cx="7143750" cy="1779588"/>
        </p:xfrm>
        <a:graphic>
          <a:graphicData uri="http://schemas.openxmlformats.org/drawingml/2006/table">
            <a:tbl>
              <a:tblPr/>
              <a:tblGrid>
                <a:gridCol w="770086">
                  <a:extLst>
                    <a:ext uri="{9D8B030D-6E8A-4147-A177-3AD203B41FA5}">
                      <a16:colId xmlns:a16="http://schemas.microsoft.com/office/drawing/2014/main" val="20000"/>
                    </a:ext>
                  </a:extLst>
                </a:gridCol>
                <a:gridCol w="6373664">
                  <a:extLst>
                    <a:ext uri="{9D8B030D-6E8A-4147-A177-3AD203B41FA5}">
                      <a16:colId xmlns:a16="http://schemas.microsoft.com/office/drawing/2014/main" val="20001"/>
                    </a:ext>
                  </a:extLst>
                </a:gridCol>
              </a:tblGrid>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A1</a:t>
                      </a:r>
                      <a:endParaRPr kumimoji="0" lang="en-US" sz="2600" b="0" i="0" u="none" strike="noStrike" cap="none" normalizeH="0" baseline="0" noProof="0">
                        <a:ln>
                          <a:noFill/>
                        </a:ln>
                        <a:solidFill>
                          <a:schemeClr val="tx1"/>
                        </a:solidFill>
                        <a:effectLst/>
                        <a:latin typeface="Arial"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r>
                        <a:rPr kumimoji="0" lang="en-US" sz="2000" b="0" i="0" u="none" strike="noStrike" cap="none" normalizeH="0" baseline="0" noProof="0" dirty="0">
                          <a:ln>
                            <a:noFill/>
                          </a:ln>
                          <a:solidFill>
                            <a:schemeClr val="tx1"/>
                          </a:solidFill>
                          <a:effectLst/>
                          <a:latin typeface="Arial" charset="0"/>
                        </a:rPr>
                        <a:t>E{</a:t>
                      </a:r>
                      <a:r>
                        <a:rPr lang="el-GR" sz="2000" i="1" dirty="0">
                          <a:cs typeface="Arial" charset="0"/>
                        </a:rPr>
                        <a:t>ε</a:t>
                      </a:r>
                      <a:r>
                        <a:rPr lang="en-US" sz="2000" baseline="-25000" dirty="0" err="1">
                          <a:cs typeface="Arial" charset="0"/>
                        </a:rPr>
                        <a:t>i</a:t>
                      </a:r>
                      <a:r>
                        <a:rPr kumimoji="0" lang="en-US" sz="2000" b="0" i="0" u="none" strike="noStrike" cap="none" normalizeH="0" baseline="0" noProof="0" dirty="0">
                          <a:ln>
                            <a:noFill/>
                          </a:ln>
                          <a:solidFill>
                            <a:schemeClr val="tx1"/>
                          </a:solidFill>
                          <a:effectLst/>
                          <a:latin typeface="Arial" charset="0"/>
                        </a:rPr>
                        <a:t>} = 0 for all </a:t>
                      </a:r>
                      <a:r>
                        <a:rPr kumimoji="0" lang="en-US" sz="2000" b="0" i="1" u="none" strike="noStrike" cap="none" normalizeH="0" baseline="0" noProof="0" dirty="0" err="1">
                          <a:ln>
                            <a:noFill/>
                          </a:ln>
                          <a:solidFill>
                            <a:schemeClr val="tx1"/>
                          </a:solidFill>
                          <a:effectLst/>
                          <a:latin typeface="Arial" charset="0"/>
                        </a:rPr>
                        <a:t>i</a:t>
                      </a:r>
                      <a:endParaRPr kumimoji="0" lang="en-US" sz="2000" b="0" i="1" u="none" strike="noStrike" cap="none" normalizeH="0" baseline="0" noProof="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4460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en-US" sz="2000" b="0" i="0" u="none" strike="noStrike" cap="none" normalizeH="0" baseline="0" noProof="0" dirty="0">
                          <a:ln>
                            <a:noFill/>
                          </a:ln>
                          <a:solidFill>
                            <a:schemeClr val="tx1"/>
                          </a:solidFill>
                          <a:effectLst/>
                          <a:latin typeface="Arial" charset="0"/>
                        </a:rPr>
                        <a:t>all </a:t>
                      </a:r>
                      <a:r>
                        <a:rPr lang="el-GR" sz="2000" i="1" dirty="0">
                          <a:cs typeface="Arial" charset="0"/>
                        </a:rPr>
                        <a:t>ε</a:t>
                      </a:r>
                      <a:r>
                        <a:rPr lang="en-US" sz="2000" baseline="-25000" dirty="0" err="1">
                          <a:cs typeface="Arial" charset="0"/>
                        </a:rPr>
                        <a:t>i</a:t>
                      </a:r>
                      <a:r>
                        <a:rPr kumimoji="0" lang="en-US" sz="2000" b="0" i="0" u="none" strike="noStrike" cap="none" normalizeH="0" baseline="0" noProof="0" dirty="0">
                          <a:ln>
                            <a:noFill/>
                          </a:ln>
                          <a:solidFill>
                            <a:schemeClr val="tx1"/>
                          </a:solidFill>
                          <a:effectLst/>
                          <a:latin typeface="Arial" charset="0"/>
                        </a:rPr>
                        <a:t> </a:t>
                      </a:r>
                      <a:r>
                        <a:rPr lang="en-US" sz="2000" b="0" i="0" kern="1200" noProof="0" dirty="0">
                          <a:solidFill>
                            <a:schemeClr val="tx1"/>
                          </a:solidFill>
                          <a:latin typeface="+mn-lt"/>
                          <a:ea typeface="+mn-ea"/>
                          <a:cs typeface="+mn-cs"/>
                        </a:rPr>
                        <a:t>are independent </a:t>
                      </a:r>
                      <a:r>
                        <a:rPr kumimoji="0" lang="en-US" sz="2000" b="0" i="0" u="none" strike="noStrike" cap="none" normalizeH="0" baseline="0" noProof="0" dirty="0">
                          <a:ln>
                            <a:noFill/>
                          </a:ln>
                          <a:solidFill>
                            <a:schemeClr val="tx1"/>
                          </a:solidFill>
                          <a:effectLst/>
                          <a:latin typeface="Arial" charset="0"/>
                        </a:rPr>
                        <a:t>of all </a:t>
                      </a:r>
                      <a:r>
                        <a:rPr kumimoji="0" lang="en-US" sz="2000" b="0" i="1" u="none" strike="noStrike" cap="none" normalizeH="0" baseline="0" noProof="0" dirty="0">
                          <a:ln>
                            <a:noFill/>
                          </a:ln>
                          <a:solidFill>
                            <a:schemeClr val="tx1"/>
                          </a:solidFill>
                          <a:effectLst/>
                          <a:latin typeface="Arial" charset="0"/>
                        </a:rPr>
                        <a:t>x</a:t>
                      </a:r>
                      <a:r>
                        <a:rPr kumimoji="0" lang="en-US" sz="2000" b="0" i="0" u="none" strike="noStrike" cap="none" normalizeH="0" baseline="-25000" noProof="0" dirty="0">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 (exogenous </a:t>
                      </a:r>
                      <a:r>
                        <a:rPr kumimoji="0" lang="en-US" sz="2000" b="0" i="1" u="none" strike="noStrike" cap="none" normalizeH="0" baseline="0" noProof="0" dirty="0">
                          <a:ln>
                            <a:noFill/>
                          </a:ln>
                          <a:solidFill>
                            <a:schemeClr val="tx1"/>
                          </a:solidFill>
                          <a:effectLst/>
                          <a:latin typeface="Arial" charset="0"/>
                        </a:rPr>
                        <a:t>x</a:t>
                      </a:r>
                      <a:r>
                        <a:rPr kumimoji="0" lang="en-US" sz="2000" b="0" i="0" u="none" strike="noStrike" cap="none" normalizeH="0" baseline="-25000" noProof="0" dirty="0">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A3</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V{</a:t>
                      </a:r>
                      <a:r>
                        <a:rPr lang="en-US" sz="2000" i="1">
                          <a:latin typeface="Symbol" pitchFamily="18" charset="2"/>
                        </a:rPr>
                        <a:t>e</a:t>
                      </a:r>
                      <a:r>
                        <a:rPr kumimoji="0" lang="en-US" sz="2000" b="0" i="0" u="none" strike="noStrike" cap="none" normalizeH="0" baseline="-25000" noProof="0" err="1">
                          <a:ln>
                            <a:noFill/>
                          </a:ln>
                          <a:solidFill>
                            <a:schemeClr val="tx1"/>
                          </a:solidFill>
                          <a:effectLst/>
                          <a:latin typeface="Arial" charset="0"/>
                        </a:rPr>
                        <a:t>i</a:t>
                      </a:r>
                      <a:r>
                        <a:rPr kumimoji="0" lang="en-US" sz="2000" b="0" i="0" u="none" strike="noStrike" cap="none" normalizeH="0" baseline="0" noProof="0">
                          <a:ln>
                            <a:noFill/>
                          </a:ln>
                          <a:solidFill>
                            <a:schemeClr val="tx1"/>
                          </a:solidFill>
                          <a:effectLst/>
                          <a:latin typeface="Arial" charset="0"/>
                        </a:rPr>
                        <a:t>} = </a:t>
                      </a:r>
                      <a:r>
                        <a:rPr kumimoji="0" lang="en-US" sz="2000" b="0" i="0" u="none" strike="noStrike" cap="none" normalizeH="0" baseline="0" noProof="0">
                          <a:ln>
                            <a:noFill/>
                          </a:ln>
                          <a:solidFill>
                            <a:schemeClr val="tx1"/>
                          </a:solidFill>
                          <a:effectLst/>
                          <a:latin typeface="Symbol" pitchFamily="18" charset="2"/>
                        </a:rPr>
                        <a:t>s</a:t>
                      </a:r>
                      <a:r>
                        <a:rPr kumimoji="0" lang="en-US" sz="2000" b="0" i="0" u="none" strike="noStrike" cap="none" normalizeH="0" baseline="30000" noProof="0">
                          <a:ln>
                            <a:noFill/>
                          </a:ln>
                          <a:solidFill>
                            <a:schemeClr val="tx1"/>
                          </a:solidFill>
                          <a:effectLst/>
                          <a:latin typeface="Arial" charset="0"/>
                        </a:rPr>
                        <a:t>2</a:t>
                      </a:r>
                      <a:r>
                        <a:rPr kumimoji="0" lang="en-US" sz="2000" b="0" i="0" u="none" strike="noStrike" cap="none" normalizeH="0" baseline="0" noProof="0">
                          <a:ln>
                            <a:noFill/>
                          </a:ln>
                          <a:solidFill>
                            <a:schemeClr val="tx1"/>
                          </a:solidFill>
                          <a:effectLst/>
                          <a:latin typeface="Arial" charset="0"/>
                        </a:rPr>
                        <a:t> for all </a:t>
                      </a:r>
                      <a:r>
                        <a:rPr kumimoji="0" lang="en-US" sz="2000" b="0" i="1" u="none" strike="noStrike" cap="none" normalizeH="0" baseline="0" noProof="0" err="1">
                          <a:ln>
                            <a:noFill/>
                          </a:ln>
                          <a:solidFill>
                            <a:schemeClr val="tx1"/>
                          </a:solidFill>
                          <a:effectLst/>
                          <a:latin typeface="Arial" charset="0"/>
                        </a:rPr>
                        <a:t>i</a:t>
                      </a:r>
                      <a:r>
                        <a:rPr kumimoji="0" lang="en-US" sz="2000" b="0" i="1" u="none" strike="noStrike" cap="none" normalizeH="0" baseline="0" noProof="0">
                          <a:ln>
                            <a:noFill/>
                          </a:ln>
                          <a:solidFill>
                            <a:schemeClr val="tx1"/>
                          </a:solidFill>
                          <a:effectLst/>
                          <a:latin typeface="Arial" charset="0"/>
                        </a:rPr>
                        <a:t> </a:t>
                      </a:r>
                      <a:r>
                        <a:rPr kumimoji="0" lang="en-US" sz="2000" b="0" i="0" u="none" strike="noStrike" cap="none" normalizeH="0" baseline="0" noProof="0">
                          <a:ln>
                            <a:noFill/>
                          </a:ln>
                          <a:solidFill>
                            <a:schemeClr val="tx1"/>
                          </a:solidFill>
                          <a:effectLst/>
                          <a:latin typeface="Arial" charset="0"/>
                        </a:rPr>
                        <a:t>(</a:t>
                      </a:r>
                      <a:r>
                        <a:rPr lang="en-US" sz="2000" err="1"/>
                        <a:t>homoskedasticity</a:t>
                      </a:r>
                      <a:r>
                        <a:rPr lang="en-US" sz="2000"/>
                        <a:t>)</a:t>
                      </a:r>
                      <a:r>
                        <a:rPr kumimoji="0" lang="en-US" sz="2000" b="0" i="0" u="none" strike="noStrike" cap="none" normalizeH="0" baseline="0" noProof="0">
                          <a:ln>
                            <a:noFill/>
                          </a:ln>
                          <a:solidFill>
                            <a:schemeClr val="tx1"/>
                          </a:solidFill>
                          <a:effectLst/>
                          <a:latin typeface="Arial" charset="0"/>
                        </a:rPr>
                        <a:t> </a:t>
                      </a:r>
                      <a:endParaRPr kumimoji="0" lang="en-US" sz="2000" b="0" i="1" u="none" strike="noStrike" cap="none" normalizeH="0" baseline="0" noProof="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a:ln>
                            <a:noFill/>
                          </a:ln>
                          <a:solidFill>
                            <a:schemeClr val="tx1"/>
                          </a:solidFill>
                          <a:effectLst/>
                          <a:latin typeface="Arial" charset="0"/>
                        </a:rPr>
                        <a:t>A4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dirty="0" err="1">
                          <a:ln>
                            <a:noFill/>
                          </a:ln>
                          <a:solidFill>
                            <a:schemeClr val="tx1"/>
                          </a:solidFill>
                          <a:effectLst/>
                          <a:latin typeface="Arial" charset="0"/>
                        </a:rPr>
                        <a:t>Cov</a:t>
                      </a:r>
                      <a:r>
                        <a:rPr kumimoji="0" lang="en-US" sz="2000" b="0" i="0" u="none" strike="noStrike" cap="none" normalizeH="0" baseline="0" noProof="0" dirty="0">
                          <a:ln>
                            <a:noFill/>
                          </a:ln>
                          <a:solidFill>
                            <a:schemeClr val="tx1"/>
                          </a:solidFill>
                          <a:effectLst/>
                          <a:latin typeface="Arial" charset="0"/>
                        </a:rPr>
                        <a:t>{</a:t>
                      </a:r>
                      <a:r>
                        <a:rPr lang="el-GR" sz="2000" i="1" dirty="0">
                          <a:cs typeface="Arial" charset="0"/>
                        </a:rPr>
                        <a:t>ε</a:t>
                      </a:r>
                      <a:r>
                        <a:rPr lang="en-US" sz="2000" baseline="-25000" dirty="0" err="1">
                          <a:cs typeface="Arial" charset="0"/>
                        </a:rPr>
                        <a:t>i</a:t>
                      </a:r>
                      <a:r>
                        <a:rPr kumimoji="0" lang="en-US" sz="2000" b="0" i="0" u="none" strike="noStrike" cap="none" normalizeH="0" baseline="0" noProof="0" dirty="0">
                          <a:ln>
                            <a:noFill/>
                          </a:ln>
                          <a:solidFill>
                            <a:schemeClr val="tx1"/>
                          </a:solidFill>
                          <a:effectLst/>
                          <a:latin typeface="Arial" charset="0"/>
                        </a:rPr>
                        <a:t>, </a:t>
                      </a:r>
                      <a:r>
                        <a:rPr lang="el-GR" sz="2000" i="1" dirty="0">
                          <a:cs typeface="Arial" charset="0"/>
                        </a:rPr>
                        <a:t>ε</a:t>
                      </a:r>
                      <a:r>
                        <a:rPr lang="en-US" sz="2000" baseline="-25000" dirty="0">
                          <a:cs typeface="Arial" charset="0"/>
                        </a:rPr>
                        <a:t>j</a:t>
                      </a:r>
                      <a:r>
                        <a:rPr kumimoji="0" lang="en-US" sz="2000" b="0" i="0" u="none" strike="noStrike" cap="none" normalizeH="0" baseline="0" noProof="0" dirty="0">
                          <a:ln>
                            <a:noFill/>
                          </a:ln>
                          <a:solidFill>
                            <a:schemeClr val="tx1"/>
                          </a:solidFill>
                          <a:effectLst/>
                          <a:latin typeface="Arial" charset="0"/>
                        </a:rPr>
                        <a:t>} = 0 for all </a:t>
                      </a:r>
                      <a:r>
                        <a:rPr kumimoji="0" lang="en-US" sz="2000" b="0" i="1" u="none" strike="noStrike" cap="none" normalizeH="0" baseline="0" noProof="0" dirty="0" err="1">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 and </a:t>
                      </a:r>
                      <a:r>
                        <a:rPr kumimoji="0" lang="en-US" sz="2000" b="0" i="1" u="none" strike="noStrike" cap="none" normalizeH="0" baseline="0" noProof="0" dirty="0">
                          <a:ln>
                            <a:noFill/>
                          </a:ln>
                          <a:solidFill>
                            <a:schemeClr val="tx1"/>
                          </a:solidFill>
                          <a:effectLst/>
                          <a:latin typeface="Arial" charset="0"/>
                        </a:rPr>
                        <a:t>j</a:t>
                      </a:r>
                      <a:r>
                        <a:rPr kumimoji="0" lang="en-US" sz="2000" b="0" i="0" u="none" strike="noStrike" cap="none" normalizeH="0" baseline="0" noProof="0" dirty="0">
                          <a:ln>
                            <a:noFill/>
                          </a:ln>
                          <a:solidFill>
                            <a:schemeClr val="tx1"/>
                          </a:solidFill>
                          <a:effectLst/>
                          <a:latin typeface="Arial" charset="0"/>
                        </a:rPr>
                        <a:t> with </a:t>
                      </a:r>
                      <a:r>
                        <a:rPr kumimoji="0" lang="en-US" sz="2000" b="0" i="1" u="none" strike="noStrike" cap="none" normalizeH="0" baseline="0" noProof="0" dirty="0" err="1">
                          <a:ln>
                            <a:noFill/>
                          </a:ln>
                          <a:solidFill>
                            <a:schemeClr val="tx1"/>
                          </a:solidFill>
                          <a:effectLst/>
                          <a:latin typeface="Arial" charset="0"/>
                        </a:rPr>
                        <a:t>i</a:t>
                      </a:r>
                      <a:r>
                        <a:rPr kumimoji="0" lang="en-US" sz="2000" b="0" i="0" u="none" strike="noStrike" cap="none" normalizeH="0" baseline="0" noProof="0" dirty="0">
                          <a:ln>
                            <a:noFill/>
                          </a:ln>
                          <a:solidFill>
                            <a:schemeClr val="tx1"/>
                          </a:solidFill>
                          <a:effectLst/>
                          <a:latin typeface="Arial" charset="0"/>
                        </a:rPr>
                        <a:t> ≠ </a:t>
                      </a:r>
                      <a:r>
                        <a:rPr kumimoji="0" lang="en-US" sz="2000" b="0" i="1" u="none" strike="noStrike" cap="none" normalizeH="0" baseline="0" noProof="0" dirty="0">
                          <a:ln>
                            <a:noFill/>
                          </a:ln>
                          <a:solidFill>
                            <a:schemeClr val="tx1"/>
                          </a:solidFill>
                          <a:effectLst/>
                          <a:latin typeface="Arial" charset="0"/>
                        </a:rPr>
                        <a:t>j </a:t>
                      </a:r>
                      <a:r>
                        <a:rPr lang="en-US" sz="2000" dirty="0"/>
                        <a:t>(no autocorrelation)</a:t>
                      </a:r>
                      <a:endParaRPr kumimoji="0" lang="en-US" sz="2000" b="0" i="1" u="none" strike="noStrike" cap="none" normalizeH="0" baseline="0" noProof="0" dirty="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7" name="Datumsplatzhalter 6"/>
          <p:cNvSpPr>
            <a:spLocks noGrp="1"/>
          </p:cNvSpPr>
          <p:nvPr>
            <p:ph type="dt" sz="quarter" idx="10"/>
          </p:nvPr>
        </p:nvSpPr>
        <p:spPr/>
        <p:txBody>
          <a:bodyPr/>
          <a:lstStyle/>
          <a:p>
            <a:pPr>
              <a:defRPr/>
            </a:pPr>
            <a:r>
              <a:rPr lang="en-US" altLang="en-US"/>
              <a:t>Oct 5, 2018</a:t>
            </a:r>
            <a:endParaRPr lang="de-AT" altLang="en-US"/>
          </a:p>
        </p:txBody>
      </p:sp>
      <p:sp>
        <p:nvSpPr>
          <p:cNvPr id="8" name="Fußzeilenplatzhalter 7"/>
          <p:cNvSpPr>
            <a:spLocks noGrp="1"/>
          </p:cNvSpPr>
          <p:nvPr>
            <p:ph type="ftr" sz="quarter" idx="11"/>
          </p:nvPr>
        </p:nvSpPr>
        <p:spPr/>
        <p:txBody>
          <a:bodyPr/>
          <a:lstStyle/>
          <a:p>
            <a:pPr>
              <a:defRPr/>
            </a:pPr>
            <a:r>
              <a:rPr lang="de-AT" altLang="en-US"/>
              <a:t>Hackl, Econometrics, Lecture 1 </a:t>
            </a:r>
          </a:p>
        </p:txBody>
      </p:sp>
      <p:sp>
        <p:nvSpPr>
          <p:cNvPr id="2" name="Rectangle 1"/>
          <p:cNvSpPr/>
          <p:nvPr/>
        </p:nvSpPr>
        <p:spPr>
          <a:xfrm>
            <a:off x="457200" y="1556792"/>
            <a:ext cx="7931224" cy="4336572"/>
          </a:xfrm>
          <a:prstGeom prst="rect">
            <a:avLst/>
          </a:prstGeom>
        </p:spPr>
        <p:txBody>
          <a:bodyPr wrap="square">
            <a:spAutoFit/>
          </a:bodyPr>
          <a:lstStyle/>
          <a:p>
            <a:pPr marL="342900" indent="-342900">
              <a:lnSpc>
                <a:spcPct val="90000"/>
              </a:lnSpc>
              <a:spcBef>
                <a:spcPct val="20000"/>
              </a:spcBef>
              <a:buClr>
                <a:schemeClr val="accent1"/>
              </a:buClr>
              <a:buSzPct val="65000"/>
              <a:defRPr/>
            </a:pPr>
            <a:r>
              <a:rPr lang="en-GB" sz="2000" kern="0" dirty="0"/>
              <a:t>Observation </a:t>
            </a:r>
            <a:r>
              <a:rPr lang="en-GB" sz="2000" i="1" kern="0" dirty="0" err="1"/>
              <a:t>y</a:t>
            </a:r>
            <a:r>
              <a:rPr lang="en-GB" sz="2000" kern="0" baseline="-25000" dirty="0" err="1"/>
              <a:t>i</a:t>
            </a:r>
            <a:r>
              <a:rPr lang="en-GB" sz="2000" kern="0" dirty="0"/>
              <a:t> is a linear function </a:t>
            </a:r>
          </a:p>
          <a:p>
            <a:pPr marL="669925" lvl="1" indent="-325438">
              <a:spcBef>
                <a:spcPts val="600"/>
              </a:spcBef>
              <a:buClr>
                <a:schemeClr val="accent2"/>
              </a:buClr>
              <a:buSzPct val="60000"/>
              <a:buFont typeface="Wingdings" pitchFamily="2" charset="2"/>
              <a:buNone/>
              <a:defRPr/>
            </a:pPr>
            <a:r>
              <a:rPr lang="en-GB" kern="0" dirty="0"/>
              <a:t>	</a:t>
            </a:r>
            <a:r>
              <a:rPr lang="en-GB" sz="2000" i="1" kern="0" dirty="0" err="1"/>
              <a:t>y</a:t>
            </a:r>
            <a:r>
              <a:rPr lang="en-GB" sz="2000" kern="0" baseline="-25000" dirty="0" err="1"/>
              <a:t>i</a:t>
            </a:r>
            <a:r>
              <a:rPr lang="en-GB" sz="2000" kern="0" dirty="0"/>
              <a:t> = </a:t>
            </a:r>
            <a:r>
              <a:rPr lang="en-GB" sz="2000" i="1" kern="0" dirty="0" err="1"/>
              <a:t>x</a:t>
            </a:r>
            <a:r>
              <a:rPr lang="en-GB" sz="2000" kern="0" baseline="-25000" dirty="0" err="1"/>
              <a:t>i</a:t>
            </a:r>
            <a:r>
              <a:rPr lang="en-GB" sz="2000" kern="0" dirty="0" err="1"/>
              <a:t>'</a:t>
            </a:r>
            <a:r>
              <a:rPr lang="en-GB" sz="2000" kern="0" dirty="0" err="1">
                <a:latin typeface="Symbol" pitchFamily="18" charset="2"/>
              </a:rPr>
              <a:t>b</a:t>
            </a:r>
            <a:r>
              <a:rPr lang="en-GB" sz="2000" kern="0" dirty="0"/>
              <a:t> + </a:t>
            </a:r>
            <a:r>
              <a:rPr lang="en-GB" sz="2000" i="1" dirty="0" err="1"/>
              <a:t>ε</a:t>
            </a:r>
            <a:r>
              <a:rPr lang="en-GB" sz="2000" baseline="-25000" dirty="0" err="1"/>
              <a:t>i</a:t>
            </a:r>
            <a:r>
              <a:rPr lang="en-GB" sz="2000" baseline="-25000" dirty="0"/>
              <a:t> </a:t>
            </a:r>
            <a:endParaRPr lang="en-GB" kern="0" baseline="-25000" dirty="0"/>
          </a:p>
          <a:p>
            <a:pPr marL="669925" lvl="1" indent="-325438">
              <a:spcBef>
                <a:spcPts val="600"/>
              </a:spcBef>
              <a:buClr>
                <a:schemeClr val="accent2"/>
              </a:buClr>
              <a:buSzPct val="60000"/>
              <a:defRPr/>
            </a:pPr>
            <a:r>
              <a:rPr lang="en-GB" sz="2000" kern="0" dirty="0"/>
              <a:t>of observations </a:t>
            </a:r>
            <a:r>
              <a:rPr lang="en-GB" sz="2000" i="1" kern="0" dirty="0" err="1"/>
              <a:t>x</a:t>
            </a:r>
            <a:r>
              <a:rPr lang="en-GB" sz="2000" kern="0" baseline="-25000" dirty="0" err="1"/>
              <a:t>ik</a:t>
            </a:r>
            <a:r>
              <a:rPr lang="en-GB" sz="2000" kern="0" dirty="0"/>
              <a:t> of the </a:t>
            </a:r>
            <a:r>
              <a:rPr lang="en-GB" sz="2000" dirty="0"/>
              <a:t>regressor </a:t>
            </a:r>
            <a:r>
              <a:rPr lang="en-GB" sz="2000" kern="0" dirty="0"/>
              <a:t>variables </a:t>
            </a:r>
            <a:r>
              <a:rPr lang="en-GB" sz="2000" i="1" kern="0" dirty="0" err="1"/>
              <a:t>X</a:t>
            </a:r>
            <a:r>
              <a:rPr lang="en-GB" sz="2000" i="1" kern="0" baseline="-25000" dirty="0" err="1"/>
              <a:t>k</a:t>
            </a:r>
            <a:r>
              <a:rPr lang="en-GB" sz="2000" kern="0" dirty="0"/>
              <a:t>, </a:t>
            </a:r>
            <a:r>
              <a:rPr lang="en-GB" sz="2000" i="1" kern="0" dirty="0"/>
              <a:t>k</a:t>
            </a:r>
            <a:r>
              <a:rPr lang="en-GB" sz="2000" kern="0" dirty="0"/>
              <a:t> = 1, …, </a:t>
            </a:r>
            <a:r>
              <a:rPr lang="en-GB" sz="2000" i="1" kern="0" dirty="0"/>
              <a:t>K</a:t>
            </a:r>
            <a:r>
              <a:rPr lang="en-GB" sz="2000" kern="0" dirty="0"/>
              <a:t>, and the error term </a:t>
            </a:r>
            <a:r>
              <a:rPr lang="en-GB" sz="2000" i="1" dirty="0" err="1"/>
              <a:t>ε</a:t>
            </a:r>
            <a:r>
              <a:rPr lang="en-GB" sz="2000" baseline="-25000" dirty="0" err="1"/>
              <a:t>i</a:t>
            </a:r>
            <a:r>
              <a:rPr lang="en-GB" sz="2000" kern="0" dirty="0"/>
              <a:t> </a:t>
            </a:r>
          </a:p>
          <a:p>
            <a:pPr marL="669925" lvl="1" indent="-325438">
              <a:spcBef>
                <a:spcPts val="600"/>
              </a:spcBef>
              <a:buClr>
                <a:schemeClr val="accent2"/>
              </a:buClr>
              <a:buSzPct val="60000"/>
              <a:defRPr/>
            </a:pPr>
            <a:r>
              <a:rPr lang="en-GB" sz="2000" kern="0" dirty="0"/>
              <a:t>for </a:t>
            </a:r>
            <a:r>
              <a:rPr lang="en-GB" sz="2000" i="1" kern="0" dirty="0" err="1"/>
              <a:t>i</a:t>
            </a:r>
            <a:r>
              <a:rPr lang="en-GB" sz="2000" kern="0" dirty="0"/>
              <a:t> = 1, …, </a:t>
            </a:r>
            <a:r>
              <a:rPr lang="en-GB" sz="2000" i="1" kern="0" dirty="0"/>
              <a:t>N</a:t>
            </a:r>
            <a:r>
              <a:rPr lang="en-GB" sz="2000" dirty="0"/>
              <a:t>; </a:t>
            </a:r>
            <a:r>
              <a:rPr lang="en-GB" sz="2000" i="1" kern="0" dirty="0"/>
              <a:t>x</a:t>
            </a:r>
            <a:r>
              <a:rPr lang="en-GB" sz="2000" kern="0" baseline="-25000" dirty="0"/>
              <a:t>i</a:t>
            </a:r>
            <a:r>
              <a:rPr lang="en-GB" sz="2000" kern="0" dirty="0"/>
              <a:t>' = (</a:t>
            </a:r>
            <a:r>
              <a:rPr lang="en-GB" sz="2000" i="1" kern="0" dirty="0"/>
              <a:t>x</a:t>
            </a:r>
            <a:r>
              <a:rPr lang="en-GB" sz="2000" kern="0" baseline="-25000" dirty="0"/>
              <a:t>i1</a:t>
            </a:r>
            <a:r>
              <a:rPr lang="en-GB" sz="2000" kern="0" dirty="0"/>
              <a:t>, …, </a:t>
            </a:r>
            <a:r>
              <a:rPr lang="en-GB" sz="2000" i="1" kern="0" dirty="0" err="1"/>
              <a:t>x</a:t>
            </a:r>
            <a:r>
              <a:rPr lang="en-GB" sz="2000" kern="0" baseline="-25000" dirty="0" err="1"/>
              <a:t>iK</a:t>
            </a:r>
            <a:r>
              <a:rPr lang="en-GB" sz="2000" kern="0" dirty="0"/>
              <a:t>); </a:t>
            </a:r>
            <a:r>
              <a:rPr lang="en-GB" sz="2000" i="1" kern="0" dirty="0"/>
              <a:t>X</a:t>
            </a:r>
            <a:r>
              <a:rPr lang="en-GB" sz="2000" kern="0" dirty="0"/>
              <a:t> = (</a:t>
            </a:r>
            <a:r>
              <a:rPr lang="en-GB" sz="2000" i="1" kern="0" dirty="0" err="1"/>
              <a:t>x</a:t>
            </a:r>
            <a:r>
              <a:rPr lang="en-GB" sz="2000" kern="0" baseline="-25000" dirty="0" err="1"/>
              <a:t>ik</a:t>
            </a:r>
            <a:r>
              <a:rPr lang="en-GB" sz="2000" kern="0" dirty="0"/>
              <a:t>)</a:t>
            </a:r>
            <a:endParaRPr lang="en-GB" sz="2000" i="1" kern="0" dirty="0"/>
          </a:p>
          <a:p>
            <a:pPr marL="342900" indent="-342900">
              <a:lnSpc>
                <a:spcPct val="90000"/>
              </a:lnSpc>
              <a:spcBef>
                <a:spcPct val="20000"/>
              </a:spcBef>
              <a:buClr>
                <a:schemeClr val="accent1"/>
              </a:buClr>
              <a:buSzPct val="65000"/>
              <a:defRPr/>
            </a:pPr>
            <a:endParaRPr lang="en-GB" sz="2000" kern="0" dirty="0"/>
          </a:p>
          <a:p>
            <a:pPr marL="342900" indent="-342900">
              <a:lnSpc>
                <a:spcPct val="90000"/>
              </a:lnSpc>
              <a:spcBef>
                <a:spcPct val="20000"/>
              </a:spcBef>
              <a:buClr>
                <a:schemeClr val="accent1"/>
              </a:buClr>
              <a:buSzPct val="65000"/>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800" kern="0" dirty="0"/>
          </a:p>
          <a:p>
            <a:pPr marL="342900" indent="-342900">
              <a:lnSpc>
                <a:spcPct val="90000"/>
              </a:lnSpc>
              <a:spcBef>
                <a:spcPct val="20000"/>
              </a:spcBef>
              <a:buClr>
                <a:schemeClr val="accent1"/>
              </a:buClr>
              <a:buSzPct val="65000"/>
              <a:defRPr/>
            </a:pPr>
            <a:r>
              <a:rPr lang="en-GB" sz="2000" kern="0" dirty="0"/>
              <a:t>In matrix notation: </a:t>
            </a:r>
            <a:r>
              <a:rPr lang="en-GB" sz="2000" dirty="0"/>
              <a:t>E{</a:t>
            </a:r>
            <a:r>
              <a:rPr lang="en-GB" sz="2000" i="1" dirty="0" err="1"/>
              <a:t>ε</a:t>
            </a:r>
            <a:r>
              <a:rPr lang="en-GB" sz="2000" dirty="0"/>
              <a:t>} = 0, V{</a:t>
            </a:r>
            <a:r>
              <a:rPr lang="en-GB" sz="2000" i="1" dirty="0" err="1"/>
              <a:t>ε</a:t>
            </a:r>
            <a:r>
              <a:rPr lang="en-GB" sz="2000" dirty="0"/>
              <a:t>} = </a:t>
            </a:r>
            <a:r>
              <a:rPr lang="en-GB" sz="2000" dirty="0">
                <a:latin typeface="Symbol" pitchFamily="18" charset="2"/>
              </a:rPr>
              <a:t>s</a:t>
            </a:r>
            <a:r>
              <a:rPr lang="en-GB" sz="2000" baseline="30000" dirty="0"/>
              <a:t>2 </a:t>
            </a:r>
            <a:r>
              <a:rPr lang="en-GB" sz="2000" i="1" dirty="0"/>
              <a:t>I</a:t>
            </a:r>
            <a:r>
              <a:rPr lang="en-GB" sz="2000" baseline="-25000" dirty="0"/>
              <a:t>N</a:t>
            </a:r>
            <a:endParaRPr lang="en-GB" sz="2000" kern="0" dirty="0"/>
          </a:p>
        </p:txBody>
      </p:sp>
    </p:spTree>
    <p:extLst>
      <p:ext uri="{BB962C8B-B14F-4D97-AF65-F5344CB8AC3E}">
        <p14:creationId xmlns:p14="http://schemas.microsoft.com/office/powerpoint/2010/main" val="16287487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GB" altLang="cs-CZ" sz="4000">
                <a:latin typeface="Verdana" pitchFamily="34" charset="0"/>
              </a:rPr>
              <a:t>Systematic Part of the Model</a:t>
            </a:r>
            <a:endParaRPr lang="en-GB" altLang="cs-CZ" sz="4000" baseline="-25000">
              <a:latin typeface="Verdana" pitchFamily="34" charset="0"/>
            </a:endParaRPr>
          </a:p>
        </p:txBody>
      </p:sp>
      <p:sp>
        <p:nvSpPr>
          <p:cNvPr id="24580"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dirty="0"/>
              <a:t>The systematic part E{</a:t>
            </a:r>
            <a:r>
              <a:rPr lang="en-GB" altLang="cs-CZ" sz="2000" i="1" dirty="0" err="1"/>
              <a:t>y</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of the model </a:t>
            </a:r>
            <a:r>
              <a:rPr lang="en-GB" altLang="cs-CZ" sz="2000" i="1" dirty="0" err="1"/>
              <a:t>y</a:t>
            </a:r>
            <a:r>
              <a:rPr lang="en-GB" altLang="cs-CZ" sz="2000" baseline="-25000" dirty="0" err="1"/>
              <a:t>i</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dirty="0" err="1">
                <a:latin typeface="Symbol" pitchFamily="18" charset="2"/>
              </a:rPr>
              <a:t>b</a:t>
            </a:r>
            <a:r>
              <a:rPr lang="en-GB" altLang="cs-CZ" sz="2000" dirty="0"/>
              <a:t>  + </a:t>
            </a:r>
            <a:r>
              <a:rPr lang="en-GB" altLang="cs-CZ" sz="2000" i="1" dirty="0" err="1">
                <a:cs typeface="Arial" charset="0"/>
              </a:rPr>
              <a:t>ε</a:t>
            </a:r>
            <a:r>
              <a:rPr lang="en-GB" altLang="cs-CZ" sz="2000" baseline="-25000" dirty="0" err="1">
                <a:cs typeface="Arial" charset="0"/>
              </a:rPr>
              <a:t>i</a:t>
            </a:r>
            <a:r>
              <a:rPr lang="en-GB" altLang="cs-CZ" sz="2000" dirty="0"/>
              <a:t>, given observations </a:t>
            </a:r>
            <a:r>
              <a:rPr lang="en-GB" altLang="cs-CZ" sz="2000" i="1" dirty="0"/>
              <a:t>x</a:t>
            </a:r>
            <a:r>
              <a:rPr lang="en-GB" altLang="cs-CZ" sz="2000" baseline="-25000" dirty="0"/>
              <a:t>i</a:t>
            </a:r>
            <a:r>
              <a:rPr lang="en-GB" altLang="cs-CZ" sz="2000" dirty="0"/>
              <a:t>, is derived under the Gauss-Markov assumptions as follows: </a:t>
            </a:r>
          </a:p>
          <a:p>
            <a:pPr>
              <a:spcBef>
                <a:spcPts val="600"/>
              </a:spcBef>
              <a:buFont typeface="Wingdings" pitchFamily="2" charset="2"/>
              <a:buNone/>
            </a:pPr>
            <a:r>
              <a:rPr lang="en-GB" altLang="cs-CZ" sz="2000" dirty="0"/>
              <a:t>(A2) implies E{</a:t>
            </a:r>
            <a:r>
              <a:rPr lang="en-GB" altLang="cs-CZ" sz="2000" i="1" dirty="0" err="1">
                <a:cs typeface="Arial" charset="0"/>
              </a:rPr>
              <a:t>ε</a:t>
            </a:r>
            <a:r>
              <a:rPr lang="en-GB" altLang="cs-CZ" sz="2000" i="1" dirty="0">
                <a:cs typeface="Arial" charset="0"/>
              </a:rPr>
              <a:t> </a:t>
            </a:r>
            <a:r>
              <a:rPr lang="en-GB" altLang="cs-CZ" sz="2000" dirty="0"/>
              <a:t>|</a:t>
            </a:r>
            <a:r>
              <a:rPr lang="en-GB" altLang="cs-CZ" sz="2000" baseline="-25000" dirty="0"/>
              <a:t> </a:t>
            </a:r>
            <a:r>
              <a:rPr lang="en-GB" altLang="cs-CZ" sz="2000" i="1" dirty="0"/>
              <a:t>X</a:t>
            </a:r>
            <a:r>
              <a:rPr lang="en-GB" altLang="cs-CZ" sz="2000" dirty="0"/>
              <a:t>} = E{</a:t>
            </a:r>
            <a:r>
              <a:rPr lang="en-GB" altLang="cs-CZ" sz="2000" i="1" dirty="0" err="1">
                <a:cs typeface="Arial" charset="0"/>
              </a:rPr>
              <a:t>ε</a:t>
            </a:r>
            <a:r>
              <a:rPr lang="en-GB" altLang="cs-CZ" sz="2000" dirty="0"/>
              <a:t>} = 0 and V{</a:t>
            </a:r>
            <a:r>
              <a:rPr lang="en-GB" altLang="cs-CZ" sz="2000" i="1" dirty="0" err="1">
                <a:cs typeface="Arial" charset="0"/>
              </a:rPr>
              <a:t>ε</a:t>
            </a:r>
            <a:r>
              <a:rPr lang="en-GB" altLang="cs-CZ" sz="2000" i="1" dirty="0">
                <a:cs typeface="Arial" charset="0"/>
              </a:rPr>
              <a:t> </a:t>
            </a:r>
            <a:r>
              <a:rPr lang="en-GB" altLang="cs-CZ" sz="2000" dirty="0"/>
              <a:t>|</a:t>
            </a:r>
            <a:r>
              <a:rPr lang="en-GB" altLang="cs-CZ" sz="2000" baseline="-25000" dirty="0"/>
              <a:t> </a:t>
            </a:r>
            <a:r>
              <a:rPr lang="en-GB" altLang="cs-CZ" sz="2000" i="1" dirty="0"/>
              <a:t>X</a:t>
            </a:r>
            <a:r>
              <a:rPr lang="en-GB" altLang="cs-CZ" sz="2000" dirty="0"/>
              <a:t>} = V{</a:t>
            </a:r>
            <a:r>
              <a:rPr lang="en-GB" altLang="cs-CZ" sz="2000" i="1" dirty="0" err="1">
                <a:cs typeface="Arial" charset="0"/>
              </a:rPr>
              <a:t>ε</a:t>
            </a:r>
            <a:r>
              <a:rPr lang="en-GB" altLang="cs-CZ" sz="2000" dirty="0"/>
              <a:t>} = </a:t>
            </a:r>
            <a:r>
              <a:rPr lang="en-GB" altLang="cs-CZ" sz="2000" dirty="0">
                <a:latin typeface="Symbol" pitchFamily="18" charset="2"/>
              </a:rPr>
              <a:t>s</a:t>
            </a:r>
            <a:r>
              <a:rPr lang="en-GB" altLang="cs-CZ" sz="2000" baseline="30000" dirty="0"/>
              <a:t>2 </a:t>
            </a:r>
            <a:r>
              <a:rPr lang="en-GB" altLang="cs-CZ" sz="2000" i="1" dirty="0"/>
              <a:t>I</a:t>
            </a:r>
            <a:r>
              <a:rPr lang="en-GB" altLang="cs-CZ" sz="2000" baseline="-25000" dirty="0"/>
              <a:t>N</a:t>
            </a:r>
          </a:p>
          <a:p>
            <a:pPr>
              <a:spcBef>
                <a:spcPts val="600"/>
              </a:spcBef>
            </a:pPr>
            <a:r>
              <a:rPr lang="en-GB" altLang="cs-CZ" sz="2000" dirty="0"/>
              <a:t>Observations </a:t>
            </a:r>
            <a:r>
              <a:rPr lang="en-GB" altLang="cs-CZ" sz="2000" i="1" dirty="0"/>
              <a:t>x</a:t>
            </a:r>
            <a:r>
              <a:rPr lang="en-GB" altLang="cs-CZ" sz="2000" baseline="-25000" dirty="0"/>
              <a:t>i</a:t>
            </a:r>
            <a:r>
              <a:rPr lang="en-GB" altLang="cs-CZ" sz="2000" dirty="0"/>
              <a:t>, </a:t>
            </a:r>
            <a:r>
              <a:rPr lang="en-GB" altLang="cs-CZ" sz="2000" i="1" dirty="0" err="1"/>
              <a:t>i</a:t>
            </a:r>
            <a:r>
              <a:rPr lang="en-GB" altLang="cs-CZ" sz="2000" dirty="0"/>
              <a:t> = 1, …, </a:t>
            </a:r>
            <a:r>
              <a:rPr lang="en-GB" altLang="cs-CZ" sz="2000" i="1" dirty="0"/>
              <a:t>N</a:t>
            </a:r>
            <a:r>
              <a:rPr lang="en-GB" altLang="cs-CZ" sz="2000" dirty="0"/>
              <a:t>, do not affect the properties of </a:t>
            </a:r>
            <a:r>
              <a:rPr lang="en-GB" altLang="cs-CZ" sz="2000" i="1" dirty="0" err="1">
                <a:cs typeface="Arial" charset="0"/>
              </a:rPr>
              <a:t>ε</a:t>
            </a:r>
            <a:endParaRPr lang="en-GB" altLang="cs-CZ" sz="2000" dirty="0"/>
          </a:p>
          <a:p>
            <a:pPr>
              <a:spcBef>
                <a:spcPts val="600"/>
              </a:spcBef>
            </a:pPr>
            <a:r>
              <a:rPr lang="en-GB" altLang="cs-CZ" sz="2000" dirty="0"/>
              <a:t>The systematic part </a:t>
            </a:r>
          </a:p>
          <a:p>
            <a:pPr>
              <a:spcBef>
                <a:spcPts val="600"/>
              </a:spcBef>
              <a:buFont typeface="Wingdings" pitchFamily="2" charset="2"/>
              <a:buNone/>
            </a:pPr>
            <a:r>
              <a:rPr lang="en-GB" altLang="cs-CZ" sz="2000" dirty="0"/>
              <a:t>	</a:t>
            </a:r>
            <a:r>
              <a:rPr lang="en-GB" altLang="cs-CZ" sz="2000" i="1" dirty="0"/>
              <a:t> 	</a:t>
            </a:r>
            <a:r>
              <a:rPr lang="en-GB" altLang="cs-CZ" sz="2000" dirty="0"/>
              <a:t>E{</a:t>
            </a:r>
            <a:r>
              <a:rPr lang="en-GB" altLang="cs-CZ" sz="2000" i="1" dirty="0" err="1"/>
              <a:t>y</a:t>
            </a:r>
            <a:r>
              <a:rPr lang="en-GB" altLang="cs-CZ" sz="2000" baseline="-25000" dirty="0" err="1"/>
              <a:t>i</a:t>
            </a:r>
            <a:r>
              <a:rPr lang="en-GB" altLang="cs-CZ" sz="2000" dirty="0"/>
              <a:t> |</a:t>
            </a:r>
            <a:r>
              <a:rPr lang="en-GB" altLang="cs-CZ" sz="2000" baseline="-25000" dirty="0"/>
              <a:t> </a:t>
            </a:r>
            <a:r>
              <a:rPr lang="en-GB" altLang="cs-CZ" sz="2000" i="1" dirty="0"/>
              <a:t>x</a:t>
            </a:r>
            <a:r>
              <a:rPr lang="en-GB" altLang="cs-CZ" sz="2000" baseline="-25000" dirty="0"/>
              <a:t>i </a:t>
            </a:r>
            <a:r>
              <a:rPr lang="en-GB" altLang="cs-CZ" sz="2000" dirty="0"/>
              <a:t>} = </a:t>
            </a:r>
            <a:r>
              <a:rPr lang="en-GB" altLang="cs-CZ" sz="2000" i="1" dirty="0" err="1"/>
              <a:t>x</a:t>
            </a:r>
            <a:r>
              <a:rPr lang="en-GB" altLang="cs-CZ" sz="2000" baseline="-25000" dirty="0" err="1"/>
              <a:t>i</a:t>
            </a:r>
            <a:r>
              <a:rPr lang="en-GB" altLang="cs-CZ" sz="2000" dirty="0" err="1"/>
              <a:t>'</a:t>
            </a:r>
            <a:r>
              <a:rPr lang="en-GB" altLang="cs-CZ" sz="2000" dirty="0" err="1">
                <a:latin typeface="Symbol" pitchFamily="18" charset="2"/>
              </a:rPr>
              <a:t>b</a:t>
            </a:r>
            <a:r>
              <a:rPr lang="en-GB" altLang="cs-CZ" sz="2000" dirty="0"/>
              <a:t> </a:t>
            </a:r>
          </a:p>
          <a:p>
            <a:pPr>
              <a:spcBef>
                <a:spcPts val="600"/>
              </a:spcBef>
              <a:buFont typeface="Wingdings" pitchFamily="2" charset="2"/>
              <a:buNone/>
            </a:pPr>
            <a:r>
              <a:rPr lang="en-GB" altLang="cs-CZ" sz="2000" dirty="0"/>
              <a:t>	can be interpreted as the conditional expectation of </a:t>
            </a:r>
            <a:r>
              <a:rPr lang="en-GB" altLang="cs-CZ" sz="2000" i="1" dirty="0" err="1"/>
              <a:t>y</a:t>
            </a:r>
            <a:r>
              <a:rPr lang="en-GB" altLang="cs-CZ" sz="2000" baseline="-25000" dirty="0" err="1"/>
              <a:t>i</a:t>
            </a:r>
            <a:r>
              <a:rPr lang="en-GB" altLang="cs-CZ" sz="2000" dirty="0"/>
              <a:t>, given observations </a:t>
            </a:r>
            <a:r>
              <a:rPr lang="en-GB" altLang="cs-CZ" sz="2000" i="1" dirty="0"/>
              <a:t>x</a:t>
            </a:r>
            <a:r>
              <a:rPr lang="en-GB" altLang="cs-CZ" sz="2000" baseline="-25000" dirty="0"/>
              <a:t>i</a:t>
            </a:r>
          </a:p>
          <a:p>
            <a:pPr>
              <a:spcBef>
                <a:spcPts val="600"/>
              </a:spcBef>
              <a:buFont typeface="Wingdings" pitchFamily="2" charset="2"/>
              <a:buNone/>
            </a:pPr>
            <a:endParaRPr lang="en-GB" altLang="cs-CZ"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24582"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457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4601"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GB" altLang="cs-CZ" sz="4000">
                <a:latin typeface="Verdana" pitchFamily="34" charset="0"/>
              </a:rPr>
              <a:t>Is the OLS Estimator a Good Estimator? </a:t>
            </a:r>
            <a:endParaRPr lang="en-GB" altLang="cs-CZ" sz="4000" baseline="-25000">
              <a:latin typeface="Verdana" pitchFamily="34" charset="0"/>
            </a:endParaRPr>
          </a:p>
        </p:txBody>
      </p:sp>
      <p:sp>
        <p:nvSpPr>
          <p:cNvPr id="25604"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endParaRPr lang="en-US" altLang="cs-CZ" sz="2000"/>
          </a:p>
          <a:p>
            <a:pPr>
              <a:spcBef>
                <a:spcPts val="600"/>
              </a:spcBef>
            </a:pPr>
            <a:r>
              <a:rPr lang="en-GB" altLang="cs-CZ" sz="2000"/>
              <a:t>Under the Gauss-Markov assumptions, the OLS estimator has favourable properties; see below</a:t>
            </a:r>
          </a:p>
          <a:p>
            <a:pPr>
              <a:spcBef>
                <a:spcPts val="600"/>
              </a:spcBef>
            </a:pPr>
            <a:r>
              <a:rPr lang="en-GB" altLang="cs-CZ" sz="2000"/>
              <a:t>Gauss-Markov assumptions are very strong but not always satisfied</a:t>
            </a:r>
          </a:p>
          <a:p>
            <a:pPr>
              <a:spcBef>
                <a:spcPts val="600"/>
              </a:spcBef>
            </a:pPr>
            <a:r>
              <a:rPr lang="en-GB" altLang="cs-CZ" sz="2000"/>
              <a:t>Relaxations of the Gauss-Markov assumptions and consequences of such relaxations are important topics in econometrics </a:t>
            </a:r>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2560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5602"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5624"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GB" altLang="cs-CZ" sz="4000">
                <a:latin typeface="Verdana" pitchFamily="34" charset="0"/>
              </a:rPr>
              <a:t>Properties of OLS Estimators </a:t>
            </a:r>
          </a:p>
        </p:txBody>
      </p:sp>
      <p:sp>
        <p:nvSpPr>
          <p:cNvPr id="26629" name="Textplatzhalter 17"/>
          <p:cNvSpPr>
            <a:spLocks noGrp="1"/>
          </p:cNvSpPr>
          <p:nvPr>
            <p:ph type="body" sz="half" idx="1"/>
          </p:nvPr>
        </p:nvSpPr>
        <p:spPr>
          <a:xfrm>
            <a:off x="500063" y="1600200"/>
            <a:ext cx="7900987" cy="4493096"/>
          </a:xfrm>
        </p:spPr>
        <p:txBody>
          <a:bodyPr/>
          <a:lstStyle/>
          <a:p>
            <a:pPr eaLnBrk="1" hangingPunct="1">
              <a:spcBef>
                <a:spcPct val="10000"/>
              </a:spcBef>
              <a:spcAft>
                <a:spcPct val="10000"/>
              </a:spcAft>
              <a:buFontTx/>
              <a:buNone/>
            </a:pPr>
            <a:r>
              <a:rPr lang="en-GB" altLang="cs-CZ" sz="2000" dirty="0"/>
              <a:t>1. The OLS estimator </a:t>
            </a:r>
            <a:r>
              <a:rPr lang="en-GB" altLang="cs-CZ" sz="2000" i="1" dirty="0"/>
              <a:t>b</a:t>
            </a:r>
            <a:r>
              <a:rPr lang="en-GB" altLang="cs-CZ" sz="2000" dirty="0"/>
              <a:t> is unbiased: E{</a:t>
            </a:r>
            <a:r>
              <a:rPr lang="en-GB" altLang="cs-CZ" sz="2000" i="1" dirty="0"/>
              <a:t>b</a:t>
            </a:r>
            <a:r>
              <a:rPr lang="en-GB" altLang="cs-CZ" sz="2000" i="1" dirty="0">
                <a:cs typeface="Arial" charset="0"/>
              </a:rPr>
              <a:t> </a:t>
            </a:r>
            <a:r>
              <a:rPr lang="en-GB" altLang="cs-CZ" sz="2000" dirty="0"/>
              <a:t>|</a:t>
            </a:r>
            <a:r>
              <a:rPr lang="en-GB" altLang="cs-CZ" sz="2000" baseline="-25000" dirty="0"/>
              <a:t> </a:t>
            </a:r>
            <a:r>
              <a:rPr lang="en-GB" altLang="cs-CZ" sz="2000" i="1" dirty="0"/>
              <a:t>X</a:t>
            </a:r>
            <a:r>
              <a:rPr lang="en-GB" altLang="cs-CZ" sz="2000" dirty="0"/>
              <a:t>} = E{</a:t>
            </a:r>
            <a:r>
              <a:rPr lang="en-GB" altLang="cs-CZ" sz="2000" i="1" dirty="0"/>
              <a:t>b</a:t>
            </a:r>
            <a:r>
              <a:rPr lang="en-GB" altLang="cs-CZ" sz="2000" dirty="0"/>
              <a:t>} = </a:t>
            </a:r>
            <a:r>
              <a:rPr lang="en-GB" altLang="cs-CZ" sz="2000" i="1" dirty="0">
                <a:cs typeface="Arial" charset="0"/>
              </a:rPr>
              <a:t>β</a:t>
            </a:r>
          </a:p>
          <a:p>
            <a:pPr eaLnBrk="1" hangingPunct="1">
              <a:spcBef>
                <a:spcPct val="10000"/>
              </a:spcBef>
              <a:spcAft>
                <a:spcPct val="10000"/>
              </a:spcAft>
              <a:buFont typeface="Wingdings" pitchFamily="2" charset="2"/>
              <a:buNone/>
            </a:pPr>
            <a:r>
              <a:rPr lang="en-GB" altLang="cs-CZ" sz="2000" i="1" dirty="0"/>
              <a:t>	   </a:t>
            </a:r>
            <a:r>
              <a:rPr lang="en-GB" altLang="cs-CZ" sz="2000" dirty="0"/>
              <a:t>Needs </a:t>
            </a:r>
            <a:r>
              <a:rPr lang="en-GB" altLang="cs-CZ" sz="2000" dirty="0">
                <a:cs typeface="Arial" charset="0"/>
              </a:rPr>
              <a:t>assumptions (A1) and (A2)</a:t>
            </a:r>
            <a:endParaRPr lang="en-GB" altLang="cs-CZ" sz="2000" dirty="0"/>
          </a:p>
          <a:p>
            <a:pPr eaLnBrk="1" hangingPunct="1">
              <a:spcBef>
                <a:spcPct val="10000"/>
              </a:spcBef>
              <a:spcAft>
                <a:spcPct val="10000"/>
              </a:spcAft>
              <a:buFontTx/>
              <a:buNone/>
            </a:pPr>
            <a:endParaRPr lang="en-GB" altLang="cs-CZ" sz="1200" dirty="0">
              <a:cs typeface="Arial" charset="0"/>
            </a:endParaRPr>
          </a:p>
          <a:p>
            <a:pPr eaLnBrk="1" hangingPunct="1">
              <a:spcBef>
                <a:spcPct val="10000"/>
              </a:spcBef>
              <a:spcAft>
                <a:spcPct val="10000"/>
              </a:spcAft>
              <a:buFontTx/>
              <a:buNone/>
            </a:pPr>
            <a:r>
              <a:rPr lang="en-GB" altLang="cs-CZ" sz="2000" dirty="0">
                <a:cs typeface="Arial" charset="0"/>
              </a:rPr>
              <a:t>2. The variance of the OLS estimator </a:t>
            </a:r>
            <a:r>
              <a:rPr lang="en-GB" altLang="cs-CZ" sz="2000" i="1" dirty="0"/>
              <a:t>b</a:t>
            </a:r>
            <a:r>
              <a:rPr lang="en-GB" altLang="cs-CZ" sz="2000" dirty="0"/>
              <a:t> </a:t>
            </a:r>
            <a:r>
              <a:rPr lang="en-GB" altLang="cs-CZ" sz="2000" dirty="0">
                <a:cs typeface="Arial" charset="0"/>
              </a:rPr>
              <a:t>is given by</a:t>
            </a:r>
          </a:p>
          <a:p>
            <a:pPr eaLnBrk="1" hangingPunct="1">
              <a:spcBef>
                <a:spcPct val="40000"/>
              </a:spcBef>
              <a:spcAft>
                <a:spcPct val="40000"/>
              </a:spcAft>
              <a:buFontTx/>
              <a:buNone/>
            </a:pPr>
            <a:r>
              <a:rPr lang="en-GB" altLang="cs-CZ" sz="2000" dirty="0">
                <a:cs typeface="Arial" charset="0"/>
              </a:rPr>
              <a:t>		V{</a:t>
            </a:r>
            <a:r>
              <a:rPr lang="en-GB" altLang="cs-CZ" sz="2000" i="1" dirty="0">
                <a:cs typeface="Arial" charset="0"/>
              </a:rPr>
              <a:t>b </a:t>
            </a:r>
            <a:r>
              <a:rPr lang="en-GB" altLang="cs-CZ" sz="2000" dirty="0"/>
              <a:t>|</a:t>
            </a:r>
            <a:r>
              <a:rPr lang="en-GB" altLang="cs-CZ" sz="2000" baseline="-25000" dirty="0"/>
              <a:t> </a:t>
            </a:r>
            <a:r>
              <a:rPr lang="en-GB" altLang="cs-CZ" sz="2000" i="1" dirty="0"/>
              <a:t>X</a:t>
            </a:r>
            <a:r>
              <a:rPr lang="en-GB" altLang="cs-CZ" sz="2000" dirty="0">
                <a:cs typeface="Arial" charset="0"/>
              </a:rPr>
              <a:t>} = V{</a:t>
            </a:r>
            <a:r>
              <a:rPr lang="en-GB" altLang="cs-CZ" sz="2000" i="1" dirty="0">
                <a:cs typeface="Arial" charset="0"/>
              </a:rPr>
              <a:t>b</a:t>
            </a:r>
            <a:r>
              <a:rPr lang="en-GB" altLang="cs-CZ" sz="2000" dirty="0">
                <a:cs typeface="Arial" charset="0"/>
              </a:rPr>
              <a:t>} = σ</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r>
              <a:rPr lang="en-GB" altLang="cs-CZ" sz="2000" dirty="0">
                <a:cs typeface="Arial" charset="0"/>
              </a:rPr>
              <a:t> = σ</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a:t>
            </a:r>
          </a:p>
          <a:p>
            <a:pPr eaLnBrk="1" hangingPunct="1">
              <a:spcBef>
                <a:spcPct val="10000"/>
              </a:spcBef>
              <a:spcAft>
                <a:spcPct val="10000"/>
              </a:spcAft>
              <a:buFont typeface="Wingdings" pitchFamily="2" charset="2"/>
              <a:buNone/>
            </a:pPr>
            <a:r>
              <a:rPr lang="en-GB" altLang="cs-CZ" sz="2000" i="1" dirty="0"/>
              <a:t>	   </a:t>
            </a:r>
            <a:r>
              <a:rPr lang="en-GB" altLang="cs-CZ" sz="2000" dirty="0"/>
              <a:t>Needs </a:t>
            </a:r>
            <a:r>
              <a:rPr lang="en-GB" altLang="cs-CZ" sz="2000" dirty="0">
                <a:cs typeface="Arial" charset="0"/>
              </a:rPr>
              <a:t>assumptions (A1), (A2), (A3) and (A4) </a:t>
            </a:r>
          </a:p>
          <a:p>
            <a:pPr eaLnBrk="1" hangingPunct="1">
              <a:spcBef>
                <a:spcPct val="10000"/>
              </a:spcBef>
              <a:spcAft>
                <a:spcPct val="10000"/>
              </a:spcAft>
              <a:buFontTx/>
              <a:buNone/>
            </a:pPr>
            <a:endParaRPr lang="en-GB" altLang="cs-CZ" sz="1200" dirty="0">
              <a:cs typeface="Arial" charset="0"/>
            </a:endParaRPr>
          </a:p>
          <a:p>
            <a:pPr eaLnBrk="1" hangingPunct="1">
              <a:spcBef>
                <a:spcPct val="10000"/>
              </a:spcBef>
              <a:spcAft>
                <a:spcPct val="10000"/>
              </a:spcAft>
              <a:buFontTx/>
              <a:buNone/>
            </a:pPr>
            <a:r>
              <a:rPr lang="en-GB" altLang="cs-CZ" sz="2000" dirty="0">
                <a:cs typeface="Arial" charset="0"/>
              </a:rPr>
              <a:t>3. Gauss-Markov Theorem: The OLS estimator </a:t>
            </a:r>
            <a:r>
              <a:rPr lang="en-GB" altLang="cs-CZ" sz="2000" i="1" dirty="0"/>
              <a:t>b</a:t>
            </a:r>
            <a:r>
              <a:rPr lang="en-GB" altLang="cs-CZ" sz="2000" dirty="0"/>
              <a:t> </a:t>
            </a:r>
            <a:r>
              <a:rPr lang="en-GB" altLang="cs-CZ" sz="2000" dirty="0">
                <a:cs typeface="Arial" charset="0"/>
              </a:rPr>
              <a:t>is a BLUE</a:t>
            </a:r>
            <a:r>
              <a:rPr lang="en-GB" altLang="cs-CZ" sz="2000" baseline="30000" dirty="0">
                <a:cs typeface="Arial" charset="0"/>
              </a:rPr>
              <a:t>1)</a:t>
            </a:r>
            <a:r>
              <a:rPr lang="en-GB" altLang="cs-CZ" sz="2000" dirty="0">
                <a:cs typeface="Arial" charset="0"/>
              </a:rPr>
              <a:t> (best linear unbiased estimator) for β</a:t>
            </a:r>
          </a:p>
          <a:p>
            <a:pPr eaLnBrk="1" hangingPunct="1">
              <a:spcBef>
                <a:spcPct val="10000"/>
              </a:spcBef>
              <a:spcAft>
                <a:spcPct val="10000"/>
              </a:spcAft>
              <a:buFontTx/>
              <a:buNone/>
            </a:pPr>
            <a:r>
              <a:rPr lang="en-GB" altLang="cs-CZ" sz="2000" dirty="0"/>
              <a:t>	   Needs </a:t>
            </a:r>
            <a:r>
              <a:rPr lang="en-GB" altLang="cs-CZ" sz="2000" dirty="0">
                <a:cs typeface="Arial" charset="0"/>
              </a:rPr>
              <a:t>assumptions (A1), (A2), (A3), and (A4) and requires	linearity in parameters</a:t>
            </a:r>
            <a:endParaRPr lang="en-GB" altLang="cs-CZ" sz="2000" dirty="0"/>
          </a:p>
          <a:p>
            <a:pPr>
              <a:spcBef>
                <a:spcPts val="600"/>
              </a:spcBef>
              <a:buFont typeface="Wingdings" pitchFamily="2" charset="2"/>
              <a:buNone/>
            </a:pPr>
            <a:r>
              <a:rPr lang="en-GB" altLang="cs-CZ" sz="1100" dirty="0"/>
              <a:t>_________________</a:t>
            </a:r>
          </a:p>
          <a:p>
            <a:pPr>
              <a:spcBef>
                <a:spcPts val="600"/>
              </a:spcBef>
              <a:buNone/>
            </a:pPr>
            <a:r>
              <a:rPr lang="en-GB" altLang="cs-CZ" sz="2000" baseline="30000" dirty="0"/>
              <a:t>1)</a:t>
            </a:r>
            <a:r>
              <a:rPr lang="en-GB" altLang="cs-CZ" sz="2000" dirty="0"/>
              <a:t> </a:t>
            </a:r>
            <a:r>
              <a:rPr lang="en-GB" altLang="cs-CZ" sz="1600" dirty="0">
                <a:cs typeface="Arial" charset="0"/>
              </a:rPr>
              <a:t>OLS estimator is most accurate among linear unbiased estimators; </a:t>
            </a:r>
            <a:r>
              <a:rPr lang="en-GB" altLang="cs-CZ" sz="1600" dirty="0"/>
              <a:t>see next slide </a:t>
            </a:r>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en-US" altLang="cs-CZ" sz="2000" dirty="0"/>
          </a:p>
          <a:p>
            <a:pPr>
              <a:buFont typeface="Wingdings" pitchFamily="2" charset="2"/>
              <a:buNone/>
            </a:pPr>
            <a:endParaRPr lang="de-AT" altLang="cs-CZ" sz="2000" dirty="0"/>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266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66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6670"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6671"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GB" altLang="cs-CZ" sz="4000">
                <a:latin typeface="Verdana" pitchFamily="34" charset="0"/>
              </a:rPr>
              <a:t>The Gauss-Markov Theorem</a:t>
            </a:r>
          </a:p>
        </p:txBody>
      </p:sp>
      <p:sp>
        <p:nvSpPr>
          <p:cNvPr id="27652" name="Textplatzhalter 17"/>
          <p:cNvSpPr>
            <a:spLocks noGrp="1"/>
          </p:cNvSpPr>
          <p:nvPr>
            <p:ph type="body" sz="half" idx="1"/>
          </p:nvPr>
        </p:nvSpPr>
        <p:spPr>
          <a:xfrm>
            <a:off x="500063" y="1600200"/>
            <a:ext cx="7900987" cy="4400550"/>
          </a:xfrm>
        </p:spPr>
        <p:txBody>
          <a:bodyPr/>
          <a:lstStyle/>
          <a:p>
            <a:pPr eaLnBrk="1" hangingPunct="1">
              <a:spcBef>
                <a:spcPct val="10000"/>
              </a:spcBef>
              <a:spcAft>
                <a:spcPct val="10000"/>
              </a:spcAft>
              <a:buFont typeface="Wingdings" pitchFamily="2" charset="2"/>
              <a:buNone/>
            </a:pPr>
            <a:r>
              <a:rPr lang="en-GB" altLang="cs-CZ" sz="2000" dirty="0">
                <a:cs typeface="Arial" charset="0"/>
              </a:rPr>
              <a:t>OLS estimator </a:t>
            </a:r>
            <a:r>
              <a:rPr lang="en-GB" altLang="cs-CZ" sz="2000" i="1" dirty="0"/>
              <a:t>b</a:t>
            </a:r>
            <a:r>
              <a:rPr lang="en-GB" altLang="cs-CZ" sz="2000" dirty="0"/>
              <a:t> </a:t>
            </a:r>
            <a:r>
              <a:rPr lang="en-GB" altLang="cs-CZ" sz="2000" dirty="0">
                <a:cs typeface="Arial" charset="0"/>
              </a:rPr>
              <a:t>is BLUE (best linear unbiased estimator) for β</a:t>
            </a:r>
            <a:endParaRPr lang="en-GB" altLang="cs-CZ" sz="2000" dirty="0"/>
          </a:p>
          <a:p>
            <a:pPr eaLnBrk="1" hangingPunct="1">
              <a:spcBef>
                <a:spcPct val="10000"/>
              </a:spcBef>
              <a:spcAft>
                <a:spcPct val="10000"/>
              </a:spcAft>
            </a:pPr>
            <a:r>
              <a:rPr lang="en-GB" altLang="cs-CZ" sz="2000" dirty="0"/>
              <a:t>Linear estimator: </a:t>
            </a:r>
            <a:r>
              <a:rPr lang="en-GB" altLang="cs-CZ" sz="2000" i="1" dirty="0"/>
              <a:t>b*</a:t>
            </a:r>
            <a:r>
              <a:rPr lang="en-GB" altLang="cs-CZ" sz="2000" dirty="0"/>
              <a:t> = </a:t>
            </a:r>
            <a:r>
              <a:rPr lang="en-GB" altLang="cs-CZ" sz="2000" i="1" dirty="0"/>
              <a:t>Ay </a:t>
            </a:r>
            <a:r>
              <a:rPr lang="en-GB" altLang="cs-CZ" sz="2000" dirty="0"/>
              <a:t>with any full-rank </a:t>
            </a:r>
            <a:r>
              <a:rPr lang="en-GB" altLang="cs-CZ" sz="2000" i="1" dirty="0" err="1"/>
              <a:t>K</a:t>
            </a:r>
            <a:r>
              <a:rPr lang="en-GB" altLang="cs-CZ" sz="2000" dirty="0" err="1"/>
              <a:t>x</a:t>
            </a:r>
            <a:r>
              <a:rPr lang="en-GB" altLang="cs-CZ" sz="2000" i="1" dirty="0" err="1"/>
              <a:t>N</a:t>
            </a:r>
            <a:r>
              <a:rPr lang="en-GB" altLang="cs-CZ" sz="2000" dirty="0"/>
              <a:t> matrix </a:t>
            </a:r>
            <a:r>
              <a:rPr lang="en-GB" altLang="cs-CZ" sz="2000" i="1" dirty="0"/>
              <a:t>A</a:t>
            </a:r>
          </a:p>
          <a:p>
            <a:pPr eaLnBrk="1" hangingPunct="1">
              <a:spcBef>
                <a:spcPct val="10000"/>
              </a:spcBef>
              <a:spcAft>
                <a:spcPct val="10000"/>
              </a:spcAft>
            </a:pPr>
            <a:r>
              <a:rPr lang="en-GB" altLang="cs-CZ" sz="2000" i="1" dirty="0"/>
              <a:t>b*</a:t>
            </a:r>
            <a:r>
              <a:rPr lang="en-GB" altLang="cs-CZ" sz="2000" dirty="0"/>
              <a:t>  is an unbiased estimator: E{</a:t>
            </a:r>
            <a:r>
              <a:rPr lang="en-GB" altLang="cs-CZ" sz="2000" i="1" dirty="0"/>
              <a:t>b*</a:t>
            </a:r>
            <a:r>
              <a:rPr lang="en-GB" altLang="cs-CZ" sz="2000" dirty="0"/>
              <a:t>} = E{</a:t>
            </a:r>
            <a:r>
              <a:rPr lang="en-GB" altLang="cs-CZ" sz="2000" i="1" dirty="0"/>
              <a:t>Ay</a:t>
            </a:r>
            <a:r>
              <a:rPr lang="en-GB" altLang="cs-CZ" sz="2000" dirty="0"/>
              <a:t>} = </a:t>
            </a:r>
            <a:r>
              <a:rPr lang="en-GB" altLang="cs-CZ" sz="2000" i="1" dirty="0">
                <a:cs typeface="Arial" charset="0"/>
              </a:rPr>
              <a:t>β</a:t>
            </a:r>
          </a:p>
          <a:p>
            <a:pPr eaLnBrk="1" hangingPunct="1">
              <a:spcBef>
                <a:spcPct val="10000"/>
              </a:spcBef>
              <a:spcAft>
                <a:spcPct val="10000"/>
              </a:spcAft>
            </a:pPr>
            <a:r>
              <a:rPr lang="en-GB" altLang="cs-CZ" sz="2000" i="1" dirty="0"/>
              <a:t>b</a:t>
            </a:r>
            <a:r>
              <a:rPr lang="en-GB" altLang="cs-CZ" sz="2000" dirty="0"/>
              <a:t> </a:t>
            </a:r>
            <a:r>
              <a:rPr lang="en-GB" altLang="cs-CZ" sz="2000" dirty="0">
                <a:cs typeface="Arial" charset="0"/>
              </a:rPr>
              <a:t>is BLUE: V</a:t>
            </a:r>
            <a:r>
              <a:rPr lang="en-GB" altLang="cs-CZ" sz="2000" dirty="0"/>
              <a:t>{</a:t>
            </a:r>
            <a:r>
              <a:rPr lang="en-GB" altLang="cs-CZ" sz="2000" i="1" dirty="0"/>
              <a:t>b*</a:t>
            </a:r>
            <a:r>
              <a:rPr lang="en-GB" altLang="cs-CZ" sz="2000" dirty="0"/>
              <a:t>} – </a:t>
            </a:r>
            <a:r>
              <a:rPr lang="en-GB" altLang="cs-CZ" sz="2000" dirty="0">
                <a:cs typeface="Arial" charset="0"/>
              </a:rPr>
              <a:t>V</a:t>
            </a:r>
            <a:r>
              <a:rPr lang="en-GB" altLang="cs-CZ" sz="2000" dirty="0"/>
              <a:t>{</a:t>
            </a:r>
            <a:r>
              <a:rPr lang="en-GB" altLang="cs-CZ" sz="2000" i="1" dirty="0"/>
              <a:t>b</a:t>
            </a:r>
            <a:r>
              <a:rPr lang="en-GB" altLang="cs-CZ" sz="2000" dirty="0"/>
              <a:t>} is positive semi-definite, i.e., the variance of any linear combination </a:t>
            </a:r>
            <a:r>
              <a:rPr lang="en-GB" altLang="cs-CZ" sz="2000" i="1" dirty="0" err="1"/>
              <a:t>d</a:t>
            </a:r>
            <a:r>
              <a:rPr lang="en-GB" altLang="cs-CZ" sz="2000" dirty="0" err="1"/>
              <a:t>’</a:t>
            </a:r>
            <a:r>
              <a:rPr lang="en-GB" altLang="cs-CZ" sz="2000" i="1" dirty="0" err="1"/>
              <a:t>b</a:t>
            </a:r>
            <a:r>
              <a:rPr lang="en-GB" altLang="cs-CZ" sz="2000" dirty="0"/>
              <a:t>* is not smaller than that of </a:t>
            </a:r>
            <a:r>
              <a:rPr lang="en-GB" altLang="cs-CZ" sz="2000" i="1" dirty="0" err="1"/>
              <a:t>d</a:t>
            </a:r>
            <a:r>
              <a:rPr lang="en-GB" altLang="cs-CZ" sz="2000" dirty="0" err="1"/>
              <a:t>’</a:t>
            </a:r>
            <a:r>
              <a:rPr lang="en-GB" altLang="cs-CZ" sz="2000" i="1" dirty="0" err="1"/>
              <a:t>b</a:t>
            </a:r>
            <a:endParaRPr lang="en-GB" altLang="cs-CZ" sz="2000" i="1" dirty="0"/>
          </a:p>
          <a:p>
            <a:pPr eaLnBrk="1" hangingPunct="1">
              <a:spcBef>
                <a:spcPct val="10000"/>
              </a:spcBef>
              <a:spcAft>
                <a:spcPct val="10000"/>
              </a:spcAft>
              <a:buFont typeface="Wingdings" pitchFamily="2" charset="2"/>
              <a:buNone/>
            </a:pPr>
            <a:r>
              <a:rPr lang="en-GB" altLang="cs-CZ" sz="2000" dirty="0">
                <a:cs typeface="Arial" charset="0"/>
              </a:rPr>
              <a:t>		V{</a:t>
            </a:r>
            <a:r>
              <a:rPr lang="en-GB" altLang="cs-CZ" sz="2000" i="1" dirty="0" err="1"/>
              <a:t>d</a:t>
            </a:r>
            <a:r>
              <a:rPr lang="en-GB" altLang="cs-CZ" sz="2000" dirty="0" err="1"/>
              <a:t>’</a:t>
            </a:r>
            <a:r>
              <a:rPr lang="en-GB" altLang="cs-CZ" sz="2000" i="1" dirty="0" err="1"/>
              <a:t>b</a:t>
            </a:r>
            <a:r>
              <a:rPr lang="en-GB" altLang="cs-CZ" sz="2000" dirty="0"/>
              <a:t>*</a:t>
            </a:r>
            <a:r>
              <a:rPr lang="en-GB" altLang="cs-CZ" sz="2000" dirty="0">
                <a:cs typeface="Arial" charset="0"/>
              </a:rPr>
              <a:t>} ≥ V{</a:t>
            </a:r>
            <a:r>
              <a:rPr lang="en-GB" altLang="cs-CZ" sz="2000" i="1" dirty="0" err="1"/>
              <a:t>d</a:t>
            </a:r>
            <a:r>
              <a:rPr lang="en-GB" altLang="cs-CZ" sz="2000" dirty="0" err="1"/>
              <a:t>’</a:t>
            </a:r>
            <a:r>
              <a:rPr lang="en-GB" altLang="cs-CZ" sz="2000" i="1" dirty="0" err="1"/>
              <a:t>b</a:t>
            </a:r>
            <a:r>
              <a:rPr lang="en-GB" altLang="cs-CZ" sz="2000" dirty="0">
                <a:cs typeface="Arial" charset="0"/>
              </a:rPr>
              <a:t>} </a:t>
            </a:r>
          </a:p>
          <a:p>
            <a:pPr eaLnBrk="1" hangingPunct="1">
              <a:spcBef>
                <a:spcPct val="10000"/>
              </a:spcBef>
              <a:spcAft>
                <a:spcPct val="10000"/>
              </a:spcAft>
              <a:buFontTx/>
              <a:buNone/>
            </a:pPr>
            <a:r>
              <a:rPr lang="en-GB" altLang="cs-CZ" sz="1200" dirty="0">
                <a:cs typeface="Arial" charset="0"/>
              </a:rPr>
              <a:t>	</a:t>
            </a:r>
            <a:r>
              <a:rPr lang="en-GB" altLang="cs-CZ" sz="2000" dirty="0">
                <a:cs typeface="Arial" charset="0"/>
              </a:rPr>
              <a:t>e.g., V{</a:t>
            </a:r>
            <a:r>
              <a:rPr lang="en-GB" altLang="cs-CZ" sz="2000" i="1" dirty="0" err="1"/>
              <a:t>b</a:t>
            </a:r>
            <a:r>
              <a:rPr lang="en-GB" altLang="cs-CZ" sz="2000" baseline="-25000" dirty="0" err="1"/>
              <a:t>k</a:t>
            </a:r>
            <a:r>
              <a:rPr lang="en-GB" altLang="cs-CZ" sz="2000" dirty="0"/>
              <a:t>*</a:t>
            </a:r>
            <a:r>
              <a:rPr lang="en-GB" altLang="cs-CZ" sz="2000" dirty="0">
                <a:cs typeface="Arial" charset="0"/>
              </a:rPr>
              <a:t>} ≥ V{</a:t>
            </a:r>
            <a:r>
              <a:rPr lang="en-GB" altLang="cs-CZ" sz="2000" i="1" dirty="0" err="1"/>
              <a:t>b</a:t>
            </a:r>
            <a:r>
              <a:rPr lang="en-GB" altLang="cs-CZ" sz="2000" baseline="-25000" dirty="0" err="1"/>
              <a:t>k</a:t>
            </a:r>
            <a:r>
              <a:rPr lang="en-GB" altLang="cs-CZ" sz="2000" dirty="0">
                <a:cs typeface="Arial" charset="0"/>
              </a:rPr>
              <a:t>} for any </a:t>
            </a:r>
            <a:r>
              <a:rPr lang="en-GB" altLang="cs-CZ" sz="2000" i="1" dirty="0">
                <a:cs typeface="Arial" charset="0"/>
              </a:rPr>
              <a:t>k</a:t>
            </a:r>
            <a:r>
              <a:rPr lang="en-GB" altLang="cs-CZ" sz="2000" dirty="0">
                <a:cs typeface="Arial" charset="0"/>
              </a:rPr>
              <a:t> </a:t>
            </a:r>
          </a:p>
          <a:p>
            <a:pPr eaLnBrk="1" hangingPunct="1">
              <a:spcBef>
                <a:spcPct val="10000"/>
              </a:spcBef>
              <a:spcAft>
                <a:spcPct val="10000"/>
              </a:spcAft>
            </a:pPr>
            <a:r>
              <a:rPr lang="en-GB" altLang="cs-CZ" sz="2000" dirty="0">
                <a:cs typeface="Arial" charset="0"/>
              </a:rPr>
              <a:t>The OLS estimator is most accurate among the linear unbiased estimators</a:t>
            </a:r>
          </a:p>
          <a:p>
            <a:pPr eaLnBrk="1" hangingPunct="1">
              <a:spcBef>
                <a:spcPct val="10000"/>
              </a:spcBef>
              <a:spcAft>
                <a:spcPct val="10000"/>
              </a:spcAft>
            </a:pPr>
            <a:endParaRPr lang="en-GB" altLang="cs-CZ" sz="2000" dirty="0"/>
          </a:p>
          <a:p>
            <a:pPr>
              <a:buFont typeface="Wingdings" pitchFamily="2" charset="2"/>
              <a:buNone/>
            </a:pPr>
            <a:endParaRPr lang="de-AT" altLang="cs-CZ" sz="2000" dirty="0"/>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2765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7673"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GB" altLang="cs-CZ" sz="4000">
                <a:latin typeface="Verdana" pitchFamily="34" charset="0"/>
              </a:rPr>
              <a:t>Standard Errors of OLS Estimators </a:t>
            </a:r>
          </a:p>
        </p:txBody>
      </p:sp>
      <p:sp>
        <p:nvSpPr>
          <p:cNvPr id="28677" name="Textplatzhalter 17"/>
          <p:cNvSpPr>
            <a:spLocks noGrp="1"/>
          </p:cNvSpPr>
          <p:nvPr>
            <p:ph type="body" sz="half" idx="1"/>
          </p:nvPr>
        </p:nvSpPr>
        <p:spPr>
          <a:xfrm>
            <a:off x="500063" y="1600200"/>
            <a:ext cx="7900987" cy="4400550"/>
          </a:xfrm>
        </p:spPr>
        <p:txBody>
          <a:bodyPr/>
          <a:lstStyle/>
          <a:p>
            <a:pPr eaLnBrk="1" hangingPunct="1">
              <a:spcBef>
                <a:spcPts val="600"/>
              </a:spcBef>
            </a:pPr>
            <a:r>
              <a:rPr lang="en-GB" altLang="cs-CZ" sz="2000" dirty="0">
                <a:cs typeface="Arial" charset="0"/>
              </a:rPr>
              <a:t>Variance (covariance matrix) of the OLS estimators:</a:t>
            </a:r>
          </a:p>
          <a:p>
            <a:pPr eaLnBrk="1" hangingPunct="1">
              <a:spcBef>
                <a:spcPts val="600"/>
              </a:spcBef>
              <a:buFontTx/>
              <a:buNone/>
            </a:pPr>
            <a:r>
              <a:rPr lang="en-GB" altLang="cs-CZ" sz="2000" dirty="0">
                <a:cs typeface="Arial" charset="0"/>
              </a:rPr>
              <a:t>		V{</a:t>
            </a:r>
            <a:r>
              <a:rPr lang="en-GB" altLang="cs-CZ" sz="2000" i="1" dirty="0">
                <a:cs typeface="Arial" charset="0"/>
              </a:rPr>
              <a:t>b</a:t>
            </a:r>
            <a:r>
              <a:rPr lang="en-GB" altLang="cs-CZ" sz="2000" dirty="0">
                <a:cs typeface="Arial" charset="0"/>
              </a:rPr>
              <a:t>} = σ</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σ</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endParaRPr lang="en-GB" altLang="cs-CZ" sz="2000" dirty="0">
              <a:cs typeface="Arial" charset="0"/>
            </a:endParaRPr>
          </a:p>
          <a:p>
            <a:pPr>
              <a:spcBef>
                <a:spcPts val="600"/>
              </a:spcBef>
            </a:pPr>
            <a:r>
              <a:rPr lang="en-GB" altLang="cs-CZ" sz="2000" dirty="0">
                <a:cs typeface="Arial" charset="0"/>
              </a:rPr>
              <a:t>Standard error of OLS estimate </a:t>
            </a:r>
            <a:r>
              <a:rPr lang="en-GB" altLang="cs-CZ" sz="2000" i="1" dirty="0" err="1">
                <a:cs typeface="Arial" charset="0"/>
              </a:rPr>
              <a:t>b</a:t>
            </a:r>
            <a:r>
              <a:rPr lang="en-GB" altLang="cs-CZ" sz="2000" baseline="-25000" dirty="0" err="1">
                <a:cs typeface="Arial" charset="0"/>
              </a:rPr>
              <a:t>k</a:t>
            </a:r>
            <a:r>
              <a:rPr lang="en-GB" altLang="cs-CZ" sz="2000" dirty="0">
                <a:cs typeface="Arial" charset="0"/>
              </a:rPr>
              <a:t>: The square root of the </a:t>
            </a:r>
            <a:r>
              <a:rPr lang="en-GB" altLang="cs-CZ" sz="2000" i="1" dirty="0">
                <a:cs typeface="Arial" charset="0"/>
              </a:rPr>
              <a:t>k</a:t>
            </a:r>
            <a:r>
              <a:rPr lang="en-GB" altLang="cs-CZ" sz="2000" baseline="30000" dirty="0">
                <a:cs typeface="Arial" charset="0"/>
              </a:rPr>
              <a:t>th</a:t>
            </a:r>
            <a:r>
              <a:rPr lang="en-GB" altLang="cs-CZ" sz="2000" dirty="0">
                <a:cs typeface="Arial" charset="0"/>
              </a:rPr>
              <a:t> diagonal element of V{</a:t>
            </a:r>
            <a:r>
              <a:rPr lang="en-GB" altLang="cs-CZ" sz="2000" i="1" dirty="0">
                <a:cs typeface="Arial" charset="0"/>
              </a:rPr>
              <a:t>b</a:t>
            </a:r>
            <a:r>
              <a:rPr lang="en-GB" altLang="cs-CZ" sz="2000" dirty="0">
                <a:cs typeface="Arial" charset="0"/>
              </a:rPr>
              <a:t>} </a:t>
            </a:r>
            <a:endParaRPr lang="en-GB" altLang="cs-CZ" sz="2000" dirty="0"/>
          </a:p>
          <a:p>
            <a:pPr>
              <a:spcBef>
                <a:spcPts val="600"/>
              </a:spcBef>
            </a:pPr>
            <a:r>
              <a:rPr lang="en-GB" altLang="cs-CZ" sz="2000" dirty="0">
                <a:cs typeface="Arial" charset="0"/>
              </a:rPr>
              <a:t>V{</a:t>
            </a:r>
            <a:r>
              <a:rPr lang="en-GB" altLang="cs-CZ" sz="2000" i="1" dirty="0">
                <a:cs typeface="Arial" charset="0"/>
              </a:rPr>
              <a:t>b</a:t>
            </a:r>
            <a:r>
              <a:rPr lang="en-GB" altLang="cs-CZ" sz="2000" dirty="0">
                <a:cs typeface="Arial" charset="0"/>
              </a:rPr>
              <a:t>} is proportional to the </a:t>
            </a:r>
            <a:r>
              <a:rPr lang="en-GB" altLang="cs-CZ" sz="2000" dirty="0"/>
              <a:t>variance </a:t>
            </a:r>
            <a:r>
              <a:rPr lang="en-GB" altLang="cs-CZ" sz="2000" i="1" dirty="0">
                <a:cs typeface="Arial" charset="0"/>
              </a:rPr>
              <a:t>σ</a:t>
            </a:r>
            <a:r>
              <a:rPr lang="en-GB" altLang="cs-CZ" sz="2000" baseline="30000" dirty="0">
                <a:cs typeface="Arial" charset="0"/>
              </a:rPr>
              <a:t>2</a:t>
            </a:r>
            <a:r>
              <a:rPr lang="en-GB" altLang="cs-CZ" sz="2000" dirty="0"/>
              <a:t> of the error terms</a:t>
            </a:r>
          </a:p>
          <a:p>
            <a:pPr>
              <a:spcBef>
                <a:spcPts val="600"/>
              </a:spcBef>
            </a:pPr>
            <a:r>
              <a:rPr lang="en-GB" altLang="cs-CZ" sz="2000" dirty="0"/>
              <a:t>Estimator for </a:t>
            </a:r>
            <a:r>
              <a:rPr lang="en-GB" altLang="cs-CZ" sz="2000" dirty="0">
                <a:cs typeface="Arial" charset="0"/>
              </a:rPr>
              <a:t>σ</a:t>
            </a:r>
            <a:r>
              <a:rPr lang="en-GB" altLang="cs-CZ" sz="2000" baseline="30000" dirty="0">
                <a:cs typeface="Arial" charset="0"/>
              </a:rPr>
              <a:t>2</a:t>
            </a:r>
            <a:r>
              <a:rPr lang="en-GB" altLang="cs-CZ" sz="2000" dirty="0"/>
              <a:t>: sampling variance </a:t>
            </a:r>
            <a:r>
              <a:rPr lang="en-GB" altLang="cs-CZ" sz="2000" i="1" dirty="0">
                <a:cs typeface="Arial" charset="0"/>
              </a:rPr>
              <a:t>s</a:t>
            </a:r>
            <a:r>
              <a:rPr lang="en-GB" altLang="cs-CZ" sz="2000" baseline="30000" dirty="0">
                <a:cs typeface="Arial" charset="0"/>
              </a:rPr>
              <a:t>2</a:t>
            </a:r>
            <a:r>
              <a:rPr lang="en-GB" altLang="cs-CZ" sz="2000" dirty="0">
                <a:cs typeface="Arial" charset="0"/>
              </a:rPr>
              <a:t> </a:t>
            </a:r>
            <a:r>
              <a:rPr lang="en-GB" altLang="cs-CZ" sz="2000" dirty="0"/>
              <a:t>of the residuals </a:t>
            </a:r>
            <a:r>
              <a:rPr lang="en-GB" altLang="cs-CZ" sz="2000" i="1" dirty="0" err="1">
                <a:cs typeface="Arial" charset="0"/>
              </a:rPr>
              <a:t>e</a:t>
            </a:r>
            <a:r>
              <a:rPr lang="en-GB" altLang="cs-CZ" sz="2000" baseline="-25000" dirty="0" err="1">
                <a:cs typeface="Arial" charset="0"/>
              </a:rPr>
              <a:t>i</a:t>
            </a:r>
            <a:endParaRPr lang="en-GB" altLang="cs-CZ" sz="2000" dirty="0"/>
          </a:p>
          <a:p>
            <a:pPr>
              <a:spcBef>
                <a:spcPts val="600"/>
              </a:spcBef>
              <a:buFont typeface="Wingdings" pitchFamily="2" charset="2"/>
              <a:buNone/>
            </a:pPr>
            <a:r>
              <a:rPr lang="en-GB" altLang="cs-CZ" sz="2000" dirty="0">
                <a:cs typeface="Arial" charset="0"/>
              </a:rPr>
              <a:t>		</a:t>
            </a:r>
            <a:r>
              <a:rPr lang="en-GB" altLang="cs-CZ" sz="2000" i="1" dirty="0">
                <a:cs typeface="Arial" charset="0"/>
              </a:rPr>
              <a:t>s</a:t>
            </a:r>
            <a:r>
              <a:rPr lang="en-GB" altLang="cs-CZ" sz="2000" baseline="30000" dirty="0">
                <a:cs typeface="Arial" charset="0"/>
              </a:rPr>
              <a:t>2</a:t>
            </a:r>
            <a:r>
              <a:rPr lang="en-GB" altLang="cs-CZ" sz="2000" dirty="0">
                <a:cs typeface="Arial" charset="0"/>
              </a:rPr>
              <a:t> = (</a:t>
            </a:r>
            <a:r>
              <a:rPr lang="en-GB" altLang="cs-CZ" sz="2000" i="1" dirty="0">
                <a:cs typeface="Arial" charset="0"/>
              </a:rPr>
              <a:t>N </a:t>
            </a:r>
            <a:r>
              <a:rPr lang="en-GB" altLang="cs-CZ" sz="2000" dirty="0">
                <a:cs typeface="Arial" charset="0"/>
              </a:rPr>
              <a:t>– </a:t>
            </a:r>
            <a:r>
              <a:rPr lang="en-GB" altLang="cs-CZ" sz="2000" i="1" dirty="0">
                <a:cs typeface="Arial" charset="0"/>
              </a:rPr>
              <a:t>K</a:t>
            </a:r>
            <a:r>
              <a:rPr lang="en-GB" altLang="cs-CZ" sz="2000" dirty="0">
                <a:cs typeface="Arial" charset="0"/>
              </a:rPr>
              <a:t>)</a:t>
            </a:r>
            <a:r>
              <a:rPr lang="en-GB" altLang="cs-CZ" sz="2000" baseline="30000" dirty="0">
                <a:cs typeface="Arial" charset="0"/>
              </a:rPr>
              <a:t>-1</a:t>
            </a:r>
            <a:r>
              <a:rPr lang="en-GB" altLang="cs-CZ" sz="2000" dirty="0">
                <a:cs typeface="Arial" charset="0"/>
              </a:rPr>
              <a:t> </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e</a:t>
            </a:r>
            <a:r>
              <a:rPr lang="en-GB" altLang="cs-CZ" sz="2000" baseline="-25000" dirty="0">
                <a:cs typeface="Arial" charset="0"/>
              </a:rPr>
              <a:t>i</a:t>
            </a:r>
            <a:r>
              <a:rPr lang="en-GB" altLang="cs-CZ" sz="2000" baseline="30000" dirty="0">
                <a:cs typeface="Arial" charset="0"/>
              </a:rPr>
              <a:t>2</a:t>
            </a:r>
            <a:endParaRPr lang="en-GB" altLang="cs-CZ" sz="2000" dirty="0"/>
          </a:p>
          <a:p>
            <a:pPr>
              <a:spcBef>
                <a:spcPts val="600"/>
              </a:spcBef>
              <a:buFont typeface="Wingdings" pitchFamily="2" charset="2"/>
              <a:buNone/>
            </a:pPr>
            <a:r>
              <a:rPr lang="en-GB" altLang="cs-CZ" sz="2000" dirty="0">
                <a:cs typeface="Arial" charset="0"/>
              </a:rPr>
              <a:t>	Under assumptions (A1)-(A4), </a:t>
            </a:r>
            <a:r>
              <a:rPr lang="en-GB" altLang="cs-CZ" sz="2000" i="1" dirty="0">
                <a:cs typeface="Arial" charset="0"/>
              </a:rPr>
              <a:t>s</a:t>
            </a:r>
            <a:r>
              <a:rPr lang="en-GB" altLang="cs-CZ" sz="2000" baseline="30000" dirty="0">
                <a:cs typeface="Arial" charset="0"/>
              </a:rPr>
              <a:t>2</a:t>
            </a:r>
            <a:r>
              <a:rPr lang="en-GB" altLang="cs-CZ" sz="2000" dirty="0">
                <a:cs typeface="Arial" charset="0"/>
              </a:rPr>
              <a:t> is unbiased for </a:t>
            </a:r>
            <a:r>
              <a:rPr lang="en-GB" altLang="cs-CZ" sz="2000" i="1" dirty="0">
                <a:cs typeface="Arial" charset="0"/>
              </a:rPr>
              <a:t>σ</a:t>
            </a:r>
            <a:r>
              <a:rPr lang="en-GB" altLang="cs-CZ" sz="2000" baseline="30000" dirty="0">
                <a:cs typeface="Arial" charset="0"/>
              </a:rPr>
              <a:t>2</a:t>
            </a:r>
          </a:p>
          <a:p>
            <a:pPr>
              <a:spcBef>
                <a:spcPts val="600"/>
              </a:spcBef>
              <a:buFont typeface="Wingdings" pitchFamily="2" charset="2"/>
              <a:buNone/>
            </a:pPr>
            <a:r>
              <a:rPr lang="en-GB" altLang="cs-CZ" sz="2000" baseline="30000" dirty="0">
                <a:cs typeface="Arial" charset="0"/>
              </a:rPr>
              <a:t>	</a:t>
            </a:r>
            <a:r>
              <a:rPr lang="en-GB" altLang="cs-CZ" sz="2000" dirty="0">
                <a:cs typeface="Arial" charset="0"/>
              </a:rPr>
              <a:t>    Attention: the estimator (</a:t>
            </a:r>
            <a:r>
              <a:rPr lang="en-GB" altLang="cs-CZ" sz="2000" i="1" dirty="0">
                <a:cs typeface="Arial" charset="0"/>
              </a:rPr>
              <a:t>N </a:t>
            </a:r>
            <a:r>
              <a:rPr lang="en-GB" altLang="cs-CZ" sz="2000" dirty="0">
                <a:cs typeface="Arial" charset="0"/>
              </a:rPr>
              <a:t>– </a:t>
            </a:r>
            <a:r>
              <a:rPr lang="en-GB" altLang="cs-CZ" sz="2000" i="1" dirty="0">
                <a:cs typeface="Arial" charset="0"/>
              </a:rPr>
              <a:t>1</a:t>
            </a:r>
            <a:r>
              <a:rPr lang="en-GB" altLang="cs-CZ" sz="2000" dirty="0">
                <a:cs typeface="Arial" charset="0"/>
              </a:rPr>
              <a:t>)</a:t>
            </a:r>
            <a:r>
              <a:rPr lang="en-GB" altLang="cs-CZ" sz="2000" baseline="30000" dirty="0">
                <a:cs typeface="Arial" charset="0"/>
              </a:rPr>
              <a:t>-1</a:t>
            </a:r>
            <a:r>
              <a:rPr lang="en-GB" altLang="cs-CZ" sz="2000" dirty="0">
                <a:cs typeface="Arial" charset="0"/>
              </a:rPr>
              <a:t> </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e</a:t>
            </a:r>
            <a:r>
              <a:rPr lang="en-GB" altLang="cs-CZ" sz="2000" baseline="-25000" dirty="0">
                <a:cs typeface="Arial" charset="0"/>
              </a:rPr>
              <a:t>i</a:t>
            </a:r>
            <a:r>
              <a:rPr lang="en-GB" altLang="cs-CZ" sz="2000" baseline="30000" dirty="0">
                <a:cs typeface="Arial" charset="0"/>
              </a:rPr>
              <a:t>2</a:t>
            </a:r>
            <a:r>
              <a:rPr lang="en-GB" altLang="cs-CZ" sz="2000" dirty="0">
                <a:cs typeface="Arial" charset="0"/>
              </a:rPr>
              <a:t> is biased</a:t>
            </a:r>
            <a:endParaRPr lang="en-GB" altLang="cs-CZ" sz="2000" dirty="0"/>
          </a:p>
          <a:p>
            <a:pPr eaLnBrk="1" hangingPunct="1">
              <a:spcBef>
                <a:spcPts val="600"/>
              </a:spcBef>
            </a:pPr>
            <a:r>
              <a:rPr lang="en-GB" altLang="cs-CZ" sz="2000" dirty="0">
                <a:cs typeface="Arial" charset="0"/>
              </a:rPr>
              <a:t>Estimated variance (covariance matrix) of </a:t>
            </a:r>
            <a:r>
              <a:rPr lang="en-GB" altLang="cs-CZ" sz="2000" i="1" dirty="0">
                <a:cs typeface="Arial" charset="0"/>
              </a:rPr>
              <a:t>b</a:t>
            </a:r>
            <a:r>
              <a:rPr lang="en-GB" altLang="cs-CZ" sz="2000" dirty="0">
                <a:cs typeface="Arial" charset="0"/>
              </a:rPr>
              <a:t>:</a:t>
            </a:r>
          </a:p>
          <a:p>
            <a:pPr eaLnBrk="1" hangingPunct="1">
              <a:spcBef>
                <a:spcPts val="600"/>
              </a:spcBef>
              <a:buFontTx/>
              <a:buNone/>
            </a:pPr>
            <a:r>
              <a:rPr lang="en-GB" altLang="cs-CZ" sz="2000" dirty="0">
                <a:cs typeface="Arial" charset="0"/>
              </a:rPr>
              <a:t>		</a:t>
            </a:r>
            <a:r>
              <a:rPr lang="en-GB" altLang="cs-CZ" sz="2000" dirty="0" err="1">
                <a:cs typeface="Arial" charset="0"/>
              </a:rPr>
              <a:t>Ṽ</a:t>
            </a:r>
            <a:r>
              <a:rPr lang="en-GB" altLang="cs-CZ" sz="2000" dirty="0">
                <a:cs typeface="Arial" charset="0"/>
              </a:rPr>
              <a:t>{</a:t>
            </a:r>
            <a:r>
              <a:rPr lang="en-GB" altLang="cs-CZ" sz="2000" i="1" dirty="0">
                <a:cs typeface="Arial" charset="0"/>
              </a:rPr>
              <a:t>b</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p>
          <a:p>
            <a:pPr>
              <a:buFont typeface="Wingdings" pitchFamily="2" charset="2"/>
              <a:buNone/>
            </a:pPr>
            <a:endParaRPr lang="de-AT" altLang="cs-CZ"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28674"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8716"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5"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8717"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GB" altLang="cs-CZ" sz="4000" dirty="0">
                <a:latin typeface="Verdana" pitchFamily="34" charset="0"/>
              </a:rPr>
              <a:t>Estimated Standard Errors of OLS Estimators </a:t>
            </a:r>
          </a:p>
        </p:txBody>
      </p:sp>
      <p:sp>
        <p:nvSpPr>
          <p:cNvPr id="29701" name="Textplatzhalter 17"/>
          <p:cNvSpPr>
            <a:spLocks noGrp="1"/>
          </p:cNvSpPr>
          <p:nvPr>
            <p:ph type="body" sz="half" idx="1"/>
          </p:nvPr>
        </p:nvSpPr>
        <p:spPr>
          <a:xfrm>
            <a:off x="500063" y="1600200"/>
            <a:ext cx="7900987" cy="4400550"/>
          </a:xfrm>
        </p:spPr>
        <p:txBody>
          <a:bodyPr/>
          <a:lstStyle/>
          <a:p>
            <a:pPr eaLnBrk="1" hangingPunct="1">
              <a:spcBef>
                <a:spcPts val="600"/>
              </a:spcBef>
            </a:pPr>
            <a:r>
              <a:rPr lang="en-GB" altLang="cs-CZ" sz="2000" dirty="0">
                <a:cs typeface="Arial" charset="0"/>
              </a:rPr>
              <a:t>Variance (covariance matrix) of the OLS estimators:</a:t>
            </a:r>
          </a:p>
          <a:p>
            <a:pPr eaLnBrk="1" hangingPunct="1">
              <a:spcBef>
                <a:spcPts val="600"/>
              </a:spcBef>
              <a:buFontTx/>
              <a:buNone/>
            </a:pPr>
            <a:r>
              <a:rPr lang="en-GB" altLang="cs-CZ" sz="2000" dirty="0">
                <a:cs typeface="Arial" charset="0"/>
              </a:rPr>
              <a:t>		V{</a:t>
            </a:r>
            <a:r>
              <a:rPr lang="en-GB" altLang="cs-CZ" sz="2000" i="1" dirty="0">
                <a:cs typeface="Arial" charset="0"/>
              </a:rPr>
              <a:t>b</a:t>
            </a:r>
            <a:r>
              <a:rPr lang="en-GB" altLang="cs-CZ" sz="2000" dirty="0">
                <a:cs typeface="Arial" charset="0"/>
              </a:rPr>
              <a:t>} = σ</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σ</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endParaRPr lang="en-GB" altLang="cs-CZ" sz="2000" dirty="0">
              <a:cs typeface="Arial" charset="0"/>
            </a:endParaRPr>
          </a:p>
          <a:p>
            <a:pPr>
              <a:spcBef>
                <a:spcPts val="600"/>
              </a:spcBef>
            </a:pPr>
            <a:r>
              <a:rPr lang="en-GB" altLang="cs-CZ" sz="2000" dirty="0">
                <a:cs typeface="Arial" charset="0"/>
              </a:rPr>
              <a:t>Standard error of OLS estimate </a:t>
            </a:r>
            <a:r>
              <a:rPr lang="en-GB" altLang="cs-CZ" sz="2000" i="1" dirty="0" err="1">
                <a:cs typeface="Arial" charset="0"/>
              </a:rPr>
              <a:t>b</a:t>
            </a:r>
            <a:r>
              <a:rPr lang="en-GB" altLang="cs-CZ" sz="2000" baseline="-25000" dirty="0" err="1">
                <a:cs typeface="Arial" charset="0"/>
              </a:rPr>
              <a:t>k</a:t>
            </a:r>
            <a:r>
              <a:rPr lang="en-GB" altLang="cs-CZ" sz="2000" dirty="0">
                <a:cs typeface="Arial" charset="0"/>
              </a:rPr>
              <a:t>: The square root of the k</a:t>
            </a:r>
            <a:r>
              <a:rPr lang="en-GB" altLang="cs-CZ" sz="2000" baseline="30000" dirty="0">
                <a:cs typeface="Arial" charset="0"/>
              </a:rPr>
              <a:t>th</a:t>
            </a:r>
            <a:r>
              <a:rPr lang="en-GB" altLang="cs-CZ" sz="2000" dirty="0">
                <a:cs typeface="Arial" charset="0"/>
              </a:rPr>
              <a:t> diagonal element of V{</a:t>
            </a:r>
            <a:r>
              <a:rPr lang="en-GB" altLang="cs-CZ" sz="2000" i="1" dirty="0">
                <a:cs typeface="Arial" charset="0"/>
              </a:rPr>
              <a:t>b</a:t>
            </a:r>
            <a:r>
              <a:rPr lang="en-GB" altLang="cs-CZ" sz="2000" dirty="0">
                <a:cs typeface="Arial" charset="0"/>
              </a:rPr>
              <a:t>} </a:t>
            </a:r>
          </a:p>
          <a:p>
            <a:pPr>
              <a:spcBef>
                <a:spcPts val="600"/>
              </a:spcBef>
              <a:buFont typeface="Wingdings" pitchFamily="2" charset="2"/>
              <a:buNone/>
            </a:pPr>
            <a:r>
              <a:rPr lang="en-GB" altLang="cs-CZ" sz="2000" dirty="0">
                <a:cs typeface="Arial" charset="0"/>
              </a:rPr>
              <a:t>		</a:t>
            </a:r>
            <a:r>
              <a:rPr lang="en-GB" altLang="cs-CZ" sz="2000" dirty="0" err="1">
                <a:cs typeface="Arial" charset="0"/>
              </a:rPr>
              <a:t>σ√</a:t>
            </a:r>
            <a:r>
              <a:rPr lang="en-GB" altLang="cs-CZ" sz="2000" i="1" dirty="0" err="1">
                <a:cs typeface="Arial" charset="0"/>
              </a:rPr>
              <a:t>c</a:t>
            </a:r>
            <a:r>
              <a:rPr lang="en-GB" altLang="cs-CZ" sz="2000" baseline="-25000" dirty="0" err="1">
                <a:cs typeface="Arial" charset="0"/>
              </a:rPr>
              <a:t>kk</a:t>
            </a:r>
            <a:endParaRPr lang="en-GB" altLang="cs-CZ" sz="2000" baseline="-25000" dirty="0">
              <a:cs typeface="Arial" charset="0"/>
            </a:endParaRPr>
          </a:p>
          <a:p>
            <a:pPr>
              <a:spcBef>
                <a:spcPts val="600"/>
              </a:spcBef>
              <a:buFont typeface="Wingdings" pitchFamily="2" charset="2"/>
              <a:buNone/>
            </a:pPr>
            <a:r>
              <a:rPr lang="en-GB" altLang="cs-CZ" sz="2000" baseline="-25000" dirty="0">
                <a:cs typeface="Arial" charset="0"/>
              </a:rPr>
              <a:t>	</a:t>
            </a:r>
            <a:r>
              <a:rPr lang="en-GB" altLang="cs-CZ" sz="2000" dirty="0">
                <a:cs typeface="Arial" charset="0"/>
              </a:rPr>
              <a:t>with </a:t>
            </a:r>
            <a:r>
              <a:rPr lang="en-GB" altLang="cs-CZ" sz="2000" i="1" dirty="0" err="1">
                <a:cs typeface="Arial" charset="0"/>
              </a:rPr>
              <a:t>c</a:t>
            </a:r>
            <a:r>
              <a:rPr lang="en-GB" altLang="cs-CZ" sz="2000" baseline="-25000" dirty="0" err="1">
                <a:cs typeface="Arial" charset="0"/>
              </a:rPr>
              <a:t>kk</a:t>
            </a:r>
            <a:r>
              <a:rPr lang="en-GB" altLang="cs-CZ" sz="2000" dirty="0">
                <a:cs typeface="Arial" charset="0"/>
              </a:rPr>
              <a:t> the </a:t>
            </a:r>
            <a:r>
              <a:rPr lang="en-GB" altLang="cs-CZ" sz="2000" i="1" dirty="0">
                <a:cs typeface="Arial" charset="0"/>
              </a:rPr>
              <a:t>k</a:t>
            </a:r>
            <a:r>
              <a:rPr lang="en-GB" altLang="cs-CZ" sz="2000" dirty="0">
                <a:cs typeface="Arial" charset="0"/>
              </a:rPr>
              <a:t>-</a:t>
            </a:r>
            <a:r>
              <a:rPr lang="en-GB" altLang="cs-CZ" sz="2000" dirty="0" err="1">
                <a:cs typeface="Arial" charset="0"/>
              </a:rPr>
              <a:t>th</a:t>
            </a:r>
            <a:r>
              <a:rPr lang="en-GB" altLang="cs-CZ" sz="2000" dirty="0">
                <a:cs typeface="Arial" charset="0"/>
              </a:rPr>
              <a:t> diagonal </a:t>
            </a:r>
            <a:r>
              <a:rPr lang="en-GB" altLang="cs-CZ" sz="2000">
                <a:cs typeface="Arial" charset="0"/>
              </a:rPr>
              <a:t>element of </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a:t>
            </a:r>
            <a:endParaRPr lang="en-GB" altLang="cs-CZ" sz="2000" dirty="0"/>
          </a:p>
          <a:p>
            <a:pPr eaLnBrk="1" hangingPunct="1">
              <a:spcBef>
                <a:spcPts val="600"/>
              </a:spcBef>
            </a:pPr>
            <a:r>
              <a:rPr lang="en-GB" altLang="cs-CZ" sz="2000" dirty="0">
                <a:cs typeface="Arial" charset="0"/>
              </a:rPr>
              <a:t>Estimated variance (covariance matrix) of </a:t>
            </a:r>
            <a:r>
              <a:rPr lang="en-GB" altLang="cs-CZ" sz="2000" i="1" dirty="0">
                <a:cs typeface="Arial" charset="0"/>
              </a:rPr>
              <a:t>b</a:t>
            </a:r>
            <a:r>
              <a:rPr lang="en-GB" altLang="cs-CZ" sz="2000" dirty="0">
                <a:cs typeface="Arial" charset="0"/>
              </a:rPr>
              <a:t>:</a:t>
            </a:r>
          </a:p>
          <a:p>
            <a:pPr eaLnBrk="1" hangingPunct="1">
              <a:spcBef>
                <a:spcPts val="600"/>
              </a:spcBef>
              <a:buFontTx/>
              <a:buNone/>
            </a:pPr>
            <a:r>
              <a:rPr lang="en-GB" altLang="cs-CZ" sz="2000" dirty="0">
                <a:cs typeface="Arial" charset="0"/>
              </a:rPr>
              <a:t>		</a:t>
            </a:r>
            <a:r>
              <a:rPr lang="en-GB" altLang="cs-CZ" sz="2000" dirty="0" err="1">
                <a:cs typeface="Arial" charset="0"/>
              </a:rPr>
              <a:t>Ṽ</a:t>
            </a:r>
            <a:r>
              <a:rPr lang="en-GB" altLang="cs-CZ" sz="2000" dirty="0">
                <a:cs typeface="Arial" charset="0"/>
              </a:rPr>
              <a:t>{</a:t>
            </a:r>
            <a:r>
              <a:rPr lang="en-GB" altLang="cs-CZ" sz="2000" i="1" dirty="0">
                <a:cs typeface="Arial" charset="0"/>
              </a:rPr>
              <a:t>b</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i="1" dirty="0">
                <a:cs typeface="Arial" charset="0"/>
              </a:rPr>
              <a:t>X</a:t>
            </a:r>
            <a:r>
              <a:rPr lang="en-GB" altLang="cs-CZ" sz="2000" dirty="0">
                <a:cs typeface="Arial" charset="0"/>
              </a:rPr>
              <a:t>’ </a:t>
            </a:r>
            <a:r>
              <a:rPr lang="en-GB" altLang="cs-CZ" sz="2000" i="1" dirty="0">
                <a:cs typeface="Arial" charset="0"/>
              </a:rPr>
              <a:t>X</a:t>
            </a:r>
            <a:r>
              <a:rPr lang="en-GB" altLang="cs-CZ" sz="2000" dirty="0">
                <a:cs typeface="Arial" charset="0"/>
              </a:rPr>
              <a:t>)</a:t>
            </a:r>
            <a:r>
              <a:rPr lang="en-GB" altLang="cs-CZ" sz="2000" baseline="30000" dirty="0">
                <a:cs typeface="Arial" charset="0"/>
              </a:rPr>
              <a:t>-1</a:t>
            </a:r>
            <a:r>
              <a:rPr lang="en-GB" altLang="cs-CZ" sz="2000" dirty="0">
                <a:cs typeface="Arial" charset="0"/>
              </a:rPr>
              <a:t> = </a:t>
            </a:r>
            <a:r>
              <a:rPr lang="en-GB" altLang="cs-CZ" sz="2000" i="1" dirty="0">
                <a:cs typeface="Arial" charset="0"/>
              </a:rPr>
              <a:t>s</a:t>
            </a:r>
            <a:r>
              <a:rPr lang="en-GB" altLang="cs-CZ" sz="2000" baseline="30000" dirty="0">
                <a:cs typeface="Arial" charset="0"/>
              </a:rPr>
              <a:t>2</a:t>
            </a:r>
            <a:r>
              <a:rPr lang="en-GB" altLang="cs-CZ" sz="2000" dirty="0"/>
              <a:t>(</a:t>
            </a:r>
            <a:r>
              <a:rPr lang="en-GB" altLang="cs-CZ" sz="2000" dirty="0" err="1">
                <a:cs typeface="Arial" charset="0"/>
              </a:rPr>
              <a:t>Σ</a:t>
            </a:r>
            <a:r>
              <a:rPr lang="en-GB" altLang="cs-CZ" sz="2000" baseline="-25000" dirty="0" err="1">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 </a:t>
            </a:r>
            <a:r>
              <a:rPr lang="en-GB" altLang="cs-CZ" sz="2000" i="1" dirty="0">
                <a:cs typeface="Arial" charset="0"/>
              </a:rPr>
              <a:t>x</a:t>
            </a:r>
            <a:r>
              <a:rPr lang="en-GB" altLang="cs-CZ" sz="2000" baseline="-25000" dirty="0">
                <a:cs typeface="Arial" charset="0"/>
              </a:rPr>
              <a:t>i</a:t>
            </a:r>
            <a:r>
              <a:rPr lang="en-GB" altLang="cs-CZ" sz="2000" dirty="0">
                <a:cs typeface="Arial" charset="0"/>
              </a:rPr>
              <a:t>’)</a:t>
            </a:r>
            <a:r>
              <a:rPr lang="en-GB" altLang="cs-CZ" sz="2000" baseline="30000" dirty="0">
                <a:cs typeface="Arial" charset="0"/>
              </a:rPr>
              <a:t>-1</a:t>
            </a:r>
          </a:p>
          <a:p>
            <a:pPr eaLnBrk="1" hangingPunct="1">
              <a:spcBef>
                <a:spcPts val="600"/>
              </a:spcBef>
            </a:pPr>
            <a:r>
              <a:rPr lang="en-GB" altLang="cs-CZ" sz="2000" dirty="0">
                <a:cs typeface="Arial" charset="0"/>
              </a:rPr>
              <a:t>Estimated </a:t>
            </a:r>
            <a:r>
              <a:rPr lang="en-GB" altLang="cs-CZ" sz="2000" dirty="0"/>
              <a:t>standard error of </a:t>
            </a:r>
            <a:r>
              <a:rPr lang="en-GB" altLang="cs-CZ" sz="2000" i="1" dirty="0" err="1"/>
              <a:t>b</a:t>
            </a:r>
            <a:r>
              <a:rPr lang="en-GB" altLang="cs-CZ" sz="2000" baseline="-25000" dirty="0" err="1"/>
              <a:t>k</a:t>
            </a:r>
            <a:r>
              <a:rPr lang="en-GB" altLang="cs-CZ" sz="2000" dirty="0"/>
              <a:t>:</a:t>
            </a:r>
          </a:p>
          <a:p>
            <a:pPr eaLnBrk="1" hangingPunct="1">
              <a:spcBef>
                <a:spcPts val="600"/>
              </a:spcBef>
              <a:buFont typeface="Wingdings" pitchFamily="2" charset="2"/>
              <a:buNone/>
            </a:pPr>
            <a:r>
              <a:rPr lang="en-GB" altLang="cs-CZ" sz="2000" dirty="0"/>
              <a:t>		se(</a:t>
            </a:r>
            <a:r>
              <a:rPr lang="en-GB" altLang="cs-CZ" sz="2000" i="1" dirty="0" err="1">
                <a:cs typeface="Arial" charset="0"/>
              </a:rPr>
              <a:t>b</a:t>
            </a:r>
            <a:r>
              <a:rPr lang="en-GB" altLang="cs-CZ" sz="2000" baseline="-25000" dirty="0" err="1">
                <a:cs typeface="Arial" charset="0"/>
              </a:rPr>
              <a:t>k</a:t>
            </a:r>
            <a:r>
              <a:rPr lang="en-GB" altLang="cs-CZ" sz="2000" dirty="0"/>
              <a:t>) = </a:t>
            </a:r>
            <a:r>
              <a:rPr lang="en-GB" altLang="cs-CZ" sz="2000" i="1" dirty="0" err="1"/>
              <a:t>s</a:t>
            </a:r>
            <a:r>
              <a:rPr lang="en-GB" altLang="cs-CZ" sz="2000" dirty="0" err="1">
                <a:cs typeface="Arial" charset="0"/>
              </a:rPr>
              <a:t>√</a:t>
            </a:r>
            <a:r>
              <a:rPr lang="en-GB" altLang="cs-CZ" sz="2000" i="1" dirty="0" err="1">
                <a:cs typeface="Arial" charset="0"/>
              </a:rPr>
              <a:t>c</a:t>
            </a:r>
            <a:r>
              <a:rPr lang="en-GB" altLang="cs-CZ" sz="2000" baseline="-25000" dirty="0" err="1">
                <a:cs typeface="Arial" charset="0"/>
              </a:rPr>
              <a:t>kk</a:t>
            </a:r>
            <a:endParaRPr lang="en-GB" altLang="cs-CZ" sz="2000" dirty="0"/>
          </a:p>
          <a:p>
            <a:pPr>
              <a:buFont typeface="Wingdings" pitchFamily="2" charset="2"/>
              <a:buNone/>
            </a:pPr>
            <a:endParaRPr lang="en-US" altLang="cs-CZ"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2969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9742"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9743"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r>
              <a:rPr lang="en-GB" altLang="cs-CZ" sz="3800">
                <a:latin typeface="Verdana" pitchFamily="34" charset="0"/>
              </a:rPr>
              <a:t>Two Examples</a:t>
            </a:r>
          </a:p>
        </p:txBody>
      </p:sp>
      <p:sp>
        <p:nvSpPr>
          <p:cNvPr id="30725" name="Rectangle 3"/>
          <p:cNvSpPr>
            <a:spLocks noGrp="1" noChangeArrowheads="1"/>
          </p:cNvSpPr>
          <p:nvPr>
            <p:ph type="body" sz="half" idx="1"/>
          </p:nvPr>
        </p:nvSpPr>
        <p:spPr>
          <a:xfrm>
            <a:off x="457200" y="1600200"/>
            <a:ext cx="7972425" cy="4530725"/>
          </a:xfrm>
        </p:spPr>
        <p:txBody>
          <a:bodyPr/>
          <a:lstStyle/>
          <a:p>
            <a:pPr>
              <a:buFont typeface="Wingdings" pitchFamily="2" charset="2"/>
              <a:buNone/>
            </a:pPr>
            <a:r>
              <a:rPr lang="en-GB" altLang="cs-CZ" sz="2000" dirty="0"/>
              <a:t>1. Simple regression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a</a:t>
            </a:r>
            <a:r>
              <a:rPr lang="en-GB" altLang="cs-CZ" sz="2000" dirty="0"/>
              <a:t> + </a:t>
            </a:r>
            <a:r>
              <a:rPr lang="en-GB" altLang="cs-CZ" sz="2000" dirty="0">
                <a:latin typeface="Symbol" pitchFamily="18" charset="2"/>
              </a:rPr>
              <a:t>b</a:t>
            </a:r>
            <a:r>
              <a:rPr lang="en-GB" altLang="cs-CZ" sz="2000" baseline="-25000" dirty="0"/>
              <a:t> </a:t>
            </a:r>
            <a:r>
              <a:rPr lang="en-GB" altLang="cs-CZ" sz="2000" i="1" dirty="0"/>
              <a:t>x</a:t>
            </a:r>
            <a:r>
              <a:rPr lang="en-GB" altLang="cs-CZ" sz="2000" baseline="-25000" dirty="0"/>
              <a:t>i</a:t>
            </a:r>
            <a:r>
              <a:rPr lang="en-GB" altLang="cs-CZ" sz="2000" dirty="0"/>
              <a:t> + </a:t>
            </a:r>
            <a:r>
              <a:rPr lang="en-GB" altLang="cs-CZ" sz="2000" i="1" dirty="0">
                <a:latin typeface="Symbol" pitchFamily="18" charset="2"/>
              </a:rPr>
              <a:t>e</a:t>
            </a:r>
            <a:r>
              <a:rPr lang="en-GB" altLang="cs-CZ" sz="2000" baseline="-25000" dirty="0"/>
              <a:t>t</a:t>
            </a:r>
            <a:endParaRPr lang="en-GB" altLang="cs-CZ" sz="2000" dirty="0"/>
          </a:p>
          <a:p>
            <a:pPr>
              <a:buFont typeface="Wingdings" pitchFamily="2" charset="2"/>
              <a:buNone/>
            </a:pPr>
            <a:r>
              <a:rPr lang="en-GB" altLang="cs-CZ" sz="2000" dirty="0"/>
              <a:t>	The variance for the OLS estimator of </a:t>
            </a:r>
            <a:r>
              <a:rPr lang="en-GB" altLang="cs-CZ" sz="2000" dirty="0">
                <a:latin typeface="Symbol" pitchFamily="18" charset="2"/>
              </a:rPr>
              <a:t>b</a:t>
            </a:r>
            <a:r>
              <a:rPr lang="en-GB" altLang="cs-CZ" sz="2000" dirty="0"/>
              <a:t> is</a:t>
            </a:r>
          </a:p>
          <a:p>
            <a:pPr>
              <a:buFont typeface="Wingdings" pitchFamily="2" charset="2"/>
              <a:buNone/>
            </a:pPr>
            <a:endParaRPr lang="en-GB" altLang="cs-CZ" sz="2000" dirty="0"/>
          </a:p>
          <a:p>
            <a:pPr>
              <a:buFont typeface="Wingdings" pitchFamily="2" charset="2"/>
              <a:buNone/>
            </a:pPr>
            <a:endParaRPr lang="en-GB" altLang="cs-CZ" sz="2000" dirty="0"/>
          </a:p>
          <a:p>
            <a:pPr>
              <a:buFont typeface="Wingdings" pitchFamily="2" charset="2"/>
              <a:buNone/>
            </a:pPr>
            <a:r>
              <a:rPr lang="en-GB" altLang="cs-CZ" sz="2000" dirty="0"/>
              <a:t>	</a:t>
            </a:r>
            <a:r>
              <a:rPr lang="en-GB" altLang="cs-CZ" sz="2000" i="1" dirty="0"/>
              <a:t>b</a:t>
            </a:r>
            <a:r>
              <a:rPr lang="en-GB" altLang="cs-CZ" sz="2000" dirty="0"/>
              <a:t> is the more accurate, the larger </a:t>
            </a:r>
            <a:r>
              <a:rPr lang="en-GB" altLang="cs-CZ" sz="2000" i="1" dirty="0"/>
              <a:t>N</a:t>
            </a:r>
            <a:r>
              <a:rPr lang="en-GB" altLang="cs-CZ" sz="2000" dirty="0"/>
              <a:t> and </a:t>
            </a:r>
            <a:r>
              <a:rPr lang="en-GB" altLang="cs-CZ" sz="2000" i="1" dirty="0"/>
              <a:t>s</a:t>
            </a:r>
            <a:r>
              <a:rPr lang="en-GB" altLang="cs-CZ" sz="2000" baseline="-25000" dirty="0"/>
              <a:t>x</a:t>
            </a:r>
            <a:r>
              <a:rPr lang="en-GB" altLang="cs-CZ" sz="2000" dirty="0"/>
              <a:t>² and the smaller </a:t>
            </a:r>
            <a:r>
              <a:rPr lang="en-GB" altLang="cs-CZ" sz="2000" dirty="0">
                <a:latin typeface="Symbol" pitchFamily="18" charset="2"/>
              </a:rPr>
              <a:t>s</a:t>
            </a:r>
            <a:r>
              <a:rPr lang="en-GB" altLang="cs-CZ" sz="2000" dirty="0"/>
              <a:t>²</a:t>
            </a:r>
          </a:p>
          <a:p>
            <a:pPr>
              <a:buFont typeface="Wingdings" pitchFamily="2" charset="2"/>
              <a:buNone/>
            </a:pPr>
            <a:r>
              <a:rPr lang="en-GB" altLang="cs-CZ" sz="2000" dirty="0"/>
              <a:t>2. Regression with two regressors:</a:t>
            </a:r>
          </a:p>
          <a:p>
            <a:pPr>
              <a:buFont typeface="Wingdings" pitchFamily="2" charset="2"/>
              <a:buNone/>
            </a:pPr>
            <a:r>
              <a:rPr lang="en-GB" altLang="cs-CZ" sz="2000" dirty="0"/>
              <a:t>		</a:t>
            </a:r>
            <a:r>
              <a:rPr lang="en-GB" altLang="cs-CZ" sz="2000" i="1" dirty="0"/>
              <a:t>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b</a:t>
            </a:r>
            <a:r>
              <a:rPr lang="en-GB" altLang="cs-CZ" sz="2000" baseline="-25000" dirty="0">
                <a:latin typeface="Symbol" pitchFamily="18" charset="2"/>
              </a:rPr>
              <a:t>1</a:t>
            </a:r>
            <a:r>
              <a:rPr lang="en-GB" altLang="cs-CZ" sz="2000" dirty="0"/>
              <a:t> + </a:t>
            </a:r>
            <a:r>
              <a:rPr lang="en-GB" altLang="cs-CZ" sz="2000" dirty="0">
                <a:latin typeface="Symbol" pitchFamily="18" charset="2"/>
              </a:rPr>
              <a:t>b</a:t>
            </a:r>
            <a:r>
              <a:rPr lang="en-GB" altLang="cs-CZ" sz="2000" baseline="-25000" dirty="0">
                <a:latin typeface="Symbol" pitchFamily="18" charset="2"/>
              </a:rPr>
              <a:t>2</a:t>
            </a:r>
            <a:r>
              <a:rPr lang="en-GB" altLang="cs-CZ" sz="2000" baseline="-25000" dirty="0"/>
              <a:t> </a:t>
            </a:r>
            <a:r>
              <a:rPr lang="en-GB" altLang="cs-CZ" sz="2000" i="1" dirty="0"/>
              <a:t>x</a:t>
            </a:r>
            <a:r>
              <a:rPr lang="en-GB" altLang="cs-CZ" sz="2000" baseline="-25000" dirty="0"/>
              <a:t>i2</a:t>
            </a:r>
            <a:r>
              <a:rPr lang="en-GB" altLang="cs-CZ" sz="2000" dirty="0"/>
              <a:t> + </a:t>
            </a:r>
            <a:r>
              <a:rPr lang="en-GB" altLang="cs-CZ" sz="2000" dirty="0">
                <a:latin typeface="Symbol" pitchFamily="18" charset="2"/>
              </a:rPr>
              <a:t>b</a:t>
            </a:r>
            <a:r>
              <a:rPr lang="en-GB" altLang="cs-CZ" sz="2000" baseline="-25000" dirty="0">
                <a:latin typeface="Symbol" pitchFamily="18" charset="2"/>
              </a:rPr>
              <a:t>3</a:t>
            </a:r>
            <a:r>
              <a:rPr lang="en-GB" altLang="cs-CZ" sz="2000" baseline="-25000" dirty="0"/>
              <a:t> </a:t>
            </a:r>
            <a:r>
              <a:rPr lang="en-GB" altLang="cs-CZ" sz="2000" i="1" dirty="0"/>
              <a:t>x</a:t>
            </a:r>
            <a:r>
              <a:rPr lang="en-GB" altLang="cs-CZ" sz="2000" baseline="-25000" dirty="0"/>
              <a:t>i3</a:t>
            </a:r>
            <a:r>
              <a:rPr lang="en-GB" altLang="cs-CZ" sz="2000" dirty="0"/>
              <a:t> + </a:t>
            </a:r>
            <a:r>
              <a:rPr lang="en-GB" altLang="cs-CZ" sz="2000" i="1" dirty="0">
                <a:latin typeface="Symbol" pitchFamily="18" charset="2"/>
              </a:rPr>
              <a:t>e</a:t>
            </a:r>
            <a:r>
              <a:rPr lang="en-GB" altLang="cs-CZ" sz="2000" baseline="-25000" dirty="0"/>
              <a:t>t</a:t>
            </a:r>
            <a:r>
              <a:rPr lang="en-GB" altLang="cs-CZ" sz="2000" dirty="0"/>
              <a:t> </a:t>
            </a:r>
          </a:p>
          <a:p>
            <a:pPr>
              <a:buFont typeface="Wingdings" pitchFamily="2" charset="2"/>
              <a:buNone/>
            </a:pPr>
            <a:r>
              <a:rPr lang="en-GB" altLang="cs-CZ" sz="2000" dirty="0"/>
              <a:t>	The variance for the OLS estimator of </a:t>
            </a:r>
            <a:r>
              <a:rPr lang="en-GB" altLang="cs-CZ" sz="2000" dirty="0">
                <a:latin typeface="Symbol" pitchFamily="18" charset="2"/>
              </a:rPr>
              <a:t>b</a:t>
            </a:r>
            <a:r>
              <a:rPr lang="en-GB" altLang="cs-CZ" sz="2000" baseline="-25000" dirty="0">
                <a:latin typeface="Symbol" pitchFamily="18" charset="2"/>
              </a:rPr>
              <a:t>2</a:t>
            </a:r>
            <a:r>
              <a:rPr lang="en-GB" altLang="cs-CZ" sz="2000" dirty="0"/>
              <a:t> is</a:t>
            </a:r>
          </a:p>
          <a:p>
            <a:pPr>
              <a:buFont typeface="Wingdings" pitchFamily="2" charset="2"/>
              <a:buNone/>
            </a:pPr>
            <a:endParaRPr lang="en-GB" altLang="cs-CZ" sz="2000" dirty="0"/>
          </a:p>
          <a:p>
            <a:pPr>
              <a:buFont typeface="Wingdings" pitchFamily="2" charset="2"/>
              <a:buNone/>
            </a:pPr>
            <a:endParaRPr lang="en-GB" altLang="cs-CZ" sz="2000" dirty="0"/>
          </a:p>
          <a:p>
            <a:pPr>
              <a:buFont typeface="Wingdings" pitchFamily="2" charset="2"/>
              <a:buNone/>
            </a:pPr>
            <a:r>
              <a:rPr lang="en-GB" altLang="cs-CZ" sz="2000" i="1" dirty="0"/>
              <a:t>	     r</a:t>
            </a:r>
            <a:r>
              <a:rPr lang="en-GB" altLang="cs-CZ" sz="2000" baseline="-25000" dirty="0"/>
              <a:t>23</a:t>
            </a:r>
            <a:r>
              <a:rPr lang="en-GB" altLang="cs-CZ" sz="2000" baseline="30000" dirty="0"/>
              <a:t>2</a:t>
            </a:r>
            <a:r>
              <a:rPr lang="en-GB" altLang="cs-CZ" sz="2000" dirty="0"/>
              <a:t>: correlation coefficient between </a:t>
            </a:r>
            <a:r>
              <a:rPr lang="en-GB" altLang="cs-CZ" sz="2000" i="1" dirty="0"/>
              <a:t>X</a:t>
            </a:r>
            <a:r>
              <a:rPr lang="en-GB" altLang="cs-CZ" sz="2000" baseline="-25000" dirty="0"/>
              <a:t>2</a:t>
            </a:r>
            <a:r>
              <a:rPr lang="en-GB" altLang="cs-CZ" sz="2000" dirty="0"/>
              <a:t> and </a:t>
            </a:r>
            <a:r>
              <a:rPr lang="en-GB" altLang="cs-CZ" sz="2000" i="1" dirty="0"/>
              <a:t>X</a:t>
            </a:r>
            <a:r>
              <a:rPr lang="en-GB" altLang="cs-CZ" sz="2000" baseline="-25000" dirty="0"/>
              <a:t>3</a:t>
            </a:r>
            <a:r>
              <a:rPr lang="en-GB" altLang="cs-CZ" sz="2000" i="1" dirty="0"/>
              <a:t>	</a:t>
            </a:r>
          </a:p>
          <a:p>
            <a:pPr>
              <a:buFont typeface="Wingdings" pitchFamily="2" charset="2"/>
              <a:buNone/>
            </a:pPr>
            <a:r>
              <a:rPr lang="en-GB" altLang="cs-CZ" sz="2000" i="1" dirty="0"/>
              <a:t>	b</a:t>
            </a:r>
            <a:r>
              <a:rPr lang="en-GB" altLang="cs-CZ" sz="2000" baseline="-25000" dirty="0"/>
              <a:t>2</a:t>
            </a:r>
            <a:r>
              <a:rPr lang="en-GB" altLang="cs-CZ" sz="2000" dirty="0"/>
              <a:t> is most accurate if </a:t>
            </a:r>
            <a:r>
              <a:rPr lang="en-GB" altLang="cs-CZ" sz="2000" i="1" dirty="0"/>
              <a:t>X</a:t>
            </a:r>
            <a:r>
              <a:rPr lang="en-GB" altLang="cs-CZ" sz="2000" baseline="-25000" dirty="0"/>
              <a:t>2</a:t>
            </a:r>
            <a:r>
              <a:rPr lang="en-GB" altLang="cs-CZ" sz="2000" dirty="0"/>
              <a:t> and </a:t>
            </a:r>
            <a:r>
              <a:rPr lang="en-GB" altLang="cs-CZ" sz="2000" i="1" dirty="0"/>
              <a:t>X</a:t>
            </a:r>
            <a:r>
              <a:rPr lang="en-GB" altLang="cs-CZ" sz="2000" baseline="-25000" dirty="0"/>
              <a:t>3</a:t>
            </a:r>
            <a:r>
              <a:rPr lang="en-GB" altLang="cs-CZ" sz="2000" dirty="0"/>
              <a:t> are uncorrelated</a:t>
            </a:r>
          </a:p>
        </p:txBody>
      </p:sp>
      <p:sp>
        <p:nvSpPr>
          <p:cNvPr id="30726" name="Text Box 10"/>
          <p:cNvSpPr txBox="1">
            <a:spLocks noChangeArrowheads="1"/>
          </p:cNvSpPr>
          <p:nvPr/>
        </p:nvSpPr>
        <p:spPr bwMode="auto">
          <a:xfrm>
            <a:off x="1023938" y="4384675"/>
            <a:ext cx="184150" cy="366713"/>
          </a:xfrm>
          <a:prstGeom prst="rect">
            <a:avLst/>
          </a:prstGeom>
          <a:noFill/>
          <a:ln w="9525">
            <a:noFill/>
            <a:miter lim="800000"/>
            <a:headEnd/>
            <a:tailEnd/>
          </a:ln>
        </p:spPr>
        <p:txBody>
          <a:bodyPr wrap="none">
            <a:spAutoFit/>
          </a:bodyPr>
          <a:lstStyle/>
          <a:p>
            <a:pPr eaLnBrk="0" hangingPunct="0"/>
            <a:endParaRPr lang="de-AT" altLang="cs-CZ"/>
          </a:p>
        </p:txBody>
      </p:sp>
      <p:graphicFrame>
        <p:nvGraphicFramePr>
          <p:cNvPr id="30722" name="Object 4"/>
          <p:cNvGraphicFramePr>
            <a:graphicFrameLocks noChangeAspect="1"/>
          </p:cNvGraphicFramePr>
          <p:nvPr/>
        </p:nvGraphicFramePr>
        <p:xfrm>
          <a:off x="1476375" y="2276475"/>
          <a:ext cx="1366838" cy="835025"/>
        </p:xfrm>
        <a:graphic>
          <a:graphicData uri="http://schemas.openxmlformats.org/presentationml/2006/ole">
            <mc:AlternateContent xmlns:mc="http://schemas.openxmlformats.org/markup-compatibility/2006">
              <mc:Choice xmlns:v="urn:schemas-microsoft-com:vml" Requires="v">
                <p:oleObj spid="_x0000_s30762" name="Formel" r:id="rId4" imgW="749300" imgH="457200" progId="Equation.3">
                  <p:embed/>
                </p:oleObj>
              </mc:Choice>
              <mc:Fallback>
                <p:oleObj name="Formel" r:id="rId4" imgW="7493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2276475"/>
                        <a:ext cx="1366838"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5"/>
          <p:cNvGraphicFramePr>
            <a:graphicFrameLocks noChangeAspect="1"/>
          </p:cNvGraphicFramePr>
          <p:nvPr/>
        </p:nvGraphicFramePr>
        <p:xfrm>
          <a:off x="1547813" y="4437063"/>
          <a:ext cx="2378075" cy="882650"/>
        </p:xfrm>
        <a:graphic>
          <a:graphicData uri="http://schemas.openxmlformats.org/presentationml/2006/ole">
            <mc:AlternateContent xmlns:mc="http://schemas.openxmlformats.org/markup-compatibility/2006">
              <mc:Choice xmlns:v="urn:schemas-microsoft-com:vml" Requires="v">
                <p:oleObj spid="_x0000_s30763" name="Formel" r:id="rId6" imgW="1231900" imgH="457200" progId="Equation.3">
                  <p:embed/>
                </p:oleObj>
              </mc:Choice>
              <mc:Fallback>
                <p:oleObj name="Formel" r:id="rId6" imgW="1231900" imgH="4572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813" y="4437063"/>
                        <a:ext cx="2378075"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en-US" altLang="en-US"/>
              <a:t>Oct 5, 2018</a:t>
            </a:r>
            <a:endParaRPr lang="de-AT" altLang="en-US"/>
          </a:p>
        </p:txBody>
      </p:sp>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GB" altLang="cs-CZ" sz="4000">
                <a:latin typeface="Verdana" pitchFamily="34" charset="0"/>
              </a:rPr>
              <a:t>Normality of Error Terms</a:t>
            </a:r>
            <a:endParaRPr lang="en-GB" altLang="cs-CZ" sz="4000" i="1">
              <a:latin typeface="Verdana" pitchFamily="34" charset="0"/>
            </a:endParaRPr>
          </a:p>
        </p:txBody>
      </p:sp>
      <p:sp>
        <p:nvSpPr>
          <p:cNvPr id="31748" name="Textplatzhalter 17"/>
          <p:cNvSpPr>
            <a:spLocks noGrp="1"/>
          </p:cNvSpPr>
          <p:nvPr>
            <p:ph type="body" sz="half" idx="1"/>
          </p:nvPr>
        </p:nvSpPr>
        <p:spPr>
          <a:xfrm>
            <a:off x="500063" y="1600200"/>
            <a:ext cx="7858125" cy="4400550"/>
          </a:xfrm>
        </p:spPr>
        <p:txBody>
          <a:bodyPr/>
          <a:lstStyle/>
          <a:p>
            <a:pPr eaLnBrk="1" hangingPunct="1">
              <a:spcBef>
                <a:spcPct val="10000"/>
              </a:spcBef>
              <a:spcAft>
                <a:spcPct val="10000"/>
              </a:spcAft>
              <a:buFontTx/>
              <a:buNone/>
            </a:pPr>
            <a:r>
              <a:rPr lang="en-GB" altLang="cs-CZ" sz="2000">
                <a:cs typeface="Arial" charset="0"/>
              </a:rPr>
              <a:t>For the purpose of statistical inference, a distributional assumption for the </a:t>
            </a:r>
            <a:r>
              <a:rPr lang="en-GB" altLang="cs-CZ" sz="2000" i="1">
                <a:cs typeface="Arial" charset="0"/>
              </a:rPr>
              <a:t>ε</a:t>
            </a:r>
            <a:r>
              <a:rPr lang="en-GB" altLang="cs-CZ" sz="2000" baseline="-25000">
                <a:cs typeface="Arial" charset="0"/>
              </a:rPr>
              <a:t>i</a:t>
            </a:r>
            <a:r>
              <a:rPr lang="en-GB" altLang="cs-CZ" sz="2000"/>
              <a:t>‘</a:t>
            </a:r>
            <a:r>
              <a:rPr lang="en-GB" altLang="cs-CZ" sz="2000">
                <a:cs typeface="Arial" charset="0"/>
              </a:rPr>
              <a:t>s is needed</a:t>
            </a:r>
          </a:p>
          <a:p>
            <a:pPr eaLnBrk="1" hangingPunct="1">
              <a:spcBef>
                <a:spcPct val="10000"/>
              </a:spcBef>
              <a:spcAft>
                <a:spcPct val="10000"/>
              </a:spcAft>
              <a:buFontTx/>
              <a:buNone/>
            </a:pPr>
            <a:endParaRPr lang="en-GB" altLang="cs-CZ" sz="2000">
              <a:cs typeface="Arial" charset="0"/>
            </a:endParaRPr>
          </a:p>
          <a:p>
            <a:pPr eaLnBrk="1" hangingPunct="1">
              <a:spcBef>
                <a:spcPct val="10000"/>
              </a:spcBef>
              <a:spcAft>
                <a:spcPct val="10000"/>
              </a:spcAft>
              <a:buFontTx/>
              <a:buNone/>
            </a:pPr>
            <a:endParaRPr lang="en-GB" altLang="cs-CZ" sz="2000">
              <a:cs typeface="Arial" charset="0"/>
            </a:endParaRPr>
          </a:p>
          <a:p>
            <a:pPr eaLnBrk="1" hangingPunct="1">
              <a:spcBef>
                <a:spcPct val="10000"/>
              </a:spcBef>
              <a:spcAft>
                <a:spcPct val="10000"/>
              </a:spcAft>
              <a:buFontTx/>
              <a:buNone/>
            </a:pPr>
            <a:r>
              <a:rPr lang="en-GB" altLang="cs-CZ" sz="2000">
                <a:cs typeface="Arial" charset="0"/>
              </a:rPr>
              <a:t>Together with assumptions (A1), (A3), and (A4), (A5) implies</a:t>
            </a:r>
          </a:p>
          <a:p>
            <a:pPr eaLnBrk="1" hangingPunct="1">
              <a:spcBef>
                <a:spcPct val="10000"/>
              </a:spcBef>
              <a:spcAft>
                <a:spcPct val="10000"/>
              </a:spcAft>
              <a:buFontTx/>
              <a:buNone/>
            </a:pPr>
            <a:r>
              <a:rPr lang="en-GB" altLang="cs-CZ" sz="2000">
                <a:cs typeface="Arial" charset="0"/>
              </a:rPr>
              <a:t>	</a:t>
            </a:r>
            <a:r>
              <a:rPr lang="en-GB" altLang="cs-CZ" sz="2000" i="1">
                <a:cs typeface="Arial" charset="0"/>
              </a:rPr>
              <a:t>ε</a:t>
            </a:r>
            <a:r>
              <a:rPr lang="en-GB" altLang="cs-CZ" sz="2000" baseline="-25000">
                <a:cs typeface="Arial" charset="0"/>
              </a:rPr>
              <a:t>i</a:t>
            </a:r>
            <a:r>
              <a:rPr lang="en-GB" altLang="cs-CZ" sz="2000"/>
              <a:t> </a:t>
            </a:r>
            <a:r>
              <a:rPr lang="en-GB" altLang="cs-CZ" sz="2000">
                <a:cs typeface="Arial" charset="0"/>
              </a:rPr>
              <a:t>~ </a:t>
            </a:r>
            <a:r>
              <a:rPr lang="en-GB" altLang="cs-CZ" sz="2000"/>
              <a:t>NID(</a:t>
            </a:r>
            <a:r>
              <a:rPr lang="en-GB" altLang="cs-CZ" sz="2000" i="1"/>
              <a:t>0</a:t>
            </a:r>
            <a:r>
              <a:rPr lang="en-GB" altLang="cs-CZ" sz="2000"/>
              <a:t>,</a:t>
            </a:r>
            <a:r>
              <a:rPr lang="en-GB" altLang="cs-CZ" sz="2000" i="1">
                <a:cs typeface="Arial" charset="0"/>
              </a:rPr>
              <a:t>σ</a:t>
            </a:r>
            <a:r>
              <a:rPr lang="en-GB" altLang="cs-CZ" sz="2000" baseline="30000">
                <a:cs typeface="Arial" charset="0"/>
              </a:rPr>
              <a:t>2</a:t>
            </a:r>
            <a:r>
              <a:rPr lang="en-GB" altLang="cs-CZ" sz="2000">
                <a:cs typeface="Arial" charset="0"/>
              </a:rPr>
              <a:t>) for all </a:t>
            </a:r>
            <a:r>
              <a:rPr lang="en-GB" altLang="cs-CZ" sz="2000" i="1">
                <a:cs typeface="Arial" charset="0"/>
              </a:rPr>
              <a:t>i</a:t>
            </a:r>
          </a:p>
          <a:p>
            <a:pPr eaLnBrk="1" hangingPunct="1">
              <a:spcBef>
                <a:spcPct val="10000"/>
              </a:spcBef>
              <a:spcAft>
                <a:spcPct val="10000"/>
              </a:spcAft>
              <a:buFontTx/>
              <a:buNone/>
            </a:pPr>
            <a:r>
              <a:rPr lang="en-GB" altLang="cs-CZ" sz="2000">
                <a:cs typeface="Arial" charset="0"/>
              </a:rPr>
              <a:t>i.e., all </a:t>
            </a:r>
            <a:r>
              <a:rPr lang="en-GB" altLang="cs-CZ" sz="2000" i="1">
                <a:cs typeface="Arial" charset="0"/>
              </a:rPr>
              <a:t>ε</a:t>
            </a:r>
            <a:r>
              <a:rPr lang="en-GB" altLang="cs-CZ" sz="2000" baseline="-25000">
                <a:cs typeface="Arial" charset="0"/>
              </a:rPr>
              <a:t>i</a:t>
            </a:r>
            <a:r>
              <a:rPr lang="en-GB" altLang="cs-CZ" sz="2000">
                <a:cs typeface="Arial" charset="0"/>
              </a:rPr>
              <a:t> are </a:t>
            </a:r>
          </a:p>
          <a:p>
            <a:pPr eaLnBrk="1" hangingPunct="1">
              <a:lnSpc>
                <a:spcPct val="90000"/>
              </a:lnSpc>
            </a:pPr>
            <a:r>
              <a:rPr lang="en-GB" altLang="cs-CZ" sz="2000">
                <a:cs typeface="Arial" charset="0"/>
              </a:rPr>
              <a:t>independent drawings </a:t>
            </a:r>
            <a:r>
              <a:rPr lang="en-GB" altLang="cs-CZ" sz="2000" b="1"/>
              <a:t> </a:t>
            </a:r>
          </a:p>
          <a:p>
            <a:pPr eaLnBrk="1" hangingPunct="1">
              <a:spcBef>
                <a:spcPct val="10000"/>
              </a:spcBef>
              <a:spcAft>
                <a:spcPct val="10000"/>
              </a:spcAft>
            </a:pPr>
            <a:r>
              <a:rPr lang="en-GB" altLang="cs-CZ" sz="2000">
                <a:cs typeface="Arial" charset="0"/>
              </a:rPr>
              <a:t>from the </a:t>
            </a:r>
            <a:r>
              <a:rPr lang="en-GB" altLang="cs-CZ" sz="2000" i="1">
                <a:cs typeface="Arial" charset="0"/>
              </a:rPr>
              <a:t>normal</a:t>
            </a:r>
            <a:r>
              <a:rPr lang="en-GB" altLang="cs-CZ" sz="2000">
                <a:cs typeface="Arial" charset="0"/>
              </a:rPr>
              <a:t> distribution </a:t>
            </a:r>
          </a:p>
          <a:p>
            <a:pPr eaLnBrk="1" hangingPunct="1">
              <a:spcBef>
                <a:spcPct val="10000"/>
              </a:spcBef>
              <a:spcAft>
                <a:spcPct val="10000"/>
              </a:spcAft>
            </a:pPr>
            <a:r>
              <a:rPr lang="en-GB" altLang="cs-CZ" sz="2000">
                <a:cs typeface="Arial" charset="0"/>
              </a:rPr>
              <a:t>with mean 0 </a:t>
            </a:r>
          </a:p>
          <a:p>
            <a:pPr eaLnBrk="1" hangingPunct="1">
              <a:spcBef>
                <a:spcPct val="10000"/>
              </a:spcBef>
              <a:spcAft>
                <a:spcPct val="10000"/>
              </a:spcAft>
            </a:pPr>
            <a:r>
              <a:rPr lang="en-GB" altLang="cs-CZ" sz="2000">
                <a:cs typeface="Arial" charset="0"/>
              </a:rPr>
              <a:t>and variance </a:t>
            </a:r>
            <a:r>
              <a:rPr lang="en-GB" altLang="cs-CZ" sz="2000" i="1">
                <a:cs typeface="Arial" charset="0"/>
              </a:rPr>
              <a:t>σ</a:t>
            </a:r>
            <a:r>
              <a:rPr lang="en-GB" altLang="cs-CZ" sz="2000" baseline="30000">
                <a:cs typeface="Arial" charset="0"/>
              </a:rPr>
              <a:t>2</a:t>
            </a:r>
            <a:endParaRPr lang="en-GB" altLang="cs-CZ" sz="2000">
              <a:cs typeface="Arial" charset="0"/>
            </a:endParaRPr>
          </a:p>
          <a:p>
            <a:pPr eaLnBrk="1" hangingPunct="1">
              <a:spcBef>
                <a:spcPct val="10000"/>
              </a:spcBef>
              <a:spcAft>
                <a:spcPct val="10000"/>
              </a:spcAft>
              <a:buFont typeface="Wingdings" pitchFamily="2" charset="2"/>
              <a:buNone/>
            </a:pPr>
            <a:r>
              <a:rPr lang="en-GB" altLang="cs-CZ" sz="2000">
                <a:cs typeface="Arial" charset="0"/>
              </a:rPr>
              <a:t>Error terms are “normally and independently distributed” (NID)</a:t>
            </a:r>
          </a:p>
          <a:p>
            <a:pPr>
              <a:spcBef>
                <a:spcPts val="600"/>
              </a:spcBef>
            </a:pPr>
            <a:endParaRPr lang="en-US" altLang="cs-CZ" sz="2000"/>
          </a:p>
          <a:p>
            <a:pPr>
              <a:spcBef>
                <a:spcPts val="600"/>
              </a:spcBef>
              <a:buFont typeface="Wingdings" pitchFamily="2" charset="2"/>
              <a:buNone/>
            </a:pPr>
            <a:r>
              <a:rPr lang="en-US" altLang="cs-CZ" sz="2000" i="1"/>
              <a:t>	</a:t>
            </a:r>
            <a:endParaRPr lang="en-US" altLang="cs-CZ"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31750"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174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176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Group 229"/>
          <p:cNvGraphicFramePr>
            <a:graphicFrameLocks/>
          </p:cNvGraphicFramePr>
          <p:nvPr/>
        </p:nvGraphicFramePr>
        <p:xfrm>
          <a:off x="928688" y="2479675"/>
          <a:ext cx="7143750" cy="444500"/>
        </p:xfrm>
        <a:graphic>
          <a:graphicData uri="http://schemas.openxmlformats.org/drawingml/2006/table">
            <a:tbl>
              <a:tblPr/>
              <a:tblGrid>
                <a:gridCol w="770086">
                  <a:extLst>
                    <a:ext uri="{9D8B030D-6E8A-4147-A177-3AD203B41FA5}">
                      <a16:colId xmlns:a16="http://schemas.microsoft.com/office/drawing/2014/main" val="20000"/>
                    </a:ext>
                  </a:extLst>
                </a:gridCol>
                <a:gridCol w="6373664">
                  <a:extLst>
                    <a:ext uri="{9D8B030D-6E8A-4147-A177-3AD203B41FA5}">
                      <a16:colId xmlns:a16="http://schemas.microsoft.com/office/drawing/2014/main" val="20001"/>
                    </a:ext>
                  </a:extLst>
                </a:gridCol>
              </a:tblGrid>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GB" sz="2000" b="0" i="0" u="none" strike="noStrike" cap="none" normalizeH="0" baseline="0" noProof="0">
                          <a:ln>
                            <a:noFill/>
                          </a:ln>
                          <a:solidFill>
                            <a:schemeClr val="tx1"/>
                          </a:solidFill>
                          <a:effectLst/>
                          <a:latin typeface="Arial" charset="0"/>
                        </a:rPr>
                        <a:t>A5</a:t>
                      </a:r>
                      <a:endParaRPr kumimoji="0" lang="en-GB" sz="2600" b="0" i="0" u="none" strike="noStrike" cap="none" normalizeH="0" baseline="0" noProof="0">
                        <a:ln>
                          <a:noFill/>
                        </a:ln>
                        <a:solidFill>
                          <a:schemeClr val="tx1"/>
                        </a:solidFill>
                        <a:effectLst/>
                        <a:latin typeface="Arial"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lang="en-GB" sz="2000" i="1" err="1">
                          <a:cs typeface="Arial" charset="0"/>
                        </a:rPr>
                        <a:t>ε</a:t>
                      </a:r>
                      <a:r>
                        <a:rPr lang="en-GB" sz="2000" baseline="-25000" err="1">
                          <a:cs typeface="Arial" charset="0"/>
                        </a:rPr>
                        <a:t>i</a:t>
                      </a:r>
                      <a:r>
                        <a:rPr kumimoji="0" lang="en-GB" sz="2000" b="0" i="0" u="none" strike="noStrike" cap="none" normalizeH="0" baseline="0" noProof="0">
                          <a:ln>
                            <a:noFill/>
                          </a:ln>
                          <a:solidFill>
                            <a:schemeClr val="tx1"/>
                          </a:solidFill>
                          <a:effectLst/>
                          <a:latin typeface="Arial" charset="0"/>
                        </a:rPr>
                        <a:t>  normally distributed for all </a:t>
                      </a:r>
                      <a:r>
                        <a:rPr kumimoji="0" lang="en-GB" sz="2000" b="0" i="1" u="none" strike="noStrike" cap="none" normalizeH="0" baseline="0" noProof="0" err="1">
                          <a:ln>
                            <a:noFill/>
                          </a:ln>
                          <a:solidFill>
                            <a:schemeClr val="tx1"/>
                          </a:solidFill>
                          <a:effectLst/>
                          <a:latin typeface="Arial" charset="0"/>
                        </a:rPr>
                        <a:t>i</a:t>
                      </a:r>
                      <a:endParaRPr kumimoji="0" lang="en-GB" sz="2000" b="0" i="1" u="none" strike="noStrike" cap="none" normalizeH="0" baseline="0" noProof="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a:latin typeface="Verdana" pitchFamily="34" charset="0"/>
              </a:rPr>
              <a:t>Example: Income and Consumption</a:t>
            </a:r>
          </a:p>
        </p:txBody>
      </p:sp>
      <p:pic>
        <p:nvPicPr>
          <p:cNvPr id="25603" name="Picture 9"/>
          <p:cNvPicPr>
            <a:picLocks noGrp="1" noChangeAspect="1" noChangeArrowheads="1"/>
          </p:cNvPicPr>
          <p:nvPr>
            <p:ph idx="1"/>
          </p:nvPr>
        </p:nvPicPr>
        <p:blipFill>
          <a:blip r:embed="rId3" cstate="print"/>
          <a:srcRect/>
          <a:stretch>
            <a:fillRect/>
          </a:stretch>
        </p:blipFill>
        <p:spPr>
          <a:xfrm>
            <a:off x="468313" y="1557338"/>
            <a:ext cx="4824412" cy="4075112"/>
          </a:xfrm>
          <a:solidFill>
            <a:schemeClr val="accent2">
              <a:lumMod val="20000"/>
              <a:lumOff val="80000"/>
            </a:schemeClr>
          </a:solidFill>
          <a:ln w="28575">
            <a:solidFill>
              <a:schemeClr val="accent2">
                <a:lumMod val="75000"/>
              </a:schemeClr>
            </a:solidFill>
          </a:ln>
        </p:spPr>
      </p:pic>
      <p:sp>
        <p:nvSpPr>
          <p:cNvPr id="5" name="Fußzeilenplatzhalter 4"/>
          <p:cNvSpPr>
            <a:spLocks noGrp="1"/>
          </p:cNvSpPr>
          <p:nvPr>
            <p:ph type="ftr" sz="quarter" idx="11"/>
          </p:nvPr>
        </p:nvSpPr>
        <p:spPr/>
        <p:txBody>
          <a:bodyPr/>
          <a:lstStyle/>
          <a:p>
            <a:pPr>
              <a:defRPr/>
            </a:pPr>
            <a:r>
              <a:rPr lang="de-AT" altLang="en-US"/>
              <a:t>Hackl, Econometrics, Lecture 1 </a:t>
            </a:r>
          </a:p>
        </p:txBody>
      </p:sp>
      <p:sp>
        <p:nvSpPr>
          <p:cNvPr id="402436" name="Text Box 4"/>
          <p:cNvSpPr txBox="1">
            <a:spLocks noChangeArrowheads="1"/>
          </p:cNvSpPr>
          <p:nvPr/>
        </p:nvSpPr>
        <p:spPr bwMode="auto">
          <a:xfrm>
            <a:off x="5397500" y="3094038"/>
            <a:ext cx="3422650" cy="286232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2">
                <a:lumMod val="75000"/>
              </a:schemeClr>
            </a:solidFill>
            <a:miter lim="800000"/>
            <a:headEnd/>
            <a:tailEnd/>
          </a:ln>
          <a:effectLst/>
        </p:spPr>
        <p:txBody>
          <a:bodyPr>
            <a:spAutoFit/>
          </a:bodyPr>
          <a:lstStyle/>
          <a:p>
            <a:pPr eaLnBrk="0" hangingPunct="0">
              <a:defRPr/>
            </a:pPr>
            <a:r>
              <a:rPr lang="en-US" sz="2000"/>
              <a:t>PCR: Private Consumption, </a:t>
            </a:r>
          </a:p>
          <a:p>
            <a:pPr eaLnBrk="0" hangingPunct="0">
              <a:defRPr/>
            </a:pPr>
            <a:r>
              <a:rPr lang="en-US" sz="2000"/>
              <a:t>   real, in bn. EUROs</a:t>
            </a:r>
          </a:p>
          <a:p>
            <a:pPr eaLnBrk="0" hangingPunct="0">
              <a:defRPr/>
            </a:pPr>
            <a:r>
              <a:rPr lang="en-US" sz="2000"/>
              <a:t>PYR: Household's </a:t>
            </a:r>
            <a:r>
              <a:rPr lang="en-US" sz="2000" err="1"/>
              <a:t>Dispos</a:t>
            </a:r>
            <a:r>
              <a:rPr lang="en-US" sz="2000"/>
              <a:t>- </a:t>
            </a:r>
          </a:p>
          <a:p>
            <a:pPr eaLnBrk="0" hangingPunct="0">
              <a:defRPr/>
            </a:pPr>
            <a:r>
              <a:rPr lang="en-US" sz="2000"/>
              <a:t>   able Income, real, in bn.</a:t>
            </a:r>
          </a:p>
          <a:p>
            <a:pPr eaLnBrk="0" hangingPunct="0">
              <a:defRPr/>
            </a:pPr>
            <a:r>
              <a:rPr lang="en-US" sz="2000"/>
              <a:t>   EUROs</a:t>
            </a:r>
          </a:p>
          <a:p>
            <a:pPr eaLnBrk="0" hangingPunct="0">
              <a:defRPr/>
            </a:pPr>
            <a:r>
              <a:rPr lang="en-US" sz="2000"/>
              <a:t>1970:1-2003:4 </a:t>
            </a:r>
          </a:p>
          <a:p>
            <a:pPr eaLnBrk="0" hangingPunct="0">
              <a:defRPr/>
            </a:pPr>
            <a:r>
              <a:rPr lang="en-US" sz="2000"/>
              <a:t>   136 observations</a:t>
            </a:r>
          </a:p>
          <a:p>
            <a:pPr eaLnBrk="0" hangingPunct="0">
              <a:defRPr/>
            </a:pPr>
            <a:r>
              <a:rPr lang="en-US" sz="2000"/>
              <a:t>Basis: 1995</a:t>
            </a:r>
          </a:p>
          <a:p>
            <a:pPr eaLnBrk="0" hangingPunct="0">
              <a:defRPr/>
            </a:pPr>
            <a:r>
              <a:rPr lang="en-US" sz="2000"/>
              <a:t>Source: AWM-Database</a:t>
            </a:r>
          </a:p>
        </p:txBody>
      </p:sp>
      <p:sp>
        <p:nvSpPr>
          <p:cNvPr id="7" name="Datumsplatzhalter 6"/>
          <p:cNvSpPr>
            <a:spLocks noGrp="1"/>
          </p:cNvSpPr>
          <p:nvPr>
            <p:ph type="dt" sz="quarter" idx="10"/>
          </p:nvPr>
        </p:nvSpPr>
        <p:spPr/>
        <p:txBody>
          <a:bodyPr/>
          <a:lstStyle/>
          <a:p>
            <a:pPr>
              <a:defRPr/>
            </a:pPr>
            <a:r>
              <a:rPr lang="en-US" altLang="en-US"/>
              <a:t>Oct 5, 2018</a:t>
            </a:r>
            <a:endParaRPr lang="de-AT"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GB" altLang="cs-CZ" sz="4000">
                <a:latin typeface="Verdana" pitchFamily="34" charset="0"/>
              </a:rPr>
              <a:t>Properties of OLS Estimators</a:t>
            </a:r>
          </a:p>
        </p:txBody>
      </p:sp>
      <p:sp>
        <p:nvSpPr>
          <p:cNvPr id="13322" name="Textplatzhalter 17"/>
          <p:cNvSpPr>
            <a:spLocks noGrp="1"/>
          </p:cNvSpPr>
          <p:nvPr>
            <p:ph type="body" sz="half" idx="1"/>
          </p:nvPr>
        </p:nvSpPr>
        <p:spPr>
          <a:xfrm>
            <a:off x="500063" y="1600200"/>
            <a:ext cx="7900987" cy="4400550"/>
          </a:xfrm>
        </p:spPr>
        <p:txBody>
          <a:bodyPr/>
          <a:lstStyle/>
          <a:p>
            <a:pPr eaLnBrk="1" hangingPunct="1">
              <a:spcBef>
                <a:spcPct val="10000"/>
              </a:spcBef>
              <a:spcAft>
                <a:spcPct val="10000"/>
              </a:spcAft>
              <a:buFontTx/>
              <a:buNone/>
              <a:defRPr/>
            </a:pPr>
            <a:r>
              <a:rPr lang="en-GB" sz="2000" dirty="0">
                <a:solidFill>
                  <a:schemeClr val="tx1">
                    <a:lumMod val="50000"/>
                    <a:lumOff val="50000"/>
                  </a:schemeClr>
                </a:solidFill>
              </a:rPr>
              <a:t>1. The OLS estimator </a:t>
            </a:r>
            <a:r>
              <a:rPr lang="en-GB" sz="2000" i="1" dirty="0">
                <a:solidFill>
                  <a:schemeClr val="tx1">
                    <a:lumMod val="50000"/>
                    <a:lumOff val="50000"/>
                  </a:schemeClr>
                </a:solidFill>
              </a:rPr>
              <a:t>b</a:t>
            </a:r>
            <a:r>
              <a:rPr lang="en-GB" sz="2000" dirty="0">
                <a:solidFill>
                  <a:schemeClr val="tx1">
                    <a:lumMod val="50000"/>
                    <a:lumOff val="50000"/>
                  </a:schemeClr>
                </a:solidFill>
              </a:rPr>
              <a:t> is unbiased: E{</a:t>
            </a:r>
            <a:r>
              <a:rPr lang="en-GB" sz="2000" i="1" dirty="0">
                <a:solidFill>
                  <a:schemeClr val="tx1">
                    <a:lumMod val="50000"/>
                    <a:lumOff val="50000"/>
                  </a:schemeClr>
                </a:solidFill>
              </a:rPr>
              <a:t>b</a:t>
            </a:r>
            <a:r>
              <a:rPr lang="en-GB" sz="2000" dirty="0">
                <a:solidFill>
                  <a:schemeClr val="tx1">
                    <a:lumMod val="50000"/>
                    <a:lumOff val="50000"/>
                  </a:schemeClr>
                </a:solidFill>
              </a:rPr>
              <a:t>} = </a:t>
            </a:r>
            <a:r>
              <a:rPr lang="en-GB" sz="2000" dirty="0">
                <a:solidFill>
                  <a:schemeClr val="tx1">
                    <a:lumMod val="50000"/>
                    <a:lumOff val="50000"/>
                  </a:schemeClr>
                </a:solidFill>
                <a:cs typeface="Arial" charset="0"/>
              </a:rPr>
              <a:t>β</a:t>
            </a:r>
          </a:p>
          <a:p>
            <a:pPr eaLnBrk="1" hangingPunct="1">
              <a:spcBef>
                <a:spcPct val="10000"/>
              </a:spcBef>
              <a:spcAft>
                <a:spcPct val="10000"/>
              </a:spcAft>
              <a:buFont typeface="Wingdings" pitchFamily="2" charset="2"/>
              <a:buNone/>
              <a:defRPr/>
            </a:pPr>
            <a:r>
              <a:rPr lang="en-GB" sz="2000" dirty="0">
                <a:solidFill>
                  <a:schemeClr val="tx1">
                    <a:lumMod val="50000"/>
                    <a:lumOff val="50000"/>
                  </a:schemeClr>
                </a:solidFill>
                <a:cs typeface="Arial" charset="0"/>
              </a:rPr>
              <a:t>2. The variance of the OLS estimator is given by</a:t>
            </a:r>
          </a:p>
          <a:p>
            <a:pPr eaLnBrk="1" hangingPunct="1">
              <a:spcBef>
                <a:spcPct val="40000"/>
              </a:spcBef>
              <a:spcAft>
                <a:spcPct val="40000"/>
              </a:spcAft>
              <a:buFontTx/>
              <a:buNone/>
              <a:defRPr/>
            </a:pPr>
            <a:r>
              <a:rPr lang="en-GB" sz="2000" dirty="0">
                <a:solidFill>
                  <a:schemeClr val="tx1">
                    <a:lumMod val="50000"/>
                    <a:lumOff val="50000"/>
                  </a:schemeClr>
                </a:solidFill>
                <a:cs typeface="Arial" charset="0"/>
              </a:rPr>
              <a:t>		V{</a:t>
            </a:r>
            <a:r>
              <a:rPr lang="en-GB" sz="2000" i="1" dirty="0">
                <a:solidFill>
                  <a:schemeClr val="tx1">
                    <a:lumMod val="50000"/>
                    <a:lumOff val="50000"/>
                  </a:schemeClr>
                </a:solidFill>
                <a:cs typeface="Arial" charset="0"/>
              </a:rPr>
              <a:t>b</a:t>
            </a:r>
            <a:r>
              <a:rPr lang="en-GB" sz="2000" dirty="0">
                <a:solidFill>
                  <a:schemeClr val="tx1">
                    <a:lumMod val="50000"/>
                    <a:lumOff val="50000"/>
                  </a:schemeClr>
                </a:solidFill>
                <a:cs typeface="Arial" charset="0"/>
              </a:rPr>
              <a:t>} = σ</a:t>
            </a:r>
            <a:r>
              <a:rPr lang="en-GB" sz="2000" baseline="30000" dirty="0">
                <a:solidFill>
                  <a:schemeClr val="tx1">
                    <a:lumMod val="50000"/>
                    <a:lumOff val="50000"/>
                  </a:schemeClr>
                </a:solidFill>
                <a:cs typeface="Arial" charset="0"/>
              </a:rPr>
              <a:t>2</a:t>
            </a:r>
            <a:r>
              <a:rPr lang="en-GB" sz="2000" dirty="0">
                <a:solidFill>
                  <a:schemeClr val="tx1">
                    <a:lumMod val="50000"/>
                    <a:lumOff val="50000"/>
                  </a:schemeClr>
                </a:solidFill>
              </a:rPr>
              <a:t>(X’X</a:t>
            </a:r>
            <a:r>
              <a:rPr lang="en-GB" sz="2000" dirty="0">
                <a:solidFill>
                  <a:schemeClr val="tx1">
                    <a:lumMod val="50000"/>
                    <a:lumOff val="50000"/>
                  </a:schemeClr>
                </a:solidFill>
                <a:cs typeface="Arial" charset="0"/>
              </a:rPr>
              <a:t>)</a:t>
            </a:r>
            <a:r>
              <a:rPr lang="en-GB" sz="2000" baseline="30000" dirty="0">
                <a:solidFill>
                  <a:schemeClr val="tx1">
                    <a:lumMod val="50000"/>
                    <a:lumOff val="50000"/>
                  </a:schemeClr>
                </a:solidFill>
                <a:cs typeface="Arial" charset="0"/>
              </a:rPr>
              <a:t>-1</a:t>
            </a:r>
            <a:endParaRPr lang="en-GB" sz="2000" dirty="0">
              <a:solidFill>
                <a:schemeClr val="tx1">
                  <a:lumMod val="50000"/>
                  <a:lumOff val="50000"/>
                </a:schemeClr>
              </a:solidFill>
              <a:cs typeface="Arial" charset="0"/>
            </a:endParaRPr>
          </a:p>
          <a:p>
            <a:pPr eaLnBrk="1" hangingPunct="1">
              <a:spcBef>
                <a:spcPct val="10000"/>
              </a:spcBef>
              <a:spcAft>
                <a:spcPct val="10000"/>
              </a:spcAft>
              <a:buFontTx/>
              <a:buNone/>
              <a:defRPr/>
            </a:pPr>
            <a:r>
              <a:rPr lang="en-GB" sz="2000" dirty="0">
                <a:solidFill>
                  <a:schemeClr val="tx1">
                    <a:lumMod val="50000"/>
                    <a:lumOff val="50000"/>
                  </a:schemeClr>
                </a:solidFill>
                <a:cs typeface="Arial" charset="0"/>
              </a:rPr>
              <a:t>3. The OLS estimator </a:t>
            </a:r>
            <a:r>
              <a:rPr lang="en-GB" sz="2000" i="1" dirty="0">
                <a:solidFill>
                  <a:schemeClr val="tx1">
                    <a:lumMod val="50000"/>
                    <a:lumOff val="50000"/>
                  </a:schemeClr>
                </a:solidFill>
              </a:rPr>
              <a:t>b</a:t>
            </a:r>
            <a:r>
              <a:rPr lang="en-GB" sz="2000" dirty="0">
                <a:solidFill>
                  <a:schemeClr val="tx1">
                    <a:lumMod val="50000"/>
                    <a:lumOff val="50000"/>
                  </a:schemeClr>
                </a:solidFill>
              </a:rPr>
              <a:t> </a:t>
            </a:r>
            <a:r>
              <a:rPr lang="en-GB" sz="2000" dirty="0">
                <a:solidFill>
                  <a:schemeClr val="tx1">
                    <a:lumMod val="50000"/>
                    <a:lumOff val="50000"/>
                  </a:schemeClr>
                </a:solidFill>
                <a:cs typeface="Arial" charset="0"/>
              </a:rPr>
              <a:t>is a BLUE (best linear unbiased estimator) for β</a:t>
            </a:r>
          </a:p>
          <a:p>
            <a:pPr eaLnBrk="1" hangingPunct="1">
              <a:spcBef>
                <a:spcPct val="10000"/>
              </a:spcBef>
              <a:spcAft>
                <a:spcPct val="10000"/>
              </a:spcAft>
              <a:buFontTx/>
              <a:buNone/>
              <a:defRPr/>
            </a:pPr>
            <a:r>
              <a:rPr lang="en-GB" sz="2000" dirty="0"/>
              <a:t>	</a:t>
            </a:r>
          </a:p>
          <a:p>
            <a:pPr eaLnBrk="1" hangingPunct="1">
              <a:spcBef>
                <a:spcPct val="10000"/>
              </a:spcBef>
              <a:spcAft>
                <a:spcPct val="10000"/>
              </a:spcAft>
              <a:buFontTx/>
              <a:buNone/>
              <a:defRPr/>
            </a:pPr>
            <a:r>
              <a:rPr lang="en-GB" sz="2000" dirty="0">
                <a:cs typeface="Arial" charset="0"/>
              </a:rPr>
              <a:t>4. The OLS estimator </a:t>
            </a:r>
            <a:r>
              <a:rPr lang="en-GB" sz="2000" i="1" dirty="0">
                <a:cs typeface="Arial" charset="0"/>
              </a:rPr>
              <a:t>b</a:t>
            </a:r>
            <a:r>
              <a:rPr lang="en-GB" sz="2000" dirty="0">
                <a:cs typeface="Arial" charset="0"/>
              </a:rPr>
              <a:t> is normally distributed with mean β and covariance matrix V{</a:t>
            </a:r>
            <a:r>
              <a:rPr lang="en-GB" sz="2000" i="1" dirty="0">
                <a:cs typeface="Arial" charset="0"/>
              </a:rPr>
              <a:t>b</a:t>
            </a:r>
            <a:r>
              <a:rPr lang="en-GB" sz="2000" dirty="0">
                <a:cs typeface="Arial" charset="0"/>
              </a:rPr>
              <a:t>} = </a:t>
            </a:r>
            <a:r>
              <a:rPr lang="en-GB" sz="2000" i="1" dirty="0">
                <a:cs typeface="Arial" charset="0"/>
              </a:rPr>
              <a:t>σ</a:t>
            </a:r>
            <a:r>
              <a:rPr lang="en-GB" sz="2000" baseline="30000" dirty="0">
                <a:cs typeface="Arial" charset="0"/>
              </a:rPr>
              <a:t>2</a:t>
            </a:r>
            <a:r>
              <a:rPr lang="en-GB" sz="2000" dirty="0"/>
              <a:t>(</a:t>
            </a:r>
            <a:r>
              <a:rPr lang="en-GB" sz="2000" i="1" dirty="0">
                <a:cs typeface="Arial" charset="0"/>
              </a:rPr>
              <a:t>X</a:t>
            </a:r>
            <a:r>
              <a:rPr lang="en-GB" sz="2000" dirty="0">
                <a:cs typeface="Arial" charset="0"/>
              </a:rPr>
              <a:t>‘</a:t>
            </a:r>
            <a:r>
              <a:rPr lang="en-GB" sz="2000" i="1" dirty="0">
                <a:cs typeface="Arial" charset="0"/>
              </a:rPr>
              <a:t>X</a:t>
            </a:r>
            <a:r>
              <a:rPr lang="en-GB" sz="2000" dirty="0">
                <a:cs typeface="Arial" charset="0"/>
              </a:rPr>
              <a:t>)</a:t>
            </a:r>
            <a:r>
              <a:rPr lang="en-GB" sz="2000" baseline="30000" dirty="0">
                <a:cs typeface="Arial" charset="0"/>
              </a:rPr>
              <a:t>-1</a:t>
            </a:r>
            <a:endParaRPr lang="en-GB" sz="2000" dirty="0"/>
          </a:p>
          <a:p>
            <a:pPr>
              <a:buFont typeface="Wingdings" pitchFamily="2" charset="2"/>
              <a:buNone/>
              <a:defRPr/>
            </a:pPr>
            <a:r>
              <a:rPr lang="en-GB" sz="2000" dirty="0"/>
              <a:t>		</a:t>
            </a:r>
            <a:r>
              <a:rPr lang="en-GB" sz="2000" i="1" dirty="0"/>
              <a:t>b</a:t>
            </a:r>
            <a:r>
              <a:rPr lang="en-GB" sz="2000" dirty="0"/>
              <a:t> </a:t>
            </a:r>
            <a:r>
              <a:rPr lang="en-GB" sz="2000" dirty="0">
                <a:cs typeface="Arial" charset="0"/>
              </a:rPr>
              <a:t>~ </a:t>
            </a:r>
            <a:r>
              <a:rPr lang="en-GB" sz="2000" dirty="0"/>
              <a:t>N(</a:t>
            </a:r>
            <a:r>
              <a:rPr lang="en-GB" sz="2000" dirty="0">
                <a:cs typeface="Arial" charset="0"/>
              </a:rPr>
              <a:t>β</a:t>
            </a:r>
            <a:r>
              <a:rPr lang="en-GB" sz="2000" dirty="0"/>
              <a:t>, </a:t>
            </a:r>
            <a:r>
              <a:rPr lang="en-GB" sz="2000" i="1" dirty="0">
                <a:cs typeface="Arial" charset="0"/>
              </a:rPr>
              <a:t>σ</a:t>
            </a:r>
            <a:r>
              <a:rPr lang="en-GB" sz="2000" baseline="30000" dirty="0">
                <a:cs typeface="Arial" charset="0"/>
              </a:rPr>
              <a:t>2</a:t>
            </a:r>
            <a:r>
              <a:rPr lang="en-GB" sz="2000" dirty="0">
                <a:cs typeface="Arial" charset="0"/>
              </a:rPr>
              <a:t>(</a:t>
            </a:r>
            <a:r>
              <a:rPr lang="en-GB" sz="2000" i="1" dirty="0">
                <a:cs typeface="Arial" charset="0"/>
              </a:rPr>
              <a:t>X</a:t>
            </a:r>
            <a:r>
              <a:rPr lang="en-GB" sz="2000" dirty="0">
                <a:cs typeface="Arial" charset="0"/>
              </a:rPr>
              <a:t>’</a:t>
            </a:r>
            <a:r>
              <a:rPr lang="en-GB" sz="2000" i="1" dirty="0">
                <a:cs typeface="Arial" charset="0"/>
              </a:rPr>
              <a:t>X</a:t>
            </a:r>
            <a:r>
              <a:rPr lang="en-GB" sz="2000" dirty="0">
                <a:cs typeface="Arial" charset="0"/>
              </a:rPr>
              <a:t>)</a:t>
            </a:r>
            <a:r>
              <a:rPr lang="en-GB" sz="2000" baseline="30000" dirty="0">
                <a:cs typeface="Arial" charset="0"/>
              </a:rPr>
              <a:t>-1</a:t>
            </a:r>
            <a:r>
              <a:rPr lang="en-GB" sz="2000" dirty="0">
                <a:cs typeface="Arial" charset="0"/>
              </a:rPr>
              <a:t>), </a:t>
            </a:r>
            <a:r>
              <a:rPr lang="en-GB" sz="2000" i="1" dirty="0" err="1"/>
              <a:t>b</a:t>
            </a:r>
            <a:r>
              <a:rPr lang="en-GB" sz="2000" baseline="-25000" dirty="0" err="1"/>
              <a:t>k</a:t>
            </a:r>
            <a:r>
              <a:rPr lang="en-GB" sz="2000" dirty="0"/>
              <a:t> </a:t>
            </a:r>
            <a:r>
              <a:rPr lang="en-GB" sz="2000" dirty="0">
                <a:cs typeface="Arial" charset="0"/>
              </a:rPr>
              <a:t>~ </a:t>
            </a:r>
            <a:r>
              <a:rPr lang="en-GB" sz="2000" dirty="0"/>
              <a:t>N(</a:t>
            </a:r>
            <a:r>
              <a:rPr lang="en-GB" sz="2000" dirty="0">
                <a:cs typeface="Arial" charset="0"/>
              </a:rPr>
              <a:t>β</a:t>
            </a:r>
            <a:r>
              <a:rPr lang="en-GB" sz="2000" baseline="-25000" dirty="0"/>
              <a:t>k</a:t>
            </a:r>
            <a:r>
              <a:rPr lang="en-GB" sz="2000" dirty="0"/>
              <a:t>, </a:t>
            </a:r>
            <a:r>
              <a:rPr lang="en-GB" sz="2000" i="1" dirty="0">
                <a:cs typeface="Arial" charset="0"/>
              </a:rPr>
              <a:t>σ</a:t>
            </a:r>
            <a:r>
              <a:rPr lang="en-GB" sz="2000" baseline="30000" dirty="0">
                <a:cs typeface="Arial" charset="0"/>
              </a:rPr>
              <a:t>2</a:t>
            </a:r>
            <a:r>
              <a:rPr lang="en-GB" sz="2000" i="1" dirty="0">
                <a:cs typeface="Arial" charset="0"/>
              </a:rPr>
              <a:t>c</a:t>
            </a:r>
            <a:r>
              <a:rPr lang="en-GB" sz="2000" baseline="-25000" dirty="0">
                <a:cs typeface="Arial" charset="0"/>
              </a:rPr>
              <a:t>kk</a:t>
            </a:r>
            <a:r>
              <a:rPr lang="en-GB" sz="2000" dirty="0">
                <a:cs typeface="Arial" charset="0"/>
              </a:rPr>
              <a:t>)</a:t>
            </a:r>
            <a:endParaRPr lang="en-GB" sz="2000" dirty="0"/>
          </a:p>
          <a:p>
            <a:pPr>
              <a:buNone/>
              <a:defRPr/>
            </a:pPr>
            <a:r>
              <a:rPr lang="en-GB" sz="2000" dirty="0"/>
              <a:t>	with </a:t>
            </a:r>
            <a:r>
              <a:rPr lang="en-GB" sz="2000" i="1" dirty="0" err="1">
                <a:cs typeface="Arial" charset="0"/>
              </a:rPr>
              <a:t>c</a:t>
            </a:r>
            <a:r>
              <a:rPr lang="en-GB" sz="2000" baseline="-25000" dirty="0" err="1">
                <a:cs typeface="Arial" charset="0"/>
              </a:rPr>
              <a:t>kk</a:t>
            </a:r>
            <a:r>
              <a:rPr lang="en-GB" sz="2000" dirty="0"/>
              <a:t>: </a:t>
            </a:r>
            <a:r>
              <a:rPr lang="en-GB" altLang="cs-CZ" sz="2000" dirty="0">
                <a:cs typeface="Arial" charset="0"/>
              </a:rPr>
              <a:t>the </a:t>
            </a:r>
            <a:r>
              <a:rPr lang="en-GB" altLang="cs-CZ" sz="2000" i="1" dirty="0">
                <a:cs typeface="Arial" charset="0"/>
              </a:rPr>
              <a:t>k</a:t>
            </a:r>
            <a:r>
              <a:rPr lang="en-GB" altLang="cs-CZ" sz="2000" dirty="0">
                <a:cs typeface="Arial" charset="0"/>
              </a:rPr>
              <a:t>-</a:t>
            </a:r>
            <a:r>
              <a:rPr lang="en-GB" altLang="cs-CZ" sz="2000" dirty="0" err="1">
                <a:cs typeface="Arial" charset="0"/>
              </a:rPr>
              <a:t>th</a:t>
            </a:r>
            <a:r>
              <a:rPr lang="en-GB" altLang="cs-CZ" sz="2000" dirty="0">
                <a:cs typeface="Arial" charset="0"/>
              </a:rPr>
              <a:t> diagonal element </a:t>
            </a:r>
            <a:r>
              <a:rPr lang="en-GB" sz="2000" dirty="0"/>
              <a:t>of </a:t>
            </a:r>
            <a:r>
              <a:rPr lang="en-GB" sz="2000" dirty="0">
                <a:cs typeface="Arial" charset="0"/>
              </a:rPr>
              <a:t>(</a:t>
            </a:r>
            <a:r>
              <a:rPr lang="en-GB" sz="2000" i="1" dirty="0">
                <a:cs typeface="Arial" charset="0"/>
              </a:rPr>
              <a:t>X</a:t>
            </a:r>
            <a:r>
              <a:rPr lang="en-GB" sz="2000" dirty="0">
                <a:cs typeface="Arial" charset="0"/>
              </a:rPr>
              <a:t>’</a:t>
            </a:r>
            <a:r>
              <a:rPr lang="en-GB" sz="2000" i="1" dirty="0">
                <a:cs typeface="Arial" charset="0"/>
              </a:rPr>
              <a:t>X</a:t>
            </a:r>
            <a:r>
              <a:rPr lang="en-GB" sz="2000" dirty="0">
                <a:cs typeface="Arial" charset="0"/>
              </a:rPr>
              <a:t>)</a:t>
            </a:r>
            <a:r>
              <a:rPr lang="en-GB" sz="2000" baseline="30000" dirty="0">
                <a:cs typeface="Arial" charset="0"/>
              </a:rPr>
              <a:t>-1</a:t>
            </a:r>
            <a:endParaRPr lang="en-GB" sz="2000" dirty="0"/>
          </a:p>
          <a:p>
            <a:pPr>
              <a:buFont typeface="Wingdings" pitchFamily="2" charset="2"/>
              <a:buNone/>
              <a:defRPr/>
            </a:pPr>
            <a:r>
              <a:rPr lang="en-GB" sz="2000" dirty="0"/>
              <a:t>	Needs </a:t>
            </a:r>
            <a:r>
              <a:rPr lang="en-GB" sz="2000" dirty="0">
                <a:cs typeface="Arial" charset="0"/>
              </a:rPr>
              <a:t>assumptions (A1) - (A5)</a:t>
            </a:r>
            <a:endParaRPr lang="en-GB" sz="2000" dirty="0"/>
          </a:p>
          <a:p>
            <a:pPr>
              <a:buFont typeface="Wingdings" pitchFamily="2" charset="2"/>
              <a:buNone/>
              <a:defRPr/>
            </a:pPr>
            <a:endParaRPr lang="en-GB" sz="2000" dirty="0"/>
          </a:p>
          <a:p>
            <a:pPr>
              <a:buFont typeface="Wingdings" pitchFamily="2" charset="2"/>
              <a:buNone/>
              <a:defRPr/>
            </a:pPr>
            <a:endParaRPr lang="de-AT"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32775"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277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2812"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2813"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GB" altLang="cs-CZ" sz="4000" dirty="0">
                <a:latin typeface="Verdana" pitchFamily="34" charset="0"/>
              </a:rPr>
              <a:t>Individual Wages: Relevance of Assumptions</a:t>
            </a:r>
          </a:p>
        </p:txBody>
      </p:sp>
      <p:sp>
        <p:nvSpPr>
          <p:cNvPr id="17418"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US" sz="2000" dirty="0">
                <a:cs typeface="Arial" charset="0"/>
              </a:rPr>
              <a:t>	</a:t>
            </a:r>
            <a:r>
              <a:rPr lang="en-GB" sz="2000" i="1" dirty="0" err="1">
                <a:cs typeface="Arial" charset="0"/>
              </a:rPr>
              <a:t>wage</a:t>
            </a:r>
            <a:r>
              <a:rPr lang="en-GB" sz="2000" baseline="-25000" dirty="0" err="1">
                <a:cs typeface="Arial" charset="0"/>
              </a:rPr>
              <a:t>i</a:t>
            </a:r>
            <a:r>
              <a:rPr lang="en-GB" sz="2000" dirty="0">
                <a:cs typeface="Arial" charset="0"/>
              </a:rPr>
              <a:t> = β</a:t>
            </a:r>
            <a:r>
              <a:rPr lang="en-GB" sz="2000" baseline="-25000" dirty="0">
                <a:cs typeface="Arial" charset="0"/>
              </a:rPr>
              <a:t>1</a:t>
            </a:r>
            <a:r>
              <a:rPr lang="en-GB" sz="2000" dirty="0">
                <a:cs typeface="Arial" charset="0"/>
              </a:rPr>
              <a:t> + β</a:t>
            </a:r>
            <a:r>
              <a:rPr lang="en-GB" sz="2000" baseline="-25000" dirty="0">
                <a:cs typeface="Arial" charset="0"/>
              </a:rPr>
              <a:t>2</a:t>
            </a:r>
            <a:r>
              <a:rPr lang="en-GB" sz="2000" dirty="0">
                <a:cs typeface="Arial" charset="0"/>
              </a:rPr>
              <a:t>*</a:t>
            </a:r>
            <a:r>
              <a:rPr lang="en-GB" sz="2000" i="1" dirty="0" err="1">
                <a:cs typeface="Arial" charset="0"/>
              </a:rPr>
              <a:t>male</a:t>
            </a:r>
            <a:r>
              <a:rPr lang="en-GB" sz="2000" baseline="-25000" dirty="0" err="1">
                <a:cs typeface="Arial" charset="0"/>
              </a:rPr>
              <a:t>i</a:t>
            </a:r>
            <a:r>
              <a:rPr lang="en-GB" sz="2000" dirty="0">
                <a:cs typeface="Arial" charset="0"/>
              </a:rPr>
              <a:t> + </a:t>
            </a:r>
            <a:r>
              <a:rPr lang="en-GB" sz="2000" i="1" dirty="0" err="1">
                <a:cs typeface="Arial" charset="0"/>
              </a:rPr>
              <a:t>ε</a:t>
            </a:r>
            <a:r>
              <a:rPr lang="en-GB" sz="2000" baseline="-25000" dirty="0" err="1">
                <a:cs typeface="Arial" charset="0"/>
              </a:rPr>
              <a:t>i</a:t>
            </a:r>
            <a:endParaRPr lang="en-GB" sz="2000" dirty="0"/>
          </a:p>
          <a:p>
            <a:pPr eaLnBrk="1" hangingPunct="1">
              <a:spcBef>
                <a:spcPts val="600"/>
              </a:spcBef>
              <a:buFontTx/>
              <a:buNone/>
              <a:defRPr/>
            </a:pPr>
            <a:r>
              <a:rPr lang="en-GB" sz="2000" dirty="0"/>
              <a:t>What do the assumptions mean? </a:t>
            </a:r>
          </a:p>
          <a:p>
            <a:pPr eaLnBrk="1" hangingPunct="1">
              <a:spcBef>
                <a:spcPct val="10000"/>
              </a:spcBef>
              <a:spcAft>
                <a:spcPct val="10000"/>
              </a:spcAft>
              <a:buFontTx/>
              <a:buNone/>
              <a:defRPr/>
            </a:pPr>
            <a:r>
              <a:rPr lang="en-GB" sz="2000" dirty="0"/>
              <a:t>(A1): </a:t>
            </a:r>
            <a:r>
              <a:rPr lang="en-GB" sz="2000" dirty="0">
                <a:cs typeface="Arial" charset="0"/>
              </a:rPr>
              <a:t>β</a:t>
            </a:r>
            <a:r>
              <a:rPr lang="en-GB" sz="2000" baseline="-25000" dirty="0">
                <a:cs typeface="Arial" charset="0"/>
              </a:rPr>
              <a:t>1</a:t>
            </a:r>
            <a:r>
              <a:rPr lang="en-GB" sz="2000" dirty="0">
                <a:cs typeface="Arial" charset="0"/>
              </a:rPr>
              <a:t> + β</a:t>
            </a:r>
            <a:r>
              <a:rPr lang="en-GB" sz="2000" baseline="-25000" dirty="0">
                <a:cs typeface="Arial" charset="0"/>
              </a:rPr>
              <a:t>2</a:t>
            </a:r>
            <a:r>
              <a:rPr lang="en-GB" sz="2000" dirty="0">
                <a:cs typeface="Arial" charset="0"/>
              </a:rPr>
              <a:t>*</a:t>
            </a:r>
            <a:r>
              <a:rPr lang="en-GB" sz="2000" i="1" dirty="0" err="1">
                <a:cs typeface="Arial" charset="0"/>
              </a:rPr>
              <a:t>male</a:t>
            </a:r>
            <a:r>
              <a:rPr lang="en-GB" sz="2000" baseline="-25000" dirty="0" err="1">
                <a:cs typeface="Arial" charset="0"/>
              </a:rPr>
              <a:t>i</a:t>
            </a:r>
            <a:r>
              <a:rPr lang="en-GB" sz="2000" dirty="0">
                <a:cs typeface="Arial" charset="0"/>
              </a:rPr>
              <a:t> contains the entire systematic </a:t>
            </a:r>
            <a:r>
              <a:rPr lang="en-GB" sz="2000" dirty="0"/>
              <a:t>part of the model; no other regressors besides gender are relevant?</a:t>
            </a:r>
          </a:p>
          <a:p>
            <a:pPr eaLnBrk="1" hangingPunct="1">
              <a:spcBef>
                <a:spcPct val="10000"/>
              </a:spcBef>
              <a:spcAft>
                <a:spcPct val="10000"/>
              </a:spcAft>
              <a:buFontTx/>
              <a:buNone/>
              <a:defRPr/>
            </a:pPr>
            <a:r>
              <a:rPr lang="en-GB" sz="2000" dirty="0"/>
              <a:t>(A2): </a:t>
            </a:r>
            <a:r>
              <a:rPr lang="en-GB" sz="2000" i="1" dirty="0"/>
              <a:t>x</a:t>
            </a:r>
            <a:r>
              <a:rPr lang="en-GB" sz="2000" baseline="-25000" dirty="0"/>
              <a:t>i</a:t>
            </a:r>
            <a:r>
              <a:rPr lang="en-GB" sz="2000" dirty="0"/>
              <a:t> </a:t>
            </a:r>
            <a:r>
              <a:rPr lang="en-GB" sz="2000" kern="1200" dirty="0"/>
              <a:t>uncorrelated </a:t>
            </a:r>
            <a:r>
              <a:rPr lang="en-GB" sz="2000" dirty="0"/>
              <a:t>with </a:t>
            </a:r>
            <a:r>
              <a:rPr lang="en-GB" sz="2000" i="1" dirty="0" err="1">
                <a:cs typeface="Arial" charset="0"/>
              </a:rPr>
              <a:t>ε</a:t>
            </a:r>
            <a:r>
              <a:rPr lang="en-GB" sz="2000" baseline="-25000" dirty="0" err="1">
                <a:cs typeface="Arial" charset="0"/>
              </a:rPr>
              <a:t>i</a:t>
            </a:r>
            <a:r>
              <a:rPr lang="en-GB" sz="2000" dirty="0"/>
              <a:t> for all </a:t>
            </a:r>
            <a:r>
              <a:rPr lang="en-GB" sz="2000" i="1" dirty="0" err="1"/>
              <a:t>i</a:t>
            </a:r>
            <a:r>
              <a:rPr lang="en-GB" sz="2000" dirty="0"/>
              <a:t>: knowledge of a person’s gender provides no information about further variables which affect the person’s wage; is this realistic? </a:t>
            </a:r>
          </a:p>
          <a:p>
            <a:pPr eaLnBrk="1" hangingPunct="1">
              <a:spcBef>
                <a:spcPct val="10000"/>
              </a:spcBef>
              <a:spcAft>
                <a:spcPct val="10000"/>
              </a:spcAft>
              <a:buFontTx/>
              <a:buNone/>
              <a:defRPr/>
            </a:pPr>
            <a:r>
              <a:rPr lang="en-GB" sz="2000" dirty="0"/>
              <a:t>(A3) V{</a:t>
            </a:r>
            <a:r>
              <a:rPr lang="en-GB" sz="2000" i="1" dirty="0" err="1">
                <a:cs typeface="Arial" charset="0"/>
              </a:rPr>
              <a:t>ε</a:t>
            </a:r>
            <a:r>
              <a:rPr lang="en-GB" sz="2000" baseline="-25000" dirty="0" err="1">
                <a:cs typeface="Arial" charset="0"/>
              </a:rPr>
              <a:t>i</a:t>
            </a:r>
            <a:r>
              <a:rPr lang="en-GB" sz="2000" dirty="0"/>
              <a:t>} = </a:t>
            </a:r>
            <a:r>
              <a:rPr lang="en-GB" sz="2000" dirty="0">
                <a:cs typeface="Arial" charset="0"/>
              </a:rPr>
              <a:t>σ</a:t>
            </a:r>
            <a:r>
              <a:rPr lang="en-GB" sz="2000" baseline="30000" dirty="0">
                <a:cs typeface="Arial" charset="0"/>
              </a:rPr>
              <a:t>2</a:t>
            </a:r>
            <a:r>
              <a:rPr lang="en-GB" sz="2000" dirty="0"/>
              <a:t> for all </a:t>
            </a:r>
            <a:r>
              <a:rPr lang="en-GB" sz="2000" i="1" dirty="0" err="1"/>
              <a:t>i</a:t>
            </a:r>
            <a:r>
              <a:rPr lang="en-GB" sz="2000" dirty="0">
                <a:cs typeface="Arial" charset="0"/>
              </a:rPr>
              <a:t>: variance of error terms (and of wages) is the same for males and females; </a:t>
            </a:r>
            <a:r>
              <a:rPr lang="en-GB" sz="2000" dirty="0"/>
              <a:t>is this realistic?</a:t>
            </a:r>
            <a:endParaRPr lang="en-GB" sz="2000" dirty="0">
              <a:cs typeface="Arial" charset="0"/>
            </a:endParaRPr>
          </a:p>
          <a:p>
            <a:pPr eaLnBrk="1" hangingPunct="1">
              <a:spcBef>
                <a:spcPct val="10000"/>
              </a:spcBef>
              <a:spcAft>
                <a:spcPct val="10000"/>
              </a:spcAft>
              <a:buFontTx/>
              <a:buNone/>
              <a:defRPr/>
            </a:pPr>
            <a:r>
              <a:rPr lang="en-GB" sz="2000" dirty="0"/>
              <a:t>(A4) </a:t>
            </a:r>
            <a:r>
              <a:rPr lang="en-GB" sz="2000" dirty="0" err="1"/>
              <a:t>Cov</a:t>
            </a:r>
            <a:r>
              <a:rPr lang="en-GB" sz="2000" dirty="0"/>
              <a:t>{</a:t>
            </a:r>
            <a:r>
              <a:rPr lang="en-GB" sz="2000" i="1" dirty="0" err="1">
                <a:cs typeface="Arial" charset="0"/>
              </a:rPr>
              <a:t>ε</a:t>
            </a:r>
            <a:r>
              <a:rPr lang="en-GB" sz="2000" baseline="-25000" dirty="0" err="1">
                <a:cs typeface="Arial" charset="0"/>
              </a:rPr>
              <a:t>i</a:t>
            </a:r>
            <a:r>
              <a:rPr lang="en-GB" sz="2000" baseline="-25000" dirty="0">
                <a:cs typeface="Arial" charset="0"/>
              </a:rPr>
              <a:t>,</a:t>
            </a:r>
            <a:r>
              <a:rPr lang="en-GB" sz="2000" dirty="0">
                <a:cs typeface="Arial" charset="0"/>
              </a:rPr>
              <a:t>,</a:t>
            </a:r>
            <a:r>
              <a:rPr lang="en-GB" sz="2000" i="1" dirty="0" err="1">
                <a:cs typeface="Arial" charset="0"/>
              </a:rPr>
              <a:t>ε</a:t>
            </a:r>
            <a:r>
              <a:rPr lang="en-GB" sz="2000" baseline="-25000" dirty="0" err="1">
                <a:cs typeface="Arial" charset="0"/>
              </a:rPr>
              <a:t>j</a:t>
            </a:r>
            <a:r>
              <a:rPr lang="en-GB" sz="2000" dirty="0"/>
              <a:t>} =</a:t>
            </a:r>
            <a:r>
              <a:rPr lang="en-GB" sz="2000" dirty="0">
                <a:cs typeface="Arial" charset="0"/>
              </a:rPr>
              <a:t> 0, </a:t>
            </a:r>
            <a:r>
              <a:rPr lang="en-GB" sz="2000" i="1" dirty="0" err="1">
                <a:cs typeface="Arial" charset="0"/>
              </a:rPr>
              <a:t>i</a:t>
            </a:r>
            <a:r>
              <a:rPr lang="en-GB" sz="2000" dirty="0">
                <a:cs typeface="Arial" charset="0"/>
              </a:rPr>
              <a:t> ≠ </a:t>
            </a:r>
            <a:r>
              <a:rPr lang="en-GB" sz="2000" i="1" dirty="0"/>
              <a:t>j</a:t>
            </a:r>
            <a:r>
              <a:rPr lang="en-GB" sz="2000" dirty="0"/>
              <a:t>: implied by random sampling</a:t>
            </a:r>
          </a:p>
          <a:p>
            <a:pPr eaLnBrk="1" hangingPunct="1">
              <a:spcBef>
                <a:spcPct val="10000"/>
              </a:spcBef>
              <a:spcAft>
                <a:spcPct val="10000"/>
              </a:spcAft>
              <a:buFontTx/>
              <a:buNone/>
              <a:defRPr/>
            </a:pPr>
            <a:r>
              <a:rPr lang="en-GB" sz="2000" dirty="0"/>
              <a:t>(A5) Normality of </a:t>
            </a:r>
            <a:r>
              <a:rPr lang="en-GB" sz="2000" i="1" dirty="0" err="1">
                <a:cs typeface="Arial" charset="0"/>
              </a:rPr>
              <a:t>ε</a:t>
            </a:r>
            <a:r>
              <a:rPr lang="en-GB" sz="2000" baseline="-25000" dirty="0" err="1">
                <a:cs typeface="Arial" charset="0"/>
              </a:rPr>
              <a:t>i</a:t>
            </a:r>
            <a:r>
              <a:rPr lang="en-GB" sz="2000" dirty="0"/>
              <a:t>: is this realistic? (Would allow, e.g., for negative wages) </a:t>
            </a:r>
          </a:p>
          <a:p>
            <a:pPr eaLnBrk="1" hangingPunct="1">
              <a:spcBef>
                <a:spcPts val="600"/>
              </a:spcBef>
              <a:buFontTx/>
              <a:buNone/>
              <a:defRPr/>
            </a:pPr>
            <a:endParaRPr lang="nl-NL" sz="2000" dirty="0"/>
          </a:p>
          <a:p>
            <a:pPr>
              <a:spcBef>
                <a:spcPts val="600"/>
              </a:spcBef>
              <a:buFont typeface="Wingdings" pitchFamily="2" charset="2"/>
              <a:buNone/>
              <a:defRPr/>
            </a:pPr>
            <a:endParaRPr lang="en-US" sz="2000" dirty="0"/>
          </a:p>
          <a:p>
            <a:pPr>
              <a:buFont typeface="Wingdings" pitchFamily="2" charset="2"/>
              <a:buNone/>
              <a:defRPr/>
            </a:pPr>
            <a:endParaRPr lang="en-US" sz="2000" dirty="0"/>
          </a:p>
          <a:p>
            <a:pPr>
              <a:buFont typeface="Wingdings" pitchFamily="2" charset="2"/>
              <a:buNone/>
              <a:defRPr/>
            </a:pPr>
            <a:endParaRPr lang="en-US" sz="2000" dirty="0"/>
          </a:p>
          <a:p>
            <a:pPr>
              <a:buFont typeface="Wingdings" pitchFamily="2" charset="2"/>
              <a:buNone/>
              <a:defRPr/>
            </a:pPr>
            <a:endParaRPr lang="en-US" sz="2000" dirty="0"/>
          </a:p>
          <a:p>
            <a:pPr>
              <a:buFont typeface="Wingdings" pitchFamily="2" charset="2"/>
              <a:buNone/>
              <a:defRPr/>
            </a:pPr>
            <a:endParaRPr lang="de-AT" sz="2000" dirty="0"/>
          </a:p>
          <a:p>
            <a:pPr>
              <a:buFont typeface="Wingdings" pitchFamily="2" charset="2"/>
              <a:buNone/>
              <a:defRPr/>
            </a:pPr>
            <a:endParaRPr lang="de-AT" sz="2000" dirty="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3379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3794"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3836"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3837"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2"/>
          <p:cNvSpPr>
            <a:spLocks noGrp="1" noChangeArrowheads="1"/>
          </p:cNvSpPr>
          <p:nvPr>
            <p:ph type="title"/>
          </p:nvPr>
        </p:nvSpPr>
        <p:spPr>
          <a:xfrm>
            <a:off x="457200" y="277813"/>
            <a:ext cx="8401050" cy="1139825"/>
          </a:xfrm>
        </p:spPr>
        <p:txBody>
          <a:bodyPr/>
          <a:lstStyle/>
          <a:p>
            <a:r>
              <a:rPr lang="en-GB" altLang="cs-CZ" sz="4000">
                <a:latin typeface="Verdana" pitchFamily="34" charset="0"/>
              </a:rPr>
              <a:t>Individual Wages, </a:t>
            </a:r>
            <a:r>
              <a:rPr lang="en-GB" altLang="cs-CZ" sz="2800">
                <a:latin typeface="Verdana" pitchFamily="34" charset="0"/>
              </a:rPr>
              <a:t>cont’d</a:t>
            </a:r>
            <a:endParaRPr lang="en-GB" altLang="cs-CZ" sz="4000">
              <a:latin typeface="Verdana" pitchFamily="34" charset="0"/>
            </a:endParaRPr>
          </a:p>
        </p:txBody>
      </p:sp>
      <p:sp>
        <p:nvSpPr>
          <p:cNvPr id="5131"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accent1"/>
            </a:solidFill>
          </a:ln>
        </p:spPr>
        <p:txBody>
          <a:bodyPr/>
          <a:lstStyle/>
          <a:p>
            <a:pPr eaLnBrk="1" hangingPunct="1">
              <a:spcBef>
                <a:spcPct val="10000"/>
              </a:spcBef>
              <a:spcAft>
                <a:spcPct val="10000"/>
              </a:spcAft>
              <a:buFontTx/>
              <a:buNone/>
              <a:defRPr/>
            </a:pPr>
            <a:r>
              <a:rPr lang="en-GB" sz="2000"/>
              <a:t>OLS estimated wage equation (Table 2.1, </a:t>
            </a:r>
            <a:r>
              <a:rPr lang="en-GB" sz="2000" err="1"/>
              <a:t>Verbeek</a:t>
            </a:r>
            <a:r>
              <a:rPr lang="en-GB" sz="2000"/>
              <a:t>)</a:t>
            </a:r>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1600"/>
          </a:p>
          <a:p>
            <a:pPr>
              <a:buFont typeface="Wingdings" pitchFamily="2" charset="2"/>
              <a:buNone/>
              <a:defRPr/>
            </a:pPr>
            <a:endParaRPr lang="en-GB" sz="2000"/>
          </a:p>
          <a:p>
            <a:pPr>
              <a:buFont typeface="Wingdings" pitchFamily="2" charset="2"/>
              <a:buNone/>
              <a:defRPr/>
            </a:pPr>
            <a:endParaRPr lang="en-GB" sz="1400"/>
          </a:p>
          <a:p>
            <a:pPr>
              <a:buFont typeface="Wingdings" pitchFamily="2" charset="2"/>
              <a:buNone/>
              <a:defRPr/>
            </a:pPr>
            <a:endParaRPr lang="en-GB" sz="2000"/>
          </a:p>
          <a:p>
            <a:pPr>
              <a:buFont typeface="Wingdings" pitchFamily="2" charset="2"/>
              <a:buNone/>
              <a:defRPr/>
            </a:pPr>
            <a:endParaRPr lang="en-GB" sz="2000"/>
          </a:p>
          <a:p>
            <a:pPr>
              <a:buFont typeface="Wingdings" pitchFamily="2" charset="2"/>
              <a:buNone/>
              <a:defRPr/>
            </a:pPr>
            <a:endParaRPr lang="en-GB" sz="1200"/>
          </a:p>
          <a:p>
            <a:pPr>
              <a:buFont typeface="Wingdings" pitchFamily="2" charset="2"/>
              <a:buNone/>
              <a:defRPr/>
            </a:pPr>
            <a:r>
              <a:rPr lang="en-GB" sz="2000"/>
              <a:t>	</a:t>
            </a:r>
            <a:r>
              <a:rPr lang="en-GB" sz="2000" i="1"/>
              <a:t>b</a:t>
            </a:r>
            <a:r>
              <a:rPr lang="en-GB" sz="2000" baseline="-25000"/>
              <a:t>1</a:t>
            </a:r>
            <a:r>
              <a:rPr lang="en-GB" sz="2000"/>
              <a:t> = 5,1479, se(</a:t>
            </a:r>
            <a:r>
              <a:rPr lang="en-GB" sz="2000" i="1"/>
              <a:t>b</a:t>
            </a:r>
            <a:r>
              <a:rPr lang="en-GB" sz="2000" baseline="-25000"/>
              <a:t>1</a:t>
            </a:r>
            <a:r>
              <a:rPr lang="en-GB" sz="2000"/>
              <a:t>) = 0,0812: mean wage </a:t>
            </a:r>
            <a:r>
              <a:rPr lang="en-GB" sz="2000" err="1"/>
              <a:t>p.h</a:t>
            </a:r>
            <a:r>
              <a:rPr lang="en-GB" sz="2000"/>
              <a:t>. for females: 5,15$, with </a:t>
            </a:r>
            <a:r>
              <a:rPr lang="en-GB" sz="2000" err="1"/>
              <a:t>std.error</a:t>
            </a:r>
            <a:r>
              <a:rPr lang="en-GB" sz="2000"/>
              <a:t> of 0,08$</a:t>
            </a:r>
          </a:p>
          <a:p>
            <a:pPr>
              <a:buFont typeface="Wingdings" pitchFamily="2" charset="2"/>
              <a:buNone/>
              <a:defRPr/>
            </a:pPr>
            <a:r>
              <a:rPr lang="en-GB" sz="2000" i="1"/>
              <a:t>		b</a:t>
            </a:r>
            <a:r>
              <a:rPr lang="en-GB" sz="2000" baseline="-25000"/>
              <a:t>2</a:t>
            </a:r>
            <a:r>
              <a:rPr lang="en-GB" sz="2000"/>
              <a:t> = 1,166, se(</a:t>
            </a:r>
            <a:r>
              <a:rPr lang="en-GB" sz="2000" i="1"/>
              <a:t>b</a:t>
            </a:r>
            <a:r>
              <a:rPr lang="en-GB" sz="2000" baseline="-25000"/>
              <a:t>2</a:t>
            </a:r>
            <a:r>
              <a:rPr lang="en-GB" sz="2000"/>
              <a:t>) = 0,112</a:t>
            </a:r>
          </a:p>
          <a:p>
            <a:pPr>
              <a:buFont typeface="Wingdings" pitchFamily="2" charset="2"/>
              <a:buNone/>
              <a:defRPr/>
            </a:pPr>
            <a:r>
              <a:rPr lang="en-GB" sz="2000"/>
              <a:t>	95% confidence interval for </a:t>
            </a:r>
            <a:r>
              <a:rPr lang="en-GB" sz="2000">
                <a:cs typeface="Arial" charset="0"/>
              </a:rPr>
              <a:t>β</a:t>
            </a:r>
            <a:r>
              <a:rPr lang="en-GB" sz="2000" baseline="-25000">
                <a:cs typeface="Arial" charset="0"/>
              </a:rPr>
              <a:t>1</a:t>
            </a:r>
            <a:r>
              <a:rPr lang="en-GB" sz="2000"/>
              <a:t>: 4,988 </a:t>
            </a:r>
            <a:r>
              <a:rPr lang="en-GB" sz="2000">
                <a:sym typeface="Symbol" pitchFamily="18" charset="2"/>
              </a:rPr>
              <a:t></a:t>
            </a:r>
            <a:r>
              <a:rPr lang="en-GB" sz="2000"/>
              <a:t> </a:t>
            </a:r>
            <a:r>
              <a:rPr lang="en-GB" sz="2000">
                <a:cs typeface="Arial" charset="0"/>
              </a:rPr>
              <a:t>β</a:t>
            </a:r>
            <a:r>
              <a:rPr lang="en-GB" sz="2000" baseline="-25000">
                <a:cs typeface="Arial" charset="0"/>
              </a:rPr>
              <a:t>1</a:t>
            </a:r>
            <a:r>
              <a:rPr lang="en-GB" sz="2000"/>
              <a:t> </a:t>
            </a:r>
            <a:r>
              <a:rPr lang="en-GB" sz="2000">
                <a:sym typeface="Symbol" pitchFamily="18" charset="2"/>
              </a:rPr>
              <a:t></a:t>
            </a:r>
            <a:r>
              <a:rPr lang="en-GB" sz="2000"/>
              <a:t> 5,306</a:t>
            </a:r>
            <a:endParaRPr lang="en-GB" sz="1800"/>
          </a:p>
          <a:p>
            <a:pPr>
              <a:buFont typeface="Wingdings" pitchFamily="2" charset="2"/>
              <a:buNone/>
              <a:defRPr/>
            </a:pPr>
            <a:endParaRPr lang="en-US" sz="2000"/>
          </a:p>
          <a:p>
            <a:pPr>
              <a:buFont typeface="Wingdings" pitchFamily="2" charset="2"/>
              <a:buNone/>
              <a:defRPr/>
            </a:pPr>
            <a:endParaRPr lang="de-AT" sz="2000"/>
          </a:p>
          <a:p>
            <a:pPr>
              <a:buFont typeface="Wingdings" pitchFamily="2" charset="2"/>
              <a:buNone/>
              <a:defRPr/>
            </a:pPr>
            <a:endParaRPr lang="de-AT" sz="2000"/>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sp>
        <p:nvSpPr>
          <p:cNvPr id="34825"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48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4894"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4895"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0"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4896" name="Formel" r:id="rId8" imgW="114151" imgH="215619" progId="Equation.3">
                  <p:embed/>
                </p:oleObj>
              </mc:Choice>
              <mc:Fallback>
                <p:oleObj name="Formel" r:id="rId8" imgW="114151" imgH="215619"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1" name="Object 3"/>
          <p:cNvGraphicFramePr>
            <a:graphicFrameLocks noGrp="1" noChangeAspect="1"/>
          </p:cNvGraphicFramePr>
          <p:nvPr/>
        </p:nvGraphicFramePr>
        <p:xfrm>
          <a:off x="2500313" y="2092325"/>
          <a:ext cx="5600700" cy="2452688"/>
        </p:xfrm>
        <a:graphic>
          <a:graphicData uri="http://schemas.openxmlformats.org/presentationml/2006/ole">
            <mc:AlternateContent xmlns:mc="http://schemas.openxmlformats.org/markup-compatibility/2006">
              <mc:Choice xmlns:v="urn:schemas-microsoft-com:vml" Requires="v">
                <p:oleObj spid="_x0000_s34897" name="Photo Editor Photo" r:id="rId9" imgW="3304762" imgH="1448002" progId="">
                  <p:embed/>
                </p:oleObj>
              </mc:Choice>
              <mc:Fallback>
                <p:oleObj name="Photo Editor Photo" r:id="rId9" imgW="3304762" imgH="1448002" progId="">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2092325"/>
                        <a:ext cx="5600700" cy="2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277813"/>
            <a:ext cx="8329613" cy="1139825"/>
          </a:xfrm>
        </p:spPr>
        <p:txBody>
          <a:bodyPr/>
          <a:lstStyle/>
          <a:p>
            <a:r>
              <a:rPr lang="en-GB" altLang="cs-CZ" sz="4000">
                <a:latin typeface="Verdana" pitchFamily="34" charset="0"/>
              </a:rPr>
              <a:t>Your Homework</a:t>
            </a:r>
          </a:p>
        </p:txBody>
      </p:sp>
      <p:sp>
        <p:nvSpPr>
          <p:cNvPr id="35844" name="Textplatzhalter 17"/>
          <p:cNvSpPr>
            <a:spLocks noGrp="1"/>
          </p:cNvSpPr>
          <p:nvPr>
            <p:ph type="body" sz="half" idx="1"/>
          </p:nvPr>
        </p:nvSpPr>
        <p:spPr>
          <a:xfrm>
            <a:off x="428625" y="1571625"/>
            <a:ext cx="8247063" cy="4521200"/>
          </a:xfrm>
        </p:spPr>
        <p:txBody>
          <a:bodyPr/>
          <a:lstStyle/>
          <a:p>
            <a:pPr marL="457200" indent="-457200">
              <a:buSzPct val="100000"/>
              <a:buFont typeface="Garamond" pitchFamily="18" charset="0"/>
              <a:buAutoNum type="arabicPeriod"/>
            </a:pPr>
            <a:r>
              <a:rPr lang="en-GB" altLang="cs-CZ" sz="2000" dirty="0"/>
              <a:t>Verbeek’s data set “wages1” contains for a sample of 3294 individuals the wage </a:t>
            </a:r>
            <a:r>
              <a:rPr lang="en-GB" altLang="cs-CZ" sz="2000" dirty="0" err="1"/>
              <a:t>p.h</a:t>
            </a:r>
            <a:r>
              <a:rPr lang="en-GB" altLang="cs-CZ" sz="2000" dirty="0"/>
              <a:t>. (</a:t>
            </a:r>
            <a:r>
              <a:rPr lang="en-GB" altLang="cs-CZ" sz="2000" i="1" dirty="0"/>
              <a:t>wage</a:t>
            </a:r>
            <a:r>
              <a:rPr lang="en-GB" altLang="cs-CZ" sz="2000" dirty="0"/>
              <a:t>) and other variables. Calculate, using GRETL, for the variable </a:t>
            </a:r>
            <a:r>
              <a:rPr lang="en-GB" altLang="cs-CZ" sz="2000" i="1" dirty="0"/>
              <a:t>wage</a:t>
            </a:r>
            <a:r>
              <a:rPr lang="en-GB" altLang="cs-CZ" sz="2000" dirty="0"/>
              <a:t> the mean (a) of the whole sample, (b) of males and females, and (c) the standard deviation of </a:t>
            </a:r>
            <a:r>
              <a:rPr lang="en-GB" altLang="cs-CZ" sz="2000" i="1" dirty="0"/>
              <a:t>wage </a:t>
            </a:r>
            <a:r>
              <a:rPr lang="en-GB" altLang="cs-CZ" sz="2000" dirty="0"/>
              <a:t>for males and for females.</a:t>
            </a:r>
          </a:p>
          <a:p>
            <a:pPr marL="457200" indent="-457200">
              <a:buSzPct val="100000"/>
              <a:buFont typeface="Garamond" pitchFamily="18" charset="0"/>
              <a:buAutoNum type="arabicPeriod"/>
            </a:pPr>
            <a:r>
              <a:rPr lang="en-GB" altLang="cs-CZ" sz="2000" dirty="0"/>
              <a:t>For Verbeek’s data set “wages1”, using GRETL, (a) cross-tabulate the variable </a:t>
            </a:r>
            <a:r>
              <a:rPr lang="en-GB" altLang="cs-CZ" sz="2000" i="1" dirty="0"/>
              <a:t>school</a:t>
            </a:r>
            <a:r>
              <a:rPr lang="en-GB" altLang="cs-CZ" sz="2000" dirty="0"/>
              <a:t> (years of schooling) over </a:t>
            </a:r>
            <a:r>
              <a:rPr lang="en-GB" altLang="cs-CZ" sz="2000" i="1" dirty="0"/>
              <a:t>male</a:t>
            </a:r>
            <a:r>
              <a:rPr lang="en-GB" altLang="cs-CZ" sz="2000" dirty="0"/>
              <a:t> for individuals with </a:t>
            </a:r>
            <a:r>
              <a:rPr lang="en-GB" altLang="cs-CZ" sz="2000" i="1" dirty="0"/>
              <a:t>school</a:t>
            </a:r>
            <a:r>
              <a:rPr lang="en-GB" altLang="cs-CZ" sz="2000" dirty="0"/>
              <a:t> at least 8 years; compare (b) the mean values of the males and females; draw for the whole population (c) scatter plots of </a:t>
            </a:r>
            <a:r>
              <a:rPr lang="en-GB" altLang="cs-CZ" sz="2000" i="1" dirty="0"/>
              <a:t>wage</a:t>
            </a:r>
            <a:r>
              <a:rPr lang="en-GB" altLang="cs-CZ" sz="2000" dirty="0"/>
              <a:t> over </a:t>
            </a:r>
            <a:r>
              <a:rPr lang="en-GB" altLang="cs-CZ" sz="2000" i="1" dirty="0"/>
              <a:t>school</a:t>
            </a:r>
            <a:r>
              <a:rPr lang="en-GB" altLang="cs-CZ" sz="2000" dirty="0"/>
              <a:t> and </a:t>
            </a:r>
            <a:r>
              <a:rPr lang="en-GB" altLang="cs-CZ" sz="2000" i="1" dirty="0" err="1"/>
              <a:t>exper</a:t>
            </a:r>
            <a:r>
              <a:rPr lang="en-GB" altLang="cs-CZ" sz="2000" dirty="0"/>
              <a:t>;</a:t>
            </a:r>
            <a:r>
              <a:rPr lang="en-GB" altLang="cs-CZ" sz="2000" i="1" dirty="0"/>
              <a:t> </a:t>
            </a:r>
            <a:r>
              <a:rPr lang="en-GB" altLang="cs-CZ" sz="2000" dirty="0"/>
              <a:t>and (d) a factorized box plot of </a:t>
            </a:r>
            <a:r>
              <a:rPr lang="en-GB" altLang="cs-CZ" sz="2000" i="1" dirty="0"/>
              <a:t>wage</a:t>
            </a:r>
            <a:r>
              <a:rPr lang="en-GB" altLang="cs-CZ" sz="2000" dirty="0"/>
              <a:t> over </a:t>
            </a:r>
            <a:r>
              <a:rPr lang="en-GB" altLang="cs-CZ" sz="2000" i="1" dirty="0"/>
              <a:t>school</a:t>
            </a:r>
            <a:r>
              <a:rPr lang="en-GB" altLang="cs-CZ" sz="2000" dirty="0"/>
              <a:t>. Discuss the results. </a:t>
            </a:r>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3584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5864"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277813"/>
            <a:ext cx="8329613" cy="1139825"/>
          </a:xfrm>
        </p:spPr>
        <p:txBody>
          <a:bodyPr/>
          <a:lstStyle/>
          <a:p>
            <a:r>
              <a:rPr lang="en-GB" altLang="cs-CZ" sz="4000">
                <a:latin typeface="Verdana" pitchFamily="34" charset="0"/>
              </a:rPr>
              <a:t>Your Homework, </a:t>
            </a:r>
            <a:r>
              <a:rPr lang="en-GB" altLang="cs-CZ" sz="2400">
                <a:latin typeface="Verdana" pitchFamily="34" charset="0"/>
              </a:rPr>
              <a:t>cont’d</a:t>
            </a:r>
            <a:endParaRPr lang="en-GB" altLang="cs-CZ" sz="4000">
              <a:latin typeface="Verdana" pitchFamily="34" charset="0"/>
            </a:endParaRPr>
          </a:p>
        </p:txBody>
      </p:sp>
      <p:sp>
        <p:nvSpPr>
          <p:cNvPr id="36868" name="Textplatzhalter 17"/>
          <p:cNvSpPr>
            <a:spLocks noGrp="1"/>
          </p:cNvSpPr>
          <p:nvPr>
            <p:ph type="body" sz="half" idx="1"/>
          </p:nvPr>
        </p:nvSpPr>
        <p:spPr>
          <a:xfrm>
            <a:off x="428625" y="1571625"/>
            <a:ext cx="8247063" cy="4521200"/>
          </a:xfrm>
        </p:spPr>
        <p:txBody>
          <a:bodyPr/>
          <a:lstStyle/>
          <a:p>
            <a:pPr marL="457200" indent="-457200">
              <a:buSzPct val="100000"/>
              <a:buFont typeface="Garamond" pitchFamily="18" charset="0"/>
              <a:buAutoNum type="arabicPeriod" startAt="3"/>
            </a:pPr>
            <a:r>
              <a:rPr lang="en-GB" altLang="cs-CZ" sz="2000" dirty="0"/>
              <a:t>For the simple regression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a</a:t>
            </a:r>
            <a:r>
              <a:rPr lang="en-GB" altLang="cs-CZ" sz="2000" dirty="0"/>
              <a:t> + </a:t>
            </a:r>
            <a:r>
              <a:rPr lang="en-GB" altLang="cs-CZ" sz="2000" dirty="0">
                <a:latin typeface="Symbol" pitchFamily="18" charset="2"/>
              </a:rPr>
              <a:t>b</a:t>
            </a:r>
            <a:r>
              <a:rPr lang="en-GB" altLang="cs-CZ" sz="2000" baseline="-25000" dirty="0"/>
              <a:t> </a:t>
            </a:r>
            <a:r>
              <a:rPr lang="en-GB" altLang="cs-CZ" sz="2000" i="1" dirty="0"/>
              <a:t>x</a:t>
            </a:r>
            <a:r>
              <a:rPr lang="en-GB" altLang="cs-CZ" sz="2000" baseline="-25000" dirty="0"/>
              <a:t>i</a:t>
            </a:r>
            <a:r>
              <a:rPr lang="en-GB" altLang="cs-CZ" sz="2000" dirty="0"/>
              <a:t> + </a:t>
            </a:r>
            <a:r>
              <a:rPr lang="en-GB" altLang="cs-CZ" sz="2000" i="1" dirty="0" err="1">
                <a:latin typeface="Symbol" pitchFamily="18" charset="2"/>
              </a:rPr>
              <a:t>e</a:t>
            </a:r>
            <a:r>
              <a:rPr lang="en-GB" altLang="cs-CZ" sz="2000" baseline="-25000" dirty="0" err="1"/>
              <a:t>i</a:t>
            </a:r>
            <a:r>
              <a:rPr lang="en-GB" altLang="cs-CZ" sz="2000" dirty="0"/>
              <a:t>, </a:t>
            </a:r>
            <a:r>
              <a:rPr lang="en-GB" altLang="cs-CZ" sz="2000" i="1" dirty="0" err="1"/>
              <a:t>i</a:t>
            </a:r>
            <a:r>
              <a:rPr lang="en-GB" altLang="cs-CZ" sz="2000" i="1" dirty="0"/>
              <a:t> </a:t>
            </a:r>
            <a:r>
              <a:rPr lang="en-GB" altLang="cs-CZ" sz="2000" dirty="0"/>
              <a:t>=1,...,</a:t>
            </a:r>
            <a:r>
              <a:rPr lang="en-GB" altLang="cs-CZ" sz="2000" i="1" dirty="0"/>
              <a:t>N</a:t>
            </a:r>
            <a:r>
              <a:rPr lang="en-GB" altLang="cs-CZ" sz="2000" dirty="0"/>
              <a:t>, show that the variance of the OLS estimate for </a:t>
            </a:r>
            <a:r>
              <a:rPr lang="en-GB" altLang="cs-CZ" sz="2000" dirty="0">
                <a:latin typeface="Symbol" pitchFamily="18" charset="2"/>
              </a:rPr>
              <a:t>b</a:t>
            </a:r>
            <a:r>
              <a:rPr lang="en-GB" altLang="cs-CZ" sz="2000" dirty="0"/>
              <a:t> is </a:t>
            </a:r>
            <a:r>
              <a:rPr lang="en-GB" sz="2000" i="1" dirty="0">
                <a:cs typeface="Arial" charset="0"/>
              </a:rPr>
              <a:t>σ</a:t>
            </a:r>
            <a:r>
              <a:rPr lang="en-GB" sz="2000" baseline="30000" dirty="0">
                <a:cs typeface="Arial" charset="0"/>
              </a:rPr>
              <a:t>2</a:t>
            </a:r>
            <a:r>
              <a:rPr lang="en-GB" sz="2000" dirty="0">
                <a:cs typeface="Arial" charset="0"/>
              </a:rPr>
              <a:t>/(</a:t>
            </a:r>
            <a:r>
              <a:rPr lang="en-GB" sz="2000" i="1" dirty="0">
                <a:cs typeface="Arial" charset="0"/>
              </a:rPr>
              <a:t>Ns</a:t>
            </a:r>
            <a:r>
              <a:rPr lang="en-GB" sz="2000" baseline="-25000" dirty="0">
                <a:cs typeface="Arial" charset="0"/>
              </a:rPr>
              <a:t>x</a:t>
            </a:r>
            <a:r>
              <a:rPr lang="en-GB" sz="2000" baseline="30000" dirty="0">
                <a:cs typeface="Arial" charset="0"/>
              </a:rPr>
              <a:t>2</a:t>
            </a:r>
            <a:r>
              <a:rPr lang="en-GB" sz="2000" dirty="0">
                <a:cs typeface="Arial" charset="0"/>
              </a:rPr>
              <a:t>), where </a:t>
            </a:r>
            <a:r>
              <a:rPr lang="en-GB" sz="2000" i="1" dirty="0">
                <a:cs typeface="Arial" charset="0"/>
              </a:rPr>
              <a:t>σ</a:t>
            </a:r>
            <a:r>
              <a:rPr lang="en-GB" sz="2000" baseline="30000" dirty="0">
                <a:cs typeface="Arial" charset="0"/>
              </a:rPr>
              <a:t>2</a:t>
            </a:r>
            <a:r>
              <a:rPr lang="en-GB" sz="2000" dirty="0">
                <a:cs typeface="Arial" charset="0"/>
              </a:rPr>
              <a:t> is the error term variance, </a:t>
            </a:r>
            <a:r>
              <a:rPr lang="en-GB" sz="2000" i="1" dirty="0">
                <a:cs typeface="Arial" charset="0"/>
              </a:rPr>
              <a:t>s</a:t>
            </a:r>
            <a:r>
              <a:rPr lang="en-GB" sz="2000" baseline="-25000" dirty="0">
                <a:cs typeface="Arial" charset="0"/>
              </a:rPr>
              <a:t>x</a:t>
            </a:r>
            <a:r>
              <a:rPr lang="en-GB" sz="2000" baseline="30000" dirty="0">
                <a:cs typeface="Arial" charset="0"/>
              </a:rPr>
              <a:t>2</a:t>
            </a:r>
            <a:r>
              <a:rPr lang="en-GB" sz="2000" dirty="0">
                <a:cs typeface="Arial" charset="0"/>
              </a:rPr>
              <a:t> the variance of the </a:t>
            </a:r>
            <a:r>
              <a:rPr lang="en-GB" altLang="cs-CZ" sz="2000" i="1" dirty="0"/>
              <a:t>x</a:t>
            </a:r>
            <a:r>
              <a:rPr lang="en-GB" altLang="cs-CZ" sz="2000" baseline="-25000" dirty="0"/>
              <a:t>i</a:t>
            </a:r>
            <a:r>
              <a:rPr lang="en-GB" altLang="cs-CZ" sz="2000" dirty="0"/>
              <a:t>‘s.</a:t>
            </a:r>
          </a:p>
          <a:p>
            <a:pPr marL="457200" indent="-457200">
              <a:buSzPct val="100000"/>
              <a:buFont typeface="Garamond" pitchFamily="18" charset="0"/>
              <a:buAutoNum type="arabicPeriod" startAt="3"/>
            </a:pPr>
            <a:r>
              <a:rPr lang="en-GB" altLang="cs-CZ" sz="2000" dirty="0"/>
              <a:t>For the sample (</a:t>
            </a:r>
            <a:r>
              <a:rPr lang="en-GB" altLang="cs-CZ" sz="2000" i="1" dirty="0" err="1"/>
              <a:t>y</a:t>
            </a:r>
            <a:r>
              <a:rPr lang="en-GB" altLang="cs-CZ" sz="2000" baseline="-25000" dirty="0" err="1"/>
              <a:t>i</a:t>
            </a:r>
            <a:r>
              <a:rPr lang="en-GB" altLang="cs-CZ" sz="2000" dirty="0"/>
              <a:t>, </a:t>
            </a:r>
            <a:r>
              <a:rPr lang="en-GB" altLang="cs-CZ" sz="2000" i="1" dirty="0"/>
              <a:t>x</a:t>
            </a:r>
            <a:r>
              <a:rPr lang="en-GB" altLang="cs-CZ" sz="2000" baseline="-25000" dirty="0"/>
              <a:t>i</a:t>
            </a:r>
            <a:r>
              <a:rPr lang="en-GB" altLang="cs-CZ" sz="2000" dirty="0"/>
              <a:t>), </a:t>
            </a:r>
            <a:r>
              <a:rPr lang="en-GB" altLang="cs-CZ" sz="2000" i="1" dirty="0" err="1"/>
              <a:t>i</a:t>
            </a:r>
            <a:r>
              <a:rPr lang="en-GB" altLang="cs-CZ" sz="2000" dirty="0"/>
              <a:t> = 1,...,</a:t>
            </a:r>
            <a:r>
              <a:rPr lang="en-GB" altLang="cs-CZ" sz="2000" i="1" dirty="0"/>
              <a:t>N</a:t>
            </a:r>
            <a:r>
              <a:rPr lang="en-GB" altLang="cs-CZ" sz="2000" dirty="0"/>
              <a:t>, and the linear regression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b</a:t>
            </a:r>
            <a:r>
              <a:rPr lang="en-GB" altLang="cs-CZ" sz="2000" baseline="-25000" dirty="0"/>
              <a:t>1</a:t>
            </a:r>
            <a:r>
              <a:rPr lang="en-GB" altLang="cs-CZ" sz="2000" dirty="0"/>
              <a:t> + </a:t>
            </a:r>
            <a:r>
              <a:rPr lang="en-GB" altLang="cs-CZ" sz="2000" dirty="0">
                <a:latin typeface="Symbol" pitchFamily="18" charset="2"/>
              </a:rPr>
              <a:t>b</a:t>
            </a:r>
            <a:r>
              <a:rPr lang="en-GB" altLang="cs-CZ" sz="2000" baseline="-25000" dirty="0"/>
              <a:t>2</a:t>
            </a:r>
            <a:r>
              <a:rPr lang="en-GB" altLang="cs-CZ" sz="2000" i="1" dirty="0"/>
              <a:t>x</a:t>
            </a:r>
            <a:r>
              <a:rPr lang="en-GB" altLang="cs-CZ" sz="2000" baseline="-25000" dirty="0"/>
              <a:t>i</a:t>
            </a:r>
            <a:r>
              <a:rPr lang="en-GB" altLang="cs-CZ" sz="2000" dirty="0"/>
              <a:t> + </a:t>
            </a:r>
            <a:r>
              <a:rPr lang="en-GB" altLang="cs-CZ" sz="2000" dirty="0" err="1">
                <a:latin typeface="Symbol" pitchFamily="18" charset="2"/>
              </a:rPr>
              <a:t>e</a:t>
            </a:r>
            <a:r>
              <a:rPr lang="en-GB" altLang="cs-CZ" sz="2000" baseline="-25000" dirty="0" err="1"/>
              <a:t>i</a:t>
            </a:r>
            <a:r>
              <a:rPr lang="en-GB" altLang="cs-CZ" sz="2000" dirty="0"/>
              <a:t>): (a) write out the matrices </a:t>
            </a:r>
            <a:r>
              <a:rPr lang="en-GB" altLang="cs-CZ" sz="2000" i="1" dirty="0"/>
              <a:t>X</a:t>
            </a:r>
            <a:r>
              <a:rPr lang="en-GB" altLang="cs-CZ" sz="2000" dirty="0"/>
              <a:t>’</a:t>
            </a:r>
            <a:r>
              <a:rPr lang="en-GB" altLang="cs-CZ" sz="2000" i="1" dirty="0"/>
              <a:t>X</a:t>
            </a:r>
            <a:r>
              <a:rPr lang="en-GB" altLang="cs-CZ" sz="2000" dirty="0"/>
              <a:t> and </a:t>
            </a:r>
            <a:r>
              <a:rPr lang="en-GB" altLang="cs-CZ" sz="2000" i="1" dirty="0" err="1"/>
              <a:t>X</a:t>
            </a:r>
            <a:r>
              <a:rPr lang="en-GB" altLang="cs-CZ" sz="2000" dirty="0" err="1"/>
              <a:t>’</a:t>
            </a:r>
            <a:r>
              <a:rPr lang="en-GB" altLang="cs-CZ" sz="2000" i="1" dirty="0" err="1"/>
              <a:t>y</a:t>
            </a:r>
            <a:r>
              <a:rPr lang="en-GB" altLang="cs-CZ" sz="2000" i="1" dirty="0"/>
              <a:t>;</a:t>
            </a:r>
            <a:r>
              <a:rPr lang="en-GB" altLang="cs-CZ" sz="2000" dirty="0"/>
              <a:t> (b) write out the determinant </a:t>
            </a:r>
            <a:r>
              <a:rPr lang="en-GB" altLang="cs-CZ" sz="2000" i="1" dirty="0" err="1"/>
              <a:t>det</a:t>
            </a:r>
            <a:r>
              <a:rPr lang="en-GB" altLang="cs-CZ" sz="2000" dirty="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dirty="0"/>
              <a:t>], the matrix (</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dirty="0"/>
              <a:t>, and the OLS estimator </a:t>
            </a:r>
            <a:r>
              <a:rPr lang="en-GB" altLang="cs-CZ" sz="2000" i="1" dirty="0"/>
              <a:t>b</a:t>
            </a:r>
            <a:r>
              <a:rPr lang="en-GB" altLang="cs-CZ" sz="2000" dirty="0"/>
              <a:t> = (</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y</a:t>
            </a:r>
            <a:r>
              <a:rPr lang="en-GB" altLang="cs-CZ" sz="2000" dirty="0"/>
              <a:t>. </a:t>
            </a:r>
          </a:p>
        </p:txBody>
      </p:sp>
      <p:sp>
        <p:nvSpPr>
          <p:cNvPr id="16" name="Datumsplatzhalter 15"/>
          <p:cNvSpPr>
            <a:spLocks noGrp="1"/>
          </p:cNvSpPr>
          <p:nvPr>
            <p:ph type="dt" sz="quarter" idx="10"/>
          </p:nvPr>
        </p:nvSpPr>
        <p:spPr/>
        <p:txBody>
          <a:bodyPr/>
          <a:lstStyle/>
          <a:p>
            <a:pPr>
              <a:defRPr/>
            </a:pPr>
            <a:r>
              <a:rPr lang="en-US" altLang="en-US"/>
              <a:t>Oct 5, 2018</a:t>
            </a:r>
            <a:endParaRPr lang="de-AT" altLang="en-US"/>
          </a:p>
        </p:txBody>
      </p:sp>
      <p:graphicFrame>
        <p:nvGraphicFramePr>
          <p:cNvPr id="3686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688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p:txBody>
          <a:bodyPr/>
          <a:lstStyle/>
          <a:p>
            <a:r>
              <a:rPr lang="en-GB" altLang="cs-CZ" sz="4000">
                <a:latin typeface="Verdana" pitchFamily="34" charset="0"/>
              </a:rPr>
              <a:t>Organizational Issues,</a:t>
            </a:r>
            <a:r>
              <a:rPr lang="en-GB" altLang="cs-CZ" sz="2400">
                <a:latin typeface="Verdana" pitchFamily="34" charset="0"/>
              </a:rPr>
              <a:t> </a:t>
            </a:r>
            <a:r>
              <a:rPr lang="en-GB" altLang="cs-CZ" sz="2000">
                <a:latin typeface="Verdana" pitchFamily="34" charset="0"/>
              </a:rPr>
              <a:t>cont’d</a:t>
            </a:r>
            <a:endParaRPr lang="en-GB" altLang="cs-CZ" sz="3600"/>
          </a:p>
        </p:txBody>
      </p:sp>
      <p:sp>
        <p:nvSpPr>
          <p:cNvPr id="44035"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dirty="0"/>
              <a:t>Literature</a:t>
            </a:r>
          </a:p>
          <a:p>
            <a:pPr>
              <a:buFont typeface="Wingdings" pitchFamily="2" charset="2"/>
              <a:buNone/>
            </a:pPr>
            <a:r>
              <a:rPr lang="en-GB" altLang="cs-CZ" sz="2000" dirty="0"/>
              <a:t>Course textbook</a:t>
            </a:r>
          </a:p>
          <a:p>
            <a:r>
              <a:rPr lang="en-GB" altLang="cs-CZ" sz="2000" dirty="0" err="1"/>
              <a:t>Marno</a:t>
            </a:r>
            <a:r>
              <a:rPr lang="en-GB" altLang="cs-CZ" sz="2000" dirty="0"/>
              <a:t> Verbeek, </a:t>
            </a:r>
            <a:r>
              <a:rPr lang="en-GB" altLang="cs-CZ" sz="2000" i="1" dirty="0"/>
              <a:t>A Guide to Modern Econometrics</a:t>
            </a:r>
            <a:r>
              <a:rPr lang="en-GB" altLang="cs-CZ" sz="2000" dirty="0"/>
              <a:t>, 4</a:t>
            </a:r>
            <a:r>
              <a:rPr lang="en-GB" altLang="cs-CZ" sz="2000" baseline="30000" dirty="0"/>
              <a:t>rd</a:t>
            </a:r>
            <a:r>
              <a:rPr lang="en-GB" altLang="cs-CZ" sz="2000" dirty="0"/>
              <a:t> ed., Wiley, 2012; available in the MUNI Library.</a:t>
            </a:r>
          </a:p>
          <a:p>
            <a:pPr>
              <a:buFont typeface="Wingdings" pitchFamily="2" charset="2"/>
              <a:buNone/>
            </a:pPr>
            <a:r>
              <a:rPr lang="en-GB" altLang="cs-CZ" sz="2000" dirty="0"/>
              <a:t>Suggestions for further reading </a:t>
            </a:r>
          </a:p>
          <a:p>
            <a:r>
              <a:rPr lang="en-GB" sz="2000" dirty="0"/>
              <a:t>Peter Kennedy, </a:t>
            </a:r>
            <a:r>
              <a:rPr lang="en-GB" sz="2000" i="1" dirty="0"/>
              <a:t>A guide to econometrics</a:t>
            </a:r>
            <a:r>
              <a:rPr lang="en-GB" sz="2000" dirty="0"/>
              <a:t>. 6th ed., Blackwell, 2008</a:t>
            </a:r>
            <a:r>
              <a:rPr lang="en-GB" altLang="cs-CZ" sz="2000" dirty="0"/>
              <a:t>; available in the MUNI Library</a:t>
            </a:r>
            <a:r>
              <a:rPr lang="en-GB" sz="2000" dirty="0"/>
              <a:t>. </a:t>
            </a:r>
          </a:p>
          <a:p>
            <a:r>
              <a:rPr lang="en-GB" altLang="cs-CZ" sz="2000" dirty="0"/>
              <a:t>William H. Greene, </a:t>
            </a:r>
            <a:r>
              <a:rPr lang="en-GB" altLang="cs-CZ" sz="2000" i="1" dirty="0"/>
              <a:t>Econometric Analysis</a:t>
            </a:r>
            <a:r>
              <a:rPr lang="en-GB" altLang="cs-CZ" sz="2000" dirty="0"/>
              <a:t>. 7th Ed., </a:t>
            </a:r>
            <a:r>
              <a:rPr lang="en-GB" sz="2000" dirty="0"/>
              <a:t>Prentice Hall</a:t>
            </a:r>
            <a:r>
              <a:rPr lang="en-GB" altLang="cs-CZ" sz="2000" dirty="0"/>
              <a:t>, 2011</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p:txBody>
          <a:bodyPr/>
          <a:lstStyle/>
          <a:p>
            <a:r>
              <a:rPr lang="en-GB" altLang="cs-CZ" sz="4000">
                <a:latin typeface="Verdana" pitchFamily="34" charset="0"/>
              </a:rPr>
              <a:t>Organizational Issues,</a:t>
            </a:r>
            <a:r>
              <a:rPr lang="en-GB" altLang="cs-CZ" sz="2400">
                <a:latin typeface="Verdana" pitchFamily="34" charset="0"/>
              </a:rPr>
              <a:t> </a:t>
            </a:r>
            <a:r>
              <a:rPr lang="en-GB" altLang="cs-CZ" sz="2000">
                <a:latin typeface="Verdana" pitchFamily="34" charset="0"/>
              </a:rPr>
              <a:t>cont’d</a:t>
            </a:r>
            <a:endParaRPr lang="en-GB" altLang="cs-CZ" sz="3600"/>
          </a:p>
        </p:txBody>
      </p:sp>
      <p:sp>
        <p:nvSpPr>
          <p:cNvPr id="45059" name="Inhaltsplatzhalter 2"/>
          <p:cNvSpPr>
            <a:spLocks noGrp="1"/>
          </p:cNvSpPr>
          <p:nvPr>
            <p:ph idx="1"/>
          </p:nvPr>
        </p:nvSpPr>
        <p:spPr/>
        <p:txBody>
          <a:bodyPr/>
          <a:lstStyle/>
          <a:p>
            <a:pPr>
              <a:buFont typeface="Wingdings" pitchFamily="2" charset="2"/>
              <a:buNone/>
            </a:pPr>
            <a:r>
              <a:rPr lang="en-GB" altLang="cs-CZ" sz="2000" b="1" dirty="0"/>
              <a:t>Prerequisites </a:t>
            </a:r>
            <a:r>
              <a:rPr lang="en-GB" altLang="cs-CZ" sz="2000" dirty="0"/>
              <a:t>are topics from</a:t>
            </a:r>
          </a:p>
          <a:p>
            <a:r>
              <a:rPr lang="en-GB" altLang="cs-CZ" sz="2000" dirty="0"/>
              <a:t>Linear algebra: linear equations, matrices, vectors (basic operations and properties); see M. </a:t>
            </a:r>
            <a:r>
              <a:rPr lang="en-US" sz="2000" dirty="0"/>
              <a:t>Verbeek, </a:t>
            </a:r>
            <a:r>
              <a:rPr lang="en-US" altLang="cs-CZ" sz="2000" dirty="0"/>
              <a:t>A</a:t>
            </a:r>
            <a:r>
              <a:rPr lang="en-US" sz="2000" dirty="0"/>
              <a:t>ppendix A “Vectors and Matrices”.</a:t>
            </a:r>
            <a:endParaRPr lang="en-GB" altLang="cs-CZ" sz="2000" dirty="0"/>
          </a:p>
          <a:p>
            <a:r>
              <a:rPr lang="en-GB" altLang="cs-CZ" sz="2000" dirty="0"/>
              <a:t>Descriptive statistics: measures of central tendency, measures of dispersion, measures of association, frequency tables, histogram, scatter plot, quantile</a:t>
            </a:r>
          </a:p>
          <a:p>
            <a:r>
              <a:rPr lang="en-GB" altLang="cs-CZ" sz="2000" dirty="0"/>
              <a:t>Theory of probability: probability and its properties, random variables and distribution functions in one and in several dimensions, moments, convergence of random variables, limit theorems, law of large numbers; see M. </a:t>
            </a:r>
            <a:r>
              <a:rPr lang="en-US" sz="2000" dirty="0"/>
              <a:t>Verbeek, </a:t>
            </a:r>
            <a:r>
              <a:rPr lang="en-US" altLang="cs-CZ" sz="2000" dirty="0"/>
              <a:t>A</a:t>
            </a:r>
            <a:r>
              <a:rPr lang="en-US" sz="2000" dirty="0"/>
              <a:t>ppendix B “Statistical and </a:t>
            </a:r>
            <a:r>
              <a:rPr lang="en-GB" sz="2000" dirty="0"/>
              <a:t>D</a:t>
            </a:r>
            <a:r>
              <a:rPr lang="en-GB" altLang="cs-CZ" sz="2000" dirty="0"/>
              <a:t>istribution Theory</a:t>
            </a:r>
            <a:r>
              <a:rPr lang="en-US" sz="2000" dirty="0"/>
              <a:t>”.</a:t>
            </a:r>
            <a:endParaRPr lang="en-GB" altLang="cs-CZ" sz="2000" dirty="0"/>
          </a:p>
          <a:p>
            <a:r>
              <a:rPr lang="en-GB" altLang="cs-CZ" sz="2000" dirty="0"/>
              <a:t>Mathematical statistics: point estimation, confidence interval, hypothesis testing, </a:t>
            </a:r>
            <a:r>
              <a:rPr lang="en-GB" altLang="cs-CZ" sz="2000" i="1" dirty="0"/>
              <a:t>p</a:t>
            </a:r>
            <a:r>
              <a:rPr lang="en-GB" altLang="cs-CZ" sz="2000" dirty="0"/>
              <a:t>-value, significance level</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p:txBody>
          <a:bodyPr/>
          <a:lstStyle/>
          <a:p>
            <a:r>
              <a:rPr lang="en-GB" altLang="cs-CZ" sz="4000">
                <a:latin typeface="Verdana" pitchFamily="34" charset="0"/>
              </a:rPr>
              <a:t>Organizational Issues,</a:t>
            </a:r>
            <a:r>
              <a:rPr lang="en-GB" altLang="cs-CZ" sz="2400">
                <a:latin typeface="Verdana" pitchFamily="34" charset="0"/>
              </a:rPr>
              <a:t> </a:t>
            </a:r>
            <a:r>
              <a:rPr lang="en-GB" altLang="cs-CZ" sz="2000">
                <a:latin typeface="Verdana" pitchFamily="34" charset="0"/>
              </a:rPr>
              <a:t>cont’d</a:t>
            </a:r>
            <a:endParaRPr lang="en-GB" altLang="cs-CZ" sz="3600"/>
          </a:p>
        </p:txBody>
      </p:sp>
      <p:sp>
        <p:nvSpPr>
          <p:cNvPr id="46083" name="Inhaltsplatzhalter 2"/>
          <p:cNvSpPr>
            <a:spLocks noGrp="1"/>
          </p:cNvSpPr>
          <p:nvPr>
            <p:ph idx="1"/>
          </p:nvPr>
        </p:nvSpPr>
        <p:spPr/>
        <p:txBody>
          <a:bodyPr/>
          <a:lstStyle/>
          <a:p>
            <a:pPr>
              <a:buFont typeface="Wingdings" pitchFamily="2" charset="2"/>
              <a:buNone/>
            </a:pPr>
            <a:r>
              <a:rPr lang="en-GB" altLang="cs-CZ" sz="2000" b="1" dirty="0"/>
              <a:t>Teaching and learning method</a:t>
            </a:r>
          </a:p>
          <a:p>
            <a:r>
              <a:rPr lang="en-GB" altLang="cs-CZ" sz="2000" dirty="0"/>
              <a:t>Course in six blocks of 3 hours each</a:t>
            </a:r>
          </a:p>
          <a:p>
            <a:r>
              <a:rPr lang="en-GB" altLang="cs-CZ" sz="2000" dirty="0"/>
              <a:t>Class discussions, written homework (computer exercises, GRETL) submitted by groups of (3-5) students, presentations of homework by participants</a:t>
            </a:r>
          </a:p>
          <a:p>
            <a:r>
              <a:rPr lang="en-GB" altLang="cs-CZ" sz="2000" dirty="0"/>
              <a:t>Final exam </a:t>
            </a:r>
          </a:p>
          <a:p>
            <a:pPr>
              <a:buFont typeface="Wingdings" pitchFamily="2" charset="2"/>
              <a:buNone/>
            </a:pPr>
            <a:r>
              <a:rPr lang="en-GB" altLang="cs-CZ" sz="2000" b="1" dirty="0"/>
              <a:t>Assessment of student work</a:t>
            </a:r>
          </a:p>
          <a:p>
            <a:r>
              <a:rPr lang="en-GB" altLang="cs-CZ" sz="2000" dirty="0"/>
              <a:t>For grading, the written homework, presentation of homework in class, and a final written exam will be of relevance</a:t>
            </a:r>
          </a:p>
          <a:p>
            <a:r>
              <a:rPr lang="en-GB" altLang="cs-CZ" sz="2000" dirty="0"/>
              <a:t>Weights: homework 40 %, final written exam 60 %</a:t>
            </a:r>
          </a:p>
          <a:p>
            <a:r>
              <a:rPr lang="en-GB" altLang="cs-CZ" sz="2000" dirty="0"/>
              <a:t>Presentation of homework in class: students must be prepared to be called at random</a:t>
            </a:r>
          </a:p>
        </p:txBody>
      </p:sp>
      <p:sp>
        <p:nvSpPr>
          <p:cNvPr id="4" name="Datumsplatzhalter 3"/>
          <p:cNvSpPr>
            <a:spLocks noGrp="1"/>
          </p:cNvSpPr>
          <p:nvPr>
            <p:ph type="dt" sz="quarter" idx="10"/>
          </p:nvPr>
        </p:nvSpPr>
        <p:spPr/>
        <p:txBody>
          <a:bodyPr/>
          <a:lstStyle/>
          <a:p>
            <a:pPr>
              <a:defRPr/>
            </a:pPr>
            <a:r>
              <a:rPr lang="en-US" altLang="en-US"/>
              <a:t>Oct 5, 2018</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theme/theme1.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2752</TotalTime>
  <Words>4031</Words>
  <Application>Microsoft Macintosh PowerPoint</Application>
  <PresentationFormat>On-screen Show (4:3)</PresentationFormat>
  <Paragraphs>827</Paragraphs>
  <Slides>64</Slides>
  <Notes>64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64</vt:i4>
      </vt:variant>
    </vt:vector>
  </HeadingPairs>
  <TitlesOfParts>
    <vt:vector size="73" baseType="lpstr">
      <vt:lpstr>Arial</vt:lpstr>
      <vt:lpstr>Garamond</vt:lpstr>
      <vt:lpstr>Symbol</vt:lpstr>
      <vt:lpstr>Verdana</vt:lpstr>
      <vt:lpstr>Wingdings</vt:lpstr>
      <vt:lpstr>Kante</vt:lpstr>
      <vt:lpstr>Formel</vt:lpstr>
      <vt:lpstr>Equation</vt:lpstr>
      <vt:lpstr>Photo Editor Photo</vt:lpstr>
      <vt:lpstr>Econometrics - Lecture 1  Econometrics – First Steps </vt:lpstr>
      <vt:lpstr>Contents</vt:lpstr>
      <vt:lpstr>Organizational Issues</vt:lpstr>
      <vt:lpstr>Organizational Issues, cont’d</vt:lpstr>
      <vt:lpstr>Example: Individual Wages</vt:lpstr>
      <vt:lpstr>Example: Income and Consumption</vt:lpstr>
      <vt:lpstr>Organizational Issues, cont’d</vt:lpstr>
      <vt:lpstr>Organizational Issues, cont’d</vt:lpstr>
      <vt:lpstr>Organizational Issues, cont’d</vt:lpstr>
      <vt:lpstr>Contents</vt:lpstr>
      <vt:lpstr>Empirical Economics Prior to 1930ies</vt:lpstr>
      <vt:lpstr>Early Institutions</vt:lpstr>
      <vt:lpstr>Early Actors</vt:lpstr>
      <vt:lpstr>First Steps</vt:lpstr>
      <vt:lpstr>First Steps, cont’d</vt:lpstr>
      <vt:lpstr>The Haavelmo Revolution</vt:lpstr>
      <vt:lpstr>Cowles Commission Methodology</vt:lpstr>
      <vt:lpstr>Classical Econometrics and More</vt:lpstr>
      <vt:lpstr>Econometrics …</vt:lpstr>
      <vt:lpstr>Our Course</vt:lpstr>
      <vt:lpstr>Econometrics 2: An Advanced Course</vt:lpstr>
      <vt:lpstr>Contents</vt:lpstr>
      <vt:lpstr>Example: Individual Wages</vt:lpstr>
      <vt:lpstr>Individual Wages, cont’d</vt:lpstr>
      <vt:lpstr>Linear Regression</vt:lpstr>
      <vt:lpstr>Fitting a Model to Data</vt:lpstr>
      <vt:lpstr>Observations and Fitted Regression Line</vt:lpstr>
      <vt:lpstr>OLS Estimators</vt:lpstr>
      <vt:lpstr>Individual Wages, cont’d</vt:lpstr>
      <vt:lpstr>Individual Wages, cont’d</vt:lpstr>
      <vt:lpstr>OLS Estimators: General Case</vt:lpstr>
      <vt:lpstr>OLS Estimators: General Case, cont’d </vt:lpstr>
      <vt:lpstr>Best Linear Approximation</vt:lpstr>
      <vt:lpstr>Some Matrix Notation</vt:lpstr>
      <vt:lpstr>OLS Estimators in Matrix Notation</vt:lpstr>
      <vt:lpstr>Residuals in Matrix Notation</vt:lpstr>
      <vt:lpstr>Properties of Residuals</vt:lpstr>
      <vt:lpstr>Contents</vt:lpstr>
      <vt:lpstr>US Wages</vt:lpstr>
      <vt:lpstr>Income and Consumption</vt:lpstr>
      <vt:lpstr>Economic Models</vt:lpstr>
      <vt:lpstr>Sampling in the Economic Context</vt:lpstr>
      <vt:lpstr>Sampling in the Economic Context, cont’d</vt:lpstr>
      <vt:lpstr>Assumptions of the Linear Regression Model</vt:lpstr>
      <vt:lpstr>Regression Coefficients</vt:lpstr>
      <vt:lpstr>Estimation of β </vt:lpstr>
      <vt:lpstr>Contents</vt:lpstr>
      <vt:lpstr>Fitting Economic Models to Data</vt:lpstr>
      <vt:lpstr>Individual Wages, cont’d</vt:lpstr>
      <vt:lpstr>OLS Estimator and OLS Estimates b</vt:lpstr>
      <vt:lpstr>Gauss-Markov Assumptions </vt:lpstr>
      <vt:lpstr>Systematic Part of the Model</vt:lpstr>
      <vt:lpstr>Is the OLS Estimator a Good Estimator? </vt:lpstr>
      <vt:lpstr>Properties of OLS Estimators </vt:lpstr>
      <vt:lpstr>The Gauss-Markov Theorem</vt:lpstr>
      <vt:lpstr>Standard Errors of OLS Estimators </vt:lpstr>
      <vt:lpstr>Estimated Standard Errors of OLS Estimators </vt:lpstr>
      <vt:lpstr>Two Examples</vt:lpstr>
      <vt:lpstr>Normality of Error Terms</vt:lpstr>
      <vt:lpstr>Properties of OLS Estimators</vt:lpstr>
      <vt:lpstr>Individual Wages: Relevance of Assumptions</vt:lpstr>
      <vt:lpstr>Individual Wages, cont’d</vt:lpstr>
      <vt:lpstr>Your Homework</vt:lpstr>
      <vt:lpstr>Your Homework, cont’d</vt:lpstr>
    </vt:vector>
  </TitlesOfParts>
  <Company>WU-WIEN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Ökonometrie  AWI, 10.12.03</dc:title>
  <dc:creator>hackl</dc:creator>
  <cp:lastModifiedBy>Wolfgang Hackl</cp:lastModifiedBy>
  <cp:revision>726</cp:revision>
  <cp:lastPrinted>1601-01-01T00:00:00Z</cp:lastPrinted>
  <dcterms:created xsi:type="dcterms:W3CDTF">2003-12-05T13:14:44Z</dcterms:created>
  <dcterms:modified xsi:type="dcterms:W3CDTF">2018-09-23T11:33:32Z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