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0"/>
  </p:notesMasterIdLst>
  <p:handoutMasterIdLst>
    <p:handoutMasterId r:id="rId61"/>
  </p:handoutMasterIdLst>
  <p:sldIdLst>
    <p:sldId id="364" r:id="rId2"/>
    <p:sldId id="490" r:id="rId3"/>
    <p:sldId id="492" r:id="rId4"/>
    <p:sldId id="493" r:id="rId5"/>
    <p:sldId id="494" r:id="rId6"/>
    <p:sldId id="526" r:id="rId7"/>
    <p:sldId id="495" r:id="rId8"/>
    <p:sldId id="497" r:id="rId9"/>
    <p:sldId id="532" r:id="rId10"/>
    <p:sldId id="525" r:id="rId11"/>
    <p:sldId id="498" r:id="rId12"/>
    <p:sldId id="438" r:id="rId13"/>
    <p:sldId id="537" r:id="rId14"/>
    <p:sldId id="538" r:id="rId15"/>
    <p:sldId id="505" r:id="rId16"/>
    <p:sldId id="508" r:id="rId17"/>
    <p:sldId id="499" r:id="rId18"/>
    <p:sldId id="439" r:id="rId19"/>
    <p:sldId id="500" r:id="rId20"/>
    <p:sldId id="501" r:id="rId21"/>
    <p:sldId id="502" r:id="rId22"/>
    <p:sldId id="506" r:id="rId23"/>
    <p:sldId id="533" r:id="rId24"/>
    <p:sldId id="507" r:id="rId25"/>
    <p:sldId id="440" r:id="rId26"/>
    <p:sldId id="443" r:id="rId27"/>
    <p:sldId id="442" r:id="rId28"/>
    <p:sldId id="448" r:id="rId29"/>
    <p:sldId id="449" r:id="rId30"/>
    <p:sldId id="487" r:id="rId31"/>
    <p:sldId id="444" r:id="rId32"/>
    <p:sldId id="445" r:id="rId33"/>
    <p:sldId id="534" r:id="rId34"/>
    <p:sldId id="446" r:id="rId35"/>
    <p:sldId id="511" r:id="rId36"/>
    <p:sldId id="527" r:id="rId37"/>
    <p:sldId id="447" r:id="rId38"/>
    <p:sldId id="450" r:id="rId39"/>
    <p:sldId id="513" r:id="rId40"/>
    <p:sldId id="512" r:id="rId41"/>
    <p:sldId id="452" r:id="rId42"/>
    <p:sldId id="514" r:id="rId43"/>
    <p:sldId id="515" r:id="rId44"/>
    <p:sldId id="535" r:id="rId45"/>
    <p:sldId id="539" r:id="rId46"/>
    <p:sldId id="453" r:id="rId47"/>
    <p:sldId id="517" r:id="rId48"/>
    <p:sldId id="518" r:id="rId49"/>
    <p:sldId id="455" r:id="rId50"/>
    <p:sldId id="459" r:id="rId51"/>
    <p:sldId id="536" r:id="rId52"/>
    <p:sldId id="521" r:id="rId53"/>
    <p:sldId id="530" r:id="rId54"/>
    <p:sldId id="523" r:id="rId55"/>
    <p:sldId id="529" r:id="rId56"/>
    <p:sldId id="531" r:id="rId57"/>
    <p:sldId id="496" r:id="rId58"/>
    <p:sldId id="520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2" autoAdjust="0"/>
    <p:restoredTop sz="94297" autoAdjust="0"/>
  </p:normalViewPr>
  <p:slideViewPr>
    <p:cSldViewPr>
      <p:cViewPr varScale="1">
        <p:scale>
          <a:sx n="78" d="100"/>
          <a:sy n="78" d="100"/>
        </p:scale>
        <p:origin x="8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2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1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wmf"/><Relationship Id="rId1" Type="http://schemas.openxmlformats.org/officeDocument/2006/relationships/image" Target="../media/image2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8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EAECA52-0A53-4CB4-A85E-5653D3706F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206D0851-76F4-44EA-B23E-80D68329E63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F369E-032C-462F-818E-6A66AE5CA92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5A4B96-DBE3-4705-A0EE-AB65F3407C3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04E5B-A74B-44AD-8E39-ACB8C7F9805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9DFA7-C4D2-4B5B-8694-BA6B8D31E8C6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21D3C-3F88-4D36-8692-9E17BB5A8AB8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903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FA12B-6C31-4835-83E8-3111A34C21B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59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8ABD95-2DC0-447F-92DE-C948FAC7D40E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216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6069AA-9E08-4489-86B9-709CB3D06F1F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dirty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8E3026-C716-458B-A167-2DC8D646A4E2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21D3C-3F88-4D36-8692-9E17BB5A8AB8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0E1A5F-695E-438F-AAE0-656E5951F261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05BA9-2A5C-4E76-BD7D-E63F20C51C23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FF0E5D-9CC2-4ABA-8C25-E376A070CFE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5BF20-44F2-4278-A0AD-DF4773382348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316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C746E-164C-4C26-95A6-C08C4E731E85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318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4F7B94-9C99-4CEF-B35F-0BCE77540514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50A13-271F-4D4D-A59B-5E2B9705E94E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76E809-DDA7-4E1E-BDCA-CFABAC9FA8E9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B9A4F9-5B5F-4E4A-BB58-57832588D523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72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E8FFAE-2925-4DF3-B7B4-2670CF15C5D3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70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BC4C7-FCD7-4932-ADC6-4B37FC77466F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230557-0921-4BA8-A123-4C6520E474D5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83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F6B4B3-54FE-44EB-A1FE-107EE7434243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93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96B15-241F-4D5B-83FC-8827FADEA2C3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5723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03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31DFE-4D34-48EA-95C8-ADF214D50B8E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306E28-12AD-432F-8EDF-5FEA8EB887D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7EB254-2734-40E0-B3DC-897A6D60FE89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13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AC058C-60A2-4FA9-AA47-47D17ED99DBB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E66AF4-C411-4E24-97D4-B38808736CCA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B3386-BCB7-4F64-94E6-C3A9BF31047F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B818DE-73FE-4EE3-92AE-A3A44308EDF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E1EC0-EC0C-4B8D-A221-861FE0E75153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2990A0-3EDF-414B-8D9C-AD1411D9025F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C57B5F-AA16-4D33-817F-FE4AE667DEF4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B8E9F-EC47-4B27-B24D-E932F46AA4D6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92199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50A13-271F-4D4D-A59B-5E2B9705E94E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57145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547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CE035-329C-4839-AEBA-B90179866EF4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89E171-222B-44D6-9CDE-0460A73C0434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BCC77D-312B-47DE-9860-FB51B955A239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752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AFF388-16F0-4284-AF69-81273D67154D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15C48-5714-4ECC-9FB6-ABDFD5F726F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F75ABF-E677-4F55-9C63-BE9900E0435B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33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945E9F-F132-4585-BD50-AB147245378C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00D85-BCCC-468E-AEDA-9BA8274F88AF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B74E4C-2569-4305-8C9C-8DB8A05D101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627798-7E14-414D-8503-D388726179F5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260422-F4D8-4D7F-9B12-86CE0ED61BD1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AA9C1-4F90-441D-B922-2D38C41A3493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29021D-1C55-4872-B66E-B09278E46826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012F9B-DE6F-4F38-874D-81A437B872E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04F064-EC5F-48B1-8917-3F4553D9009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FFED6E-8E82-4A39-B68F-99A432A9CACE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430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0820-4CBC-4B1D-8063-755F66C12DF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D189-3D4E-444F-940A-0F63DAD331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4E985-5EDF-4260-9B6F-29D02D3F7A1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F5C8-C4C5-40C6-ACEE-5155EE36FC2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12EA-47A0-4960-8544-E3FF0491C5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102B-8AF0-4A72-9B67-D0DA6774C5C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77477-3DBA-4980-8BE9-725D064B493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D9FF-A130-48E8-A5D1-7ACCBC762E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ED03F-484D-4991-8C6B-176D8BB18D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497CB-3189-43A9-93F8-538634554EC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A60A-D14C-4C3D-9519-DC03925DA63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B2372-2AD7-433C-8947-1890D0F61AE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233F-3593-48F8-83FB-4ED43567316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D0C0F-BC32-4E74-82EF-49DAD94FF8B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D00AE7C-01AB-4699-92DC-2AF7230E4B5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498" r:id="rId2"/>
    <p:sldLayoutId id="2147484499" r:id="rId3"/>
    <p:sldLayoutId id="2147484500" r:id="rId4"/>
    <p:sldLayoutId id="2147484501" r:id="rId5"/>
    <p:sldLayoutId id="2147484502" r:id="rId6"/>
    <p:sldLayoutId id="2147484503" r:id="rId7"/>
    <p:sldLayoutId id="2147484504" r:id="rId8"/>
    <p:sldLayoutId id="2147484505" r:id="rId9"/>
    <p:sldLayoutId id="2147484506" r:id="rId10"/>
    <p:sldLayoutId id="2147484507" r:id="rId11"/>
    <p:sldLayoutId id="2147484508" r:id="rId12"/>
    <p:sldLayoutId id="2147484509" r:id="rId13"/>
    <p:sldLayoutId id="214748451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2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23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69.bin"/><Relationship Id="rId9" Type="http://schemas.openxmlformats.org/officeDocument/2006/relationships/image" Target="../media/image2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27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7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8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2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3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8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5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9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9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0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9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91.bin"/><Relationship Id="rId9" Type="http://schemas.openxmlformats.org/officeDocument/2006/relationships/image" Target="../media/image34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4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5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1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>
                <a:latin typeface="Verdana" pitchFamily="34" charset="0"/>
              </a:rPr>
              <a:t>Econometrics - Lecture 2</a:t>
            </a:r>
            <a:br>
              <a:rPr lang="en-US" sz="2600">
                <a:latin typeface="Verdana" pitchFamily="34" charset="0"/>
              </a:rPr>
            </a:br>
            <a:br>
              <a:rPr lang="en-US" sz="2600">
                <a:latin typeface="Verdana" pitchFamily="34" charset="0"/>
              </a:rPr>
            </a:br>
            <a:r>
              <a:rPr lang="en-US" sz="5400">
                <a:latin typeface="Verdana" pitchFamily="34" charset="0"/>
              </a:rPr>
              <a:t>Introduction to Linear Regression – Part 2</a:t>
            </a:r>
            <a:endParaRPr lang="en-US" sz="4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21188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4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= 5.147, se(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en-US" sz="2000" dirty="0"/>
              <a:t>) = 0.081: mean wage </a:t>
            </a:r>
            <a:r>
              <a:rPr lang="en-US" sz="2000" dirty="0" err="1"/>
              <a:t>p.h</a:t>
            </a:r>
            <a:r>
              <a:rPr lang="en-US" sz="2000" dirty="0"/>
              <a:t>. for females: 5.15$,  	with </a:t>
            </a:r>
            <a:r>
              <a:rPr lang="en-US" sz="2000" dirty="0" err="1"/>
              <a:t>std.error</a:t>
            </a:r>
            <a:r>
              <a:rPr lang="en-US" sz="2000" dirty="0"/>
              <a:t> of 0.08$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	b</a:t>
            </a:r>
            <a:r>
              <a:rPr lang="en-US" sz="2000" baseline="-25000" dirty="0"/>
              <a:t>2</a:t>
            </a:r>
            <a:r>
              <a:rPr lang="en-US" sz="2000" dirty="0"/>
              <a:t> = 1.166, se(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) = 0.112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2D3E1-969D-418E-BB57-12CFAFF8E742}" type="slidenum">
              <a:rPr lang="de-AT" altLang="en-US"/>
              <a:pPr>
                <a:defRPr/>
              </a:pPr>
              <a:t>10</a:t>
            </a:fld>
            <a:endParaRPr lang="de-AT" altLang="en-US" dirty="0"/>
          </a:p>
        </p:txBody>
      </p:sp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Grp="1" noChangeAspect="1"/>
          </p:cNvGraphicFramePr>
          <p:nvPr/>
        </p:nvGraphicFramePr>
        <p:xfrm>
          <a:off x="2500313" y="2092325"/>
          <a:ext cx="5600700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092325"/>
                        <a:ext cx="5600700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OLS Estimator: Distributional Properties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922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>
                <a:cs typeface="Arial" charset="0"/>
              </a:rPr>
              <a:t>Under the assumptions (A1) to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cs typeface="Arial" charset="0"/>
              </a:rPr>
              <a:t>The OLS estimator </a:t>
            </a:r>
            <a:r>
              <a:rPr lang="en-US" sz="2000" i="1">
                <a:cs typeface="Arial" charset="0"/>
              </a:rPr>
              <a:t>b = </a:t>
            </a:r>
            <a:r>
              <a:rPr lang="en-US" sz="2000">
                <a:cs typeface="Arial" charset="0"/>
              </a:rPr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r>
              <a:rPr lang="en-US" sz="2000">
                <a:cs typeface="Arial" charset="0"/>
              </a:rPr>
              <a:t> 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y</a:t>
            </a:r>
            <a:r>
              <a:rPr lang="en-US" sz="2000">
                <a:cs typeface="Arial" charset="0"/>
              </a:rPr>
              <a:t> is normally distributed with mean β and covariance matrix V{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} =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/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‘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b</a:t>
            </a:r>
            <a:r>
              <a:rPr lang="en-US" sz="2000"/>
              <a:t> </a:t>
            </a:r>
            <a:r>
              <a:rPr lang="en-US" sz="2000">
                <a:cs typeface="Arial" charset="0"/>
              </a:rPr>
              <a:t>~ </a:t>
            </a:r>
            <a:r>
              <a:rPr lang="en-US" sz="2000"/>
              <a:t>N(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r>
              <a:rPr lang="en-US" sz="2000">
                <a:cs typeface="Arial" charset="0"/>
              </a:rPr>
              <a:t>),   </a:t>
            </a:r>
            <a:r>
              <a:rPr lang="en-US" sz="2000" i="1"/>
              <a:t>b</a:t>
            </a:r>
            <a:r>
              <a:rPr lang="en-US" sz="2000" baseline="-25000"/>
              <a:t>k</a:t>
            </a:r>
            <a:r>
              <a:rPr lang="en-US" sz="2000"/>
              <a:t> </a:t>
            </a:r>
            <a:r>
              <a:rPr lang="en-US" sz="2000">
                <a:cs typeface="Arial" charset="0"/>
              </a:rPr>
              <a:t>~ </a:t>
            </a:r>
            <a:r>
              <a:rPr lang="en-US" sz="2000"/>
              <a:t>N(</a:t>
            </a:r>
            <a:r>
              <a:rPr lang="en-US" sz="2000">
                <a:cs typeface="Arial" charset="0"/>
              </a:rPr>
              <a:t>β</a:t>
            </a:r>
            <a:r>
              <a:rPr lang="en-US" sz="2000" baseline="-25000"/>
              <a:t>k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i="1">
                <a:cs typeface="Arial" charset="0"/>
              </a:rPr>
              <a:t>c</a:t>
            </a:r>
            <a:r>
              <a:rPr lang="en-US" sz="2000" baseline="-25000">
                <a:cs typeface="Arial" charset="0"/>
              </a:rPr>
              <a:t>kk</a:t>
            </a:r>
            <a:r>
              <a:rPr lang="en-US" sz="2000">
                <a:cs typeface="Arial" charset="0"/>
              </a:rPr>
              <a:t>), 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=1,…,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>
                <a:cs typeface="Arial" charset="0"/>
              </a:rPr>
              <a:t>	with </a:t>
            </a:r>
            <a:r>
              <a:rPr lang="en-US" sz="2000" i="1">
                <a:cs typeface="Arial" charset="0"/>
              </a:rPr>
              <a:t>c</a:t>
            </a:r>
            <a:r>
              <a:rPr lang="en-US" sz="2000" baseline="-25000">
                <a:cs typeface="Arial" charset="0"/>
              </a:rPr>
              <a:t>kk</a:t>
            </a:r>
            <a:r>
              <a:rPr lang="en-US" sz="2000">
                <a:cs typeface="Arial" charset="0"/>
              </a:rPr>
              <a:t> the 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-th diagonal element of 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endParaRPr lang="en-US" sz="2000"/>
          </a:p>
          <a:p>
            <a:r>
              <a:rPr lang="en-US" sz="2000"/>
              <a:t>The statistic</a:t>
            </a:r>
          </a:p>
          <a:p>
            <a:pPr>
              <a:buFont typeface="Wingdings" pitchFamily="2" charset="2"/>
              <a:buNone/>
            </a:pPr>
            <a:endParaRPr lang="en-US" sz="1600"/>
          </a:p>
          <a:p>
            <a:pPr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follows the standard normal distribution N(0,1)</a:t>
            </a:r>
          </a:p>
          <a:p>
            <a:pPr>
              <a:spcBef>
                <a:spcPts val="600"/>
              </a:spcBef>
            </a:pPr>
            <a:r>
              <a:rPr lang="en-US" sz="2000"/>
              <a:t>The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degrees of freedom (</a:t>
            </a:r>
            <a:r>
              <a:rPr lang="en-US" sz="2000" i="1">
                <a:sym typeface="Symbol" pitchFamily="18" charset="2"/>
              </a:rPr>
              <a:t>df</a:t>
            </a:r>
            <a:r>
              <a:rPr lang="en-US" sz="2000">
                <a:sym typeface="Symbol" pitchFamily="18" charset="2"/>
              </a:rPr>
              <a:t>)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CD2F-0B91-4C54-9C1F-896EE466662F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1476375" y="3697288"/>
          <a:ext cx="244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6" imgW="1320480" imgH="457200" progId="Equation.DSMT4">
                  <p:embed/>
                </p:oleObj>
              </mc:Choice>
              <mc:Fallback>
                <p:oleObj name="Equation" r:id="rId6" imgW="13204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697288"/>
                        <a:ext cx="24479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1476375" y="5054600"/>
          <a:ext cx="15113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Formel" r:id="rId8" imgW="761760" imgH="457200" progId="Equation.3">
                  <p:embed/>
                </p:oleObj>
              </mc:Choice>
              <mc:Fallback>
                <p:oleObj name="Formel" r:id="rId8" imgW="7617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054600"/>
                        <a:ext cx="1511300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a Regression Coefficient: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testing a restriction on the (single) regression coefficient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: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 (most interesting case: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= 0)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&gt;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</a:t>
            </a:r>
            <a:r>
              <a:rPr lang="en-US" sz="1600" i="1">
                <a:sym typeface="Symbol" pitchFamily="18" charset="2"/>
              </a:rPr>
              <a:t>	</a:t>
            </a:r>
            <a:endParaRPr lang="en-US" sz="1600"/>
          </a:p>
          <a:p>
            <a:pPr>
              <a:spcBef>
                <a:spcPts val="600"/>
              </a:spcBef>
            </a:pPr>
            <a:endParaRPr lang="en-US" sz="1600" i="1"/>
          </a:p>
          <a:p>
            <a:pPr>
              <a:spcBef>
                <a:spcPts val="600"/>
              </a:spcBef>
            </a:pP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is a realization of the random variable 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, which 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degrees of freedom (</a:t>
            </a:r>
            <a:r>
              <a:rPr lang="en-US" sz="2000" i="1">
                <a:sym typeface="Symbol" pitchFamily="18" charset="2"/>
              </a:rPr>
              <a:t>df = 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)</a:t>
            </a:r>
            <a:endParaRPr lang="en-US" sz="2000"/>
          </a:p>
          <a:p>
            <a:pPr lvl="1">
              <a:spcBef>
                <a:spcPts val="600"/>
              </a:spcBef>
            </a:pPr>
            <a:r>
              <a:rPr lang="en-US" sz="1800"/>
              <a:t>under H</a:t>
            </a:r>
            <a:r>
              <a:rPr lang="en-US" sz="1800" baseline="-25000"/>
              <a:t>0</a:t>
            </a:r>
            <a:r>
              <a:rPr lang="en-US" sz="1800">
                <a:sym typeface="Symbol" pitchFamily="18" charset="2"/>
              </a:rPr>
              <a:t> and </a:t>
            </a:r>
            <a:endParaRPr lang="en-US" sz="1800"/>
          </a:p>
          <a:p>
            <a:pPr lvl="1">
              <a:spcBef>
                <a:spcPct val="0"/>
              </a:spcBef>
            </a:pPr>
            <a:r>
              <a:rPr lang="en-US" sz="1800"/>
              <a:t>given the </a:t>
            </a:r>
            <a:r>
              <a:rPr lang="en-US" sz="1800">
                <a:sym typeface="Symbol" pitchFamily="18" charset="2"/>
              </a:rPr>
              <a:t>Gauss-Markov assumptions and normality of the errors</a:t>
            </a:r>
            <a:endParaRPr lang="en-US" sz="1800"/>
          </a:p>
          <a:p>
            <a:pPr>
              <a:spcBef>
                <a:spcPts val="6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, if the </a:t>
            </a:r>
            <a:r>
              <a:rPr lang="en-US" sz="2000" i="1"/>
              <a:t>p</a:t>
            </a:r>
            <a:r>
              <a:rPr lang="en-US" sz="2000"/>
              <a:t>-value P{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is small 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-value is large)</a:t>
            </a:r>
          </a:p>
          <a:p>
            <a:pPr>
              <a:spcBef>
                <a:spcPts val="1200"/>
              </a:spcBef>
            </a:pP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838DE-1188-4775-B31E-2177A6E813C5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1024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301750" y="3411538"/>
          <a:ext cx="1254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411538"/>
                        <a:ext cx="1254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0 (no gender effect on wages, equal wages for males and females)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baseline="-25000" dirty="0">
                <a:cs typeface="Arial" charset="0"/>
              </a:rPr>
              <a:t>2 </a:t>
            </a:r>
            <a:r>
              <a:rPr lang="en-US" sz="1800" dirty="0">
                <a:cs typeface="Arial" charset="0"/>
              </a:rPr>
              <a:t>&gt; 0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/se(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= 1.1661/0.1122 = 10.38</a:t>
            </a:r>
            <a:endParaRPr lang="en-US" sz="18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 err="1">
                <a:sym typeface="Symbol" pitchFamily="18" charset="2"/>
              </a:rPr>
              <a:t>df</a:t>
            </a:r>
            <a:r>
              <a:rPr lang="en-US" sz="2000" dirty="0">
                <a:sym typeface="Symbol" pitchFamily="18" charset="2"/>
              </a:rPr>
              <a:t> = 3294-2 = 3292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dirty="0">
                <a:sym typeface="Symbol" pitchFamily="18" charset="2"/>
              </a:rPr>
              <a:t>-value = P{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&gt;</a:t>
            </a:r>
            <a:r>
              <a:rPr lang="en-US" sz="2000" dirty="0">
                <a:cs typeface="Arial" charset="0"/>
              </a:rPr>
              <a:t> 10.38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} = 3.7E-25: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!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D2921-0431-4BB4-AD1F-F2761F889E1E}" type="slidenum">
              <a:rPr lang="de-AT" altLang="en-US"/>
              <a:pPr>
                <a:defRPr/>
              </a:pPr>
              <a:t>13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133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33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3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13316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217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784C1-5AE0-4D3B-99CD-7F09A896B43D}" type="slidenum">
              <a:rPr lang="de-AT" altLang="en-US" smtClean="0"/>
              <a:pPr>
                <a:defRPr/>
              </a:pPr>
              <a:t>14</a:t>
            </a:fld>
            <a:endParaRPr lang="de-AT" altLang="en-US" dirty="0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464550" cy="4521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cs typeface="+mn-cs"/>
              </a:rPr>
              <a:t>OLS estimated wage equation: Output from GRETL</a:t>
            </a:r>
          </a:p>
          <a:p>
            <a:pPr>
              <a:defRPr/>
            </a:pPr>
            <a:endParaRPr lang="de-AT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Model 1: OLS, using observations 1-3294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Dependent variable: WAGE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i="1" dirty="0">
                <a:cs typeface="+mn-cs"/>
              </a:rPr>
              <a:t> 	coefficient	std. error		t-ratio		p-value	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const	5,14692		0,0812248	63,3664		&lt;0,00001	***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MALE	1,1661		0,112242		10,3891		&lt;0,00001	***	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Mean dependent  </a:t>
            </a:r>
            <a:r>
              <a:rPr lang="en-US" sz="1600" dirty="0" err="1">
                <a:cs typeface="+mn-cs"/>
              </a:rPr>
              <a:t>var</a:t>
            </a:r>
            <a:r>
              <a:rPr lang="en-US" sz="1600" dirty="0">
                <a:cs typeface="+mn-cs"/>
              </a:rPr>
              <a:t> 	5,757585		S.D. </a:t>
            </a:r>
            <a:r>
              <a:rPr lang="en-US" sz="1600" dirty="0"/>
              <a:t>dependent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>
                <a:cs typeface="+mn-cs"/>
              </a:rPr>
              <a:t> 	3,269186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Sum  squared  </a:t>
            </a:r>
            <a:r>
              <a:rPr lang="en-US" sz="1600" dirty="0" err="1">
                <a:cs typeface="+mn-cs"/>
              </a:rPr>
              <a:t>resid</a:t>
            </a:r>
            <a:r>
              <a:rPr lang="en-US" sz="1600" dirty="0">
                <a:cs typeface="+mn-cs"/>
              </a:rPr>
              <a:t>		 34076,92		S.E. of regression	 	3,217364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R- squared 	 	0,031746		 Adjusted R- squared 	0,031452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F(1, 3292)	 	107,9338		P-value(F)	 	  6,71e-25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Log-likelihood		-8522,228	</a:t>
            </a:r>
            <a:r>
              <a:rPr lang="en-US" sz="1600" dirty="0" err="1">
                <a:cs typeface="+mn-cs"/>
              </a:rPr>
              <a:t>Akaike</a:t>
            </a:r>
            <a:r>
              <a:rPr lang="en-US" sz="1600" dirty="0">
                <a:cs typeface="+mn-cs"/>
              </a:rPr>
              <a:t> criterion		17048,46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Schwarz criterion	 	17060,66		</a:t>
            </a:r>
            <a:r>
              <a:rPr lang="en-US" sz="1600" dirty="0" err="1">
                <a:cs typeface="+mn-cs"/>
              </a:rPr>
              <a:t>Hannan</a:t>
            </a:r>
            <a:r>
              <a:rPr lang="en-US" sz="1600" dirty="0">
                <a:cs typeface="+mn-cs"/>
              </a:rPr>
              <a:t>-Quinn		 17052,82</a:t>
            </a:r>
            <a:r>
              <a:rPr lang="de-AT" sz="1600" dirty="0">
                <a:cs typeface="+mn-cs"/>
              </a:rPr>
              <a:t>	</a:t>
            </a:r>
          </a:p>
          <a:p>
            <a:pPr>
              <a:defRPr/>
            </a:pPr>
            <a:endParaRPr lang="de-AT" sz="1050" dirty="0">
              <a:cs typeface="+mn-cs"/>
            </a:endParaRPr>
          </a:p>
          <a:p>
            <a:pPr>
              <a:defRPr/>
            </a:pPr>
            <a:r>
              <a:rPr lang="en-US" sz="2000" i="1" dirty="0">
                <a:cs typeface="+mn-cs"/>
              </a:rPr>
              <a:t>p</a:t>
            </a:r>
            <a:r>
              <a:rPr lang="en-US" sz="2000" dirty="0">
                <a:cs typeface="+mn-cs"/>
              </a:rPr>
              <a:t>-value for </a:t>
            </a:r>
            <a:r>
              <a:rPr lang="en-US" sz="2000" i="1" dirty="0" err="1">
                <a:cs typeface="+mn-cs"/>
              </a:rPr>
              <a:t>t</a:t>
            </a:r>
            <a:r>
              <a:rPr lang="en-US" sz="2000" baseline="-25000" dirty="0" err="1">
                <a:cs typeface="+mn-cs"/>
              </a:rPr>
              <a:t>MALE</a:t>
            </a:r>
            <a:r>
              <a:rPr lang="en-US" sz="2000" dirty="0">
                <a:cs typeface="+mn-cs"/>
              </a:rPr>
              <a:t>-test: &lt; 0.00001</a:t>
            </a:r>
          </a:p>
          <a:p>
            <a:pPr>
              <a:defRPr/>
            </a:pPr>
            <a:r>
              <a:rPr lang="en-US" sz="2000" dirty="0">
                <a:cs typeface="+mn-cs"/>
              </a:rPr>
              <a:t>    „gender has a significant effect on wages, males earn more“</a:t>
            </a:r>
          </a:p>
          <a:p>
            <a:pPr>
              <a:defRPr/>
            </a:pPr>
            <a:endParaRPr lang="de-AT" sz="1600" dirty="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464550" cy="32146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8933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Normal and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-Distribution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248650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/>
              <a:t>Standard normal distribution: </a:t>
            </a:r>
            <a:r>
              <a:rPr lang="de-AT" sz="2000" i="1"/>
              <a:t>Z</a:t>
            </a:r>
            <a:r>
              <a:rPr lang="de-AT" sz="2000"/>
              <a:t> ~ N(0,1)</a:t>
            </a:r>
          </a:p>
          <a:p>
            <a:pPr>
              <a:spcBef>
                <a:spcPts val="600"/>
              </a:spcBef>
            </a:pPr>
            <a:r>
              <a:rPr lang="de-AT" sz="2000"/>
              <a:t>Distribution function </a:t>
            </a:r>
            <a:r>
              <a:rPr lang="de-AT" sz="2000">
                <a:latin typeface="Symbol" pitchFamily="18" charset="2"/>
              </a:rPr>
              <a:t>F</a:t>
            </a:r>
            <a:r>
              <a:rPr lang="de-AT" sz="2000"/>
              <a:t>(</a:t>
            </a:r>
            <a:r>
              <a:rPr lang="de-AT" sz="2000" i="1"/>
              <a:t>z</a:t>
            </a:r>
            <a:r>
              <a:rPr lang="de-AT" sz="2000"/>
              <a:t>) = P{</a:t>
            </a:r>
            <a:r>
              <a:rPr lang="de-AT" sz="2000" i="1"/>
              <a:t>Z</a:t>
            </a:r>
            <a:r>
              <a:rPr lang="de-AT" sz="2000"/>
              <a:t> ≤ </a:t>
            </a:r>
            <a:r>
              <a:rPr lang="de-AT" sz="2000" i="1"/>
              <a:t>z</a:t>
            </a:r>
            <a:r>
              <a:rPr lang="de-AT" sz="2000"/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de-AT" sz="12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i="1"/>
              <a:t>t</a:t>
            </a:r>
            <a:r>
              <a:rPr lang="de-AT" sz="2000"/>
              <a:t>-distribution: </a:t>
            </a:r>
            <a:r>
              <a:rPr lang="de-AT" sz="2000" i="1"/>
              <a:t>T</a:t>
            </a:r>
            <a:r>
              <a:rPr lang="de-AT" sz="2000" baseline="-25000"/>
              <a:t>df</a:t>
            </a:r>
            <a:r>
              <a:rPr lang="de-AT" sz="2000"/>
              <a:t> ~ </a:t>
            </a:r>
            <a:r>
              <a:rPr lang="de-AT" sz="2000" i="1"/>
              <a:t>t</a:t>
            </a:r>
            <a:r>
              <a:rPr lang="de-AT" sz="2000"/>
              <a:t>(</a:t>
            </a:r>
            <a:r>
              <a:rPr lang="de-AT" sz="2000" i="1"/>
              <a:t>df</a:t>
            </a:r>
            <a:r>
              <a:rPr lang="de-AT" sz="2000"/>
              <a:t>)</a:t>
            </a:r>
          </a:p>
          <a:p>
            <a:pPr>
              <a:spcBef>
                <a:spcPts val="600"/>
              </a:spcBef>
            </a:pPr>
            <a:r>
              <a:rPr lang="de-AT" sz="2000"/>
              <a:t>Distribution function </a:t>
            </a:r>
            <a:r>
              <a:rPr lang="de-AT" sz="2000" i="1"/>
              <a:t>F</a:t>
            </a:r>
            <a:r>
              <a:rPr lang="de-AT" sz="2000"/>
              <a:t>(</a:t>
            </a:r>
            <a:r>
              <a:rPr lang="de-AT" sz="2000" i="1"/>
              <a:t>t</a:t>
            </a:r>
            <a:r>
              <a:rPr lang="de-AT" sz="2000"/>
              <a:t>) = P{</a:t>
            </a:r>
            <a:r>
              <a:rPr lang="de-AT" sz="2000" i="1"/>
              <a:t>T</a:t>
            </a:r>
            <a:r>
              <a:rPr lang="de-AT" sz="2000" baseline="-25000"/>
              <a:t>df</a:t>
            </a:r>
            <a:r>
              <a:rPr lang="de-AT" sz="2000"/>
              <a:t> ≤ </a:t>
            </a:r>
            <a:r>
              <a:rPr lang="de-AT" sz="2000" i="1"/>
              <a:t>t</a:t>
            </a:r>
            <a:r>
              <a:rPr lang="de-AT" sz="2000"/>
              <a:t>}</a:t>
            </a:r>
          </a:p>
          <a:p>
            <a:pPr>
              <a:spcBef>
                <a:spcPts val="600"/>
              </a:spcBef>
            </a:pPr>
            <a:r>
              <a:rPr lang="de-AT" sz="2000" i="1"/>
              <a:t>p</a:t>
            </a:r>
            <a:r>
              <a:rPr lang="de-AT" sz="2000"/>
              <a:t>-value: </a:t>
            </a:r>
            <a:r>
              <a:rPr lang="en-US" sz="2000"/>
              <a:t>P{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= 1 – </a:t>
            </a:r>
            <a:r>
              <a:rPr lang="en-US" sz="2000" i="1"/>
              <a:t>F</a:t>
            </a:r>
            <a:r>
              <a:rPr lang="en-US" sz="2000" baseline="-25000"/>
              <a:t>H0</a:t>
            </a:r>
            <a:r>
              <a:rPr lang="en-US" sz="2000"/>
              <a:t>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7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growing </a:t>
            </a:r>
            <a:r>
              <a:rPr lang="en-US" sz="2000" i="1"/>
              <a:t>df</a:t>
            </a:r>
            <a:r>
              <a:rPr lang="en-US" sz="2000"/>
              <a:t>, the </a:t>
            </a:r>
            <a:r>
              <a:rPr lang="en-US" sz="2000" i="1"/>
              <a:t>t</a:t>
            </a:r>
            <a:r>
              <a:rPr lang="en-US" sz="2000"/>
              <a:t>-distribution approaches the standard normal distribution, </a:t>
            </a:r>
            <a:r>
              <a:rPr lang="en-US" sz="2000" i="1"/>
              <a:t>T</a:t>
            </a:r>
            <a:r>
              <a:rPr lang="en-US" sz="2000" i="1" baseline="-25000"/>
              <a:t>df</a:t>
            </a:r>
            <a:r>
              <a:rPr lang="en-US" sz="2000"/>
              <a:t> follows asymptotically (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) the N(0,1)-distribution</a:t>
            </a:r>
          </a:p>
          <a:p>
            <a:pPr>
              <a:spcBef>
                <a:spcPts val="600"/>
              </a:spcBef>
            </a:pPr>
            <a:r>
              <a:rPr lang="en-US" sz="2000"/>
              <a:t>0.975-percentiles </a:t>
            </a:r>
            <a:r>
              <a:rPr lang="en-US" sz="2000" i="1"/>
              <a:t>t</a:t>
            </a:r>
            <a:r>
              <a:rPr lang="en-US" sz="2000" baseline="-25000"/>
              <a:t>df,</a:t>
            </a:r>
            <a:r>
              <a:rPr lang="en-US" sz="2000" baseline="-25000">
                <a:latin typeface="Symbol" pitchFamily="18" charset="2"/>
              </a:rPr>
              <a:t>0.975</a:t>
            </a:r>
            <a:r>
              <a:rPr lang="en-US" sz="2000"/>
              <a:t> of the </a:t>
            </a:r>
            <a:r>
              <a:rPr lang="en-US" sz="2000" i="1"/>
              <a:t>t</a:t>
            </a:r>
            <a:r>
              <a:rPr lang="en-US" sz="2000"/>
              <a:t>(</a:t>
            </a:r>
            <a:r>
              <a:rPr lang="en-US" sz="2000" i="1"/>
              <a:t>df</a:t>
            </a:r>
            <a:r>
              <a:rPr lang="en-US" sz="2000"/>
              <a:t>)-distribution</a:t>
            </a:r>
          </a:p>
          <a:p>
            <a:pPr>
              <a:spcBef>
                <a:spcPts val="600"/>
              </a:spcBef>
            </a:pPr>
            <a:endParaRPr lang="de-AT" sz="2000"/>
          </a:p>
          <a:p>
            <a:pPr>
              <a:spcBef>
                <a:spcPts val="600"/>
              </a:spcBef>
            </a:pPr>
            <a:endParaRPr lang="de-AT" sz="2000"/>
          </a:p>
          <a:p>
            <a:pPr>
              <a:spcBef>
                <a:spcPts val="600"/>
              </a:spcBef>
            </a:pPr>
            <a:r>
              <a:rPr lang="en-US" sz="2000"/>
              <a:t>0.975-percentile of the standard normal distribution: </a:t>
            </a:r>
            <a:r>
              <a:rPr lang="en-US" sz="2000" i="1"/>
              <a:t>z</a:t>
            </a:r>
            <a:r>
              <a:rPr lang="en-US" sz="2000" baseline="-25000"/>
              <a:t>0.975</a:t>
            </a:r>
            <a:r>
              <a:rPr lang="en-US" sz="2000"/>
              <a:t> = 1.96</a:t>
            </a:r>
            <a:endParaRPr lang="de-AT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endParaRPr lang="de-AT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25A56-8351-48CF-9CD5-A9BC2DD31245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1476375" y="5068888"/>
          <a:ext cx="712878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416">
                <a:tc>
                  <a:txBody>
                    <a:bodyPr/>
                    <a:lstStyle/>
                    <a:p>
                      <a:pPr algn="ctr"/>
                      <a:r>
                        <a:rPr lang="de-AT" b="0" i="1" dirty="0" err="1"/>
                        <a:t>df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 </a:t>
                      </a:r>
                      <a:r>
                        <a:rPr lang="en-US" sz="1800" i="1" dirty="0"/>
                        <a:t>t</a:t>
                      </a:r>
                      <a:r>
                        <a:rPr lang="en-US" sz="1800" baseline="-25000" dirty="0"/>
                        <a:t>df,</a:t>
                      </a:r>
                      <a:r>
                        <a:rPr lang="en-US" sz="1800" baseline="-25000" dirty="0">
                          <a:latin typeface="Symbol" pitchFamily="18" charset="2"/>
                        </a:rPr>
                        <a:t>0.025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1.972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1.96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4311" name="Picture 11" descr="File:Normal Distribution CDF Diagram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341438"/>
            <a:ext cx="374491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Asymptotic Distribution</a:t>
            </a:r>
          </a:p>
        </p:txBody>
      </p:sp>
      <p:sp>
        <p:nvSpPr>
          <p:cNvPr id="1126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>
                <a:sym typeface="Symbol" pitchFamily="18" charset="2"/>
              </a:rPr>
              <a:t>If the Gauss-Markov (A1) - (A4) assumptions hold but not the normality assumption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-statistic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asymptotically (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) the </a:t>
            </a:r>
            <a:r>
              <a:rPr lang="en-US" sz="2000">
                <a:sym typeface="Symbol" pitchFamily="18" charset="2"/>
              </a:rPr>
              <a:t>standard normal distribution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/>
              <a:t>In many situations, the unknown true properties are substituted by approximate results </a:t>
            </a:r>
            <a:r>
              <a:rPr lang="en-US" sz="2000">
                <a:sym typeface="Symbol" pitchFamily="18" charset="2"/>
              </a:rPr>
              <a:t>(asymptotic theory)</a:t>
            </a:r>
            <a:endParaRPr lang="en-US" sz="200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/>
              <a:t>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-statistic</a:t>
            </a:r>
            <a:endParaRPr lang="en-US" sz="200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d.f.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</a:t>
            </a:r>
            <a:r>
              <a:rPr lang="en-US" sz="2000">
                <a:sym typeface="Symbol" pitchFamily="18" charset="2"/>
              </a:rPr>
              <a:t>approximately </a:t>
            </a:r>
            <a:r>
              <a:rPr lang="en-US" sz="2000"/>
              <a:t>the </a:t>
            </a:r>
            <a:r>
              <a:rPr lang="en-US" sz="2000">
                <a:sym typeface="Symbol" pitchFamily="18" charset="2"/>
              </a:rPr>
              <a:t>standard normal distribution N(0,1)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The approximation error decreases with increasing sample size </a:t>
            </a:r>
            <a:r>
              <a:rPr lang="en-US" sz="2000" i="1">
                <a:sym typeface="Symbol" pitchFamily="18" charset="2"/>
              </a:rPr>
              <a:t>N</a:t>
            </a: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de-AT" sz="2000"/>
          </a:p>
          <a:p>
            <a:pPr>
              <a:buFont typeface="Wingdings" pitchFamily="2" charset="2"/>
              <a:buNone/>
            </a:pPr>
            <a:endParaRPr lang="de-AT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5D4C2-0C52-4F6C-9337-73BF9F2E11D8}" type="slidenum">
              <a:rPr lang="de-AT" altLang="en-US"/>
              <a:pPr>
                <a:defRPr/>
              </a:pPr>
              <a:t>16</a:t>
            </a:fld>
            <a:endParaRPr lang="de-AT" altLang="en-US" dirty="0"/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1301750" y="2630488"/>
          <a:ext cx="16383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6" imgW="698400" imgH="431640" progId="Equation.DSMT4">
                  <p:embed/>
                </p:oleObj>
              </mc:Choice>
              <mc:Fallback>
                <p:oleObj name="Equation" r:id="rId6" imgW="698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630488"/>
                        <a:ext cx="16383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Two-sided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229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For testing a restriction </a:t>
            </a:r>
            <a:r>
              <a:rPr lang="en-GB" sz="2000" dirty="0" err="1"/>
              <a:t>wrt</a:t>
            </a:r>
            <a:r>
              <a:rPr lang="en-GB" sz="2000" dirty="0"/>
              <a:t> a single regression coefficient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:</a:t>
            </a:r>
            <a:endParaRPr lang="en-GB" sz="2000" dirty="0"/>
          </a:p>
          <a:p>
            <a:pPr>
              <a:spcBef>
                <a:spcPts val="600"/>
              </a:spcBef>
            </a:pPr>
            <a:r>
              <a:rPr lang="en-GB" sz="2000" dirty="0"/>
              <a:t>Null hypothesis H</a:t>
            </a:r>
            <a:r>
              <a:rPr lang="en-GB" sz="2000" baseline="-25000" dirty="0"/>
              <a:t>0</a:t>
            </a:r>
            <a:r>
              <a:rPr lang="en-GB" sz="2000" dirty="0"/>
              <a:t>: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i="1" dirty="0">
                <a:sym typeface="Symbol" pitchFamily="18" charset="2"/>
              </a:rPr>
              <a:t>q</a:t>
            </a:r>
            <a:r>
              <a:rPr lang="en-GB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2000" dirty="0"/>
              <a:t>Alternative H</a:t>
            </a:r>
            <a:r>
              <a:rPr lang="en-GB" sz="2000" baseline="-25000" dirty="0"/>
              <a:t>A</a:t>
            </a:r>
            <a:r>
              <a:rPr lang="en-GB" sz="2000" dirty="0"/>
              <a:t>: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≠ </a:t>
            </a:r>
            <a:r>
              <a:rPr lang="en-GB" sz="2000" i="1" dirty="0">
                <a:sym typeface="Symbol" pitchFamily="18" charset="2"/>
              </a:rPr>
              <a:t>q</a:t>
            </a:r>
            <a:endParaRPr lang="en-GB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GB" sz="2000" dirty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i="1" dirty="0">
                <a:sym typeface="Symbol" pitchFamily="18" charset="2"/>
              </a:rPr>
              <a:t>		</a:t>
            </a:r>
            <a:endParaRPr lang="en-GB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GB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endParaRPr lang="en-GB" sz="2000" dirty="0"/>
          </a:p>
          <a:p>
            <a:pPr>
              <a:spcBef>
                <a:spcPts val="600"/>
              </a:spcBef>
            </a:pPr>
            <a:r>
              <a:rPr lang="en-GB" sz="2000" dirty="0"/>
              <a:t>Reject H</a:t>
            </a:r>
            <a:r>
              <a:rPr lang="en-GB" sz="2000" baseline="-25000" dirty="0"/>
              <a:t>0</a:t>
            </a:r>
            <a:r>
              <a:rPr lang="en-GB" sz="2000" dirty="0"/>
              <a:t>, if the </a:t>
            </a:r>
            <a:r>
              <a:rPr lang="en-GB" sz="2000" i="1" dirty="0"/>
              <a:t>p</a:t>
            </a:r>
            <a:r>
              <a:rPr lang="en-GB" sz="2000" dirty="0"/>
              <a:t>-value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000" dirty="0"/>
              <a:t>	P{|</a:t>
            </a:r>
            <a:r>
              <a:rPr lang="en-GB" sz="2000" i="1" dirty="0"/>
              <a:t>T</a:t>
            </a:r>
            <a:r>
              <a:rPr lang="en-GB" sz="2000" baseline="-25000" dirty="0"/>
              <a:t>N-K</a:t>
            </a:r>
            <a:r>
              <a:rPr lang="en-GB" sz="2000" dirty="0"/>
              <a:t>| &gt; |</a:t>
            </a:r>
            <a:r>
              <a:rPr lang="en-GB" sz="2000" i="1" dirty="0" err="1"/>
              <a:t>t</a:t>
            </a:r>
            <a:r>
              <a:rPr lang="en-GB" sz="2000" baseline="-25000" dirty="0" err="1"/>
              <a:t>k</a:t>
            </a:r>
            <a:r>
              <a:rPr lang="en-GB" sz="2000" dirty="0"/>
              <a:t>|</a:t>
            </a:r>
            <a:r>
              <a:rPr lang="en-GB" sz="2000" dirty="0">
                <a:cs typeface="Arial" charset="0"/>
              </a:rPr>
              <a:t> |</a:t>
            </a:r>
            <a:r>
              <a:rPr lang="en-GB" sz="2000" dirty="0"/>
              <a:t> H</a:t>
            </a:r>
            <a:r>
              <a:rPr lang="en-GB" sz="2000" baseline="-25000" dirty="0"/>
              <a:t>0</a:t>
            </a:r>
            <a:r>
              <a:rPr lang="en-GB" sz="2000" dirty="0"/>
              <a:t>}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000" dirty="0"/>
              <a:t>     is small (|</a:t>
            </a:r>
            <a:r>
              <a:rPr lang="en-GB" sz="2000" i="1" dirty="0" err="1"/>
              <a:t>t</a:t>
            </a:r>
            <a:r>
              <a:rPr lang="en-GB" sz="2000" baseline="-25000" dirty="0" err="1"/>
              <a:t>k</a:t>
            </a:r>
            <a:r>
              <a:rPr lang="en-GB" sz="2000" dirty="0"/>
              <a:t>|-value is large)</a:t>
            </a:r>
          </a:p>
          <a:p>
            <a:pPr>
              <a:spcBef>
                <a:spcPts val="1200"/>
              </a:spcBef>
            </a:pPr>
            <a:endParaRPr lang="en-GB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GB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AEE83-052A-493E-BDBC-37A359B3BA5F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301750" y="3357563"/>
          <a:ext cx="15414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54146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0 (no gender effect on wages, equal wages for males and females)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baseline="-25000" dirty="0">
                <a:cs typeface="Arial" charset="0"/>
              </a:rPr>
              <a:t>2 </a:t>
            </a:r>
            <a:r>
              <a:rPr lang="en-GB" sz="1800" dirty="0">
                <a:sym typeface="Symbol" pitchFamily="18" charset="2"/>
              </a:rPr>
              <a:t>≠</a:t>
            </a:r>
            <a:r>
              <a:rPr lang="en-US" sz="1800" dirty="0">
                <a:cs typeface="Arial" charset="0"/>
              </a:rPr>
              <a:t> 0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/se(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= 1.1661/0.1122 = 10.38</a:t>
            </a:r>
            <a:endParaRPr lang="en-US" sz="18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 err="1">
                <a:sym typeface="Symbol" pitchFamily="18" charset="2"/>
              </a:rPr>
              <a:t>df</a:t>
            </a:r>
            <a:r>
              <a:rPr lang="en-US" sz="2000" dirty="0">
                <a:sym typeface="Symbol" pitchFamily="18" charset="2"/>
              </a:rPr>
              <a:t> = 3294-2 = 3292</a:t>
            </a:r>
          </a:p>
          <a:p>
            <a:pPr>
              <a:buNone/>
              <a:defRPr/>
            </a:pP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dirty="0">
                <a:sym typeface="Symbol" pitchFamily="18" charset="2"/>
              </a:rPr>
              <a:t>-value = P{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&lt;</a:t>
            </a:r>
            <a:r>
              <a:rPr lang="en-US" sz="2000" dirty="0">
                <a:cs typeface="Arial" charset="0"/>
              </a:rPr>
              <a:t> -10.38 or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&gt;</a:t>
            </a:r>
            <a:r>
              <a:rPr lang="en-US" sz="2000" dirty="0">
                <a:cs typeface="Arial" charset="0"/>
              </a:rPr>
              <a:t> 10.38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} = 7.4E-25: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!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D2921-0431-4BB4-AD1F-F2761F889E1E}" type="slidenum">
              <a:rPr lang="de-AT" altLang="en-US"/>
              <a:pPr>
                <a:defRPr/>
              </a:pPr>
              <a:t>18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dirty="0">
                <a:latin typeface="Verdana" pitchFamily="34" charset="0"/>
              </a:rPr>
              <a:t>Significance Tests</a:t>
            </a:r>
            <a:endParaRPr lang="en-US" sz="4000" baseline="30000" dirty="0">
              <a:latin typeface="Verdana" pitchFamily="34" charset="0"/>
            </a:endParaRPr>
          </a:p>
        </p:txBody>
      </p:sp>
      <p:sp>
        <p:nvSpPr>
          <p:cNvPr id="1434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For testing a restriction </a:t>
            </a:r>
            <a:r>
              <a:rPr lang="en-US" sz="2000" dirty="0" err="1"/>
              <a:t>wrt</a:t>
            </a:r>
            <a:r>
              <a:rPr lang="en-US" sz="2000" dirty="0"/>
              <a:t> a single regression coefficient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: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sym typeface="Symbol" pitchFamily="18" charset="2"/>
              </a:rPr>
              <a:t>q</a:t>
            </a:r>
            <a:r>
              <a:rPr lang="en-US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Alternative H</a:t>
            </a:r>
            <a:r>
              <a:rPr lang="en-US" sz="2000" baseline="-25000" dirty="0"/>
              <a:t>A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</a:t>
            </a:r>
            <a:r>
              <a:rPr lang="en-US" sz="2000" i="1" dirty="0">
                <a:sym typeface="Symbol" pitchFamily="18" charset="2"/>
              </a:rPr>
              <a:t>q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Determine the critical value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en-US" sz="2000" dirty="0"/>
              <a:t> for the significance level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 P{|</a:t>
            </a:r>
            <a:r>
              <a:rPr lang="en-US" sz="2000" i="1" dirty="0" err="1"/>
              <a:t>T</a:t>
            </a:r>
            <a:r>
              <a:rPr lang="en-US" sz="2000" baseline="-25000" dirty="0" err="1"/>
              <a:t>k</a:t>
            </a:r>
            <a:r>
              <a:rPr lang="en-US" sz="2000" dirty="0"/>
              <a:t>| &gt;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a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Reject H</a:t>
            </a:r>
            <a:r>
              <a:rPr lang="en-US" sz="2000" baseline="-25000" dirty="0"/>
              <a:t>0</a:t>
            </a:r>
            <a:r>
              <a:rPr lang="en-US" sz="2000" dirty="0"/>
              <a:t>, if |</a:t>
            </a:r>
            <a:r>
              <a:rPr lang="en-US" sz="2000" i="1" dirty="0" err="1"/>
              <a:t>t</a:t>
            </a:r>
            <a:r>
              <a:rPr lang="en-US" sz="2000" baseline="-25000" dirty="0" err="1"/>
              <a:t>k</a:t>
            </a:r>
            <a:r>
              <a:rPr lang="en-US" sz="2000" dirty="0"/>
              <a:t>| &gt;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Typically, the value 0.05 is taken for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70678-B495-4BCA-8BE0-C1C5C6B3EB53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301750" y="3357563"/>
          <a:ext cx="13985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3985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Testing </a:t>
            </a:r>
            <a:r>
              <a:rPr lang="en-US" sz="2000"/>
              <a:t>Linear </a:t>
            </a:r>
            <a:endParaRPr lang="en-US" sz="2000" dirty="0"/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Significance Tests,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536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One-sided test </a:t>
            </a:r>
            <a:r>
              <a:rPr lang="en-US" sz="2000">
                <a:sym typeface="Symbol" pitchFamily="18" charset="2"/>
              </a:rPr>
              <a:t>: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&gt; </a:t>
            </a:r>
            <a:r>
              <a:rPr lang="en-US" sz="2000" i="1">
                <a:sym typeface="Symbol" pitchFamily="18" charset="2"/>
              </a:rPr>
              <a:t>q </a:t>
            </a:r>
            <a:r>
              <a:rPr lang="en-US" sz="2000">
                <a:sym typeface="Symbol" pitchFamily="18" charset="2"/>
              </a:rPr>
              <a:t>(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&lt;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	</a:t>
            </a: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/>
              <a:t>Determine the critical value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/>
              <a:t> for the significance level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 sz="200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 P{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a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, if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latin typeface="Symbol" pitchFamily="18" charset="2"/>
              </a:rPr>
              <a:t> 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&lt; -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latin typeface="Symbol" pitchFamily="18" charset="2"/>
              </a:rPr>
              <a:t>)</a:t>
            </a:r>
            <a:endParaRPr lang="en-US" sz="2000"/>
          </a:p>
          <a:p>
            <a:pPr>
              <a:spcBef>
                <a:spcPts val="600"/>
              </a:spcBef>
            </a:pP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B5B2F-9813-4FD1-9F11-8088076388F8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1301750" y="3398838"/>
          <a:ext cx="13255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98838"/>
                        <a:ext cx="1325563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4000" dirty="0">
                <a:latin typeface="Verdana" pitchFamily="34" charset="0"/>
              </a:rPr>
              <a:t>Confidence Interval for </a:t>
            </a:r>
            <a:r>
              <a:rPr lang="en-US" sz="4000" dirty="0">
                <a:sym typeface="Symbol" pitchFamily="18" charset="2"/>
              </a:rPr>
              <a:t></a:t>
            </a:r>
            <a:r>
              <a:rPr lang="en-US" sz="4000" baseline="-25000" dirty="0">
                <a:latin typeface="+mn-lt"/>
                <a:sym typeface="Symbol" pitchFamily="18" charset="2"/>
              </a:rPr>
              <a:t>k</a:t>
            </a:r>
            <a:r>
              <a:rPr lang="en-US" sz="4000" dirty="0">
                <a:sym typeface="Symbol" pitchFamily="18" charset="2"/>
              </a:rPr>
              <a:t> </a:t>
            </a:r>
            <a:endParaRPr lang="en-US" sz="4000" baseline="30000" dirty="0">
              <a:latin typeface="Verdana" pitchFamily="34" charset="0"/>
            </a:endParaRP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Range of values 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kl</a:t>
            </a:r>
            <a:r>
              <a:rPr lang="en-US" sz="2000" dirty="0"/>
              <a:t>,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ku</a:t>
            </a:r>
            <a:r>
              <a:rPr lang="en-US" sz="2000" dirty="0"/>
              <a:t>) for which the null hypothesis on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 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/>
              <a:t>is not rejected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		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kl</a:t>
            </a:r>
            <a:r>
              <a:rPr lang="de-AT" sz="2000" dirty="0"/>
              <a:t> =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-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&lt;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de-AT" sz="2000" dirty="0"/>
              <a:t>&lt;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+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=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ku</a:t>
            </a:r>
            <a:r>
              <a:rPr lang="de-AT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Refers to the significance level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of the test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For large values of </a:t>
            </a:r>
            <a:r>
              <a:rPr lang="en-US" sz="2000" i="1" dirty="0" err="1"/>
              <a:t>df</a:t>
            </a:r>
            <a:r>
              <a:rPr lang="en-US" sz="2000" dirty="0"/>
              <a:t> and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= 0.05 (1.96 ≈ 2)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– 2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&lt;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de-AT" sz="2000" dirty="0"/>
              <a:t>&lt;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+ </a:t>
            </a:r>
            <a:r>
              <a:rPr lang="en-US" sz="2000" dirty="0"/>
              <a:t>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Confidence level: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1-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; typically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0.95</a:t>
            </a:r>
            <a:r>
              <a:rPr lang="en-US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Interpretation: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A range of values for the true 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that are not unlikely (contain the true value with probability 100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sym typeface="Symbol" pitchFamily="18" charset="2"/>
              </a:rPr>
              <a:t>%), given the data (?)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A range of values for the true 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such that 100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sym typeface="Symbol" pitchFamily="18" charset="2"/>
              </a:rPr>
              <a:t>% of all intervals constructed in that way contain the true </a:t>
            </a:r>
            <a:r>
              <a:rPr lang="en-US" sz="2000" baseline="-25000" dirty="0">
                <a:sym typeface="Symbol" pitchFamily="18" charset="2"/>
              </a:rPr>
              <a:t>k 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A51F4-252B-4949-94D0-658643048922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/>
          <p:cNvSpPr/>
          <p:nvPr/>
        </p:nvSpPr>
        <p:spPr>
          <a:xfrm>
            <a:off x="1403350" y="3429000"/>
            <a:ext cx="3816350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21188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The confidence interval for the gender wage difference (in USD </a:t>
            </a:r>
            <a:r>
              <a:rPr lang="en-US" sz="2000" dirty="0" err="1"/>
              <a:t>p.h</a:t>
            </a:r>
            <a:r>
              <a:rPr lang="en-US" sz="2000" dirty="0"/>
              <a:t>.)</a:t>
            </a:r>
          </a:p>
          <a:p>
            <a:pPr>
              <a:defRPr/>
            </a:pPr>
            <a:r>
              <a:rPr lang="en-US" sz="2000" dirty="0"/>
              <a:t>confidence level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1.1661 – 1.96*0.1122 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1.1661 + 1.96*0.1122 </a:t>
            </a:r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</a:rPr>
              <a:t>		0.946 </a:t>
            </a:r>
            <a:r>
              <a:rPr lang="en-US" sz="2000" dirty="0">
                <a:cs typeface="Arial" charset="0"/>
              </a:rPr>
              <a:t>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1.386  (or </a:t>
            </a:r>
            <a:r>
              <a:rPr lang="en-US" sz="2000" b="1" dirty="0">
                <a:cs typeface="Arial" charset="0"/>
              </a:rPr>
              <a:t>0.94</a:t>
            </a:r>
            <a:r>
              <a:rPr lang="en-US" sz="2000" dirty="0">
                <a:cs typeface="Arial" charset="0"/>
              </a:rPr>
              <a:t> 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1.39) </a:t>
            </a:r>
          </a:p>
          <a:p>
            <a:pPr>
              <a:defRPr/>
            </a:pP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0.99: </a:t>
            </a:r>
            <a:r>
              <a:rPr lang="de-AT" sz="2000" dirty="0">
                <a:cs typeface="Arial" charset="0"/>
              </a:rPr>
              <a:t>0.877 </a:t>
            </a:r>
            <a:r>
              <a:rPr lang="en-US" sz="2000" dirty="0">
                <a:cs typeface="Arial" charset="0"/>
              </a:rPr>
              <a:t>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1.455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5AF83-EA4D-4D1E-A0F0-4B6B7B1D1308}" type="slidenum">
              <a:rPr lang="de-AT" altLang="en-US"/>
              <a:pPr>
                <a:defRPr/>
              </a:pPr>
              <a:t>22</a:t>
            </a:fld>
            <a:endParaRPr lang="de-AT" altLang="en-US" dirty="0"/>
          </a:p>
        </p:txBody>
      </p:sp>
      <p:sp>
        <p:nvSpPr>
          <p:cNvPr id="1741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4953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a Linear Restriction on Regression Coefficients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843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restriction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&gt;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	</a:t>
            </a: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se</a:t>
            </a:r>
            <a:r>
              <a:rPr lang="en-US" sz="2000"/>
              <a:t>(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/>
              <a:t>) is the square root of V{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 i="1"/>
              <a:t>r</a:t>
            </a:r>
            <a:r>
              <a:rPr lang="en-US" sz="2000"/>
              <a:t>’V{</a:t>
            </a:r>
            <a:r>
              <a:rPr lang="en-US" sz="2000" i="1"/>
              <a:t>b</a:t>
            </a:r>
            <a:r>
              <a:rPr lang="en-US" sz="2000"/>
              <a:t>}</a:t>
            </a:r>
            <a:r>
              <a:rPr lang="en-US" sz="2000" i="1"/>
              <a:t>r </a:t>
            </a:r>
          </a:p>
          <a:p>
            <a:pPr>
              <a:spcBef>
                <a:spcPts val="600"/>
              </a:spcBef>
            </a:pPr>
            <a:r>
              <a:rPr lang="en-US" sz="2000"/>
              <a:t>Under H</a:t>
            </a:r>
            <a:r>
              <a:rPr lang="en-US" sz="2000" baseline="-25000"/>
              <a:t>0</a:t>
            </a:r>
            <a:r>
              <a:rPr lang="en-US" sz="2000"/>
              <a:t> and (A1)-(A5), </a:t>
            </a:r>
            <a:r>
              <a:rPr lang="en-US" sz="2000" i="1"/>
              <a:t>t </a:t>
            </a:r>
            <a:r>
              <a:rPr lang="en-US" sz="2000"/>
              <a:t>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df = 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GRETL</a:t>
            </a:r>
            <a:r>
              <a:rPr lang="en-US" sz="2000"/>
              <a:t>: The option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Linear restrictions</a:t>
            </a:r>
            <a:r>
              <a:rPr lang="en-US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/>
              <a:t>from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Tests</a:t>
            </a:r>
            <a:r>
              <a:rPr lang="en-US" sz="2000"/>
              <a:t> on the output window of the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Model</a:t>
            </a:r>
            <a:r>
              <a:rPr lang="en-US" sz="2000"/>
              <a:t> statement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Ordinary Least Squares</a:t>
            </a:r>
            <a:r>
              <a:rPr lang="en-US" sz="2000"/>
              <a:t> allows to test linear restrictions on the regression coefficients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282A8-0939-4EDC-B877-8B3EA7AFCE1C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476375" y="3113088"/>
          <a:ext cx="1366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Formel" r:id="rId6" imgW="698400" imgH="419040" progId="Equation.3">
                  <p:embed/>
                </p:oleObj>
              </mc:Choice>
              <mc:Fallback>
                <p:oleObj name="Formel" r:id="rId6" imgW="698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13088"/>
                        <a:ext cx="1366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Several Regression Coefficients: </a:t>
            </a:r>
            <a:r>
              <a:rPr lang="en-US" sz="4000" i="1">
                <a:latin typeface="Verdana" pitchFamily="34" charset="0"/>
              </a:rPr>
              <a:t>F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229600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For testing a restriction </a:t>
            </a:r>
            <a:r>
              <a:rPr lang="en-US" sz="2000" dirty="0" err="1"/>
              <a:t>wrt</a:t>
            </a:r>
            <a:r>
              <a:rPr lang="en-US" sz="2000" dirty="0"/>
              <a:t> more than one, say </a:t>
            </a:r>
            <a:r>
              <a:rPr lang="en-US" sz="2000" i="1" dirty="0"/>
              <a:t>J</a:t>
            </a:r>
            <a:r>
              <a:rPr lang="en-US" sz="2000" dirty="0"/>
              <a:t> with 1 &lt; </a:t>
            </a:r>
            <a:r>
              <a:rPr lang="en-US" sz="2000" i="1" dirty="0"/>
              <a:t>J </a:t>
            </a:r>
            <a:r>
              <a:rPr lang="en-US" sz="2000" dirty="0"/>
              <a:t>&lt; </a:t>
            </a:r>
            <a:r>
              <a:rPr lang="en-US" sz="2000" i="1" dirty="0"/>
              <a:t>K</a:t>
            </a:r>
            <a:r>
              <a:rPr lang="en-US" sz="2000" dirty="0"/>
              <a:t>, regression coefficients</a:t>
            </a:r>
            <a:r>
              <a:rPr lang="en-US" sz="2000" dirty="0">
                <a:sym typeface="Symbol" pitchFamily="18" charset="2"/>
              </a:rPr>
              <a:t>: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</a:t>
            </a:r>
            <a:r>
              <a:rPr lang="en-US" sz="2000" i="1" dirty="0">
                <a:sym typeface="Symbol" pitchFamily="18" charset="2"/>
              </a:rPr>
              <a:t> 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Alternative H</a:t>
            </a:r>
            <a:r>
              <a:rPr lang="en-US" sz="2000" baseline="-25000" dirty="0"/>
              <a:t>A</a:t>
            </a:r>
            <a:r>
              <a:rPr lang="en-US" sz="2000" dirty="0"/>
              <a:t>: for at least one </a:t>
            </a:r>
            <a:r>
              <a:rPr lang="en-US" sz="2000" i="1" dirty="0"/>
              <a:t>k</a:t>
            </a:r>
            <a:r>
              <a:rPr lang="en-US" sz="2000" dirty="0"/>
              <a:t>, </a:t>
            </a:r>
            <a:r>
              <a:rPr lang="en-US" sz="2000" i="1" dirty="0">
                <a:sym typeface="Symbol" pitchFamily="18" charset="2"/>
              </a:rPr>
              <a:t>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/>
              <a:t>,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0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-statistic: (computed from the sample, with known distribution 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;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Wingdings" pitchFamily="2" charset="2"/>
              </a:rPr>
              <a:t>: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for restricted model;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Wingdings" pitchFamily="2" charset="2"/>
              </a:rPr>
              <a:t>: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for unrestricted model)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600" i="1" dirty="0">
                <a:sym typeface="Symbol" pitchFamily="18" charset="2"/>
              </a:rPr>
              <a:t>	</a:t>
            </a:r>
            <a:r>
              <a:rPr lang="en-US" sz="2000" i="1" dirty="0">
                <a:sym typeface="Symbol" pitchFamily="18" charset="2"/>
              </a:rPr>
              <a:t>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i="1" dirty="0"/>
              <a:t>F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and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endParaRPr lang="en-US" sz="2000" dirty="0">
              <a:sym typeface="Symbol" pitchFamily="18" charset="2"/>
            </a:endParaRPr>
          </a:p>
          <a:p>
            <a:pPr lvl="1">
              <a:spcBef>
                <a:spcPts val="600"/>
              </a:spcBef>
            </a:pPr>
            <a:r>
              <a:rPr lang="en-US" sz="2000" dirty="0"/>
              <a:t>under H</a:t>
            </a:r>
            <a:r>
              <a:rPr lang="en-US" sz="2000" baseline="-25000" dirty="0"/>
              <a:t>0</a:t>
            </a:r>
            <a:r>
              <a:rPr lang="en-US" sz="2000" dirty="0"/>
              <a:t> and given the </a:t>
            </a:r>
            <a:r>
              <a:rPr lang="en-US" sz="2000" dirty="0">
                <a:sym typeface="Symbol" pitchFamily="18" charset="2"/>
              </a:rPr>
              <a:t>Gauss-Markov assumptions (A1)-(A4) and normality of the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(A5)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Reject H</a:t>
            </a:r>
            <a:r>
              <a:rPr lang="en-US" sz="2000" baseline="-25000" dirty="0"/>
              <a:t>0</a:t>
            </a:r>
            <a:r>
              <a:rPr lang="en-US" sz="2000" dirty="0"/>
              <a:t>, if the </a:t>
            </a:r>
            <a:r>
              <a:rPr lang="en-US" sz="2000" i="1" dirty="0"/>
              <a:t>p</a:t>
            </a:r>
            <a:r>
              <a:rPr lang="en-US" sz="2000" dirty="0"/>
              <a:t>-value P{</a:t>
            </a:r>
            <a:r>
              <a:rPr lang="en-US" sz="2000" i="1" dirty="0"/>
              <a:t>F</a:t>
            </a:r>
            <a:r>
              <a:rPr lang="en-US" sz="2000" i="1" baseline="-25000" dirty="0"/>
              <a:t>J,</a:t>
            </a:r>
            <a:r>
              <a:rPr lang="en-US" sz="2000" baseline="-25000" dirty="0"/>
              <a:t>N-K</a:t>
            </a:r>
            <a:r>
              <a:rPr lang="en-US" sz="2000" dirty="0"/>
              <a:t> &gt; </a:t>
            </a:r>
            <a:r>
              <a:rPr lang="en-US" sz="2000" i="1" dirty="0"/>
              <a:t>F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is small (</a:t>
            </a:r>
            <a:r>
              <a:rPr lang="en-US" sz="2000" i="1" dirty="0"/>
              <a:t>F</a:t>
            </a:r>
            <a:r>
              <a:rPr lang="en-US" sz="2000" dirty="0"/>
              <a:t>-value is large)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The </a:t>
            </a:r>
            <a:r>
              <a:rPr lang="en-US" sz="2000" i="1" dirty="0"/>
              <a:t>F</a:t>
            </a:r>
            <a:r>
              <a:rPr lang="en-US" sz="2000" dirty="0"/>
              <a:t>-test with </a:t>
            </a:r>
            <a:r>
              <a:rPr lang="en-US" sz="2000" i="1" dirty="0"/>
              <a:t>J </a:t>
            </a:r>
            <a:r>
              <a:rPr lang="en-US" sz="2000" dirty="0"/>
              <a:t>= </a:t>
            </a:r>
            <a:r>
              <a:rPr lang="en-US" sz="2000" i="1" dirty="0"/>
              <a:t>K</a:t>
            </a:r>
            <a:r>
              <a:rPr lang="en-US" sz="2000" dirty="0"/>
              <a:t>-1 is a standard test in GRETL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15D4B-9D9D-4792-B00C-19DE7B24FA66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1357313" y="3683000"/>
          <a:ext cx="24939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4" name="Formel" r:id="rId6" imgW="1346040" imgH="457200" progId="Equation.3">
                  <p:embed/>
                </p:oleObj>
              </mc:Choice>
              <mc:Fallback>
                <p:oleObj name="Formel" r:id="rId6" imgW="1346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683000"/>
                        <a:ext cx="249396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Wages, </a:t>
            </a:r>
            <a:r>
              <a:rPr lang="en-US" sz="2400" dirty="0">
                <a:latin typeface="Verdana" pitchFamily="34" charset="0"/>
              </a:rPr>
              <a:t>cont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’d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measures the difference in expected wages </a:t>
            </a:r>
            <a:r>
              <a:rPr lang="en-US" sz="2000" dirty="0" err="1">
                <a:cs typeface="Arial" charset="0"/>
              </a:rPr>
              <a:t>p.h</a:t>
            </a:r>
            <a:r>
              <a:rPr lang="en-US" sz="2000" dirty="0">
                <a:cs typeface="Arial" charset="0"/>
              </a:rPr>
              <a:t>. between males and females, given the other regressors fixed, i.e., with the same schooling and experience: ceteris paribus condition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Have </a:t>
            </a:r>
            <a:r>
              <a:rPr lang="en-US" sz="2000" i="1" dirty="0"/>
              <a:t>school</a:t>
            </a:r>
            <a:r>
              <a:rPr lang="en-US" sz="2000" dirty="0"/>
              <a:t> </a:t>
            </a:r>
            <a:r>
              <a:rPr lang="en-US" sz="2000" u="sng" dirty="0"/>
              <a:t>and</a:t>
            </a:r>
            <a:r>
              <a:rPr lang="en-US" sz="2000" dirty="0"/>
              <a:t> </a:t>
            </a:r>
            <a:r>
              <a:rPr lang="en-US" sz="2000" i="1" dirty="0" err="1"/>
              <a:t>exper</a:t>
            </a:r>
            <a:r>
              <a:rPr lang="en-US" sz="2000" dirty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 </a:t>
            </a:r>
            <a:r>
              <a:rPr lang="en-US" sz="2000" dirty="0">
                <a:cs typeface="Arial" charset="0"/>
              </a:rPr>
              <a:t>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H</a:t>
            </a:r>
            <a:r>
              <a:rPr lang="en-US" sz="1800" baseline="-25000" dirty="0"/>
              <a:t>0</a:t>
            </a:r>
            <a:r>
              <a:rPr lang="en-US" sz="1800" dirty="0">
                <a:cs typeface="Arial" charset="0"/>
              </a:rPr>
              <a:t> not  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cs typeface="Arial" charset="0"/>
              </a:rPr>
              <a:t> = 0.0317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/>
              <a:t> = 0.1326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i="1" dirty="0"/>
              <a:t>p</a:t>
            </a:r>
            <a:r>
              <a:rPr lang="en-US" sz="2000" dirty="0"/>
              <a:t>-value = P{</a:t>
            </a:r>
            <a:r>
              <a:rPr lang="en-US" sz="2000" i="1" dirty="0"/>
              <a:t>F</a:t>
            </a:r>
            <a:r>
              <a:rPr lang="en-US" sz="2000" i="1" baseline="-25000" dirty="0"/>
              <a:t>2,</a:t>
            </a:r>
            <a:r>
              <a:rPr lang="en-US" sz="2000" baseline="-25000" dirty="0"/>
              <a:t>3290</a:t>
            </a:r>
            <a:r>
              <a:rPr lang="en-US" sz="2000" dirty="0"/>
              <a:t> &gt; 191.24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= 2.68E-79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2E6A-CC65-4C5F-B996-074A4FA8B208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2048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166813" y="4868863"/>
          <a:ext cx="405288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Formel" r:id="rId6" imgW="2273040" imgH="419040" progId="Equation.3">
                  <p:embed/>
                </p:oleObj>
              </mc:Choice>
              <mc:Fallback>
                <p:oleObj name="Formel" r:id="rId6" imgW="22730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4868863"/>
                        <a:ext cx="4052887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Individual Wages,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2.2,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pic>
        <p:nvPicPr>
          <p:cNvPr id="2151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802D1-6EE1-4B33-BC4F-80DE1E21CE03}" type="slidenum">
              <a:rPr lang="de-AT" altLang="en-US"/>
              <a:pPr>
                <a:defRPr/>
              </a:pPr>
              <a:t>27</a:t>
            </a:fld>
            <a:endParaRPr lang="de-AT" altLang="en-US" dirty="0"/>
          </a:p>
        </p:txBody>
      </p:sp>
      <p:sp>
        <p:nvSpPr>
          <p:cNvPr id="2151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Alternatives for Testing Several Regression Coefficients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946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5656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again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</a:t>
            </a:r>
            <a:r>
              <a:rPr lang="en-US" sz="2000" i="1" dirty="0">
                <a:sym typeface="Symbol" pitchFamily="18" charset="2"/>
              </a:rPr>
              <a:t> 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at least one of these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0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sym typeface="Symbol" pitchFamily="18" charset="2"/>
              </a:rPr>
              <a:t>The test statistic </a:t>
            </a:r>
            <a:r>
              <a:rPr lang="en-US" sz="2000" i="1" dirty="0">
                <a:sym typeface="Symbol" pitchFamily="18" charset="2"/>
              </a:rPr>
              <a:t>F </a:t>
            </a:r>
            <a:r>
              <a:rPr lang="en-US" sz="2000" dirty="0"/>
              <a:t>can alternatively be calculated as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sym typeface="Symbol" pitchFamily="18" charset="2"/>
              </a:rPr>
              <a:t> (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Wingdings" pitchFamily="2" charset="2"/>
              </a:rPr>
              <a:t>):</a:t>
            </a:r>
            <a:r>
              <a:rPr lang="en-US" sz="2000" dirty="0">
                <a:sym typeface="Symbol" pitchFamily="18" charset="2"/>
              </a:rPr>
              <a:t> sum of squared residuals for the (un)restricted model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/>
              <a:t>F</a:t>
            </a:r>
            <a:r>
              <a:rPr lang="en-US" sz="2000" dirty="0"/>
              <a:t> follows under H</a:t>
            </a:r>
            <a:r>
              <a:rPr lang="en-US" sz="2000" baseline="-25000" dirty="0"/>
              <a:t>0</a:t>
            </a:r>
            <a:r>
              <a:rPr lang="en-US" sz="2000" dirty="0"/>
              <a:t> and (A1)-(A5) the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(</a:t>
            </a:r>
            <a:r>
              <a:rPr lang="en-US" sz="2000" i="1" dirty="0">
                <a:sym typeface="Symbol" pitchFamily="18" charset="2"/>
              </a:rPr>
              <a:t>J,N-K</a:t>
            </a:r>
            <a:r>
              <a:rPr lang="en-US" sz="2000" dirty="0">
                <a:sym typeface="Symbol" pitchFamily="18" charset="2"/>
              </a:rPr>
              <a:t>)-distribution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 startAt="2"/>
              <a:defRPr/>
            </a:pPr>
            <a:r>
              <a:rPr lang="en-US" sz="2000" dirty="0">
                <a:sym typeface="Symbol" pitchFamily="18" charset="2"/>
              </a:rPr>
              <a:t>If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is known, the test can be based on 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		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 = (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)/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endParaRPr lang="en-US" sz="2000" dirty="0"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under H</a:t>
            </a:r>
            <a:r>
              <a:rPr lang="en-US" sz="2000" baseline="-25000" dirty="0"/>
              <a:t>0</a:t>
            </a:r>
            <a:r>
              <a:rPr lang="en-US" sz="2000" dirty="0"/>
              <a:t> and (A1)-(A5): Chi-squared </a:t>
            </a:r>
            <a:r>
              <a:rPr lang="en-US" sz="2000" dirty="0">
                <a:sym typeface="Symbol" pitchFamily="18" charset="2"/>
              </a:rPr>
              <a:t>distributed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</a:t>
            </a:r>
            <a:r>
              <a:rPr lang="en-US" sz="2000" dirty="0">
                <a:sym typeface="Symbol" pitchFamily="18" charset="2"/>
              </a:rPr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>
                <a:sym typeface="Symbol" pitchFamily="18" charset="2"/>
              </a:rPr>
              <a:t>For large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is very close to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; test with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 approximates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111AA-AFCC-4DBB-BBFA-13776BAEDB6B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85875" y="3086100"/>
          <a:ext cx="21336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Formel" r:id="rId8" imgW="1041120" imgH="431640" progId="Equation.3">
                  <p:embed/>
                </p:oleObj>
              </mc:Choice>
              <mc:Fallback>
                <p:oleObj name="Formel" r:id="rId8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086100"/>
                        <a:ext cx="21336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Individual Wages,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Have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 </a:t>
            </a:r>
            <a:r>
              <a:rPr lang="en-US" sz="2000" dirty="0">
                <a:cs typeface="Arial" charset="0"/>
              </a:rPr>
              <a:t>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H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 not 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dirty="0"/>
              <a:t>34076.92, 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/>
              <a:t> = 30527.87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dirty="0"/>
              <a:t> = 3.046143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000" dirty="0"/>
              <a:t> 	</a:t>
            </a:r>
            <a:r>
              <a:rPr lang="en-US" sz="2000" i="1" dirty="0"/>
              <a:t>F</a:t>
            </a:r>
            <a:r>
              <a:rPr lang="en-US" sz="2000" baseline="-25000" dirty="0"/>
              <a:t>(1)</a:t>
            </a:r>
            <a:r>
              <a:rPr lang="en-US" sz="2000" dirty="0"/>
              <a:t> = [(34076.92 - 30527.87)/2]/[30527.87/(3294-4)]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F</a:t>
            </a:r>
            <a:r>
              <a:rPr lang="en-US" sz="2000" baseline="-25000" dirty="0"/>
              <a:t>(2)</a:t>
            </a:r>
            <a:r>
              <a:rPr lang="en-US" sz="2000" dirty="0"/>
              <a:t> = [(34076.92 - 30527.87)/2]/3.046143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Does </a:t>
            </a:r>
            <a:r>
              <a:rPr lang="en-US" sz="2000" u="sng" dirty="0"/>
              <a:t>any</a:t>
            </a:r>
            <a:r>
              <a:rPr lang="en-US" sz="2000" dirty="0"/>
              <a:t> regressor contribute to explanation? </a:t>
            </a:r>
          </a:p>
          <a:p>
            <a:pPr>
              <a:defRPr/>
            </a:pPr>
            <a:r>
              <a:rPr lang="en-US" sz="2000" dirty="0"/>
              <a:t>Overall </a:t>
            </a:r>
            <a:r>
              <a:rPr lang="en-US" sz="2000" i="1" dirty="0"/>
              <a:t>F</a:t>
            </a:r>
            <a:r>
              <a:rPr lang="en-US" sz="2000" dirty="0"/>
              <a:t>-test for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… 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H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 not  true </a:t>
            </a:r>
            <a:r>
              <a:rPr lang="en-US" sz="2000" dirty="0"/>
              <a:t>(see Table 2.2 or GRETL-output): </a:t>
            </a:r>
            <a:r>
              <a:rPr lang="en-US" sz="2000" i="1" dirty="0"/>
              <a:t>J</a:t>
            </a:r>
            <a:r>
              <a:rPr lang="en-US" sz="2000" dirty="0"/>
              <a:t>=3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		F</a:t>
            </a:r>
            <a:r>
              <a:rPr lang="en-US" sz="2000" dirty="0"/>
              <a:t> = 167.63, </a:t>
            </a:r>
            <a:r>
              <a:rPr lang="en-US" sz="2000" i="1" dirty="0"/>
              <a:t>p</a:t>
            </a:r>
            <a:r>
              <a:rPr lang="en-US" sz="2000" dirty="0"/>
              <a:t>-value: 4.0E-101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FDE36-B9DA-4B7C-986C-36785E3AE589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Goodness-of-fit </a:t>
            </a:r>
            <a:r>
              <a:rPr lang="en-US" sz="4000" i="1">
                <a:latin typeface="Verdana" pitchFamily="34" charset="0"/>
              </a:rPr>
              <a:t>R</a:t>
            </a:r>
            <a:r>
              <a:rPr lang="en-US" sz="4000">
                <a:latin typeface="Verdana" pitchFamily="34" charset="0"/>
              </a:rPr>
              <a:t>²</a:t>
            </a:r>
            <a:endParaRPr lang="en-US" sz="4000" baseline="-25000">
              <a:latin typeface="Verdana" pitchFamily="34" charset="0"/>
            </a:endParaRPr>
          </a:p>
        </p:txBody>
      </p:sp>
      <p:sp>
        <p:nvSpPr>
          <p:cNvPr id="205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The quality of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'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, </a:t>
            </a:r>
            <a:r>
              <a:rPr lang="en-US" sz="2000" i="1" dirty="0" err="1"/>
              <a:t>i</a:t>
            </a:r>
            <a:r>
              <a:rPr lang="en-US" sz="2000" dirty="0"/>
              <a:t> = 1, …, </a:t>
            </a:r>
            <a:r>
              <a:rPr lang="en-US" sz="2000" i="1" dirty="0"/>
              <a:t>N</a:t>
            </a:r>
            <a:r>
              <a:rPr lang="en-US" sz="2000" dirty="0"/>
              <a:t>, with </a:t>
            </a:r>
            <a:r>
              <a:rPr lang="en-US" sz="2000" i="1" dirty="0"/>
              <a:t>K</a:t>
            </a:r>
            <a:r>
              <a:rPr lang="en-US" sz="2000" dirty="0"/>
              <a:t> regressors can be measured by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, the goodness-of-fit (</a:t>
            </a:r>
            <a:r>
              <a:rPr lang="en-US" sz="2000" dirty="0" err="1"/>
              <a:t>GoF</a:t>
            </a:r>
            <a:r>
              <a:rPr lang="en-US" sz="2000" dirty="0"/>
              <a:t>) statistic</a:t>
            </a:r>
          </a:p>
          <a:p>
            <a:pPr>
              <a:spcBef>
                <a:spcPts val="12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the portion of the variance in </a:t>
            </a:r>
            <a:r>
              <a:rPr lang="en-US" sz="2000" i="1" dirty="0"/>
              <a:t>Y</a:t>
            </a:r>
            <a:r>
              <a:rPr lang="en-US" sz="2000" dirty="0"/>
              <a:t> that can be explained by the linear regression with regressors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, </a:t>
            </a:r>
            <a:r>
              <a:rPr lang="en-US" sz="2000" i="1" dirty="0"/>
              <a:t>k</a:t>
            </a:r>
            <a:r>
              <a:rPr lang="en-US" sz="2000" dirty="0"/>
              <a:t>=1,…,</a:t>
            </a:r>
            <a:r>
              <a:rPr lang="en-US" sz="2000" i="1" dirty="0"/>
              <a:t>K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 eaLnBrk="1" hangingPunct="1"/>
            <a:r>
              <a:rPr lang="en-US" sz="2000" dirty="0"/>
              <a:t>If the model contains an intercept (as usual): 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r>
              <a:rPr lang="en-US" sz="2000" dirty="0"/>
              <a:t>with         = (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dirty="0"/>
              <a:t>²)/(</a:t>
            </a:r>
            <a:r>
              <a:rPr lang="en-US" sz="2000" i="1" dirty="0"/>
              <a:t>N</a:t>
            </a:r>
            <a:r>
              <a:rPr lang="en-US" sz="2000" dirty="0"/>
              <a:t>-1)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Alternatively,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 be calculated as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3396E-FEBF-42F2-A88A-D519A5FF43E3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206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1160463" y="3025775"/>
          <a:ext cx="3987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Formel" r:id="rId8" imgW="2158920" imgH="507960" progId="Equation.3">
                  <p:embed/>
                </p:oleObj>
              </mc:Choice>
              <mc:Fallback>
                <p:oleObj name="Formel" r:id="rId8" imgW="215892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3025775"/>
                        <a:ext cx="39878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/>
        </p:nvGraphicFramePr>
        <p:xfrm>
          <a:off x="5980113" y="3919538"/>
          <a:ext cx="24082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10" imgW="1295280" imgH="253800" progId="Equation.DSMT4">
                  <p:embed/>
                </p:oleObj>
              </mc:Choice>
              <mc:Fallback>
                <p:oleObj name="Equation" r:id="rId10" imgW="12952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3919538"/>
                        <a:ext cx="240823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3"/>
          <p:cNvGraphicFramePr>
            <a:graphicFrameLocks noChangeAspect="1"/>
          </p:cNvGraphicFramePr>
          <p:nvPr/>
        </p:nvGraphicFramePr>
        <p:xfrm>
          <a:off x="1214438" y="5675313"/>
          <a:ext cx="227806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12" imgW="1104840" imgH="241200" progId="Equation.DSMT4">
                  <p:embed/>
                </p:oleObj>
              </mc:Choice>
              <mc:Fallback>
                <p:oleObj name="Equation" r:id="rId12" imgW="110484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675313"/>
                        <a:ext cx="2278062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1214438" y="4256088"/>
          <a:ext cx="17732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Formel" r:id="rId14" imgW="787320" imgH="304560" progId="Equation.3">
                  <p:embed/>
                </p:oleObj>
              </mc:Choice>
              <mc:Fallback>
                <p:oleObj name="Formel" r:id="rId14" imgW="787320" imgH="3045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256088"/>
                        <a:ext cx="17732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/>
          <p:cNvSpPr/>
          <p:nvPr/>
        </p:nvSpPr>
        <p:spPr>
          <a:xfrm>
            <a:off x="1116013" y="3068638"/>
            <a:ext cx="4103687" cy="8651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1447800" y="4851400"/>
          <a:ext cx="5032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16" imgW="393480" imgH="266400" progId="Equation.DSMT4">
                  <p:embed/>
                </p:oleObj>
              </mc:Choice>
              <mc:Fallback>
                <p:oleObj name="Equation" r:id="rId16" imgW="39348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51400"/>
                        <a:ext cx="5032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The General Case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458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Test of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/>
              <a:t>J</a:t>
            </a:r>
            <a:r>
              <a:rPr lang="en-US" sz="2000"/>
              <a:t> linear restrictions on coefficients 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x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matrix,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-vector)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Example: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Wald test: 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>
                <a:sym typeface="Symbol" pitchFamily="18" charset="2"/>
              </a:rPr>
              <a:t>		</a:t>
            </a:r>
            <a:r>
              <a:rPr lang="el-GR" sz="2000">
                <a:sym typeface="Symbol" pitchFamily="18" charset="2"/>
              </a:rPr>
              <a:t>ξ</a:t>
            </a:r>
            <a:r>
              <a:rPr lang="en-US" sz="2000">
                <a:sym typeface="Symbol" pitchFamily="18" charset="2"/>
              </a:rPr>
              <a:t> = (</a:t>
            </a:r>
            <a:r>
              <a:rPr lang="en-US" sz="2000" i="1">
                <a:sym typeface="Symbol" pitchFamily="18" charset="2"/>
              </a:rPr>
              <a:t>Rb </a:t>
            </a:r>
            <a:r>
              <a:rPr lang="en-US" sz="2000">
                <a:sym typeface="Symbol" pitchFamily="18" charset="2"/>
              </a:rPr>
              <a:t>-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)’[</a:t>
            </a:r>
            <a:r>
              <a:rPr lang="en-US" sz="2000" i="1">
                <a:sym typeface="Symbol" pitchFamily="18" charset="2"/>
              </a:rPr>
              <a:t>R</a:t>
            </a:r>
            <a:r>
              <a:rPr lang="en-US" sz="2000">
                <a:sym typeface="Symbol" pitchFamily="18" charset="2"/>
              </a:rPr>
              <a:t>V{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}</a:t>
            </a:r>
            <a:r>
              <a:rPr lang="en-US" sz="2000" i="1">
                <a:sym typeface="Symbol" pitchFamily="18" charset="2"/>
              </a:rPr>
              <a:t>R</a:t>
            </a:r>
            <a:r>
              <a:rPr lang="en-US" sz="2000">
                <a:sym typeface="Symbol" pitchFamily="18" charset="2"/>
              </a:rPr>
              <a:t>’]</a:t>
            </a:r>
            <a:r>
              <a:rPr lang="en-US" sz="2000" baseline="30000">
                <a:sym typeface="Symbol" pitchFamily="18" charset="2"/>
              </a:rPr>
              <a:t>-1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 i="1">
                <a:sym typeface="Symbol" pitchFamily="18" charset="2"/>
              </a:rPr>
              <a:t>Rb </a:t>
            </a:r>
            <a:r>
              <a:rPr lang="en-US" sz="2000">
                <a:sym typeface="Symbol" pitchFamily="18" charset="2"/>
              </a:rPr>
              <a:t>-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follows under </a:t>
            </a:r>
            <a:r>
              <a:rPr lang="en-US" sz="2000"/>
              <a:t>H</a:t>
            </a:r>
            <a:r>
              <a:rPr lang="en-US" sz="2000" baseline="-25000"/>
              <a:t>0</a:t>
            </a:r>
            <a:r>
              <a:rPr lang="en-US" sz="2000">
                <a:sym typeface="Symbol" pitchFamily="18" charset="2"/>
              </a:rPr>
              <a:t> for large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 approximately the Chi-squared distribution with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 d.f. </a:t>
            </a:r>
          </a:p>
          <a:p>
            <a:pPr>
              <a:spcBef>
                <a:spcPts val="600"/>
              </a:spcBef>
            </a:pPr>
            <a:r>
              <a:rPr lang="en-US" sz="2000"/>
              <a:t>Test based on </a:t>
            </a:r>
            <a:r>
              <a:rPr lang="en-US" sz="2000" i="1"/>
              <a:t>F</a:t>
            </a:r>
            <a:r>
              <a:rPr lang="en-US" sz="2000"/>
              <a:t> = </a:t>
            </a:r>
            <a:r>
              <a:rPr lang="el-GR" sz="2000">
                <a:sym typeface="Symbol" pitchFamily="18" charset="2"/>
              </a:rPr>
              <a:t>ξ</a:t>
            </a:r>
            <a:r>
              <a:rPr lang="de-AT" sz="2000">
                <a:sym typeface="Symbol" pitchFamily="18" charset="2"/>
              </a:rPr>
              <a:t> </a:t>
            </a:r>
            <a:r>
              <a:rPr lang="en-US" sz="2000"/>
              <a:t>/</a:t>
            </a:r>
            <a:r>
              <a:rPr lang="en-US" sz="2000" i="1"/>
              <a:t>J </a:t>
            </a:r>
            <a:r>
              <a:rPr lang="en-US" sz="2000">
                <a:sym typeface="Symbol" pitchFamily="18" charset="2"/>
              </a:rPr>
              <a:t>is algebraically identical to the </a:t>
            </a:r>
            <a:r>
              <a:rPr lang="en-US" sz="2000" i="1">
                <a:sym typeface="Symbol" pitchFamily="18" charset="2"/>
              </a:rPr>
              <a:t>F</a:t>
            </a:r>
            <a:r>
              <a:rPr lang="en-US" sz="2000">
                <a:sym typeface="Symbol" pitchFamily="18" charset="2"/>
              </a:rPr>
              <a:t>-test with</a:t>
            </a:r>
            <a:endParaRPr lang="en-US" sz="2000" i="1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i="1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</a:t>
            </a:r>
            <a:endParaRPr lang="en-US" sz="200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949EB-77B2-4287-8A84-E5837E647397}" type="slidenum">
              <a:rPr lang="de-AT" altLang="en-US"/>
              <a:pPr>
                <a:defRPr/>
              </a:pPr>
              <a:t>30</a:t>
            </a:fld>
            <a:endParaRPr lang="de-AT" altLang="en-US" dirty="0"/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1476375" y="5229225"/>
          <a:ext cx="18716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Formel" r:id="rId6" imgW="1041120" imgH="431640" progId="Equation.3">
                  <p:embed/>
                </p:oleObj>
              </mc:Choice>
              <mc:Fallback>
                <p:oleObj name="Formel" r:id="rId6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229225"/>
                        <a:ext cx="18716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1465263" y="2571750"/>
          <a:ext cx="24590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Formel" r:id="rId8" imgW="1485720" imgH="457200" progId="Equation.3">
                  <p:embed/>
                </p:oleObj>
              </mc:Choice>
              <mc:Fallback>
                <p:oleObj name="Formel" r:id="rId8" imgW="148572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2571750"/>
                        <a:ext cx="2459037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>
                <a:latin typeface="Verdana" pitchFamily="34" charset="0"/>
              </a:rPr>
              <a:t>p</a:t>
            </a:r>
            <a:r>
              <a:rPr lang="en-US" sz="4000">
                <a:latin typeface="Verdana" pitchFamily="34" charset="0"/>
              </a:rPr>
              <a:t>-value, Size, and Power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Type I error: the null hypothesis is rejected, while it is actually true </a:t>
            </a:r>
          </a:p>
          <a:p>
            <a:pPr>
              <a:spcBef>
                <a:spcPts val="600"/>
              </a:spcBef>
            </a:pPr>
            <a:r>
              <a:rPr lang="en-US" sz="2000" i="1" dirty="0"/>
              <a:t>p</a:t>
            </a:r>
            <a:r>
              <a:rPr lang="en-US" sz="2000" dirty="0"/>
              <a:t>-value: the probability to commit the type I error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 experimental situations, the probability of committing the type I error can be chosen before applying the test; this probability is the significance level α, also denoted as the </a:t>
            </a:r>
            <a:r>
              <a:rPr lang="en-US" sz="2000" b="1" dirty="0"/>
              <a:t>size of the test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 model-building situations, not a decision but learning from data is intended; multiple testing is quite usual; the use of </a:t>
            </a:r>
            <a:r>
              <a:rPr lang="en-US" sz="2000" i="1" dirty="0"/>
              <a:t>p</a:t>
            </a:r>
            <a:r>
              <a:rPr lang="en-US" sz="2000" dirty="0"/>
              <a:t>-values is more appropriate than using a strict </a:t>
            </a:r>
            <a:r>
              <a:rPr lang="el-GR" sz="2000" dirty="0"/>
              <a:t>α</a:t>
            </a:r>
            <a:r>
              <a:rPr lang="de-AT" sz="2000" dirty="0"/>
              <a:t>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Type II error: the null hypothesis is not rejected, while it is actually wrong; the decision is not in favor of the true alternative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The probability to decide in favor of the true alternative, i.e., not making a type II error, is called the </a:t>
            </a:r>
            <a:r>
              <a:rPr lang="en-US" sz="2000" b="1" dirty="0"/>
              <a:t>power of the test</a:t>
            </a:r>
            <a:r>
              <a:rPr lang="en-US" sz="2000" dirty="0"/>
              <a:t>; depends of true parameter values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C9F34-032E-42C2-80A5-243CB585A687}" type="slidenum">
              <a:rPr lang="de-AT" altLang="en-US"/>
              <a:pPr>
                <a:defRPr/>
              </a:pPr>
              <a:t>31</a:t>
            </a:fld>
            <a:endParaRPr lang="de-AT" altLang="en-US" dirty="0"/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>
                <a:latin typeface="Verdana" pitchFamily="34" charset="0"/>
              </a:rPr>
              <a:t>p</a:t>
            </a:r>
            <a:r>
              <a:rPr lang="en-US" sz="4000">
                <a:latin typeface="Verdana" pitchFamily="34" charset="0"/>
              </a:rPr>
              <a:t>-value, Size, and Power,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/>
              <a:t>The smaller the size of the test, the smaller is its power (for a given sample size)</a:t>
            </a:r>
          </a:p>
          <a:p>
            <a:pPr>
              <a:spcBef>
                <a:spcPts val="600"/>
              </a:spcBef>
            </a:pPr>
            <a:r>
              <a:rPr lang="en-US" sz="2000"/>
              <a:t>The more H</a:t>
            </a:r>
            <a:r>
              <a:rPr lang="en-US" sz="2000" baseline="-25000"/>
              <a:t>A</a:t>
            </a:r>
            <a:r>
              <a:rPr lang="en-US" sz="2000"/>
              <a:t> deviates from H</a:t>
            </a:r>
            <a:r>
              <a:rPr lang="en-US" sz="2000" baseline="-25000"/>
              <a:t>0</a:t>
            </a:r>
            <a:r>
              <a:rPr lang="en-US" sz="2000"/>
              <a:t>, the larger is the power of a test of a given size (given the sample size)</a:t>
            </a:r>
          </a:p>
          <a:p>
            <a:pPr>
              <a:spcBef>
                <a:spcPts val="600"/>
              </a:spcBef>
            </a:pPr>
            <a:r>
              <a:rPr lang="en-US" sz="2000"/>
              <a:t>The larger the sample size, the larger is the power of a test of a given size</a:t>
            </a:r>
          </a:p>
          <a:p>
            <a:pPr>
              <a:spcBef>
                <a:spcPts val="600"/>
              </a:spcBef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Attention! Significance vs relevance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074CA-60A3-4F7C-A582-90B0E7612B9A}" type="slidenum">
              <a:rPr lang="de-AT" altLang="en-US"/>
              <a:pPr>
                <a:defRPr/>
              </a:pPr>
              <a:t>32</a:t>
            </a:fld>
            <a:endParaRPr lang="de-AT" altLang="en-US" dirty="0"/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7554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</a:t>
            </a:r>
            <a:r>
              <a:rPr lang="nl-NL" sz="4000">
                <a:latin typeface="Verdana" pitchFamily="34" charset="0"/>
              </a:rPr>
              <a:t>Asymptotic Properties 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867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/>
              <a:t>Gauss-Markov assumptions (A1)-(A4) plus the normality assumption (A5) are in many situations very restrictive</a:t>
            </a: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An alternative are properties derived from asymptotic theory</a:t>
            </a:r>
          </a:p>
          <a:p>
            <a:pPr>
              <a:spcBef>
                <a:spcPts val="600"/>
              </a:spcBef>
            </a:pPr>
            <a:r>
              <a:rPr lang="en-US" sz="2000"/>
              <a:t>Asymptotic results hopefully are sufficiently precise approximations for large (but finite) </a:t>
            </a:r>
            <a:r>
              <a:rPr lang="en-US" sz="2000" i="1"/>
              <a:t>N</a:t>
            </a:r>
          </a:p>
          <a:p>
            <a:pPr>
              <a:spcBef>
                <a:spcPts val="600"/>
              </a:spcBef>
            </a:pPr>
            <a:r>
              <a:rPr lang="en-US" sz="2000"/>
              <a:t>Typically, Monte Carlo simulations are used to assess the quality of asymptotic results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Asymptotic theory: deals with the case where the sample size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 goes to infinity: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de-AT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860DF-A1E6-4748-A161-9843B7513318}" type="slidenum">
              <a:rPr lang="de-AT" altLang="en-US"/>
              <a:pPr>
                <a:defRPr/>
              </a:pPr>
              <a:t>34</a:t>
            </a:fld>
            <a:endParaRPr lang="de-AT" altLang="en-US" dirty="0"/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86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Chebychev’s Inequality 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err="1"/>
              <a:t>Chebychev’s</a:t>
            </a:r>
            <a:r>
              <a:rPr lang="en-GB" sz="2000" dirty="0"/>
              <a:t> Inequality: Bound for the probability of deviations from its mean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>
                <a:sym typeface="Symbol" pitchFamily="18" charset="2"/>
              </a:rPr>
              <a:t>		</a:t>
            </a:r>
            <a:r>
              <a:rPr lang="en-GB" sz="2000" i="1" dirty="0">
                <a:sym typeface="Symbol" pitchFamily="18" charset="2"/>
              </a:rPr>
              <a:t>P</a:t>
            </a:r>
            <a:r>
              <a:rPr lang="en-GB" sz="2000" dirty="0">
                <a:sym typeface="Symbol" pitchFamily="18" charset="2"/>
              </a:rPr>
              <a:t>{|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-E{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}| &gt; </a:t>
            </a:r>
            <a:r>
              <a:rPr lang="en-GB" sz="2000" i="1" dirty="0" err="1">
                <a:sym typeface="Symbol" pitchFamily="18" charset="2"/>
              </a:rPr>
              <a:t>r</a:t>
            </a:r>
            <a:r>
              <a:rPr lang="en-GB" sz="2000" dirty="0" err="1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dirty="0">
                <a:sym typeface="Symbol" pitchFamily="18" charset="2"/>
              </a:rPr>
              <a:t>} &lt; </a:t>
            </a:r>
            <a:r>
              <a:rPr lang="en-GB" sz="2000" i="1" dirty="0">
                <a:sym typeface="Symbol" pitchFamily="18" charset="2"/>
              </a:rPr>
              <a:t>r</a:t>
            </a:r>
            <a:r>
              <a:rPr lang="en-GB" sz="2000" baseline="30000" dirty="0">
                <a:sym typeface="Symbol" pitchFamily="18" charset="2"/>
              </a:rPr>
              <a:t>- -2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>
                <a:sym typeface="Symbol" pitchFamily="18" charset="2"/>
              </a:rPr>
              <a:t>	</a:t>
            </a:r>
            <a:r>
              <a:rPr lang="en-GB" sz="2000" dirty="0"/>
              <a:t>for all </a:t>
            </a:r>
            <a:r>
              <a:rPr lang="en-GB" sz="2000" i="1" dirty="0"/>
              <a:t>r</a:t>
            </a:r>
            <a:r>
              <a:rPr lang="en-GB" sz="2000" dirty="0"/>
              <a:t>&gt;0; true for any distribution with moments </a:t>
            </a:r>
            <a:r>
              <a:rPr lang="en-GB" sz="2000" dirty="0">
                <a:sym typeface="Symbol" pitchFamily="18" charset="2"/>
              </a:rPr>
              <a:t>E{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 and </a:t>
            </a:r>
            <a:r>
              <a:rPr lang="en-GB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baseline="30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= V{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For OLS estimator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/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en-GB" sz="105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for all </a:t>
            </a:r>
            <a:r>
              <a:rPr lang="en-GB" sz="2000" dirty="0">
                <a:latin typeface="Symbol" pitchFamily="18" charset="2"/>
              </a:rPr>
              <a:t>d</a:t>
            </a:r>
            <a:r>
              <a:rPr lang="en-GB" sz="2000" dirty="0"/>
              <a:t>&gt;0; </a:t>
            </a:r>
            <a:r>
              <a:rPr lang="en-GB" sz="2000" i="1" dirty="0" err="1">
                <a:cs typeface="Arial" charset="0"/>
              </a:rPr>
              <a:t>c</a:t>
            </a:r>
            <a:r>
              <a:rPr lang="en-GB" sz="2000" baseline="-25000" dirty="0" err="1">
                <a:cs typeface="Arial" charset="0"/>
              </a:rPr>
              <a:t>kk</a:t>
            </a:r>
            <a:r>
              <a:rPr lang="en-GB" sz="2000" dirty="0">
                <a:cs typeface="Arial" charset="0"/>
              </a:rPr>
              <a:t>: the </a:t>
            </a:r>
            <a:r>
              <a:rPr lang="en-GB" sz="2000" i="1" dirty="0">
                <a:cs typeface="Arial" charset="0"/>
              </a:rPr>
              <a:t>k</a:t>
            </a:r>
            <a:r>
              <a:rPr lang="en-GB" sz="2000" dirty="0">
                <a:cs typeface="Arial" charset="0"/>
              </a:rPr>
              <a:t>-</a:t>
            </a:r>
            <a:r>
              <a:rPr lang="en-GB" sz="2000" dirty="0" err="1">
                <a:cs typeface="Arial" charset="0"/>
              </a:rPr>
              <a:t>th</a:t>
            </a:r>
            <a:r>
              <a:rPr lang="en-GB" sz="2000" dirty="0">
                <a:cs typeface="Arial" charset="0"/>
              </a:rPr>
              <a:t> diagonal element of (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’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)</a:t>
            </a:r>
            <a:r>
              <a:rPr lang="en-GB" sz="2000" baseline="30000" dirty="0">
                <a:cs typeface="Arial" charset="0"/>
              </a:rPr>
              <a:t>-1</a:t>
            </a:r>
            <a:r>
              <a:rPr lang="en-GB" sz="2000" dirty="0">
                <a:cs typeface="Arial" charset="0"/>
              </a:rPr>
              <a:t> = </a:t>
            </a:r>
            <a:r>
              <a:rPr lang="en-GB" sz="2000" dirty="0"/>
              <a:t>(</a:t>
            </a:r>
            <a:r>
              <a:rPr lang="en-GB" sz="2000" dirty="0" err="1">
                <a:cs typeface="Arial" charset="0"/>
              </a:rPr>
              <a:t>Σ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’)</a:t>
            </a:r>
            <a:r>
              <a:rPr lang="en-GB" sz="2000" baseline="30000" dirty="0">
                <a:cs typeface="Arial" charset="0"/>
              </a:rPr>
              <a:t>-1</a:t>
            </a:r>
          </a:p>
          <a:p>
            <a:pPr>
              <a:defRPr/>
            </a:pPr>
            <a:r>
              <a:rPr lang="en-GB" sz="2000" dirty="0">
                <a:cs typeface="Arial" charset="0"/>
              </a:rPr>
              <a:t>For growing </a:t>
            </a:r>
            <a:r>
              <a:rPr lang="en-GB" sz="2000" i="1" dirty="0">
                <a:cs typeface="Arial" charset="0"/>
              </a:rPr>
              <a:t>N</a:t>
            </a:r>
            <a:r>
              <a:rPr lang="en-GB" sz="2000" dirty="0">
                <a:cs typeface="Arial" charset="0"/>
              </a:rPr>
              <a:t>: the elements of </a:t>
            </a:r>
            <a:r>
              <a:rPr lang="en-GB" sz="2000" dirty="0" err="1">
                <a:cs typeface="Arial" charset="0"/>
              </a:rPr>
              <a:t>Σ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’ increase, </a:t>
            </a:r>
            <a:r>
              <a:rPr lang="en-GB" sz="2000" dirty="0">
                <a:sym typeface="Symbol" pitchFamily="18" charset="2"/>
              </a:rPr>
              <a:t>V{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>
                <a:sym typeface="Symbol" pitchFamily="18" charset="2"/>
              </a:rPr>
              <a:t>} decreases</a:t>
            </a:r>
          </a:p>
          <a:p>
            <a:pPr>
              <a:defRPr/>
            </a:pPr>
            <a:r>
              <a:rPr lang="en-GB" sz="2000" dirty="0">
                <a:cs typeface="Arial" charset="0"/>
                <a:sym typeface="Symbol" pitchFamily="18" charset="2"/>
              </a:rPr>
              <a:t>Given (A6) [see next slide], for </a:t>
            </a:r>
            <a:r>
              <a:rPr lang="en-GB" sz="2000" dirty="0"/>
              <a:t>all </a:t>
            </a:r>
            <a:r>
              <a:rPr lang="en-GB" sz="2000" dirty="0">
                <a:latin typeface="Symbol" pitchFamily="18" charset="2"/>
              </a:rPr>
              <a:t>d</a:t>
            </a:r>
            <a:r>
              <a:rPr lang="en-GB" sz="2000" dirty="0"/>
              <a:t>&gt;0</a:t>
            </a:r>
          </a:p>
          <a:p>
            <a:pPr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dirty="0">
                <a:sym typeface="Symbol" pitchFamily="18" charset="2"/>
              </a:rPr>
              <a:t>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>
                <a:sym typeface="Symbol" pitchFamily="18" charset="2"/>
              </a:rPr>
              <a:t> converges in probability to </a:t>
            </a:r>
            <a:r>
              <a:rPr lang="en-GB" sz="2000" dirty="0" err="1">
                <a:latin typeface="Symbol" pitchFamily="18" charset="2"/>
              </a:rPr>
              <a:t>b</a:t>
            </a:r>
            <a:r>
              <a:rPr lang="en-GB" sz="2000" baseline="-25000" dirty="0" err="1"/>
              <a:t>k</a:t>
            </a:r>
            <a:r>
              <a:rPr lang="en-GB" sz="2000" dirty="0"/>
              <a:t> for </a:t>
            </a:r>
            <a:r>
              <a:rPr lang="en-GB" sz="2000" i="1" dirty="0">
                <a:sym typeface="Symbol" pitchFamily="18" charset="2"/>
              </a:rPr>
              <a:t>N </a:t>
            </a:r>
            <a:r>
              <a:rPr lang="en-GB" sz="2000" dirty="0">
                <a:sym typeface="Symbol" pitchFamily="18" charset="2"/>
              </a:rPr>
              <a:t>→</a:t>
            </a:r>
            <a:r>
              <a:rPr lang="en-GB" sz="2000" i="1" dirty="0">
                <a:sym typeface="Symbol" pitchFamily="18" charset="2"/>
              </a:rPr>
              <a:t> </a:t>
            </a:r>
            <a:r>
              <a:rPr lang="en-GB" sz="2000" dirty="0">
                <a:sym typeface="Symbol" pitchFamily="18" charset="2"/>
              </a:rPr>
              <a:t>∞</a:t>
            </a:r>
            <a:r>
              <a:rPr lang="en-GB" sz="2000" dirty="0"/>
              <a:t>; </a:t>
            </a:r>
            <a:r>
              <a:rPr lang="en-GB" sz="2000" dirty="0" err="1">
                <a:sym typeface="Symbol" pitchFamily="18" charset="2"/>
              </a:rPr>
              <a:t>plim</a:t>
            </a:r>
            <a:r>
              <a:rPr lang="en-GB" sz="2000" i="1" baseline="-25000" dirty="0" err="1">
                <a:sym typeface="Symbol" pitchFamily="18" charset="2"/>
              </a:rPr>
              <a:t>N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→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∞ </a:t>
            </a:r>
            <a:r>
              <a:rPr lang="en-GB" sz="2000" i="1" dirty="0" err="1">
                <a:sym typeface="Symbol" pitchFamily="18" charset="2"/>
              </a:rPr>
              <a:t>b</a:t>
            </a:r>
            <a:r>
              <a:rPr lang="en-GB" sz="2000" baseline="-25000" dirty="0" err="1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dirty="0" err="1">
                <a:cs typeface="Arial" charset="0"/>
              </a:rPr>
              <a:t>β</a:t>
            </a:r>
            <a:r>
              <a:rPr lang="en-GB" sz="2000" baseline="-25000" dirty="0" err="1">
                <a:sym typeface="Symbol" pitchFamily="18" charset="2"/>
              </a:rPr>
              <a:t>k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  <a:sym typeface="Symbol" pitchFamily="18" charset="2"/>
              </a:rPr>
              <a:t> </a:t>
            </a:r>
            <a:endParaRPr lang="en-US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50621-D058-4512-B6CB-F0DF49E8323A}" type="slidenum">
              <a:rPr lang="de-AT" altLang="en-US"/>
              <a:pPr>
                <a:defRPr/>
              </a:pPr>
              <a:t>35</a:t>
            </a:fld>
            <a:endParaRPr lang="de-AT" altLang="en-US" dirty="0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403350" y="3536950"/>
          <a:ext cx="2736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Formel" r:id="rId6" imgW="1511280" imgH="419040" progId="Equation.3">
                  <p:embed/>
                </p:oleObj>
              </mc:Choice>
              <mc:Fallback>
                <p:oleObj name="Formel" r:id="rId6" imgW="1511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536950"/>
                        <a:ext cx="27368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446213" y="5373688"/>
          <a:ext cx="33416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3" name="Formel" r:id="rId8" imgW="1714320" imgH="228600" progId="Equation.3">
                  <p:embed/>
                </p:oleObj>
              </mc:Choice>
              <mc:Fallback>
                <p:oleObj name="Formel" r:id="rId8" imgW="17143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5373688"/>
                        <a:ext cx="334168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 of the OLS-estimator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altLang="cs-CZ" sz="2000" dirty="0"/>
              <a:t>Simple linear regression</a:t>
            </a:r>
          </a:p>
          <a:p>
            <a:pPr>
              <a:buFont typeface="Wingdings" pitchFamily="2" charset="2"/>
              <a:buNone/>
              <a:defRPr/>
            </a:pPr>
            <a:r>
              <a:rPr lang="en-GB" altLang="cs-CZ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GB" altLang="cs-CZ" sz="2000" dirty="0"/>
              <a:t>Observations: (</a:t>
            </a:r>
            <a:r>
              <a:rPr lang="en-GB" altLang="cs-CZ" sz="2000" i="1" dirty="0" err="1"/>
              <a:t>y</a:t>
            </a:r>
            <a:r>
              <a:rPr lang="en-GB" altLang="cs-CZ" sz="2000" baseline="-25000" dirty="0" err="1"/>
              <a:t>i</a:t>
            </a:r>
            <a:r>
              <a:rPr lang="en-GB" altLang="cs-CZ" sz="2000" dirty="0"/>
              <a:t>, </a:t>
            </a:r>
            <a:r>
              <a:rPr lang="en-GB" altLang="cs-CZ" sz="2000" i="1" dirty="0"/>
              <a:t>x</a:t>
            </a:r>
            <a:r>
              <a:rPr lang="en-GB" altLang="cs-CZ" sz="2000" baseline="-25000" dirty="0"/>
              <a:t>i</a:t>
            </a:r>
            <a:r>
              <a:rPr lang="en-GB" altLang="cs-CZ" sz="2000" dirty="0"/>
              <a:t>), </a:t>
            </a:r>
            <a:r>
              <a:rPr lang="en-GB" altLang="cs-CZ" sz="2000" i="1" dirty="0" err="1"/>
              <a:t>i</a:t>
            </a:r>
            <a:r>
              <a:rPr lang="en-GB" altLang="cs-CZ" sz="2000" dirty="0"/>
              <a:t> = 1, …, </a:t>
            </a:r>
            <a:r>
              <a:rPr lang="en-GB" altLang="cs-CZ" sz="2000" i="1" dirty="0"/>
              <a:t>N</a:t>
            </a:r>
            <a:r>
              <a:rPr lang="en-GB" altLang="cs-CZ" sz="2000" dirty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OLS estimator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de-AT" sz="1050" dirty="0"/>
          </a:p>
          <a:p>
            <a:pPr>
              <a:buFont typeface="Wingdings" pitchFamily="2" charset="2"/>
              <a:buNone/>
              <a:defRPr/>
            </a:pPr>
            <a:endParaRPr lang="de-AT" sz="1050" dirty="0"/>
          </a:p>
          <a:p>
            <a:pPr>
              <a:spcBef>
                <a:spcPts val="1200"/>
              </a:spcBef>
              <a:defRPr/>
            </a:pPr>
            <a:r>
              <a:rPr lang="en-GB" sz="2000" dirty="0"/>
              <a:t>		       and  		  converge in probability to 	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 and 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}, respectively</a:t>
            </a:r>
            <a:endParaRPr lang="en-GB" sz="2000" dirty="0"/>
          </a:p>
          <a:p>
            <a:pPr>
              <a:defRPr/>
            </a:pPr>
            <a:r>
              <a:rPr lang="de-AT" sz="2000" dirty="0">
                <a:cs typeface="Arial" charset="0"/>
              </a:rPr>
              <a:t>Due </a:t>
            </a:r>
            <a:r>
              <a:rPr lang="de-AT" sz="2000" dirty="0" err="1">
                <a:cs typeface="Arial" charset="0"/>
              </a:rPr>
              <a:t>to</a:t>
            </a:r>
            <a:r>
              <a:rPr lang="de-AT" sz="2000" dirty="0">
                <a:cs typeface="Arial" charset="0"/>
              </a:rPr>
              <a:t> (A2), 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 = 0; with 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 &gt; 0 follows 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dirty="0" err="1">
                <a:sym typeface="Symbol" pitchFamily="18" charset="2"/>
              </a:rPr>
              <a:t>plim</a:t>
            </a:r>
            <a:r>
              <a:rPr lang="en-GB" sz="2000" i="1" baseline="-25000" dirty="0" err="1">
                <a:sym typeface="Symbol" pitchFamily="18" charset="2"/>
              </a:rPr>
              <a:t>N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→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∞ </a:t>
            </a:r>
            <a:r>
              <a:rPr lang="en-GB" sz="2000" i="1" dirty="0">
                <a:sym typeface="Symbol" pitchFamily="18" charset="2"/>
              </a:rPr>
              <a:t>b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+ 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}/V{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  <a:sym typeface="Symbol" pitchFamily="18" charset="2"/>
              </a:rPr>
              <a:t> </a:t>
            </a:r>
            <a:endParaRPr lang="en-US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EA601-E945-4FC2-ADAB-79900BEFF39F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46138" y="4287838"/>
          <a:ext cx="1962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2" name="Equation" r:id="rId4" imgW="1155600" imgH="291960" progId="Equation.DSMT4">
                  <p:embed/>
                </p:oleObj>
              </mc:Choice>
              <mc:Fallback>
                <p:oleObj name="Equation" r:id="rId4" imgW="1155600" imgH="291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287838"/>
                        <a:ext cx="1962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1403350" y="3109913"/>
          <a:ext cx="532923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3" name="Equation" r:id="rId6" imgW="3136680" imgH="685800" progId="Equation.DSMT4">
                  <p:embed/>
                </p:oleObj>
              </mc:Choice>
              <mc:Fallback>
                <p:oleObj name="Equation" r:id="rId6" imgW="313668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109913"/>
                        <a:ext cx="5329238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343275" y="4275138"/>
          <a:ext cx="18764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Equation" r:id="rId8" imgW="1104840" imgH="291960" progId="Equation.DSMT4">
                  <p:embed/>
                </p:oleObj>
              </mc:Choice>
              <mc:Fallback>
                <p:oleObj name="Equation" r:id="rId8" imgW="110484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4275138"/>
                        <a:ext cx="18764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Consistency</a:t>
            </a:r>
          </a:p>
        </p:txBody>
      </p:sp>
      <p:sp>
        <p:nvSpPr>
          <p:cNvPr id="3174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(A2) from the Gauss-Markov assumptions (exogenous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, all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and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are independent) and the assumption (A6) are fulfilled: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de-AT" sz="2000">
                <a:sym typeface="Symbol" pitchFamily="18" charset="2"/>
              </a:rPr>
              <a:t>	</a:t>
            </a:r>
            <a:r>
              <a:rPr lang="en-US" sz="2000" i="1"/>
              <a:t>b</a:t>
            </a:r>
            <a:r>
              <a:rPr lang="en-US" sz="2000" baseline="-25000"/>
              <a:t>k</a:t>
            </a:r>
            <a:r>
              <a:rPr lang="en-US" sz="2000">
                <a:sym typeface="Symbol" pitchFamily="18" charset="2"/>
              </a:rPr>
              <a:t> converges in probability to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/>
              <a:t> 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 </a:t>
            </a: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>
                <a:sym typeface="Symbol" pitchFamily="18" charset="2"/>
              </a:rPr>
              <a:t>Consistency of the OLS estimators 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 </a:t>
            </a:r>
            <a:r>
              <a:rPr lang="en-US" sz="2000">
                <a:sym typeface="Symbol" pitchFamily="18" charset="2"/>
              </a:rPr>
              <a:t>converges in </a:t>
            </a:r>
            <a:r>
              <a:rPr lang="en-US" sz="2000">
                <a:cs typeface="Arial" charset="0"/>
              </a:rPr>
              <a:t>probability to </a:t>
            </a:r>
            <a:r>
              <a:rPr lang="el-GR" sz="2000">
                <a:cs typeface="Arial" charset="0"/>
              </a:rPr>
              <a:t>β</a:t>
            </a:r>
            <a:r>
              <a:rPr lang="de-AT" sz="2000">
                <a:cs typeface="Arial" charset="0"/>
              </a:rPr>
              <a:t>,</a:t>
            </a:r>
            <a:r>
              <a:rPr lang="en-US" sz="2000"/>
              <a:t> i.e., </a:t>
            </a:r>
            <a:r>
              <a:rPr lang="en-US" sz="2000">
                <a:cs typeface="Arial" charset="0"/>
              </a:rPr>
              <a:t>the probability that 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 differs from </a:t>
            </a:r>
            <a:r>
              <a:rPr lang="el-GR" sz="2000">
                <a:cs typeface="Arial" charset="0"/>
              </a:rPr>
              <a:t>β</a:t>
            </a:r>
            <a:r>
              <a:rPr lang="en-US" sz="2000">
                <a:cs typeface="Arial" charset="0"/>
              </a:rPr>
              <a:t> by a certain amount goes to zero </a:t>
            </a:r>
            <a:r>
              <a:rPr lang="en-US" sz="2000"/>
              <a:t>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endParaRPr lang="en-US" sz="2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The distribution of </a:t>
            </a:r>
            <a:r>
              <a:rPr lang="en-US" sz="2000" i="1">
                <a:cs typeface="Arial" charset="0"/>
              </a:rPr>
              <a:t>b </a:t>
            </a:r>
            <a:r>
              <a:rPr lang="en-US" sz="2000">
                <a:cs typeface="Arial" charset="0"/>
              </a:rPr>
              <a:t>collapses in</a:t>
            </a:r>
            <a:r>
              <a:rPr lang="el-GR" sz="2000">
                <a:cs typeface="Arial" charset="0"/>
              </a:rPr>
              <a:t> β</a:t>
            </a:r>
            <a:endParaRPr lang="de-AT" sz="2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plim</a:t>
            </a:r>
            <a:r>
              <a:rPr lang="en-US" sz="2000" i="1" baseline="-25000">
                <a:sym typeface="Symbol" pitchFamily="18" charset="2"/>
              </a:rPr>
              <a:t>N </a:t>
            </a:r>
            <a:r>
              <a:rPr lang="en-US" sz="2000" baseline="-25000">
                <a:sym typeface="Symbol" pitchFamily="18" charset="2"/>
              </a:rPr>
              <a:t>→</a:t>
            </a:r>
            <a:r>
              <a:rPr lang="en-US" sz="2000" i="1" baseline="-25000">
                <a:sym typeface="Symbol" pitchFamily="18" charset="2"/>
              </a:rPr>
              <a:t> </a:t>
            </a:r>
            <a:r>
              <a:rPr lang="en-US" sz="2000" baseline="-25000">
                <a:sym typeface="Symbol" pitchFamily="18" charset="2"/>
              </a:rPr>
              <a:t>∞ 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 = </a:t>
            </a:r>
            <a:r>
              <a:rPr lang="el-GR" sz="2000">
                <a:cs typeface="Arial" charset="0"/>
              </a:rPr>
              <a:t>β</a:t>
            </a:r>
            <a:endParaRPr lang="en-US" sz="200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/>
              <a:t>Needs no assumptions beyond (A2) and (A6)!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0B5BC-88C6-4D6F-BF82-434FFE71854B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2276475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A6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1/N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1" u="none" strike="noStrike" cap="none" normalizeH="0" baseline="30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’) = 1/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converges with growing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a finite, nonsingular matrix </a:t>
                      </a: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  <a:endParaRPr kumimoji="0" lang="en-US" sz="2000" b="0" i="1" u="none" strike="noStrike" cap="none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Consistency,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Consistency of OLS estimators can also be shown to hold under weaker assumptions: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The OLS estimators </a:t>
            </a:r>
            <a:r>
              <a:rPr lang="en-US" sz="2000" i="1" dirty="0">
                <a:sym typeface="Symbol" pitchFamily="18" charset="2"/>
              </a:rPr>
              <a:t>b</a:t>
            </a:r>
            <a:r>
              <a:rPr lang="en-US" sz="2000" dirty="0">
                <a:sym typeface="Symbol" pitchFamily="18" charset="2"/>
              </a:rPr>
              <a:t> are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		</a:t>
            </a:r>
            <a:r>
              <a:rPr lang="en-US" sz="2000" dirty="0" err="1">
                <a:sym typeface="Symbol" pitchFamily="18" charset="2"/>
              </a:rPr>
              <a:t>plim</a:t>
            </a:r>
            <a:r>
              <a:rPr lang="en-US" sz="2000" i="1" baseline="-25000" dirty="0" err="1">
                <a:sym typeface="Symbol" pitchFamily="18" charset="2"/>
              </a:rPr>
              <a:t>N</a:t>
            </a:r>
            <a:r>
              <a:rPr lang="en-US" sz="2000" i="1" baseline="-25000" dirty="0">
                <a:sym typeface="Symbol" pitchFamily="18" charset="2"/>
              </a:rPr>
              <a:t> </a:t>
            </a:r>
            <a:r>
              <a:rPr lang="en-US" sz="2000" baseline="-25000" dirty="0">
                <a:sym typeface="Symbol" pitchFamily="18" charset="2"/>
              </a:rPr>
              <a:t>→</a:t>
            </a:r>
            <a:r>
              <a:rPr lang="en-US" sz="2000" i="1" baseline="-25000" dirty="0">
                <a:sym typeface="Symbol" pitchFamily="18" charset="2"/>
              </a:rPr>
              <a:t> </a:t>
            </a:r>
            <a:r>
              <a:rPr lang="en-US" sz="2000" baseline="-25000" dirty="0">
                <a:sym typeface="Symbol" pitchFamily="18" charset="2"/>
              </a:rPr>
              <a:t>∞ </a:t>
            </a:r>
            <a:r>
              <a:rPr lang="en-US" sz="2000" i="1" dirty="0">
                <a:sym typeface="Symbol" pitchFamily="18" charset="2"/>
              </a:rPr>
              <a:t>b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dirty="0">
                <a:cs typeface="Arial" charset="0"/>
              </a:rPr>
              <a:t>β,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if the assumptions (A7) and (A6) are fulfilled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Follows from</a:t>
            </a:r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plim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 -</a:t>
            </a:r>
            <a:r>
              <a:rPr lang="en-US" sz="2000" dirty="0">
                <a:cs typeface="Arial" charset="0"/>
              </a:rPr>
              <a:t> β</a:t>
            </a:r>
            <a:r>
              <a:rPr lang="en-US" sz="2000" dirty="0"/>
              <a:t>)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xx</a:t>
            </a:r>
            <a:r>
              <a:rPr lang="en-US" sz="2000" baseline="30000" dirty="0"/>
              <a:t>-1</a:t>
            </a:r>
            <a:r>
              <a:rPr lang="en-US" sz="2000" dirty="0"/>
              <a:t>E{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}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F5D73-72BA-4CD5-B51E-C172162B2C85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sp>
        <p:nvSpPr>
          <p:cNvPr id="3277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0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3500438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A7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error terms have zero mean and are uncorrelated with each of the regressors: </a:t>
                      </a:r>
                      <a:r>
                        <a:rPr lang="en-US" sz="2000" dirty="0"/>
                        <a:t>E{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baseline="-25000" dirty="0"/>
                        <a:t>i </a:t>
                      </a:r>
                      <a:r>
                        <a:rPr lang="el-GR" sz="20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i</a:t>
                      </a:r>
                      <a:r>
                        <a:rPr lang="en-US" sz="2000" dirty="0"/>
                        <a:t>} = 0</a:t>
                      </a:r>
                      <a:endParaRPr kumimoji="0" lang="en-US" sz="2000" b="0" i="1" u="none" strike="noStrike" cap="none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772" name="Object 18"/>
          <p:cNvGraphicFramePr>
            <a:graphicFrameLocks noChangeAspect="1"/>
          </p:cNvGraphicFramePr>
          <p:nvPr/>
        </p:nvGraphicFramePr>
        <p:xfrm>
          <a:off x="1403350" y="4543425"/>
          <a:ext cx="37449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2" name="Formel" r:id="rId8" imgW="2031840" imgH="469800" progId="Equation.3">
                  <p:embed/>
                </p:oleObj>
              </mc:Choice>
              <mc:Fallback>
                <p:oleObj name="Formel" r:id="rId8" imgW="2031840" imgH="469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43425"/>
                        <a:ext cx="3744913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 of 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s</a:t>
            </a:r>
            <a:r>
              <a:rPr lang="en-US" sz="4000" i="1" baseline="30000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2</a:t>
            </a:r>
            <a:endParaRPr lang="en-US" sz="4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The estimator </a:t>
            </a:r>
            <a:r>
              <a:rPr lang="en-US" sz="2000" i="1">
                <a:sym typeface="Symbol" pitchFamily="18" charset="2"/>
              </a:rPr>
              <a:t>s</a:t>
            </a:r>
            <a:r>
              <a:rPr lang="en-US" sz="2000" i="1" baseline="30000">
                <a:sym typeface="Symbol" pitchFamily="18" charset="2"/>
              </a:rPr>
              <a:t>2</a:t>
            </a:r>
            <a:r>
              <a:rPr lang="en-US" sz="2000">
                <a:sym typeface="Symbol" pitchFamily="18" charset="2"/>
              </a:rPr>
              <a:t> for the error term variance </a:t>
            </a:r>
            <a:r>
              <a:rPr lang="el-GR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sym typeface="Symbol" pitchFamily="18" charset="2"/>
              </a:rPr>
              <a:t> is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		plim</a:t>
            </a:r>
            <a:r>
              <a:rPr lang="en-US" sz="2000" i="1" baseline="-25000">
                <a:sym typeface="Symbol" pitchFamily="18" charset="2"/>
              </a:rPr>
              <a:t>N </a:t>
            </a:r>
            <a:r>
              <a:rPr lang="en-US" sz="2000" baseline="-25000">
                <a:sym typeface="Symbol" pitchFamily="18" charset="2"/>
              </a:rPr>
              <a:t>→</a:t>
            </a:r>
            <a:r>
              <a:rPr lang="en-US" sz="2000" i="1" baseline="-25000">
                <a:sym typeface="Symbol" pitchFamily="18" charset="2"/>
              </a:rPr>
              <a:t> </a:t>
            </a:r>
            <a:r>
              <a:rPr lang="en-US" sz="2000" baseline="-25000">
                <a:sym typeface="Symbol" pitchFamily="18" charset="2"/>
              </a:rPr>
              <a:t>∞ </a:t>
            </a:r>
            <a:r>
              <a:rPr lang="en-US" sz="2000" i="1">
                <a:sym typeface="Symbol" pitchFamily="18" charset="2"/>
              </a:rPr>
              <a:t>s</a:t>
            </a:r>
            <a:r>
              <a:rPr lang="en-US" sz="2000" i="1" baseline="30000">
                <a:sym typeface="Symbol" pitchFamily="18" charset="2"/>
              </a:rPr>
              <a:t>2</a:t>
            </a:r>
            <a:r>
              <a:rPr lang="en-US" sz="2000">
                <a:sym typeface="Symbol" pitchFamily="18" charset="2"/>
              </a:rPr>
              <a:t> = </a:t>
            </a:r>
            <a:r>
              <a:rPr lang="el-GR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,</a:t>
            </a: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the assumptions (A3), (A6), and (A7) are fulfilled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C94A4-9574-43D8-9B2C-4FB90FD5DF77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Properties of </a:t>
            </a:r>
            <a:r>
              <a:rPr lang="en-US" sz="4000" i="1">
                <a:latin typeface="Verdana" pitchFamily="34" charset="0"/>
              </a:rPr>
              <a:t>R</a:t>
            </a:r>
            <a:r>
              <a:rPr lang="en-US" sz="4000" baseline="30000">
                <a:latin typeface="Verdana" pitchFamily="34" charset="0"/>
              </a:rPr>
              <a:t>2</a:t>
            </a:r>
          </a:p>
        </p:txBody>
      </p:sp>
      <p:sp>
        <p:nvSpPr>
          <p:cNvPr id="307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the portion of the variance in </a:t>
            </a:r>
            <a:r>
              <a:rPr lang="en-US" sz="2000" i="1" dirty="0"/>
              <a:t>Y</a:t>
            </a:r>
            <a:r>
              <a:rPr lang="en-US" sz="2000" dirty="0"/>
              <a:t> that can be explained by the linear regression; 100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measured in percent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0 </a:t>
            </a:r>
            <a:r>
              <a:rPr lang="en-US" sz="2000" dirty="0">
                <a:sym typeface="Symbol" pitchFamily="18" charset="2"/>
              </a:rPr>
              <a:t>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 1, if the model </a:t>
            </a:r>
            <a:r>
              <a:rPr lang="en-US" sz="2000" dirty="0"/>
              <a:t>contains an intercept 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= 1: all residuals are zero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= 0: for all regressors, </a:t>
            </a:r>
            <a:r>
              <a:rPr lang="en-US" sz="2000" i="1" dirty="0" err="1">
                <a:sym typeface="Symbol" pitchFamily="18" charset="2"/>
              </a:rPr>
              <a:t>b</a:t>
            </a:r>
            <a:r>
              <a:rPr lang="en-US" sz="2000" baseline="-25000" dirty="0" err="1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2, …,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; the model explains nothing</a:t>
            </a: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cannot decrease if a variable is added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Comparisons of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for two models makes no sense if the explained variables are different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5B226-074E-440F-B344-5AA0833A15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Consistency: Some Properties</a:t>
            </a:r>
          </a:p>
        </p:txBody>
      </p:sp>
      <p:sp>
        <p:nvSpPr>
          <p:cNvPr id="3482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r>
              <a:rPr lang="de-AT" sz="2000"/>
              <a:t>plim g(</a:t>
            </a:r>
            <a:r>
              <a:rPr lang="de-AT" sz="2000" i="1"/>
              <a:t>b</a:t>
            </a:r>
            <a:r>
              <a:rPr lang="de-AT" sz="2000"/>
              <a:t>) = g(</a:t>
            </a:r>
            <a:r>
              <a:rPr lang="en-US" sz="2000">
                <a:cs typeface="Arial" charset="0"/>
              </a:rPr>
              <a:t>β</a:t>
            </a:r>
            <a:r>
              <a:rPr lang="de-AT" sz="2000"/>
              <a:t>)</a:t>
            </a:r>
          </a:p>
          <a:p>
            <a:pPr lvl="1"/>
            <a:r>
              <a:rPr lang="de-AT" sz="1800"/>
              <a:t>if plim </a:t>
            </a:r>
            <a:r>
              <a:rPr lang="en-US" sz="1800" i="1">
                <a:sym typeface="Symbol" pitchFamily="18" charset="2"/>
              </a:rPr>
              <a:t>s</a:t>
            </a:r>
            <a:r>
              <a:rPr lang="en-US" sz="1800" i="1" baseline="30000">
                <a:sym typeface="Symbol" pitchFamily="18" charset="2"/>
              </a:rPr>
              <a:t>2</a:t>
            </a:r>
            <a:r>
              <a:rPr lang="de-AT" sz="1800"/>
              <a:t> = </a:t>
            </a:r>
            <a:r>
              <a:rPr lang="el-GR" sz="1800" i="1">
                <a:cs typeface="Arial" charset="0"/>
              </a:rPr>
              <a:t>σ</a:t>
            </a:r>
            <a:r>
              <a:rPr lang="en-US" sz="1800" baseline="30000">
                <a:cs typeface="Arial" charset="0"/>
              </a:rPr>
              <a:t>2</a:t>
            </a:r>
            <a:r>
              <a:rPr lang="de-AT" sz="1800"/>
              <a:t>, then plim </a:t>
            </a:r>
            <a:r>
              <a:rPr lang="de-AT" sz="1800" i="1"/>
              <a:t>s</a:t>
            </a:r>
            <a:r>
              <a:rPr lang="de-AT" sz="1800"/>
              <a:t> = </a:t>
            </a:r>
            <a:r>
              <a:rPr lang="el-GR" sz="1800" i="1">
                <a:cs typeface="Arial" charset="0"/>
              </a:rPr>
              <a:t>σ</a:t>
            </a:r>
            <a:endParaRPr lang="en-US" sz="1800"/>
          </a:p>
          <a:p>
            <a:r>
              <a:rPr lang="en-US" sz="2000"/>
              <a:t>The conditions for consistency are weaker than those for unbiasedness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3B85B-0393-4B6A-9784-C49BA501943C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Asymptotic Normality</a:t>
            </a:r>
          </a:p>
        </p:txBody>
      </p:sp>
      <p:sp>
        <p:nvSpPr>
          <p:cNvPr id="358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2000"/>
              <a:t>Distribution of OLS estimators mostly unknown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Approximate distribution, based on the asymptotic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Many estimators in econometrics follow asymptotically the normal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Asymptotic distribution of the consistent estimator </a:t>
            </a:r>
            <a:r>
              <a:rPr lang="en-US" sz="2000" i="1"/>
              <a:t>b</a:t>
            </a:r>
            <a:r>
              <a:rPr lang="en-US" sz="2000"/>
              <a:t>: distribution of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N</a:t>
            </a:r>
            <a:r>
              <a:rPr lang="en-US" sz="2000" baseline="30000"/>
              <a:t>1/2</a:t>
            </a:r>
            <a:r>
              <a:rPr lang="en-US" sz="2000"/>
              <a:t>(</a:t>
            </a:r>
            <a:r>
              <a:rPr lang="en-US" sz="2000" i="1"/>
              <a:t>b</a:t>
            </a:r>
            <a:r>
              <a:rPr lang="en-US" sz="2000"/>
              <a:t> - 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) 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Under the Gauss-Markov assumptions (A1)-(A4) and assumption (A6), the OLS estimators </a:t>
            </a:r>
            <a:r>
              <a:rPr lang="en-US" sz="2000" i="1"/>
              <a:t>b</a:t>
            </a:r>
            <a:r>
              <a:rPr lang="en-US" sz="2000"/>
              <a:t> fulfill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“→” means “is asymptotically distributed as”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A15AD-CB6D-4B91-9AC4-1E7D0EC77F6F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graphicFrame>
        <p:nvGraphicFramePr>
          <p:cNvPr id="3584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11"/>
          <p:cNvGraphicFramePr>
            <a:graphicFrameLocks noChangeAspect="1"/>
          </p:cNvGraphicFramePr>
          <p:nvPr/>
        </p:nvGraphicFramePr>
        <p:xfrm>
          <a:off x="1331913" y="4787900"/>
          <a:ext cx="31686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4" name="Formel" r:id="rId6" imgW="1612800" imgH="253800" progId="Equation.3">
                  <p:embed/>
                </p:oleObj>
              </mc:Choice>
              <mc:Fallback>
                <p:oleObj name="Formel" r:id="rId6" imgW="161280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787900"/>
                        <a:ext cx="31686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Approximate Normality</a:t>
            </a:r>
          </a:p>
        </p:txBody>
      </p:sp>
      <p:sp>
        <p:nvSpPr>
          <p:cNvPr id="3686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Under the Gauss-Markov assumptions (A1)-(A4) and assumption (A6), the OLS estimators </a:t>
            </a:r>
            <a:r>
              <a:rPr lang="en-US" sz="2000" i="1"/>
              <a:t>b</a:t>
            </a:r>
            <a:r>
              <a:rPr lang="en-US" sz="2000"/>
              <a:t> follow approximately the normal distribution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approximate distribution does not make use of assumption (A5), i.e., the normality of the error terms!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Tests of hypotheses on coefficients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,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>
                <a:sym typeface="Symbol" pitchFamily="18" charset="2"/>
              </a:rPr>
              <a:t>F</a:t>
            </a:r>
            <a:r>
              <a:rPr lang="en-US" sz="200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can be performed by making use of the approximate normal distribution</a:t>
            </a:r>
          </a:p>
          <a:p>
            <a:pPr eaLnBrk="1" hangingPunct="1">
              <a:spcBef>
                <a:spcPts val="600"/>
              </a:spcBef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06CED-B750-4277-897A-358872B4AD6C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68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1589088" y="2640013"/>
          <a:ext cx="24780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8" name="Formel" r:id="rId6" imgW="1155600" imgH="291960" progId="Equation.3">
                  <p:embed/>
                </p:oleObj>
              </mc:Choice>
              <mc:Fallback>
                <p:oleObj name="Formel" r:id="rId6" imgW="115560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2640013"/>
                        <a:ext cx="2478087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Assessment of Approximate Normality</a:t>
            </a:r>
          </a:p>
        </p:txBody>
      </p:sp>
      <p:sp>
        <p:nvSpPr>
          <p:cNvPr id="378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Quality of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approximate normal distribution of OLS estimators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p</a:t>
            </a:r>
            <a:r>
              <a:rPr lang="en-US" sz="2000" dirty="0"/>
              <a:t>-values of </a:t>
            </a:r>
            <a:r>
              <a:rPr lang="en-US" sz="2000" i="1" dirty="0"/>
              <a:t>t</a:t>
            </a:r>
            <a:r>
              <a:rPr lang="en-US" sz="2000" dirty="0"/>
              <a:t>- and </a:t>
            </a:r>
            <a:r>
              <a:rPr lang="en-US" sz="2000" i="1" dirty="0"/>
              <a:t>F</a:t>
            </a:r>
            <a:r>
              <a:rPr lang="en-US" sz="2000" dirty="0"/>
              <a:t>-tests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power of tests, confidence intervals, etc.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depends on sample size </a:t>
            </a:r>
            <a:r>
              <a:rPr lang="en-US" sz="2000" i="1" dirty="0"/>
              <a:t>N</a:t>
            </a:r>
            <a:r>
              <a:rPr lang="en-US" sz="2000" dirty="0"/>
              <a:t> and factors related to Gauss-Markov assumptions etc.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Monte Carlo studies: simulations that indicate consequences of deviations from ideal situations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Example: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; distribution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under classical assumptions?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1) Choose </a:t>
            </a:r>
            <a:r>
              <a:rPr lang="en-US" sz="2000" i="1" dirty="0"/>
              <a:t>N</a:t>
            </a:r>
            <a:r>
              <a:rPr lang="en-US" sz="2000" dirty="0"/>
              <a:t>; 2) generate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, calculate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  <a:r>
              <a:rPr lang="en-US" sz="2000" i="1" dirty="0" err="1"/>
              <a:t>i</a:t>
            </a:r>
            <a:r>
              <a:rPr lang="en-US" sz="2000" dirty="0"/>
              <a:t>=1,…,</a:t>
            </a:r>
            <a:r>
              <a:rPr lang="en-US" sz="2000" i="1" dirty="0"/>
              <a:t>N</a:t>
            </a:r>
            <a:r>
              <a:rPr lang="en-US" sz="2000" dirty="0"/>
              <a:t>; 3) estimate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Repeat steps 1)-3) </a:t>
            </a:r>
            <a:r>
              <a:rPr lang="en-US" sz="2000" i="1" dirty="0"/>
              <a:t>R</a:t>
            </a:r>
            <a:r>
              <a:rPr lang="en-US" sz="2000" dirty="0"/>
              <a:t> times: the </a:t>
            </a:r>
            <a:r>
              <a:rPr lang="en-US" sz="2000" i="1" dirty="0"/>
              <a:t>R</a:t>
            </a:r>
            <a:r>
              <a:rPr lang="en-US" sz="2000" dirty="0"/>
              <a:t> values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allow assessment of the distribution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51AEB-57F9-47F7-908D-313F6173BAB6}" type="slidenum">
              <a:rPr lang="de-AT" altLang="en-US"/>
              <a:pPr>
                <a:defRPr/>
              </a:pPr>
              <a:t>43</a:t>
            </a:fld>
            <a:endParaRPr lang="de-AT" altLang="en-US" dirty="0"/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44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3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9262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</a:t>
            </a:r>
            <a:r>
              <a:rPr lang="en-US" sz="4000" dirty="0" err="1">
                <a:latin typeface="Verdana" pitchFamily="34" charset="0"/>
              </a:rPr>
              <a:t>Variabe</a:t>
            </a:r>
            <a:r>
              <a:rPr lang="en-US" sz="4000" dirty="0">
                <a:latin typeface="Verdana" pitchFamily="34" charset="0"/>
              </a:rPr>
              <a:t> </a:t>
            </a:r>
            <a:r>
              <a:rPr lang="en-US" sz="4000" i="1" dirty="0">
                <a:latin typeface="Verdana" pitchFamily="34" charset="0"/>
              </a:rPr>
              <a:t>Age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US" sz="2000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Define the variable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6 +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For the model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5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the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x5 design matrix has rank 4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it has not full rank 5!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it cannot be inverted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2E6A-CC65-4C5F-B996-074A4FA8B208}" type="slidenum">
              <a:rPr lang="de-AT" altLang="en-US"/>
              <a:pPr>
                <a:defRPr/>
              </a:pPr>
              <a:t>45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2048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87266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Multicollinearity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399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dirty="0"/>
              <a:t>’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dirty="0"/>
              <a:t>’</a:t>
            </a:r>
            <a:r>
              <a:rPr lang="en-US" sz="2000" i="1" dirty="0"/>
              <a:t>y</a:t>
            </a:r>
            <a:r>
              <a:rPr lang="en-US" sz="2000" dirty="0">
                <a:sym typeface="Symbol" pitchFamily="18" charset="2"/>
              </a:rPr>
              <a:t> for regression </a:t>
            </a:r>
            <a:r>
              <a:rPr lang="en-US" sz="2000" dirty="0"/>
              <a:t>coefficients </a:t>
            </a:r>
            <a:r>
              <a:rPr lang="en-US" sz="2000" dirty="0">
                <a:sym typeface="Symbol" pitchFamily="18" charset="2"/>
              </a:rPr>
              <a:t> require that the </a:t>
            </a:r>
            <a:r>
              <a:rPr lang="en-US" sz="2000" i="1" dirty="0" err="1">
                <a:sym typeface="Symbol" pitchFamily="18" charset="2"/>
              </a:rPr>
              <a:t>K</a:t>
            </a:r>
            <a:r>
              <a:rPr lang="en-US" sz="1600" dirty="0" err="1">
                <a:sym typeface="Symbol" pitchFamily="18" charset="2"/>
              </a:rPr>
              <a:t>x</a:t>
            </a:r>
            <a:r>
              <a:rPr lang="en-US" sz="2000" i="1" dirty="0" err="1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matrix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i="1" dirty="0"/>
              <a:t>		 X</a:t>
            </a:r>
            <a:r>
              <a:rPr lang="en-US" sz="2000" dirty="0"/>
              <a:t>’</a:t>
            </a:r>
            <a:r>
              <a:rPr lang="en-US" sz="2000" i="1" dirty="0"/>
              <a:t>X </a:t>
            </a:r>
            <a:r>
              <a:rPr lang="en-US" sz="2000" dirty="0"/>
              <a:t>or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	can be inverted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In real situations, regressors may be correlated, such as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age and experience (measured in years)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experience and schooling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inflation rate and nominal interest rate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common trends of economic time series, e.g., in lag structures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endParaRPr lang="en-US" sz="800" dirty="0"/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Multicollinearity: between the explanatory variables exists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an exact linear relationship (exact collinearity)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an approximate linear relationship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0437-4BC8-45D8-8693-AA1C437647D3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99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Multicollinearity:</a:t>
            </a:r>
            <a:r>
              <a:rPr lang="nl-NL" sz="2800">
                <a:latin typeface="Verdana" pitchFamily="34" charset="0"/>
              </a:rPr>
              <a:t> </a:t>
            </a:r>
            <a:r>
              <a:rPr lang="nl-NL" sz="4000">
                <a:latin typeface="Verdana" pitchFamily="34" charset="0"/>
              </a:rPr>
              <a:t>Consequences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4096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Approximate linear relationship between </a:t>
            </a:r>
            <a:r>
              <a:rPr lang="en-US" sz="2000" dirty="0">
                <a:sym typeface="Symbol" pitchFamily="18" charset="2"/>
              </a:rPr>
              <a:t>regressors: 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When correlations between </a:t>
            </a:r>
            <a:r>
              <a:rPr lang="en-US" sz="2000" dirty="0">
                <a:sym typeface="Symbol" pitchFamily="18" charset="2"/>
              </a:rPr>
              <a:t>regressors</a:t>
            </a:r>
            <a:r>
              <a:rPr lang="en-US" sz="2000" dirty="0"/>
              <a:t> are high: difficult to identify the </a:t>
            </a:r>
            <a:r>
              <a:rPr lang="en-US" sz="2000" i="1" dirty="0"/>
              <a:t>individual</a:t>
            </a:r>
            <a:r>
              <a:rPr lang="en-US" sz="2000" dirty="0"/>
              <a:t> impact of each of the </a:t>
            </a:r>
            <a:r>
              <a:rPr lang="en-US" sz="2000" dirty="0">
                <a:sym typeface="Symbol" pitchFamily="18" charset="2"/>
              </a:rPr>
              <a:t>regressors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Inflated variances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If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k</a:t>
            </a:r>
            <a:r>
              <a:rPr lang="en-US" sz="1800" dirty="0"/>
              <a:t> can be approximated by the other regressors, variance of </a:t>
            </a:r>
            <a:r>
              <a:rPr lang="en-US" sz="1800" i="1" dirty="0" err="1"/>
              <a:t>b</a:t>
            </a:r>
            <a:r>
              <a:rPr lang="en-US" sz="1800" baseline="-25000" dirty="0" err="1"/>
              <a:t>k</a:t>
            </a:r>
            <a:r>
              <a:rPr lang="en-US" sz="1800" dirty="0"/>
              <a:t> is inflated;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Smaller </a:t>
            </a:r>
            <a:r>
              <a:rPr lang="en-US" sz="1800" i="1" dirty="0" err="1"/>
              <a:t>t</a:t>
            </a:r>
            <a:r>
              <a:rPr lang="en-US" sz="1800" baseline="-25000" dirty="0" err="1"/>
              <a:t>k</a:t>
            </a:r>
            <a:r>
              <a:rPr lang="en-US" sz="1800" dirty="0"/>
              <a:t>-statistic, reduced power of </a:t>
            </a:r>
            <a:r>
              <a:rPr lang="en-US" sz="1800" i="1" dirty="0"/>
              <a:t>t</a:t>
            </a:r>
            <a:r>
              <a:rPr lang="en-US" sz="1800" dirty="0"/>
              <a:t>-test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i="1" dirty="0"/>
              <a:t>x</a:t>
            </a:r>
            <a:r>
              <a:rPr lang="en-US" sz="2000" baseline="-25000" dirty="0"/>
              <a:t>i1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i2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with sample variances of </a:t>
            </a:r>
            <a:r>
              <a:rPr lang="en-US" sz="1800" i="1" dirty="0"/>
              <a:t>X</a:t>
            </a:r>
            <a:r>
              <a:rPr lang="en-US" sz="1800" baseline="-25000" dirty="0"/>
              <a:t>1</a:t>
            </a:r>
            <a:r>
              <a:rPr lang="en-US" sz="1800" dirty="0"/>
              <a:t> and </a:t>
            </a:r>
            <a:r>
              <a:rPr lang="en-US" sz="1800" i="1" dirty="0"/>
              <a:t>X</a:t>
            </a:r>
            <a:r>
              <a:rPr lang="en-US" sz="1800" baseline="-25000" dirty="0"/>
              <a:t>2</a:t>
            </a:r>
            <a:r>
              <a:rPr lang="en-US" sz="1800" dirty="0"/>
              <a:t> equal 1 and correlation </a:t>
            </a:r>
            <a:r>
              <a:rPr lang="en-US" sz="1800" i="1" dirty="0"/>
              <a:t>r</a:t>
            </a:r>
            <a:r>
              <a:rPr lang="en-US" sz="1800" baseline="-25000" dirty="0"/>
              <a:t>12</a:t>
            </a:r>
            <a:r>
              <a:rPr lang="en-US" sz="1800" dirty="0"/>
              <a:t>,  </a:t>
            </a:r>
            <a:endParaRPr lang="en-US" sz="1800" baseline="-25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de-AT" sz="2000" dirty="0"/>
          </a:p>
          <a:p>
            <a:pPr lvl="2"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9AA01-F817-456D-84EF-CDB426D0D5A5}" type="slidenum">
              <a:rPr lang="de-AT" altLang="en-US"/>
              <a:pPr>
                <a:defRPr/>
              </a:pPr>
              <a:t>47</a:t>
            </a:fld>
            <a:endParaRPr lang="de-AT" altLang="en-US" dirty="0"/>
          </a:p>
        </p:txBody>
      </p:sp>
      <p:graphicFrame>
        <p:nvGraphicFramePr>
          <p:cNvPr id="409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624013" y="4508500"/>
          <a:ext cx="33797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4" name="Formel" r:id="rId6" imgW="1866600" imgH="482400" progId="Equation.3">
                  <p:embed/>
                </p:oleObj>
              </mc:Choice>
              <mc:Fallback>
                <p:oleObj name="Formel" r:id="rId6" imgW="1866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508500"/>
                        <a:ext cx="337978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1116013" y="5445125"/>
          <a:ext cx="38164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i="1" dirty="0"/>
                        <a:t>r</a:t>
                      </a:r>
                      <a:r>
                        <a:rPr lang="de-AT" baseline="-25000" dirty="0"/>
                        <a:t>12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1/(1-</a:t>
                      </a:r>
                      <a:r>
                        <a:rPr lang="de-AT" i="1" dirty="0"/>
                        <a:t>r</a:t>
                      </a:r>
                      <a:r>
                        <a:rPr lang="de-AT" baseline="-25000" dirty="0"/>
                        <a:t>12</a:t>
                      </a:r>
                      <a:r>
                        <a:rPr lang="de-AT" baseline="30000" dirty="0"/>
                        <a:t>2</a:t>
                      </a:r>
                      <a:r>
                        <a:rPr lang="de-AT" dirty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5,26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Exact Collinearity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419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Exact linear relationship between </a:t>
            </a:r>
            <a:r>
              <a:rPr lang="en-US" sz="2000" dirty="0">
                <a:sym typeface="Symbol" pitchFamily="18" charset="2"/>
              </a:rPr>
              <a:t>regressors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Wage equation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Regressor </a:t>
            </a:r>
            <a:r>
              <a:rPr lang="en-US" sz="1800" i="1" dirty="0"/>
              <a:t>age</a:t>
            </a:r>
            <a:r>
              <a:rPr lang="en-US" sz="1800" dirty="0"/>
              <a:t> defined as </a:t>
            </a:r>
            <a:r>
              <a:rPr lang="en-US" sz="1800" i="1" dirty="0"/>
              <a:t>age</a:t>
            </a:r>
            <a:r>
              <a:rPr lang="en-US" sz="1800" dirty="0"/>
              <a:t> = 6 + </a:t>
            </a:r>
            <a:r>
              <a:rPr lang="en-US" sz="1800" i="1" dirty="0"/>
              <a:t>school</a:t>
            </a:r>
            <a:r>
              <a:rPr lang="en-US" sz="1800" dirty="0"/>
              <a:t> + </a:t>
            </a:r>
            <a:r>
              <a:rPr lang="en-US" sz="1800" i="1" dirty="0" err="1"/>
              <a:t>exper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Regressors </a:t>
            </a:r>
            <a:r>
              <a:rPr lang="en-US" sz="1800" i="1" dirty="0"/>
              <a:t>male </a:t>
            </a:r>
            <a:r>
              <a:rPr lang="en-US" sz="1800" u="sng" dirty="0"/>
              <a:t>and</a:t>
            </a:r>
            <a:r>
              <a:rPr lang="en-US" sz="1800" dirty="0"/>
              <a:t> </a:t>
            </a:r>
            <a:r>
              <a:rPr lang="en-US" sz="1800" i="1" dirty="0"/>
              <a:t>female</a:t>
            </a:r>
            <a:r>
              <a:rPr lang="en-US" sz="1800" dirty="0"/>
              <a:t> in addition to </a:t>
            </a:r>
            <a:r>
              <a:rPr lang="en-US" sz="1800" i="1" dirty="0"/>
              <a:t>intercept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 err="1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 is not invertible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Econometric software reports ill-defined matrix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</a:t>
            </a:r>
            <a:r>
              <a:rPr lang="en-US" sz="2000" i="1" dirty="0"/>
              <a:t>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GRETL drops regressor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Remedy: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Exclude (one of the) regressors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Wage equation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Drop regressor </a:t>
            </a:r>
            <a:r>
              <a:rPr lang="en-US" sz="1800" i="1" dirty="0"/>
              <a:t>female, </a:t>
            </a:r>
            <a:r>
              <a:rPr lang="en-US" sz="1800" dirty="0"/>
              <a:t>use only regressor </a:t>
            </a:r>
            <a:r>
              <a:rPr lang="en-US" sz="1800" i="1" dirty="0"/>
              <a:t>male</a:t>
            </a:r>
            <a:r>
              <a:rPr lang="en-US" sz="1800" dirty="0"/>
              <a:t> in addition to </a:t>
            </a:r>
            <a:r>
              <a:rPr lang="en-US" sz="1800" i="1" dirty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Alternatively: use </a:t>
            </a:r>
            <a:r>
              <a:rPr lang="en-US" sz="1800" i="1" dirty="0"/>
              <a:t>female</a:t>
            </a:r>
            <a:r>
              <a:rPr lang="en-US" sz="1800" dirty="0"/>
              <a:t> and </a:t>
            </a:r>
            <a:r>
              <a:rPr lang="en-US" sz="1800" i="1" dirty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Not good: use of </a:t>
            </a:r>
            <a:r>
              <a:rPr lang="en-US" sz="1800" i="1" dirty="0"/>
              <a:t>male</a:t>
            </a:r>
            <a:r>
              <a:rPr lang="en-US" sz="1800" dirty="0"/>
              <a:t> and </a:t>
            </a:r>
            <a:r>
              <a:rPr lang="en-US" sz="1800" i="1" dirty="0"/>
              <a:t>female</a:t>
            </a:r>
            <a:r>
              <a:rPr lang="en-US" sz="1800" dirty="0"/>
              <a:t>, no </a:t>
            </a:r>
            <a:r>
              <a:rPr lang="en-US" sz="1800" i="1" dirty="0"/>
              <a:t>intercept</a:t>
            </a: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987A2-AAB5-4025-A115-917F0EDF7D82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19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dirty="0">
                <a:latin typeface="Verdana" pitchFamily="34" charset="0"/>
              </a:rPr>
              <a:t>Variance Inflation Factor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430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2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of the regression of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on all other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can be approximated by a linear combination of the other regressors,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 is close to 1, the 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inflated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nl-NL" sz="2000" dirty="0"/>
              <a:t>Variance inflation factor: VIF(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nl-NL" sz="2000" dirty="0"/>
              <a:t>)</a:t>
            </a:r>
            <a:r>
              <a:rPr lang="en-US" sz="2000" dirty="0">
                <a:sym typeface="Symbol" pitchFamily="18" charset="2"/>
              </a:rPr>
              <a:t> = (1 -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)</a:t>
            </a:r>
            <a:r>
              <a:rPr lang="en-US" sz="2000" baseline="30000" dirty="0">
                <a:sym typeface="Symbol" pitchFamily="18" charset="2"/>
              </a:rPr>
              <a:t>-1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Large values for some or all VIFs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Warning! Large values of the 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(and reduced power of the </a:t>
            </a:r>
            <a:r>
              <a:rPr lang="en-US" sz="2000" i="1" dirty="0"/>
              <a:t>t</a:t>
            </a:r>
            <a:r>
              <a:rPr lang="en-US" sz="2000" dirty="0"/>
              <a:t>-test) can have various causes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Multicollinearity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Small value of variance of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Small number </a:t>
            </a:r>
            <a:r>
              <a:rPr lang="en-US" sz="2000" i="1" dirty="0"/>
              <a:t>N</a:t>
            </a:r>
            <a:r>
              <a:rPr lang="en-US" sz="2000" dirty="0"/>
              <a:t> of observations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6ECE9-3FA9-4465-8AAE-377942919B89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graphicFrame>
        <p:nvGraphicFramePr>
          <p:cNvPr id="4301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1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/>
        </p:nvGraphicFramePr>
        <p:xfrm>
          <a:off x="1249363" y="1844675"/>
          <a:ext cx="51943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2" name="Equation" r:id="rId6" imgW="2070000" imgH="342720" progId="Equation.DSMT4">
                  <p:embed/>
                </p:oleObj>
              </mc:Choice>
              <mc:Fallback>
                <p:oleObj name="Equation" r:id="rId6" imgW="207000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844675"/>
                        <a:ext cx="51943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Example: Individ.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only 3.17% of the variation of individual wages </a:t>
            </a:r>
            <a:r>
              <a:rPr lang="en-US" sz="2000" dirty="0" err="1"/>
              <a:t>p.h</a:t>
            </a:r>
            <a:r>
              <a:rPr lang="en-US" sz="2000" dirty="0"/>
              <a:t>. is due to the gender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B3976-CEAD-4E82-BE67-FA45D1874CDB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"/>
          <p:cNvGraphicFramePr>
            <a:graphicFrameLocks noGrp="1" noChangeAspect="1"/>
          </p:cNvGraphicFramePr>
          <p:nvPr/>
        </p:nvGraphicFramePr>
        <p:xfrm>
          <a:off x="2500313" y="2143125"/>
          <a:ext cx="56610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143125"/>
                        <a:ext cx="5661025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Ellipse 11"/>
          <p:cNvSpPr/>
          <p:nvPr/>
        </p:nvSpPr>
        <p:spPr>
          <a:xfrm>
            <a:off x="4211638" y="4186238"/>
            <a:ext cx="1851025" cy="5762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Other Indicators for Multicollinearity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Large values for some or all </a:t>
            </a:r>
            <a:r>
              <a:rPr lang="nl-NL" sz="2000" dirty="0"/>
              <a:t>variance inflation factors VIF(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nl-NL" sz="2000" dirty="0"/>
              <a:t>)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nl-NL" sz="2000" dirty="0"/>
              <a:t>are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en-US" sz="2000" dirty="0"/>
              <a:t>indicator for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Other indicators: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At least one of the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, </a:t>
            </a:r>
            <a:r>
              <a:rPr lang="en-US" sz="2000" i="1" dirty="0"/>
              <a:t>k</a:t>
            </a:r>
            <a:r>
              <a:rPr lang="en-US" sz="2000" dirty="0"/>
              <a:t> = 1, …, </a:t>
            </a:r>
            <a:r>
              <a:rPr lang="en-US" sz="2000" i="1" dirty="0"/>
              <a:t>K</a:t>
            </a:r>
            <a:r>
              <a:rPr lang="en-US" sz="2000" dirty="0"/>
              <a:t>, has a large value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Large values of standard errors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(low </a:t>
            </a:r>
            <a:r>
              <a:rPr lang="en-US" sz="2000" i="1" dirty="0"/>
              <a:t>t</a:t>
            </a:r>
            <a:r>
              <a:rPr lang="en-US" sz="2000" dirty="0"/>
              <a:t>-statistics), but reasonable or good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F</a:t>
            </a:r>
            <a:r>
              <a:rPr lang="en-US" sz="2000" dirty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Effect of adding a regressor on standard errors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of estimates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of regressors already in the model: increasing values of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657B6-5EA2-418D-9055-4FBEDF840DCB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  <p:pic>
        <p:nvPicPr>
          <p:cNvPr id="56328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51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2695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The Predictor</a:t>
            </a:r>
          </a:p>
        </p:txBody>
      </p:sp>
      <p:sp>
        <p:nvSpPr>
          <p:cNvPr id="4506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Given the relation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Given estimators </a:t>
            </a:r>
            <a:r>
              <a:rPr lang="en-US" sz="2000" i="1" dirty="0"/>
              <a:t>b</a:t>
            </a:r>
            <a:r>
              <a:rPr lang="en-US" sz="2000" dirty="0"/>
              <a:t>, predictor for the expected value of </a:t>
            </a:r>
            <a:r>
              <a:rPr lang="en-US" sz="2000" i="1" dirty="0"/>
              <a:t>Y</a:t>
            </a:r>
            <a:r>
              <a:rPr lang="en-US" sz="2000" dirty="0"/>
              <a:t> at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, i.e., </a:t>
            </a:r>
            <a:r>
              <a:rPr lang="en-US" sz="2000" i="1" dirty="0"/>
              <a:t>y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i="1" dirty="0"/>
              <a:t>b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Prediction error: 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- </a:t>
            </a:r>
            <a:r>
              <a:rPr lang="en-US" sz="2000" i="1" dirty="0"/>
              <a:t>y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b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– </a:t>
            </a:r>
            <a:r>
              <a:rPr lang="en-US" sz="2000" dirty="0">
                <a:latin typeface="Symbol" pitchFamily="18" charset="2"/>
              </a:rPr>
              <a:t>b)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Some properties of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Under assumptions (A1) and (A2), E{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and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is an unbiased predictor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Variance of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(due to variation of </a:t>
            </a:r>
            <a:r>
              <a:rPr lang="en-US" sz="2000" i="1" dirty="0"/>
              <a:t>b</a:t>
            </a:r>
            <a:r>
              <a:rPr lang="en-US" sz="2000" dirty="0"/>
              <a:t>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} = V{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 V{</a:t>
            </a:r>
            <a:r>
              <a:rPr lang="en-US" sz="2000" i="1" dirty="0"/>
              <a:t>b</a:t>
            </a:r>
            <a:r>
              <a:rPr lang="en-US" sz="2000" dirty="0"/>
              <a:t>}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Variance of  the prediction error 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 V{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} = V{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b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– </a:t>
            </a:r>
            <a:r>
              <a:rPr lang="en-US" sz="2000" dirty="0">
                <a:latin typeface="Symbol" pitchFamily="18" charset="2"/>
              </a:rPr>
              <a:t>b)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(1 +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) = </a:t>
            </a:r>
            <a:r>
              <a:rPr lang="en-US" sz="2000" i="1" dirty="0"/>
              <a:t>s</a:t>
            </a:r>
            <a:r>
              <a:rPr lang="en-US" sz="2000" baseline="-25000" dirty="0"/>
              <a:t>f0</a:t>
            </a:r>
            <a:r>
              <a:rPr lang="en-US" sz="2000" dirty="0"/>
              <a:t>²</a:t>
            </a:r>
            <a:endParaRPr lang="en-US" sz="2000" baseline="-25000" dirty="0"/>
          </a:p>
          <a:p>
            <a:pPr>
              <a:buFont typeface="Wingdings" pitchFamily="2" charset="2"/>
              <a:buNone/>
            </a:pPr>
            <a:r>
              <a:rPr lang="en-US" sz="2000" baseline="-25000" dirty="0"/>
              <a:t>	</a:t>
            </a:r>
            <a:r>
              <a:rPr lang="en-US" sz="2000" dirty="0"/>
              <a:t>given that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 and </a:t>
            </a:r>
            <a:r>
              <a:rPr lang="en-US" sz="2000" i="1" dirty="0"/>
              <a:t>b</a:t>
            </a:r>
            <a:r>
              <a:rPr lang="en-US" sz="2000" dirty="0"/>
              <a:t> are uncorrelated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52EAC-687C-44B9-BD33-C4DB83AA5350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450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Prediction Intervals</a:t>
            </a:r>
          </a:p>
        </p:txBody>
      </p:sp>
      <p:sp>
        <p:nvSpPr>
          <p:cNvPr id="4608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100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% prediction interval </a:t>
            </a:r>
          </a:p>
          <a:p>
            <a:r>
              <a:rPr lang="en-US" sz="2000"/>
              <a:t>for the expected value of </a:t>
            </a:r>
            <a:r>
              <a:rPr lang="en-US" sz="2000" i="1"/>
              <a:t>Y</a:t>
            </a:r>
            <a:r>
              <a:rPr lang="en-US" sz="2000"/>
              <a:t>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, i.e.,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 i="1"/>
              <a:t>b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 i="1"/>
              <a:t>		ŷ</a:t>
            </a:r>
            <a:r>
              <a:rPr lang="en-US" sz="2000" baseline="-25000"/>
              <a:t>0</a:t>
            </a:r>
            <a:r>
              <a:rPr lang="en-US" sz="2000"/>
              <a:t> –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 </a:t>
            </a:r>
            <a:r>
              <a:rPr lang="en-US" sz="2000" i="1"/>
              <a:t>s</a:t>
            </a:r>
            <a:r>
              <a:rPr lang="en-US" sz="2000" baseline="-25000"/>
              <a:t>0  </a:t>
            </a:r>
            <a:r>
              <a:rPr lang="en-US" sz="2000"/>
              <a:t>≤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≤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 </a:t>
            </a:r>
            <a:r>
              <a:rPr lang="en-US" sz="2000" i="1"/>
              <a:t>s</a:t>
            </a:r>
            <a:r>
              <a:rPr lang="en-US" sz="2000" baseline="-25000"/>
              <a:t>0 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/>
              <a:t>	</a:t>
            </a:r>
            <a:r>
              <a:rPr lang="en-US" sz="2000"/>
              <a:t>with the standard error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/>
              <a:t> of </a:t>
            </a:r>
            <a:r>
              <a:rPr lang="en-US" sz="2000" i="1"/>
              <a:t>ŷ</a:t>
            </a:r>
            <a:r>
              <a:rPr lang="en-US" sz="2000" baseline="-25000"/>
              <a:t>0 </a:t>
            </a:r>
            <a:r>
              <a:rPr lang="en-US" sz="2000"/>
              <a:t>from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 baseline="30000"/>
              <a:t>2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 </a:t>
            </a:r>
          </a:p>
          <a:p>
            <a:r>
              <a:rPr lang="en-US" sz="2000"/>
              <a:t>for the prediction </a:t>
            </a:r>
            <a:r>
              <a:rPr lang="en-US" sz="2000" i="1"/>
              <a:t>Y</a:t>
            </a:r>
            <a:r>
              <a:rPr lang="en-US" sz="2000"/>
              <a:t>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/>
              <a:t>		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–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 baseline="-25000"/>
              <a:t>f0  </a:t>
            </a:r>
            <a:r>
              <a:rPr lang="en-US" sz="2000"/>
              <a:t>≤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≤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 baseline="-25000"/>
              <a:t>f0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/>
              <a:t>	with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/>
              <a:t> from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 baseline="30000"/>
              <a:t>2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(1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); takes the error term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 into account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Calculation of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</a:p>
          <a:p>
            <a:r>
              <a:rPr lang="en-US" sz="2000"/>
              <a:t>OLS estimate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of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from regression output (GRETL: “S.E. of regression”)</a:t>
            </a:r>
          </a:p>
          <a:p>
            <a:r>
              <a:rPr lang="en-US" sz="2000"/>
              <a:t>Substitution of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for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: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s</a:t>
            </a:r>
            <a:r>
              <a:rPr lang="en-US" sz="2000"/>
              <a:t>[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]</a:t>
            </a:r>
            <a:r>
              <a:rPr lang="en-US" sz="2000" baseline="30000"/>
              <a:t>0.5</a:t>
            </a:r>
            <a:r>
              <a:rPr lang="en-US" sz="2000"/>
              <a:t>,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/>
              <a:t> = [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 i="1"/>
              <a:t> + s</a:t>
            </a:r>
            <a:r>
              <a:rPr lang="en-US" sz="2000" baseline="-25000"/>
              <a:t>0</a:t>
            </a:r>
            <a:r>
              <a:rPr lang="en-US" sz="2000" baseline="30000"/>
              <a:t>2</a:t>
            </a:r>
            <a:r>
              <a:rPr lang="en-US" sz="2000"/>
              <a:t>]</a:t>
            </a:r>
            <a:r>
              <a:rPr lang="en-US" sz="2000" baseline="30000"/>
              <a:t>0.5 </a:t>
            </a:r>
            <a:endParaRPr lang="en-US" sz="2000"/>
          </a:p>
          <a:p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4CB14-D9A2-480A-A256-45E4DAA2CEE8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  <p:graphicFrame>
        <p:nvGraphicFramePr>
          <p:cNvPr id="460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Example: Simple Regression</a:t>
            </a:r>
          </a:p>
        </p:txBody>
      </p:sp>
      <p:sp>
        <p:nvSpPr>
          <p:cNvPr id="471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Given the relation 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 +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Predictor for </a:t>
            </a:r>
            <a:r>
              <a:rPr lang="en-US" sz="2000" i="1"/>
              <a:t>Y</a:t>
            </a:r>
            <a:r>
              <a:rPr lang="en-US" sz="2000"/>
              <a:t> 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, i.e.,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 baseline="-2500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Variance of  the prediction error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de-AT" sz="2000" baseline="-25000"/>
              <a:t>	</a:t>
            </a:r>
            <a:endParaRPr lang="en-US" sz="2000" baseline="-250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Figure: Prediction inter-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	vals for various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‘s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	(indicated as “x”) for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    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 = 0.95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04756-A76A-4B69-AD43-70BB448B2686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graphicFrame>
        <p:nvGraphicFramePr>
          <p:cNvPr id="471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4"/>
          <p:cNvGraphicFramePr>
            <a:graphicFrameLocks noChangeAspect="1"/>
          </p:cNvGraphicFramePr>
          <p:nvPr/>
        </p:nvGraphicFramePr>
        <p:xfrm>
          <a:off x="1390650" y="2997200"/>
          <a:ext cx="397351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7" name="Formel" r:id="rId6" imgW="2197080" imgH="482400" progId="Equation.3">
                  <p:embed/>
                </p:oleObj>
              </mc:Choice>
              <mc:Fallback>
                <p:oleObj name="Formel" r:id="rId6" imgW="2197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997200"/>
                        <a:ext cx="3973513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3419475" y="3941763"/>
          <a:ext cx="4752975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8" name="Worksheet" r:id="rId8" imgW="4619532" imgH="2505178" progId="Excel.Sheet.8">
                  <p:embed/>
                </p:oleObj>
              </mc:Choice>
              <mc:Fallback>
                <p:oleObj name="Worksheet" r:id="rId8" imgW="4619532" imgH="250517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941763"/>
                        <a:ext cx="4752975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Prediction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The fitted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−3.3800 + 1.3444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+ 0.6388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+ 0.1248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For a male with </a:t>
            </a:r>
            <a:r>
              <a:rPr lang="en-US" sz="2000" i="1" dirty="0">
                <a:cs typeface="Arial" charset="0"/>
              </a:rPr>
              <a:t>school</a:t>
            </a:r>
            <a:r>
              <a:rPr lang="en-US" sz="2000" dirty="0">
                <a:cs typeface="Arial" charset="0"/>
              </a:rPr>
              <a:t> = 12 and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 = 5, the predicted wage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= 6.25405 ≈ 6.25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Calculation of variance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Based on variance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 V{</a:t>
            </a:r>
            <a:r>
              <a:rPr lang="en-US" sz="2000" i="1" dirty="0"/>
              <a:t>b</a:t>
            </a:r>
            <a:r>
              <a:rPr lang="en-US" sz="2000" dirty="0"/>
              <a:t>}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is laborious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Re-estimating the model for regressors </a:t>
            </a:r>
            <a:r>
              <a:rPr lang="en-US" sz="2000" i="1" dirty="0"/>
              <a:t>m1</a:t>
            </a:r>
            <a:r>
              <a:rPr lang="en-US" sz="2000" dirty="0"/>
              <a:t> = </a:t>
            </a:r>
            <a:r>
              <a:rPr lang="en-US" sz="2000" i="1" dirty="0"/>
              <a:t>male</a:t>
            </a:r>
            <a:r>
              <a:rPr lang="en-US" sz="2000" dirty="0"/>
              <a:t>–1, </a:t>
            </a:r>
            <a:r>
              <a:rPr lang="en-US" sz="2000" i="1" dirty="0"/>
              <a:t>s1</a:t>
            </a:r>
            <a:r>
              <a:rPr lang="en-US" sz="2000" dirty="0"/>
              <a:t> = </a:t>
            </a:r>
            <a:r>
              <a:rPr lang="en-US" sz="2000" i="1" dirty="0"/>
              <a:t>school</a:t>
            </a:r>
            <a:r>
              <a:rPr lang="en-US" sz="2000" dirty="0"/>
              <a:t>–12, e</a:t>
            </a:r>
            <a:r>
              <a:rPr lang="en-US" sz="2000" i="1" dirty="0"/>
              <a:t>1</a:t>
            </a:r>
            <a:r>
              <a:rPr lang="en-US" sz="2000" dirty="0"/>
              <a:t> =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–</a:t>
            </a:r>
            <a:r>
              <a:rPr lang="en-US" sz="2000" dirty="0">
                <a:cs typeface="Arial" charset="0"/>
              </a:rPr>
              <a:t>5 gives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wage</a:t>
            </a:r>
            <a:r>
              <a:rPr lang="en-US" sz="2000" dirty="0">
                <a:cs typeface="Arial" charset="0"/>
              </a:rPr>
              <a:t> = 6.25405+ 1.3444 </a:t>
            </a:r>
            <a:r>
              <a:rPr lang="en-US" sz="2000" i="1" dirty="0">
                <a:cs typeface="Arial" charset="0"/>
              </a:rPr>
              <a:t>m1</a:t>
            </a:r>
            <a:r>
              <a:rPr lang="en-US" sz="2000" dirty="0">
                <a:cs typeface="Arial" charset="0"/>
              </a:rPr>
              <a:t> + 0.6388 </a:t>
            </a:r>
            <a:r>
              <a:rPr lang="en-US" sz="2000" i="1" dirty="0">
                <a:cs typeface="Arial" charset="0"/>
              </a:rPr>
              <a:t>s1</a:t>
            </a:r>
            <a:r>
              <a:rPr lang="en-US" sz="2000" dirty="0">
                <a:cs typeface="Arial" charset="0"/>
              </a:rPr>
              <a:t> + 0.1248 </a:t>
            </a:r>
            <a:r>
              <a:rPr lang="en-US" sz="2000" i="1" dirty="0">
                <a:cs typeface="Arial" charset="0"/>
              </a:rPr>
              <a:t>e1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a std.err. of the intercept of 0.10695.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The std.err. of the intercept, i.e., of the expected wage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, is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88A38-E407-40CD-A73C-5D92293070A5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  <p:graphicFrame>
        <p:nvGraphicFramePr>
          <p:cNvPr id="481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Prediction,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95% confidence interval for </a:t>
            </a:r>
            <a:r>
              <a:rPr lang="en-US" sz="2000" i="1" dirty="0"/>
              <a:t>wage</a:t>
            </a:r>
            <a:r>
              <a:rPr lang="en-US" sz="2000" baseline="-25000" dirty="0"/>
              <a:t>0 </a:t>
            </a:r>
            <a:r>
              <a:rPr lang="en-US" sz="2000" dirty="0">
                <a:cs typeface="Arial" charset="0"/>
              </a:rPr>
              <a:t>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6.25405 – 1.96* 0.10695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</a:t>
            </a:r>
            <a:r>
              <a:rPr lang="en-US" sz="2000" dirty="0">
                <a:cs typeface="Arial" charset="0"/>
              </a:rPr>
              <a:t>6.25405 + 1.96* 0.10695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6.04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6.47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95% prediction interval for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From model fit: s = 3.046143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/>
              <a:t>s</a:t>
            </a:r>
            <a:r>
              <a:rPr lang="en-US" sz="2000" baseline="-25000" dirty="0"/>
              <a:t>f0</a:t>
            </a:r>
            <a:r>
              <a:rPr lang="en-US" sz="2000" dirty="0"/>
              <a:t> = [</a:t>
            </a:r>
            <a:r>
              <a:rPr lang="en-US" sz="2000" i="1" dirty="0"/>
              <a:t>s</a:t>
            </a:r>
            <a:r>
              <a:rPr lang="en-US" sz="2000" baseline="30000" dirty="0"/>
              <a:t>2</a:t>
            </a:r>
            <a:r>
              <a:rPr lang="en-US" sz="2000" i="1" dirty="0"/>
              <a:t> + 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  <a:r>
              <a:rPr lang="en-US" sz="2000" baseline="30000" dirty="0"/>
              <a:t>0.5</a:t>
            </a:r>
            <a:r>
              <a:rPr lang="en-US" sz="2000" dirty="0"/>
              <a:t> = [3.046143</a:t>
            </a:r>
            <a:r>
              <a:rPr lang="en-US" sz="2000" baseline="30000" dirty="0"/>
              <a:t>2</a:t>
            </a:r>
            <a:r>
              <a:rPr lang="en-US" sz="2000" dirty="0"/>
              <a:t> + </a:t>
            </a:r>
            <a:r>
              <a:rPr lang="en-US" sz="2000" dirty="0">
                <a:cs typeface="Arial" charset="0"/>
              </a:rPr>
              <a:t>0.10695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]</a:t>
            </a:r>
            <a:r>
              <a:rPr lang="en-US" sz="2000" baseline="30000" dirty="0"/>
              <a:t>0.5 </a:t>
            </a:r>
            <a:r>
              <a:rPr lang="en-US" sz="2000" dirty="0"/>
              <a:t>= 3.048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95% prediction interval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6.254 – 1.96* 3.048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</a:t>
            </a:r>
            <a:r>
              <a:rPr lang="en-US" sz="2000" dirty="0">
                <a:cs typeface="Arial" charset="0"/>
              </a:rPr>
              <a:t>6.254 + 1.96* 3.048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0.16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12.35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D1B2F-72D8-416E-8954-2D87643FB101}" type="slidenum">
              <a:rPr lang="de-AT" altLang="en-US"/>
              <a:pPr>
                <a:defRPr/>
              </a:pPr>
              <a:t>56</a:t>
            </a:fld>
            <a:endParaRPr lang="de-AT" altLang="en-US" dirty="0"/>
          </a:p>
        </p:txBody>
      </p:sp>
      <p:graphicFrame>
        <p:nvGraphicFramePr>
          <p:cNvPr id="491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5734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For Verbeek’s data set “</a:t>
            </a:r>
            <a:r>
              <a:rPr lang="en-US" sz="2000" dirty="0" err="1"/>
              <a:t>bwages</a:t>
            </a:r>
            <a:r>
              <a:rPr lang="en-US" sz="2000" dirty="0"/>
              <a:t>” use GRETL (a) for estimating a linear regression model with intercept for </a:t>
            </a:r>
            <a:r>
              <a:rPr lang="en-US" sz="2000" i="1" dirty="0"/>
              <a:t>wage</a:t>
            </a:r>
            <a:r>
              <a:rPr lang="en-US" sz="2000" dirty="0"/>
              <a:t> </a:t>
            </a:r>
            <a:r>
              <a:rPr lang="en-US" sz="2000" dirty="0" err="1"/>
              <a:t>p.h</a:t>
            </a:r>
            <a:r>
              <a:rPr lang="en-US" sz="2000" dirty="0"/>
              <a:t>. with explanatory variables </a:t>
            </a:r>
            <a:r>
              <a:rPr lang="en-US" sz="2000" i="1" dirty="0"/>
              <a:t>male</a:t>
            </a:r>
            <a:r>
              <a:rPr lang="en-US" sz="2000" dirty="0"/>
              <a:t> and </a:t>
            </a:r>
            <a:r>
              <a:rPr lang="en-US" sz="2000" i="1" dirty="0" err="1"/>
              <a:t>educ</a:t>
            </a:r>
            <a:r>
              <a:rPr lang="en-US" sz="2000" dirty="0"/>
              <a:t>; (b) interpret the coefficients of the model; (c) test the hypothesis that men and women, on average, have the same wage </a:t>
            </a:r>
            <a:r>
              <a:rPr lang="en-US" sz="2000" dirty="0" err="1"/>
              <a:t>p.h</a:t>
            </a:r>
            <a:r>
              <a:rPr lang="en-US" sz="2000" dirty="0"/>
              <a:t>., against the alternative that women‘s wage </a:t>
            </a:r>
            <a:r>
              <a:rPr lang="en-US" sz="2000" dirty="0" err="1"/>
              <a:t>p.h</a:t>
            </a:r>
            <a:r>
              <a:rPr lang="en-US" sz="2000" dirty="0"/>
              <a:t>. are different from men’s wage </a:t>
            </a:r>
            <a:r>
              <a:rPr lang="en-US" sz="2000" dirty="0" err="1"/>
              <a:t>p.h</a:t>
            </a:r>
            <a:r>
              <a:rPr lang="en-US" sz="2000" dirty="0"/>
              <a:t>.; (d) repeat this test against the alternative that women earn less; (e) calculate a 95% confidence interval for the wage difference of males and females.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Generate a variable </a:t>
            </a:r>
            <a:r>
              <a:rPr lang="en-US" sz="2000" i="1" dirty="0" err="1"/>
              <a:t>exper_b</a:t>
            </a:r>
            <a:r>
              <a:rPr lang="en-US" sz="2000" dirty="0"/>
              <a:t> by adding the Binomial random variable </a:t>
            </a:r>
            <a:r>
              <a:rPr lang="en-US" sz="2000" i="1" dirty="0"/>
              <a:t>BE</a:t>
            </a:r>
            <a:r>
              <a:rPr lang="en-US" sz="2000" dirty="0"/>
              <a:t>~B(2,0.5) to </a:t>
            </a:r>
            <a:r>
              <a:rPr lang="en-US" sz="2000" i="1" dirty="0" err="1"/>
              <a:t>exper</a:t>
            </a:r>
            <a:r>
              <a:rPr lang="en-US" sz="2000" dirty="0"/>
              <a:t>; (a) estimate two linear regression models with intercept for </a:t>
            </a:r>
            <a:r>
              <a:rPr lang="en-US" sz="2000" i="1" dirty="0"/>
              <a:t>wage</a:t>
            </a:r>
            <a:r>
              <a:rPr lang="en-US" sz="2000" dirty="0"/>
              <a:t> </a:t>
            </a:r>
            <a:r>
              <a:rPr lang="en-US" sz="2000" dirty="0" err="1"/>
              <a:t>p.h</a:t>
            </a:r>
            <a:r>
              <a:rPr lang="en-US" sz="2000" dirty="0"/>
              <a:t>. with explanatory variables (</a:t>
            </a:r>
            <a:r>
              <a:rPr lang="en-US" sz="2000" dirty="0" err="1"/>
              <a:t>i</a:t>
            </a:r>
            <a:r>
              <a:rPr lang="en-US" sz="2000" dirty="0"/>
              <a:t>) </a:t>
            </a:r>
            <a:r>
              <a:rPr lang="en-US" sz="2000" i="1" dirty="0"/>
              <a:t>male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, and (ii) </a:t>
            </a:r>
            <a:r>
              <a:rPr lang="en-US" sz="2000" i="1" dirty="0"/>
              <a:t>male</a:t>
            </a:r>
            <a:r>
              <a:rPr lang="en-US" sz="2000" dirty="0"/>
              <a:t>, </a:t>
            </a:r>
            <a:r>
              <a:rPr lang="en-US" sz="2000" i="1" dirty="0" err="1"/>
              <a:t>exper_b</a:t>
            </a:r>
            <a:r>
              <a:rPr lang="en-US" sz="2000" dirty="0"/>
              <a:t>, and </a:t>
            </a:r>
            <a:r>
              <a:rPr lang="en-US" sz="2000" i="1" dirty="0" err="1"/>
              <a:t>exper</a:t>
            </a:r>
            <a:r>
              <a:rPr lang="en-US" sz="2000" dirty="0"/>
              <a:t>; compare the standard errors of the estimated coefficients; </a:t>
            </a: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5FDC6-2903-47C7-8628-F81EF32F2F6C}" type="slidenum">
              <a:rPr lang="de-AT" altLang="en-US"/>
              <a:pPr>
                <a:defRPr/>
              </a:pPr>
              <a:t>57</a:t>
            </a:fld>
            <a:endParaRPr lang="de-AT" altLang="en-US" dirty="0"/>
          </a:p>
        </p:txBody>
      </p:sp>
      <p:pic>
        <p:nvPicPr>
          <p:cNvPr id="57351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5018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dirty="0"/>
              <a:t>	(b) compare the VIFs for the variables of the two models; (c) check the correlations of the involved regressors.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r>
              <a:rPr lang="en-US" sz="2000" dirty="0"/>
              <a:t>Show for a linear regression with intercept that  </a:t>
            </a:r>
            <a:r>
              <a:rPr lang="en-US" sz="2000" i="1"/>
              <a:t>R</a:t>
            </a:r>
            <a:r>
              <a:rPr lang="en-US" sz="2000" baseline="30000"/>
              <a:t>2</a:t>
            </a:r>
            <a:r>
              <a:rPr lang="en-US" sz="2000"/>
              <a:t> &gt;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r>
              <a:rPr lang="en-US" sz="2000" dirty="0"/>
              <a:t>Show that the </a:t>
            </a:r>
            <a:r>
              <a:rPr lang="en-US" sz="2000" i="1" dirty="0"/>
              <a:t>F</a:t>
            </a:r>
            <a:r>
              <a:rPr lang="en-US" sz="2000" dirty="0"/>
              <a:t>-test based on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endParaRPr lang="en-US" sz="2000" dirty="0"/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endParaRPr lang="en-US" sz="2000" dirty="0"/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dirty="0"/>
              <a:t>	and the </a:t>
            </a:r>
            <a:r>
              <a:rPr lang="en-US" sz="2000" i="1" dirty="0"/>
              <a:t>F</a:t>
            </a:r>
            <a:r>
              <a:rPr lang="en-US" sz="2000" dirty="0"/>
              <a:t>-test based on </a:t>
            </a:r>
          </a:p>
          <a:p>
            <a:pPr marL="457200" indent="-457200">
              <a:buSzPct val="100000"/>
              <a:buFont typeface="Wingdings" pitchFamily="2" charset="2"/>
              <a:buNone/>
            </a:pPr>
            <a:endParaRPr lang="en-US" sz="2000" dirty="0"/>
          </a:p>
          <a:p>
            <a:pPr marL="457200" indent="-457200">
              <a:buSzPct val="100000"/>
              <a:buFont typeface="Wingdings" pitchFamily="2" charset="2"/>
              <a:buNone/>
            </a:pPr>
            <a:endParaRPr lang="en-US" sz="2000" dirty="0"/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dirty="0"/>
              <a:t>	are identical.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09215-96A9-468B-9519-AEB24DD491C1}" type="slidenum">
              <a:rPr lang="de-AT" altLang="en-US"/>
              <a:pPr>
                <a:defRPr/>
              </a:pPr>
              <a:t>58</a:t>
            </a:fld>
            <a:endParaRPr lang="de-AT" altLang="en-US" dirty="0"/>
          </a:p>
        </p:txBody>
      </p:sp>
      <p:graphicFrame>
        <p:nvGraphicFramePr>
          <p:cNvPr id="501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4"/>
          <p:cNvGraphicFramePr>
            <a:graphicFrameLocks noChangeAspect="1"/>
          </p:cNvGraphicFramePr>
          <p:nvPr/>
        </p:nvGraphicFramePr>
        <p:xfrm>
          <a:off x="1476375" y="2957513"/>
          <a:ext cx="22320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9" name="Formel" r:id="rId6" imgW="1346040" imgH="457200" progId="Equation.3">
                  <p:embed/>
                </p:oleObj>
              </mc:Choice>
              <mc:Fallback>
                <p:oleObj name="Formel" r:id="rId6" imgW="1346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57513"/>
                        <a:ext cx="223202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6"/>
          <p:cNvGraphicFramePr>
            <a:graphicFrameLocks noChangeAspect="1"/>
          </p:cNvGraphicFramePr>
          <p:nvPr/>
        </p:nvGraphicFramePr>
        <p:xfrm>
          <a:off x="1476375" y="4076700"/>
          <a:ext cx="18716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0" name="Formel" r:id="rId8" imgW="1041120" imgH="431640" progId="Equation.3">
                  <p:embed/>
                </p:oleObj>
              </mc:Choice>
              <mc:Fallback>
                <p:oleObj name="Formel" r:id="rId8" imgW="104112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076700"/>
                        <a:ext cx="18716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Individual Wages,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Wage equation with three regressors (Table 2.2, Verbeek)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increased due to adding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endParaRPr lang="de-AT" sz="2000" i="1" dirty="0"/>
          </a:p>
        </p:txBody>
      </p:sp>
      <p:pic>
        <p:nvPicPr>
          <p:cNvPr id="512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124F-2BDA-4185-A47A-33687AF436A0}" type="slidenum">
              <a:rPr lang="de-AT" altLang="en-US"/>
              <a:pPr>
                <a:defRPr/>
              </a:pPr>
              <a:t>6</a:t>
            </a:fld>
            <a:endParaRPr lang="de-AT" altLang="en-US" dirty="0"/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llipse 10"/>
          <p:cNvSpPr/>
          <p:nvPr/>
        </p:nvSpPr>
        <p:spPr>
          <a:xfrm>
            <a:off x="3348038" y="5013325"/>
            <a:ext cx="1584325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Other GoF Measures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61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err="1"/>
              <a:t>Uncentered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: for the case of no intercept; the </a:t>
            </a:r>
            <a:r>
              <a:rPr lang="en-US" sz="2000" dirty="0" err="1"/>
              <a:t>Uncentered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cannot become negative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		 </a:t>
            </a:r>
            <a:r>
              <a:rPr lang="en-US" sz="2000" dirty="0" err="1"/>
              <a:t>Uncentered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= 1 – 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dirty="0"/>
              <a:t>²/ 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y</a:t>
            </a:r>
            <a:r>
              <a:rPr lang="en-US" sz="2000" baseline="-25000" dirty="0"/>
              <a:t>i</a:t>
            </a:r>
            <a:r>
              <a:rPr lang="en-US" sz="2000" dirty="0"/>
              <a:t>²</a:t>
            </a:r>
          </a:p>
          <a:p>
            <a:pPr>
              <a:spcBef>
                <a:spcPts val="600"/>
              </a:spcBef>
            </a:pP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 </a:t>
            </a:r>
            <a:r>
              <a:rPr lang="en-US" sz="2000" dirty="0"/>
              <a:t>(adjusted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): for comparing models; compensated for added regressor, penalty for increasing </a:t>
            </a:r>
            <a:r>
              <a:rPr lang="en-US" sz="2000" i="1" dirty="0"/>
              <a:t>K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1800" dirty="0"/>
              <a:t>	</a:t>
            </a:r>
            <a:r>
              <a:rPr lang="en-US" sz="2000" dirty="0"/>
              <a:t>for a given model, </a:t>
            </a:r>
            <a:r>
              <a:rPr lang="en-US" sz="2000" i="1" dirty="0" err="1"/>
              <a:t>a</a:t>
            </a:r>
            <a:r>
              <a:rPr lang="en-US" sz="2000" dirty="0" err="1"/>
              <a:t>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smaller than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For other than OLS estimated models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 </a:t>
            </a: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	it coincides with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for OLS estimated models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14662-CB39-4171-964C-393003C11443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547813" y="3338513"/>
          <a:ext cx="57578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8" imgW="2361960" imgH="507960" progId="Equation.DSMT4">
                  <p:embed/>
                </p:oleObj>
              </mc:Choice>
              <mc:Fallback>
                <p:oleObj name="Equation" r:id="rId8" imgW="23619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338513"/>
                        <a:ext cx="57578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19250" y="4937125"/>
          <a:ext cx="16573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Formel" r:id="rId10" imgW="787320" imgH="241200" progId="Equation.3">
                  <p:embed/>
                </p:oleObj>
              </mc:Choice>
              <mc:Fallback>
                <p:oleObj name="Formel" r:id="rId10" imgW="7873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37125"/>
                        <a:ext cx="16573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0FFBA-F6D8-419C-B18C-425672C54563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26,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1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0373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6507</TotalTime>
  <Words>3194</Words>
  <Application>Microsoft Macintosh PowerPoint</Application>
  <PresentationFormat>On-screen Show (4:3)</PresentationFormat>
  <Paragraphs>868</Paragraphs>
  <Slides>58</Slides>
  <Notes>58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58</vt:i4>
      </vt:variant>
    </vt:vector>
  </HeadingPairs>
  <TitlesOfParts>
    <vt:vector size="69" baseType="lpstr">
      <vt:lpstr>Arial Unicode MS</vt:lpstr>
      <vt:lpstr>Arial</vt:lpstr>
      <vt:lpstr>Garamond</vt:lpstr>
      <vt:lpstr>Symbol</vt:lpstr>
      <vt:lpstr>Verdana</vt:lpstr>
      <vt:lpstr>Wingdings</vt:lpstr>
      <vt:lpstr>Kante</vt:lpstr>
      <vt:lpstr>Formel</vt:lpstr>
      <vt:lpstr>Equation</vt:lpstr>
      <vt:lpstr>Photo Editor Photo</vt:lpstr>
      <vt:lpstr>Worksheet</vt:lpstr>
      <vt:lpstr>Econometrics - Lecture 2  Introduction to Linear Regression – Part 2</vt:lpstr>
      <vt:lpstr>Contents</vt:lpstr>
      <vt:lpstr>Goodness-of-fit R²</vt:lpstr>
      <vt:lpstr>Properties of R2</vt:lpstr>
      <vt:lpstr>Example: Individ. Wages, cont’d</vt:lpstr>
      <vt:lpstr>Individual Wages, cont’d</vt:lpstr>
      <vt:lpstr>Other GoF Measures</vt:lpstr>
      <vt:lpstr>Contents</vt:lpstr>
      <vt:lpstr>Contents</vt:lpstr>
      <vt:lpstr>Individual Wages</vt:lpstr>
      <vt:lpstr>OLS Estimator: Distributional Properties</vt:lpstr>
      <vt:lpstr>Testing a Regression Coefficient: t-Test</vt:lpstr>
      <vt:lpstr>Individual Wages, cont’d</vt:lpstr>
      <vt:lpstr>Individual Wages, cont’d</vt:lpstr>
      <vt:lpstr>Normal and t-Distribution</vt:lpstr>
      <vt:lpstr>OLS Estimators: Asymptotic Distribution</vt:lpstr>
      <vt:lpstr>Two-sided t-Test</vt:lpstr>
      <vt:lpstr>Individual Wages, cont’d</vt:lpstr>
      <vt:lpstr>Significance Tests</vt:lpstr>
      <vt:lpstr>Significance Tests, cont’d</vt:lpstr>
      <vt:lpstr>Confidence Interval for k </vt:lpstr>
      <vt:lpstr>Individual Wages, cont’d</vt:lpstr>
      <vt:lpstr>Contents</vt:lpstr>
      <vt:lpstr>Testing a Linear Restriction on Regression Coefficients</vt:lpstr>
      <vt:lpstr>Testing Several Regression Coefficients: F-test</vt:lpstr>
      <vt:lpstr>Individual Wages, cont’d</vt:lpstr>
      <vt:lpstr>Individual Wages, cont’d</vt:lpstr>
      <vt:lpstr>Alternatives for Testing Several Regression Coefficients</vt:lpstr>
      <vt:lpstr>Individual Wages, cont’d</vt:lpstr>
      <vt:lpstr>The General Case</vt:lpstr>
      <vt:lpstr>p-value, Size, and Power</vt:lpstr>
      <vt:lpstr>p-value, Size, and Power, cont’d</vt:lpstr>
      <vt:lpstr>Contents</vt:lpstr>
      <vt:lpstr>OLS Estimators: Asymptotic Properties </vt:lpstr>
      <vt:lpstr>Chebychev’s Inequality </vt:lpstr>
      <vt:lpstr>Consistency of the OLS-estimator</vt:lpstr>
      <vt:lpstr>OLS Estimators: Consistency</vt:lpstr>
      <vt:lpstr>OLS Estimators: Consistency, cont’d</vt:lpstr>
      <vt:lpstr>Consistency of s2</vt:lpstr>
      <vt:lpstr>Consistency: Some Properties</vt:lpstr>
      <vt:lpstr>OLS Estimators: Asymptotic Normality</vt:lpstr>
      <vt:lpstr>OLS Estimators: Approximate Normality</vt:lpstr>
      <vt:lpstr>Assessment of Approximate Normality</vt:lpstr>
      <vt:lpstr>Contents</vt:lpstr>
      <vt:lpstr>Individual Wages: Variabe Age</vt:lpstr>
      <vt:lpstr>Multicollinearity</vt:lpstr>
      <vt:lpstr>Multicollinearity: Consequences</vt:lpstr>
      <vt:lpstr>Exact Collinearity</vt:lpstr>
      <vt:lpstr>Variance Inflation Factor</vt:lpstr>
      <vt:lpstr>Other Indicators for Multicollinearity</vt:lpstr>
      <vt:lpstr>Contents</vt:lpstr>
      <vt:lpstr>The Predictor</vt:lpstr>
      <vt:lpstr>Prediction Intervals</vt:lpstr>
      <vt:lpstr>Example: Simple Regression</vt:lpstr>
      <vt:lpstr>Individual Wages: Prediction</vt:lpstr>
      <vt:lpstr>Individual Wages: Prediction, cont’d</vt:lpstr>
      <vt:lpstr>Your Homework</vt:lpstr>
      <vt:lpstr>Your Homework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575</cp:revision>
  <cp:lastPrinted>1601-01-01T00:00:00Z</cp:lastPrinted>
  <dcterms:created xsi:type="dcterms:W3CDTF">2003-12-05T13:14:44Z</dcterms:created>
  <dcterms:modified xsi:type="dcterms:W3CDTF">2018-10-25T09:35:50Z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