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59"/>
  </p:notesMasterIdLst>
  <p:handoutMasterIdLst>
    <p:handoutMasterId r:id="rId60"/>
  </p:handoutMasterIdLst>
  <p:sldIdLst>
    <p:sldId id="364" r:id="rId2"/>
    <p:sldId id="547" r:id="rId3"/>
    <p:sldId id="491" r:id="rId4"/>
    <p:sldId id="511" r:id="rId5"/>
    <p:sldId id="492" r:id="rId6"/>
    <p:sldId id="512" r:id="rId7"/>
    <p:sldId id="493" r:id="rId8"/>
    <p:sldId id="510" r:id="rId9"/>
    <p:sldId id="542" r:id="rId10"/>
    <p:sldId id="513" r:id="rId11"/>
    <p:sldId id="514" r:id="rId12"/>
    <p:sldId id="515" r:id="rId13"/>
    <p:sldId id="552" r:id="rId14"/>
    <p:sldId id="495" r:id="rId15"/>
    <p:sldId id="496" r:id="rId16"/>
    <p:sldId id="497" r:id="rId17"/>
    <p:sldId id="498" r:id="rId18"/>
    <p:sldId id="499" r:id="rId19"/>
    <p:sldId id="500" r:id="rId20"/>
    <p:sldId id="543" r:id="rId21"/>
    <p:sldId id="502" r:id="rId22"/>
    <p:sldId id="503" r:id="rId23"/>
    <p:sldId id="501" r:id="rId24"/>
    <p:sldId id="560" r:id="rId25"/>
    <p:sldId id="561" r:id="rId26"/>
    <p:sldId id="562" r:id="rId27"/>
    <p:sldId id="553" r:id="rId28"/>
    <p:sldId id="517" r:id="rId29"/>
    <p:sldId id="546" r:id="rId30"/>
    <p:sldId id="559" r:id="rId31"/>
    <p:sldId id="528" r:id="rId32"/>
    <p:sldId id="541" r:id="rId33"/>
    <p:sldId id="526" r:id="rId34"/>
    <p:sldId id="536" r:id="rId35"/>
    <p:sldId id="554" r:id="rId36"/>
    <p:sldId id="506" r:id="rId37"/>
    <p:sldId id="507" r:id="rId38"/>
    <p:sldId id="529" r:id="rId39"/>
    <p:sldId id="519" r:id="rId40"/>
    <p:sldId id="530" r:id="rId41"/>
    <p:sldId id="532" r:id="rId42"/>
    <p:sldId id="508" r:id="rId43"/>
    <p:sldId id="531" r:id="rId44"/>
    <p:sldId id="533" r:id="rId45"/>
    <p:sldId id="555" r:id="rId46"/>
    <p:sldId id="509" r:id="rId47"/>
    <p:sldId id="535" r:id="rId48"/>
    <p:sldId id="539" r:id="rId49"/>
    <p:sldId id="534" r:id="rId50"/>
    <p:sldId id="522" r:id="rId51"/>
    <p:sldId id="558" r:id="rId52"/>
    <p:sldId id="540" r:id="rId53"/>
    <p:sldId id="556" r:id="rId54"/>
    <p:sldId id="523" r:id="rId55"/>
    <p:sldId id="524" r:id="rId56"/>
    <p:sldId id="488" r:id="rId57"/>
    <p:sldId id="545" r:id="rId5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67" autoAdjust="0"/>
    <p:restoredTop sz="94297" autoAdjust="0"/>
  </p:normalViewPr>
  <p:slideViewPr>
    <p:cSldViewPr>
      <p:cViewPr>
        <p:scale>
          <a:sx n="80" d="100"/>
          <a:sy n="80" d="100"/>
        </p:scale>
        <p:origin x="272" y="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503546743964501E-2"/>
          <c:y val="6.2008676355704201E-2"/>
          <c:w val="0.87172700508024403"/>
          <c:h val="0.73990321655414104"/>
        </c:manualLayout>
      </c:layout>
      <c:scatterChart>
        <c:scatterStyle val="line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Y-Werte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Tabelle1!$A$2:$A$13</c:f>
              <c:numCache>
                <c:formatCode>General</c:formatCode>
                <c:ptCount val="12"/>
                <c:pt idx="0">
                  <c:v>0.69000000000000095</c:v>
                </c:pt>
                <c:pt idx="1">
                  <c:v>1.1000000000000001</c:v>
                </c:pt>
                <c:pt idx="2">
                  <c:v>1.39</c:v>
                </c:pt>
                <c:pt idx="3">
                  <c:v>1.7900000000000009</c:v>
                </c:pt>
                <c:pt idx="4">
                  <c:v>2.08</c:v>
                </c:pt>
                <c:pt idx="5">
                  <c:v>2.2999999999999998</c:v>
                </c:pt>
                <c:pt idx="6">
                  <c:v>3.4</c:v>
                </c:pt>
                <c:pt idx="7">
                  <c:v>3.91</c:v>
                </c:pt>
                <c:pt idx="8">
                  <c:v>4.6099999999999977</c:v>
                </c:pt>
                <c:pt idx="9">
                  <c:v>5.3</c:v>
                </c:pt>
                <c:pt idx="10">
                  <c:v>6.21</c:v>
                </c:pt>
                <c:pt idx="11">
                  <c:v>6.91</c:v>
                </c:pt>
              </c:numCache>
            </c:numRef>
          </c:xVal>
          <c:yVal>
            <c:numRef>
              <c:f>Tabelle1!$B$2:$B$13</c:f>
              <c:numCache>
                <c:formatCode>General</c:formatCode>
                <c:ptCount val="12"/>
                <c:pt idx="0">
                  <c:v>1</c:v>
                </c:pt>
                <c:pt idx="1">
                  <c:v>0.67000000000000104</c:v>
                </c:pt>
                <c:pt idx="2">
                  <c:v>0.5</c:v>
                </c:pt>
                <c:pt idx="3">
                  <c:v>0.33</c:v>
                </c:pt>
                <c:pt idx="4">
                  <c:v>0.25</c:v>
                </c:pt>
                <c:pt idx="5">
                  <c:v>0.2</c:v>
                </c:pt>
                <c:pt idx="6">
                  <c:v>7.0000000000000007E-2</c:v>
                </c:pt>
                <c:pt idx="7">
                  <c:v>0.04</c:v>
                </c:pt>
                <c:pt idx="8">
                  <c:v>0.02</c:v>
                </c:pt>
                <c:pt idx="9">
                  <c:v>0.01</c:v>
                </c:pt>
                <c:pt idx="10">
                  <c:v>0</c:v>
                </c:pt>
                <c:pt idx="1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9A8-DD41-BC46-B80EB7D31F81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Spalte1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Tabelle1!$A$2:$A$13</c:f>
              <c:numCache>
                <c:formatCode>General</c:formatCode>
                <c:ptCount val="12"/>
                <c:pt idx="0">
                  <c:v>0.69000000000000095</c:v>
                </c:pt>
                <c:pt idx="1">
                  <c:v>1.1000000000000001</c:v>
                </c:pt>
                <c:pt idx="2">
                  <c:v>1.39</c:v>
                </c:pt>
                <c:pt idx="3">
                  <c:v>1.7900000000000009</c:v>
                </c:pt>
                <c:pt idx="4">
                  <c:v>2.08</c:v>
                </c:pt>
                <c:pt idx="5">
                  <c:v>2.2999999999999998</c:v>
                </c:pt>
                <c:pt idx="6">
                  <c:v>3.4</c:v>
                </c:pt>
                <c:pt idx="7">
                  <c:v>3.91</c:v>
                </c:pt>
                <c:pt idx="8">
                  <c:v>4.6099999999999977</c:v>
                </c:pt>
                <c:pt idx="9">
                  <c:v>5.3</c:v>
                </c:pt>
                <c:pt idx="10">
                  <c:v>6.21</c:v>
                </c:pt>
                <c:pt idx="11">
                  <c:v>6.91</c:v>
                </c:pt>
              </c:numCache>
            </c:numRef>
          </c:xVal>
          <c:yVal>
            <c:numRef>
              <c:f>Tabelle1!$C$2:$C$13</c:f>
              <c:numCache>
                <c:formatCode>General</c:formatCode>
                <c:ptCount val="12"/>
                <c:pt idx="0">
                  <c:v>0.35</c:v>
                </c:pt>
                <c:pt idx="1">
                  <c:v>0.37</c:v>
                </c:pt>
                <c:pt idx="2">
                  <c:v>0.35</c:v>
                </c:pt>
                <c:pt idx="3">
                  <c:v>0.3</c:v>
                </c:pt>
                <c:pt idx="4">
                  <c:v>0.26</c:v>
                </c:pt>
                <c:pt idx="5">
                  <c:v>0.23</c:v>
                </c:pt>
                <c:pt idx="6">
                  <c:v>0.11</c:v>
                </c:pt>
                <c:pt idx="7">
                  <c:v>8.0000000000000099E-2</c:v>
                </c:pt>
                <c:pt idx="8">
                  <c:v>0.05</c:v>
                </c:pt>
                <c:pt idx="9">
                  <c:v>0.03</c:v>
                </c:pt>
                <c:pt idx="10">
                  <c:v>0.01</c:v>
                </c:pt>
                <c:pt idx="11">
                  <c:v>0.01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9A8-DD41-BC46-B80EB7D31F81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Spalte2</c:v>
                </c:pt>
              </c:strCache>
            </c:strRef>
          </c:tx>
          <c:spPr>
            <a:ln w="38100"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Tabelle1!$A$2:$A$13</c:f>
              <c:numCache>
                <c:formatCode>General</c:formatCode>
                <c:ptCount val="12"/>
                <c:pt idx="0">
                  <c:v>0.69000000000000095</c:v>
                </c:pt>
                <c:pt idx="1">
                  <c:v>1.1000000000000001</c:v>
                </c:pt>
                <c:pt idx="2">
                  <c:v>1.39</c:v>
                </c:pt>
                <c:pt idx="3">
                  <c:v>1.7900000000000009</c:v>
                </c:pt>
                <c:pt idx="4">
                  <c:v>2.08</c:v>
                </c:pt>
                <c:pt idx="5">
                  <c:v>2.2999999999999998</c:v>
                </c:pt>
                <c:pt idx="6">
                  <c:v>3.4</c:v>
                </c:pt>
                <c:pt idx="7">
                  <c:v>3.91</c:v>
                </c:pt>
                <c:pt idx="8">
                  <c:v>4.6099999999999977</c:v>
                </c:pt>
                <c:pt idx="9">
                  <c:v>5.3</c:v>
                </c:pt>
                <c:pt idx="10">
                  <c:v>6.21</c:v>
                </c:pt>
                <c:pt idx="11">
                  <c:v>6.91</c:v>
                </c:pt>
              </c:numCache>
            </c:numRef>
          </c:xVal>
          <c:yVal>
            <c:numRef>
              <c:f>Tabelle1!$D$2:$D$13</c:f>
              <c:numCache>
                <c:formatCode>General</c:formatCode>
                <c:ptCount val="12"/>
                <c:pt idx="1">
                  <c:v>0.19</c:v>
                </c:pt>
                <c:pt idx="2">
                  <c:v>0.65</c:v>
                </c:pt>
                <c:pt idx="3">
                  <c:v>1.170000000000001</c:v>
                </c:pt>
                <c:pt idx="4">
                  <c:v>1.46</c:v>
                </c:pt>
                <c:pt idx="5">
                  <c:v>1.670000000000001</c:v>
                </c:pt>
                <c:pt idx="6">
                  <c:v>2.4500000000000002</c:v>
                </c:pt>
                <c:pt idx="7">
                  <c:v>2.73</c:v>
                </c:pt>
                <c:pt idx="8">
                  <c:v>3.05</c:v>
                </c:pt>
                <c:pt idx="9">
                  <c:v>3.3299999999999992</c:v>
                </c:pt>
                <c:pt idx="10">
                  <c:v>3.65</c:v>
                </c:pt>
                <c:pt idx="11">
                  <c:v>3.87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9A8-DD41-BC46-B80EB7D31F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6155472"/>
        <c:axId val="1383248896"/>
      </c:scatterChart>
      <c:valAx>
        <c:axId val="1346155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83248896"/>
        <c:crosses val="autoZero"/>
        <c:crossBetween val="midCat"/>
      </c:valAx>
      <c:valAx>
        <c:axId val="1383248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615547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21.wmf"/><Relationship Id="rId1" Type="http://schemas.openxmlformats.org/officeDocument/2006/relationships/image" Target="../media/image1.wmf"/><Relationship Id="rId4" Type="http://schemas.openxmlformats.org/officeDocument/2006/relationships/image" Target="../media/image2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1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image" Target="../media/image3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0.77273</cdr:x>
      <cdr:y>0.83737</cdr:y>
    </cdr:from>
    <cdr:to>
      <cdr:x>0.96513</cdr:x>
      <cdr:y>1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672408" y="2016224"/>
          <a:ext cx="914400" cy="3915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0.78788</cdr:x>
      <cdr:y>0.83737</cdr:y>
    </cdr:from>
    <cdr:to>
      <cdr:x>0.98028</cdr:x>
      <cdr:y>0.97009</cdr:y>
    </cdr:to>
    <cdr:sp macro="" textlink="">
      <cdr:nvSpPr>
        <cdr:cNvPr id="3" name="Textfeld 2"/>
        <cdr:cNvSpPr txBox="1"/>
      </cdr:nvSpPr>
      <cdr:spPr>
        <a:xfrm xmlns:a="http://schemas.openxmlformats.org/drawingml/2006/main">
          <a:off x="3744416" y="2016224"/>
          <a:ext cx="914400" cy="3195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AT" sz="1400" dirty="0"/>
            <a:t>log(</a:t>
          </a:r>
          <a:r>
            <a:rPr lang="de-AT" sz="1400" i="1" dirty="0"/>
            <a:t>N</a:t>
          </a:r>
          <a:r>
            <a:rPr lang="de-AT" sz="1400" dirty="0"/>
            <a:t>)</a:t>
          </a:r>
          <a:endParaRPr lang="en-GB" sz="1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DD28047D-8711-431C-91F0-9CA3272F209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6D91BBA1-423B-4BF3-A55B-03CECBF2CE6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1376DF-F75C-4033-973F-AE86D1A11F40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1575C5-8787-4260-B19A-4FBE10CA5910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6414BD-3CB5-4125-B76B-D0DED05BAF21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633D27-18E9-47CF-B629-38A42309C404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F85F7F-1A64-4A7C-822C-B36A335C3C85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734B4E-A927-42B4-96E5-F53692CD05B1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49A815-62B1-4B57-B468-963B429EBB0C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192F0E-E664-487A-843E-8EC76788623F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9A5FBA-E9CA-4D27-BA88-F0F11AAB052C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B343B4-550A-4447-BAAF-F0E055E5EA8D}" type="slidenum">
              <a:rPr lang="de-DE"/>
              <a:pPr>
                <a:defRPr/>
              </a:pPr>
              <a:t>19</a:t>
            </a:fld>
            <a:endParaRPr lang="de-DE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05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1AE46B-AD88-46E7-B3D5-E54DC1A6B1F2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05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D2D107-7D8A-4BE6-ACE1-3B65B99401DC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162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F6497A-A073-4175-B01A-4EE6C417FBCF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23F4C5-2A1B-4481-AC59-4E0CAC74D8DA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26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6D289C-B371-4576-8688-4FAFBD79E694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3449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26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629F11-E43D-47D3-8388-36D2F1A3EA38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75564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5CC9A-7523-40D0-A09C-AF5EDEDB9B63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02785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EEC00A-3885-4FB3-B23B-FC36BF3A03A9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07D935-7C2B-41F7-9E3B-419C72891F9A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7FB4A9-5FCD-4DFE-85AF-9E0693D40852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07D935-7C2B-41F7-9E3B-419C72891F9A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BD3B4-BC68-4818-945B-6A8ACC03C9E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01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E52F41-E13B-45C6-8C6D-3C4F09C13CB0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523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F55DB4-EA98-407C-AF47-F666DDE09CB6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77CC9A-484D-4118-BFC5-E34C82A1C719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B00CAB-CEF7-4860-B162-7D59A2C7A95C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1D1991-034F-4AD5-B2EC-7E80FEB7B443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2148F5-DA2D-480D-9FC7-1E47DC67F317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C8F4EC-A701-4A2B-A977-2D26F38C79F3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0029F6-9912-4A71-B603-23E97C65308E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3DE2A9-81ED-42DD-81E4-5EE5456283ED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BEE5B-3EE6-4DCE-8607-BDA320F1AF68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EC12F-4CD5-450D-844F-CB94EAF80926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FBE280-86B3-4A5A-BC63-175F1565635E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F5778F-6189-4FEE-BACA-E44D635C7695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6048E2-4E1A-4323-A55C-A227983DBEA0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FB8AF6-CA72-4FEA-8884-C2AEBE218993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96A21D-558B-4854-9CCF-4AB1F47E46F4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4BA312-4B69-462E-8AE0-D4AE72D85254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55B2F1-725F-4954-90C7-059A045299A4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0AD930-0C3A-4D36-BCBC-E0EBC86103F9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0AD930-0C3A-4D36-BCBC-E0EBC86103F9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FFB825-E348-405F-B18B-F1A07A33327D}" type="slidenum">
              <a:rPr lang="de-DE" smtClean="0"/>
              <a:pPr>
                <a:defRPr/>
              </a:pPr>
              <a:t>52</a:t>
            </a:fld>
            <a:endParaRPr lang="de-DE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D9B989-6DED-48D4-9F85-BA4087A1289C}" type="slidenum">
              <a:rPr lang="de-DE" smtClean="0"/>
              <a:pPr>
                <a:defRPr/>
              </a:pPr>
              <a:t>53</a:t>
            </a:fld>
            <a:endParaRPr lang="de-DE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EE3F72-66A6-4037-A49D-61D50DCB0969}" type="slidenum">
              <a:rPr lang="de-DE" smtClean="0"/>
              <a:pPr>
                <a:defRPr/>
              </a:pPr>
              <a:t>54</a:t>
            </a:fld>
            <a:endParaRPr lang="de-DE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C210E9-872D-4C68-AE17-53BC3CEB3337}" type="slidenum">
              <a:rPr lang="de-DE" smtClean="0"/>
              <a:pPr>
                <a:defRPr/>
              </a:pPr>
              <a:t>55</a:t>
            </a:fld>
            <a:endParaRPr lang="de-DE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506AEC-0FD8-4EEA-8DD8-2F80F89637E1}" type="slidenum">
              <a:rPr lang="de-DE" smtClean="0"/>
              <a:pPr>
                <a:defRPr/>
              </a:pPr>
              <a:t>56</a:t>
            </a:fld>
            <a:endParaRPr lang="de-DE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34B1A4-196F-4F03-8B5F-1FEBCF0521D4}" type="slidenum">
              <a:rPr lang="de-DE" smtClean="0"/>
              <a:pPr>
                <a:defRPr/>
              </a:pPr>
              <a:t>57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34667-900F-4DF9-9511-B260E2A8150B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373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3DB241-AB6F-42A7-B259-4DAF89B9D3DB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3BD732-2371-4355-9203-EA1BED16382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73BFB0-7035-408C-97C1-B2B7E59C27C9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de-AT" altLang="en-US"/>
              <a:t>Titelmasterformat durch Klicken bearbeiten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e-AT" altLang="en-US"/>
              <a:t>Formatvorlage des Untertitelmasters durch Klicken bearbeiten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E0B93-EE9C-4717-8E02-A80752CE603E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C562E-8580-43AE-ABE6-57003E48D500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E3E56-4907-47BF-8C35-6EB89B1A9B9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de-A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235E0-AE48-4885-BA02-BF7D74137E1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8012D-FD84-4A58-89CF-D93DF58C855F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8929E-5BD4-492D-875A-39197A41C331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4EED1-C98B-440E-9489-5A2C7EAAF1D1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A010C-D79C-40F6-B727-A60C0EF2899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DE54D-6715-40EA-996D-0E025847F43E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4F483-B4E7-45E1-94F3-AD2F967DCEB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31BD9-CBEB-48A6-845E-71C7E7CE682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09FE9-61ED-4FDB-86DF-F7E236DA4802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3CD1B-5A44-4A6B-AB9A-0AE07D91F8E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850BB-6305-4DC0-AB1E-F2F9468250F6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Titelmasterformat durch Klicken bearbeiten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Textmasterformate durch Klicken bearbeiten</a:t>
            </a:r>
          </a:p>
          <a:p>
            <a:pPr lvl="1"/>
            <a:r>
              <a:rPr lang="de-AT" altLang="en-US"/>
              <a:t>Zweite Ebene</a:t>
            </a:r>
          </a:p>
          <a:p>
            <a:pPr lvl="2"/>
            <a:r>
              <a:rPr lang="de-AT" altLang="en-US"/>
              <a:t>Dritte Ebene</a:t>
            </a:r>
          </a:p>
          <a:p>
            <a:pPr lvl="3"/>
            <a:r>
              <a:rPr lang="de-AT" altLang="en-US"/>
              <a:t>Vierte Ebene</a:t>
            </a:r>
          </a:p>
          <a:p>
            <a:pPr lvl="4"/>
            <a:r>
              <a:rPr lang="de-AT" altLang="en-US"/>
              <a:t>Fünfte Ebene</a:t>
            </a:r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441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441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89834429-D8B7-4C34-92EA-EA20255DE9D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  <p:sp>
        <p:nvSpPr>
          <p:cNvPr id="4413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13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1" r:id="rId1"/>
    <p:sldLayoutId id="2147484588" r:id="rId2"/>
    <p:sldLayoutId id="2147484589" r:id="rId3"/>
    <p:sldLayoutId id="2147484590" r:id="rId4"/>
    <p:sldLayoutId id="2147484591" r:id="rId5"/>
    <p:sldLayoutId id="2147484592" r:id="rId6"/>
    <p:sldLayoutId id="2147484593" r:id="rId7"/>
    <p:sldLayoutId id="2147484594" r:id="rId8"/>
    <p:sldLayoutId id="2147484595" r:id="rId9"/>
    <p:sldLayoutId id="2147484596" r:id="rId10"/>
    <p:sldLayoutId id="2147484597" r:id="rId11"/>
    <p:sldLayoutId id="2147484598" r:id="rId12"/>
    <p:sldLayoutId id="2147484599" r:id="rId13"/>
    <p:sldLayoutId id="2147484600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7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1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2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4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25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22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8.vml"/><Relationship Id="rId6" Type="http://schemas.openxmlformats.org/officeDocument/2006/relationships/chart" Target="../charts/chart1.x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1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notesSlide" Target="../notesSlides/notesSlide32.xml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32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24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37.bin"/><Relationship Id="rId9" Type="http://schemas.openxmlformats.org/officeDocument/2006/relationships/image" Target="../media/image27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40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42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4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44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45.bin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46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29.wmf"/><Relationship Id="rId5" Type="http://schemas.openxmlformats.org/officeDocument/2006/relationships/image" Target="../media/image1.wmf"/><Relationship Id="rId4" Type="http://schemas.openxmlformats.org/officeDocument/2006/relationships/oleObject" Target="../embeddings/oleObject47.bin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4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51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50.bin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6138" y="1341438"/>
            <a:ext cx="7902575" cy="3024187"/>
          </a:xfrm>
        </p:spPr>
        <p:txBody>
          <a:bodyPr/>
          <a:lstStyle/>
          <a:p>
            <a:pPr eaLnBrk="1" hangingPunct="1"/>
            <a:r>
              <a:rPr lang="en-US" sz="2600">
                <a:latin typeface="Verdana" pitchFamily="34" charset="0"/>
              </a:rPr>
              <a:t>Econometrics - Lecture 3</a:t>
            </a:r>
            <a:br>
              <a:rPr lang="en-US" sz="2600">
                <a:latin typeface="Verdana" pitchFamily="34" charset="0"/>
              </a:rPr>
            </a:br>
            <a:br>
              <a:rPr lang="en-US" sz="2600">
                <a:latin typeface="Verdana" pitchFamily="34" charset="0"/>
              </a:rPr>
            </a:br>
            <a:r>
              <a:rPr lang="en-US" sz="5400">
                <a:latin typeface="Verdana" pitchFamily="34" charset="0"/>
              </a:rPr>
              <a:t>Regression Models: Interpretation and Comparison </a:t>
            </a:r>
            <a:br>
              <a:rPr lang="en-US" sz="5400"/>
            </a:br>
            <a:endParaRPr lang="en-US" sz="4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Elasticities, </a:t>
            </a:r>
            <a:r>
              <a:rPr lang="en-US" sz="2400" dirty="0">
                <a:latin typeface="Verdana" pitchFamily="34" charset="0"/>
              </a:rPr>
              <a:t>continues slide 8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8197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en-US" sz="2000" dirty="0"/>
              <a:t>This follows – for log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(log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)’ 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l-GR" sz="2000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/>
              <a:t> – from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and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4E4FF0-74EC-4F11-BDC9-22313CA3301B}" type="slidenum">
              <a:rPr lang="de-AT" altLang="en-US"/>
              <a:pPr>
                <a:defRPr/>
              </a:pPr>
              <a:t>10</a:t>
            </a:fld>
            <a:endParaRPr lang="de-AT" altLang="en-US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1403351" y="1989138"/>
          <a:ext cx="5040858" cy="1562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Equation" r:id="rId4" imgW="3111480" imgH="965160" progId="Equation.DSMT4">
                  <p:embed/>
                </p:oleObj>
              </mc:Choice>
              <mc:Fallback>
                <p:oleObj name="Equation" r:id="rId4" imgW="3111480" imgH="965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1" y="1989138"/>
                        <a:ext cx="5040858" cy="15629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1403648" y="4603218"/>
          <a:ext cx="5256584" cy="1490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1" name="Equation" r:id="rId6" imgW="3225600" imgH="914400" progId="Equation.DSMT4">
                  <p:embed/>
                </p:oleObj>
              </mc:Choice>
              <mc:Fallback>
                <p:oleObj name="Equation" r:id="rId6" imgW="3225600" imgH="914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603218"/>
                        <a:ext cx="5256584" cy="14900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1403648" y="3551733"/>
          <a:ext cx="1954213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2" name="Equation" r:id="rId8" imgW="1206360" imgH="457200" progId="Equation.DSMT4">
                  <p:embed/>
                </p:oleObj>
              </mc:Choice>
              <mc:Fallback>
                <p:oleObj name="Equation" r:id="rId8" imgW="120636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551733"/>
                        <a:ext cx="1954213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Semi-Elasticities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Semi-elasticity: measures the </a:t>
            </a:r>
            <a:r>
              <a:rPr lang="en-US" sz="2000" i="1" dirty="0"/>
              <a:t>relative</a:t>
            </a:r>
            <a:r>
              <a:rPr lang="en-US" sz="2000" dirty="0"/>
              <a:t> change in the dependent variable </a:t>
            </a:r>
            <a:r>
              <a:rPr lang="en-US" sz="2000" i="1" dirty="0"/>
              <a:t>Y</a:t>
            </a:r>
            <a:r>
              <a:rPr lang="en-US" sz="2000" dirty="0"/>
              <a:t> due to an (absolute) one-unit-change in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Linear regression for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	log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’ 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l-GR" sz="2000" i="1" dirty="0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the elasticity of </a:t>
            </a:r>
            <a:r>
              <a:rPr lang="en-US" sz="2000" i="1" dirty="0"/>
              <a:t>Y</a:t>
            </a:r>
            <a:r>
              <a:rPr lang="en-US" sz="2000" dirty="0"/>
              <a:t> with respect to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r>
              <a:rPr lang="en-US" sz="2000" dirty="0"/>
              <a:t> is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4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/>
              <a:t>	</a:t>
            </a:r>
            <a:r>
              <a:rPr lang="el-GR" sz="2000" dirty="0">
                <a:cs typeface="Arial" charset="0"/>
              </a:rPr>
              <a:t>β</a:t>
            </a:r>
            <a:r>
              <a:rPr lang="de-AT" sz="2000" baseline="-25000" dirty="0">
                <a:cs typeface="Arial" charset="0"/>
              </a:rPr>
              <a:t>k</a:t>
            </a:r>
            <a:r>
              <a:rPr lang="en-US" sz="2000" dirty="0"/>
              <a:t> measures the relative change in </a:t>
            </a:r>
            <a:r>
              <a:rPr lang="en-US" sz="2000" i="1" dirty="0"/>
              <a:t>Y</a:t>
            </a:r>
            <a:r>
              <a:rPr lang="en-US" sz="2000" dirty="0"/>
              <a:t> due to a change in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r>
              <a:rPr lang="en-US" sz="2000" dirty="0"/>
              <a:t> by one unit</a:t>
            </a:r>
          </a:p>
          <a:p>
            <a:pPr>
              <a:spcBef>
                <a:spcPts val="600"/>
              </a:spcBef>
              <a:defRPr/>
            </a:pPr>
            <a:r>
              <a:rPr lang="el-GR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k</a:t>
            </a:r>
            <a:r>
              <a:rPr lang="en-US" sz="2000" dirty="0">
                <a:cs typeface="Arial" charset="0"/>
              </a:rPr>
              <a:t> is called semi-elasticity of </a:t>
            </a:r>
            <a:r>
              <a:rPr lang="en-US" sz="2000" i="1" dirty="0"/>
              <a:t>Y</a:t>
            </a:r>
            <a:r>
              <a:rPr lang="en-US" sz="2000" dirty="0"/>
              <a:t> with respect to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FEA74D-CFA3-43C0-B687-E4600C8C6DCC}" type="slidenum">
              <a:rPr lang="de-AT" altLang="en-US"/>
              <a:pPr>
                <a:defRPr/>
              </a:pPr>
              <a:t>11</a:t>
            </a:fld>
            <a:endParaRPr lang="de-AT" altLang="en-US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1444592" y="3501322"/>
          <a:ext cx="3455665" cy="935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4" imgW="1688760" imgH="457200" progId="Equation.DSMT4">
                  <p:embed/>
                </p:oleObj>
              </mc:Choice>
              <mc:Fallback>
                <p:oleObj name="Equation" r:id="rId4" imgW="168876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592" y="3501322"/>
                        <a:ext cx="3455665" cy="9357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Wage Differential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Wage equation, fitted to all 3294 observations: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log(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= 1.09 + 0.20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+ 0.19 log(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The semi-elasticity of the wages with respect to gender, i.e., the relative wage differential between males and females, is the coefficient of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: 0.20 or 20% 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The wage differential between males (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=1) and females is obtained from 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f</a:t>
            </a:r>
            <a:r>
              <a:rPr lang="en-US" sz="2000" dirty="0">
                <a:cs typeface="Arial" charset="0"/>
              </a:rPr>
              <a:t> = exp{1.09 + 0.19 log(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)} and 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m</a:t>
            </a:r>
            <a:r>
              <a:rPr lang="en-US" sz="2000" dirty="0">
                <a:cs typeface="Arial" charset="0"/>
              </a:rPr>
              <a:t> = 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f</a:t>
            </a:r>
            <a:r>
              <a:rPr lang="en-US" sz="2000" dirty="0">
                <a:cs typeface="Arial" charset="0"/>
              </a:rPr>
              <a:t> exp{0.20} = 1.22 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f</a:t>
            </a:r>
            <a:r>
              <a:rPr lang="en-US" sz="2000" dirty="0">
                <a:cs typeface="Arial" charset="0"/>
              </a:rPr>
              <a:t>; the wage differential is 0.22 or 22%; the coefficient 0.20</a:t>
            </a:r>
            <a:r>
              <a:rPr lang="en-US" sz="2000" baseline="30000" dirty="0">
                <a:cs typeface="Arial" charset="0"/>
              </a:rPr>
              <a:t>1)</a:t>
            </a:r>
            <a:r>
              <a:rPr lang="en-US" sz="2000" dirty="0">
                <a:cs typeface="Arial" charset="0"/>
              </a:rPr>
              <a:t> is a good approximation.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____________________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baseline="30000" dirty="0"/>
              <a:t>1)</a:t>
            </a:r>
            <a:r>
              <a:rPr lang="en-US" sz="2000" dirty="0"/>
              <a:t> For small </a:t>
            </a:r>
            <a:r>
              <a:rPr lang="en-US" sz="2000" i="1" dirty="0"/>
              <a:t>x</a:t>
            </a:r>
            <a:r>
              <a:rPr lang="en-US" sz="2000" dirty="0"/>
              <a:t>, exp{</a:t>
            </a:r>
            <a:r>
              <a:rPr lang="en-US" sz="2000" i="1" dirty="0"/>
              <a:t>x</a:t>
            </a:r>
            <a:r>
              <a:rPr lang="en-US" sz="2000" dirty="0"/>
              <a:t>} = </a:t>
            </a:r>
            <a:r>
              <a:rPr lang="en-US" sz="2000" dirty="0" err="1">
                <a:latin typeface="Symbol" pitchFamily="18" charset="2"/>
              </a:rPr>
              <a:t>S</a:t>
            </a:r>
            <a:r>
              <a:rPr lang="en-US" sz="2000" baseline="-25000" dirty="0" err="1"/>
              <a:t>k</a:t>
            </a:r>
            <a:r>
              <a:rPr lang="en-US" sz="2000" i="1" dirty="0" err="1"/>
              <a:t>x</a:t>
            </a:r>
            <a:r>
              <a:rPr lang="en-US" sz="2000" baseline="30000" dirty="0" err="1"/>
              <a:t>k</a:t>
            </a:r>
            <a:r>
              <a:rPr lang="en-US" sz="2000" dirty="0"/>
              <a:t>/</a:t>
            </a:r>
            <a:r>
              <a:rPr lang="en-US" sz="2000" i="1" dirty="0"/>
              <a:t>k</a:t>
            </a:r>
            <a:r>
              <a:rPr lang="en-US" sz="2000" dirty="0"/>
              <a:t>! ≈ 1+</a:t>
            </a:r>
            <a:r>
              <a:rPr lang="en-US" sz="2000" i="1" dirty="0"/>
              <a:t>x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0A16F2-A6AA-45FF-A23D-9ABE96A1141F}" type="slidenum">
              <a:rPr lang="de-AT" altLang="en-US"/>
              <a:pPr>
                <a:defRPr/>
              </a:pPr>
              <a:t>12</a:t>
            </a:fld>
            <a:endParaRPr lang="de-AT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The Linear Model: Interpretation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15FB-2778-431C-8607-1EEBF12A8E04}" type="slidenum">
              <a:rPr lang="de-AT" altLang="en-US"/>
              <a:pPr>
                <a:defRPr/>
              </a:pPr>
              <a:t>13</a:t>
            </a:fld>
            <a:endParaRPr lang="de-AT" altLang="en-US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Selection of Regressors</a:t>
            </a:r>
          </a:p>
        </p:txBody>
      </p:sp>
      <p:sp>
        <p:nvSpPr>
          <p:cNvPr id="3891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Specification errors: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Omission of a relevant variable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Inclusion of an irrelevant variable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Questions: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What are the consequences of a specification error?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How to avoid specification errors?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How to detect an erroneous specification?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941BA1-F637-4318-BA47-044F35C7F87B}" type="slidenum">
              <a:rPr lang="de-AT" altLang="en-US"/>
              <a:pPr>
                <a:defRPr/>
              </a:pPr>
              <a:t>14</a:t>
            </a:fld>
            <a:endParaRPr lang="de-AT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Income and Consumption</a:t>
            </a:r>
          </a:p>
        </p:txBody>
      </p:sp>
      <p:pic>
        <p:nvPicPr>
          <p:cNvPr id="25603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8313" y="1557338"/>
            <a:ext cx="4824412" cy="4075112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34AF77-F981-435D-AB97-6194D6020559}" type="slidenum">
              <a:rPr lang="de-AT" altLang="en-US"/>
              <a:pPr>
                <a:defRPr/>
              </a:pPr>
              <a:t>15</a:t>
            </a:fld>
            <a:endParaRPr lang="de-AT" altLang="en-US" dirty="0"/>
          </a:p>
        </p:txBody>
      </p:sp>
      <p:sp>
        <p:nvSpPr>
          <p:cNvPr id="402436" name="Text Box 4"/>
          <p:cNvSpPr txBox="1">
            <a:spLocks noChangeArrowheads="1"/>
          </p:cNvSpPr>
          <p:nvPr/>
        </p:nvSpPr>
        <p:spPr bwMode="auto">
          <a:xfrm>
            <a:off x="5397500" y="3094038"/>
            <a:ext cx="3422650" cy="25542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dirty="0"/>
              <a:t>PCR: Private Consumption, </a:t>
            </a:r>
          </a:p>
          <a:p>
            <a:pPr eaLnBrk="0" hangingPunct="0">
              <a:defRPr/>
            </a:pPr>
            <a:r>
              <a:rPr lang="en-US" sz="2000" dirty="0"/>
              <a:t>   real, in bn. EUROs</a:t>
            </a:r>
          </a:p>
          <a:p>
            <a:pPr eaLnBrk="0" hangingPunct="0">
              <a:defRPr/>
            </a:pPr>
            <a:r>
              <a:rPr lang="en-US" sz="2000" dirty="0"/>
              <a:t>PYR: Household's </a:t>
            </a:r>
            <a:r>
              <a:rPr lang="en-US" sz="2000" dirty="0" err="1"/>
              <a:t>Dispos</a:t>
            </a:r>
            <a:r>
              <a:rPr lang="en-US" sz="2000" dirty="0"/>
              <a:t>- </a:t>
            </a:r>
          </a:p>
          <a:p>
            <a:pPr eaLnBrk="0" hangingPunct="0">
              <a:defRPr/>
            </a:pPr>
            <a:r>
              <a:rPr lang="en-US" sz="2000" dirty="0"/>
              <a:t>   able Income, real, in bn.</a:t>
            </a:r>
          </a:p>
          <a:p>
            <a:pPr eaLnBrk="0" hangingPunct="0">
              <a:defRPr/>
            </a:pPr>
            <a:r>
              <a:rPr lang="en-US" sz="2000" dirty="0"/>
              <a:t>   EUROs</a:t>
            </a:r>
          </a:p>
          <a:p>
            <a:pPr eaLnBrk="0" hangingPunct="0">
              <a:defRPr/>
            </a:pPr>
            <a:r>
              <a:rPr lang="en-US" sz="2000" dirty="0"/>
              <a:t>1970:1-2003:4</a:t>
            </a:r>
          </a:p>
          <a:p>
            <a:pPr eaLnBrk="0" hangingPunct="0">
              <a:defRPr/>
            </a:pPr>
            <a:r>
              <a:rPr lang="en-US" sz="2000" dirty="0"/>
              <a:t>Basis: 1995</a:t>
            </a:r>
          </a:p>
          <a:p>
            <a:pPr eaLnBrk="0" hangingPunct="0">
              <a:defRPr/>
            </a:pPr>
            <a:r>
              <a:rPr lang="en-US" sz="2000" dirty="0"/>
              <a:t>Source: AWM-Database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Income and Consumption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B87B0F-3E0A-4597-A995-88C2F426F5AD}" type="slidenum">
              <a:rPr lang="de-AT" altLang="en-US"/>
              <a:pPr>
                <a:defRPr/>
              </a:pPr>
              <a:t>16</a:t>
            </a:fld>
            <a:endParaRPr lang="de-AT" altLang="en-US" dirty="0"/>
          </a:p>
        </p:txBody>
      </p:sp>
      <p:sp>
        <p:nvSpPr>
          <p:cNvPr id="402436" name="Text Box 4"/>
          <p:cNvSpPr txBox="1">
            <a:spLocks noChangeArrowheads="1"/>
          </p:cNvSpPr>
          <p:nvPr/>
        </p:nvSpPr>
        <p:spPr bwMode="auto">
          <a:xfrm>
            <a:off x="5364163" y="3017838"/>
            <a:ext cx="3422650" cy="25542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dirty="0"/>
              <a:t>PCR: Private Consumption, </a:t>
            </a:r>
          </a:p>
          <a:p>
            <a:pPr eaLnBrk="0" hangingPunct="0">
              <a:defRPr/>
            </a:pPr>
            <a:r>
              <a:rPr lang="en-US" sz="2000" dirty="0"/>
              <a:t>   real, in bn. EUROs</a:t>
            </a:r>
          </a:p>
          <a:p>
            <a:pPr eaLnBrk="0" hangingPunct="0">
              <a:defRPr/>
            </a:pPr>
            <a:r>
              <a:rPr lang="en-US" sz="2000" dirty="0"/>
              <a:t>PYR: Household's </a:t>
            </a:r>
            <a:r>
              <a:rPr lang="en-US" sz="2000" dirty="0" err="1"/>
              <a:t>Dispos</a:t>
            </a:r>
            <a:r>
              <a:rPr lang="en-US" sz="2000" dirty="0"/>
              <a:t>- </a:t>
            </a:r>
          </a:p>
          <a:p>
            <a:pPr eaLnBrk="0" hangingPunct="0">
              <a:defRPr/>
            </a:pPr>
            <a:r>
              <a:rPr lang="en-US" sz="2000" dirty="0"/>
              <a:t>   able Income, real, in bn.</a:t>
            </a:r>
          </a:p>
          <a:p>
            <a:pPr eaLnBrk="0" hangingPunct="0">
              <a:defRPr/>
            </a:pPr>
            <a:r>
              <a:rPr lang="en-US" sz="2000" dirty="0"/>
              <a:t>   EUROs</a:t>
            </a:r>
          </a:p>
          <a:p>
            <a:pPr eaLnBrk="0" hangingPunct="0">
              <a:defRPr/>
            </a:pPr>
            <a:r>
              <a:rPr lang="en-US" sz="2000" dirty="0"/>
              <a:t>1970:1-2003:4</a:t>
            </a:r>
          </a:p>
          <a:p>
            <a:pPr eaLnBrk="0" hangingPunct="0">
              <a:defRPr/>
            </a:pPr>
            <a:r>
              <a:rPr lang="en-US" sz="2000" dirty="0"/>
              <a:t>Basis: 1995</a:t>
            </a:r>
          </a:p>
          <a:p>
            <a:pPr eaLnBrk="0" hangingPunct="0">
              <a:defRPr/>
            </a:pPr>
            <a:r>
              <a:rPr lang="en-US" sz="2000" dirty="0"/>
              <a:t>Source: AWM-Database</a:t>
            </a:r>
          </a:p>
        </p:txBody>
      </p:sp>
      <p:pic>
        <p:nvPicPr>
          <p:cNvPr id="26630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484313"/>
            <a:ext cx="4473575" cy="4608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Income and Consumption: Growth Rates</a:t>
            </a:r>
          </a:p>
        </p:txBody>
      </p:sp>
      <p:pic>
        <p:nvPicPr>
          <p:cNvPr id="276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8313" y="1700213"/>
            <a:ext cx="4392612" cy="4249737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</p:pic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7167AD-E281-4A80-99C3-3F49D86B23A9}" type="slidenum">
              <a:rPr lang="de-AT" altLang="en-US"/>
              <a:pPr>
                <a:defRPr/>
              </a:pPr>
              <a:t>17</a:t>
            </a:fld>
            <a:endParaRPr lang="de-AT" altLang="en-US" dirty="0"/>
          </a:p>
        </p:txBody>
      </p:sp>
      <p:sp>
        <p:nvSpPr>
          <p:cNvPr id="487428" name="Text Box 4"/>
          <p:cNvSpPr txBox="1">
            <a:spLocks noChangeArrowheads="1"/>
          </p:cNvSpPr>
          <p:nvPr/>
        </p:nvSpPr>
        <p:spPr bwMode="auto">
          <a:xfrm>
            <a:off x="5148263" y="2981325"/>
            <a:ext cx="3556000" cy="25542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latin typeface="+mn-lt"/>
              </a:rPr>
              <a:t>PCR_D4: Private </a:t>
            </a:r>
            <a:r>
              <a:rPr lang="en-US" sz="2000" dirty="0" err="1">
                <a:latin typeface="+mn-lt"/>
              </a:rPr>
              <a:t>Consump</a:t>
            </a:r>
            <a:r>
              <a:rPr lang="en-US" sz="2000" dirty="0">
                <a:latin typeface="+mn-lt"/>
              </a:rPr>
              <a:t>-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   </a:t>
            </a:r>
            <a:r>
              <a:rPr lang="en-US" sz="2000" dirty="0" err="1">
                <a:latin typeface="+mn-lt"/>
              </a:rPr>
              <a:t>tion</a:t>
            </a:r>
            <a:r>
              <a:rPr lang="en-US" sz="2000" dirty="0">
                <a:latin typeface="+mn-lt"/>
              </a:rPr>
              <a:t>, real, yearly growth rate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PYR_D4: Household’s </a:t>
            </a:r>
            <a:r>
              <a:rPr lang="en-US" sz="2000" dirty="0" err="1">
                <a:latin typeface="+mn-lt"/>
              </a:rPr>
              <a:t>Dis</a:t>
            </a:r>
            <a:r>
              <a:rPr lang="en-US" sz="2000" dirty="0">
                <a:latin typeface="+mn-lt"/>
              </a:rPr>
              <a:t>-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   </a:t>
            </a:r>
            <a:r>
              <a:rPr lang="en-US" sz="2000" dirty="0" err="1">
                <a:latin typeface="+mn-lt"/>
              </a:rPr>
              <a:t>posable</a:t>
            </a:r>
            <a:r>
              <a:rPr lang="en-US" sz="2000" dirty="0">
                <a:latin typeface="+mn-lt"/>
              </a:rPr>
              <a:t> Income, real, 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   yearly growth rate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1970:1-2003:4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Basis: 1995</a:t>
            </a:r>
          </a:p>
          <a:p>
            <a:pPr eaLnBrk="0" hangingPunct="0">
              <a:defRPr/>
            </a:pPr>
            <a:r>
              <a:rPr lang="en-US" sz="2000" dirty="0">
                <a:latin typeface="+mn-lt"/>
              </a:rPr>
              <a:t>Source: AWM-Database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Consumption Function</a:t>
            </a:r>
            <a:endParaRPr lang="de-DE" sz="2400">
              <a:latin typeface="Verdana" pitchFamily="34" charset="0"/>
            </a:endParaRP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14500"/>
            <a:ext cx="7821612" cy="43783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2000" dirty="0"/>
              <a:t>C: Private Consumption, real, yearly growth rate (PCR_D4)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Y: Household’s Disposable Income, real, yearly growth rate (PYR_D4)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i="1" dirty="0"/>
              <a:t>T</a:t>
            </a:r>
            <a:r>
              <a:rPr lang="en-US" sz="2000" dirty="0"/>
              <a:t>: Trend (</a:t>
            </a:r>
            <a:r>
              <a:rPr lang="en-US" sz="2000" i="1" dirty="0"/>
              <a:t>T</a:t>
            </a:r>
            <a:r>
              <a:rPr lang="en-US" sz="2000" baseline="-25000" dirty="0"/>
              <a:t>i</a:t>
            </a:r>
            <a:r>
              <a:rPr lang="en-US" sz="2000" dirty="0"/>
              <a:t> = </a:t>
            </a:r>
            <a:r>
              <a:rPr lang="en-US" sz="2000" i="1" dirty="0" err="1"/>
              <a:t>i</a:t>
            </a:r>
            <a:r>
              <a:rPr lang="en-US" sz="2000" dirty="0"/>
              <a:t>/1000)</a:t>
            </a:r>
          </a:p>
          <a:p>
            <a:pPr>
              <a:lnSpc>
                <a:spcPct val="80000"/>
              </a:lnSpc>
              <a:defRPr/>
            </a:pPr>
            <a:endParaRPr lang="en-US" sz="2000" i="1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Consumption function with trend </a:t>
            </a:r>
            <a:r>
              <a:rPr lang="en-US" sz="2000" i="1" dirty="0"/>
              <a:t>T</a:t>
            </a:r>
            <a:r>
              <a:rPr lang="en-US" sz="2000" baseline="-25000" dirty="0"/>
              <a:t>i</a:t>
            </a:r>
            <a:r>
              <a:rPr lang="en-US" sz="2000" dirty="0"/>
              <a:t> = </a:t>
            </a:r>
            <a:r>
              <a:rPr lang="en-US" sz="2000" dirty="0" err="1"/>
              <a:t>i</a:t>
            </a:r>
            <a:r>
              <a:rPr lang="en-US" sz="2000" dirty="0"/>
              <a:t>/1000: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AT" sz="2000" dirty="0"/>
              <a:t>	</a:t>
            </a:r>
            <a:endParaRPr lang="en-US" sz="2000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6F2587-27E1-4BB5-BC62-F08CE5A4C84E}" type="slidenum">
              <a:rPr lang="de-AT" altLang="en-US"/>
              <a:pPr>
                <a:defRPr/>
              </a:pPr>
              <a:t>18</a:t>
            </a:fld>
            <a:endParaRPr lang="de-AT" altLang="en-US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317625" y="4070350"/>
          <a:ext cx="577532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4" name="Equation" r:id="rId4" imgW="2831760" imgH="241200" progId="Equation.DSMT4">
                  <p:embed/>
                </p:oleObj>
              </mc:Choice>
              <mc:Fallback>
                <p:oleObj name="Equation" r:id="rId4" imgW="283176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25" y="4070350"/>
                        <a:ext cx="5775325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1265238" y="3146425"/>
          <a:ext cx="45307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5" name="Equation" r:id="rId6" imgW="2260440" imgH="241200" progId="Equation.DSMT4">
                  <p:embed/>
                </p:oleObj>
              </mc:Choice>
              <mc:Fallback>
                <p:oleObj name="Equation" r:id="rId6" imgW="226044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3146425"/>
                        <a:ext cx="4530725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atumsplatzhalter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Consumption Function,</a:t>
            </a:r>
            <a:r>
              <a:rPr lang="en-US" sz="2400">
                <a:latin typeface="Verdana" pitchFamily="34" charset="0"/>
              </a:rPr>
              <a:t> 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8F180-E79F-4A97-8C4A-0747769A86F2}" type="slidenum">
              <a:rPr lang="de-AT" altLang="en-US"/>
              <a:pPr>
                <a:defRPr/>
              </a:pPr>
              <a:t>19</a:t>
            </a:fld>
            <a:endParaRPr lang="de-AT" altLang="en-US"/>
          </a:p>
        </p:txBody>
      </p:sp>
      <p:sp>
        <p:nvSpPr>
          <p:cNvPr id="10" name="Rechteck 9"/>
          <p:cNvSpPr/>
          <p:nvPr/>
        </p:nvSpPr>
        <p:spPr>
          <a:xfrm>
            <a:off x="428625" y="1601788"/>
            <a:ext cx="8358188" cy="40163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OLS estimated consumption function: Output from GRETL</a:t>
            </a:r>
            <a:endParaRPr lang="de-AT" sz="2000" dirty="0"/>
          </a:p>
          <a:p>
            <a:pPr>
              <a:defRPr/>
            </a:pPr>
            <a:endParaRPr lang="de-AT" sz="1100" dirty="0"/>
          </a:p>
          <a:p>
            <a:pPr>
              <a:defRPr/>
            </a:pPr>
            <a:endParaRPr lang="de-AT" sz="1400" dirty="0"/>
          </a:p>
          <a:p>
            <a:pPr>
              <a:defRPr/>
            </a:pPr>
            <a:r>
              <a:rPr lang="en-US" sz="1400" dirty="0"/>
              <a:t>Dependent variable : PCR_D4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      	 coefficient   	std. error   		t-ratio    		p-value</a:t>
            </a:r>
          </a:p>
          <a:p>
            <a:pPr>
              <a:defRPr/>
            </a:pPr>
            <a:r>
              <a:rPr lang="en-US" sz="1400" dirty="0"/>
              <a:t>  -------------------------------------------------------------</a:t>
            </a:r>
          </a:p>
          <a:p>
            <a:pPr>
              <a:defRPr/>
            </a:pPr>
            <a:r>
              <a:rPr lang="en-US" sz="1400" dirty="0"/>
              <a:t>  const       	 0,0162489    	0,00187868       	  8,649     		1,76e-014 ***</a:t>
            </a:r>
          </a:p>
          <a:p>
            <a:pPr>
              <a:defRPr/>
            </a:pPr>
            <a:r>
              <a:rPr lang="en-US" sz="1400" dirty="0"/>
              <a:t>  PYR_D4 	 0,707963     	0,0424086       	16,69      		4,94e-034 ***</a:t>
            </a:r>
          </a:p>
          <a:p>
            <a:pPr>
              <a:defRPr/>
            </a:pPr>
            <a:r>
              <a:rPr lang="en-US" sz="1400" dirty="0"/>
              <a:t>  T	-0,0682847   	0,0188182      	 -3,629     		0,0004    ***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Mean dependent </a:t>
            </a:r>
            <a:r>
              <a:rPr lang="en-US" sz="1400" dirty="0" err="1"/>
              <a:t>var</a:t>
            </a:r>
            <a:r>
              <a:rPr lang="en-US" sz="1400" dirty="0"/>
              <a:t>    		0,024911   		S.D. dependent </a:t>
            </a:r>
            <a:r>
              <a:rPr lang="en-US" sz="1400" dirty="0" err="1"/>
              <a:t>var</a:t>
            </a:r>
            <a:r>
              <a:rPr lang="en-US" sz="1400" dirty="0"/>
              <a:t>    		 0,015222</a:t>
            </a:r>
          </a:p>
          <a:p>
            <a:pPr>
              <a:defRPr/>
            </a:pPr>
            <a:r>
              <a:rPr lang="en-US" sz="1400" dirty="0"/>
              <a:t>Sum squared </a:t>
            </a:r>
            <a:r>
              <a:rPr lang="en-US" sz="1400" dirty="0" err="1"/>
              <a:t>resid</a:t>
            </a:r>
            <a:r>
              <a:rPr lang="en-US" sz="1400" dirty="0"/>
              <a:t>	     	0,007726   		 S.E. of regression   		 0,007739</a:t>
            </a:r>
          </a:p>
          <a:p>
            <a:pPr>
              <a:defRPr/>
            </a:pPr>
            <a:r>
              <a:rPr lang="en-US" sz="1400" dirty="0"/>
              <a:t>R- squared               		0,745445   		 Adjusted R-squared	 	 0,741498</a:t>
            </a:r>
          </a:p>
          <a:p>
            <a:pPr>
              <a:defRPr/>
            </a:pPr>
            <a:r>
              <a:rPr lang="en-US" sz="1400" dirty="0"/>
              <a:t>F(2, 129)               		188,8830   		 P-value (F)               		  4,71e-39</a:t>
            </a:r>
          </a:p>
          <a:p>
            <a:pPr>
              <a:defRPr/>
            </a:pPr>
            <a:r>
              <a:rPr lang="en-US" sz="1400" dirty="0"/>
              <a:t>Log-likelihood          		455,9302   		</a:t>
            </a:r>
            <a:r>
              <a:rPr lang="en-US" sz="1400" dirty="0" err="1"/>
              <a:t>Akaike</a:t>
            </a:r>
            <a:r>
              <a:rPr lang="en-US" sz="1400" dirty="0"/>
              <a:t> criterion       		-905,8603</a:t>
            </a:r>
          </a:p>
          <a:p>
            <a:pPr>
              <a:defRPr/>
            </a:pPr>
            <a:r>
              <a:rPr lang="en-US" sz="1400" dirty="0"/>
              <a:t>Schwarz criterion      		-897,2119   	</a:t>
            </a:r>
            <a:r>
              <a:rPr lang="en-US" sz="1400" dirty="0" err="1"/>
              <a:t>Hannan</a:t>
            </a:r>
            <a:r>
              <a:rPr lang="en-US" sz="1400" dirty="0"/>
              <a:t>-Quinn		-902,3460</a:t>
            </a:r>
          </a:p>
          <a:p>
            <a:pPr>
              <a:defRPr/>
            </a:pPr>
            <a:r>
              <a:rPr lang="en-US" sz="1400" dirty="0"/>
              <a:t>rho                     		0,701126   		Durbin-Watson	     	 0,601668</a:t>
            </a:r>
          </a:p>
        </p:txBody>
      </p:sp>
      <p:sp>
        <p:nvSpPr>
          <p:cNvPr id="11" name="Rechteck 10"/>
          <p:cNvSpPr/>
          <p:nvPr/>
        </p:nvSpPr>
        <p:spPr>
          <a:xfrm>
            <a:off x="428625" y="2286000"/>
            <a:ext cx="8358188" cy="335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/>
              <a:t>The Linear Model: Interpretation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15FB-2778-431C-8607-1EEBF12A8E04}" type="slidenum">
              <a:rPr lang="de-AT" altLang="en-US"/>
              <a:pPr>
                <a:defRPr/>
              </a:pPr>
              <a:t>2</a:t>
            </a:fld>
            <a:endParaRPr lang="de-AT" altLang="en-US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Misspecification: Two Models</a:t>
            </a:r>
          </a:p>
        </p:txBody>
      </p:sp>
      <p:sp>
        <p:nvSpPr>
          <p:cNvPr id="1229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Two models: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i="1"/>
              <a:t>y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‘</a:t>
            </a:r>
            <a:r>
              <a:rPr lang="en-US" sz="2000">
                <a:cs typeface="Arial" charset="0"/>
              </a:rPr>
              <a:t>β +</a:t>
            </a:r>
            <a:r>
              <a:rPr lang="en-US" sz="2000"/>
              <a:t> </a:t>
            </a:r>
            <a:r>
              <a:rPr lang="en-US" sz="2000" i="1"/>
              <a:t>z</a:t>
            </a:r>
            <a:r>
              <a:rPr lang="en-US" sz="2000" baseline="-25000"/>
              <a:t>i</a:t>
            </a:r>
            <a:r>
              <a:rPr lang="en-US" sz="2000"/>
              <a:t>’</a:t>
            </a:r>
            <a:r>
              <a:rPr lang="el-GR" sz="2000">
                <a:cs typeface="Arial" charset="0"/>
              </a:rPr>
              <a:t>γ</a:t>
            </a:r>
            <a:r>
              <a:rPr lang="en-US" sz="2000">
                <a:cs typeface="Arial" charset="0"/>
              </a:rPr>
              <a:t> + </a:t>
            </a:r>
            <a:r>
              <a:rPr lang="en-US" sz="2000" i="1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/>
              <a:t> 		(A)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i="1"/>
              <a:t>y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‘</a:t>
            </a:r>
            <a:r>
              <a:rPr lang="en-US" sz="2000">
                <a:cs typeface="Arial" charset="0"/>
              </a:rPr>
              <a:t>β +</a:t>
            </a:r>
            <a:r>
              <a:rPr lang="en-US" sz="2000"/>
              <a:t> </a:t>
            </a:r>
            <a:r>
              <a:rPr lang="en-US" sz="2000" i="1"/>
              <a:t>v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/>
              <a:t> 			(B)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	with </a:t>
            </a:r>
            <a:r>
              <a:rPr lang="en-US" sz="2000" i="1"/>
              <a:t>J</a:t>
            </a:r>
            <a:r>
              <a:rPr lang="en-US" sz="2000"/>
              <a:t>-vector </a:t>
            </a:r>
            <a:r>
              <a:rPr lang="en-US" sz="2000" i="1"/>
              <a:t>z</a:t>
            </a:r>
            <a:r>
              <a:rPr lang="en-US" sz="2000" baseline="-25000"/>
              <a:t>i</a:t>
            </a:r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1BDF44-FC62-427E-86B5-B0EFAF781FE8}" type="slidenum">
              <a:rPr lang="de-AT" altLang="en-US"/>
              <a:pPr>
                <a:defRPr/>
              </a:pPr>
              <a:t>20</a:t>
            </a:fld>
            <a:endParaRPr lang="de-AT" altLang="en-US" dirty="0"/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229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Misspecification: Omitted Regressor</a:t>
            </a:r>
          </a:p>
        </p:txBody>
      </p:sp>
      <p:sp>
        <p:nvSpPr>
          <p:cNvPr id="1331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Specified model is (B), but true model is (A)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	</a:t>
            </a:r>
            <a:r>
              <a:rPr lang="en-US" sz="2000" b="1" i="1" dirty="0" err="1">
                <a:solidFill>
                  <a:schemeClr val="tx2"/>
                </a:solidFill>
              </a:rPr>
              <a:t>y</a:t>
            </a:r>
            <a:r>
              <a:rPr lang="en-US" sz="2000" b="1" baseline="-25000" dirty="0" err="1">
                <a:solidFill>
                  <a:schemeClr val="tx2"/>
                </a:solidFill>
                <a:cs typeface="Arial" charset="0"/>
              </a:rPr>
              <a:t>i</a:t>
            </a:r>
            <a:r>
              <a:rPr lang="en-US" sz="2000" b="1" dirty="0">
                <a:solidFill>
                  <a:schemeClr val="tx2"/>
                </a:solidFill>
              </a:rPr>
              <a:t> = </a:t>
            </a:r>
            <a:r>
              <a:rPr lang="en-US" sz="2000" b="1" i="1" dirty="0" err="1">
                <a:solidFill>
                  <a:schemeClr val="tx2"/>
                </a:solidFill>
              </a:rPr>
              <a:t>x</a:t>
            </a:r>
            <a:r>
              <a:rPr lang="en-US" sz="2000" b="1" baseline="-25000" dirty="0" err="1">
                <a:solidFill>
                  <a:schemeClr val="tx2"/>
                </a:solidFill>
              </a:rPr>
              <a:t>i</a:t>
            </a:r>
            <a:r>
              <a:rPr lang="en-US" sz="2000" b="1" dirty="0" err="1">
                <a:solidFill>
                  <a:schemeClr val="tx2"/>
                </a:solidFill>
              </a:rPr>
              <a:t>‘</a:t>
            </a:r>
            <a:r>
              <a:rPr lang="en-US" sz="2000" b="1" dirty="0" err="1">
                <a:solidFill>
                  <a:schemeClr val="tx2"/>
                </a:solidFill>
                <a:cs typeface="Arial" charset="0"/>
              </a:rPr>
              <a:t>β</a:t>
            </a:r>
            <a:r>
              <a:rPr lang="en-US" sz="2000" b="1" dirty="0">
                <a:solidFill>
                  <a:schemeClr val="tx2"/>
                </a:solidFill>
                <a:cs typeface="Arial" charset="0"/>
              </a:rPr>
              <a:t> +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</a:rPr>
              <a:t>z</a:t>
            </a:r>
            <a:r>
              <a:rPr lang="en-US" sz="2000" b="1" baseline="-25000" dirty="0" err="1">
                <a:solidFill>
                  <a:schemeClr val="tx2"/>
                </a:solidFill>
              </a:rPr>
              <a:t>i</a:t>
            </a:r>
            <a:r>
              <a:rPr lang="en-US" sz="2000" b="1" dirty="0">
                <a:solidFill>
                  <a:schemeClr val="tx2"/>
                </a:solidFill>
              </a:rPr>
              <a:t>’</a:t>
            </a:r>
            <a:r>
              <a:rPr lang="el-GR" sz="2000" b="1" dirty="0">
                <a:solidFill>
                  <a:schemeClr val="tx2"/>
                </a:solidFill>
                <a:cs typeface="Arial" charset="0"/>
              </a:rPr>
              <a:t>γ</a:t>
            </a:r>
            <a:r>
              <a:rPr lang="en-US" sz="2000" b="1" dirty="0">
                <a:solidFill>
                  <a:schemeClr val="tx2"/>
                </a:solidFill>
                <a:cs typeface="Arial" charset="0"/>
              </a:rPr>
              <a:t> + </a:t>
            </a:r>
            <a:r>
              <a:rPr lang="en-US" sz="2000" b="1" i="1" dirty="0" err="1">
                <a:solidFill>
                  <a:schemeClr val="tx2"/>
                </a:solidFill>
                <a:cs typeface="Arial" charset="0"/>
              </a:rPr>
              <a:t>ε</a:t>
            </a:r>
            <a:r>
              <a:rPr lang="en-US" sz="2000" b="1" baseline="-25000" dirty="0" err="1">
                <a:solidFill>
                  <a:schemeClr val="tx2"/>
                </a:solidFill>
                <a:cs typeface="Arial" charset="0"/>
              </a:rPr>
              <a:t>i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dirty="0"/>
              <a:t>		(A)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	</a:t>
            </a:r>
            <a:r>
              <a:rPr lang="en-US" sz="2000" b="1" i="1" dirty="0" err="1">
                <a:solidFill>
                  <a:srgbClr val="FF0000"/>
                </a:solidFill>
              </a:rPr>
              <a:t>y</a:t>
            </a:r>
            <a:r>
              <a:rPr lang="en-US" sz="2000" b="1" baseline="-25000" dirty="0" err="1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sz="2000" b="1" dirty="0">
                <a:solidFill>
                  <a:srgbClr val="FF0000"/>
                </a:solidFill>
              </a:rPr>
              <a:t> = </a:t>
            </a:r>
            <a:r>
              <a:rPr lang="en-US" sz="2000" b="1" i="1" dirty="0" err="1">
                <a:solidFill>
                  <a:srgbClr val="FF0000"/>
                </a:solidFill>
              </a:rPr>
              <a:t>x</a:t>
            </a:r>
            <a:r>
              <a:rPr lang="en-US" sz="2000" b="1" baseline="-25000" dirty="0" err="1">
                <a:solidFill>
                  <a:srgbClr val="FF0000"/>
                </a:solidFill>
              </a:rPr>
              <a:t>i</a:t>
            </a:r>
            <a:r>
              <a:rPr lang="en-US" sz="2000" b="1" dirty="0" err="1">
                <a:solidFill>
                  <a:srgbClr val="FF0000"/>
                </a:solidFill>
              </a:rPr>
              <a:t>‘</a:t>
            </a:r>
            <a:r>
              <a:rPr lang="en-US" sz="2000" b="1" dirty="0" err="1">
                <a:solidFill>
                  <a:srgbClr val="FF0000"/>
                </a:solidFill>
                <a:cs typeface="Arial" charset="0"/>
              </a:rPr>
              <a:t>β</a:t>
            </a:r>
            <a:r>
              <a:rPr lang="en-US" sz="2000" b="1" dirty="0">
                <a:solidFill>
                  <a:srgbClr val="FF0000"/>
                </a:solidFill>
                <a:cs typeface="Arial" charset="0"/>
              </a:rPr>
              <a:t> +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i="1" dirty="0">
                <a:solidFill>
                  <a:srgbClr val="FF0000"/>
                </a:solidFill>
              </a:rPr>
              <a:t>v</a:t>
            </a:r>
            <a:r>
              <a:rPr lang="en-US" sz="2000" b="1" baseline="-25000" dirty="0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			(B)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OLS estimates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B</a:t>
            </a:r>
            <a:r>
              <a:rPr lang="en-US" sz="2000" dirty="0"/>
              <a:t> of </a:t>
            </a:r>
            <a:r>
              <a:rPr lang="en-US" sz="2000" dirty="0">
                <a:cs typeface="Arial" charset="0"/>
              </a:rPr>
              <a:t>β from (B) can be written with </a:t>
            </a:r>
            <a:r>
              <a:rPr lang="en-US" sz="2000" i="1" dirty="0" err="1"/>
              <a:t>y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from (A):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If (A) is the true model but (B) is specified, i.e., </a:t>
            </a:r>
            <a:r>
              <a:rPr lang="en-US" sz="2000" i="1" dirty="0"/>
              <a:t>J</a:t>
            </a:r>
            <a:r>
              <a:rPr lang="en-US" sz="2000" dirty="0"/>
              <a:t> relevant regressors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/>
              <a:t> are omitted,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B</a:t>
            </a:r>
            <a:r>
              <a:rPr lang="en-US" sz="2000" dirty="0"/>
              <a:t> is biased by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8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Omitted variable bias!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No bias if (a) </a:t>
            </a:r>
            <a:r>
              <a:rPr lang="el-GR" sz="2000" dirty="0">
                <a:cs typeface="Arial" charset="0"/>
              </a:rPr>
              <a:t>γ</a:t>
            </a:r>
            <a:r>
              <a:rPr lang="de-AT" sz="2000" dirty="0">
                <a:cs typeface="Arial" charset="0"/>
              </a:rPr>
              <a:t> = 0 </a:t>
            </a:r>
            <a:r>
              <a:rPr lang="de-AT" sz="2000" dirty="0" err="1">
                <a:cs typeface="Arial" charset="0"/>
              </a:rPr>
              <a:t>or</a:t>
            </a:r>
            <a:r>
              <a:rPr lang="de-AT" sz="2000" dirty="0">
                <a:cs typeface="Arial" charset="0"/>
              </a:rPr>
              <a:t> </a:t>
            </a:r>
            <a:r>
              <a:rPr lang="de-AT" sz="2000" dirty="0" err="1">
                <a:cs typeface="Arial" charset="0"/>
              </a:rPr>
              <a:t>if</a:t>
            </a:r>
            <a:r>
              <a:rPr lang="de-AT" sz="2000" dirty="0">
                <a:cs typeface="Arial" charset="0"/>
              </a:rPr>
              <a:t> (b) variables in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>
                <a:cs typeface="Arial" charset="0"/>
              </a:rPr>
              <a:t> and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i="1" dirty="0"/>
              <a:t> </a:t>
            </a:r>
            <a:r>
              <a:rPr lang="en-US" sz="2000" dirty="0"/>
              <a:t>are orthogonal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BB03F-5A25-4F95-922D-565396FE1163}" type="slidenum">
              <a:rPr lang="de-AT" altLang="en-US"/>
              <a:pPr>
                <a:defRPr/>
              </a:pPr>
              <a:t>21</a:t>
            </a:fld>
            <a:endParaRPr lang="de-AT" altLang="en-US" dirty="0"/>
          </a:p>
        </p:txBody>
      </p:sp>
      <p:sp>
        <p:nvSpPr>
          <p:cNvPr id="1332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4"/>
          <p:cNvGraphicFramePr>
            <a:graphicFrameLocks noChangeAspect="1"/>
          </p:cNvGraphicFramePr>
          <p:nvPr/>
        </p:nvGraphicFramePr>
        <p:xfrm>
          <a:off x="1452563" y="3140075"/>
          <a:ext cx="6215062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1" name="Formel" r:id="rId6" imgW="2908080" imgH="291960" progId="Equation.3">
                  <p:embed/>
                </p:oleObj>
              </mc:Choice>
              <mc:Fallback>
                <p:oleObj name="Formel" r:id="rId6" imgW="2908080" imgH="291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563" y="3140075"/>
                        <a:ext cx="6215062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5"/>
          <p:cNvGraphicFramePr>
            <a:graphicFrameLocks noChangeAspect="1"/>
          </p:cNvGraphicFramePr>
          <p:nvPr/>
        </p:nvGraphicFramePr>
        <p:xfrm>
          <a:off x="1403350" y="4572000"/>
          <a:ext cx="29527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2" name="Formel" r:id="rId8" imgW="1358640" imgH="291960" progId="Equation.3">
                  <p:embed/>
                </p:oleObj>
              </mc:Choice>
              <mc:Fallback>
                <p:oleObj name="Formel" r:id="rId8" imgW="1358640" imgH="291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572000"/>
                        <a:ext cx="295275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Misspecification: Irrelevant Regressor</a:t>
            </a:r>
          </a:p>
        </p:txBody>
      </p:sp>
      <p:sp>
        <p:nvSpPr>
          <p:cNvPr id="1434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Specified model is (A), but true model is (B):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b="1" i="1">
                <a:solidFill>
                  <a:srgbClr val="FF0000"/>
                </a:solidFill>
              </a:rPr>
              <a:t>y</a:t>
            </a:r>
            <a:r>
              <a:rPr lang="en-US" sz="2000" b="1" baseline="-25000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sz="2000" b="1">
                <a:solidFill>
                  <a:srgbClr val="FF0000"/>
                </a:solidFill>
              </a:rPr>
              <a:t> = </a:t>
            </a:r>
            <a:r>
              <a:rPr lang="en-US" sz="2000" b="1" i="1">
                <a:solidFill>
                  <a:srgbClr val="FF0000"/>
                </a:solidFill>
              </a:rPr>
              <a:t>x</a:t>
            </a:r>
            <a:r>
              <a:rPr lang="en-US" sz="2000" b="1" baseline="-25000">
                <a:solidFill>
                  <a:srgbClr val="FF0000"/>
                </a:solidFill>
              </a:rPr>
              <a:t>i</a:t>
            </a:r>
            <a:r>
              <a:rPr lang="en-US" sz="2000" b="1">
                <a:solidFill>
                  <a:srgbClr val="FF0000"/>
                </a:solidFill>
              </a:rPr>
              <a:t>‘</a:t>
            </a:r>
            <a:r>
              <a:rPr lang="en-US" sz="2000" b="1">
                <a:solidFill>
                  <a:srgbClr val="FF0000"/>
                </a:solidFill>
                <a:cs typeface="Arial" charset="0"/>
              </a:rPr>
              <a:t>β +</a:t>
            </a:r>
            <a:r>
              <a:rPr lang="en-US" sz="2000" b="1">
                <a:solidFill>
                  <a:srgbClr val="FF0000"/>
                </a:solidFill>
              </a:rPr>
              <a:t> </a:t>
            </a:r>
            <a:r>
              <a:rPr lang="en-US" sz="2000" b="1" i="1">
                <a:solidFill>
                  <a:srgbClr val="FF0000"/>
                </a:solidFill>
              </a:rPr>
              <a:t>z</a:t>
            </a:r>
            <a:r>
              <a:rPr lang="en-US" sz="2000" b="1" baseline="-25000">
                <a:solidFill>
                  <a:srgbClr val="FF0000"/>
                </a:solidFill>
              </a:rPr>
              <a:t>i</a:t>
            </a:r>
            <a:r>
              <a:rPr lang="en-US" sz="2000" b="1">
                <a:solidFill>
                  <a:srgbClr val="FF0000"/>
                </a:solidFill>
              </a:rPr>
              <a:t>’</a:t>
            </a:r>
            <a:r>
              <a:rPr lang="el-GR" sz="2000" b="1">
                <a:solidFill>
                  <a:srgbClr val="FF0000"/>
                </a:solidFill>
                <a:cs typeface="Arial" charset="0"/>
              </a:rPr>
              <a:t>γ</a:t>
            </a:r>
            <a:r>
              <a:rPr lang="en-US" sz="2000" b="1">
                <a:solidFill>
                  <a:srgbClr val="FF0000"/>
                </a:solidFill>
                <a:cs typeface="Arial" charset="0"/>
              </a:rPr>
              <a:t> + </a:t>
            </a:r>
            <a:r>
              <a:rPr lang="en-US" sz="2000" b="1" i="1">
                <a:solidFill>
                  <a:srgbClr val="FF0000"/>
                </a:solidFill>
                <a:cs typeface="Arial" charset="0"/>
              </a:rPr>
              <a:t>ε</a:t>
            </a:r>
            <a:r>
              <a:rPr lang="en-US" sz="2000" b="1" baseline="-25000">
                <a:solidFill>
                  <a:srgbClr val="FF0000"/>
                </a:solidFill>
                <a:cs typeface="Arial" charset="0"/>
              </a:rPr>
              <a:t>i</a:t>
            </a:r>
            <a:r>
              <a:rPr lang="en-US" sz="2000" b="1">
                <a:solidFill>
                  <a:srgbClr val="FF0000"/>
                </a:solidFill>
              </a:rPr>
              <a:t> </a:t>
            </a:r>
            <a:r>
              <a:rPr lang="en-US" sz="2000"/>
              <a:t>		(A)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b="1" i="1">
                <a:solidFill>
                  <a:schemeClr val="tx2"/>
                </a:solidFill>
              </a:rPr>
              <a:t>y</a:t>
            </a:r>
            <a:r>
              <a:rPr lang="en-US" sz="2000" b="1" baseline="-25000">
                <a:solidFill>
                  <a:schemeClr val="tx2"/>
                </a:solidFill>
                <a:cs typeface="Arial" charset="0"/>
              </a:rPr>
              <a:t>i</a:t>
            </a:r>
            <a:r>
              <a:rPr lang="en-US" sz="2000" b="1">
                <a:solidFill>
                  <a:schemeClr val="tx2"/>
                </a:solidFill>
              </a:rPr>
              <a:t> = </a:t>
            </a:r>
            <a:r>
              <a:rPr lang="en-US" sz="2000" b="1" i="1">
                <a:solidFill>
                  <a:schemeClr val="tx2"/>
                </a:solidFill>
              </a:rPr>
              <a:t>x</a:t>
            </a:r>
            <a:r>
              <a:rPr lang="en-US" sz="2000" b="1" baseline="-25000">
                <a:solidFill>
                  <a:schemeClr val="tx2"/>
                </a:solidFill>
              </a:rPr>
              <a:t>i</a:t>
            </a:r>
            <a:r>
              <a:rPr lang="en-US" sz="2000" b="1">
                <a:solidFill>
                  <a:schemeClr val="tx2"/>
                </a:solidFill>
              </a:rPr>
              <a:t>‘</a:t>
            </a:r>
            <a:r>
              <a:rPr lang="en-US" sz="2000" b="1">
                <a:solidFill>
                  <a:schemeClr val="tx2"/>
                </a:solidFill>
                <a:cs typeface="Arial" charset="0"/>
              </a:rPr>
              <a:t>β +</a:t>
            </a:r>
            <a:r>
              <a:rPr lang="en-US" sz="2000" b="1">
                <a:solidFill>
                  <a:schemeClr val="tx2"/>
                </a:solidFill>
              </a:rPr>
              <a:t> </a:t>
            </a:r>
            <a:r>
              <a:rPr lang="en-US" sz="2000" b="1" i="1">
                <a:solidFill>
                  <a:schemeClr val="tx2"/>
                </a:solidFill>
              </a:rPr>
              <a:t>v</a:t>
            </a:r>
            <a:r>
              <a:rPr lang="en-US" sz="2000" b="1" baseline="-25000">
                <a:solidFill>
                  <a:schemeClr val="tx2"/>
                </a:solidFill>
                <a:cs typeface="Arial" charset="0"/>
              </a:rPr>
              <a:t>i</a:t>
            </a:r>
            <a:r>
              <a:rPr lang="en-US" sz="2000" b="1">
                <a:solidFill>
                  <a:schemeClr val="tx2"/>
                </a:solidFill>
              </a:rPr>
              <a:t> </a:t>
            </a:r>
            <a:r>
              <a:rPr lang="en-US" sz="2000"/>
              <a:t>			(B)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If (B) is the true model but (A) is specified, i.e., the model contains irrelevant regressors </a:t>
            </a:r>
            <a:r>
              <a:rPr lang="en-US" sz="2000" i="1"/>
              <a:t>z</a:t>
            </a:r>
            <a:r>
              <a:rPr lang="en-US" sz="2000" baseline="-25000"/>
              <a:t>i</a:t>
            </a:r>
            <a:endParaRPr lang="en-US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The OLS estimates </a:t>
            </a:r>
            <a:r>
              <a:rPr lang="en-US" sz="2000" i="1"/>
              <a:t>b</a:t>
            </a:r>
            <a:r>
              <a:rPr lang="en-US" sz="2000" baseline="-25000"/>
              <a:t>A</a:t>
            </a:r>
            <a:r>
              <a:rPr lang="en-US" sz="2000"/>
              <a:t>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are unbiased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have higher variances and standard errors than the OLS estimate </a:t>
            </a:r>
            <a:r>
              <a:rPr lang="en-US" sz="2000" i="1"/>
              <a:t>b</a:t>
            </a:r>
            <a:r>
              <a:rPr lang="en-US" sz="2000" baseline="-25000"/>
              <a:t>B</a:t>
            </a:r>
            <a:r>
              <a:rPr lang="en-US" sz="2000"/>
              <a:t> obtained from fitting model (B)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8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18AB7-10A5-43C4-8512-753479B5FC16}" type="slidenum">
              <a:rPr lang="de-AT" altLang="en-US"/>
              <a:pPr>
                <a:defRPr/>
              </a:pPr>
              <a:t>22</a:t>
            </a:fld>
            <a:endParaRPr lang="de-AT" altLang="en-US" dirty="0"/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433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Consequences</a:t>
            </a:r>
          </a:p>
        </p:txBody>
      </p:sp>
      <p:sp>
        <p:nvSpPr>
          <p:cNvPr id="1126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Consequences of specification errors: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Omission of a relevant variable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Inclusion of a irrelevant variable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9A8278-DF9D-4AA4-B15E-3E3F9887EF7F}" type="slidenum">
              <a:rPr lang="de-AT" altLang="en-US"/>
              <a:pPr>
                <a:defRPr/>
              </a:pPr>
              <a:t>23</a:t>
            </a:fld>
            <a:endParaRPr lang="de-AT" altLang="en-US" dirty="0"/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126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Specification Search</a:t>
            </a:r>
          </a:p>
        </p:txBody>
      </p:sp>
      <p:sp>
        <p:nvSpPr>
          <p:cNvPr id="4403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General-to-specific </a:t>
            </a:r>
            <a:r>
              <a:rPr lang="en-US" sz="2000" dirty="0"/>
              <a:t>modeling: </a:t>
            </a:r>
          </a:p>
          <a:p>
            <a:pPr eaLnBrk="1" hangingPunct="1">
              <a:spcBef>
                <a:spcPts val="600"/>
              </a:spcBef>
              <a:buSzPct val="100000"/>
              <a:buFont typeface="Garamond" pitchFamily="18" charset="0"/>
              <a:buAutoNum type="arabicPeriod"/>
            </a:pPr>
            <a:r>
              <a:rPr lang="en-US" sz="2000" dirty="0"/>
              <a:t>List all potential </a:t>
            </a:r>
            <a:r>
              <a:rPr lang="en-US" sz="2000" dirty="0" err="1"/>
              <a:t>regressors</a:t>
            </a:r>
            <a:r>
              <a:rPr lang="en-US" sz="2000" dirty="0"/>
              <a:t>, based on, e.g., 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economic theory 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empirical research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availability of data</a:t>
            </a:r>
          </a:p>
          <a:p>
            <a:pPr eaLnBrk="1" hangingPunct="1">
              <a:spcBef>
                <a:spcPts val="600"/>
              </a:spcBef>
              <a:buSzPct val="100000"/>
              <a:buFont typeface="Garamond" pitchFamily="18" charset="0"/>
              <a:buAutoNum type="arabicPeriod"/>
            </a:pPr>
            <a:r>
              <a:rPr lang="en-US" sz="2000" dirty="0"/>
              <a:t>Specify the most general model: include all potential </a:t>
            </a:r>
            <a:r>
              <a:rPr lang="en-US" sz="2000" dirty="0" err="1"/>
              <a:t>regressors</a:t>
            </a:r>
            <a:r>
              <a:rPr lang="en-US" sz="2000" dirty="0"/>
              <a:t> </a:t>
            </a:r>
          </a:p>
          <a:p>
            <a:pPr eaLnBrk="1" hangingPunct="1">
              <a:spcBef>
                <a:spcPts val="600"/>
              </a:spcBef>
              <a:buSzPct val="100000"/>
              <a:buFont typeface="Garamond" pitchFamily="18" charset="0"/>
              <a:buAutoNum type="arabicPeriod"/>
            </a:pPr>
            <a:r>
              <a:rPr lang="en-US" sz="2000" dirty="0"/>
              <a:t>Iteratively, test which variables have to be dropped, re-estimate </a:t>
            </a:r>
          </a:p>
          <a:p>
            <a:pPr eaLnBrk="1" hangingPunct="1">
              <a:spcBef>
                <a:spcPts val="600"/>
              </a:spcBef>
              <a:buSzPct val="100000"/>
              <a:buFont typeface="Garamond" pitchFamily="18" charset="0"/>
              <a:buAutoNum type="arabicPeriod"/>
            </a:pPr>
            <a:r>
              <a:rPr lang="en-US" sz="2000" dirty="0"/>
              <a:t>Stop if no more variable has to be dropped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The procedure is known as the LSE (London School of Economics) method </a:t>
            </a: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83BFDB-2716-4407-92FC-600AD639C616}" type="slidenum">
              <a:rPr lang="de-AT" altLang="en-US"/>
              <a:pPr>
                <a:defRPr/>
              </a:pPr>
              <a:t>24</a:t>
            </a:fld>
            <a:endParaRPr lang="de-AT" altLang="en-US" dirty="0"/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114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Specification Search, </a:t>
            </a:r>
            <a:r>
              <a:rPr lang="en-US" sz="2800" dirty="0">
                <a:latin typeface="Verdana" pitchFamily="34" charset="0"/>
              </a:rPr>
              <a:t>cont’d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15364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/>
              <a:t>Alternative procedures</a:t>
            </a:r>
          </a:p>
          <a:p>
            <a:r>
              <a:rPr lang="en-US" sz="2000"/>
              <a:t>Specific-to-general modeling: start with a small model and add variables as long as they contribute to explaining </a:t>
            </a:r>
            <a:r>
              <a:rPr lang="en-US" sz="2000" i="1"/>
              <a:t>Y</a:t>
            </a:r>
          </a:p>
          <a:p>
            <a:r>
              <a:rPr lang="en-US" sz="2000"/>
              <a:t>Stepwise regression</a:t>
            </a:r>
            <a:endParaRPr lang="en-US" sz="2000" i="1"/>
          </a:p>
          <a:p>
            <a:pPr>
              <a:buFont typeface="Wingdings" pitchFamily="2" charset="2"/>
              <a:buNone/>
            </a:pPr>
            <a:r>
              <a:rPr lang="en-US" sz="2000"/>
              <a:t>Specification search can be subsumed under </a:t>
            </a:r>
            <a:r>
              <a:rPr lang="en-US" sz="2000" i="1"/>
              <a:t>data mining</a:t>
            </a:r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8950B-5598-4723-86D6-454AE75035B5}" type="slidenum">
              <a:rPr lang="de-AT" altLang="en-US"/>
              <a:pPr>
                <a:defRPr/>
              </a:pPr>
              <a:t>25</a:t>
            </a:fld>
            <a:endParaRPr lang="de-AT" altLang="en-US" dirty="0"/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536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5653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Practice of Specification Search</a:t>
            </a:r>
          </a:p>
        </p:txBody>
      </p:sp>
      <p:sp>
        <p:nvSpPr>
          <p:cNvPr id="1638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Applied research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Starts with a – in terms of economic theory – plausible specification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Tests whether imposed restrictions are correct, such as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Test for omitted regressors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Test for autocorrelation of residuals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Test for heteroskedasticity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Tests whether further restrictions need to be imposed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Test for irrelevant regressors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>
                <a:sym typeface="Symbol" pitchFamily="18" charset="2"/>
              </a:rPr>
              <a:t>Obstacles for good specification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>
                <a:sym typeface="Symbol" pitchFamily="18" charset="2"/>
              </a:rPr>
              <a:t>Complexity of </a:t>
            </a:r>
            <a:r>
              <a:rPr lang="en-US" sz="2000" dirty="0"/>
              <a:t>economic</a:t>
            </a:r>
            <a:r>
              <a:rPr lang="en-US" sz="2000" dirty="0">
                <a:sym typeface="Symbol" pitchFamily="18" charset="2"/>
              </a:rPr>
              <a:t> theory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>
                <a:sym typeface="Symbol" pitchFamily="18" charset="2"/>
              </a:rPr>
              <a:t>Limited availability of data</a:t>
            </a:r>
          </a:p>
          <a:p>
            <a:pPr eaLnBrk="1" hangingPunct="1">
              <a:spcBef>
                <a:spcPts val="600"/>
              </a:spcBef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D3F73-79B4-414B-9888-4D6DC184A232}" type="slidenum">
              <a:rPr lang="de-AT" altLang="en-US"/>
              <a:pPr>
                <a:defRPr/>
              </a:pPr>
              <a:t>26</a:t>
            </a:fld>
            <a:endParaRPr lang="de-AT" altLang="en-US" dirty="0"/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638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6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8073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The Linear Model: Interpretation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15FB-2778-431C-8607-1EEBF12A8E04}" type="slidenum">
              <a:rPr lang="de-AT" altLang="en-US"/>
              <a:pPr>
                <a:defRPr/>
              </a:pPr>
              <a:t>27</a:t>
            </a:fld>
            <a:endParaRPr lang="de-AT" altLang="en-US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Regressor Selection Criteria</a:t>
            </a:r>
          </a:p>
        </p:txBody>
      </p:sp>
      <p:sp>
        <p:nvSpPr>
          <p:cNvPr id="1741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Criteria for adding and deleting regressors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i="1" dirty="0"/>
              <a:t>t</a:t>
            </a:r>
            <a:r>
              <a:rPr lang="en-US" sz="2000" dirty="0"/>
              <a:t>-statistic, </a:t>
            </a:r>
            <a:r>
              <a:rPr lang="en-US" sz="2000" i="1" dirty="0"/>
              <a:t>F</a:t>
            </a:r>
            <a:r>
              <a:rPr lang="en-US" sz="2000" dirty="0"/>
              <a:t>-statistic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Adjusted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/>
              <a:t>Information Criteria: penalty for increasing number of regressors</a:t>
            </a:r>
          </a:p>
          <a:p>
            <a:pPr marL="695325" lvl="2" indent="-342900" eaLnBrk="1" hangingPunct="1">
              <a:spcBef>
                <a:spcPts val="600"/>
              </a:spcBef>
            </a:pPr>
            <a:r>
              <a:rPr lang="en-US" sz="1800" dirty="0" err="1"/>
              <a:t>Akaike’s</a:t>
            </a:r>
            <a:r>
              <a:rPr lang="en-US" sz="1800" dirty="0"/>
              <a:t> Information Criterion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1600" dirty="0"/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1000" dirty="0"/>
          </a:p>
          <a:p>
            <a:pPr marL="695325" lvl="2" indent="-342900" eaLnBrk="1" hangingPunct="1">
              <a:spcBef>
                <a:spcPts val="600"/>
              </a:spcBef>
            </a:pPr>
            <a:r>
              <a:rPr lang="en-US" sz="1800" dirty="0"/>
              <a:t>Alternative criteria are </a:t>
            </a:r>
          </a:p>
          <a:p>
            <a:pPr marL="1012825" lvl="3" indent="-342900" eaLnBrk="1" hangingPunct="1">
              <a:spcBef>
                <a:spcPts val="600"/>
              </a:spcBef>
            </a:pPr>
            <a:r>
              <a:rPr lang="en-US" sz="1800" dirty="0"/>
              <a:t>Schwarz’s Bayesian Information Criterion (BIC)</a:t>
            </a:r>
          </a:p>
          <a:p>
            <a:pPr marL="1012825" lvl="3" indent="-342900" eaLnBrk="1" hangingPunct="1">
              <a:spcBef>
                <a:spcPts val="600"/>
              </a:spcBef>
            </a:pPr>
            <a:r>
              <a:rPr lang="en-US" sz="1800" dirty="0" err="1"/>
              <a:t>Hannan</a:t>
            </a:r>
            <a:r>
              <a:rPr lang="en-US" sz="1800" dirty="0"/>
              <a:t>-Quinn Information Criterion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2000" dirty="0"/>
              <a:t>The </a:t>
            </a:r>
            <a:r>
              <a:rPr lang="en-US" sz="2000" dirty="0"/>
              <a:t>model with relevant regressors, with higher </a:t>
            </a:r>
            <a:r>
              <a:rPr lang="en-US" sz="2000" dirty="0" err="1"/>
              <a:t>adj</a:t>
            </a:r>
            <a:r>
              <a:rPr lang="en-US" sz="2000" dirty="0"/>
              <a:t>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, the smaller AIC is preferred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268F7-D70D-4732-A2C7-11CE91F5D318}" type="slidenum">
              <a:rPr lang="de-AT" altLang="en-US"/>
              <a:pPr>
                <a:defRPr/>
              </a:pPr>
              <a:t>28</a:t>
            </a:fld>
            <a:endParaRPr lang="de-AT" altLang="en-US" dirty="0"/>
          </a:p>
        </p:txBody>
      </p:sp>
      <p:sp>
        <p:nvSpPr>
          <p:cNvPr id="1741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741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5"/>
          <p:cNvGraphicFramePr>
            <a:graphicFrameLocks noChangeAspect="1"/>
          </p:cNvGraphicFramePr>
          <p:nvPr/>
        </p:nvGraphicFramePr>
        <p:xfrm>
          <a:off x="1331913" y="3459163"/>
          <a:ext cx="287972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5" name="Equation" r:id="rId6" imgW="1447560" imgH="266400" progId="Equation.DSMT4">
                  <p:embed/>
                </p:oleObj>
              </mc:Choice>
              <mc:Fallback>
                <p:oleObj name="Equation" r:id="rId6" imgW="1447560" imgH="26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459163"/>
                        <a:ext cx="2879725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Information Criteria</a:t>
            </a:r>
          </a:p>
        </p:txBody>
      </p:sp>
      <p:sp>
        <p:nvSpPr>
          <p:cNvPr id="1843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The most popular information criteria are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err="1"/>
              <a:t>Akaike’s</a:t>
            </a:r>
            <a:r>
              <a:rPr lang="en-US" sz="2000" dirty="0"/>
              <a:t> Information Criterion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400" dirty="0"/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/>
              <a:t>Schwarz’s Bayesian Information Criterion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000" dirty="0"/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err="1"/>
              <a:t>Hannan</a:t>
            </a:r>
            <a:r>
              <a:rPr lang="en-US" sz="2000" dirty="0"/>
              <a:t>-Quinn Information Criterion</a:t>
            </a:r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400" dirty="0"/>
          </a:p>
          <a:p>
            <a:pPr marL="342900" lvl="1" indent="-342900" eaLnBrk="1" hangingPunct="1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GB" sz="2000" dirty="0"/>
              <a:t>Decide in favour of the model with the </a:t>
            </a:r>
            <a:r>
              <a:rPr lang="en-GB" sz="2000" i="1" dirty="0"/>
              <a:t>lowest</a:t>
            </a:r>
            <a:r>
              <a:rPr lang="en-GB" sz="2000" dirty="0"/>
              <a:t> value of the information criterion</a:t>
            </a:r>
            <a:endParaRPr lang="en-US" sz="2000" dirty="0"/>
          </a:p>
          <a:p>
            <a:pPr eaLnBrk="1" hangingPunct="1">
              <a:spcBef>
                <a:spcPts val="600"/>
              </a:spcBef>
            </a:pPr>
            <a:endParaRPr lang="de-AT" sz="16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1000" dirty="0"/>
              <a:t>	</a:t>
            </a: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495E7-4934-47DB-B781-CD67DBAFCC61}" type="slidenum">
              <a:rPr lang="de-AT" altLang="en-US"/>
              <a:pPr>
                <a:defRPr/>
              </a:pPr>
              <a:t>29</a:t>
            </a:fld>
            <a:endParaRPr lang="de-AT" altLang="en-US" dirty="0"/>
          </a:p>
        </p:txBody>
      </p:sp>
      <p:graphicFrame>
        <p:nvGraphicFramePr>
          <p:cNvPr id="1843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1331913" y="3141663"/>
          <a:ext cx="331152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9" name="Equation" r:id="rId6" imgW="1739880" imgH="266400" progId="Equation.DSMT4">
                  <p:embed/>
                </p:oleObj>
              </mc:Choice>
              <mc:Fallback>
                <p:oleObj name="Equation" r:id="rId6" imgW="1739880" imgH="26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141663"/>
                        <a:ext cx="3311525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5"/>
          <p:cNvGraphicFramePr>
            <a:graphicFrameLocks noChangeAspect="1"/>
          </p:cNvGraphicFramePr>
          <p:nvPr/>
        </p:nvGraphicFramePr>
        <p:xfrm>
          <a:off x="1331913" y="2322513"/>
          <a:ext cx="273526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0" name="Equation" r:id="rId8" imgW="1447560" imgH="266400" progId="Equation.DSMT4">
                  <p:embed/>
                </p:oleObj>
              </mc:Choice>
              <mc:Fallback>
                <p:oleObj name="Equation" r:id="rId8" imgW="1447560" imgH="26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322513"/>
                        <a:ext cx="2735262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4"/>
          <p:cNvGraphicFramePr>
            <a:graphicFrameLocks noChangeAspect="1"/>
          </p:cNvGraphicFramePr>
          <p:nvPr/>
        </p:nvGraphicFramePr>
        <p:xfrm>
          <a:off x="1331913" y="3929063"/>
          <a:ext cx="4157662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1" name="Equation" r:id="rId10" imgW="2184120" imgH="266400" progId="Equation.DSMT4">
                  <p:embed/>
                </p:oleObj>
              </mc:Choice>
              <mc:Fallback>
                <p:oleObj name="Equation" r:id="rId10" imgW="218412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929063"/>
                        <a:ext cx="4157662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Economic Models</a:t>
            </a:r>
          </a:p>
        </p:txBody>
      </p:sp>
      <p:sp>
        <p:nvSpPr>
          <p:cNvPr id="2052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en-US" sz="2000"/>
              <a:t>Describe economic relationships (not only a set of observations), have an economic interpretation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Linear regression model: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/>
              <a:t>		y</a:t>
            </a:r>
            <a:r>
              <a:rPr lang="en-US" sz="2000" baseline="-25000"/>
              <a:t>i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/>
              <a:t>1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/>
              <a:t>2</a:t>
            </a:r>
            <a:r>
              <a:rPr lang="en-US" sz="2000" i="1"/>
              <a:t>x</a:t>
            </a:r>
            <a:r>
              <a:rPr lang="en-US" sz="2000" baseline="-25000"/>
              <a:t>i2</a:t>
            </a:r>
            <a:r>
              <a:rPr lang="en-US" sz="2000"/>
              <a:t> + … +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/>
              <a:t>K</a:t>
            </a:r>
            <a:r>
              <a:rPr lang="en-US" sz="2000" i="1"/>
              <a:t>x</a:t>
            </a:r>
            <a:r>
              <a:rPr lang="en-US" sz="2000" baseline="-25000"/>
              <a:t>iK</a:t>
            </a:r>
            <a:r>
              <a:rPr lang="en-US" sz="2000"/>
              <a:t> + </a:t>
            </a:r>
            <a:r>
              <a:rPr lang="en-US" sz="2000" i="1">
                <a:latin typeface="Symbol" pitchFamily="18" charset="2"/>
              </a:rPr>
              <a:t>e</a:t>
            </a:r>
            <a:r>
              <a:rPr lang="en-US" sz="2000" baseline="-25000"/>
              <a:t>i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’</a:t>
            </a:r>
            <a:r>
              <a:rPr lang="en-US" sz="2000">
                <a:latin typeface="Symbol" pitchFamily="18" charset="2"/>
              </a:rPr>
              <a:t>b </a:t>
            </a:r>
            <a:r>
              <a:rPr lang="en-US" sz="2000"/>
              <a:t>+ </a:t>
            </a:r>
            <a:r>
              <a:rPr lang="en-US" sz="2000" i="1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</a:t>
            </a:r>
            <a:endParaRPr lang="en-US" sz="2000"/>
          </a:p>
          <a:p>
            <a:pPr>
              <a:spcBef>
                <a:spcPts val="600"/>
              </a:spcBef>
            </a:pPr>
            <a:r>
              <a:rPr lang="en-US" sz="2000"/>
              <a:t>Variables </a:t>
            </a:r>
            <a:r>
              <a:rPr lang="en-US" sz="2000" i="1"/>
              <a:t>Y</a:t>
            </a:r>
            <a:r>
              <a:rPr lang="en-US" sz="2000"/>
              <a:t>, </a:t>
            </a:r>
            <a:r>
              <a:rPr lang="en-US" sz="2000" i="1"/>
              <a:t>X</a:t>
            </a:r>
            <a:r>
              <a:rPr lang="en-US" sz="2000" baseline="-25000"/>
              <a:t>2</a:t>
            </a:r>
            <a:r>
              <a:rPr lang="en-US" sz="2000"/>
              <a:t>, …, </a:t>
            </a:r>
            <a:r>
              <a:rPr lang="en-US" sz="2000" i="1"/>
              <a:t>X</a:t>
            </a:r>
            <a:r>
              <a:rPr lang="en-US" sz="2000" baseline="-25000"/>
              <a:t>K</a:t>
            </a:r>
            <a:r>
              <a:rPr lang="en-US" sz="2000"/>
              <a:t>: observable</a:t>
            </a:r>
          </a:p>
          <a:p>
            <a:pPr>
              <a:spcBef>
                <a:spcPts val="600"/>
              </a:spcBef>
            </a:pPr>
            <a:r>
              <a:rPr lang="en-US" sz="2000"/>
              <a:t>Observations: </a:t>
            </a:r>
            <a:r>
              <a:rPr lang="en-US" sz="2000" i="1"/>
              <a:t>y</a:t>
            </a:r>
            <a:r>
              <a:rPr lang="en-US" sz="2000" baseline="-25000"/>
              <a:t>i</a:t>
            </a:r>
            <a:r>
              <a:rPr lang="en-US" sz="2000"/>
              <a:t>, </a:t>
            </a:r>
            <a:r>
              <a:rPr lang="en-US" sz="2000" i="1"/>
              <a:t>x</a:t>
            </a:r>
            <a:r>
              <a:rPr lang="en-US" sz="2000" baseline="-25000"/>
              <a:t>i2</a:t>
            </a:r>
            <a:r>
              <a:rPr lang="en-US" sz="2000"/>
              <a:t>, …, </a:t>
            </a:r>
            <a:r>
              <a:rPr lang="en-US" sz="2000" i="1"/>
              <a:t>x</a:t>
            </a:r>
            <a:r>
              <a:rPr lang="en-US" sz="2000" baseline="-25000"/>
              <a:t>iK</a:t>
            </a:r>
            <a:r>
              <a:rPr lang="en-US" sz="2000"/>
              <a:t>, </a:t>
            </a:r>
            <a:r>
              <a:rPr lang="en-US" sz="2000" i="1"/>
              <a:t>i</a:t>
            </a:r>
            <a:r>
              <a:rPr lang="en-US" sz="2000"/>
              <a:t> = 1, …, </a:t>
            </a:r>
            <a:r>
              <a:rPr lang="en-US" sz="2000" i="1"/>
              <a:t>N</a:t>
            </a:r>
            <a:endParaRPr lang="en-US" sz="2000" i="1">
              <a:latin typeface="Symbol" pitchFamily="18" charset="2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/>
              <a:t>Error term </a:t>
            </a:r>
            <a:r>
              <a:rPr lang="en-US" sz="2000" i="1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/>
              <a:t> (disturbance term) contains all influences that are not included explicitly in the model; unobservable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Assumption (A1), i.e., E{</a:t>
            </a:r>
            <a:r>
              <a:rPr lang="en-US" sz="2000" i="1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 </a:t>
            </a:r>
            <a:r>
              <a:rPr lang="en-US" sz="2000"/>
              <a:t>| </a:t>
            </a:r>
            <a:r>
              <a:rPr lang="en-US" sz="2000" i="1"/>
              <a:t>X</a:t>
            </a:r>
            <a:r>
              <a:rPr lang="en-US" sz="2000"/>
              <a:t>} = 0 or E{</a:t>
            </a:r>
            <a:r>
              <a:rPr lang="en-US" sz="2000" i="1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 </a:t>
            </a:r>
            <a:r>
              <a:rPr lang="en-US" sz="2000"/>
              <a:t>|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} = 0, gives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600"/>
              <a:t>		</a:t>
            </a:r>
            <a:r>
              <a:rPr lang="en-US" sz="2000"/>
              <a:t>E{</a:t>
            </a:r>
            <a:r>
              <a:rPr lang="en-US" sz="2000" i="1">
                <a:cs typeface="Arial" charset="0"/>
              </a:rPr>
              <a:t>y</a:t>
            </a:r>
            <a:r>
              <a:rPr lang="en-US" sz="2000" baseline="-25000">
                <a:cs typeface="Arial" charset="0"/>
              </a:rPr>
              <a:t>i </a:t>
            </a:r>
            <a:r>
              <a:rPr lang="en-US" sz="2000"/>
              <a:t>|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} =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‘</a:t>
            </a:r>
            <a:r>
              <a:rPr lang="en-US" sz="2000">
                <a:cs typeface="Arial" charset="0"/>
              </a:rPr>
              <a:t>β</a:t>
            </a:r>
            <a:endParaRPr lang="en-US" sz="2400">
              <a:cs typeface="Arial" charset="0"/>
            </a:endParaRPr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the model describes the expected value of </a:t>
            </a:r>
            <a:r>
              <a:rPr lang="en-US" sz="2000" i="1">
                <a:cs typeface="Arial" charset="0"/>
              </a:rPr>
              <a:t>y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/>
              <a:t> given </a:t>
            </a:r>
            <a:r>
              <a:rPr lang="en-US" sz="2000" i="1"/>
              <a:t>x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>
                <a:cs typeface="Arial" charset="0"/>
              </a:rPr>
              <a:t>  (conditional expectation)</a:t>
            </a:r>
            <a:endParaRPr lang="en-US" sz="2000" i="1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10C9B-E8B6-4428-ADD9-20985CBC86D1}" type="slidenum">
              <a:rPr lang="de-AT" altLang="en-US"/>
              <a:pPr>
                <a:defRPr/>
              </a:pPr>
              <a:t>3</a:t>
            </a:fld>
            <a:endParaRPr lang="de-AT" altLang="en-US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Information Criteria: Penalties</a:t>
            </a:r>
          </a:p>
        </p:txBody>
      </p:sp>
      <p:sp>
        <p:nvSpPr>
          <p:cNvPr id="1843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err="1">
                <a:solidFill>
                  <a:srgbClr val="00B0F0"/>
                </a:solidFill>
              </a:rPr>
              <a:t>Akaike</a:t>
            </a:r>
            <a:endParaRPr lang="en-US" sz="2000" dirty="0">
              <a:solidFill>
                <a:srgbClr val="00B0F0"/>
              </a:solidFill>
            </a:endParaRPr>
          </a:p>
          <a:p>
            <a:pPr marL="695325" lvl="2" indent="-342900" eaLnBrk="1" hangingPunct="1">
              <a:spcBef>
                <a:spcPts val="0"/>
              </a:spcBef>
              <a:buNone/>
            </a:pPr>
            <a:r>
              <a:rPr lang="en-US" sz="2000" dirty="0">
                <a:solidFill>
                  <a:srgbClr val="00B0F0"/>
                </a:solidFill>
              </a:rPr>
              <a:t>	 2/</a:t>
            </a:r>
            <a:r>
              <a:rPr lang="en-US" sz="2000" i="1" dirty="0">
                <a:solidFill>
                  <a:srgbClr val="00B0F0"/>
                </a:solidFill>
              </a:rPr>
              <a:t>N</a:t>
            </a:r>
          </a:p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rgbClr val="FF0000"/>
                </a:solidFill>
              </a:rPr>
              <a:t>Schwarz</a:t>
            </a:r>
          </a:p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None/>
            </a:pPr>
            <a:r>
              <a:rPr lang="en-US" sz="2000" dirty="0"/>
              <a:t>	      </a:t>
            </a:r>
            <a:r>
              <a:rPr lang="en-US" sz="2000" dirty="0">
                <a:solidFill>
                  <a:srgbClr val="FF0000"/>
                </a:solidFill>
              </a:rPr>
              <a:t>log(</a:t>
            </a:r>
            <a:r>
              <a:rPr lang="en-US" sz="2000" i="1" dirty="0">
                <a:solidFill>
                  <a:srgbClr val="FF0000"/>
                </a:solidFill>
              </a:rPr>
              <a:t>N</a:t>
            </a:r>
            <a:r>
              <a:rPr lang="en-US" sz="2000" dirty="0">
                <a:solidFill>
                  <a:srgbClr val="FF0000"/>
                </a:solidFill>
              </a:rPr>
              <a:t>)/</a:t>
            </a:r>
            <a:r>
              <a:rPr lang="en-US" sz="2000" i="1" dirty="0">
                <a:solidFill>
                  <a:srgbClr val="FF0000"/>
                </a:solidFill>
              </a:rPr>
              <a:t>N</a:t>
            </a:r>
          </a:p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Hannan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-Quinn</a:t>
            </a:r>
          </a:p>
          <a:p>
            <a:pPr marL="342900" lvl="1" indent="-342900" eaLnBrk="1" hangingPunct="1">
              <a:spcBef>
                <a:spcPts val="0"/>
              </a:spcBef>
              <a:buClr>
                <a:schemeClr val="accent1"/>
              </a:buClr>
              <a:buSzPct val="65000"/>
              <a:buNone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	      2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log(log(</a:t>
            </a:r>
            <a:r>
              <a:rPr lang="en-US" sz="2400" i="1" dirty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))</a:t>
            </a:r>
          </a:p>
          <a:p>
            <a:pPr eaLnBrk="1" hangingPunct="1">
              <a:spcBef>
                <a:spcPts val="600"/>
              </a:spcBef>
              <a:buNone/>
            </a:pPr>
            <a:endParaRPr lang="de-AT" sz="16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1000" dirty="0"/>
              <a:t>	</a:t>
            </a: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495E7-4934-47DB-B781-CD67DBAFCC61}" type="slidenum">
              <a:rPr lang="de-AT" altLang="en-US"/>
              <a:pPr>
                <a:defRPr/>
              </a:pPr>
              <a:t>30</a:t>
            </a:fld>
            <a:endParaRPr lang="de-AT" altLang="en-US" dirty="0"/>
          </a:p>
        </p:txBody>
      </p:sp>
      <p:graphicFrame>
        <p:nvGraphicFramePr>
          <p:cNvPr id="1843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5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867525"/>
              </p:ext>
            </p:extLst>
          </p:nvPr>
        </p:nvGraphicFramePr>
        <p:xfrm>
          <a:off x="5364088" y="1412776"/>
          <a:ext cx="340804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1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1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1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1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log(</a:t>
                      </a:r>
                      <a:r>
                        <a:rPr lang="de-AT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r>
                        <a:rPr lang="de-A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AIC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BIC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8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HQC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-0,73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2,45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2,73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3,05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3,65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3,87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13" name="Diagramm 12"/>
          <p:cNvGraphicFramePr/>
          <p:nvPr/>
        </p:nvGraphicFramePr>
        <p:xfrm>
          <a:off x="539552" y="3789040"/>
          <a:ext cx="4752528" cy="2407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>
                <a:latin typeface="Verdana" pitchFamily="34" charset="0"/>
              </a:rPr>
              <a:t>Wages: Which Regressors?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Are </a:t>
            </a:r>
            <a:r>
              <a:rPr lang="en-US" sz="2000" i="1" dirty="0"/>
              <a:t>school</a:t>
            </a:r>
            <a:r>
              <a:rPr lang="en-US" sz="2000" dirty="0"/>
              <a:t> and </a:t>
            </a:r>
            <a:r>
              <a:rPr lang="en-US" sz="2000" i="1" dirty="0" err="1"/>
              <a:t>exper</a:t>
            </a:r>
            <a:r>
              <a:rPr lang="en-US" sz="2000" dirty="0"/>
              <a:t> relevant regressors in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 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β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or shall they be omitted? 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i="1" dirty="0">
                <a:cs typeface="Arial" charset="0"/>
              </a:rPr>
              <a:t>t</a:t>
            </a:r>
            <a:r>
              <a:rPr lang="en-US" sz="2000" dirty="0">
                <a:cs typeface="Arial" charset="0"/>
              </a:rPr>
              <a:t>-test: </a:t>
            </a:r>
            <a:r>
              <a:rPr lang="en-US" sz="2000" i="1" dirty="0">
                <a:cs typeface="Arial" charset="0"/>
              </a:rPr>
              <a:t>p</a:t>
            </a:r>
            <a:r>
              <a:rPr lang="en-US" sz="2000" dirty="0">
                <a:cs typeface="Arial" charset="0"/>
              </a:rPr>
              <a:t>-values are 4.62E-80 (</a:t>
            </a:r>
            <a:r>
              <a:rPr lang="en-US" sz="2000" i="1" dirty="0">
                <a:cs typeface="Arial" charset="0"/>
              </a:rPr>
              <a:t>school</a:t>
            </a:r>
            <a:r>
              <a:rPr lang="en-US" sz="2000" dirty="0">
                <a:cs typeface="Arial" charset="0"/>
              </a:rPr>
              <a:t>) and 1.59E-7 (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dirty="0">
                <a:cs typeface="Arial" charset="0"/>
              </a:rPr>
              <a:t>)</a:t>
            </a:r>
          </a:p>
          <a:p>
            <a:pPr>
              <a:spcBef>
                <a:spcPts val="600"/>
              </a:spcBef>
              <a:defRPr/>
            </a:pPr>
            <a:r>
              <a:rPr lang="en-US" sz="2000" i="1" dirty="0">
                <a:cs typeface="Arial" charset="0"/>
              </a:rPr>
              <a:t>F</a:t>
            </a:r>
            <a:r>
              <a:rPr lang="en-US" sz="2000" dirty="0">
                <a:cs typeface="Arial" charset="0"/>
              </a:rPr>
              <a:t>-test: </a:t>
            </a:r>
            <a:r>
              <a:rPr lang="en-US" sz="2000" i="1" dirty="0">
                <a:cs typeface="Arial" charset="0"/>
              </a:rPr>
              <a:t>F</a:t>
            </a:r>
            <a:r>
              <a:rPr lang="en-US" sz="2000" dirty="0">
                <a:cs typeface="Arial" charset="0"/>
              </a:rPr>
              <a:t> = [(0.1326-0.0317)/2]/[(1-0.1326)/(3294-4)] = 191.24, with </a:t>
            </a:r>
            <a:r>
              <a:rPr lang="en-US" sz="2000" i="1" dirty="0">
                <a:cs typeface="Arial" charset="0"/>
              </a:rPr>
              <a:t>p</a:t>
            </a:r>
            <a:r>
              <a:rPr lang="en-US" sz="2000" dirty="0">
                <a:cs typeface="Arial" charset="0"/>
              </a:rPr>
              <a:t>-value 2.68E-79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err="1">
                <a:cs typeface="Arial" charset="0"/>
              </a:rPr>
              <a:t>adj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R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: 0.1318 for the wider model, much higher than 0.0315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AIC: the wider model (AIC = </a:t>
            </a:r>
            <a:r>
              <a:rPr lang="en-US" sz="2000" dirty="0"/>
              <a:t>16690.2) is preferable; for the smaller model: AIC = 17048.5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BIC: </a:t>
            </a:r>
            <a:r>
              <a:rPr lang="en-US" sz="2000" dirty="0">
                <a:cs typeface="Arial" charset="0"/>
              </a:rPr>
              <a:t>the wider model (BIC = </a:t>
            </a:r>
            <a:r>
              <a:rPr lang="en-US" sz="2000" dirty="0"/>
              <a:t>16714.6) is preferable; for the smaller model: BIC = 17060.7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All criteria suggest the wider model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349E5-629C-43C3-B47B-77DB7D117F45}" type="slidenum">
              <a:rPr lang="de-AT" altLang="en-US"/>
              <a:pPr>
                <a:defRPr/>
              </a:pPr>
              <a:t>31</a:t>
            </a:fld>
            <a:endParaRPr lang="de-AT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Wages, </a:t>
            </a:r>
            <a:r>
              <a:rPr lang="nl-NL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OLS estimated smaller wage equation (Table 2.1, </a:t>
            </a:r>
            <a:r>
              <a:rPr lang="en-US" sz="2000" dirty="0" err="1"/>
              <a:t>Verbeek</a:t>
            </a:r>
            <a:r>
              <a:rPr lang="en-US" sz="2000" dirty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with AIC = 17048.46, BIC = 17060.66 </a:t>
            </a:r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1B333-9304-4D9F-868A-DBFAEDB5093E}" type="slidenum">
              <a:rPr lang="de-AT" altLang="en-US"/>
              <a:pPr>
                <a:defRPr/>
              </a:pPr>
              <a:t>32</a:t>
            </a:fld>
            <a:endParaRPr lang="de-AT" altLang="en-US" dirty="0"/>
          </a:p>
        </p:txBody>
      </p:sp>
      <p:sp>
        <p:nvSpPr>
          <p:cNvPr id="1946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945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5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3"/>
          <p:cNvGraphicFramePr>
            <a:graphicFrameLocks noGrp="1" noChangeAspect="1"/>
          </p:cNvGraphicFramePr>
          <p:nvPr/>
        </p:nvGraphicFramePr>
        <p:xfrm>
          <a:off x="2786063" y="2071688"/>
          <a:ext cx="4500562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6" name="Photo Editor Photo" r:id="rId7" imgW="3304762" imgH="1448002" progId="">
                  <p:embed/>
                </p:oleObj>
              </mc:Choice>
              <mc:Fallback>
                <p:oleObj name="Photo Editor Photo" r:id="rId7" imgW="3304762" imgH="1448002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2071688"/>
                        <a:ext cx="4500562" cy="197167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Wages, </a:t>
            </a:r>
            <a:r>
              <a:rPr lang="en-US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OLS estimated wider wage equation (Table 2.2, </a:t>
            </a:r>
            <a:r>
              <a:rPr lang="en-US" sz="2000" dirty="0" err="1"/>
              <a:t>Verbeek</a:t>
            </a:r>
            <a:r>
              <a:rPr lang="en-US" sz="2000" dirty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with AIC = 16690.18, BIC = 16714.58 </a:t>
            </a:r>
          </a:p>
        </p:txBody>
      </p:sp>
      <p:pic>
        <p:nvPicPr>
          <p:cNvPr id="2048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000250" y="2089150"/>
            <a:ext cx="6035675" cy="3571875"/>
          </a:xfrm>
        </p:spPr>
      </p:pic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42590-17C8-4717-8207-A76D308C8388}" type="slidenum">
              <a:rPr lang="de-AT" altLang="en-US"/>
              <a:pPr>
                <a:defRPr/>
              </a:pPr>
              <a:t>33</a:t>
            </a:fld>
            <a:endParaRPr lang="de-AT" altLang="en-US" dirty="0"/>
          </a:p>
        </p:txBody>
      </p:sp>
      <p:graphicFrame>
        <p:nvGraphicFramePr>
          <p:cNvPr id="2048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4" name="Formel" r:id="rId5" imgW="114151" imgH="215619" progId="Equation.3">
                  <p:embed/>
                </p:oleObj>
              </mc:Choice>
              <mc:Fallback>
                <p:oleObj name="Formel" r:id="rId5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5" name="Formel" r:id="rId7" imgW="114151" imgH="215619" progId="Equation.3">
                  <p:embed/>
                </p:oleObj>
              </mc:Choice>
              <mc:Fallback>
                <p:oleObj name="Formel" r:id="rId7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2, 2018</a:t>
            </a:r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Hackl,  Econometrics, Lecture 3</a:t>
            </a:r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DA573-450D-4E2C-9D57-BF52C4A0C9CB}" type="slidenum">
              <a:rPr lang="de-DE"/>
              <a:pPr>
                <a:defRPr/>
              </a:pPr>
              <a:t>34</a:t>
            </a:fld>
            <a:endParaRPr lang="de-DE"/>
          </a:p>
        </p:txBody>
      </p:sp>
      <p:sp>
        <p:nvSpPr>
          <p:cNvPr id="21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latin typeface="Verdana" pitchFamily="34" charset="0"/>
              </a:rPr>
              <a:t>The AIC Criterion</a:t>
            </a:r>
            <a:endParaRPr lang="de-DE" sz="4300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750175" cy="4267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Various versions in literature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err="1"/>
              <a:t>Verbeek</a:t>
            </a:r>
            <a:r>
              <a:rPr lang="en-US" sz="2000" dirty="0"/>
              <a:t>, also Greene:</a:t>
            </a:r>
          </a:p>
          <a:p>
            <a:pPr>
              <a:lnSpc>
                <a:spcPct val="80000"/>
              </a:lnSpc>
              <a:defRPr/>
            </a:pPr>
            <a:endParaRPr lang="en-US" sz="2000" dirty="0"/>
          </a:p>
          <a:p>
            <a:pPr>
              <a:lnSpc>
                <a:spcPct val="80000"/>
              </a:lnSpc>
              <a:defRPr/>
            </a:pPr>
            <a:endParaRPr lang="en-US" sz="2000" dirty="0"/>
          </a:p>
          <a:p>
            <a:pPr>
              <a:lnSpc>
                <a:spcPct val="80000"/>
              </a:lnSpc>
              <a:defRPr/>
            </a:pPr>
            <a:r>
              <a:rPr lang="en-US" sz="2000" dirty="0" err="1"/>
              <a:t>Akaike‘s</a:t>
            </a:r>
            <a:r>
              <a:rPr lang="en-US" sz="2000" dirty="0"/>
              <a:t> original formula is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marL="344487" lvl="1" indent="0">
              <a:lnSpc>
                <a:spcPct val="80000"/>
              </a:lnSpc>
              <a:buNone/>
              <a:defRPr/>
            </a:pPr>
            <a:r>
              <a:rPr lang="en-US" sz="1800" dirty="0"/>
              <a:t>	</a:t>
            </a:r>
            <a:r>
              <a:rPr lang="en-US" sz="2000" i="1" dirty="0"/>
              <a:t>AIC</a:t>
            </a:r>
            <a:r>
              <a:rPr lang="en-US" sz="1800" baseline="-25000" dirty="0"/>
              <a:t>A</a:t>
            </a:r>
            <a:r>
              <a:rPr lang="en-US" sz="2000" dirty="0"/>
              <a:t> = - 2 l(</a:t>
            </a:r>
            <a:r>
              <a:rPr lang="en-US" sz="2000" i="1" dirty="0"/>
              <a:t>b</a:t>
            </a:r>
            <a:r>
              <a:rPr lang="en-US" sz="2000" dirty="0"/>
              <a:t>)/</a:t>
            </a:r>
            <a:r>
              <a:rPr lang="en-US" sz="2000" i="1" dirty="0"/>
              <a:t>N</a:t>
            </a:r>
            <a:r>
              <a:rPr lang="en-US" sz="2000" dirty="0"/>
              <a:t> + 2</a:t>
            </a:r>
            <a:r>
              <a:rPr lang="en-US" sz="2000" i="1" dirty="0"/>
              <a:t>K</a:t>
            </a:r>
            <a:r>
              <a:rPr lang="en-US" sz="2000" dirty="0"/>
              <a:t>/</a:t>
            </a:r>
            <a:r>
              <a:rPr lang="en-US" sz="2000" i="1" dirty="0"/>
              <a:t>N</a:t>
            </a:r>
            <a:r>
              <a:rPr lang="en-US" sz="2000" dirty="0"/>
              <a:t> = </a:t>
            </a:r>
            <a:r>
              <a:rPr lang="en-US" sz="2000" i="1" dirty="0"/>
              <a:t>AIC</a:t>
            </a:r>
            <a:r>
              <a:rPr lang="en-US" sz="2000" baseline="-25000" dirty="0"/>
              <a:t>V</a:t>
            </a:r>
            <a:r>
              <a:rPr lang="en-US" sz="2000" dirty="0"/>
              <a:t> + 1 + log(2</a:t>
            </a:r>
            <a:r>
              <a:rPr lang="en-US" sz="2000" i="1" dirty="0"/>
              <a:t>π</a:t>
            </a:r>
            <a:r>
              <a:rPr lang="en-US" sz="2000" dirty="0"/>
              <a:t>)</a:t>
            </a:r>
          </a:p>
          <a:p>
            <a:pPr>
              <a:lnSpc>
                <a:spcPct val="80000"/>
              </a:lnSpc>
              <a:defRPr/>
            </a:pPr>
            <a:endParaRPr lang="en-US" sz="105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	with the log-likelihood function</a:t>
            </a:r>
            <a:endParaRPr lang="en-US" sz="180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dirty="0"/>
              <a:t>		</a:t>
            </a:r>
            <a:endParaRPr lang="en-US" sz="1800" baseline="300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GRETL: 		</a:t>
            </a:r>
          </a:p>
          <a:p>
            <a:pPr>
              <a:lnSpc>
                <a:spcPct val="80000"/>
              </a:lnSpc>
              <a:defRPr/>
            </a:pPr>
            <a:endParaRPr lang="en-US" sz="1800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438275" y="4292600"/>
          <a:ext cx="4141788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3" name="Equation" r:id="rId4" imgW="2057400" imgH="393480" progId="Equation.DSMT4">
                  <p:embed/>
                </p:oleObj>
              </mc:Choice>
              <mc:Fallback>
                <p:oleObj name="Equation" r:id="rId4" imgW="205740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5" y="4292600"/>
                        <a:ext cx="4141788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476375" y="5445125"/>
          <a:ext cx="60483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4" name="Equation" r:id="rId6" imgW="3111480" imgH="253800" progId="Equation.DSMT4">
                  <p:embed/>
                </p:oleObj>
              </mc:Choice>
              <mc:Fallback>
                <p:oleObj name="Equation" r:id="rId6" imgW="311148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445125"/>
                        <a:ext cx="604837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454150" y="2395538"/>
          <a:ext cx="504507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5" name="Equation" r:id="rId8" imgW="2654280" imgH="266400" progId="Equation.DSMT4">
                  <p:embed/>
                </p:oleObj>
              </mc:Choice>
              <mc:Fallback>
                <p:oleObj name="Equation" r:id="rId8" imgW="2654280" imgH="26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4150" y="2395538"/>
                        <a:ext cx="5045075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The Linear Model: Interpretation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Structural Break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15FB-2778-431C-8607-1EEBF12A8E04}" type="slidenum">
              <a:rPr lang="de-AT" altLang="en-US"/>
              <a:pPr>
                <a:defRPr/>
              </a:pPr>
              <a:t>35</a:t>
            </a:fld>
            <a:endParaRPr lang="de-AT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Nested Models: Comparison</a:t>
            </a:r>
          </a:p>
        </p:txBody>
      </p:sp>
      <p:sp>
        <p:nvSpPr>
          <p:cNvPr id="2253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Model (B), </a:t>
            </a:r>
            <a:r>
              <a:rPr lang="en-US" sz="2000" i="1" dirty="0" err="1"/>
              <a:t>y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cs typeface="Arial" charset="0"/>
              </a:rPr>
              <a:t>β</a:t>
            </a:r>
            <a:r>
              <a:rPr lang="en-US" sz="2000" dirty="0">
                <a:cs typeface="Arial" charset="0"/>
              </a:rPr>
              <a:t> +</a:t>
            </a:r>
            <a:r>
              <a:rPr lang="en-US" sz="2000" dirty="0"/>
              <a:t> </a:t>
            </a:r>
            <a:r>
              <a:rPr lang="en-US" sz="2000" i="1" dirty="0">
                <a:cs typeface="Arial" charset="0"/>
              </a:rPr>
              <a:t>v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/>
              <a:t>, see slide 21, is nested in model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		</a:t>
            </a:r>
            <a:r>
              <a:rPr lang="en-US" sz="2000" i="1" dirty="0" err="1"/>
              <a:t>y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cs typeface="Arial" charset="0"/>
              </a:rPr>
              <a:t>β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/>
              <a:t>’</a:t>
            </a:r>
            <a:r>
              <a:rPr lang="el-GR" sz="2000" dirty="0">
                <a:cs typeface="Arial" charset="0"/>
              </a:rPr>
              <a:t>γ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		 (A)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i.e., (A) is extended by </a:t>
            </a:r>
            <a:r>
              <a:rPr lang="en-US" sz="2000" i="1" dirty="0"/>
              <a:t>J</a:t>
            </a:r>
            <a:r>
              <a:rPr lang="en-US" sz="2000" dirty="0"/>
              <a:t> additional regressors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Do the </a:t>
            </a:r>
            <a:r>
              <a:rPr lang="en-US" sz="2000" i="1" dirty="0"/>
              <a:t>J</a:t>
            </a:r>
            <a:r>
              <a:rPr lang="en-US" sz="2000" dirty="0"/>
              <a:t> added regressors contribute to explaining </a:t>
            </a:r>
            <a:r>
              <a:rPr lang="en-US" sz="2000" i="1" dirty="0"/>
              <a:t>Y</a:t>
            </a:r>
            <a:r>
              <a:rPr lang="en-US" sz="2000" dirty="0"/>
              <a:t>?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i="1" dirty="0"/>
              <a:t>F</a:t>
            </a:r>
            <a:r>
              <a:rPr lang="en-US" sz="2000" dirty="0"/>
              <a:t>-test (</a:t>
            </a:r>
            <a:r>
              <a:rPr lang="en-US" sz="2000" i="1" dirty="0"/>
              <a:t>t</a:t>
            </a:r>
            <a:r>
              <a:rPr lang="en-US" sz="2000" dirty="0"/>
              <a:t>-test when </a:t>
            </a:r>
            <a:r>
              <a:rPr lang="en-US" sz="2000" i="1" dirty="0"/>
              <a:t>J</a:t>
            </a:r>
            <a:r>
              <a:rPr lang="en-US" sz="2000" dirty="0"/>
              <a:t> = 1) for testing H</a:t>
            </a:r>
            <a:r>
              <a:rPr lang="en-US" sz="2000" baseline="-25000" dirty="0"/>
              <a:t>0</a:t>
            </a:r>
            <a:r>
              <a:rPr lang="en-US" sz="2000" dirty="0"/>
              <a:t>: all coefficients of added regressors are zero</a:t>
            </a:r>
          </a:p>
          <a:p>
            <a:pPr lvl="1" eaLnBrk="1" hangingPunct="1">
              <a:spcBef>
                <a:spcPts val="600"/>
              </a:spcBef>
            </a:pPr>
            <a:endParaRPr lang="en-US" sz="2000" dirty="0"/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800" dirty="0"/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R</a:t>
            </a:r>
            <a:r>
              <a:rPr lang="en-US" sz="2000" i="1" baseline="-25000" dirty="0"/>
              <a:t>B</a:t>
            </a:r>
            <a:r>
              <a:rPr lang="en-US" sz="2000" baseline="30000" dirty="0"/>
              <a:t>2</a:t>
            </a:r>
            <a:r>
              <a:rPr lang="en-US" sz="2000" dirty="0"/>
              <a:t> and </a:t>
            </a:r>
            <a:r>
              <a:rPr lang="en-US" sz="2000" i="1" dirty="0"/>
              <a:t>R</a:t>
            </a:r>
            <a:r>
              <a:rPr lang="en-US" sz="2000" i="1" baseline="-25000" dirty="0"/>
              <a:t>A</a:t>
            </a:r>
            <a:r>
              <a:rPr lang="en-US" sz="2000" baseline="30000" dirty="0"/>
              <a:t>2</a:t>
            </a:r>
            <a:r>
              <a:rPr lang="en-US" sz="2000" dirty="0"/>
              <a:t> are the </a:t>
            </a:r>
            <a:r>
              <a:rPr lang="en-US" sz="2000" i="1" dirty="0"/>
              <a:t>R</a:t>
            </a:r>
            <a:r>
              <a:rPr lang="en-US" sz="2000" baseline="30000" dirty="0"/>
              <a:t>2 </a:t>
            </a:r>
            <a:r>
              <a:rPr lang="en-US" sz="2000" dirty="0"/>
              <a:t>of the models without (B) and with (A) the </a:t>
            </a:r>
            <a:r>
              <a:rPr lang="en-US" sz="2000" i="1" dirty="0"/>
              <a:t>J</a:t>
            </a:r>
            <a:r>
              <a:rPr lang="en-US" sz="2000" dirty="0"/>
              <a:t> additional regressors, respectively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Adjusted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: </a:t>
            </a:r>
            <a:r>
              <a:rPr lang="en-US" sz="2000" dirty="0" err="1"/>
              <a:t>adj</a:t>
            </a:r>
            <a:r>
              <a:rPr lang="en-US" sz="2000" dirty="0"/>
              <a:t> </a:t>
            </a:r>
            <a:r>
              <a:rPr lang="en-US" sz="2000" i="1" dirty="0"/>
              <a:t>R</a:t>
            </a:r>
            <a:r>
              <a:rPr lang="en-US" sz="2000" i="1" baseline="-25000" dirty="0"/>
              <a:t>A</a:t>
            </a:r>
            <a:r>
              <a:rPr lang="en-US" sz="2000" baseline="30000" dirty="0"/>
              <a:t>2</a:t>
            </a:r>
            <a:r>
              <a:rPr lang="en-US" sz="2000" dirty="0"/>
              <a:t> &gt; </a:t>
            </a:r>
            <a:r>
              <a:rPr lang="en-US" sz="2000" dirty="0" err="1"/>
              <a:t>adj</a:t>
            </a:r>
            <a:r>
              <a:rPr lang="en-US" sz="2000" dirty="0"/>
              <a:t> </a:t>
            </a:r>
            <a:r>
              <a:rPr lang="en-US" sz="2000" i="1" dirty="0"/>
              <a:t>R</a:t>
            </a:r>
            <a:r>
              <a:rPr lang="en-US" sz="2000" i="1" baseline="-25000" dirty="0"/>
              <a:t>B</a:t>
            </a:r>
            <a:r>
              <a:rPr lang="en-US" sz="2000" baseline="30000" dirty="0"/>
              <a:t>2</a:t>
            </a:r>
            <a:r>
              <a:rPr lang="en-US" sz="2000" dirty="0"/>
              <a:t> equivalent to </a:t>
            </a:r>
            <a:r>
              <a:rPr lang="en-US" sz="2000" i="1" dirty="0"/>
              <a:t>F </a:t>
            </a:r>
            <a:r>
              <a:rPr lang="en-US" sz="2000" dirty="0"/>
              <a:t>&gt; 1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Information Criteria: choose the model with the smaller value of the information criterion </a:t>
            </a:r>
            <a:endParaRPr lang="en-US" sz="2000" i="1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FB3C82-B9A2-4173-96BA-8C6379ED7964}" type="slidenum">
              <a:rPr lang="de-AT" altLang="en-US"/>
              <a:pPr>
                <a:defRPr/>
              </a:pPr>
              <a:t>36</a:t>
            </a:fld>
            <a:endParaRPr lang="de-AT" altLang="en-US" dirty="0"/>
          </a:p>
        </p:txBody>
      </p:sp>
      <p:sp>
        <p:nvSpPr>
          <p:cNvPr id="2253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253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4"/>
          <p:cNvGraphicFramePr>
            <a:graphicFrameLocks noChangeAspect="1"/>
          </p:cNvGraphicFramePr>
          <p:nvPr/>
        </p:nvGraphicFramePr>
        <p:xfrm>
          <a:off x="1462088" y="3744314"/>
          <a:ext cx="2533848" cy="836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3" name="Equation" r:id="rId6" imgW="1384200" imgH="457200" progId="Equation.DSMT4">
                  <p:embed/>
                </p:oleObj>
              </mc:Choice>
              <mc:Fallback>
                <p:oleObj name="Equation" r:id="rId6" imgW="13842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088" y="3744314"/>
                        <a:ext cx="2533848" cy="8368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Comparison of Non-nested Models</a:t>
            </a:r>
          </a:p>
        </p:txBody>
      </p:sp>
      <p:sp>
        <p:nvSpPr>
          <p:cNvPr id="23556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Non-nested models: 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i="1"/>
              <a:t>y</a:t>
            </a:r>
            <a:r>
              <a:rPr lang="en-US" sz="2000" baseline="-25000"/>
              <a:t>i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’</a:t>
            </a:r>
            <a:r>
              <a:rPr lang="el-GR" sz="2000"/>
              <a:t>β</a:t>
            </a:r>
            <a:r>
              <a:rPr lang="en-US" sz="2000"/>
              <a:t> + </a:t>
            </a:r>
            <a:r>
              <a:rPr lang="el-GR" sz="2000"/>
              <a:t>ε</a:t>
            </a:r>
            <a:r>
              <a:rPr lang="en-US" sz="2000" baseline="-25000"/>
              <a:t>i</a:t>
            </a:r>
            <a:r>
              <a:rPr lang="en-US" sz="2000"/>
              <a:t>		(A) </a:t>
            </a:r>
          </a:p>
          <a:p>
            <a:pPr eaLnBrk="1" hangingPunct="1">
              <a:spcBef>
                <a:spcPts val="3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i="1"/>
              <a:t>y</a:t>
            </a:r>
            <a:r>
              <a:rPr lang="en-US" sz="2000" baseline="-25000"/>
              <a:t>i</a:t>
            </a:r>
            <a:r>
              <a:rPr lang="en-US" sz="2000"/>
              <a:t> = </a:t>
            </a:r>
            <a:r>
              <a:rPr lang="en-US" sz="2000" i="1"/>
              <a:t>z</a:t>
            </a:r>
            <a:r>
              <a:rPr lang="en-US" sz="2000" baseline="-25000"/>
              <a:t>i</a:t>
            </a:r>
            <a:r>
              <a:rPr lang="en-US" sz="2000"/>
              <a:t>’</a:t>
            </a:r>
            <a:r>
              <a:rPr lang="el-GR" sz="2000"/>
              <a:t>γ</a:t>
            </a:r>
            <a:r>
              <a:rPr lang="en-US" sz="2000"/>
              <a:t> + </a:t>
            </a:r>
            <a:r>
              <a:rPr lang="en-US" sz="2000" i="1"/>
              <a:t>v</a:t>
            </a:r>
            <a:r>
              <a:rPr lang="en-US" sz="2000" baseline="-25000"/>
              <a:t>i</a:t>
            </a:r>
            <a:r>
              <a:rPr lang="en-US" sz="2000"/>
              <a:t> 		(B)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at least one component in </a:t>
            </a:r>
            <a:r>
              <a:rPr lang="en-US" sz="2000" i="1"/>
              <a:t>z</a:t>
            </a:r>
            <a:r>
              <a:rPr lang="en-US" sz="2000" baseline="-25000"/>
              <a:t>i</a:t>
            </a:r>
            <a:r>
              <a:rPr lang="en-US" sz="2000"/>
              <a:t> that is not in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endParaRPr lang="en-US" sz="2000"/>
          </a:p>
          <a:p>
            <a:pPr eaLnBrk="1" hangingPunct="1">
              <a:spcBef>
                <a:spcPts val="600"/>
              </a:spcBef>
            </a:pPr>
            <a:r>
              <a:rPr lang="en-US" sz="2000"/>
              <a:t>Non-nested or encompassing </a:t>
            </a:r>
            <a:r>
              <a:rPr lang="en-US" sz="2000" i="1"/>
              <a:t>F</a:t>
            </a:r>
            <a:r>
              <a:rPr lang="en-US" sz="2000"/>
              <a:t>-test: compares by </a:t>
            </a:r>
            <a:r>
              <a:rPr lang="en-US" sz="2000" i="1"/>
              <a:t>F</a:t>
            </a:r>
            <a:r>
              <a:rPr lang="en-US" sz="2000"/>
              <a:t>-tests artificially nested models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/>
              <a:t>		y</a:t>
            </a:r>
            <a:r>
              <a:rPr lang="en-US" sz="2000" baseline="-25000"/>
              <a:t>i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’</a:t>
            </a:r>
            <a:r>
              <a:rPr lang="el-GR" sz="2000"/>
              <a:t>β</a:t>
            </a:r>
            <a:r>
              <a:rPr lang="en-US" sz="2000"/>
              <a:t> + </a:t>
            </a:r>
            <a:r>
              <a:rPr lang="en-US" sz="2000" i="1"/>
              <a:t>z</a:t>
            </a:r>
            <a:r>
              <a:rPr lang="en-US" sz="2000" baseline="-25000"/>
              <a:t>2i</a:t>
            </a:r>
            <a:r>
              <a:rPr lang="en-US" sz="2000"/>
              <a:t>’</a:t>
            </a:r>
            <a:r>
              <a:rPr lang="el-GR" sz="2000"/>
              <a:t>δ</a:t>
            </a:r>
            <a:r>
              <a:rPr lang="de-AT" sz="2000" baseline="-25000"/>
              <a:t>B</a:t>
            </a:r>
            <a:r>
              <a:rPr lang="en-US" sz="2000"/>
              <a:t> + </a:t>
            </a:r>
            <a:r>
              <a:rPr lang="el-GR" sz="2000" i="1"/>
              <a:t>ε</a:t>
            </a:r>
            <a:r>
              <a:rPr lang="de-AT" sz="2000" i="1"/>
              <a:t>*</a:t>
            </a:r>
            <a:r>
              <a:rPr lang="en-US" sz="2000" baseline="-25000"/>
              <a:t>i</a:t>
            </a:r>
            <a:r>
              <a:rPr lang="en-US" sz="2000"/>
              <a:t> with </a:t>
            </a:r>
            <a:r>
              <a:rPr lang="en-US" sz="2000" i="1"/>
              <a:t>z</a:t>
            </a:r>
            <a:r>
              <a:rPr lang="en-US" sz="2000" baseline="-25000"/>
              <a:t>2i</a:t>
            </a:r>
            <a:r>
              <a:rPr lang="en-US" sz="2000"/>
              <a:t>: regressors from </a:t>
            </a:r>
            <a:r>
              <a:rPr lang="en-US" sz="2000" i="1"/>
              <a:t>z</a:t>
            </a:r>
            <a:r>
              <a:rPr lang="en-US" sz="2000" baseline="-25000"/>
              <a:t>i</a:t>
            </a:r>
            <a:r>
              <a:rPr lang="en-US" sz="2000"/>
              <a:t> not in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/>
              <a:t>		y</a:t>
            </a:r>
            <a:r>
              <a:rPr lang="en-US" sz="2000" baseline="-25000"/>
              <a:t>i</a:t>
            </a:r>
            <a:r>
              <a:rPr lang="en-US" sz="2000"/>
              <a:t> = </a:t>
            </a:r>
            <a:r>
              <a:rPr lang="en-US" sz="2000" i="1"/>
              <a:t>z</a:t>
            </a:r>
            <a:r>
              <a:rPr lang="en-US" sz="2000" baseline="-25000"/>
              <a:t>i</a:t>
            </a:r>
            <a:r>
              <a:rPr lang="en-US" sz="2000"/>
              <a:t>’</a:t>
            </a:r>
            <a:r>
              <a:rPr lang="el-GR" sz="2000"/>
              <a:t>γ</a:t>
            </a:r>
            <a:r>
              <a:rPr lang="en-US" sz="2000"/>
              <a:t> + </a:t>
            </a:r>
            <a:r>
              <a:rPr lang="en-US" sz="2000" i="1"/>
              <a:t>x</a:t>
            </a:r>
            <a:r>
              <a:rPr lang="en-US" sz="2000" baseline="-25000"/>
              <a:t>2i</a:t>
            </a:r>
            <a:r>
              <a:rPr lang="en-US" sz="2000"/>
              <a:t>’</a:t>
            </a:r>
            <a:r>
              <a:rPr lang="el-GR" sz="2000"/>
              <a:t>δ</a:t>
            </a:r>
            <a:r>
              <a:rPr lang="de-AT" sz="2000" baseline="-25000"/>
              <a:t>A</a:t>
            </a:r>
            <a:r>
              <a:rPr lang="en-US" sz="2000"/>
              <a:t> + </a:t>
            </a:r>
            <a:r>
              <a:rPr lang="de-AT" sz="2000" i="1"/>
              <a:t>v*</a:t>
            </a:r>
            <a:r>
              <a:rPr lang="en-US" sz="2000" baseline="-25000"/>
              <a:t>i</a:t>
            </a:r>
            <a:r>
              <a:rPr lang="en-US" sz="2000"/>
              <a:t> with </a:t>
            </a:r>
            <a:r>
              <a:rPr lang="en-US" sz="2000" i="1"/>
              <a:t>x</a:t>
            </a:r>
            <a:r>
              <a:rPr lang="en-US" sz="2000" baseline="-25000"/>
              <a:t>2i</a:t>
            </a:r>
            <a:r>
              <a:rPr lang="en-US" sz="2000"/>
              <a:t>: regressors from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 not in </a:t>
            </a:r>
            <a:r>
              <a:rPr lang="en-US" sz="2000" i="1"/>
              <a:t>z</a:t>
            </a:r>
            <a:r>
              <a:rPr lang="en-US" sz="2000" baseline="-25000"/>
              <a:t>i</a:t>
            </a:r>
            <a:endParaRPr lang="en-US" sz="2000"/>
          </a:p>
          <a:p>
            <a:pPr lvl="1" eaLnBrk="1" hangingPunct="1">
              <a:spcBef>
                <a:spcPts val="600"/>
              </a:spcBef>
            </a:pPr>
            <a:r>
              <a:rPr lang="en-US" sz="1800"/>
              <a:t>Test validity of model A by testing H</a:t>
            </a:r>
            <a:r>
              <a:rPr lang="en-US" sz="1800" baseline="-25000"/>
              <a:t>0</a:t>
            </a:r>
            <a:r>
              <a:rPr lang="en-US" sz="1800"/>
              <a:t>: </a:t>
            </a:r>
            <a:r>
              <a:rPr lang="el-GR" sz="1800"/>
              <a:t>δ</a:t>
            </a:r>
            <a:r>
              <a:rPr lang="de-AT" sz="1800" baseline="-25000"/>
              <a:t>B </a:t>
            </a:r>
            <a:r>
              <a:rPr lang="en-US" sz="1800"/>
              <a:t>= 0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/>
              <a:t>Analogously, test validity of model B by testing H</a:t>
            </a:r>
            <a:r>
              <a:rPr lang="en-US" sz="1800" baseline="-25000"/>
              <a:t>0</a:t>
            </a:r>
            <a:r>
              <a:rPr lang="en-US" sz="1800"/>
              <a:t>: δ</a:t>
            </a:r>
            <a:r>
              <a:rPr lang="en-US" sz="1800" baseline="-25000"/>
              <a:t>A </a:t>
            </a:r>
            <a:r>
              <a:rPr lang="en-US" sz="1800"/>
              <a:t>= 0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/>
              <a:t>Possible results: A or B is valid, both models are valid, none is valid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Other procedures: </a:t>
            </a:r>
            <a:r>
              <a:rPr lang="en-US" sz="2000" i="1"/>
              <a:t>J</a:t>
            </a:r>
            <a:r>
              <a:rPr lang="en-US" sz="2000"/>
              <a:t>-test, PE-test (see below)</a:t>
            </a:r>
          </a:p>
          <a:p>
            <a:pPr eaLnBrk="1" hangingPunct="1">
              <a:spcBef>
                <a:spcPts val="600"/>
              </a:spcBef>
            </a:pPr>
            <a:endParaRPr lang="en-US" sz="22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A42B05-99C9-4167-BE22-5DB138B73305}" type="slidenum">
              <a:rPr lang="de-AT" altLang="en-US"/>
              <a:pPr>
                <a:defRPr/>
              </a:pPr>
              <a:t>37</a:t>
            </a:fld>
            <a:endParaRPr lang="de-AT" altLang="en-US" dirty="0"/>
          </a:p>
        </p:txBody>
      </p: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355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>
                <a:latin typeface="Verdana" pitchFamily="34" charset="0"/>
              </a:rPr>
              <a:t>Wages: Which Model?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Which of the models is adequate?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log(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= 0.119 + 0.260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+ 0.115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   (A)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</a:t>
            </a:r>
            <a:r>
              <a:rPr lang="en-US" sz="2000" dirty="0" err="1">
                <a:cs typeface="Arial" charset="0"/>
              </a:rPr>
              <a:t>adj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R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0.121, BIC = 5824.90, </a:t>
            </a:r>
            <a:endParaRPr lang="en-US" sz="2000" i="1" dirty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log(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= 0.119 + 0.064 </a:t>
            </a:r>
            <a:r>
              <a:rPr lang="en-US" sz="2000" i="1" dirty="0" err="1">
                <a:cs typeface="Arial" charset="0"/>
              </a:rPr>
              <a:t>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			   (B)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 </a:t>
            </a:r>
            <a:r>
              <a:rPr lang="en-US" sz="2000" dirty="0" err="1">
                <a:cs typeface="Arial" charset="0"/>
              </a:rPr>
              <a:t>adj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R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0.069, BIC = 6004.60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Artificially nested model</a:t>
            </a:r>
            <a:endParaRPr lang="en-US" sz="2000" dirty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 log(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=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	     = -0.472 + 0.243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+ 0.088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+ 0.035 </a:t>
            </a:r>
            <a:r>
              <a:rPr lang="en-US" sz="2000" i="1" dirty="0" err="1">
                <a:cs typeface="Arial" charset="0"/>
              </a:rPr>
              <a:t>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endParaRPr lang="en-US" sz="2000" i="1" dirty="0">
              <a:cs typeface="Arial" charset="0"/>
            </a:endParaRP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Test of model validity 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800" dirty="0"/>
              <a:t>model A: </a:t>
            </a:r>
            <a:r>
              <a:rPr lang="en-US" sz="1800" i="1" dirty="0"/>
              <a:t>t</a:t>
            </a:r>
            <a:r>
              <a:rPr lang="en-US" sz="1800" dirty="0">
                <a:cs typeface="Arial" charset="0"/>
              </a:rPr>
              <a:t>-test for </a:t>
            </a:r>
            <a:r>
              <a:rPr lang="en-US" sz="1800" i="1" dirty="0">
                <a:cs typeface="Arial" charset="0"/>
              </a:rPr>
              <a:t>age</a:t>
            </a:r>
            <a:r>
              <a:rPr lang="en-US" sz="1800" dirty="0">
                <a:cs typeface="Arial" charset="0"/>
              </a:rPr>
              <a:t>, </a:t>
            </a:r>
            <a:r>
              <a:rPr lang="en-US" sz="1800" i="1" dirty="0">
                <a:cs typeface="Arial" charset="0"/>
              </a:rPr>
              <a:t>p</a:t>
            </a:r>
            <a:r>
              <a:rPr lang="en-US" sz="1800" dirty="0">
                <a:cs typeface="Arial" charset="0"/>
              </a:rPr>
              <a:t>-value 5.79E-15; model A is not adequate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800" dirty="0"/>
              <a:t>model B: </a:t>
            </a:r>
            <a:r>
              <a:rPr lang="en-US" sz="1800" i="1" dirty="0">
                <a:cs typeface="Arial" charset="0"/>
              </a:rPr>
              <a:t>F</a:t>
            </a:r>
            <a:r>
              <a:rPr lang="en-US" sz="1800" dirty="0">
                <a:cs typeface="Arial" charset="0"/>
              </a:rPr>
              <a:t>-test for </a:t>
            </a:r>
            <a:r>
              <a:rPr lang="en-US" sz="1800" i="1" dirty="0">
                <a:cs typeface="Arial" charset="0"/>
              </a:rPr>
              <a:t>male</a:t>
            </a:r>
            <a:r>
              <a:rPr lang="en-US" sz="1800" dirty="0">
                <a:cs typeface="Arial" charset="0"/>
              </a:rPr>
              <a:t> and </a:t>
            </a:r>
            <a:r>
              <a:rPr lang="en-US" sz="1800" i="1" dirty="0">
                <a:cs typeface="Arial" charset="0"/>
              </a:rPr>
              <a:t>school</a:t>
            </a:r>
            <a:r>
              <a:rPr lang="en-US" sz="1800" dirty="0">
                <a:cs typeface="Arial" charset="0"/>
              </a:rPr>
              <a:t>: model B is not adequate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CF0F4-6653-4FB9-8990-449B0F3D579B}" type="slidenum">
              <a:rPr lang="de-AT" altLang="en-US"/>
              <a:pPr>
                <a:defRPr/>
              </a:pPr>
              <a:t>38</a:t>
            </a:fld>
            <a:endParaRPr lang="de-AT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i="1">
                <a:latin typeface="Verdana" pitchFamily="34" charset="0"/>
              </a:rPr>
              <a:t>J</a:t>
            </a:r>
            <a:r>
              <a:rPr lang="en-US" sz="4000">
                <a:latin typeface="Verdana" pitchFamily="34" charset="0"/>
              </a:rPr>
              <a:t>-Test: Comparison of Non-nested Models</a:t>
            </a:r>
          </a:p>
        </p:txBody>
      </p:sp>
      <p:sp>
        <p:nvSpPr>
          <p:cNvPr id="2458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Non-nested models: (A)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’β</a:t>
            </a:r>
            <a:r>
              <a:rPr lang="en-US" sz="2000" dirty="0"/>
              <a:t> + </a:t>
            </a:r>
            <a:r>
              <a:rPr lang="en-US" sz="2000" dirty="0" err="1"/>
              <a:t>ε</a:t>
            </a:r>
            <a:r>
              <a:rPr lang="en-US" sz="2000" baseline="-25000" dirty="0" err="1"/>
              <a:t>i</a:t>
            </a:r>
            <a:r>
              <a:rPr lang="en-US" sz="2000" dirty="0"/>
              <a:t>, (B)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’γ</a:t>
            </a:r>
            <a:r>
              <a:rPr lang="en-US" sz="2000" dirty="0"/>
              <a:t> + </a:t>
            </a:r>
            <a:r>
              <a:rPr lang="en-US" sz="2000" i="1" dirty="0"/>
              <a:t>v</a:t>
            </a:r>
            <a:r>
              <a:rPr lang="en-US" sz="2000" baseline="-25000" dirty="0"/>
              <a:t>i</a:t>
            </a:r>
            <a:r>
              <a:rPr lang="en-US" sz="2000" dirty="0"/>
              <a:t> with components of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/>
              <a:t> that are not in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endParaRPr lang="en-US" sz="1800" dirty="0"/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Combined model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		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(1 - δ)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’β</a:t>
            </a:r>
            <a:r>
              <a:rPr lang="en-US" sz="2000" dirty="0"/>
              <a:t> + δ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’γ</a:t>
            </a:r>
            <a:r>
              <a:rPr lang="en-US" sz="2000" dirty="0"/>
              <a:t> + </a:t>
            </a:r>
            <a:r>
              <a:rPr lang="en-US" sz="2000" i="1" dirty="0" err="1"/>
              <a:t>u</a:t>
            </a:r>
            <a:r>
              <a:rPr lang="en-US" sz="2000" baseline="-25000" dirty="0" err="1"/>
              <a:t>i</a:t>
            </a:r>
            <a:endParaRPr lang="en-US" sz="2000" baseline="-25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2000" baseline="-25000" dirty="0"/>
              <a:t>	</a:t>
            </a:r>
            <a:r>
              <a:rPr lang="en-US" sz="2000" dirty="0"/>
              <a:t> with 0 &lt; δ &lt; 1; δ indicates model adequacy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>
                <a:sym typeface="Symbol" pitchFamily="18" charset="2"/>
              </a:rPr>
              <a:t>Transformed model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		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’β</a:t>
            </a:r>
            <a:r>
              <a:rPr lang="en-US" sz="2000" dirty="0"/>
              <a:t>* + </a:t>
            </a:r>
            <a:r>
              <a:rPr lang="en-US" sz="2000" dirty="0" err="1"/>
              <a:t>δ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’c</a:t>
            </a:r>
            <a:r>
              <a:rPr lang="en-US" sz="2000" dirty="0"/>
              <a:t> + </a:t>
            </a:r>
            <a:r>
              <a:rPr lang="en-US" sz="2000" i="1" dirty="0" err="1"/>
              <a:t>u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’β</a:t>
            </a:r>
            <a:r>
              <a:rPr lang="en-US" sz="2000" dirty="0"/>
              <a:t>* + </a:t>
            </a:r>
            <a:r>
              <a:rPr lang="en-US" sz="2000" dirty="0" err="1"/>
              <a:t>δ</a:t>
            </a:r>
            <a:r>
              <a:rPr lang="en-US" sz="2000" i="1" dirty="0" err="1"/>
              <a:t>ŷ</a:t>
            </a:r>
            <a:r>
              <a:rPr lang="en-US" sz="2000" baseline="-25000" dirty="0" err="1"/>
              <a:t>iB</a:t>
            </a:r>
            <a:r>
              <a:rPr lang="en-US" sz="2000" dirty="0"/>
              <a:t> + </a:t>
            </a:r>
            <a:r>
              <a:rPr lang="en-US" sz="2000" i="1" dirty="0"/>
              <a:t>u*</a:t>
            </a:r>
            <a:r>
              <a:rPr lang="en-US" sz="2000" baseline="-25000" dirty="0" err="1"/>
              <a:t>i</a:t>
            </a:r>
            <a:endParaRPr lang="en-US" sz="2000" baseline="-25000" dirty="0"/>
          </a:p>
          <a:p>
            <a:pPr>
              <a:buFont typeface="Wingdings" pitchFamily="2" charset="2"/>
              <a:buNone/>
            </a:pPr>
            <a:r>
              <a:rPr lang="en-US" sz="2000" dirty="0"/>
              <a:t>	with OLS estimate </a:t>
            </a:r>
            <a:r>
              <a:rPr lang="en-US" sz="2000" i="1" dirty="0"/>
              <a:t>c</a:t>
            </a:r>
            <a:r>
              <a:rPr lang="en-US" sz="2000" dirty="0"/>
              <a:t> for γ and predicted values </a:t>
            </a:r>
            <a:r>
              <a:rPr lang="en-US" sz="2000" i="1" dirty="0" err="1"/>
              <a:t>ŷ</a:t>
            </a:r>
            <a:r>
              <a:rPr lang="en-US" sz="2000" baseline="-25000" dirty="0" err="1"/>
              <a:t>iB</a:t>
            </a:r>
            <a:r>
              <a:rPr lang="en-US" sz="2000" dirty="0"/>
              <a:t> =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’c</a:t>
            </a:r>
            <a:r>
              <a:rPr lang="en-US" sz="2000" dirty="0"/>
              <a:t> obtained from fitting model B; β* = (1-δ)β</a:t>
            </a:r>
          </a:p>
          <a:p>
            <a:r>
              <a:rPr lang="en-US" sz="2000" i="1" dirty="0"/>
              <a:t>J</a:t>
            </a:r>
            <a:r>
              <a:rPr lang="en-US" sz="2000" dirty="0"/>
              <a:t>-test for validity of model A by testing H</a:t>
            </a:r>
            <a:r>
              <a:rPr lang="en-US" sz="2000" baseline="-25000" dirty="0"/>
              <a:t>0</a:t>
            </a:r>
            <a:r>
              <a:rPr lang="en-US" sz="2000" dirty="0"/>
              <a:t>: δ</a:t>
            </a:r>
            <a:r>
              <a:rPr lang="en-US" sz="2000" baseline="-25000" dirty="0"/>
              <a:t> </a:t>
            </a:r>
            <a:r>
              <a:rPr lang="en-US" sz="2000" dirty="0"/>
              <a:t>= 0</a:t>
            </a:r>
          </a:p>
          <a:p>
            <a:r>
              <a:rPr lang="en-US" sz="2000" dirty="0"/>
              <a:t>Less computational effort than the encompassing </a:t>
            </a:r>
            <a:r>
              <a:rPr lang="en-US" sz="2000" i="1" dirty="0"/>
              <a:t>F</a:t>
            </a:r>
            <a:r>
              <a:rPr lang="en-US" sz="2000" dirty="0"/>
              <a:t>-test</a:t>
            </a:r>
          </a:p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B4F6F-298E-4B29-9706-851399EE90C4}" type="slidenum">
              <a:rPr lang="de-AT" altLang="en-US"/>
              <a:pPr>
                <a:defRPr/>
              </a:pPr>
              <a:t>39</a:t>
            </a:fld>
            <a:endParaRPr lang="de-AT" altLang="en-US" dirty="0"/>
          </a:p>
        </p:txBody>
      </p:sp>
      <p:graphicFrame>
        <p:nvGraphicFramePr>
          <p:cNvPr id="2457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Wage Equation</a:t>
            </a:r>
          </a:p>
        </p:txBody>
      </p:sp>
      <p:sp>
        <p:nvSpPr>
          <p:cNvPr id="2053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Wage equation (</a:t>
            </a:r>
            <a:r>
              <a:rPr lang="en-US" sz="2000" dirty="0" err="1"/>
              <a:t>Verbeek’s</a:t>
            </a:r>
            <a:r>
              <a:rPr lang="en-US" sz="2000" dirty="0"/>
              <a:t> dataset “wages1”)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β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/>
              <a:t>	</a:t>
            </a:r>
            <a:r>
              <a:rPr lang="en-US" sz="2000" dirty="0"/>
              <a:t>Answers questions like: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800" dirty="0"/>
              <a:t>Expected wage </a:t>
            </a:r>
            <a:r>
              <a:rPr lang="en-US" sz="1800" dirty="0" err="1"/>
              <a:t>p.h</a:t>
            </a:r>
            <a:r>
              <a:rPr lang="en-US" sz="1800" dirty="0"/>
              <a:t>. of a female with 12 years of education and 10 years of experience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Wage equation fitted to all 3294 observations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-3.38 + 1.34*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+ 0.64*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+ 0.12*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endParaRPr lang="en-US" sz="2000" dirty="0">
              <a:cs typeface="Arial" charset="0"/>
            </a:endParaRPr>
          </a:p>
          <a:p>
            <a:pPr lvl="1">
              <a:spcBef>
                <a:spcPts val="600"/>
              </a:spcBef>
              <a:defRPr/>
            </a:pPr>
            <a:r>
              <a:rPr lang="en-US" sz="1800" dirty="0"/>
              <a:t>Expected wage </a:t>
            </a:r>
            <a:r>
              <a:rPr lang="en-US" sz="1800" dirty="0" err="1"/>
              <a:t>p.h</a:t>
            </a:r>
            <a:r>
              <a:rPr lang="en-US" sz="1800" dirty="0"/>
              <a:t>. of a female with 12 years of education and 10 years of experience: 5.50 USD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-3.38 + 1.34*0 + 0.64*12 + 0.12*10 = 5.50</a:t>
            </a: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B8BA4C-2186-4CA2-BD97-DA26A75354EA}" type="slidenum">
              <a:rPr lang="de-AT" altLang="en-US"/>
              <a:pPr>
                <a:defRPr/>
              </a:pPr>
              <a:t>4</a:t>
            </a:fld>
            <a:endParaRPr lang="de-AT" altLang="en-US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>
                <a:latin typeface="Verdana" pitchFamily="34" charset="0"/>
              </a:rPr>
              <a:t>Wages: Which Model?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Which of the models is adequate?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log(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= 0.119 + 0.260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+ 0.115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   (A)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</a:t>
            </a:r>
            <a:r>
              <a:rPr lang="en-US" sz="2000" dirty="0" err="1">
                <a:cs typeface="Arial" charset="0"/>
              </a:rPr>
              <a:t>adj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R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0.121, BIC = 5824.90, </a:t>
            </a:r>
            <a:endParaRPr lang="en-US" sz="2000" i="1" dirty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log(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= 0.119 + 0.064 </a:t>
            </a:r>
            <a:r>
              <a:rPr lang="en-US" sz="2000" i="1" dirty="0" err="1">
                <a:cs typeface="Arial" charset="0"/>
              </a:rPr>
              <a:t>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			   (B)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 </a:t>
            </a:r>
            <a:r>
              <a:rPr lang="en-US" sz="2000" dirty="0" err="1">
                <a:cs typeface="Arial" charset="0"/>
              </a:rPr>
              <a:t>adj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R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0.069, BIC = 6004.60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Test the validity of model B by means of the </a:t>
            </a:r>
            <a:r>
              <a:rPr lang="en-US" sz="2000" i="1" dirty="0">
                <a:cs typeface="Arial" charset="0"/>
              </a:rPr>
              <a:t>J</a:t>
            </a:r>
            <a:r>
              <a:rPr lang="en-US" sz="2000" dirty="0">
                <a:cs typeface="Arial" charset="0"/>
              </a:rPr>
              <a:t>-test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Extend the model B to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log(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= -0.587 + 0.034 </a:t>
            </a:r>
            <a:r>
              <a:rPr lang="en-US" sz="2000" i="1" dirty="0" err="1">
                <a:cs typeface="Arial" charset="0"/>
              </a:rPr>
              <a:t>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 + 0.826 </a:t>
            </a:r>
            <a:r>
              <a:rPr lang="en-US" sz="2000" i="1" dirty="0" err="1"/>
              <a:t>ŷ</a:t>
            </a:r>
            <a:r>
              <a:rPr lang="en-US" sz="2000" baseline="-25000" dirty="0" err="1"/>
              <a:t>iA</a:t>
            </a:r>
            <a:r>
              <a:rPr lang="en-US" sz="2000" dirty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with values </a:t>
            </a:r>
            <a:r>
              <a:rPr lang="en-US" sz="2000" i="1" dirty="0" err="1"/>
              <a:t>ŷ</a:t>
            </a:r>
            <a:r>
              <a:rPr lang="en-US" sz="2000" baseline="-25000" dirty="0" err="1"/>
              <a:t>iA</a:t>
            </a:r>
            <a:r>
              <a:rPr lang="en-US" sz="2000" dirty="0">
                <a:cs typeface="Arial" charset="0"/>
              </a:rPr>
              <a:t> predicted for log(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from model 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Test of model validity: </a:t>
            </a:r>
            <a:r>
              <a:rPr lang="en-US" sz="2000" i="1" dirty="0"/>
              <a:t>t</a:t>
            </a:r>
            <a:r>
              <a:rPr lang="en-US" sz="2000" dirty="0">
                <a:cs typeface="Arial" charset="0"/>
              </a:rPr>
              <a:t>-test for coefficient of </a:t>
            </a:r>
            <a:r>
              <a:rPr lang="en-US" sz="2000" i="1" dirty="0" err="1"/>
              <a:t>ŷ</a:t>
            </a:r>
            <a:r>
              <a:rPr lang="en-US" sz="2000" baseline="-25000" dirty="0" err="1"/>
              <a:t>iA</a:t>
            </a:r>
            <a:r>
              <a:rPr lang="en-US" sz="2000" dirty="0">
                <a:cs typeface="Arial" charset="0"/>
              </a:rPr>
              <a:t>, </a:t>
            </a:r>
            <a:r>
              <a:rPr lang="en-US" sz="2000" i="1" dirty="0">
                <a:cs typeface="Arial" charset="0"/>
              </a:rPr>
              <a:t>t</a:t>
            </a:r>
            <a:r>
              <a:rPr lang="en-US" sz="2000" dirty="0">
                <a:cs typeface="Arial" charset="0"/>
              </a:rPr>
              <a:t> = 15.96, </a:t>
            </a:r>
            <a:r>
              <a:rPr lang="en-US" sz="2000" i="1" dirty="0">
                <a:cs typeface="Arial" charset="0"/>
              </a:rPr>
              <a:t>p</a:t>
            </a:r>
            <a:r>
              <a:rPr lang="en-US" sz="2000" dirty="0">
                <a:cs typeface="Arial" charset="0"/>
              </a:rPr>
              <a:t>-value 2.65E-55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Model B is not a valid model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99DAF0-A1BF-4188-A817-69FADB691E3F}" type="slidenum">
              <a:rPr lang="de-AT" altLang="en-US"/>
              <a:pPr>
                <a:defRPr/>
              </a:pPr>
              <a:t>40</a:t>
            </a:fld>
            <a:endParaRPr lang="de-AT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Linear vs. Log-linear Model</a:t>
            </a:r>
          </a:p>
        </p:txBody>
      </p:sp>
      <p:sp>
        <p:nvSpPr>
          <p:cNvPr id="25604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Choice between linear and log-linear functional form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	</a:t>
            </a:r>
            <a:r>
              <a:rPr lang="en-US" sz="1800" i="1" dirty="0" err="1"/>
              <a:t>y</a:t>
            </a:r>
            <a:r>
              <a:rPr lang="en-US" sz="1800" baseline="-25000" dirty="0" err="1"/>
              <a:t>i</a:t>
            </a:r>
            <a:r>
              <a:rPr lang="en-US" sz="1800" dirty="0"/>
              <a:t> = </a:t>
            </a:r>
            <a:r>
              <a:rPr lang="en-US" sz="1800" i="1" dirty="0"/>
              <a:t>x</a:t>
            </a:r>
            <a:r>
              <a:rPr lang="en-US" sz="1800" baseline="-25000" dirty="0"/>
              <a:t>i</a:t>
            </a:r>
            <a:r>
              <a:rPr lang="en-US" sz="1800" dirty="0"/>
              <a:t>’β + </a:t>
            </a:r>
            <a:r>
              <a:rPr lang="en-US" sz="1800" i="1" dirty="0" err="1"/>
              <a:t>ε</a:t>
            </a:r>
            <a:r>
              <a:rPr lang="en-US" sz="1800" baseline="-25000" dirty="0" err="1"/>
              <a:t>i</a:t>
            </a:r>
            <a:r>
              <a:rPr lang="en-US" sz="1800" dirty="0"/>
              <a:t>		(A)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800" dirty="0"/>
              <a:t>		log </a:t>
            </a:r>
            <a:r>
              <a:rPr lang="en-US" sz="1800" i="1" dirty="0" err="1"/>
              <a:t>y</a:t>
            </a:r>
            <a:r>
              <a:rPr lang="en-US" sz="1800" baseline="-25000" dirty="0" err="1"/>
              <a:t>i</a:t>
            </a:r>
            <a:r>
              <a:rPr lang="en-US" sz="1800" dirty="0"/>
              <a:t> = (log </a:t>
            </a:r>
            <a:r>
              <a:rPr lang="en-US" sz="1800" i="1" dirty="0"/>
              <a:t>x</a:t>
            </a:r>
            <a:r>
              <a:rPr lang="en-US" sz="1800" baseline="-25000" dirty="0"/>
              <a:t>i</a:t>
            </a:r>
            <a:r>
              <a:rPr lang="en-US" sz="1800" dirty="0"/>
              <a:t>)’β + </a:t>
            </a:r>
            <a:r>
              <a:rPr lang="en-US" sz="1800" i="1" dirty="0"/>
              <a:t>v</a:t>
            </a:r>
            <a:r>
              <a:rPr lang="en-US" sz="1800" baseline="-25000" dirty="0"/>
              <a:t>i</a:t>
            </a:r>
            <a:r>
              <a:rPr lang="en-US" sz="1800" dirty="0"/>
              <a:t>	(B)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In terms of economic interpretation: Are effects additive or multiplicative?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Log-transformation stabilizes variance, particularly if the dependent variable has a skewed distribution (wages, income, production, firm size, sales,…)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Log-linear models are easily interpretable in terms of elasticities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B24A5-2611-45DA-A63D-174614E50FB8}" type="slidenum">
              <a:rPr lang="de-AT" altLang="en-US"/>
              <a:pPr>
                <a:defRPr/>
              </a:pPr>
              <a:t>41</a:t>
            </a:fld>
            <a:endParaRPr lang="de-AT" altLang="en-US" dirty="0"/>
          </a:p>
        </p:txBody>
      </p:sp>
      <p:graphicFrame>
        <p:nvGraphicFramePr>
          <p:cNvPr id="2560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PE-Test: Linear vs. Log-linear Model</a:t>
            </a:r>
          </a:p>
        </p:txBody>
      </p:sp>
      <p:sp>
        <p:nvSpPr>
          <p:cNvPr id="2662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594225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Choice between linear and log-linear functional form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Estimate both models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	</a:t>
            </a:r>
            <a:r>
              <a:rPr lang="en-US" sz="1800" i="1" dirty="0" err="1"/>
              <a:t>y</a:t>
            </a:r>
            <a:r>
              <a:rPr lang="en-US" sz="1800" baseline="-25000" dirty="0" err="1"/>
              <a:t>i</a:t>
            </a:r>
            <a:r>
              <a:rPr lang="en-US" sz="1800" dirty="0"/>
              <a:t> = </a:t>
            </a:r>
            <a:r>
              <a:rPr lang="en-US" sz="1800" i="1" dirty="0" err="1"/>
              <a:t>x</a:t>
            </a:r>
            <a:r>
              <a:rPr lang="en-US" sz="1800" baseline="-25000" dirty="0" err="1"/>
              <a:t>i</a:t>
            </a:r>
            <a:r>
              <a:rPr lang="en-US" sz="1800" dirty="0" err="1"/>
              <a:t>’β</a:t>
            </a:r>
            <a:r>
              <a:rPr lang="en-US" sz="1800" dirty="0"/>
              <a:t> + </a:t>
            </a:r>
            <a:r>
              <a:rPr lang="en-US" sz="1800" i="1" dirty="0" err="1"/>
              <a:t>ε</a:t>
            </a:r>
            <a:r>
              <a:rPr lang="en-US" sz="1800" baseline="-25000" dirty="0" err="1"/>
              <a:t>i</a:t>
            </a:r>
            <a:r>
              <a:rPr lang="en-US" sz="1800" dirty="0"/>
              <a:t>		(A)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800" dirty="0"/>
              <a:t>		log </a:t>
            </a:r>
            <a:r>
              <a:rPr lang="en-US" sz="1800" i="1" dirty="0" err="1"/>
              <a:t>y</a:t>
            </a:r>
            <a:r>
              <a:rPr lang="en-US" sz="1800" baseline="-25000" dirty="0" err="1"/>
              <a:t>i</a:t>
            </a:r>
            <a:r>
              <a:rPr lang="en-US" sz="1800" dirty="0"/>
              <a:t> = (log </a:t>
            </a:r>
            <a:r>
              <a:rPr lang="en-US" sz="1800" i="1" dirty="0"/>
              <a:t>x</a:t>
            </a:r>
            <a:r>
              <a:rPr lang="en-US" sz="1800" baseline="-25000" dirty="0"/>
              <a:t>i</a:t>
            </a:r>
            <a:r>
              <a:rPr lang="en-US" sz="1800" dirty="0"/>
              <a:t>)’β + </a:t>
            </a:r>
            <a:r>
              <a:rPr lang="en-US" sz="1800" i="1" dirty="0"/>
              <a:t>v</a:t>
            </a:r>
            <a:r>
              <a:rPr lang="en-US" sz="1800" baseline="-25000" dirty="0"/>
              <a:t>i</a:t>
            </a:r>
            <a:r>
              <a:rPr lang="en-US" sz="1800" dirty="0"/>
              <a:t>	(B)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baseline="-25000" dirty="0"/>
              <a:t>	</a:t>
            </a:r>
            <a:r>
              <a:rPr lang="en-US" sz="2000" dirty="0"/>
              <a:t>calculate the fitted values </a:t>
            </a:r>
            <a:r>
              <a:rPr lang="en-US" sz="2000" i="1" dirty="0" err="1"/>
              <a:t>y_f</a:t>
            </a:r>
            <a:r>
              <a:rPr lang="en-US" sz="2000" dirty="0"/>
              <a:t> (from model A) and log </a:t>
            </a:r>
            <a:r>
              <a:rPr lang="en-US" sz="2000" i="1" dirty="0" err="1"/>
              <a:t>y_f</a:t>
            </a:r>
            <a:r>
              <a:rPr lang="en-US" sz="2000" dirty="0"/>
              <a:t> (from B)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Test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l-GR" sz="2000" dirty="0"/>
              <a:t>δ</a:t>
            </a:r>
            <a:r>
              <a:rPr lang="de-AT" sz="2000" baseline="-25000" dirty="0"/>
              <a:t>LIN </a:t>
            </a:r>
            <a:r>
              <a:rPr lang="de-AT" sz="2000" dirty="0"/>
              <a:t>= 0 in</a:t>
            </a: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		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’β</a:t>
            </a:r>
            <a:r>
              <a:rPr lang="en-US" sz="2000" dirty="0"/>
              <a:t> + </a:t>
            </a:r>
            <a:r>
              <a:rPr lang="el-GR" sz="2000" dirty="0"/>
              <a:t>δ</a:t>
            </a:r>
            <a:r>
              <a:rPr lang="de-AT" sz="2000" baseline="-25000" dirty="0"/>
              <a:t>LIN </a:t>
            </a:r>
            <a:r>
              <a:rPr lang="de-AT" sz="2000" dirty="0"/>
              <a:t>(log (</a:t>
            </a:r>
            <a:r>
              <a:rPr lang="en-US" sz="2000" i="1" dirty="0" err="1"/>
              <a:t>y_f</a:t>
            </a:r>
            <a:r>
              <a:rPr lang="en-US" sz="2000" baseline="-25000" dirty="0" err="1"/>
              <a:t>i</a:t>
            </a:r>
            <a:r>
              <a:rPr lang="en-US" sz="2000" dirty="0"/>
              <a:t>) – log </a:t>
            </a:r>
            <a:r>
              <a:rPr lang="en-US" sz="2000" i="1" dirty="0" err="1"/>
              <a:t>y_f</a:t>
            </a:r>
            <a:r>
              <a:rPr lang="en-US" sz="2000" baseline="-25000" dirty="0" err="1"/>
              <a:t>i</a:t>
            </a:r>
            <a:r>
              <a:rPr lang="en-US" sz="2000" dirty="0"/>
              <a:t>) + </a:t>
            </a:r>
            <a:r>
              <a:rPr lang="en-US" sz="2000" i="1" dirty="0" err="1"/>
              <a:t>u</a:t>
            </a:r>
            <a:r>
              <a:rPr lang="en-US" sz="2000" baseline="-25000" dirty="0" err="1"/>
              <a:t>i</a:t>
            </a:r>
            <a:endParaRPr lang="en-US" sz="2000" dirty="0"/>
          </a:p>
          <a:p>
            <a:pPr eaLnBrk="1" hangingPunct="1">
              <a:spcBef>
                <a:spcPts val="600"/>
              </a:spcBef>
              <a:buNone/>
            </a:pPr>
            <a:r>
              <a:rPr lang="en-US" sz="2000" dirty="0"/>
              <a:t>	not rejecting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l-GR" sz="2000" dirty="0"/>
              <a:t>δ</a:t>
            </a:r>
            <a:r>
              <a:rPr lang="de-AT" sz="2000" baseline="-25000" dirty="0"/>
              <a:t>LIN </a:t>
            </a:r>
            <a:r>
              <a:rPr lang="de-AT" sz="2000" dirty="0"/>
              <a:t>= 0</a:t>
            </a:r>
            <a:r>
              <a:rPr lang="en-US" sz="2000" dirty="0"/>
              <a:t> favors the model A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Test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l-GR" sz="2000" dirty="0"/>
              <a:t>δ</a:t>
            </a:r>
            <a:r>
              <a:rPr lang="de-AT" sz="2000" baseline="-25000" dirty="0"/>
              <a:t>LOG </a:t>
            </a:r>
            <a:r>
              <a:rPr lang="de-AT" sz="2000" dirty="0"/>
              <a:t>= 0 in</a:t>
            </a: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		</a:t>
            </a:r>
            <a:r>
              <a:rPr lang="en-US" sz="2000" dirty="0"/>
              <a:t>log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(log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)’β + </a:t>
            </a:r>
            <a:r>
              <a:rPr lang="el-GR" sz="2000" dirty="0"/>
              <a:t>δ</a:t>
            </a:r>
            <a:r>
              <a:rPr lang="de-AT" sz="2000" baseline="-25000" dirty="0"/>
              <a:t>LOG </a:t>
            </a:r>
            <a:r>
              <a:rPr lang="de-AT" sz="2000" dirty="0"/>
              <a:t>(</a:t>
            </a:r>
            <a:r>
              <a:rPr lang="en-US" sz="2000" i="1" dirty="0" err="1"/>
              <a:t>y_f</a:t>
            </a:r>
            <a:r>
              <a:rPr lang="en-US" sz="2000" baseline="-25000" dirty="0" err="1"/>
              <a:t>i</a:t>
            </a:r>
            <a:r>
              <a:rPr lang="en-US" sz="2000" dirty="0"/>
              <a:t> – exp{log </a:t>
            </a:r>
            <a:r>
              <a:rPr lang="en-US" sz="2000" i="1" dirty="0" err="1"/>
              <a:t>y_f</a:t>
            </a:r>
            <a:r>
              <a:rPr lang="en-US" sz="2000" baseline="-25000" dirty="0" err="1"/>
              <a:t>i</a:t>
            </a:r>
            <a:r>
              <a:rPr lang="en-US" sz="2000" dirty="0"/>
              <a:t>}) + </a:t>
            </a:r>
            <a:r>
              <a:rPr lang="en-US" sz="2000" i="1" dirty="0" err="1"/>
              <a:t>u</a:t>
            </a:r>
            <a:r>
              <a:rPr lang="en-US" sz="2000" baseline="-25000" dirty="0" err="1"/>
              <a:t>i</a:t>
            </a:r>
            <a:endParaRPr lang="en-US" sz="2000" dirty="0"/>
          </a:p>
          <a:p>
            <a:pPr eaLnBrk="1" hangingPunct="1">
              <a:spcBef>
                <a:spcPts val="600"/>
              </a:spcBef>
              <a:buNone/>
            </a:pPr>
            <a:r>
              <a:rPr lang="en-US" sz="2000" dirty="0"/>
              <a:t>	not rejecting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l-GR" sz="2000" dirty="0"/>
              <a:t>δ</a:t>
            </a:r>
            <a:r>
              <a:rPr lang="de-AT" sz="2000" baseline="-25000" dirty="0"/>
              <a:t>LOG </a:t>
            </a:r>
            <a:r>
              <a:rPr lang="de-AT" sz="2000" dirty="0"/>
              <a:t>= 0</a:t>
            </a:r>
            <a:r>
              <a:rPr lang="en-US" sz="2000" dirty="0"/>
              <a:t> favors the model B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Both null hypotheses are rejected: find a more adequate model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381FE-1C9F-4F34-9C3F-E6D6348DC08A}" type="slidenum">
              <a:rPr lang="de-AT" altLang="en-US"/>
              <a:pPr>
                <a:defRPr/>
              </a:pPr>
              <a:t>42</a:t>
            </a:fld>
            <a:endParaRPr lang="de-AT" altLang="en-US" dirty="0"/>
          </a:p>
        </p:txBody>
      </p:sp>
      <p:graphicFrame>
        <p:nvGraphicFramePr>
          <p:cNvPr id="2662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>
                <a:latin typeface="Verdana" pitchFamily="34" charset="0"/>
              </a:rPr>
              <a:t>Wages: Which Model?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041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Test of validity of models by means of the PE-test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The fitted models are (</a:t>
            </a:r>
            <a:r>
              <a:rPr lang="en-US" sz="2000" dirty="0"/>
              <a:t>with </a:t>
            </a:r>
            <a:r>
              <a:rPr lang="en-US" sz="2000" i="1" dirty="0" err="1"/>
              <a:t>l_x</a:t>
            </a:r>
            <a:r>
              <a:rPr lang="en-US" sz="2000" dirty="0"/>
              <a:t> for log(</a:t>
            </a:r>
            <a:r>
              <a:rPr lang="en-US" sz="2000" i="1" dirty="0"/>
              <a:t>x</a:t>
            </a:r>
            <a:r>
              <a:rPr lang="en-US" sz="2000" dirty="0"/>
              <a:t>))</a:t>
            </a:r>
            <a:endParaRPr lang="en-US" sz="2000" dirty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-2.046 + 1.406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+ 0.608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	    (A)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i="1" dirty="0" err="1">
                <a:cs typeface="Arial" charset="0"/>
              </a:rPr>
              <a:t>l</a:t>
            </a:r>
            <a:r>
              <a:rPr lang="en-US" sz="2000" dirty="0" err="1">
                <a:cs typeface="Arial" charset="0"/>
              </a:rPr>
              <a:t>_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0.119 + 0.260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+ 0.115 </a:t>
            </a:r>
            <a:r>
              <a:rPr lang="en-US" sz="2000" i="1" dirty="0" err="1">
                <a:cs typeface="Arial" charset="0"/>
              </a:rPr>
              <a:t>l_school</a:t>
            </a:r>
            <a:r>
              <a:rPr lang="en-US" sz="2000" i="1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     (B) 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de-AT" sz="2000" i="1" dirty="0" err="1"/>
              <a:t>x</a:t>
            </a:r>
            <a:r>
              <a:rPr lang="de-AT" sz="2000" dirty="0" err="1"/>
              <a:t>_</a:t>
            </a:r>
            <a:r>
              <a:rPr lang="de-AT" sz="2000" i="1" dirty="0" err="1"/>
              <a:t>f</a:t>
            </a:r>
            <a:r>
              <a:rPr lang="de-AT" sz="2000" dirty="0"/>
              <a:t>: </a:t>
            </a:r>
            <a:r>
              <a:rPr lang="de-AT" sz="2000" dirty="0" err="1"/>
              <a:t>predicted</a:t>
            </a:r>
            <a:r>
              <a:rPr lang="de-AT" sz="2000" dirty="0"/>
              <a:t> </a:t>
            </a:r>
            <a:r>
              <a:rPr lang="de-AT" sz="2000" dirty="0" err="1"/>
              <a:t>value</a:t>
            </a:r>
            <a:r>
              <a:rPr lang="de-AT" sz="2000" dirty="0"/>
              <a:t> </a:t>
            </a:r>
            <a:r>
              <a:rPr lang="de-AT" sz="2000" dirty="0" err="1"/>
              <a:t>of</a:t>
            </a:r>
            <a:r>
              <a:rPr lang="de-AT" sz="2000" dirty="0"/>
              <a:t> </a:t>
            </a:r>
            <a:r>
              <a:rPr lang="de-AT" sz="2000" i="1" dirty="0"/>
              <a:t>x</a:t>
            </a:r>
            <a:r>
              <a:rPr lang="de-AT" sz="2000" dirty="0"/>
              <a:t>: </a:t>
            </a:r>
            <a:r>
              <a:rPr lang="de-AT" sz="2000" i="1" dirty="0" err="1"/>
              <a:t>d</a:t>
            </a:r>
            <a:r>
              <a:rPr lang="de-AT" sz="2000" dirty="0" err="1"/>
              <a:t>_</a:t>
            </a:r>
            <a:r>
              <a:rPr lang="de-AT" sz="2000" i="1" dirty="0" err="1"/>
              <a:t>log</a:t>
            </a:r>
            <a:r>
              <a:rPr lang="de-AT" sz="2000" dirty="0"/>
              <a:t> = log(</a:t>
            </a:r>
            <a:r>
              <a:rPr lang="de-AT" sz="2000" i="1" dirty="0" err="1"/>
              <a:t>wage</a:t>
            </a:r>
            <a:r>
              <a:rPr lang="de-AT" sz="2000" dirty="0" err="1"/>
              <a:t>_</a:t>
            </a:r>
            <a:r>
              <a:rPr lang="de-AT" sz="2000" i="1" dirty="0" err="1"/>
              <a:t>f</a:t>
            </a:r>
            <a:r>
              <a:rPr lang="de-AT" sz="2000" dirty="0"/>
              <a:t>) – </a:t>
            </a:r>
            <a:r>
              <a:rPr lang="de-AT" sz="2000" i="1" dirty="0" err="1"/>
              <a:t>l_wage_f</a:t>
            </a:r>
            <a:r>
              <a:rPr lang="de-AT" sz="2000" dirty="0"/>
              <a:t>, </a:t>
            </a:r>
            <a:r>
              <a:rPr lang="de-AT" sz="2000" i="1" dirty="0" err="1"/>
              <a:t>d_lin</a:t>
            </a:r>
            <a:r>
              <a:rPr lang="de-AT" sz="2000" dirty="0"/>
              <a:t> = </a:t>
            </a:r>
            <a:r>
              <a:rPr lang="de-AT" sz="2000" i="1" dirty="0" err="1"/>
              <a:t>wage_f</a:t>
            </a:r>
            <a:r>
              <a:rPr lang="de-AT" sz="2000" dirty="0"/>
              <a:t> – </a:t>
            </a:r>
            <a:r>
              <a:rPr lang="de-AT" sz="2000" dirty="0" err="1"/>
              <a:t>exp</a:t>
            </a:r>
            <a:r>
              <a:rPr lang="de-AT" sz="2000" dirty="0"/>
              <a:t>(</a:t>
            </a:r>
            <a:r>
              <a:rPr lang="de-AT" sz="2000" i="1" dirty="0" err="1"/>
              <a:t>l_wage_f</a:t>
            </a:r>
            <a:r>
              <a:rPr lang="de-AT" sz="2000" dirty="0"/>
              <a:t>)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Test of validity of model A:</a:t>
            </a:r>
            <a:r>
              <a:rPr lang="en-US" sz="2000" i="1" dirty="0"/>
              <a:t> 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i="1" dirty="0"/>
              <a:t>	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-1.708 + 1.379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+ 0.637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– 4.731 </a:t>
            </a:r>
            <a:r>
              <a:rPr lang="de-AT" sz="2000" i="1" dirty="0" err="1"/>
              <a:t>d</a:t>
            </a:r>
            <a:r>
              <a:rPr lang="de-AT" sz="2000" dirty="0" err="1"/>
              <a:t>_</a:t>
            </a:r>
            <a:r>
              <a:rPr lang="de-AT" sz="2000" i="1" dirty="0" err="1"/>
              <a:t>log</a:t>
            </a:r>
            <a:r>
              <a:rPr lang="de-AT" sz="2000" baseline="-25000" dirty="0" err="1"/>
              <a:t>i</a:t>
            </a:r>
            <a:endParaRPr lang="en-US" sz="2000" baseline="-25000" dirty="0"/>
          </a:p>
          <a:p>
            <a:pPr lvl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 err="1"/>
              <a:t>with</a:t>
            </a:r>
            <a:r>
              <a:rPr lang="de-AT" sz="2000" dirty="0"/>
              <a:t> </a:t>
            </a:r>
            <a:r>
              <a:rPr lang="de-AT" sz="2000" i="1" dirty="0"/>
              <a:t>p</a:t>
            </a:r>
            <a:r>
              <a:rPr lang="de-AT" sz="2000" dirty="0"/>
              <a:t>-</a:t>
            </a:r>
            <a:r>
              <a:rPr lang="de-AT" sz="2000" dirty="0" err="1"/>
              <a:t>value</a:t>
            </a:r>
            <a:r>
              <a:rPr lang="de-AT" sz="2000" dirty="0"/>
              <a:t> 0.013 </a:t>
            </a:r>
            <a:r>
              <a:rPr lang="de-AT" sz="2000" dirty="0" err="1"/>
              <a:t>for</a:t>
            </a:r>
            <a:r>
              <a:rPr lang="de-AT" sz="2000" dirty="0"/>
              <a:t> </a:t>
            </a:r>
            <a:r>
              <a:rPr lang="de-AT" sz="2000" i="1" dirty="0" err="1"/>
              <a:t>d</a:t>
            </a:r>
            <a:r>
              <a:rPr lang="de-AT" sz="2000" dirty="0" err="1"/>
              <a:t>_</a:t>
            </a:r>
            <a:r>
              <a:rPr lang="de-AT" sz="2000" i="1" dirty="0" err="1"/>
              <a:t>log</a:t>
            </a:r>
            <a:r>
              <a:rPr lang="de-AT" sz="2000" dirty="0"/>
              <a:t>; </a:t>
            </a:r>
            <a:r>
              <a:rPr lang="de-AT" sz="2000" dirty="0" err="1"/>
              <a:t>validity</a:t>
            </a:r>
            <a:r>
              <a:rPr lang="de-AT" sz="2000" dirty="0"/>
              <a:t> </a:t>
            </a:r>
            <a:r>
              <a:rPr lang="de-AT" sz="2000" dirty="0" err="1"/>
              <a:t>of</a:t>
            </a:r>
            <a:r>
              <a:rPr lang="de-AT" sz="2000" dirty="0"/>
              <a:t> model A in </a:t>
            </a:r>
            <a:r>
              <a:rPr lang="de-AT" sz="2000" dirty="0" err="1"/>
              <a:t>doubt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Test of model validity, model B:</a:t>
            </a:r>
            <a:r>
              <a:rPr lang="en-US" sz="2000" i="1" dirty="0"/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i="1" dirty="0" err="1">
                <a:cs typeface="Arial" charset="0"/>
              </a:rPr>
              <a:t>l_wage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-1.132 + 0.240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+ 1.008 </a:t>
            </a:r>
            <a:r>
              <a:rPr lang="en-US" sz="2000" i="1" dirty="0" err="1">
                <a:cs typeface="Arial" charset="0"/>
              </a:rPr>
              <a:t>l</a:t>
            </a:r>
            <a:r>
              <a:rPr lang="en-US" sz="2000" dirty="0" err="1">
                <a:cs typeface="Arial" charset="0"/>
              </a:rPr>
              <a:t>_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+ 0.171 </a:t>
            </a:r>
            <a:r>
              <a:rPr lang="de-AT" sz="2000" i="1" dirty="0" err="1"/>
              <a:t>d</a:t>
            </a:r>
            <a:r>
              <a:rPr lang="de-AT" sz="2000" dirty="0" err="1"/>
              <a:t>_</a:t>
            </a:r>
            <a:r>
              <a:rPr lang="de-AT" sz="2000" i="1" dirty="0" err="1"/>
              <a:t>lin</a:t>
            </a:r>
            <a:r>
              <a:rPr lang="de-AT" sz="2000" baseline="-25000" dirty="0" err="1"/>
              <a:t>i</a:t>
            </a:r>
            <a:endParaRPr lang="de-AT" sz="2000" baseline="-25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/>
              <a:t>	</a:t>
            </a:r>
            <a:r>
              <a:rPr lang="de-AT" sz="2000" dirty="0" err="1"/>
              <a:t>with</a:t>
            </a:r>
            <a:r>
              <a:rPr lang="de-AT" sz="2000" dirty="0"/>
              <a:t> </a:t>
            </a:r>
            <a:r>
              <a:rPr lang="de-AT" sz="2000" i="1" dirty="0"/>
              <a:t>p</a:t>
            </a:r>
            <a:r>
              <a:rPr lang="de-AT" sz="2000" dirty="0"/>
              <a:t>-</a:t>
            </a:r>
            <a:r>
              <a:rPr lang="de-AT" sz="2000" dirty="0" err="1"/>
              <a:t>value</a:t>
            </a:r>
            <a:r>
              <a:rPr lang="de-AT" sz="2000" dirty="0"/>
              <a:t> 0.076 </a:t>
            </a:r>
            <a:r>
              <a:rPr lang="de-AT" sz="2000" dirty="0" err="1"/>
              <a:t>for</a:t>
            </a:r>
            <a:r>
              <a:rPr lang="de-AT" sz="2000" dirty="0"/>
              <a:t> </a:t>
            </a:r>
            <a:r>
              <a:rPr lang="de-AT" sz="2000" i="1" dirty="0" err="1"/>
              <a:t>d</a:t>
            </a:r>
            <a:r>
              <a:rPr lang="de-AT" sz="2000" dirty="0" err="1"/>
              <a:t>_</a:t>
            </a:r>
            <a:r>
              <a:rPr lang="de-AT" sz="2000" i="1" dirty="0" err="1"/>
              <a:t>lin</a:t>
            </a:r>
            <a:r>
              <a:rPr lang="de-AT" sz="2000" dirty="0"/>
              <a:t>; model B </a:t>
            </a:r>
            <a:r>
              <a:rPr lang="de-AT" sz="2000" dirty="0" err="1"/>
              <a:t>to</a:t>
            </a:r>
            <a:r>
              <a:rPr lang="de-AT" sz="2000" dirty="0"/>
              <a:t> </a:t>
            </a:r>
            <a:r>
              <a:rPr lang="de-AT" sz="2000" dirty="0" err="1"/>
              <a:t>be</a:t>
            </a:r>
            <a:r>
              <a:rPr lang="de-AT" sz="2000" dirty="0"/>
              <a:t> </a:t>
            </a:r>
            <a:r>
              <a:rPr lang="de-AT" sz="2000" dirty="0" err="1"/>
              <a:t>preferred</a:t>
            </a:r>
            <a:r>
              <a:rPr lang="de-AT" sz="2000" dirty="0"/>
              <a:t> </a:t>
            </a:r>
            <a:endParaRPr lang="en-US" sz="2000" dirty="0">
              <a:cs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0C7E62-D1BE-438D-9A2E-5A1F3180DD78}" type="slidenum">
              <a:rPr lang="de-AT" altLang="en-US"/>
              <a:pPr>
                <a:defRPr/>
              </a:pPr>
              <a:t>43</a:t>
            </a:fld>
            <a:endParaRPr lang="de-AT" alt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The PE-Test</a:t>
            </a:r>
          </a:p>
        </p:txBody>
      </p:sp>
      <p:sp>
        <p:nvSpPr>
          <p:cNvPr id="2765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Choice between linear and log-linear functional form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The auxiliary regressions are estimated for testing purposes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If the linear model is not rejected: accept the linear model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If the log-linear model is not rejected: accept the log-linear model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If both are rejected, neither model is appropriate, a more adequate model should be considered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In case of the Individual Wages example: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Linear model (A): </a:t>
            </a:r>
            <a:r>
              <a:rPr lang="en-US" sz="1800" i="1" dirty="0"/>
              <a:t>t</a:t>
            </a:r>
            <a:r>
              <a:rPr lang="en-US" sz="1800" dirty="0"/>
              <a:t>-statistic is – 4.731, </a:t>
            </a:r>
            <a:r>
              <a:rPr lang="en-US" sz="1800" i="1" dirty="0"/>
              <a:t>p</a:t>
            </a:r>
            <a:r>
              <a:rPr lang="en-US" sz="1800" dirty="0"/>
              <a:t>-value 0.013: the model is rejected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Log-linear model (B): </a:t>
            </a:r>
            <a:r>
              <a:rPr lang="en-US" sz="1800" i="1" dirty="0"/>
              <a:t>t</a:t>
            </a:r>
            <a:r>
              <a:rPr lang="en-US" sz="1800" dirty="0"/>
              <a:t>-statistic is 0.171, </a:t>
            </a:r>
            <a:r>
              <a:rPr lang="en-US" sz="1800" i="1" dirty="0"/>
              <a:t>p</a:t>
            </a:r>
            <a:r>
              <a:rPr lang="en-US" sz="1800" dirty="0"/>
              <a:t>-value 0.076 : the model is not rejected</a:t>
            </a:r>
          </a:p>
          <a:p>
            <a:pPr eaLnBrk="1" hangingPunct="1">
              <a:spcBef>
                <a:spcPts val="600"/>
              </a:spcBef>
            </a:pP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5222D1-62D9-44E8-8BB0-DFB4B003B0E3}" type="slidenum">
              <a:rPr lang="de-AT" altLang="en-US"/>
              <a:pPr>
                <a:defRPr/>
              </a:pPr>
              <a:t>44</a:t>
            </a:fld>
            <a:endParaRPr lang="de-AT" altLang="en-US" dirty="0"/>
          </a:p>
        </p:txBody>
      </p:sp>
      <p:graphicFrame>
        <p:nvGraphicFramePr>
          <p:cNvPr id="2765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The Linear Model: Interpretation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15FB-2778-431C-8607-1EEBF12A8E04}" type="slidenum">
              <a:rPr lang="de-AT" altLang="en-US"/>
              <a:pPr>
                <a:defRPr/>
              </a:pPr>
              <a:t>45</a:t>
            </a:fld>
            <a:endParaRPr lang="de-AT" altLang="en-US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Non-linear Functional Forms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49155" name="Textplatzhalter 17"/>
          <p:cNvSpPr>
            <a:spLocks noGrp="1"/>
          </p:cNvSpPr>
          <p:nvPr>
            <p:ph type="body" sz="half" idx="1"/>
          </p:nvPr>
        </p:nvSpPr>
        <p:spPr>
          <a:xfrm>
            <a:off x="395288" y="1571625"/>
            <a:ext cx="8137525" cy="4400550"/>
          </a:xfrm>
        </p:spPr>
        <p:txBody>
          <a:bodyPr/>
          <a:lstStyle/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2000" dirty="0"/>
              <a:t>Model specification </a:t>
            </a:r>
          </a:p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2000" i="1" dirty="0"/>
              <a:t>		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g(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, β) + </a:t>
            </a:r>
            <a:r>
              <a:rPr lang="en-US" sz="2000" i="1" dirty="0" err="1"/>
              <a:t>ε</a:t>
            </a:r>
            <a:r>
              <a:rPr lang="en-US" sz="2000" baseline="-25000" dirty="0" err="1"/>
              <a:t>i</a:t>
            </a:r>
            <a:r>
              <a:rPr lang="en-US" sz="2000" dirty="0"/>
              <a:t> </a:t>
            </a:r>
          </a:p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2000" dirty="0"/>
              <a:t>	 substitution of g(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, β) for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’β</a:t>
            </a:r>
            <a:r>
              <a:rPr lang="en-US" sz="2000" dirty="0"/>
              <a:t>: allows for two types on non-linearity </a:t>
            </a:r>
          </a:p>
          <a:p>
            <a:pPr eaLnBrk="1" hangingPunct="1">
              <a:spcBef>
                <a:spcPts val="500"/>
              </a:spcBef>
            </a:pPr>
            <a:r>
              <a:rPr lang="en-US" sz="2000" dirty="0"/>
              <a:t>g(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, β) non-linear in regressors (but linear in coefficients)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1800" dirty="0"/>
              <a:t>Powers of regressors, e.g., g(</a:t>
            </a:r>
            <a:r>
              <a:rPr lang="en-US" sz="1800" i="1" dirty="0"/>
              <a:t>x</a:t>
            </a:r>
            <a:r>
              <a:rPr lang="en-US" sz="1800" baseline="-25000" dirty="0"/>
              <a:t>i</a:t>
            </a:r>
            <a:r>
              <a:rPr lang="en-US" sz="1800" dirty="0"/>
              <a:t>, β) = β</a:t>
            </a:r>
            <a:r>
              <a:rPr lang="en-US" sz="1800" baseline="-25000" dirty="0"/>
              <a:t>1</a:t>
            </a:r>
            <a:r>
              <a:rPr lang="en-US" sz="1800" dirty="0"/>
              <a:t> + β</a:t>
            </a:r>
            <a:r>
              <a:rPr lang="en-US" sz="1800" baseline="-25000" dirty="0"/>
              <a:t>2</a:t>
            </a:r>
            <a:r>
              <a:rPr lang="en-US" sz="1800" dirty="0"/>
              <a:t> </a:t>
            </a:r>
            <a:r>
              <a:rPr lang="en-US" sz="1800" i="1" dirty="0" err="1"/>
              <a:t>age</a:t>
            </a:r>
            <a:r>
              <a:rPr lang="en-US" sz="1800" baseline="-25000" dirty="0" err="1"/>
              <a:t>i</a:t>
            </a:r>
            <a:r>
              <a:rPr lang="en-US" sz="1800" dirty="0"/>
              <a:t> + β</a:t>
            </a:r>
            <a:r>
              <a:rPr lang="en-US" sz="1800" baseline="-25000" dirty="0"/>
              <a:t>3</a:t>
            </a:r>
            <a:r>
              <a:rPr lang="en-US" sz="1800" dirty="0"/>
              <a:t> </a:t>
            </a:r>
            <a:r>
              <a:rPr lang="en-US" sz="1800" i="1" dirty="0"/>
              <a:t>age</a:t>
            </a:r>
            <a:r>
              <a:rPr lang="en-US" sz="1800" baseline="-25000" dirty="0"/>
              <a:t>i</a:t>
            </a:r>
            <a:r>
              <a:rPr lang="en-US" sz="1800" baseline="30000" dirty="0"/>
              <a:t>2</a:t>
            </a:r>
            <a:r>
              <a:rPr lang="en-US" sz="1800" dirty="0"/>
              <a:t> 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1800" dirty="0"/>
              <a:t>Interactions of regressors, e.g., g(</a:t>
            </a:r>
            <a:r>
              <a:rPr lang="en-US" sz="1800" i="1" dirty="0"/>
              <a:t>x</a:t>
            </a:r>
            <a:r>
              <a:rPr lang="en-US" sz="1800" baseline="-25000" dirty="0"/>
              <a:t>i</a:t>
            </a:r>
            <a:r>
              <a:rPr lang="en-US" sz="1800" dirty="0"/>
              <a:t>, β) = β</a:t>
            </a:r>
            <a:r>
              <a:rPr lang="en-US" sz="1800" baseline="-25000" dirty="0"/>
              <a:t>1</a:t>
            </a:r>
            <a:r>
              <a:rPr lang="en-US" sz="1800" dirty="0"/>
              <a:t> + β</a:t>
            </a:r>
            <a:r>
              <a:rPr lang="en-US" sz="1800" baseline="-25000" dirty="0"/>
              <a:t>2</a:t>
            </a:r>
            <a:r>
              <a:rPr lang="en-US" sz="1800" dirty="0"/>
              <a:t> </a:t>
            </a:r>
            <a:r>
              <a:rPr lang="en-US" sz="1800" i="1" dirty="0" err="1"/>
              <a:t>age</a:t>
            </a:r>
            <a:r>
              <a:rPr lang="en-US" sz="1800" baseline="-25000" dirty="0" err="1"/>
              <a:t>i</a:t>
            </a:r>
            <a:r>
              <a:rPr lang="en-US" sz="1800" dirty="0"/>
              <a:t> + β</a:t>
            </a:r>
            <a:r>
              <a:rPr lang="en-US" sz="1800" baseline="-25000" dirty="0"/>
              <a:t>3</a:t>
            </a:r>
            <a:r>
              <a:rPr lang="en-US" sz="1800" dirty="0"/>
              <a:t> </a:t>
            </a:r>
            <a:r>
              <a:rPr lang="en-US" sz="1800" i="1" dirty="0" err="1"/>
              <a:t>age</a:t>
            </a:r>
            <a:r>
              <a:rPr lang="en-US" sz="1800" baseline="-25000" dirty="0" err="1"/>
              <a:t>i</a:t>
            </a:r>
            <a:r>
              <a:rPr lang="en-US" sz="1800" dirty="0"/>
              <a:t>*</a:t>
            </a:r>
            <a:r>
              <a:rPr lang="en-US" sz="1800" i="1" dirty="0" err="1"/>
              <a:t>male</a:t>
            </a:r>
            <a:r>
              <a:rPr lang="en-US" sz="1800" baseline="-25000" dirty="0" err="1"/>
              <a:t>i</a:t>
            </a:r>
            <a:endParaRPr lang="en-US" sz="1800" baseline="-25000" dirty="0"/>
          </a:p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2000" dirty="0"/>
              <a:t>	OLS technique still works; </a:t>
            </a:r>
            <a:r>
              <a:rPr lang="en-US" sz="2000" i="1" dirty="0"/>
              <a:t>t</a:t>
            </a:r>
            <a:r>
              <a:rPr lang="en-US" sz="2000" dirty="0"/>
              <a:t>-test, </a:t>
            </a:r>
            <a:r>
              <a:rPr lang="en-US" sz="2000" i="1" dirty="0"/>
              <a:t>F</a:t>
            </a:r>
            <a:r>
              <a:rPr lang="en-US" sz="2000" dirty="0"/>
              <a:t>-test for specification check</a:t>
            </a:r>
          </a:p>
          <a:p>
            <a:pPr eaLnBrk="1" hangingPunct="1">
              <a:spcBef>
                <a:spcPts val="500"/>
              </a:spcBef>
            </a:pPr>
            <a:r>
              <a:rPr lang="en-US" sz="2000" dirty="0"/>
              <a:t>g(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, β) non-linear in regression coefficients, e.g., 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1800" dirty="0"/>
              <a:t>g(</a:t>
            </a:r>
            <a:r>
              <a:rPr lang="en-US" sz="1800" i="1" dirty="0"/>
              <a:t>x</a:t>
            </a:r>
            <a:r>
              <a:rPr lang="en-US" sz="1800" baseline="-25000" dirty="0"/>
              <a:t>i</a:t>
            </a:r>
            <a:r>
              <a:rPr lang="en-US" sz="1800" dirty="0"/>
              <a:t>, β) = β</a:t>
            </a:r>
            <a:r>
              <a:rPr lang="en-US" sz="1800" baseline="-25000" dirty="0"/>
              <a:t>1</a:t>
            </a:r>
            <a:r>
              <a:rPr lang="en-US" sz="1800" dirty="0"/>
              <a:t> x</a:t>
            </a:r>
            <a:r>
              <a:rPr lang="en-US" sz="1800" baseline="-25000" dirty="0"/>
              <a:t>i1</a:t>
            </a:r>
            <a:r>
              <a:rPr lang="en-US" sz="1800" baseline="30000" dirty="0"/>
              <a:t>β2</a:t>
            </a:r>
            <a:r>
              <a:rPr lang="en-US" sz="1800" dirty="0"/>
              <a:t> </a:t>
            </a:r>
            <a:r>
              <a:rPr lang="en-US" sz="1800" i="1" dirty="0"/>
              <a:t>x</a:t>
            </a:r>
            <a:r>
              <a:rPr lang="en-US" sz="1800" baseline="-25000" dirty="0"/>
              <a:t>i2</a:t>
            </a:r>
            <a:r>
              <a:rPr lang="en-US" sz="1800" baseline="30000" dirty="0"/>
              <a:t>β3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1800" dirty="0"/>
              <a:t>	logarithmic transformation: log g(</a:t>
            </a:r>
            <a:r>
              <a:rPr lang="en-US" sz="1800" i="1" dirty="0"/>
              <a:t>x</a:t>
            </a:r>
            <a:r>
              <a:rPr lang="en-US" sz="1800" baseline="-25000" dirty="0"/>
              <a:t>i</a:t>
            </a:r>
            <a:r>
              <a:rPr lang="en-US" sz="1800" dirty="0"/>
              <a:t>, β) = log β</a:t>
            </a:r>
            <a:r>
              <a:rPr lang="en-US" sz="1800" baseline="-25000" dirty="0"/>
              <a:t>1</a:t>
            </a:r>
            <a:r>
              <a:rPr lang="en-US" sz="1800" dirty="0"/>
              <a:t> + β</a:t>
            </a:r>
            <a:r>
              <a:rPr lang="en-US" sz="1800" baseline="-25000" dirty="0"/>
              <a:t>2</a:t>
            </a:r>
            <a:r>
              <a:rPr lang="en-US" sz="1800" dirty="0"/>
              <a:t>log x</a:t>
            </a:r>
            <a:r>
              <a:rPr lang="en-US" sz="1800" baseline="-25000" dirty="0"/>
              <a:t>i1</a:t>
            </a:r>
            <a:r>
              <a:rPr lang="en-US" sz="1800" dirty="0"/>
              <a:t>+ β</a:t>
            </a:r>
            <a:r>
              <a:rPr lang="en-US" sz="1800" baseline="-25000" dirty="0"/>
              <a:t>3</a:t>
            </a:r>
            <a:r>
              <a:rPr lang="en-US" sz="1800" dirty="0"/>
              <a:t>log </a:t>
            </a:r>
            <a:r>
              <a:rPr lang="en-US" sz="1800" i="1" dirty="0"/>
              <a:t>x</a:t>
            </a:r>
            <a:r>
              <a:rPr lang="en-US" sz="1800" baseline="-25000" dirty="0"/>
              <a:t>i2</a:t>
            </a:r>
            <a:endParaRPr lang="en-US" sz="1800" dirty="0"/>
          </a:p>
          <a:p>
            <a:pPr lvl="1" eaLnBrk="1" hangingPunct="1">
              <a:spcBef>
                <a:spcPts val="500"/>
              </a:spcBef>
            </a:pPr>
            <a:r>
              <a:rPr lang="en-US" sz="1800" dirty="0"/>
              <a:t>g(</a:t>
            </a:r>
            <a:r>
              <a:rPr lang="en-US" sz="1800" i="1" dirty="0"/>
              <a:t>x</a:t>
            </a:r>
            <a:r>
              <a:rPr lang="en-US" sz="1800" baseline="-25000" dirty="0"/>
              <a:t>i</a:t>
            </a:r>
            <a:r>
              <a:rPr lang="en-US" sz="1800" dirty="0"/>
              <a:t>, β) = β</a:t>
            </a:r>
            <a:r>
              <a:rPr lang="en-US" sz="1800" baseline="-25000" dirty="0"/>
              <a:t>1</a:t>
            </a:r>
            <a:r>
              <a:rPr lang="en-US" sz="1800" dirty="0"/>
              <a:t> + β</a:t>
            </a:r>
            <a:r>
              <a:rPr lang="en-US" sz="1800" baseline="-25000" dirty="0"/>
              <a:t>2</a:t>
            </a:r>
            <a:r>
              <a:rPr lang="en-US" sz="1800" dirty="0"/>
              <a:t> </a:t>
            </a:r>
            <a:r>
              <a:rPr lang="en-US" sz="1800" i="1" dirty="0"/>
              <a:t>x</a:t>
            </a:r>
            <a:r>
              <a:rPr lang="en-US" sz="1800" baseline="-25000" dirty="0"/>
              <a:t>i</a:t>
            </a:r>
            <a:r>
              <a:rPr lang="en-US" sz="1800" baseline="30000" dirty="0"/>
              <a:t>β3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n-US" sz="1800" dirty="0"/>
              <a:t>	non-linear least squares estimation, numerical procedures</a:t>
            </a:r>
          </a:p>
          <a:p>
            <a:pPr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de-AT" sz="2000" dirty="0"/>
              <a:t>	</a:t>
            </a:r>
            <a:r>
              <a:rPr lang="en-US" sz="2000" dirty="0"/>
              <a:t>Various specification test procedures, e.g., RESET test, Chow test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C374D-194B-4639-848E-9FA7BBA652B3}" type="slidenum">
              <a:rPr lang="de-AT" altLang="en-US"/>
              <a:pPr>
                <a:defRPr/>
              </a:pPr>
              <a:t>46</a:t>
            </a:fld>
            <a:endParaRPr lang="de-AT" altLang="en-US" dirty="0"/>
          </a:p>
        </p:txBody>
      </p:sp>
      <p:sp>
        <p:nvSpPr>
          <p:cNvPr id="4915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Individual Wages: Effect of Gender and Education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9701" name="Textplatzhalter 17"/>
          <p:cNvSpPr>
            <a:spLocks noGrp="1"/>
          </p:cNvSpPr>
          <p:nvPr>
            <p:ph type="body" sz="half" idx="1"/>
          </p:nvPr>
        </p:nvSpPr>
        <p:spPr>
          <a:xfrm>
            <a:off x="395288" y="1571625"/>
            <a:ext cx="7993062" cy="4521200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000" dirty="0"/>
              <a:t>Effect of gender may be depending of education level </a:t>
            </a:r>
          </a:p>
          <a:p>
            <a:pPr eaLnBrk="1" hangingPunct="1">
              <a:defRPr/>
            </a:pPr>
            <a:r>
              <a:rPr lang="en-US" sz="2000" dirty="0"/>
              <a:t>Separate models for males and females </a:t>
            </a:r>
          </a:p>
          <a:p>
            <a:pPr eaLnBrk="1" hangingPunct="1">
              <a:defRPr/>
            </a:pPr>
            <a:r>
              <a:rPr lang="en-US" sz="2000" dirty="0"/>
              <a:t>Interaction terms between dummies for education level and male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/>
              <a:t>Example: Belgian Household Panel, 1994 (“</a:t>
            </a:r>
            <a:r>
              <a:rPr lang="en-US" sz="2000" dirty="0" err="1"/>
              <a:t>bwages</a:t>
            </a:r>
            <a:r>
              <a:rPr lang="en-US" sz="2000" dirty="0"/>
              <a:t>”, </a:t>
            </a:r>
            <a:r>
              <a:rPr lang="en-US" sz="2000" i="1" dirty="0"/>
              <a:t>N</a:t>
            </a:r>
            <a:r>
              <a:rPr lang="en-US" sz="2000" dirty="0"/>
              <a:t>=1472)</a:t>
            </a:r>
          </a:p>
          <a:p>
            <a:pPr eaLnBrk="1" hangingPunct="1">
              <a:defRPr/>
            </a:pPr>
            <a:r>
              <a:rPr lang="en-US" sz="2000" dirty="0"/>
              <a:t>Five education levels</a:t>
            </a:r>
          </a:p>
          <a:p>
            <a:pPr eaLnBrk="1" hangingPunct="1">
              <a:defRPr/>
            </a:pPr>
            <a:r>
              <a:rPr lang="en-US" sz="2000" dirty="0"/>
              <a:t>Model for log(</a:t>
            </a:r>
            <a:r>
              <a:rPr lang="en-US" sz="2000" i="1" dirty="0"/>
              <a:t>wage</a:t>
            </a:r>
            <a:r>
              <a:rPr lang="en-US" sz="2000" dirty="0"/>
              <a:t>) with education dummies; see next slide </a:t>
            </a:r>
          </a:p>
          <a:p>
            <a:pPr eaLnBrk="1" hangingPunct="1">
              <a:defRPr/>
            </a:pPr>
            <a:r>
              <a:rPr lang="en-US" sz="2000" dirty="0"/>
              <a:t>Model with interaction terms between education dummies and gender dummy; see slide 49</a:t>
            </a:r>
          </a:p>
          <a:p>
            <a:pPr eaLnBrk="1" hangingPunct="1">
              <a:defRPr/>
            </a:pPr>
            <a:r>
              <a:rPr lang="en-US" sz="2000" i="1" dirty="0"/>
              <a:t>F</a:t>
            </a:r>
            <a:r>
              <a:rPr lang="en-US" sz="2000" dirty="0"/>
              <a:t>-statistic for interaction terms: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/>
              <a:t>		F(5, 1460) = {(0.4032-0.3976)/5}/{(1-0.4032)/(1472-12)} 			= 2.74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/>
              <a:t>	with a </a:t>
            </a:r>
            <a:r>
              <a:rPr lang="en-US" sz="2000" i="1" dirty="0"/>
              <a:t>p</a:t>
            </a:r>
            <a:r>
              <a:rPr lang="en-US" sz="2000" dirty="0"/>
              <a:t>-value of 0.018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F971F-1C52-4B68-A802-3B2D7F8F6485}" type="slidenum">
              <a:rPr lang="de-AT" altLang="en-US"/>
              <a:pPr>
                <a:defRPr/>
              </a:pPr>
              <a:t>47</a:t>
            </a:fld>
            <a:endParaRPr lang="de-AT" alt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963B7C8-C854-0446-A6E8-8C28B216E87B}"/>
              </a:ext>
            </a:extLst>
          </p:cNvPr>
          <p:cNvSpPr/>
          <p:nvPr/>
        </p:nvSpPr>
        <p:spPr>
          <a:xfrm>
            <a:off x="3851920" y="4725144"/>
            <a:ext cx="864096" cy="489223"/>
          </a:xfrm>
          <a:prstGeom prst="ellipse">
            <a:avLst/>
          </a:prstGeom>
          <a:solidFill>
            <a:srgbClr val="FF0000">
              <a:alpha val="23000"/>
            </a:srgbClr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5ACB82B-2703-F34F-9974-24F24917B15C}"/>
              </a:ext>
            </a:extLst>
          </p:cNvPr>
          <p:cNvSpPr/>
          <p:nvPr/>
        </p:nvSpPr>
        <p:spPr>
          <a:xfrm>
            <a:off x="2987824" y="4725144"/>
            <a:ext cx="914400" cy="576064"/>
          </a:xfrm>
          <a:prstGeom prst="ellipse">
            <a:avLst/>
          </a:prstGeom>
          <a:solidFill>
            <a:srgbClr val="0070C0">
              <a:alpha val="30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A4DD05-D189-334B-AB16-564E3CD761D2}"/>
              </a:ext>
            </a:extLst>
          </p:cNvPr>
          <p:cNvSpPr/>
          <p:nvPr/>
        </p:nvSpPr>
        <p:spPr>
          <a:xfrm>
            <a:off x="5508104" y="4725144"/>
            <a:ext cx="914400" cy="576064"/>
          </a:xfrm>
          <a:prstGeom prst="ellipse">
            <a:avLst/>
          </a:prstGeom>
          <a:solidFill>
            <a:srgbClr val="0070C0">
              <a:alpha val="30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Wages: Model with Education Dummies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9701" name="Textplatzhalter 17"/>
          <p:cNvSpPr>
            <a:spLocks noGrp="1"/>
          </p:cNvSpPr>
          <p:nvPr>
            <p:ph type="body" sz="half" idx="1"/>
          </p:nvPr>
        </p:nvSpPr>
        <p:spPr>
          <a:xfrm>
            <a:off x="468313" y="1571625"/>
            <a:ext cx="7991475" cy="4521200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/>
              <a:t>Model with education dummies: </a:t>
            </a:r>
            <a:r>
              <a:rPr lang="en-US" sz="2000" dirty="0" err="1"/>
              <a:t>Verbeek</a:t>
            </a:r>
            <a:r>
              <a:rPr lang="en-US" sz="2000" dirty="0"/>
              <a:t>, Table 3.11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284168"/>
            <a:ext cx="2133600" cy="457200"/>
          </a:xfrm>
        </p:spPr>
        <p:txBody>
          <a:bodyPr/>
          <a:lstStyle/>
          <a:p>
            <a:pPr>
              <a:defRPr/>
            </a:pPr>
            <a:fld id="{9325395C-FAC9-4C77-B04A-8DB6E8F81FB4}" type="slidenum">
              <a:rPr lang="de-AT" altLang="en-US"/>
              <a:pPr>
                <a:defRPr/>
              </a:pPr>
              <a:t>48</a:t>
            </a:fld>
            <a:endParaRPr lang="de-AT" altLang="en-US" dirty="0"/>
          </a:p>
        </p:txBody>
      </p:sp>
      <p:sp>
        <p:nvSpPr>
          <p:cNvPr id="29704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969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70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2195513" y="2130425"/>
            <a:ext cx="5976937" cy="3602038"/>
          </a:xfrm>
          <a:noFill/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9BACC215-38EC-E740-A250-C012DA19B2E5}"/>
              </a:ext>
            </a:extLst>
          </p:cNvPr>
          <p:cNvSpPr/>
          <p:nvPr/>
        </p:nvSpPr>
        <p:spPr>
          <a:xfrm>
            <a:off x="3476947" y="5373216"/>
            <a:ext cx="735013" cy="366712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solidFill>
              <a:srgbClr val="FF0000"/>
            </a:solidFill>
          </a:ln>
          <a:effectLst>
            <a:outerShdw blurRad="50800" dist="50800" dir="5400000" sx="1000" sy="1000" algn="ctr" rotWithShape="0">
              <a:srgbClr val="FF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Wages: Model with Gender Interactions 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9701" name="Textplatzhalter 17"/>
          <p:cNvSpPr>
            <a:spLocks noGrp="1"/>
          </p:cNvSpPr>
          <p:nvPr>
            <p:ph type="body" sz="half" idx="1"/>
          </p:nvPr>
        </p:nvSpPr>
        <p:spPr>
          <a:xfrm>
            <a:off x="468313" y="1571625"/>
            <a:ext cx="7991475" cy="4521200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Wage equation with interactions </a:t>
            </a:r>
            <a:r>
              <a:rPr lang="en-US" sz="2000" i="1" dirty="0" err="1"/>
              <a:t>educ</a:t>
            </a:r>
            <a:r>
              <a:rPr lang="en-US" sz="2000" dirty="0"/>
              <a:t>*</a:t>
            </a:r>
            <a:r>
              <a:rPr lang="en-US" sz="2000" i="1" dirty="0"/>
              <a:t>male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5C867-9C73-470B-826C-8D106750076B}" type="slidenum">
              <a:rPr lang="de-AT" altLang="en-US"/>
              <a:pPr>
                <a:defRPr/>
              </a:pPr>
              <a:t>49</a:t>
            </a:fld>
            <a:endParaRPr lang="de-AT" altLang="en-US" dirty="0"/>
          </a:p>
        </p:txBody>
      </p:sp>
      <p:sp>
        <p:nvSpPr>
          <p:cNvPr id="3072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0722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4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5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30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8" cstate="print"/>
          <a:srcRect/>
          <a:stretch>
            <a:fillRect/>
          </a:stretch>
        </p:blipFill>
        <p:spPr>
          <a:xfrm>
            <a:off x="2622550" y="1989138"/>
            <a:ext cx="5549900" cy="3902075"/>
          </a:xfrm>
          <a:noFill/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920634EB-EA87-6948-AFD8-18DA778890DE}"/>
              </a:ext>
            </a:extLst>
          </p:cNvPr>
          <p:cNvSpPr/>
          <p:nvPr/>
        </p:nvSpPr>
        <p:spPr>
          <a:xfrm>
            <a:off x="3729608" y="5575299"/>
            <a:ext cx="770384" cy="373981"/>
          </a:xfrm>
          <a:prstGeom prst="ellipse">
            <a:avLst/>
          </a:prstGeom>
          <a:solidFill>
            <a:srgbClr val="0070C0">
              <a:alpha val="30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Regression Coefficients</a:t>
            </a:r>
          </a:p>
        </p:txBody>
      </p:sp>
      <p:sp>
        <p:nvSpPr>
          <p:cNvPr id="410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Linear regression model: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/>
              <a:t>		y</a:t>
            </a:r>
            <a:r>
              <a:rPr lang="en-US" sz="2000" baseline="-25000"/>
              <a:t>i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/>
              <a:t>1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/>
              <a:t>2</a:t>
            </a:r>
            <a:r>
              <a:rPr lang="en-US" sz="2000" i="1"/>
              <a:t>x</a:t>
            </a:r>
            <a:r>
              <a:rPr lang="en-US" sz="2000" baseline="-25000"/>
              <a:t>i2</a:t>
            </a:r>
            <a:r>
              <a:rPr lang="en-US" sz="2000"/>
              <a:t> + … +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/>
              <a:t>K</a:t>
            </a:r>
            <a:r>
              <a:rPr lang="en-US" sz="2000" i="1"/>
              <a:t>x</a:t>
            </a:r>
            <a:r>
              <a:rPr lang="en-US" sz="2000" baseline="-25000"/>
              <a:t>iK</a:t>
            </a:r>
            <a:r>
              <a:rPr lang="en-US" sz="2000"/>
              <a:t> + </a:t>
            </a:r>
            <a:r>
              <a:rPr lang="en-US" sz="2000" i="1">
                <a:latin typeface="Symbol" pitchFamily="18" charset="2"/>
              </a:rPr>
              <a:t>e</a:t>
            </a:r>
            <a:r>
              <a:rPr lang="en-US" sz="2000" baseline="-25000"/>
              <a:t>i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’</a:t>
            </a:r>
            <a:r>
              <a:rPr lang="en-US" sz="2000">
                <a:latin typeface="Symbol" pitchFamily="18" charset="2"/>
              </a:rPr>
              <a:t>b </a:t>
            </a:r>
            <a:r>
              <a:rPr lang="en-US" sz="2000"/>
              <a:t>+ </a:t>
            </a:r>
            <a:r>
              <a:rPr lang="el-GR" sz="2000" i="1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</a:t>
            </a:r>
            <a:endParaRPr lang="en-US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Coefficient </a:t>
            </a:r>
            <a:r>
              <a:rPr lang="en-US" sz="2000">
                <a:sym typeface="Symbol" pitchFamily="18" charset="2"/>
              </a:rPr>
              <a:t></a:t>
            </a:r>
            <a:r>
              <a:rPr lang="en-US" sz="2000" baseline="-25000">
                <a:sym typeface="Symbol" pitchFamily="18" charset="2"/>
              </a:rPr>
              <a:t>k </a:t>
            </a:r>
            <a:r>
              <a:rPr lang="en-US" sz="2000"/>
              <a:t>measures the change of </a:t>
            </a:r>
            <a:r>
              <a:rPr lang="en-US" sz="2000" i="1"/>
              <a:t>Y</a:t>
            </a:r>
            <a:r>
              <a:rPr lang="en-US" sz="2000"/>
              <a:t> if </a:t>
            </a:r>
            <a:r>
              <a:rPr lang="en-US" sz="2000" i="1"/>
              <a:t>X</a:t>
            </a:r>
            <a:r>
              <a:rPr lang="en-US" sz="2000" baseline="-25000"/>
              <a:t>k</a:t>
            </a:r>
            <a:r>
              <a:rPr lang="en-US" sz="2000"/>
              <a:t> changes by one unit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de-AT" sz="1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2000"/>
              <a:t>				 for ∆</a:t>
            </a:r>
            <a:r>
              <a:rPr lang="de-AT" sz="2000" i="1"/>
              <a:t>x</a:t>
            </a:r>
            <a:r>
              <a:rPr lang="de-AT" sz="2000" baseline="-25000"/>
              <a:t>k</a:t>
            </a:r>
            <a:r>
              <a:rPr lang="de-AT" sz="2000"/>
              <a:t> = 1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600"/>
          </a:p>
          <a:p>
            <a:pPr eaLnBrk="1" hangingPunct="1">
              <a:spcBef>
                <a:spcPts val="600"/>
              </a:spcBef>
            </a:pPr>
            <a:r>
              <a:rPr lang="en-US" sz="2000"/>
              <a:t>For continuous regressors</a:t>
            </a:r>
          </a:p>
          <a:p>
            <a:pPr eaLnBrk="1" hangingPunct="1">
              <a:spcBef>
                <a:spcPts val="600"/>
              </a:spcBef>
            </a:pPr>
            <a:endParaRPr lang="de-AT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6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</a:t>
            </a:r>
            <a:r>
              <a:rPr lang="en-US" sz="2000">
                <a:sym typeface="Symbol" pitchFamily="18" charset="2"/>
              </a:rPr>
              <a:t> </a:t>
            </a:r>
            <a:r>
              <a:rPr lang="en-US" sz="2000"/>
              <a:t>Marginal effect of changing </a:t>
            </a:r>
            <a:r>
              <a:rPr lang="en-US" sz="2000" i="1"/>
              <a:t>X</a:t>
            </a:r>
            <a:r>
              <a:rPr lang="en-US" sz="2000" baseline="-25000"/>
              <a:t>k</a:t>
            </a:r>
            <a:r>
              <a:rPr lang="en-US" sz="2000"/>
              <a:t> on </a:t>
            </a:r>
            <a:r>
              <a:rPr lang="en-US" sz="2000" i="1"/>
              <a:t>Y</a:t>
            </a:r>
          </a:p>
          <a:p>
            <a:pPr>
              <a:spcBef>
                <a:spcPts val="600"/>
              </a:spcBef>
            </a:pPr>
            <a:r>
              <a:rPr lang="en-US" sz="2000"/>
              <a:t>Ceteris paribus condition: measuring the effect of a change of </a:t>
            </a:r>
            <a:r>
              <a:rPr lang="en-US" sz="2000" i="1"/>
              <a:t>Y</a:t>
            </a:r>
            <a:r>
              <a:rPr lang="en-US" sz="2000"/>
              <a:t> due to a change </a:t>
            </a:r>
            <a:r>
              <a:rPr lang="de-AT" sz="2000"/>
              <a:t>∆</a:t>
            </a:r>
            <a:r>
              <a:rPr lang="de-AT" sz="2000" i="1"/>
              <a:t>x</a:t>
            </a:r>
            <a:r>
              <a:rPr lang="de-AT" sz="2000" baseline="-25000"/>
              <a:t>k</a:t>
            </a:r>
            <a:r>
              <a:rPr lang="de-AT" sz="2000"/>
              <a:t> = 1 </a:t>
            </a:r>
            <a:r>
              <a:rPr lang="en-US" sz="2000"/>
              <a:t>by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/>
              <a:t>k</a:t>
            </a:r>
            <a:r>
              <a:rPr lang="en-US" sz="2000"/>
              <a:t> implies </a:t>
            </a:r>
          </a:p>
          <a:p>
            <a:pPr lvl="1">
              <a:spcBef>
                <a:spcPts val="600"/>
              </a:spcBef>
            </a:pPr>
            <a:r>
              <a:rPr lang="en-US" sz="1800"/>
              <a:t>knowledge which other </a:t>
            </a:r>
            <a:r>
              <a:rPr lang="en-US" sz="1800" i="1"/>
              <a:t>X</a:t>
            </a:r>
            <a:r>
              <a:rPr lang="en-US" sz="1800" baseline="-25000"/>
              <a:t>i</a:t>
            </a:r>
            <a:r>
              <a:rPr lang="en-US" sz="1800" i="1"/>
              <a:t>, i </a:t>
            </a:r>
            <a:r>
              <a:rPr lang="en-US" sz="1800" i="1">
                <a:cs typeface="Arial" charset="0"/>
              </a:rPr>
              <a:t>ǂ k</a:t>
            </a:r>
            <a:r>
              <a:rPr lang="en-US" sz="1800">
                <a:cs typeface="Arial" charset="0"/>
              </a:rPr>
              <a:t>,</a:t>
            </a:r>
            <a:r>
              <a:rPr lang="en-US" sz="1800"/>
              <a:t> are in the model</a:t>
            </a:r>
          </a:p>
          <a:p>
            <a:pPr lvl="1">
              <a:spcBef>
                <a:spcPts val="600"/>
              </a:spcBef>
            </a:pPr>
            <a:r>
              <a:rPr lang="en-US" sz="1800"/>
              <a:t>that all other </a:t>
            </a:r>
            <a:r>
              <a:rPr lang="en-US" sz="1800" i="1"/>
              <a:t>X</a:t>
            </a:r>
            <a:r>
              <a:rPr lang="en-US" sz="1800" baseline="-25000"/>
              <a:t>i</a:t>
            </a:r>
            <a:r>
              <a:rPr lang="en-US" sz="1800" i="1"/>
              <a:t>, i </a:t>
            </a:r>
            <a:r>
              <a:rPr lang="en-US" sz="1800" i="1">
                <a:cs typeface="Arial" charset="0"/>
              </a:rPr>
              <a:t>ǂ k</a:t>
            </a:r>
            <a:r>
              <a:rPr lang="en-US" sz="1800">
                <a:cs typeface="Arial" charset="0"/>
              </a:rPr>
              <a:t>,</a:t>
            </a:r>
            <a:r>
              <a:rPr lang="en-US" sz="1800"/>
              <a:t> remain unchanged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8406E-22D9-4778-B288-E888F160FEC4}" type="slidenum">
              <a:rPr lang="de-AT" altLang="en-US"/>
              <a:pPr>
                <a:defRPr/>
              </a:pPr>
              <a:t>5</a:t>
            </a:fld>
            <a:endParaRPr lang="de-AT" altLang="en-US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476375" y="3744913"/>
          <a:ext cx="1655763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Formel" r:id="rId4" imgW="901440" imgH="457200" progId="Equation.3">
                  <p:embed/>
                </p:oleObj>
              </mc:Choice>
              <mc:Fallback>
                <p:oleObj name="Formel" r:id="rId4" imgW="90144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744913"/>
                        <a:ext cx="1655763" cy="839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9"/>
          <p:cNvGraphicFramePr>
            <a:graphicFrameLocks noChangeAspect="1"/>
          </p:cNvGraphicFramePr>
          <p:nvPr/>
        </p:nvGraphicFramePr>
        <p:xfrm>
          <a:off x="1490663" y="2708275"/>
          <a:ext cx="1785937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Equation" r:id="rId6" imgW="1002960" imgH="431640" progId="Equation.DSMT4">
                  <p:embed/>
                </p:oleObj>
              </mc:Choice>
              <mc:Fallback>
                <p:oleObj name="Equation" r:id="rId6" imgW="100296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0663" y="2708275"/>
                        <a:ext cx="1785937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RESET Test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120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Test of the linear model E{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|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}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’β</a:t>
            </a:r>
            <a:r>
              <a:rPr lang="en-US" sz="2000" dirty="0"/>
              <a:t> against misspecification of the functional form: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Null hypothesis: linear model is correct functional form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Test of H</a:t>
            </a:r>
            <a:r>
              <a:rPr lang="en-US" sz="2000" baseline="-25000" dirty="0"/>
              <a:t>0</a:t>
            </a:r>
            <a:r>
              <a:rPr lang="en-US" sz="2000" dirty="0"/>
              <a:t>: RESET test (Regression Specification Error Test), Ramsey (1969)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Test idea: linear model is extended by adding </a:t>
            </a:r>
            <a:r>
              <a:rPr lang="en-US" sz="2000" i="1" dirty="0"/>
              <a:t>ŷ</a:t>
            </a:r>
            <a:r>
              <a:rPr lang="en-US" sz="2000" baseline="-25000" dirty="0"/>
              <a:t>i</a:t>
            </a:r>
            <a:r>
              <a:rPr lang="en-US" sz="2000" dirty="0"/>
              <a:t>², </a:t>
            </a:r>
            <a:r>
              <a:rPr lang="en-US" sz="2000" i="1" dirty="0"/>
              <a:t>ŷ</a:t>
            </a:r>
            <a:r>
              <a:rPr lang="en-US" sz="2000" baseline="-25000" dirty="0"/>
              <a:t>i</a:t>
            </a:r>
            <a:r>
              <a:rPr lang="en-US" sz="2000" dirty="0"/>
              <a:t>³, ..., where </a:t>
            </a:r>
            <a:r>
              <a:rPr lang="en-US" sz="2000" i="1" dirty="0" err="1"/>
              <a:t>ŷ</a:t>
            </a:r>
            <a:r>
              <a:rPr lang="en-US" sz="2000" baseline="-25000" dirty="0" err="1"/>
              <a:t>i</a:t>
            </a:r>
            <a:r>
              <a:rPr lang="en-US" sz="2000" dirty="0"/>
              <a:t> is the fitted values from the linear model; extension does not improve model fit under H</a:t>
            </a:r>
            <a:r>
              <a:rPr lang="en-US" sz="2000" baseline="-25000" dirty="0"/>
              <a:t>0</a:t>
            </a:r>
            <a:endParaRPr lang="en-US" sz="2000" dirty="0"/>
          </a:p>
          <a:p>
            <a:pPr lvl="1" eaLnBrk="1" hangingPunct="1">
              <a:spcBef>
                <a:spcPts val="600"/>
              </a:spcBef>
            </a:pPr>
            <a:r>
              <a:rPr lang="en-US" sz="1800" i="1" dirty="0"/>
              <a:t>ŷ</a:t>
            </a:r>
            <a:r>
              <a:rPr lang="en-US" sz="1800" baseline="-25000" dirty="0"/>
              <a:t>i</a:t>
            </a:r>
            <a:r>
              <a:rPr lang="en-US" sz="1800" dirty="0"/>
              <a:t>² is a function of squares (and interactions) of the regressor variables; analogously for </a:t>
            </a:r>
            <a:r>
              <a:rPr lang="en-US" sz="1800" i="1" dirty="0"/>
              <a:t>ŷ</a:t>
            </a:r>
            <a:r>
              <a:rPr lang="en-US" sz="1800" baseline="-25000" dirty="0"/>
              <a:t>i</a:t>
            </a:r>
            <a:r>
              <a:rPr lang="en-US" sz="1800" dirty="0"/>
              <a:t>³, ...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1800" dirty="0"/>
              <a:t>If the </a:t>
            </a:r>
            <a:r>
              <a:rPr lang="en-US" sz="1800" i="1" dirty="0"/>
              <a:t>F</a:t>
            </a:r>
            <a:r>
              <a:rPr lang="en-US" sz="1800" dirty="0"/>
              <a:t>-test indicates that the additional regressor </a:t>
            </a:r>
            <a:r>
              <a:rPr lang="en-US" sz="1800" i="1" dirty="0"/>
              <a:t>ŷ</a:t>
            </a:r>
            <a:r>
              <a:rPr lang="en-US" sz="1800" baseline="-25000" dirty="0"/>
              <a:t>i</a:t>
            </a:r>
            <a:r>
              <a:rPr lang="en-US" sz="1800" dirty="0"/>
              <a:t>² contributes to explaining </a:t>
            </a:r>
            <a:r>
              <a:rPr lang="en-US" sz="1800" i="1" dirty="0"/>
              <a:t>Y</a:t>
            </a:r>
            <a:r>
              <a:rPr lang="en-US" sz="1800" dirty="0"/>
              <a:t>: the linear relation is not adequate, another functional form is more appropriate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09681C-3740-4A25-A7E5-80E62EAC5C73}" type="slidenum">
              <a:rPr lang="de-AT" altLang="en-US"/>
              <a:pPr>
                <a:defRPr/>
              </a:pPr>
              <a:t>50</a:t>
            </a:fld>
            <a:endParaRPr lang="de-AT" alt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The RESET Test Procedure </a:t>
            </a:r>
          </a:p>
        </p:txBody>
      </p:sp>
      <p:sp>
        <p:nvSpPr>
          <p:cNvPr id="5120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Test of the linear model E{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|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}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’β</a:t>
            </a:r>
            <a:r>
              <a:rPr lang="en-US" sz="2000" dirty="0"/>
              <a:t> against misspecification of the functional form: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Linear model extended by adding </a:t>
            </a:r>
            <a:r>
              <a:rPr lang="en-US" sz="2000" i="1" dirty="0"/>
              <a:t>ŷ</a:t>
            </a:r>
            <a:r>
              <a:rPr lang="en-US" sz="2000" baseline="-25000" dirty="0"/>
              <a:t>i</a:t>
            </a:r>
            <a:r>
              <a:rPr lang="en-US" sz="2000" dirty="0"/>
              <a:t>², ..., </a:t>
            </a:r>
            <a:r>
              <a:rPr lang="en-US" sz="2000" i="1" dirty="0" err="1"/>
              <a:t>ŷ</a:t>
            </a:r>
            <a:r>
              <a:rPr lang="en-US" sz="2000" baseline="-25000" dirty="0" err="1"/>
              <a:t>i</a:t>
            </a:r>
            <a:r>
              <a:rPr lang="en-US" sz="2000" baseline="30000" dirty="0" err="1"/>
              <a:t>Q</a:t>
            </a:r>
            <a:endParaRPr lang="en-US" sz="2000" baseline="30000" dirty="0"/>
          </a:p>
          <a:p>
            <a:pPr eaLnBrk="1" hangingPunct="1">
              <a:spcBef>
                <a:spcPts val="600"/>
              </a:spcBef>
            </a:pPr>
            <a:r>
              <a:rPr lang="en-US" sz="2000" i="1" dirty="0"/>
              <a:t>F- </a:t>
            </a:r>
            <a:r>
              <a:rPr lang="en-US" sz="2000" dirty="0"/>
              <a:t>(or </a:t>
            </a:r>
            <a:r>
              <a:rPr lang="en-US" sz="2000" i="1" dirty="0"/>
              <a:t>t</a:t>
            </a:r>
            <a:r>
              <a:rPr lang="en-US" sz="2000" dirty="0"/>
              <a:t>-) test to decide whether </a:t>
            </a:r>
            <a:r>
              <a:rPr lang="en-US" sz="2000" i="1" dirty="0"/>
              <a:t>ŷ</a:t>
            </a:r>
            <a:r>
              <a:rPr lang="en-US" sz="2000" baseline="-25000" dirty="0"/>
              <a:t>i</a:t>
            </a:r>
            <a:r>
              <a:rPr lang="en-US" sz="2000" dirty="0"/>
              <a:t>², ..., </a:t>
            </a:r>
            <a:r>
              <a:rPr lang="en-US" sz="2000" i="1" dirty="0" err="1"/>
              <a:t>ŷ</a:t>
            </a:r>
            <a:r>
              <a:rPr lang="en-US" sz="2000" baseline="-25000" dirty="0" err="1"/>
              <a:t>i</a:t>
            </a:r>
            <a:r>
              <a:rPr lang="en-US" sz="2000" baseline="30000" dirty="0" err="1"/>
              <a:t>Q</a:t>
            </a:r>
            <a:r>
              <a:rPr lang="en-US" sz="2000" dirty="0"/>
              <a:t> contribute as additional regressors to explaining </a:t>
            </a:r>
            <a:r>
              <a:rPr lang="en-US" sz="2000" i="1" dirty="0"/>
              <a:t>Y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Maximal power </a:t>
            </a:r>
            <a:r>
              <a:rPr lang="en-US" sz="2000" i="1" dirty="0"/>
              <a:t>Q</a:t>
            </a:r>
            <a:r>
              <a:rPr lang="en-US" sz="2000" dirty="0"/>
              <a:t> of fitted values: typical choice is </a:t>
            </a:r>
            <a:r>
              <a:rPr lang="en-US" sz="2000" i="1" dirty="0"/>
              <a:t>Q </a:t>
            </a:r>
            <a:r>
              <a:rPr lang="en-US" sz="2000" dirty="0"/>
              <a:t>= 2 or </a:t>
            </a:r>
            <a:r>
              <a:rPr lang="en-US" sz="2000" i="1" dirty="0"/>
              <a:t>Q </a:t>
            </a:r>
            <a:r>
              <a:rPr lang="en-US" sz="2000" dirty="0"/>
              <a:t>= 3</a:t>
            </a:r>
          </a:p>
          <a:p>
            <a:pPr eaLnBrk="1" hangingPunct="1">
              <a:spcBef>
                <a:spcPts val="600"/>
              </a:spcBef>
              <a:buNone/>
            </a:pPr>
            <a:endParaRPr lang="en-US" sz="900" dirty="0"/>
          </a:p>
          <a:p>
            <a:pPr eaLnBrk="1" hangingPunct="1">
              <a:spcBef>
                <a:spcPts val="600"/>
              </a:spcBef>
              <a:buNone/>
            </a:pPr>
            <a:r>
              <a:rPr lang="en-US" sz="2000" dirty="0"/>
              <a:t>In </a:t>
            </a:r>
            <a:r>
              <a:rPr lang="en-US" sz="2000" b="1" dirty="0">
                <a:solidFill>
                  <a:srgbClr val="FF0000"/>
                </a:solidFill>
              </a:rPr>
              <a:t>GRETL</a:t>
            </a:r>
            <a:r>
              <a:rPr lang="en-US" sz="2000" dirty="0"/>
              <a:t>: Ordinary Least Squares… =&gt; Tests =&gt; Ramsey’s RESET, input of </a:t>
            </a:r>
            <a:r>
              <a:rPr lang="en-US" sz="2000" i="1" dirty="0"/>
              <a:t>Q</a:t>
            </a:r>
            <a:endParaRPr lang="de-AT" sz="2000" i="1" dirty="0"/>
          </a:p>
          <a:p>
            <a:pPr eaLnBrk="1" hangingPunct="1">
              <a:spcBef>
                <a:spcPts val="600"/>
              </a:spcBef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09681C-3740-4A25-A7E5-80E62EAC5C73}" type="slidenum">
              <a:rPr lang="de-AT" altLang="en-US"/>
              <a:pPr>
                <a:defRPr/>
              </a:pPr>
              <a:t>51</a:t>
            </a:fld>
            <a:endParaRPr lang="de-AT" alt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Wages: RESET Test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9701" name="Textplatzhalter 17"/>
          <p:cNvSpPr>
            <a:spLocks noGrp="1"/>
          </p:cNvSpPr>
          <p:nvPr>
            <p:ph type="body" sz="half" idx="1"/>
          </p:nvPr>
        </p:nvSpPr>
        <p:spPr>
          <a:xfrm>
            <a:off x="395288" y="1571625"/>
            <a:ext cx="7993062" cy="4521200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The fitted models are (</a:t>
            </a:r>
            <a:r>
              <a:rPr lang="en-US" sz="2000" dirty="0"/>
              <a:t>with </a:t>
            </a:r>
            <a:r>
              <a:rPr lang="en-US" sz="2000" i="1" dirty="0" err="1"/>
              <a:t>l_x</a:t>
            </a:r>
            <a:r>
              <a:rPr lang="en-US" sz="2000" dirty="0"/>
              <a:t> for log(</a:t>
            </a:r>
            <a:r>
              <a:rPr lang="en-US" sz="2000" i="1" dirty="0"/>
              <a:t>x</a:t>
            </a:r>
            <a:r>
              <a:rPr lang="en-US" sz="2000" dirty="0"/>
              <a:t>))</a:t>
            </a:r>
            <a:endParaRPr lang="en-US" sz="2000" dirty="0"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	 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-2.046 + 1.406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+ 0.608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	    (A)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l</a:t>
            </a:r>
            <a:r>
              <a:rPr lang="en-US" sz="2000" dirty="0" err="1">
                <a:cs typeface="Arial" charset="0"/>
              </a:rPr>
              <a:t>_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0.119 + 0.260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+ 0.115 </a:t>
            </a:r>
            <a:r>
              <a:rPr lang="en-US" sz="2000" i="1" dirty="0" err="1">
                <a:cs typeface="Arial" charset="0"/>
              </a:rPr>
              <a:t>l_school</a:t>
            </a:r>
            <a:r>
              <a:rPr lang="en-US" sz="2000" i="1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     (B) 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Test of specification of the functional form with </a:t>
            </a:r>
            <a:r>
              <a:rPr lang="en-US" sz="2000" i="1" dirty="0"/>
              <a:t>Q</a:t>
            </a:r>
            <a:r>
              <a:rPr lang="en-US" sz="2000" dirty="0"/>
              <a:t> = 3</a:t>
            </a:r>
          </a:p>
          <a:p>
            <a:pPr eaLnBrk="1" hangingPunct="1">
              <a:defRPr/>
            </a:pPr>
            <a:r>
              <a:rPr lang="en-US" sz="2000" dirty="0"/>
              <a:t>Model A: Test statistic: </a:t>
            </a:r>
            <a:r>
              <a:rPr lang="en-US" sz="2000" i="1" dirty="0"/>
              <a:t>F</a:t>
            </a:r>
            <a:r>
              <a:rPr lang="en-US" sz="2000" dirty="0"/>
              <a:t>(2, 3288) = 10.23, </a:t>
            </a:r>
            <a:r>
              <a:rPr lang="en-US" sz="2000" i="1" dirty="0"/>
              <a:t>p</a:t>
            </a:r>
            <a:r>
              <a:rPr lang="en-US" sz="2000" dirty="0"/>
              <a:t>-value = 3.723e-005</a:t>
            </a:r>
          </a:p>
          <a:p>
            <a:pPr eaLnBrk="1" hangingPunct="1">
              <a:defRPr/>
            </a:pPr>
            <a:r>
              <a:rPr lang="en-US" sz="2000" dirty="0"/>
              <a:t>Model B: Test statistic: </a:t>
            </a:r>
            <a:r>
              <a:rPr lang="en-US" sz="2000" i="1" dirty="0"/>
              <a:t>F</a:t>
            </a:r>
            <a:r>
              <a:rPr lang="en-US" sz="2000" dirty="0"/>
              <a:t>(2, 3288) = 4.52, </a:t>
            </a:r>
            <a:r>
              <a:rPr lang="en-US" sz="2000" i="1" dirty="0"/>
              <a:t>p</a:t>
            </a:r>
            <a:r>
              <a:rPr lang="en-US" sz="2000" dirty="0"/>
              <a:t>-value = 0.011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/>
              <a:t>For both models the adequacy of the functional form is in doubt</a:t>
            </a:r>
          </a:p>
          <a:p>
            <a:pPr eaLnBrk="1" hangingPunct="1"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69925D-82CE-4DAE-BD86-DC3D0C2BFFCB}" type="slidenum">
              <a:rPr lang="de-AT" altLang="en-US"/>
              <a:pPr>
                <a:defRPr/>
              </a:pPr>
              <a:t>52</a:t>
            </a:fld>
            <a:endParaRPr lang="de-AT" altLang="en-US" dirty="0"/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The Linear Model: Interpretation 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Selection of Regressors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Selection Criteria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Comparison of Competing Models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Specification of the Functional Form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Structural Break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8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015FB-2778-431C-8607-1EEBF12A8E04}" type="slidenum">
              <a:rPr lang="de-AT" altLang="en-US"/>
              <a:pPr>
                <a:defRPr/>
              </a:pPr>
              <a:t>53</a:t>
            </a:fld>
            <a:endParaRPr lang="de-AT" altLang="en-US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Structural Break: Chow Test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174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In time-series context, coefficients of a model may change due to a major policy change, e.g., the oil price shock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Modeling a process with structural break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	 E{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|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}=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’β</a:t>
            </a:r>
            <a:r>
              <a:rPr lang="en-US" sz="2000" dirty="0"/>
              <a:t> + </a:t>
            </a:r>
            <a:r>
              <a:rPr lang="en-US" sz="2000" i="1" dirty="0" err="1"/>
              <a:t>g</a:t>
            </a:r>
            <a:r>
              <a:rPr lang="en-US" sz="2000" baseline="-25000" dirty="0" err="1"/>
              <a:t>i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/>
              <a:t>’ γ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with dummy variable </a:t>
            </a:r>
            <a:r>
              <a:rPr lang="en-US" sz="2000" i="1" dirty="0" err="1"/>
              <a:t>g</a:t>
            </a:r>
            <a:r>
              <a:rPr lang="en-US" sz="2000" baseline="-25000" dirty="0" err="1"/>
              <a:t>i</a:t>
            </a:r>
            <a:r>
              <a:rPr lang="en-US" sz="2000" dirty="0"/>
              <a:t>=0 before the break, </a:t>
            </a:r>
            <a:r>
              <a:rPr lang="en-US" sz="2000" i="1" dirty="0" err="1"/>
              <a:t>g</a:t>
            </a:r>
            <a:r>
              <a:rPr lang="en-US" sz="2000" baseline="-25000" dirty="0" err="1"/>
              <a:t>i</a:t>
            </a:r>
            <a:r>
              <a:rPr lang="en-US" sz="2000" dirty="0"/>
              <a:t>=1 after the break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Regressors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, coefficients β before, </a:t>
            </a:r>
            <a:r>
              <a:rPr lang="en-US" sz="2000" dirty="0" err="1"/>
              <a:t>β+γ</a:t>
            </a:r>
            <a:r>
              <a:rPr lang="en-US" sz="2000" dirty="0"/>
              <a:t> after the break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Null hypothesis: no structural break, γ=0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Test procedure: fitting the extended model, </a:t>
            </a:r>
            <a:r>
              <a:rPr lang="en-US" sz="2000" i="1" dirty="0"/>
              <a:t>F</a:t>
            </a:r>
            <a:r>
              <a:rPr lang="en-US" sz="2000" dirty="0"/>
              <a:t>- (or </a:t>
            </a:r>
            <a:r>
              <a:rPr lang="en-US" sz="2000" i="1" dirty="0"/>
              <a:t>t</a:t>
            </a:r>
            <a:r>
              <a:rPr lang="en-US" sz="2000" dirty="0"/>
              <a:t>-) test of γ=0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4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with </a:t>
            </a:r>
            <a:r>
              <a:rPr lang="en-US" sz="2000" i="1" dirty="0" err="1"/>
              <a:t>S</a:t>
            </a:r>
            <a:r>
              <a:rPr lang="en-US" sz="2000" baseline="-25000" dirty="0" err="1"/>
              <a:t>r</a:t>
            </a:r>
            <a:r>
              <a:rPr lang="en-US" sz="2000" dirty="0"/>
              <a:t> (</a:t>
            </a:r>
            <a:r>
              <a:rPr lang="en-US" sz="2000" i="1" dirty="0"/>
              <a:t>S</a:t>
            </a:r>
            <a:r>
              <a:rPr lang="en-US" sz="2000" baseline="-25000" dirty="0"/>
              <a:t>u</a:t>
            </a:r>
            <a:r>
              <a:rPr lang="en-US" sz="2000" dirty="0"/>
              <a:t>): sum of squared residuals of the (un)restricted model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Chow test for structural break or structural change, Chow (1960)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D17BA6-8FA9-476E-AA1D-DC7195A0969E}" type="slidenum">
              <a:rPr lang="de-AT" altLang="en-US"/>
              <a:pPr>
                <a:defRPr/>
              </a:pPr>
              <a:t>54</a:t>
            </a:fld>
            <a:endParaRPr lang="de-AT" altLang="en-US" dirty="0"/>
          </a:p>
        </p:txBody>
      </p:sp>
      <p:sp>
        <p:nvSpPr>
          <p:cNvPr id="3175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174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8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4"/>
          <p:cNvGraphicFramePr>
            <a:graphicFrameLocks noChangeAspect="1"/>
          </p:cNvGraphicFramePr>
          <p:nvPr/>
        </p:nvGraphicFramePr>
        <p:xfrm>
          <a:off x="1465263" y="4562475"/>
          <a:ext cx="2170112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9" name="Equation" r:id="rId6" imgW="1269720" imgH="431640" progId="Equation.DSMT4">
                  <p:embed/>
                </p:oleObj>
              </mc:Choice>
              <mc:Fallback>
                <p:oleObj name="Equation" r:id="rId6" imgW="126972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4562475"/>
                        <a:ext cx="2170112" cy="73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Chow Test: The Practice</a:t>
            </a:r>
            <a:endParaRPr lang="en-US" sz="40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427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Test procedure is performed in the following steps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Fit the restricted model: </a:t>
            </a:r>
            <a:r>
              <a:rPr lang="en-US" sz="2000" i="1" dirty="0" err="1"/>
              <a:t>S</a:t>
            </a:r>
            <a:r>
              <a:rPr lang="en-US" sz="2000" baseline="-25000" dirty="0" err="1"/>
              <a:t>r</a:t>
            </a:r>
            <a:endParaRPr lang="en-US" sz="2000" dirty="0"/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Fit the extended model: </a:t>
            </a:r>
            <a:r>
              <a:rPr lang="en-US" sz="2000" i="1" dirty="0"/>
              <a:t>S</a:t>
            </a:r>
            <a:r>
              <a:rPr lang="en-US" sz="2000" baseline="-25000" dirty="0"/>
              <a:t>u</a:t>
            </a:r>
            <a:endParaRPr lang="en-US" sz="2000" dirty="0"/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Calculate </a:t>
            </a:r>
            <a:r>
              <a:rPr lang="en-US" sz="2000" i="1" dirty="0"/>
              <a:t>F</a:t>
            </a:r>
            <a:r>
              <a:rPr lang="en-US" sz="2000" dirty="0"/>
              <a:t> and the </a:t>
            </a:r>
            <a:r>
              <a:rPr lang="en-US" sz="2000" i="1" dirty="0"/>
              <a:t>p</a:t>
            </a:r>
            <a:r>
              <a:rPr lang="en-US" sz="2000" dirty="0"/>
              <a:t>-value from the </a:t>
            </a:r>
            <a:r>
              <a:rPr lang="en-US" sz="2000" i="1" dirty="0"/>
              <a:t>F</a:t>
            </a:r>
            <a:r>
              <a:rPr lang="en-US" sz="2000" dirty="0"/>
              <a:t>-distribution with </a:t>
            </a:r>
            <a:r>
              <a:rPr lang="en-US" sz="2000" i="1" dirty="0"/>
              <a:t>K</a:t>
            </a:r>
            <a:r>
              <a:rPr lang="en-US" sz="2000" dirty="0"/>
              <a:t> and </a:t>
            </a:r>
            <a:r>
              <a:rPr lang="en-US" sz="2000" i="1" dirty="0"/>
              <a:t>N-2K</a:t>
            </a:r>
            <a:r>
              <a:rPr lang="en-US" sz="2000" dirty="0"/>
              <a:t> </a:t>
            </a:r>
            <a:r>
              <a:rPr lang="en-US" sz="2000" dirty="0" err="1"/>
              <a:t>d.f</a:t>
            </a:r>
            <a:r>
              <a:rPr lang="en-US" sz="2000" dirty="0"/>
              <a:t>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Needs knowledge of break point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8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In </a:t>
            </a:r>
            <a:r>
              <a:rPr lang="en-US" sz="2000" b="1" dirty="0">
                <a:solidFill>
                  <a:srgbClr val="FF0000"/>
                </a:solidFill>
              </a:rPr>
              <a:t>GRETL</a:t>
            </a:r>
            <a:r>
              <a:rPr lang="en-US" sz="2000" dirty="0"/>
              <a:t>: Ordinary Least Squares… =&gt; Tests =&gt; Chow test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input of the first observation period after the break point </a:t>
            </a:r>
            <a:endParaRPr lang="de-AT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348D8-1794-4DC7-A33F-22951A40AE6F}" type="slidenum">
              <a:rPr lang="de-AT" altLang="en-US"/>
              <a:pPr>
                <a:defRPr/>
              </a:pPr>
              <a:t>55</a:t>
            </a:fld>
            <a:endParaRPr lang="de-AT" alt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Your Homework</a:t>
            </a:r>
          </a:p>
        </p:txBody>
      </p:sp>
      <p:sp>
        <p:nvSpPr>
          <p:cNvPr id="5529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484784"/>
            <a:ext cx="8031163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/>
            </a:pPr>
            <a:r>
              <a:rPr lang="en-US" sz="2000" dirty="0"/>
              <a:t>Use the data set “</a:t>
            </a:r>
            <a:r>
              <a:rPr lang="en-US" sz="2000" dirty="0" err="1"/>
              <a:t>bwages</a:t>
            </a:r>
            <a:r>
              <a:rPr lang="en-US" sz="2000" dirty="0"/>
              <a:t>” of </a:t>
            </a:r>
            <a:r>
              <a:rPr lang="en-US" sz="2000" dirty="0" err="1"/>
              <a:t>Verbeek</a:t>
            </a:r>
            <a:r>
              <a:rPr lang="en-US" sz="2000" dirty="0"/>
              <a:t> for the following analyses: 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Estimate the model where the hourly wages (</a:t>
            </a:r>
            <a:r>
              <a:rPr lang="en-US" sz="1800" i="1" dirty="0"/>
              <a:t>wage</a:t>
            </a:r>
            <a:r>
              <a:rPr lang="en-US" sz="1800" dirty="0"/>
              <a:t>) are explained by </a:t>
            </a:r>
            <a:r>
              <a:rPr lang="en-US" sz="1800" i="1" dirty="0" err="1"/>
              <a:t>exper</a:t>
            </a:r>
            <a:r>
              <a:rPr lang="en-US" sz="1800" dirty="0"/>
              <a:t>, </a:t>
            </a:r>
            <a:r>
              <a:rPr lang="en-US" sz="1800" i="1" dirty="0"/>
              <a:t>male</a:t>
            </a:r>
            <a:r>
              <a:rPr lang="en-US" sz="1800" dirty="0"/>
              <a:t>, and </a:t>
            </a:r>
            <a:r>
              <a:rPr lang="en-US" sz="1800" i="1" dirty="0" err="1"/>
              <a:t>educ</a:t>
            </a:r>
            <a:r>
              <a:rPr lang="en-US" sz="1800" dirty="0"/>
              <a:t>; interpret the results.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 err="1"/>
              <a:t>Educ</a:t>
            </a:r>
            <a:r>
              <a:rPr lang="en-US" sz="1800" dirty="0"/>
              <a:t> represents the level of education; what does that mean for the estimated coefficient for </a:t>
            </a:r>
            <a:r>
              <a:rPr lang="en-US" sz="1800" i="1" dirty="0" err="1"/>
              <a:t>educ</a:t>
            </a:r>
            <a:r>
              <a:rPr lang="en-US" sz="1800" dirty="0"/>
              <a:t> in task a).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Repeat task a) using dummy variables for the education levels, </a:t>
            </a:r>
            <a:r>
              <a:rPr lang="en-US" sz="1800" i="1" dirty="0"/>
              <a:t>d2</a:t>
            </a:r>
            <a:r>
              <a:rPr lang="en-US" sz="1800" dirty="0"/>
              <a:t> for </a:t>
            </a:r>
            <a:r>
              <a:rPr lang="en-US" sz="1800" i="1" dirty="0" err="1"/>
              <a:t>educ</a:t>
            </a:r>
            <a:r>
              <a:rPr lang="en-US" sz="1800" dirty="0"/>
              <a:t> = 2, …, </a:t>
            </a:r>
            <a:r>
              <a:rPr lang="en-US" sz="1800" i="1" dirty="0"/>
              <a:t>d5</a:t>
            </a:r>
            <a:r>
              <a:rPr lang="en-US" sz="1800" dirty="0"/>
              <a:t> for </a:t>
            </a:r>
            <a:r>
              <a:rPr lang="en-US" sz="1800" i="1" dirty="0" err="1"/>
              <a:t>educ</a:t>
            </a:r>
            <a:r>
              <a:rPr lang="en-US" sz="1800" dirty="0"/>
              <a:t> = 5 instead of the variable </a:t>
            </a:r>
            <a:r>
              <a:rPr lang="en-US" sz="1800" i="1" dirty="0" err="1"/>
              <a:t>educ</a:t>
            </a:r>
            <a:r>
              <a:rPr lang="en-US" sz="1800" dirty="0"/>
              <a:t>; compare the models from this and task a) by using (</a:t>
            </a:r>
            <a:r>
              <a:rPr lang="en-US" sz="1800" dirty="0" err="1"/>
              <a:t>i</a:t>
            </a:r>
            <a:r>
              <a:rPr lang="en-US" sz="1800" dirty="0"/>
              <a:t>) the non-nested </a:t>
            </a:r>
            <a:r>
              <a:rPr lang="en-US" sz="1800" i="1" dirty="0"/>
              <a:t>F</a:t>
            </a:r>
            <a:r>
              <a:rPr lang="en-US" sz="1800" dirty="0"/>
              <a:t>-test and (ii) the </a:t>
            </a:r>
            <a:r>
              <a:rPr lang="en-US" sz="1800" i="1" dirty="0"/>
              <a:t>J</a:t>
            </a:r>
            <a:r>
              <a:rPr lang="en-US" sz="1800" dirty="0"/>
              <a:t>-test; interpret the results. </a:t>
            </a:r>
            <a:endParaRPr lang="en-US" sz="1800" b="1" dirty="0">
              <a:solidFill>
                <a:srgbClr val="FF0000"/>
              </a:solidFill>
            </a:endParaRP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Use the PE-test to decide whether the model of a) (where hourly wages, </a:t>
            </a:r>
            <a:r>
              <a:rPr lang="en-US" sz="1800" i="1" dirty="0"/>
              <a:t>wage, </a:t>
            </a:r>
            <a:r>
              <a:rPr lang="en-US" sz="1800" dirty="0"/>
              <a:t>are explained) or the same model but with </a:t>
            </a:r>
            <a:r>
              <a:rPr lang="en-US" sz="1800" i="1" dirty="0" err="1"/>
              <a:t>lnwage</a:t>
            </a:r>
            <a:r>
              <a:rPr lang="en-US" sz="1800" i="1" dirty="0"/>
              <a:t>, </a:t>
            </a:r>
            <a:r>
              <a:rPr lang="en-US" sz="1800" dirty="0"/>
              <a:t>log hourly wages, as explained variable is to be preferred; interpret the result.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Estimate the model for log hourly wages (</a:t>
            </a:r>
            <a:r>
              <a:rPr lang="en-US" sz="1800" i="1" dirty="0" err="1"/>
              <a:t>lnwage</a:t>
            </a:r>
            <a:r>
              <a:rPr lang="en-US" sz="1800" dirty="0"/>
              <a:t>) with regressors </a:t>
            </a:r>
            <a:r>
              <a:rPr lang="en-US" sz="1800" i="1" dirty="0" err="1"/>
              <a:t>lnexper</a:t>
            </a:r>
            <a:r>
              <a:rPr lang="en-US" sz="1800" dirty="0"/>
              <a:t>, </a:t>
            </a:r>
            <a:r>
              <a:rPr lang="en-US" sz="1800" i="1" dirty="0"/>
              <a:t>male</a:t>
            </a:r>
            <a:r>
              <a:rPr lang="en-US" sz="1800" dirty="0"/>
              <a:t>, </a:t>
            </a:r>
            <a:r>
              <a:rPr lang="en-US" sz="1800" i="1" dirty="0" err="1"/>
              <a:t>educ</a:t>
            </a:r>
            <a:r>
              <a:rPr lang="en-US" sz="1800" i="1" dirty="0"/>
              <a:t>, </a:t>
            </a:r>
            <a:r>
              <a:rPr lang="en-US" sz="1800" dirty="0"/>
              <a:t>and</a:t>
            </a:r>
            <a:r>
              <a:rPr lang="en-US" sz="1800" i="1" dirty="0"/>
              <a:t> </a:t>
            </a:r>
            <a:r>
              <a:rPr lang="en-US" sz="1800" dirty="0"/>
              <a:t>the interaction </a:t>
            </a:r>
            <a:r>
              <a:rPr lang="en-US" sz="1800" i="1" dirty="0"/>
              <a:t>male</a:t>
            </a:r>
            <a:r>
              <a:rPr lang="en-US" sz="1800" dirty="0"/>
              <a:t>*</a:t>
            </a:r>
            <a:r>
              <a:rPr lang="en-US" sz="1800" i="1" dirty="0" err="1"/>
              <a:t>lnexper</a:t>
            </a:r>
            <a:r>
              <a:rPr lang="en-US" sz="1800" dirty="0"/>
              <a:t> as additional regressor; interpret the results.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7E4DCE-B156-49CD-A418-C759E62518F8}" type="slidenum">
              <a:rPr lang="de-AT" altLang="en-US"/>
              <a:pPr>
                <a:defRPr/>
              </a:pPr>
              <a:t>56</a:t>
            </a:fld>
            <a:endParaRPr lang="de-AT" alt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Your Homework, </a:t>
            </a:r>
            <a:r>
              <a:rPr lang="en-US" sz="28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632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75625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 startAt="2"/>
            </a:pPr>
            <a:r>
              <a:rPr lang="en-US" sz="2000" dirty="0"/>
              <a:t>OLS is used to estimate </a:t>
            </a:r>
            <a:r>
              <a:rPr lang="en-US" sz="2000" dirty="0">
                <a:cs typeface="Arial" charset="0"/>
              </a:rPr>
              <a:t>β from </a:t>
            </a:r>
            <a:r>
              <a:rPr lang="en-US" sz="2000" i="1" dirty="0" err="1"/>
              <a:t>y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‘</a:t>
            </a:r>
            <a:r>
              <a:rPr lang="en-US" sz="2000" dirty="0">
                <a:cs typeface="Arial" charset="0"/>
              </a:rPr>
              <a:t>β +</a:t>
            </a:r>
            <a:r>
              <a:rPr lang="en-US" sz="2000" dirty="0"/>
              <a:t> </a:t>
            </a:r>
            <a:r>
              <a:rPr lang="en-US" sz="2000" i="1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, but a relevant regressor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/>
              <a:t> is neglected: </a:t>
            </a:r>
            <a:r>
              <a:rPr lang="en-US" sz="2000" i="1" dirty="0" err="1"/>
              <a:t>y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‘</a:t>
            </a:r>
            <a:r>
              <a:rPr lang="en-US" sz="2000" dirty="0">
                <a:cs typeface="Arial" charset="0"/>
              </a:rPr>
              <a:t>β +</a:t>
            </a:r>
            <a:r>
              <a:rPr lang="en-US" sz="2000" dirty="0"/>
              <a:t>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‘γ</a:t>
            </a:r>
            <a:r>
              <a:rPr lang="en-US" sz="2000" dirty="0">
                <a:cs typeface="Arial" charset="0"/>
              </a:rPr>
              <a:t> +</a:t>
            </a:r>
            <a:r>
              <a:rPr lang="en-US" sz="2000" dirty="0"/>
              <a:t> </a:t>
            </a:r>
            <a:r>
              <a:rPr lang="en-US" sz="2000" i="1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. (a) </a:t>
            </a:r>
            <a:r>
              <a:rPr lang="en-US" sz="2000" dirty="0"/>
              <a:t>Show that the estimate </a:t>
            </a:r>
            <a:r>
              <a:rPr lang="en-US" sz="2000" i="1" dirty="0"/>
              <a:t>b</a:t>
            </a:r>
            <a:r>
              <a:rPr lang="en-US" sz="2000" dirty="0"/>
              <a:t> is biased, and derive an expression for the bias; (b) what test statistic can be used for testing H</a:t>
            </a:r>
            <a:r>
              <a:rPr lang="en-US" sz="2000" baseline="-25000" dirty="0"/>
              <a:t>0</a:t>
            </a:r>
            <a:r>
              <a:rPr lang="en-US" sz="2000" dirty="0"/>
              <a:t>: γ</a:t>
            </a:r>
            <a:r>
              <a:rPr lang="de-AT" sz="2000" baseline="-25000" dirty="0"/>
              <a:t> </a:t>
            </a:r>
            <a:r>
              <a:rPr lang="de-AT" sz="2000" dirty="0"/>
              <a:t>= 0? </a:t>
            </a:r>
          </a:p>
          <a:p>
            <a:pPr marL="457200" indent="-457200">
              <a:buSzPct val="100000"/>
              <a:buFont typeface="Garamond" pitchFamily="18" charset="0"/>
              <a:buAutoNum type="arabicPeriod" startAt="2"/>
            </a:pPr>
            <a:r>
              <a:rPr lang="en-US" sz="2000" dirty="0"/>
              <a:t>The linear regression is specified as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US" sz="2000" dirty="0"/>
              <a:t>		log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’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l-GR" sz="2000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endParaRPr lang="en-US" sz="2000" dirty="0"/>
          </a:p>
          <a:p>
            <a:pPr marL="457200" indent="-457200">
              <a:buSzPct val="100000"/>
              <a:buNone/>
            </a:pPr>
            <a:r>
              <a:rPr lang="en-US" sz="2000" dirty="0"/>
              <a:t>	Show that the elasticity of </a:t>
            </a:r>
            <a:r>
              <a:rPr lang="en-US" sz="2000" i="1" dirty="0"/>
              <a:t>Y</a:t>
            </a:r>
            <a:r>
              <a:rPr lang="en-US" sz="2000" dirty="0"/>
              <a:t> with respect to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r>
              <a:rPr lang="en-US" sz="2000" dirty="0"/>
              <a:t> is </a:t>
            </a:r>
            <a:r>
              <a:rPr lang="en-US" sz="2000" dirty="0" err="1"/>
              <a:t>β</a:t>
            </a:r>
            <a:r>
              <a:rPr lang="en-US" sz="2000" baseline="-25000" dirty="0" err="1"/>
              <a:t>k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ik</a:t>
            </a:r>
            <a:r>
              <a:rPr lang="en-US" sz="2000" dirty="0"/>
              <a:t>.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AF8B59-E623-4D87-9220-338F2E3CDB5A}" type="slidenum">
              <a:rPr lang="de-AT" altLang="en-US"/>
              <a:pPr>
                <a:defRPr/>
              </a:pPr>
              <a:t>57</a:t>
            </a:fld>
            <a:endParaRPr lang="de-AT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Coefficients of Wage Equation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Wage equation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</a:t>
            </a:r>
            <a:r>
              <a:rPr lang="el-GR" sz="2000" i="1" dirty="0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/>
              <a:t>	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 measures the </a:t>
            </a:r>
            <a:r>
              <a:rPr lang="en-US" sz="2000" dirty="0"/>
              <a:t>impact of one additional year at school upon a person’s wage, keeping gender and years of experience fixed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Wage equation fitted to all 3294 observations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-3.38 + 1.34*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+ 0.64*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+ 0.12*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One extra year at school, e.g., at the university, results in an increase of 64 cents; a 4-year study results in an increase of 2.56 USD of the wage </a:t>
            </a:r>
            <a:r>
              <a:rPr lang="en-US" sz="2000" dirty="0" err="1"/>
              <a:t>p.h</a:t>
            </a:r>
            <a:r>
              <a:rPr lang="en-US" sz="2000" dirty="0"/>
              <a:t>.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This is true for otherwise (gender, experience) identical people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9F797C-905C-4626-8C6B-15716F983D9D}" type="slidenum">
              <a:rPr lang="de-AT" altLang="en-US"/>
              <a:pPr>
                <a:defRPr/>
              </a:pPr>
              <a:t>6</a:t>
            </a:fld>
            <a:endParaRPr lang="de-AT" altLang="en-US"/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1457325" y="3046413"/>
          <a:ext cx="4146550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quation" r:id="rId4" imgW="2323800" imgH="482400" progId="Equation.DSMT4">
                  <p:embed/>
                </p:oleObj>
              </mc:Choice>
              <mc:Fallback>
                <p:oleObj name="Equation" r:id="rId4" imgW="2323800" imgH="482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325" y="3046413"/>
                        <a:ext cx="4146550" cy="862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Regression Coefficients,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/>
              <a:t>The marginal effect of a changing regressor may depend on other variables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Examples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Wage equation: </a:t>
            </a:r>
            <a:r>
              <a:rPr lang="en-US" sz="2000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wage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= 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1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2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male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3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age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4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age</a:t>
            </a:r>
            <a:r>
              <a:rPr lang="en-US" sz="2000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baseline="30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2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/>
              <a:t>	</a:t>
            </a:r>
            <a:r>
              <a:rPr lang="en-US" sz="2000" dirty="0">
                <a:cs typeface="Arial" charset="0"/>
              </a:rPr>
              <a:t>the </a:t>
            </a:r>
            <a:r>
              <a:rPr lang="en-US" sz="2000" dirty="0"/>
              <a:t>impact of changing age depends on age:</a:t>
            </a:r>
          </a:p>
          <a:p>
            <a:pPr>
              <a:spcBef>
                <a:spcPts val="600"/>
              </a:spcBef>
              <a:defRPr/>
            </a:pPr>
            <a:endParaRPr lang="de-AT" sz="2000" dirty="0"/>
          </a:p>
          <a:p>
            <a:pPr>
              <a:spcBef>
                <a:spcPts val="600"/>
              </a:spcBef>
              <a:defRPr/>
            </a:pPr>
            <a:endParaRPr lang="de-AT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Wage equation may contain 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3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age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+ 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4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age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baseline="30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000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male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: </a:t>
            </a:r>
            <a:r>
              <a:rPr lang="en-US" sz="2000" dirty="0"/>
              <a:t>marginal effect of age depends upon gender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1D5A37-CC87-45A3-BD0B-4750E7BC89FA}" type="slidenum">
              <a:rPr lang="de-AT" altLang="en-US"/>
              <a:pPr>
                <a:defRPr/>
              </a:pPr>
              <a:t>7</a:t>
            </a:fld>
            <a:endParaRPr lang="de-AT" altLang="en-US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357313" y="3429000"/>
          <a:ext cx="2854325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3" name="Equation" r:id="rId6" imgW="1536480" imgH="457200" progId="Equation.DSMT4">
                  <p:embed/>
                </p:oleObj>
              </mc:Choice>
              <mc:Fallback>
                <p:oleObj name="Equation" r:id="rId6" imgW="153648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3429000"/>
                        <a:ext cx="2854325" cy="84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9"/>
          <p:cNvGraphicFramePr>
            <a:graphicFrameLocks noChangeAspect="1"/>
          </p:cNvGraphicFramePr>
          <p:nvPr/>
        </p:nvGraphicFramePr>
        <p:xfrm>
          <a:off x="1331913" y="4941888"/>
          <a:ext cx="295275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4" name="Equation" r:id="rId8" imgW="1549080" imgH="457200" progId="Equation.DSMT4">
                  <p:embed/>
                </p:oleObj>
              </mc:Choice>
              <mc:Fallback>
                <p:oleObj name="Equation" r:id="rId8" imgW="1549080" imgH="457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941888"/>
                        <a:ext cx="2952750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Elasticities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Elasticity: measures the </a:t>
            </a:r>
            <a:r>
              <a:rPr lang="en-US" sz="2000" i="1" dirty="0"/>
              <a:t>relative</a:t>
            </a:r>
            <a:r>
              <a:rPr lang="en-US" sz="2000" dirty="0"/>
              <a:t> change in the dependent variable </a:t>
            </a:r>
            <a:r>
              <a:rPr lang="en-US" sz="2000" i="1" dirty="0"/>
              <a:t>Y</a:t>
            </a:r>
            <a:r>
              <a:rPr lang="en-US" sz="2000" dirty="0"/>
              <a:t> due to a </a:t>
            </a:r>
            <a:r>
              <a:rPr lang="en-US" sz="2000" i="1" dirty="0"/>
              <a:t>relative</a:t>
            </a:r>
            <a:r>
              <a:rPr lang="en-US" sz="2000" dirty="0"/>
              <a:t> change in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For a linear regression, the elasticity of </a:t>
            </a:r>
            <a:r>
              <a:rPr lang="en-US" sz="2000" i="1" dirty="0"/>
              <a:t>Y</a:t>
            </a:r>
            <a:r>
              <a:rPr lang="en-US" sz="2000" dirty="0"/>
              <a:t> with respect to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r>
              <a:rPr lang="en-US" sz="2000" dirty="0"/>
              <a:t> is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05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For a log-linear model with (log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)’ = (1, log </a:t>
            </a:r>
            <a:r>
              <a:rPr lang="en-US" sz="2000" i="1" dirty="0"/>
              <a:t>x</a:t>
            </a:r>
            <a:r>
              <a:rPr lang="en-US" sz="2000" baseline="-25000" dirty="0"/>
              <a:t>i2</a:t>
            </a:r>
            <a:r>
              <a:rPr lang="en-US" sz="2000" dirty="0"/>
              <a:t>,…, log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ik</a:t>
            </a:r>
            <a:r>
              <a:rPr lang="en-US" sz="2000" dirty="0"/>
              <a:t>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	log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(log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)’ 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l-GR" sz="2000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/>
              <a:t> 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elasticities are the coefficients 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β</a:t>
            </a:r>
            <a:r>
              <a:rPr lang="en-US" sz="2000" dirty="0"/>
              <a:t> (see slide 10)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4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3579E-0B92-4854-B824-C8F3CA539D79}" type="slidenum">
              <a:rPr lang="de-AT" altLang="en-US"/>
              <a:pPr>
                <a:defRPr/>
              </a:pPr>
              <a:t>8</a:t>
            </a:fld>
            <a:endParaRPr lang="de-AT" altLang="en-US"/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1419225" y="2636838"/>
          <a:ext cx="632142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2" name="Equation" r:id="rId4" imgW="3085920" imgH="469800" progId="Equation.DSMT4">
                  <p:embed/>
                </p:oleObj>
              </mc:Choice>
              <mc:Fallback>
                <p:oleObj name="Equation" r:id="rId4" imgW="3085920" imgH="469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9225" y="2636838"/>
                        <a:ext cx="6321425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1403350" y="4779963"/>
          <a:ext cx="3097213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Equation" r:id="rId6" imgW="1536480" imgH="457200" progId="Equation.DSMT4">
                  <p:embed/>
                </p:oleObj>
              </mc:Choice>
              <mc:Fallback>
                <p:oleObj name="Equation" r:id="rId6" imgW="153648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779963"/>
                        <a:ext cx="3097213" cy="92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Wage Elasticity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Wage equation, fitted to all 3294 observations: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log</a:t>
            </a:r>
            <a:r>
              <a:rPr lang="en-US" sz="2000" i="1" dirty="0">
                <a:cs typeface="Arial" charset="0"/>
              </a:rPr>
              <a:t>(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= 1.09 + 0.20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+ 0.19 log(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The coefficient of log(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 measures the elasticity of wages with respect to </a:t>
            </a:r>
            <a:r>
              <a:rPr lang="en-US" sz="2000" dirty="0"/>
              <a:t>experience: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100% more years of experience result in an increase of wage by 0.19 or a 19% higher wage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10% more years of experience result in a 1.9% higher wage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2, 2018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3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C0571-CBAB-4E32-93E6-A6AD60FEB2E4}" type="slidenum">
              <a:rPr lang="de-AT" altLang="en-US"/>
              <a:pPr>
                <a:defRPr/>
              </a:pPr>
              <a:t>9</a:t>
            </a:fld>
            <a:endParaRPr lang="de-AT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e">
  <a:themeElements>
    <a:clrScheme name="Kant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2105</TotalTime>
  <Words>2673</Words>
  <Application>Microsoft Macintosh PowerPoint</Application>
  <PresentationFormat>On-screen Show (4:3)</PresentationFormat>
  <Paragraphs>826</Paragraphs>
  <Slides>57</Slides>
  <Notes>57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57</vt:i4>
      </vt:variant>
    </vt:vector>
  </HeadingPairs>
  <TitlesOfParts>
    <vt:vector size="67" baseType="lpstr">
      <vt:lpstr>Arial</vt:lpstr>
      <vt:lpstr>Calibri</vt:lpstr>
      <vt:lpstr>Garamond</vt:lpstr>
      <vt:lpstr>Symbol</vt:lpstr>
      <vt:lpstr>Verdana</vt:lpstr>
      <vt:lpstr>Wingdings</vt:lpstr>
      <vt:lpstr>Kante</vt:lpstr>
      <vt:lpstr>Formel</vt:lpstr>
      <vt:lpstr>Equation</vt:lpstr>
      <vt:lpstr>Photo Editor Photo</vt:lpstr>
      <vt:lpstr>Econometrics - Lecture 3  Regression Models: Interpretation and Comparison  </vt:lpstr>
      <vt:lpstr>Contents</vt:lpstr>
      <vt:lpstr>Economic Models</vt:lpstr>
      <vt:lpstr>Example: Wage Equation</vt:lpstr>
      <vt:lpstr>Regression Coefficients</vt:lpstr>
      <vt:lpstr>Example: Coefficients of Wage Equation</vt:lpstr>
      <vt:lpstr>Regression Coefficients, cont’d</vt:lpstr>
      <vt:lpstr>Elasticities</vt:lpstr>
      <vt:lpstr>Example: Wage Elasticity</vt:lpstr>
      <vt:lpstr>Elasticities, continues slide 8</vt:lpstr>
      <vt:lpstr>Semi-Elasticities</vt:lpstr>
      <vt:lpstr>Example: Wage Differential</vt:lpstr>
      <vt:lpstr>Contents</vt:lpstr>
      <vt:lpstr>Selection of Regressors</vt:lpstr>
      <vt:lpstr>Example: Income and Consumption</vt:lpstr>
      <vt:lpstr>Income and Consumption</vt:lpstr>
      <vt:lpstr>Income and Consumption: Growth Rates</vt:lpstr>
      <vt:lpstr>Consumption Function</vt:lpstr>
      <vt:lpstr>Consumption Function, cont’d</vt:lpstr>
      <vt:lpstr>Misspecification: Two Models</vt:lpstr>
      <vt:lpstr>Misspecification: Omitted Regressor</vt:lpstr>
      <vt:lpstr>Misspecification: Irrelevant Regressor</vt:lpstr>
      <vt:lpstr>Consequences</vt:lpstr>
      <vt:lpstr>Specification Search</vt:lpstr>
      <vt:lpstr>Specification Search, cont’d</vt:lpstr>
      <vt:lpstr>Practice of Specification Search</vt:lpstr>
      <vt:lpstr>Contents</vt:lpstr>
      <vt:lpstr>Regressor Selection Criteria</vt:lpstr>
      <vt:lpstr>Information Criteria</vt:lpstr>
      <vt:lpstr>Information Criteria: Penalties</vt:lpstr>
      <vt:lpstr>Wages: Which Regressors?</vt:lpstr>
      <vt:lpstr>Wages, cont’d</vt:lpstr>
      <vt:lpstr>Wages, cont’d</vt:lpstr>
      <vt:lpstr>The AIC Criterion</vt:lpstr>
      <vt:lpstr>Contents</vt:lpstr>
      <vt:lpstr>Nested Models: Comparison</vt:lpstr>
      <vt:lpstr>Comparison of Non-nested Models</vt:lpstr>
      <vt:lpstr>Wages: Which Model?</vt:lpstr>
      <vt:lpstr>J-Test: Comparison of Non-nested Models</vt:lpstr>
      <vt:lpstr>Wages: Which Model?</vt:lpstr>
      <vt:lpstr>Linear vs. Log-linear Model</vt:lpstr>
      <vt:lpstr>PE-Test: Linear vs. Log-linear Model</vt:lpstr>
      <vt:lpstr>Wages: Which Model?</vt:lpstr>
      <vt:lpstr>The PE-Test</vt:lpstr>
      <vt:lpstr>Contents</vt:lpstr>
      <vt:lpstr>Non-linear Functional Forms</vt:lpstr>
      <vt:lpstr>Individual Wages: Effect of Gender and Education</vt:lpstr>
      <vt:lpstr>Wages: Model with Education Dummies</vt:lpstr>
      <vt:lpstr>Wages: Model with Gender Interactions </vt:lpstr>
      <vt:lpstr>RESET Test</vt:lpstr>
      <vt:lpstr>The RESET Test Procedure </vt:lpstr>
      <vt:lpstr>Wages: RESET Test</vt:lpstr>
      <vt:lpstr>Contents</vt:lpstr>
      <vt:lpstr>Structural Break: Chow Test</vt:lpstr>
      <vt:lpstr>Chow Test: The Practice</vt:lpstr>
      <vt:lpstr>Your Homework</vt:lpstr>
      <vt:lpstr>Your Homework, cont’d</vt:lpstr>
    </vt:vector>
  </TitlesOfParts>
  <Company>WU-WIEN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Ökonometrie  AWI, 10.12.03</dc:title>
  <dc:creator>hackl</dc:creator>
  <cp:lastModifiedBy>Wolfgang Hackl</cp:lastModifiedBy>
  <cp:revision>565</cp:revision>
  <cp:lastPrinted>1601-01-01T00:00:00Z</cp:lastPrinted>
  <dcterms:created xsi:type="dcterms:W3CDTF">2003-12-05T13:14:44Z</dcterms:created>
  <dcterms:modified xsi:type="dcterms:W3CDTF">2018-10-31T15:04:23Z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