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63"/>
  </p:notesMasterIdLst>
  <p:handoutMasterIdLst>
    <p:handoutMasterId r:id="rId64"/>
  </p:handoutMasterIdLst>
  <p:sldIdLst>
    <p:sldId id="364" r:id="rId2"/>
    <p:sldId id="490" r:id="rId3"/>
    <p:sldId id="543" r:id="rId4"/>
    <p:sldId id="542" r:id="rId5"/>
    <p:sldId id="545" r:id="rId6"/>
    <p:sldId id="546" r:id="rId7"/>
    <p:sldId id="547" r:id="rId8"/>
    <p:sldId id="492" r:id="rId9"/>
    <p:sldId id="512" r:id="rId10"/>
    <p:sldId id="624" r:id="rId11"/>
    <p:sldId id="625" r:id="rId12"/>
    <p:sldId id="548" r:id="rId13"/>
    <p:sldId id="549" r:id="rId14"/>
    <p:sldId id="550" r:id="rId15"/>
    <p:sldId id="552" r:id="rId16"/>
    <p:sldId id="510" r:id="rId17"/>
    <p:sldId id="513" r:id="rId18"/>
    <p:sldId id="553" r:id="rId19"/>
    <p:sldId id="674" r:id="rId20"/>
    <p:sldId id="644" r:id="rId21"/>
    <p:sldId id="645" r:id="rId22"/>
    <p:sldId id="514" r:id="rId23"/>
    <p:sldId id="555" r:id="rId24"/>
    <p:sldId id="556" r:id="rId25"/>
    <p:sldId id="646" r:id="rId26"/>
    <p:sldId id="648" r:id="rId27"/>
    <p:sldId id="647" r:id="rId28"/>
    <p:sldId id="649" r:id="rId29"/>
    <p:sldId id="651" r:id="rId30"/>
    <p:sldId id="650" r:id="rId31"/>
    <p:sldId id="558" r:id="rId32"/>
    <p:sldId id="560" r:id="rId33"/>
    <p:sldId id="562" r:id="rId34"/>
    <p:sldId id="652" r:id="rId35"/>
    <p:sldId id="568" r:id="rId36"/>
    <p:sldId id="675" r:id="rId37"/>
    <p:sldId id="570" r:id="rId38"/>
    <p:sldId id="571" r:id="rId39"/>
    <p:sldId id="575" r:id="rId40"/>
    <p:sldId id="677" r:id="rId41"/>
    <p:sldId id="572" r:id="rId42"/>
    <p:sldId id="578" r:id="rId43"/>
    <p:sldId id="579" r:id="rId44"/>
    <p:sldId id="573" r:id="rId45"/>
    <p:sldId id="520" r:id="rId46"/>
    <p:sldId id="676" r:id="rId47"/>
    <p:sldId id="668" r:id="rId48"/>
    <p:sldId id="582" r:id="rId49"/>
    <p:sldId id="669" r:id="rId50"/>
    <p:sldId id="581" r:id="rId51"/>
    <p:sldId id="580" r:id="rId52"/>
    <p:sldId id="585" r:id="rId53"/>
    <p:sldId id="637" r:id="rId54"/>
    <p:sldId id="583" r:id="rId55"/>
    <p:sldId id="670" r:id="rId56"/>
    <p:sldId id="584" r:id="rId57"/>
    <p:sldId id="586" r:id="rId58"/>
    <p:sldId id="587" r:id="rId59"/>
    <p:sldId id="588" r:id="rId60"/>
    <p:sldId id="623" r:id="rId61"/>
    <p:sldId id="488" r:id="rId6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584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26" autoAdjust="0"/>
    <p:restoredTop sz="94501" autoAdjust="0"/>
  </p:normalViewPr>
  <p:slideViewPr>
    <p:cSldViewPr>
      <p:cViewPr varScale="1">
        <p:scale>
          <a:sx n="78" d="100"/>
          <a:sy n="78" d="100"/>
        </p:scale>
        <p:origin x="22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75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2.wmf"/><Relationship Id="rId1" Type="http://schemas.openxmlformats.org/officeDocument/2006/relationships/image" Target="../media/image2.wmf"/><Relationship Id="rId4" Type="http://schemas.openxmlformats.org/officeDocument/2006/relationships/image" Target="../media/image16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2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10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71B3F916-5A22-4687-A1C3-8FB90B70337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itchFamily="34" charset="0"/>
                <a:cs typeface="+mn-cs"/>
              </a:defRPr>
            </a:lvl1pPr>
          </a:lstStyle>
          <a:p>
            <a:pPr>
              <a:defRPr/>
            </a:pPr>
            <a:fld id="{FE498815-68BE-4B68-82C5-6E2BFC7B8CC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/>
          </a:p>
        </p:txBody>
      </p:sp>
      <p:sp>
        <p:nvSpPr>
          <p:cNvPr id="5939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5C2AA3C-E083-4F4C-9D97-488AB75AE6D3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57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373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5ED3201-A8A4-425D-9054-9723D9A0C22C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6C3199-F1B6-4016-A144-FF4C23606A07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D3896E-2A0F-463A-8F91-CFD8A0493B08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0540A2-5CBE-4E28-8CD9-34BB5332D0A6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032893-27BE-49F1-9666-8A51142E2F3F}" type="slidenum">
              <a:rPr lang="de-DE" smtClean="0"/>
              <a:pPr>
                <a:defRPr/>
              </a:pPr>
              <a:t>14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373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98C3A8-75F2-4E22-B641-D4C8C42D1992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18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DA538D-3FF9-490F-B37B-DB3113A19916}" type="slidenum">
              <a:rPr lang="de-DE" smtClean="0"/>
              <a:pPr>
                <a:defRPr/>
              </a:pPr>
              <a:t>16</a:t>
            </a:fld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DAF03F-B557-4104-8D03-47D77EE5F49C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18768B-A39C-4AE8-9345-E1A2071BAC8E}" type="slidenum">
              <a:rPr lang="de-DE" smtClean="0"/>
              <a:pPr>
                <a:defRPr/>
              </a:pPr>
              <a:t>18</a:t>
            </a:fld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4442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1060B0-DBC5-4CF9-9854-B405498F5BD7}" type="slidenum">
              <a:rPr lang="de-DE" smtClean="0"/>
              <a:pPr>
                <a:defRPr/>
              </a:pPr>
              <a:t>20</a:t>
            </a:fld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69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F17BD0E-27BB-4F9C-A255-1E9130D2DD54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4DA2C4-2DF8-4E88-9812-5D1D1B97CDCA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14A822-3701-4EBC-8F96-1E920C7F8F20}" type="slidenum">
              <a:rPr lang="de-DE" smtClean="0"/>
              <a:pPr>
                <a:defRPr/>
              </a:pPr>
              <a:t>23</a:t>
            </a:fld>
            <a:endParaRPr lang="de-D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67FCE3-8D4E-4953-885E-FFF184590101}" type="slidenum">
              <a:rPr lang="de-DE" smtClean="0"/>
              <a:pPr>
                <a:defRPr/>
              </a:pPr>
              <a:t>24</a:t>
            </a:fld>
            <a:endParaRPr lang="de-D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10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DB8A4A2-D35F-4BEC-9747-F13E5610107B}" type="slidenum">
              <a:rPr lang="de-DE" smtClean="0"/>
              <a:pPr>
                <a:defRPr/>
              </a:pPr>
              <a:t>25</a:t>
            </a:fld>
            <a:endParaRPr lang="de-D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C17BAD-41ED-4819-A176-7D09E82961D0}" type="slidenum">
              <a:rPr lang="de-DE" smtClean="0"/>
              <a:pPr>
                <a:defRPr/>
              </a:pPr>
              <a:t>26</a:t>
            </a:fld>
            <a:endParaRPr lang="de-D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5E2B89-30C1-4BE6-AF8B-6EE32ED8892F}" type="slidenum">
              <a:rPr lang="de-DE" smtClean="0"/>
              <a:pPr>
                <a:defRPr/>
              </a:pPr>
              <a:t>27</a:t>
            </a:fld>
            <a:endParaRPr lang="de-D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8F8175-16D3-402E-8C11-96854A335A8C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2D51E66-BB04-4422-8346-C910A34E6C3A}" type="slidenum">
              <a:rPr lang="de-DE"/>
              <a:pPr>
                <a:defRPr/>
              </a:pPr>
              <a:t>29</a:t>
            </a:fld>
            <a:endParaRPr lang="de-DE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/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10191D-5C89-4F97-9503-3815415E92D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D343B3F-1007-4959-8BF6-5121658E7228}" type="slidenum">
              <a:rPr lang="de-DE" smtClean="0"/>
              <a:pPr>
                <a:defRPr/>
              </a:pPr>
              <a:t>30</a:t>
            </a:fld>
            <a:endParaRPr lang="de-D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72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EF53AC-32C2-4D02-83BD-D7177823545B}" type="slidenum">
              <a:rPr lang="de-DE" smtClean="0"/>
              <a:pPr>
                <a:defRPr/>
              </a:pPr>
              <a:t>31</a:t>
            </a:fld>
            <a:endParaRPr lang="de-D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5CF21-7391-4821-8EC9-3B67692558B2}" type="slidenum">
              <a:rPr lang="de-DE" smtClean="0"/>
              <a:pPr>
                <a:defRPr/>
              </a:pPr>
              <a:t>32</a:t>
            </a:fld>
            <a:endParaRPr lang="de-D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92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D323294-A309-4925-91A9-2A61EEE76074}" type="slidenum">
              <a:rPr lang="de-DE" smtClean="0"/>
              <a:pPr>
                <a:defRPr/>
              </a:pPr>
              <a:t>33</a:t>
            </a:fld>
            <a:endParaRPr lang="de-D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EE3F122-E9A7-4C68-95FA-1A1647F925FF}" type="slidenum">
              <a:rPr lang="de-DE"/>
              <a:pPr>
                <a:defRPr/>
              </a:pPr>
              <a:t>34</a:t>
            </a:fld>
            <a:endParaRPr lang="de-DE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15CDDBD-0E9A-4E4D-810C-028E62945C24}" type="slidenum">
              <a:rPr lang="de-DE" smtClean="0"/>
              <a:pPr>
                <a:defRPr/>
              </a:pPr>
              <a:t>35</a:t>
            </a:fld>
            <a:endParaRPr lang="de-D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3402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6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48876A0-4A36-4988-AB99-8B0481840BC9}" type="slidenum">
              <a:rPr lang="de-DE" smtClean="0"/>
              <a:pPr>
                <a:defRPr/>
              </a:pPr>
              <a:t>37</a:t>
            </a:fld>
            <a:endParaRPr lang="de-DE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43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B0696F-EC10-4A61-BAC2-13F95D4E1106}" type="slidenum">
              <a:rPr lang="de-DE" smtClean="0"/>
              <a:pPr>
                <a:defRPr/>
              </a:pPr>
              <a:t>38</a:t>
            </a:fld>
            <a:endParaRPr lang="de-DE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B9C075-1553-4849-B25A-D919B62BE8E1}" type="slidenum">
              <a:rPr lang="de-DE" smtClean="0"/>
              <a:pPr>
                <a:defRPr/>
              </a:pPr>
              <a:t>39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168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7FB8AD3-ECB1-4B85-8532-0CFBE579DCF7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5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B9C075-1553-4849-B25A-D919B62BE8E1}" type="slidenum">
              <a:rPr lang="de-DE" smtClean="0"/>
              <a:pPr>
                <a:defRPr/>
              </a:pPr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748362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6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7F9A1D-171B-431B-B332-2CE81EDBAFB8}" type="slidenum">
              <a:rPr lang="de-DE" smtClean="0"/>
              <a:pPr>
                <a:defRPr/>
              </a:pPr>
              <a:t>41</a:t>
            </a:fld>
            <a:endParaRPr lang="de-DE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576245-94EE-4D3B-865B-C0A0BF3F597A}" type="slidenum">
              <a:rPr lang="de-DE" smtClean="0"/>
              <a:pPr>
                <a:defRPr/>
              </a:pPr>
              <a:t>42</a:t>
            </a:fld>
            <a:endParaRPr lang="de-DE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848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B2E398-FCB1-483E-8203-837084222F25}" type="slidenum">
              <a:rPr lang="de-DE" smtClean="0"/>
              <a:pPr>
                <a:defRPr/>
              </a:pPr>
              <a:t>43</a:t>
            </a:fld>
            <a:endParaRPr lang="de-DE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95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B4F1D7-1F0F-48E2-97F6-B7BE16FF505C}" type="slidenum">
              <a:rPr lang="de-DE" smtClean="0"/>
              <a:pPr>
                <a:defRPr/>
              </a:pPr>
              <a:t>44</a:t>
            </a:fld>
            <a:endParaRPr lang="de-DE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053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F8BA85-0BC6-4F12-B614-8D8354F66951}" type="slidenum">
              <a:rPr lang="de-DE" smtClean="0"/>
              <a:pPr>
                <a:defRPr/>
              </a:pPr>
              <a:t>45</a:t>
            </a:fld>
            <a:endParaRPr lang="de-DE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578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EECAF4-97FF-43A7-8E79-B31EE5DEE974}" type="slidenum">
              <a:rPr lang="de-DE" smtClean="0"/>
              <a:pPr>
                <a:defRPr/>
              </a:pPr>
              <a:t>46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602305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55CF21-7391-4821-8EC9-3B67692558B2}" type="slidenum">
              <a:rPr lang="de-DE" smtClean="0"/>
              <a:pPr>
                <a:defRPr/>
              </a:pPr>
              <a:t>47</a:t>
            </a:fld>
            <a:endParaRPr lang="de-DE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1BDB43-F0D9-40FB-A7E3-0289AD55019F}" type="slidenum">
              <a:rPr lang="de-DE" smtClean="0"/>
              <a:pPr>
                <a:defRPr/>
              </a:pPr>
              <a:t>48</a:t>
            </a:fld>
            <a:endParaRPr lang="de-DE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257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6D1412C-F3EE-44FE-8D58-873CB94B865F}" type="slidenum">
              <a:rPr lang="de-DE" smtClean="0"/>
              <a:pPr>
                <a:defRPr/>
              </a:pPr>
              <a:t>49</a:t>
            </a:fld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05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809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EDA195-6D7E-4B08-97BC-0B5EB91ED9C9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27C763-65B1-46E0-B945-ACBBA5830EB7}" type="slidenum">
              <a:rPr lang="de-DE" smtClean="0"/>
              <a:pPr>
                <a:defRPr/>
              </a:pPr>
              <a:t>50</a:t>
            </a:fld>
            <a:endParaRPr lang="de-DE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37D090-E085-48DF-A5B0-847A8D85B91F}" type="slidenum">
              <a:rPr lang="de-DE" smtClean="0"/>
              <a:pPr>
                <a:defRPr/>
              </a:pPr>
              <a:t>51</a:t>
            </a:fld>
            <a:endParaRPr lang="de-DE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599351-A8DA-40A3-8881-3EC9DCA47AB5}" type="slidenum">
              <a:rPr lang="de-DE" smtClean="0"/>
              <a:pPr>
                <a:defRPr/>
              </a:pPr>
              <a:t>52</a:t>
            </a:fld>
            <a:endParaRPr lang="de-DE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09572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673C423-BC35-42B3-8DAC-EEB6D7B4A1FA}" type="slidenum">
              <a:rPr lang="de-DE" smtClean="0"/>
              <a:pPr>
                <a:defRPr/>
              </a:pPr>
              <a:t>53</a:t>
            </a:fld>
            <a:endParaRPr lang="de-DE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6540CD3-44B4-46CC-A3E9-C6DAA9000CB8}" type="slidenum">
              <a:rPr lang="de-DE" smtClean="0"/>
              <a:pPr>
                <a:defRPr/>
              </a:pPr>
              <a:t>54</a:t>
            </a:fld>
            <a:endParaRPr lang="de-DE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E24CA9-7DEC-4B49-AD5F-924138A4559A}" type="slidenum">
              <a:rPr lang="de-DE" smtClean="0"/>
              <a:pPr>
                <a:defRPr/>
              </a:pPr>
              <a:t>55</a:t>
            </a:fld>
            <a:endParaRPr lang="de-DE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A41DAC-B9FA-4762-AE1B-1D21867C8504}" type="slidenum">
              <a:rPr lang="de-DE" smtClean="0"/>
              <a:pPr>
                <a:defRPr/>
              </a:pPr>
              <a:t>56</a:t>
            </a:fld>
            <a:endParaRPr lang="de-DE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DF6E0A-51A0-4C28-893B-9D7B2CFACCAE}" type="slidenum">
              <a:rPr lang="de-DE" smtClean="0"/>
              <a:pPr>
                <a:defRPr/>
              </a:pPr>
              <a:t>57</a:t>
            </a:fld>
            <a:endParaRPr lang="de-DE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E24CA9-7DEC-4B49-AD5F-924138A4559A}" type="slidenum">
              <a:rPr lang="de-DE" smtClean="0"/>
              <a:pPr>
                <a:defRPr/>
              </a:pPr>
              <a:t>58</a:t>
            </a:fld>
            <a:endParaRPr lang="de-DE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DD1BE2-403E-46A4-98CF-20B7A0946854}" type="slidenum">
              <a:rPr lang="de-DE" smtClean="0"/>
              <a:pPr>
                <a:defRPr/>
              </a:pPr>
              <a:t>59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161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80900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613FF3-C35B-4EF9-816F-E6D4658A4F0B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AB3980-106E-41EB-AB2D-E27C93E82726}" type="slidenum">
              <a:rPr lang="de-DE" smtClean="0"/>
              <a:pPr>
                <a:defRPr/>
              </a:pPr>
              <a:t>60</a:t>
            </a:fld>
            <a:endParaRPr lang="de-DE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787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11366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E1E33-C170-46AE-8469-6DFEE19F8282}" type="slidenum">
              <a:rPr lang="de-DE" smtClean="0"/>
              <a:pPr>
                <a:defRPr/>
              </a:pPr>
              <a:t>61</a:t>
            </a:fld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05BA01B-A56C-4AEB-B387-95DE637D66DC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366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6A85FA-5DC0-4496-9A72-BCB956511086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AT"/>
          </a:p>
        </p:txBody>
      </p:sp>
      <p:sp>
        <p:nvSpPr>
          <p:cNvPr id="72708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17A6CBB-D1AF-4E92-97E2-CD2E4DC31031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de-AT" altLang="en-US"/>
              <a:t>Titelmasterformat durch Klicken bearbeiten</a:t>
            </a:r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e-AT" altLang="en-US"/>
              <a:t>Formatvorlage des Untertitelmasters durch Klicken bearbeiten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ECD08-32DE-4A0F-B143-4E46FE5CB40F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EB27F-BB0F-4589-8547-DB4C8E59F96A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01D7-65FC-4710-8CA7-35EF16E53E2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de-A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08C7B-3D7D-4AF4-AD08-7ECAF2CCB5C7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BC9AE6-7014-4EE4-98CA-B2E11EDA76FC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3219D-B33F-421D-A9FA-1E8AC2CCCC7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B32BF-81E2-48ED-BC90-47A6675E0AB8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D766D-D721-4BF8-A836-5B3D8A72BC5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CB4A9-53D7-4312-8452-DC8E9BFC01CD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7D119-F2B0-4A17-B9F4-A74CFE4BADA8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A05CA-1B9B-47A4-9995-863BDD2BC489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09F26-F625-42B0-B9D4-503E79DFC640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AF748-3DEE-4BC4-B624-79F6FC5A9967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85EDD-CA85-463D-861E-1F6BCB7526C3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/>
              <a:t>Titelmasterformat durch Klicken bearbeiten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en-US"/>
              <a:t>Textmasterformate durch Klicken bearbeiten</a:t>
            </a:r>
          </a:p>
          <a:p>
            <a:pPr lvl="1"/>
            <a:r>
              <a:rPr lang="de-AT" altLang="en-US"/>
              <a:t>Zweite Ebene</a:t>
            </a:r>
          </a:p>
          <a:p>
            <a:pPr lvl="2"/>
            <a:r>
              <a:rPr lang="de-AT" altLang="en-US"/>
              <a:t>Dritte Ebene</a:t>
            </a:r>
          </a:p>
          <a:p>
            <a:pPr lvl="3"/>
            <a:r>
              <a:rPr lang="de-AT" altLang="en-US"/>
              <a:t>Vierte Ebene</a:t>
            </a:r>
          </a:p>
          <a:p>
            <a:pPr lvl="4"/>
            <a:r>
              <a:rPr lang="de-AT" altLang="en-US"/>
              <a:t>Fünfte Ebene</a:t>
            </a:r>
          </a:p>
        </p:txBody>
      </p:sp>
      <p:sp>
        <p:nvSpPr>
          <p:cNvPr id="441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441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441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0C3EFC53-F211-4B75-AD8F-78A57F08DDAE}" type="slidenum">
              <a:rPr lang="de-AT" altLang="en-US"/>
              <a:pPr>
                <a:defRPr/>
              </a:pPr>
              <a:t>‹#›</a:t>
            </a:fld>
            <a:endParaRPr lang="de-AT" altLang="en-US"/>
          </a:p>
        </p:txBody>
      </p:sp>
      <p:sp>
        <p:nvSpPr>
          <p:cNvPr id="4413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  <p:sp>
        <p:nvSpPr>
          <p:cNvPr id="4413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AT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6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  <p:sldLayoutId id="2147484673" r:id="rId12"/>
    <p:sldLayoutId id="2147484674" r:id="rId13"/>
    <p:sldLayoutId id="2147484675" r:id="rId14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2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4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5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7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8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0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21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3.bin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24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26.bin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16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15.w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4.bin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18.w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36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37.bin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4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5.bin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4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46138" y="1341438"/>
            <a:ext cx="7902575" cy="3024187"/>
          </a:xfrm>
        </p:spPr>
        <p:txBody>
          <a:bodyPr/>
          <a:lstStyle/>
          <a:p>
            <a:pPr eaLnBrk="1" hangingPunct="1"/>
            <a:r>
              <a:rPr lang="en-US" sz="2600" dirty="0">
                <a:latin typeface="Verdana" pitchFamily="34" charset="0"/>
              </a:rPr>
              <a:t>Econometrics - Lecture 4</a:t>
            </a:r>
            <a:br>
              <a:rPr lang="en-US" sz="2600" dirty="0">
                <a:latin typeface="Verdana" pitchFamily="34" charset="0"/>
              </a:rPr>
            </a:br>
            <a:br>
              <a:rPr lang="en-US" sz="2600" dirty="0">
                <a:latin typeface="Verdana" pitchFamily="34" charset="0"/>
              </a:rPr>
            </a:br>
            <a:r>
              <a:rPr lang="en-US" sz="5400" dirty="0">
                <a:latin typeface="Verdana" pitchFamily="34" charset="0"/>
              </a:rPr>
              <a:t>Heteroskedasticity </a:t>
            </a:r>
            <a:br>
              <a:rPr lang="en-US" sz="5400" dirty="0"/>
            </a:br>
            <a:endParaRPr lang="en-US" sz="4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Autocorrelation of Economic Time-series</a:t>
            </a:r>
          </a:p>
        </p:txBody>
      </p:sp>
      <p:sp>
        <p:nvSpPr>
          <p:cNvPr id="5124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/>
              <a:t>Consumption in actual period is similar to that of the preceding period; the actual consumption „depends“ on the consumption of the preceding period </a:t>
            </a:r>
          </a:p>
          <a:p>
            <a:pPr>
              <a:spcBef>
                <a:spcPts val="600"/>
              </a:spcBef>
            </a:pPr>
            <a:r>
              <a:rPr lang="en-US" sz="2000"/>
              <a:t>Consumption, production, investments, etc.: to be expected that successive observations of economic variables correlate positively </a:t>
            </a:r>
          </a:p>
          <a:p>
            <a:pPr>
              <a:spcBef>
                <a:spcPts val="600"/>
              </a:spcBef>
            </a:pPr>
            <a:r>
              <a:rPr lang="en-US" sz="2000"/>
              <a:t>Seasonal adjustment: application of smoothing and filtering algorithms induces correlation of the smoothed data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29604-8B38-4DB3-8942-F6864D951AC6}" type="slidenum">
              <a:rPr lang="de-AT" altLang="en-US"/>
              <a:pPr>
                <a:defRPr/>
              </a:pPr>
              <a:t>10</a:t>
            </a:fld>
            <a:endParaRPr lang="de-AT" altLang="en-US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0DFD8C-D5C8-4716-A644-61F970C428EB}" type="slidenum">
              <a:rPr lang="de-AT" altLang="en-US"/>
              <a:pPr>
                <a:defRPr/>
              </a:pPr>
              <a:t>11</a:t>
            </a:fld>
            <a:endParaRPr lang="de-AT" altLang="en-US"/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Imports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556792"/>
            <a:ext cx="3024187" cy="440120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Scatter-diagram of by one period lagged imports [MTR(-1)] against actual imports [MTR] </a:t>
            </a:r>
          </a:p>
          <a:p>
            <a:pPr>
              <a:defRPr/>
            </a:pPr>
            <a:r>
              <a:rPr lang="en-US" sz="2000" dirty="0"/>
              <a:t>(MRT from the AWM-database)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2000" dirty="0"/>
              <a:t>Correlation coefficient between MTR und MTR(-1): 0.9994</a:t>
            </a:r>
            <a:endParaRPr lang="en-US" dirty="0"/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12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16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dirty="0">
              <a:latin typeface="Verdana" pitchFamily="34" charset="0"/>
            </a:endParaRPr>
          </a:p>
        </p:txBody>
      </p:sp>
      <p:pic>
        <p:nvPicPr>
          <p:cNvPr id="491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922713" y="1628775"/>
            <a:ext cx="4321175" cy="3960813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AC5153-6B79-4112-978E-D53C7DB71A00}" type="slidenum">
              <a:rPr lang="de-AT" altLang="en-US"/>
              <a:pPr>
                <a:defRPr/>
              </a:pPr>
              <a:t>12</a:t>
            </a:fld>
            <a:endParaRPr lang="de-AT" altLang="en-US"/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Import Function</a:t>
            </a:r>
            <a:endParaRPr lang="en-US" sz="240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341438"/>
            <a:ext cx="2952750" cy="388778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MTR: Imports</a:t>
            </a:r>
          </a:p>
          <a:p>
            <a:pPr>
              <a:defRPr/>
            </a:pPr>
            <a:r>
              <a:rPr lang="en-US" sz="2000" dirty="0"/>
              <a:t>FDD: Total Demand</a:t>
            </a:r>
          </a:p>
          <a:p>
            <a:pPr>
              <a:defRPr/>
            </a:pPr>
            <a:r>
              <a:rPr lang="en-US" sz="2000" dirty="0"/>
              <a:t>(from AWM-database)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/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pic>
        <p:nvPicPr>
          <p:cNvPr id="5018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341438"/>
            <a:ext cx="4895850" cy="3887787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212" name="Text Box 5"/>
          <p:cNvSpPr txBox="1">
            <a:spLocks noChangeArrowheads="1"/>
          </p:cNvSpPr>
          <p:nvPr/>
        </p:nvSpPr>
        <p:spPr bwMode="auto">
          <a:xfrm>
            <a:off x="611188" y="5383213"/>
            <a:ext cx="5329237" cy="70802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Import function:  MTR = -227320 + 0.36 FDD</a:t>
            </a:r>
          </a:p>
          <a:p>
            <a:pPr>
              <a:defRPr/>
            </a:pP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US" sz="2000" dirty="0"/>
              <a:t> = 0.977,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FFD</a:t>
            </a:r>
            <a:r>
              <a:rPr lang="en-US" sz="2000" dirty="0"/>
              <a:t> = 74.8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D63226-911C-43EB-808F-4E6A92AAB7FE}" type="slidenum">
              <a:rPr lang="de-AT" altLang="en-US"/>
              <a:pPr>
                <a:defRPr/>
              </a:pPr>
              <a:t>13</a:t>
            </a:fld>
            <a:endParaRPr lang="de-AT" altLang="en-US"/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Import Function: Residuals</a:t>
            </a:r>
            <a:endParaRPr lang="en-US" sz="2400" dirty="0">
              <a:latin typeface="Verdana" pitchFamily="34" charset="0"/>
            </a:endParaRP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2952750" cy="38877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MTR: Imports</a:t>
            </a:r>
          </a:p>
          <a:p>
            <a:pPr>
              <a:defRPr/>
            </a:pPr>
            <a:r>
              <a:rPr lang="en-US" sz="2000" dirty="0"/>
              <a:t>FDD: Total Demand</a:t>
            </a:r>
          </a:p>
          <a:p>
            <a:pPr>
              <a:defRPr/>
            </a:pPr>
            <a:r>
              <a:rPr lang="en-US" sz="2000" dirty="0"/>
              <a:t>(from AWM-database)</a:t>
            </a: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sp>
        <p:nvSpPr>
          <p:cNvPr id="212" name="Text Box 5"/>
          <p:cNvSpPr txBox="1">
            <a:spLocks noChangeArrowheads="1"/>
          </p:cNvSpPr>
          <p:nvPr/>
        </p:nvSpPr>
        <p:spPr bwMode="auto">
          <a:xfrm>
            <a:off x="611188" y="5653088"/>
            <a:ext cx="5329237" cy="4000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AT" sz="2000" dirty="0"/>
              <a:t>RESID: e</a:t>
            </a:r>
            <a:r>
              <a:rPr lang="de-AT" sz="2000" baseline="-25000" dirty="0"/>
              <a:t>t </a:t>
            </a:r>
            <a:r>
              <a:rPr lang="de-AT" sz="2000" dirty="0"/>
              <a:t>= MTR - (-227320 + 0.36 FDD)</a:t>
            </a:r>
          </a:p>
        </p:txBody>
      </p:sp>
      <p:pic>
        <p:nvPicPr>
          <p:cNvPr id="51207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628775"/>
            <a:ext cx="4922838" cy="3887788"/>
          </a:xfrm>
          <a:ln w="19050"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37B82-E556-4CAE-9B3C-5B9319931757}" type="slidenum">
              <a:rPr lang="de-AT" altLang="en-US"/>
              <a:pPr>
                <a:defRPr/>
              </a:pPr>
              <a:t>14</a:t>
            </a:fld>
            <a:endParaRPr lang="de-AT" altLang="en-US"/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264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Import Function: Residuals, </a:t>
            </a:r>
            <a:r>
              <a:rPr lang="en-US" sz="2000" dirty="0">
                <a:latin typeface="Verdana" pitchFamily="34" charset="0"/>
              </a:rPr>
              <a:t>cont‘d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628775"/>
            <a:ext cx="2952750" cy="388778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Scatter-diagram of by one period lagged residuals [</a:t>
            </a:r>
            <a:r>
              <a:rPr lang="en-US" sz="2000" dirty="0" err="1"/>
              <a:t>Resid</a:t>
            </a:r>
            <a:r>
              <a:rPr lang="en-US" sz="2000" dirty="0"/>
              <a:t>(-1)] against actual residuals [</a:t>
            </a:r>
            <a:r>
              <a:rPr lang="en-US" sz="2000" dirty="0" err="1"/>
              <a:t>Resid</a:t>
            </a:r>
            <a:r>
              <a:rPr lang="en-US" sz="2000" dirty="0"/>
              <a:t>] 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Serial correlation!</a:t>
            </a:r>
          </a:p>
          <a:p>
            <a:pPr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  <a:p>
            <a:pPr eaLnBrk="0" hangingPunct="0">
              <a:defRPr/>
            </a:pPr>
            <a:endParaRPr lang="de-AT" sz="2000" dirty="0">
              <a:latin typeface="Verdana" pitchFamily="34" charset="0"/>
            </a:endParaRPr>
          </a:p>
        </p:txBody>
      </p:sp>
      <p:pic>
        <p:nvPicPr>
          <p:cNvPr id="52231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708400" y="1624013"/>
            <a:ext cx="4679950" cy="3871912"/>
          </a:xfrm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" name="Datumsplatzhalt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Typical Situations for Autocorrelation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469900" indent="-46990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/>
              <a:t>Autocorrelation is typically observed if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a relevant regressor with trend or seasonal pattern is not included in the model: miss-specified model 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 functional form of a regressor is incorrectly specified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 dependent variable is correlated in a way that is not appropriately represented in the systematic part of the model</a:t>
            </a:r>
          </a:p>
          <a:p>
            <a:pPr marL="469900" indent="-469900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Warning! Omission of a relevant regressor with trend implies autocorrelation of the error terms; in econometric analyses, autocorrelation of the error terms is always to be suspected! </a:t>
            </a:r>
          </a:p>
          <a:p>
            <a:pPr marL="469900" indent="-469900">
              <a:spcBef>
                <a:spcPts val="600"/>
              </a:spcBef>
              <a:defRPr/>
            </a:pPr>
            <a:r>
              <a:rPr lang="en-US" sz="2000" dirty="0"/>
              <a:t>Autocorrelation of the error terms indicates deficiencies of the model specification</a:t>
            </a:r>
          </a:p>
          <a:p>
            <a:pPr marL="469900" indent="-469900">
              <a:defRPr/>
            </a:pPr>
            <a:r>
              <a:rPr lang="en-US" sz="2000" dirty="0"/>
              <a:t>Tests for autocorrelation are the most frequently used tool for diagnostic checking the model specification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357C96-59CC-4545-87AA-77CCEDD5644F}" type="slidenum">
              <a:rPr lang="de-AT" altLang="en-US"/>
              <a:pPr>
                <a:defRPr/>
              </a:pPr>
              <a:t>15</a:t>
            </a:fld>
            <a:endParaRPr lang="de-AT" altLang="en-US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Some Import Functions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000" dirty="0"/>
              <a:t>Regression of imports (MTR) on total demand (FDD)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-2.27x10</a:t>
            </a:r>
            <a:r>
              <a:rPr lang="en-US" sz="2000" baseline="30000" dirty="0"/>
              <a:t>9</a:t>
            </a:r>
            <a:r>
              <a:rPr lang="en-US" sz="2000" dirty="0"/>
              <a:t> + 0.357 FDD,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74.9, R</a:t>
            </a:r>
            <a:r>
              <a:rPr lang="en-US" sz="2000" baseline="30000" dirty="0"/>
              <a:t>2</a:t>
            </a:r>
            <a:r>
              <a:rPr lang="en-US" sz="2000" dirty="0"/>
              <a:t> = 0.977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Autocorrelation (of order 1) of residuals: </a:t>
            </a:r>
          </a:p>
          <a:p>
            <a:pPr lvl="1"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 err="1"/>
              <a:t>Corr</a:t>
            </a:r>
            <a:r>
              <a:rPr lang="en-US" sz="2000" dirty="0"/>
              <a:t>(</a:t>
            </a:r>
            <a:r>
              <a:rPr lang="en-US" sz="2000" i="1" dirty="0"/>
              <a:t>e</a:t>
            </a:r>
            <a:r>
              <a:rPr lang="en-US" sz="2000" baseline="-25000" dirty="0"/>
              <a:t>t</a:t>
            </a:r>
            <a:r>
              <a:rPr lang="en-US" sz="2000" dirty="0"/>
              <a:t>, </a:t>
            </a:r>
            <a:r>
              <a:rPr lang="en-US" sz="2000" i="1" dirty="0"/>
              <a:t>e</a:t>
            </a:r>
            <a:r>
              <a:rPr lang="en-US" sz="2000" baseline="-25000" dirty="0"/>
              <a:t>t-1</a:t>
            </a:r>
            <a:r>
              <a:rPr lang="en-US" sz="2000" dirty="0"/>
              <a:t>) = 0.993 </a:t>
            </a:r>
          </a:p>
          <a:p>
            <a:pPr>
              <a:defRPr/>
            </a:pPr>
            <a:r>
              <a:rPr lang="en-US" sz="2000" dirty="0"/>
              <a:t>Import function with trend (T)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-4.45x10</a:t>
            </a:r>
            <a:r>
              <a:rPr lang="en-US" sz="2000" baseline="30000" dirty="0"/>
              <a:t>9</a:t>
            </a:r>
            <a:r>
              <a:rPr lang="en-US" sz="2000" dirty="0"/>
              <a:t> + 0.653 FDD – 0.030x10</a:t>
            </a:r>
            <a:r>
              <a:rPr lang="en-US" sz="2000" baseline="30000" dirty="0"/>
              <a:t>9</a:t>
            </a:r>
            <a:r>
              <a:rPr lang="en-US" sz="2000" dirty="0"/>
              <a:t> T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	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45.8,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T</a:t>
            </a:r>
            <a:r>
              <a:rPr lang="en-US" sz="2000" dirty="0"/>
              <a:t> = -21.0, R</a:t>
            </a:r>
            <a:r>
              <a:rPr lang="en-US" sz="2000" baseline="30000" dirty="0"/>
              <a:t>2</a:t>
            </a:r>
            <a:r>
              <a:rPr lang="en-US" sz="2000" dirty="0"/>
              <a:t> = 0.995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Multicollinearity</a:t>
            </a:r>
            <a:r>
              <a:rPr lang="en-US" sz="2000" dirty="0"/>
              <a:t>? </a:t>
            </a:r>
            <a:r>
              <a:rPr lang="en-US" sz="2000" dirty="0" err="1"/>
              <a:t>Corr</a:t>
            </a:r>
            <a:r>
              <a:rPr lang="en-US" sz="2000" dirty="0"/>
              <a:t>(FDD, T) = 0.987!</a:t>
            </a:r>
          </a:p>
          <a:p>
            <a:pPr>
              <a:defRPr/>
            </a:pPr>
            <a:r>
              <a:rPr lang="en-US" sz="2000" dirty="0"/>
              <a:t>Import function with lagged imports as regressor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MTR = -0.124x10</a:t>
            </a:r>
            <a:r>
              <a:rPr lang="en-US" sz="2000" baseline="30000" dirty="0"/>
              <a:t>9</a:t>
            </a:r>
            <a:r>
              <a:rPr lang="en-US" sz="2000" dirty="0"/>
              <a:t> + 0.020 FDD + 0.956 MTR</a:t>
            </a:r>
            <a:r>
              <a:rPr lang="en-US" sz="2000" baseline="-25000" dirty="0"/>
              <a:t>-1</a:t>
            </a: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	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FDD</a:t>
            </a:r>
            <a:r>
              <a:rPr lang="en-US" sz="2000" dirty="0"/>
              <a:t> = 2.89, </a:t>
            </a:r>
            <a:r>
              <a:rPr lang="en-US" sz="2000" i="1" dirty="0" err="1"/>
              <a:t>t</a:t>
            </a:r>
            <a:r>
              <a:rPr lang="en-US" sz="2000" baseline="-25000" dirty="0" err="1"/>
              <a:t>MTR</a:t>
            </a:r>
            <a:r>
              <a:rPr lang="en-US" sz="2000" baseline="-25000" dirty="0"/>
              <a:t>(-1)</a:t>
            </a:r>
            <a:r>
              <a:rPr lang="en-US" sz="2000" dirty="0"/>
              <a:t> = 50.1, R</a:t>
            </a:r>
            <a:r>
              <a:rPr lang="en-US" sz="2000" baseline="30000" dirty="0"/>
              <a:t>2</a:t>
            </a:r>
            <a:r>
              <a:rPr lang="en-US" sz="2000" dirty="0"/>
              <a:t> = 0.999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2530C3-61CC-4AD0-A11D-D6F39593EE27}" type="slidenum">
              <a:rPr lang="de-AT" altLang="en-US"/>
              <a:pPr>
                <a:defRPr/>
              </a:pPr>
              <a:t>16</a:t>
            </a:fld>
            <a:endParaRPr lang="de-AT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Consequences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</a:t>
            </a:r>
            <a:r>
              <a:rPr lang="en-US" sz="4000">
                <a:latin typeface="Arial" charset="0"/>
                <a:cs typeface="Arial" charset="0"/>
                <a:sym typeface="Symbol" pitchFamily="18" charset="2"/>
              </a:rPr>
              <a:t>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for OLS estimators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52227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557338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OLS estimators </a:t>
            </a:r>
            <a:r>
              <a:rPr lang="en-US" sz="2000" i="1" dirty="0"/>
              <a:t>b</a:t>
            </a:r>
            <a:r>
              <a:rPr lang="en-US" sz="2000" dirty="0"/>
              <a:t> for </a:t>
            </a:r>
            <a:r>
              <a:rPr lang="en-US" sz="2000" dirty="0">
                <a:latin typeface="Symbol" pitchFamily="18" charset="2"/>
              </a:rPr>
              <a:t>b</a:t>
            </a:r>
            <a:r>
              <a:rPr lang="en-US" sz="20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</a:t>
            </a:r>
            <a:r>
              <a:rPr lang="en-US" sz="2000" dirty="0">
                <a:solidFill>
                  <a:srgbClr val="0070C0"/>
                </a:solidFill>
              </a:rPr>
              <a:t>unbiased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</a:t>
            </a:r>
            <a:r>
              <a:rPr lang="en-US" sz="2000" dirty="0">
                <a:solidFill>
                  <a:srgbClr val="0070C0"/>
                </a:solidFill>
              </a:rPr>
              <a:t>consistent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have the covariance-matrix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(X'X)</a:t>
            </a:r>
            <a:r>
              <a:rPr lang="en-US" sz="2000" baseline="30000" dirty="0"/>
              <a:t>-1</a:t>
            </a:r>
            <a:r>
              <a:rPr lang="en-US" sz="2000" dirty="0"/>
              <a:t> X'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dirty="0"/>
              <a:t>X (X'X)</a:t>
            </a:r>
            <a:r>
              <a:rPr lang="en-US" sz="2000" baseline="30000" dirty="0"/>
              <a:t>-1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are not efficient estimators, </a:t>
            </a:r>
            <a:r>
              <a:rPr lang="en-US" sz="2000" dirty="0">
                <a:solidFill>
                  <a:srgbClr val="FF0000"/>
                </a:solidFill>
              </a:rPr>
              <a:t>not BLUE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follow – under general conditions – </a:t>
            </a:r>
            <a:r>
              <a:rPr lang="en-US" sz="2000" dirty="0">
                <a:solidFill>
                  <a:srgbClr val="0070C0"/>
                </a:solidFill>
              </a:rPr>
              <a:t>asymptotically the normal distribution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The estimator </a:t>
            </a:r>
            <a:r>
              <a:rPr lang="en-US" sz="2000" i="1" dirty="0"/>
              <a:t>s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 err="1"/>
              <a:t>e</a:t>
            </a:r>
            <a:r>
              <a:rPr lang="en-US" sz="2000" dirty="0" err="1"/>
              <a:t>'</a:t>
            </a:r>
            <a:r>
              <a:rPr lang="en-US" sz="2000" i="1" dirty="0" err="1"/>
              <a:t>e</a:t>
            </a:r>
            <a:r>
              <a:rPr lang="en-US" sz="2000" dirty="0"/>
              <a:t>/(</a:t>
            </a:r>
            <a:r>
              <a:rPr lang="en-US" sz="2000" i="1" dirty="0"/>
              <a:t>N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) for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is </a:t>
            </a:r>
            <a:r>
              <a:rPr lang="en-US" sz="2000" dirty="0">
                <a:solidFill>
                  <a:srgbClr val="FF0000"/>
                </a:solidFill>
              </a:rPr>
              <a:t>biased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A7FC2-33D8-4473-BFA7-5DDE00D2C367}" type="slidenum">
              <a:rPr lang="de-AT" altLang="en-US"/>
              <a:pPr>
                <a:defRPr/>
              </a:pPr>
              <a:t>17</a:t>
            </a:fld>
            <a:endParaRPr lang="de-AT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Consequences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</a:t>
            </a:r>
            <a:r>
              <a:rPr lang="en-US" sz="4000">
                <a:latin typeface="Arial" charset="0"/>
                <a:cs typeface="Arial" charset="0"/>
                <a:sym typeface="Symbol" pitchFamily="18" charset="2"/>
              </a:rPr>
              <a:t>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 </a:t>
            </a:r>
            <a:r>
              <a:rPr lang="en-US" sz="4000">
                <a:latin typeface="Verdana" pitchFamily="34" charset="0"/>
              </a:rPr>
              <a:t>for Applications</a:t>
            </a:r>
          </a:p>
        </p:txBody>
      </p:sp>
      <p:sp>
        <p:nvSpPr>
          <p:cNvPr id="5325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0C0"/>
                </a:solidFill>
              </a:rPr>
              <a:t>OLS estimators </a:t>
            </a:r>
            <a:r>
              <a:rPr lang="en-US" sz="2000" i="1" dirty="0"/>
              <a:t>b</a:t>
            </a:r>
            <a:r>
              <a:rPr lang="en-US" sz="2000" dirty="0"/>
              <a:t> for </a:t>
            </a:r>
            <a:r>
              <a:rPr lang="en-US" sz="2000" dirty="0">
                <a:latin typeface="Symbol" pitchFamily="18" charset="2"/>
              </a:rPr>
              <a:t>b</a:t>
            </a:r>
            <a:r>
              <a:rPr lang="en-US" sz="2000" dirty="0"/>
              <a:t> are still </a:t>
            </a:r>
            <a:r>
              <a:rPr lang="en-US" sz="2000" dirty="0">
                <a:solidFill>
                  <a:srgbClr val="0070C0"/>
                </a:solidFill>
              </a:rPr>
              <a:t>unbiased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Routinely computed </a:t>
            </a:r>
            <a:r>
              <a:rPr lang="en-US" sz="2000" dirty="0">
                <a:solidFill>
                  <a:srgbClr val="FF0000"/>
                </a:solidFill>
              </a:rPr>
              <a:t>standard errors are biased</a:t>
            </a:r>
            <a:r>
              <a:rPr lang="en-US" sz="2000" dirty="0"/>
              <a:t>; the bias can be positive or negative </a:t>
            </a:r>
          </a:p>
          <a:p>
            <a:pPr>
              <a:spcBef>
                <a:spcPts val="600"/>
              </a:spcBef>
            </a:pPr>
            <a:r>
              <a:rPr lang="en-US" sz="2000" i="1" dirty="0">
                <a:solidFill>
                  <a:srgbClr val="FF0000"/>
                </a:solidFill>
              </a:rPr>
              <a:t>t</a:t>
            </a:r>
            <a:r>
              <a:rPr lang="en-US" sz="2000" dirty="0">
                <a:solidFill>
                  <a:srgbClr val="FF0000"/>
                </a:solidFill>
              </a:rPr>
              <a:t>- and </a:t>
            </a:r>
            <a:r>
              <a:rPr lang="en-US" sz="2000" i="1" dirty="0">
                <a:solidFill>
                  <a:srgbClr val="FF0000"/>
                </a:solidFill>
              </a:rPr>
              <a:t>F</a:t>
            </a:r>
            <a:r>
              <a:rPr lang="en-US" sz="2000" dirty="0">
                <a:solidFill>
                  <a:srgbClr val="FF0000"/>
                </a:solidFill>
              </a:rPr>
              <a:t>-tests </a:t>
            </a:r>
            <a:r>
              <a:rPr lang="en-US" sz="2000" dirty="0"/>
              <a:t>may be </a:t>
            </a:r>
            <a:r>
              <a:rPr lang="en-US" sz="2000" dirty="0">
                <a:solidFill>
                  <a:srgbClr val="FF0000"/>
                </a:solidFill>
              </a:rPr>
              <a:t>misleading</a:t>
            </a:r>
          </a:p>
          <a:p>
            <a:pPr eaLnBrk="1" hangingPunct="1">
              <a:buFontTx/>
              <a:buNone/>
            </a:pPr>
            <a:r>
              <a:rPr lang="en-US" sz="2000" dirty="0"/>
              <a:t>Remedies</a:t>
            </a:r>
          </a:p>
          <a:p>
            <a:pPr eaLnBrk="1" hangingPunct="1"/>
            <a:r>
              <a:rPr lang="en-US" sz="2000" dirty="0"/>
              <a:t>Alternative estimators</a:t>
            </a:r>
          </a:p>
          <a:p>
            <a:pPr eaLnBrk="1" hangingPunct="1"/>
            <a:r>
              <a:rPr lang="en-US" sz="2000" dirty="0"/>
              <a:t>Corrected standard errors</a:t>
            </a:r>
          </a:p>
          <a:p>
            <a:pPr eaLnBrk="1" hangingPunct="1"/>
            <a:r>
              <a:rPr lang="en-US" sz="2000" dirty="0"/>
              <a:t>Modification of the model </a:t>
            </a:r>
          </a:p>
          <a:p>
            <a:pPr eaLnBrk="1" hangingPunct="1">
              <a:spcBef>
                <a:spcPts val="1200"/>
              </a:spcBef>
              <a:buFont typeface="Wingdings" pitchFamily="2" charset="2"/>
              <a:buNone/>
            </a:pPr>
            <a:r>
              <a:rPr lang="en-US" sz="2000" dirty="0"/>
              <a:t>Tests for identification of heteroskedasticity and for autocorrelation are important tools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AEAAFC-6C7E-4797-B0C8-D80DB55963B8}" type="slidenum">
              <a:rPr lang="de-AT" altLang="en-US"/>
              <a:pPr>
                <a:defRPr/>
              </a:pPr>
              <a:t>18</a:t>
            </a:fld>
            <a:endParaRPr lang="de-AT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19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64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765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232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Violations of V{</a:t>
            </a:r>
            <a:r>
              <a:rPr lang="en-US" sz="2000" i="1" dirty="0" err="1"/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r>
              <a:rPr lang="en-US" sz="2000" dirty="0"/>
              <a:t>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2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Example: Labor Demand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 err="1"/>
              <a:t>Verbeek’s</a:t>
            </a:r>
            <a:r>
              <a:rPr lang="en-US" sz="2000" dirty="0"/>
              <a:t> data set “labour2”: Sample of 569 Belgian companies (data from 1996)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Variables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labour</a:t>
            </a:r>
            <a:r>
              <a:rPr lang="en-US" sz="1800" dirty="0">
                <a:cs typeface="Arial" charset="0"/>
              </a:rPr>
              <a:t>: total employment (number of employees)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capital</a:t>
            </a:r>
            <a:r>
              <a:rPr lang="en-US" sz="1800" dirty="0">
                <a:cs typeface="Arial" charset="0"/>
              </a:rPr>
              <a:t>: total fixed assets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wage</a:t>
            </a:r>
            <a:r>
              <a:rPr lang="en-US" sz="1800" dirty="0">
                <a:cs typeface="Arial" charset="0"/>
              </a:rPr>
              <a:t>: total wage costs per employee (in 1000 EUR)</a:t>
            </a:r>
          </a:p>
          <a:p>
            <a:pPr marL="784225" lvl="1" indent="-457200">
              <a:spcBef>
                <a:spcPts val="600"/>
              </a:spcBef>
              <a:defRPr/>
            </a:pPr>
            <a:r>
              <a:rPr lang="en-US" sz="1800" i="1" dirty="0">
                <a:cs typeface="Arial" charset="0"/>
              </a:rPr>
              <a:t>output</a:t>
            </a:r>
            <a:r>
              <a:rPr lang="en-US" sz="1800" dirty="0">
                <a:cs typeface="Arial" charset="0"/>
              </a:rPr>
              <a:t>: value added (in million EUR)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Labour  demand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i="1" dirty="0">
                <a:cs typeface="Arial" charset="0"/>
              </a:rPr>
              <a:t>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4431A-7816-4E5E-B750-A5F7BD0C0CCC}" type="slidenum">
              <a:rPr lang="de-AT" altLang="en-US"/>
              <a:pPr>
                <a:defRPr/>
              </a:pPr>
              <a:t>20</a:t>
            </a:fld>
            <a:endParaRPr lang="de-AT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and Potential Regressors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21C14A-F51F-4D53-A572-5C679673F717}" type="slidenum">
              <a:rPr lang="de-AT" altLang="en-US"/>
              <a:pPr>
                <a:defRPr/>
              </a:pPr>
              <a:t>21</a:t>
            </a:fld>
            <a:endParaRPr lang="de-AT" altLang="en-US"/>
          </a:p>
        </p:txBody>
      </p:sp>
      <p:pic>
        <p:nvPicPr>
          <p:cNvPr id="214719" name="Picture 17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655763"/>
            <a:ext cx="7775575" cy="4437062"/>
          </a:xfrm>
          <a:prstGeom prst="rect">
            <a:avLst/>
          </a:prstGeom>
          <a:ln w="28575">
            <a:solidFill>
              <a:schemeClr val="tx2">
                <a:lumMod val="75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5303" name="AutoShape 4"/>
          <p:cNvSpPr>
            <a:spLocks noChangeAspect="1" noChangeArrowheads="1"/>
          </p:cNvSpPr>
          <p:nvPr/>
        </p:nvSpPr>
        <p:spPr bwMode="auto">
          <a:xfrm>
            <a:off x="684213" y="1484313"/>
            <a:ext cx="79914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Inference under Heteroskedasticity</a:t>
            </a:r>
          </a:p>
        </p:txBody>
      </p:sp>
      <p:sp>
        <p:nvSpPr>
          <p:cNvPr id="56323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000"/>
              <a:t>Covariance matrix of </a:t>
            </a:r>
            <a:r>
              <a:rPr lang="en-GB" sz="2000" i="1"/>
              <a:t>b</a:t>
            </a:r>
            <a:r>
              <a:rPr lang="en-GB" sz="2000"/>
              <a:t>:</a:t>
            </a:r>
          </a:p>
          <a:p>
            <a:pPr>
              <a:buFont typeface="Wingdings" pitchFamily="2" charset="2"/>
              <a:buNone/>
            </a:pPr>
            <a:r>
              <a:rPr lang="en-GB" sz="2000"/>
              <a:t>		V{</a:t>
            </a:r>
            <a:r>
              <a:rPr lang="en-GB" sz="2000" i="1"/>
              <a:t>b</a:t>
            </a:r>
            <a:r>
              <a:rPr lang="en-GB" sz="2000"/>
              <a:t>} = </a:t>
            </a:r>
            <a:r>
              <a:rPr lang="en-GB" sz="2000">
                <a:latin typeface="Symbol" pitchFamily="18" charset="2"/>
              </a:rPr>
              <a:t>s</a:t>
            </a:r>
            <a:r>
              <a:rPr lang="en-GB" sz="2000" baseline="30000"/>
              <a:t>2</a:t>
            </a:r>
            <a:r>
              <a:rPr lang="en-GB" sz="2000"/>
              <a:t> (X'X)</a:t>
            </a:r>
            <a:r>
              <a:rPr lang="en-GB" sz="2000" baseline="30000"/>
              <a:t>-1</a:t>
            </a:r>
            <a:r>
              <a:rPr lang="en-GB" sz="2000"/>
              <a:t> X'</a:t>
            </a:r>
            <a:r>
              <a:rPr lang="en-GB" sz="2000">
                <a:latin typeface="Symbol" pitchFamily="18" charset="2"/>
              </a:rPr>
              <a:t>Y</a:t>
            </a:r>
            <a:r>
              <a:rPr lang="en-GB" sz="2000"/>
              <a:t>X (X'X)</a:t>
            </a:r>
            <a:r>
              <a:rPr lang="en-GB" sz="2000" baseline="30000"/>
              <a:t>-1</a:t>
            </a:r>
          </a:p>
          <a:p>
            <a:pPr>
              <a:buFont typeface="Wingdings" pitchFamily="2" charset="2"/>
              <a:buNone/>
            </a:pPr>
            <a:r>
              <a:rPr lang="en-GB" sz="2000"/>
              <a:t>	with </a:t>
            </a:r>
            <a:r>
              <a:rPr lang="en-GB" sz="2000">
                <a:latin typeface="Symbol" pitchFamily="18" charset="2"/>
              </a:rPr>
              <a:t>Y</a:t>
            </a:r>
            <a:r>
              <a:rPr lang="en-GB" sz="2000" baseline="30000"/>
              <a:t> </a:t>
            </a:r>
            <a:r>
              <a:rPr lang="en-GB" sz="2000"/>
              <a:t>= diag(</a:t>
            </a:r>
            <a:r>
              <a:rPr lang="en-GB" sz="2000" i="1"/>
              <a:t>h</a:t>
            </a:r>
            <a:r>
              <a:rPr lang="en-GB" sz="2000" baseline="-25000"/>
              <a:t>1</a:t>
            </a:r>
            <a:r>
              <a:rPr lang="en-GB" sz="2000" baseline="30000"/>
              <a:t>2</a:t>
            </a:r>
            <a:r>
              <a:rPr lang="en-GB" sz="2000"/>
              <a:t>, …, </a:t>
            </a:r>
            <a:r>
              <a:rPr lang="en-GB" sz="2000" i="1"/>
              <a:t>h</a:t>
            </a:r>
            <a:r>
              <a:rPr lang="en-GB" sz="2000" baseline="-25000"/>
              <a:t>N</a:t>
            </a:r>
            <a:r>
              <a:rPr lang="en-GB" sz="2000" baseline="30000"/>
              <a:t>2</a:t>
            </a:r>
            <a:r>
              <a:rPr lang="en-GB" sz="2000"/>
              <a:t>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GB" sz="2000"/>
              <a:t>Use of </a:t>
            </a:r>
            <a:r>
              <a:rPr lang="en-GB" sz="2000">
                <a:latin typeface="Symbol" pitchFamily="18" charset="2"/>
              </a:rPr>
              <a:t>s</a:t>
            </a:r>
            <a:r>
              <a:rPr lang="en-GB" sz="2000" baseline="30000"/>
              <a:t>2</a:t>
            </a:r>
            <a:r>
              <a:rPr lang="en-GB" sz="2000"/>
              <a:t> (X'X)</a:t>
            </a:r>
            <a:r>
              <a:rPr lang="en-GB" sz="2000" baseline="30000"/>
              <a:t>-1</a:t>
            </a:r>
            <a:r>
              <a:rPr lang="en-GB" sz="2000"/>
              <a:t> (the standard output of econometric software) instead of V{</a:t>
            </a:r>
            <a:r>
              <a:rPr lang="en-GB" sz="2000" i="1"/>
              <a:t>b</a:t>
            </a:r>
            <a:r>
              <a:rPr lang="en-GB" sz="2000"/>
              <a:t>} for inference on </a:t>
            </a:r>
            <a:r>
              <a:rPr lang="en-GB" sz="2000">
                <a:latin typeface="Symbol" pitchFamily="18" charset="2"/>
              </a:rPr>
              <a:t>b</a:t>
            </a:r>
            <a:r>
              <a:rPr lang="en-GB" sz="2000"/>
              <a:t> may be misleading </a:t>
            </a:r>
          </a:p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GB" sz="2000"/>
              <a:t>Remedies</a:t>
            </a:r>
          </a:p>
          <a:p>
            <a:pPr>
              <a:spcBef>
                <a:spcPts val="600"/>
              </a:spcBef>
            </a:pPr>
            <a:r>
              <a:rPr lang="en-GB" sz="2000"/>
              <a:t>Use of correct variances and standard errors</a:t>
            </a:r>
          </a:p>
          <a:p>
            <a:pPr>
              <a:spcBef>
                <a:spcPts val="600"/>
              </a:spcBef>
            </a:pPr>
            <a:r>
              <a:rPr lang="en-GB" sz="2000"/>
              <a:t>Transformation of the model so that the error terms are homoskedastic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644F9D-6622-4374-BF06-EBFD151CC611}" type="slidenum">
              <a:rPr lang="de-AT" altLang="en-US"/>
              <a:pPr>
                <a:defRPr/>
              </a:pPr>
              <a:t>22</a:t>
            </a:fld>
            <a:endParaRPr lang="de-AT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The Correct Variances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/>
              <a:t>V{</a:t>
            </a:r>
            <a:r>
              <a:rPr lang="el-GR" sz="2000" dirty="0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, </a:t>
            </a:r>
            <a:r>
              <a:rPr lang="en-US" sz="2000" i="1" dirty="0" err="1">
                <a:cs typeface="Arial" charset="0"/>
              </a:rPr>
              <a:t>i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1,…,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: </a:t>
            </a:r>
            <a:r>
              <a:rPr lang="en-US" sz="2000" dirty="0"/>
              <a:t>each observation has its own unknown parameter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endParaRPr lang="en-US" sz="2000" dirty="0"/>
          </a:p>
          <a:p>
            <a:pPr eaLnBrk="1" hangingPunct="1">
              <a:defRPr/>
            </a:pPr>
            <a:r>
              <a:rPr lang="de-AT" sz="2000" i="1" dirty="0"/>
              <a:t>N</a:t>
            </a:r>
            <a:r>
              <a:rPr lang="de-AT" sz="2000" dirty="0"/>
              <a:t> </a:t>
            </a:r>
            <a:r>
              <a:rPr lang="en-US" sz="2000" dirty="0"/>
              <a:t>observation for estimating </a:t>
            </a:r>
            <a:r>
              <a:rPr lang="en-US" sz="2000" i="1" dirty="0"/>
              <a:t>N</a:t>
            </a:r>
            <a:r>
              <a:rPr lang="en-US" sz="2000" dirty="0"/>
              <a:t> unknown parameters?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To estimate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– and </a:t>
            </a:r>
            <a:r>
              <a:rPr lang="en-US" sz="2000" dirty="0"/>
              <a:t>V{</a:t>
            </a:r>
            <a:r>
              <a:rPr lang="en-US" sz="2000" i="1" dirty="0"/>
              <a:t>b</a:t>
            </a:r>
            <a:r>
              <a:rPr lang="en-US" sz="2000" dirty="0"/>
              <a:t>}</a:t>
            </a:r>
          </a:p>
          <a:p>
            <a:pPr>
              <a:defRPr/>
            </a:pPr>
            <a:r>
              <a:rPr lang="en-US" sz="2000" dirty="0"/>
              <a:t>Known form of the heteroskedasticity, specific correction</a:t>
            </a: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E.g., </a:t>
            </a:r>
            <a:r>
              <a:rPr lang="en-US" sz="1800" i="1" dirty="0">
                <a:ea typeface="+mn-ea"/>
                <a:cs typeface="+mn-cs"/>
              </a:rPr>
              <a:t>h</a:t>
            </a:r>
            <a:r>
              <a:rPr lang="en-US" sz="1800" baseline="-25000" dirty="0">
                <a:ea typeface="+mn-ea"/>
                <a:cs typeface="+mn-cs"/>
              </a:rPr>
              <a:t>i</a:t>
            </a:r>
            <a:r>
              <a:rPr lang="en-US" sz="1800" baseline="30000" dirty="0">
                <a:ea typeface="+mn-ea"/>
                <a:cs typeface="+mn-cs"/>
              </a:rPr>
              <a:t>2</a:t>
            </a:r>
            <a:r>
              <a:rPr lang="en-US" sz="1800" dirty="0">
                <a:ea typeface="+mn-ea"/>
                <a:cs typeface="+mn-cs"/>
              </a:rPr>
              <a:t> =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baseline="-25000" dirty="0">
                <a:ea typeface="+mn-ea"/>
                <a:cs typeface="+mn-cs"/>
              </a:rPr>
              <a:t> </a:t>
            </a:r>
            <a:r>
              <a:rPr lang="en-US" sz="1800" dirty="0">
                <a:ea typeface="+mn-ea"/>
                <a:cs typeface="+mn-cs"/>
              </a:rPr>
              <a:t>for some variables </a:t>
            </a:r>
            <a:r>
              <a:rPr lang="en-US" sz="1800" i="1" dirty="0" err="1">
                <a:ea typeface="+mn-ea"/>
                <a:cs typeface="+mn-cs"/>
              </a:rPr>
              <a:t>z</a:t>
            </a:r>
            <a:r>
              <a:rPr lang="en-US" sz="1800" baseline="-25000" dirty="0" err="1">
                <a:ea typeface="+mn-ea"/>
                <a:cs typeface="+mn-cs"/>
              </a:rPr>
              <a:t>i</a:t>
            </a:r>
            <a:endParaRPr lang="en-US" sz="1800" baseline="-250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Requires estimation of </a:t>
            </a:r>
            <a:r>
              <a:rPr lang="en-US" sz="1800" dirty="0">
                <a:latin typeface="Symbol" pitchFamily="18" charset="2"/>
              </a:rPr>
              <a:t>a</a:t>
            </a:r>
            <a:endParaRPr lang="en-US" sz="1800" dirty="0">
              <a:ea typeface="+mn-ea"/>
              <a:cs typeface="+mn-cs"/>
            </a:endParaRPr>
          </a:p>
          <a:p>
            <a:pPr>
              <a:defRPr/>
            </a:pPr>
            <a:r>
              <a:rPr lang="en-US" sz="2000" dirty="0"/>
              <a:t>White’s heteroskedasticity-consistent covariance matrix estimator (HCCME)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		 </a:t>
            </a:r>
            <a:r>
              <a:rPr lang="en-US" sz="2000" dirty="0">
                <a:cs typeface="Arial"/>
              </a:rPr>
              <a:t>Ṽ</a:t>
            </a:r>
            <a:r>
              <a:rPr lang="en-US" sz="2000" dirty="0"/>
              <a:t>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(</a:t>
            </a:r>
            <a:r>
              <a:rPr lang="en-US" sz="2000" i="1" dirty="0"/>
              <a:t>X</a:t>
            </a:r>
            <a:r>
              <a:rPr lang="en-US" sz="2000" dirty="0"/>
              <a:t>'</a:t>
            </a:r>
            <a:r>
              <a:rPr lang="en-US" sz="2000" i="1" dirty="0"/>
              <a:t>X</a:t>
            </a:r>
            <a:r>
              <a:rPr lang="en-US" sz="2000" dirty="0"/>
              <a:t>)</a:t>
            </a:r>
            <a:r>
              <a:rPr lang="en-US" sz="2000" baseline="30000" dirty="0"/>
              <a:t>-1</a:t>
            </a:r>
            <a:r>
              <a:rPr lang="en-US" sz="2000" dirty="0"/>
              <a:t>(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’) (</a:t>
            </a:r>
            <a:r>
              <a:rPr lang="en-US" sz="2000" i="1" dirty="0"/>
              <a:t>X</a:t>
            </a:r>
            <a:r>
              <a:rPr lang="en-US" sz="2000" dirty="0"/>
              <a:t>'</a:t>
            </a:r>
            <a:r>
              <a:rPr lang="en-US" sz="2000" i="1" dirty="0"/>
              <a:t>X</a:t>
            </a:r>
            <a:r>
              <a:rPr lang="en-US" sz="2000" dirty="0"/>
              <a:t>)</a:t>
            </a:r>
            <a:r>
              <a:rPr lang="en-US" sz="2000" baseline="30000" dirty="0"/>
              <a:t>-1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aseline="30000" dirty="0"/>
              <a:t>	</a:t>
            </a:r>
            <a:r>
              <a:rPr lang="en-US" sz="2000" dirty="0"/>
              <a:t>with 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=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endParaRPr lang="en-US" sz="2000" dirty="0"/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Denoted as HC</a:t>
            </a:r>
            <a:r>
              <a:rPr lang="en-US" sz="1800" baseline="-25000" dirty="0">
                <a:ea typeface="+mn-ea"/>
                <a:cs typeface="+mn-cs"/>
              </a:rPr>
              <a:t>0</a:t>
            </a:r>
            <a:endParaRPr lang="en-US" sz="1800" dirty="0">
              <a:ea typeface="+mn-ea"/>
              <a:cs typeface="+mn-cs"/>
            </a:endParaRPr>
          </a:p>
          <a:p>
            <a:pPr lvl="1">
              <a:defRPr/>
            </a:pPr>
            <a:r>
              <a:rPr lang="en-US" sz="1800" dirty="0">
                <a:ea typeface="+mn-ea"/>
                <a:cs typeface="+mn-cs"/>
              </a:rPr>
              <a:t>Inference based on </a:t>
            </a:r>
            <a:r>
              <a:rPr lang="en-US" sz="1800" dirty="0"/>
              <a:t>HC</a:t>
            </a:r>
            <a:r>
              <a:rPr lang="en-US" sz="1800" baseline="-25000" dirty="0"/>
              <a:t>0</a:t>
            </a:r>
            <a:r>
              <a:rPr lang="en-US" sz="1800" dirty="0">
                <a:ea typeface="+mn-ea"/>
                <a:cs typeface="+mn-cs"/>
              </a:rPr>
              <a:t>: “heteroskedasticity-robust inference”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577C4A-A618-4C17-B7BA-7F73494634CD}" type="slidenum">
              <a:rPr lang="de-AT" altLang="en-US"/>
              <a:pPr>
                <a:defRPr/>
              </a:pPr>
              <a:t>23</a:t>
            </a:fld>
            <a:endParaRPr lang="de-AT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White’s Standard Errors</a:t>
            </a:r>
          </a:p>
        </p:txBody>
      </p:sp>
      <p:sp>
        <p:nvSpPr>
          <p:cNvPr id="58371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</a:pPr>
            <a:r>
              <a:rPr lang="en-US" sz="2000"/>
              <a:t>White’s standard errors for </a:t>
            </a:r>
            <a:r>
              <a:rPr lang="en-US" sz="2000" i="1"/>
              <a:t>b</a:t>
            </a:r>
          </a:p>
          <a:p>
            <a:pPr>
              <a:spcBef>
                <a:spcPts val="600"/>
              </a:spcBef>
            </a:pPr>
            <a:r>
              <a:rPr lang="en-US" sz="2000"/>
              <a:t>Square roots of diagonal elements of HCCME </a:t>
            </a:r>
          </a:p>
          <a:p>
            <a:pPr>
              <a:spcBef>
                <a:spcPts val="600"/>
              </a:spcBef>
            </a:pPr>
            <a:r>
              <a:rPr lang="en-US" sz="2000"/>
              <a:t>Underestimate the true standard errors </a:t>
            </a:r>
          </a:p>
          <a:p>
            <a:pPr>
              <a:spcBef>
                <a:spcPts val="600"/>
              </a:spcBef>
            </a:pPr>
            <a:r>
              <a:rPr lang="en-US" sz="2000"/>
              <a:t>Various refinements, e.g., HC</a:t>
            </a:r>
            <a:r>
              <a:rPr lang="en-US" sz="2000" baseline="-25000"/>
              <a:t>1</a:t>
            </a:r>
            <a:r>
              <a:rPr lang="en-US" sz="2000"/>
              <a:t> = HC</a:t>
            </a:r>
            <a:r>
              <a:rPr lang="en-US" sz="2000" baseline="-25000"/>
              <a:t>0</a:t>
            </a:r>
            <a:r>
              <a:rPr lang="en-US" sz="2000"/>
              <a:t>[</a:t>
            </a:r>
            <a:r>
              <a:rPr lang="en-US" sz="2000" i="1"/>
              <a:t>N</a:t>
            </a:r>
            <a:r>
              <a:rPr lang="en-US" sz="2000"/>
              <a:t>/(</a:t>
            </a:r>
            <a:r>
              <a:rPr lang="en-US" sz="2000" i="1"/>
              <a:t>N</a:t>
            </a:r>
            <a:r>
              <a:rPr lang="en-US" sz="2000"/>
              <a:t>-</a:t>
            </a:r>
            <a:r>
              <a:rPr lang="en-US" sz="2000" i="1"/>
              <a:t>K</a:t>
            </a:r>
            <a:r>
              <a:rPr lang="en-US" sz="2000"/>
              <a:t>)]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</a:pPr>
            <a:r>
              <a:rPr lang="en-US" sz="2000"/>
              <a:t>In </a:t>
            </a:r>
            <a:r>
              <a:rPr lang="en-US" sz="2000" b="1">
                <a:solidFill>
                  <a:srgbClr val="C00000"/>
                </a:solidFill>
              </a:rPr>
              <a:t>GRETL</a:t>
            </a:r>
            <a:r>
              <a:rPr lang="en-US" sz="2000"/>
              <a:t>: HC</a:t>
            </a:r>
            <a:r>
              <a:rPr lang="en-US" sz="2000" baseline="-25000"/>
              <a:t>0</a:t>
            </a:r>
            <a:r>
              <a:rPr lang="en-US" sz="2000"/>
              <a:t> is the default HCCME, HC</a:t>
            </a:r>
            <a:r>
              <a:rPr lang="en-US" sz="2000" baseline="-25000"/>
              <a:t>1</a:t>
            </a:r>
            <a:r>
              <a:rPr lang="en-US" sz="2000"/>
              <a:t> and other modifications are available as options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661E3A-4A07-46ED-9F9B-D53446A46C2C}" type="slidenum">
              <a:rPr lang="de-AT" altLang="en-US"/>
              <a:pPr>
                <a:defRPr/>
              </a:pPr>
              <a:t>24</a:t>
            </a:fld>
            <a:endParaRPr lang="de-AT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Verbeek’s data set “labour2”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4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4B0B0-F719-4E60-AC77-C380AEF07288}" type="slidenum">
              <a:rPr lang="de-AT" altLang="en-US"/>
              <a:pPr>
                <a:defRPr/>
              </a:pPr>
              <a:t>25</a:t>
            </a:fld>
            <a:endParaRPr lang="de-AT" altLang="en-US"/>
          </a:p>
        </p:txBody>
      </p:sp>
      <p:pic>
        <p:nvPicPr>
          <p:cNvPr id="6144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47813" y="2060575"/>
            <a:ext cx="6553200" cy="3257550"/>
          </a:xfrm>
          <a:ln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Function: Residuals vs </a:t>
            </a:r>
            <a:r>
              <a:rPr lang="en-US" sz="4000" i="1">
                <a:latin typeface="Verdana" pitchFamily="34" charset="0"/>
              </a:rPr>
              <a:t>output</a:t>
            </a:r>
            <a:r>
              <a:rPr lang="en-US" sz="4000">
                <a:latin typeface="Verdana" pitchFamily="34" charset="0"/>
              </a:rPr>
              <a:t> 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384F4-C6F4-4355-89E9-8BAE91111121}" type="slidenum">
              <a:rPr lang="de-AT" altLang="en-US"/>
              <a:pPr>
                <a:defRPr/>
              </a:pPr>
              <a:t>26</a:t>
            </a:fld>
            <a:endParaRPr lang="de-AT" altLang="en-US"/>
          </a:p>
        </p:txBody>
      </p:sp>
      <p:pic>
        <p:nvPicPr>
          <p:cNvPr id="2160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700213"/>
            <a:ext cx="7848600" cy="4392612"/>
          </a:xfrm>
          <a:prstGeom prst="rect">
            <a:avLst/>
          </a:prstGeom>
          <a:ln w="28575"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Can the error terms be assumed to be homoskedastic?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They may vary depending on the company size, measured by, e.g., size of output or capital 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Regression of squared residuals on appropriate regressors will indicate heteroskedasticity</a:t>
            </a:r>
          </a:p>
          <a:p>
            <a:pPr>
              <a:spcBef>
                <a:spcPts val="600"/>
              </a:spcBef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A06D6D-43D6-4567-8383-9FFD581928BD}" type="slidenum">
              <a:rPr lang="de-AT" altLang="en-US"/>
              <a:pPr>
                <a:defRPr/>
              </a:pPr>
              <a:t>27</a:t>
            </a:fld>
            <a:endParaRPr lang="de-AT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Auxiliary regression of squared residuals,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8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Indicates dependence of error terms on </a:t>
            </a:r>
            <a:r>
              <a:rPr lang="en-US" sz="2000" i="1" dirty="0"/>
              <a:t>output</a:t>
            </a:r>
            <a:r>
              <a:rPr lang="en-US" sz="2000" dirty="0"/>
              <a:t>, </a:t>
            </a:r>
            <a:r>
              <a:rPr lang="en-US" sz="2000" i="1" dirty="0"/>
              <a:t>capital</a:t>
            </a:r>
            <a:r>
              <a:rPr lang="en-US" sz="2000" dirty="0"/>
              <a:t>, not on </a:t>
            </a:r>
            <a:r>
              <a:rPr lang="en-US" sz="2000" i="1" dirty="0"/>
              <a:t>wage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653D3-BCF2-4968-8207-67605EB7F1F5}" type="slidenum">
              <a:rPr lang="de-AT" altLang="en-US"/>
              <a:pPr>
                <a:defRPr/>
              </a:pPr>
              <a:t>28</a:t>
            </a:fld>
            <a:endParaRPr lang="de-AT" altLang="en-US"/>
          </a:p>
        </p:txBody>
      </p:sp>
      <p:pic>
        <p:nvPicPr>
          <p:cNvPr id="63495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2017713"/>
            <a:ext cx="6481763" cy="3519487"/>
          </a:xfrm>
          <a:ln w="19050"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8A1C1-01DE-43FC-804F-BB7C75691816}" type="slidenum">
              <a:rPr lang="de-AT" altLang="en-US"/>
              <a:pPr>
                <a:defRPr/>
              </a:pPr>
              <a:t>29</a:t>
            </a:fld>
            <a:endParaRPr lang="de-AT" altLang="en-US"/>
          </a:p>
        </p:txBody>
      </p:sp>
      <p:sp>
        <p:nvSpPr>
          <p:cNvPr id="10" name="Rechteck 9"/>
          <p:cNvSpPr/>
          <p:nvPr/>
        </p:nvSpPr>
        <p:spPr>
          <a:xfrm>
            <a:off x="428625" y="1601788"/>
            <a:ext cx="8358188" cy="434816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With White standard errors: Output from </a:t>
            </a:r>
            <a:r>
              <a:rPr lang="en-US" sz="2000" b="1" dirty="0">
                <a:solidFill>
                  <a:srgbClr val="C00000"/>
                </a:solidFill>
              </a:rPr>
              <a:t>GRETL</a:t>
            </a:r>
            <a:endParaRPr lang="de-AT" sz="2000" b="1" dirty="0">
              <a:solidFill>
                <a:srgbClr val="C00000"/>
              </a:solidFill>
            </a:endParaRPr>
          </a:p>
          <a:p>
            <a:pPr>
              <a:defRPr/>
            </a:pPr>
            <a:endParaRPr lang="de-AT" sz="1100" dirty="0"/>
          </a:p>
          <a:p>
            <a:pPr>
              <a:defRPr/>
            </a:pPr>
            <a:endParaRPr lang="de-AT" sz="1400" dirty="0"/>
          </a:p>
          <a:p>
            <a:pPr>
              <a:defRPr/>
            </a:pPr>
            <a:r>
              <a:rPr lang="en-US" sz="1400" dirty="0"/>
              <a:t>Dependent variable : LABOR</a:t>
            </a:r>
          </a:p>
          <a:p>
            <a:pPr>
              <a:defRPr/>
            </a:pPr>
            <a:r>
              <a:rPr lang="en-US" sz="1400" dirty="0"/>
              <a:t>Heteroskedastic-robust standard errors, variant HC0, 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      	 coefficient   	std. error   		t-ratio    		p-value</a:t>
            </a:r>
          </a:p>
          <a:p>
            <a:pPr>
              <a:defRPr/>
            </a:pPr>
            <a:r>
              <a:rPr lang="en-US" sz="1400" dirty="0"/>
              <a:t>  -------------------------------------------------------------</a:t>
            </a:r>
          </a:p>
          <a:p>
            <a:pPr>
              <a:defRPr/>
            </a:pPr>
            <a:r>
              <a:rPr lang="en-US" sz="1400" dirty="0"/>
              <a:t>  const          287,719	                 64,8770	       	  4,435     		1,11e-05 ***</a:t>
            </a:r>
          </a:p>
          <a:p>
            <a:pPr>
              <a:defRPr/>
            </a:pPr>
            <a:r>
              <a:rPr lang="en-US" sz="1400" dirty="0"/>
              <a:t>  WAGE 	   -6,7419	     	1,8516	       	 -3,641      		0,0003    ***</a:t>
            </a:r>
          </a:p>
          <a:p>
            <a:pPr>
              <a:defRPr/>
            </a:pPr>
            <a:r>
              <a:rPr lang="en-US" sz="1400" dirty="0"/>
              <a:t>  CAPITAL	   -4,5905	   	1,7133	      	 -2,679     		0,0076    *** </a:t>
            </a:r>
          </a:p>
          <a:p>
            <a:pPr>
              <a:defRPr/>
            </a:pPr>
            <a:r>
              <a:rPr lang="en-US" sz="1400" dirty="0"/>
              <a:t>  OUTPUT 	  15,4005	     	2,4820        	  6,205      		1,06e-09 ***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Mean dependent </a:t>
            </a:r>
            <a:r>
              <a:rPr lang="en-US" sz="1400" dirty="0" err="1"/>
              <a:t>var</a:t>
            </a:r>
            <a:r>
              <a:rPr lang="en-US" sz="1400" dirty="0"/>
              <a:t>    	               201,024911   		S.D. dependent </a:t>
            </a:r>
            <a:r>
              <a:rPr lang="en-US" sz="1400" dirty="0" err="1"/>
              <a:t>var</a:t>
            </a:r>
            <a:r>
              <a:rPr lang="en-US" sz="1400" dirty="0"/>
              <a:t>    	 	 611,9959</a:t>
            </a:r>
          </a:p>
          <a:p>
            <a:pPr>
              <a:defRPr/>
            </a:pPr>
            <a:r>
              <a:rPr lang="en-US" sz="1400" dirty="0"/>
              <a:t>Sum squared </a:t>
            </a:r>
            <a:r>
              <a:rPr lang="en-US" sz="1400" dirty="0" err="1"/>
              <a:t>resid</a:t>
            </a:r>
            <a:r>
              <a:rPr lang="en-US" sz="1400" dirty="0"/>
              <a:t>	                  13795027   		 S.E. of regression   		 156,2561</a:t>
            </a:r>
          </a:p>
          <a:p>
            <a:pPr>
              <a:defRPr/>
            </a:pPr>
            <a:r>
              <a:rPr lang="en-US" sz="1400" dirty="0"/>
              <a:t>R- squared               		0,935155   		 Adjusted R-squared	 	 0,934811</a:t>
            </a:r>
          </a:p>
          <a:p>
            <a:pPr>
              <a:defRPr/>
            </a:pPr>
            <a:r>
              <a:rPr lang="en-US" sz="1400" dirty="0"/>
              <a:t>F(2, 129)               		225,5597   		 P-value (F)               		 3,49e-96</a:t>
            </a:r>
          </a:p>
          <a:p>
            <a:pPr>
              <a:defRPr/>
            </a:pPr>
            <a:r>
              <a:rPr lang="en-US" sz="1400" dirty="0"/>
              <a:t>Log-likelihood          		455,9302   		</a:t>
            </a:r>
            <a:r>
              <a:rPr lang="en-US" sz="1400" dirty="0" err="1"/>
              <a:t>Akaike</a:t>
            </a:r>
            <a:r>
              <a:rPr lang="en-US" sz="1400" dirty="0"/>
              <a:t> criterion       		 7367,341</a:t>
            </a:r>
          </a:p>
          <a:p>
            <a:pPr>
              <a:defRPr/>
            </a:pPr>
            <a:r>
              <a:rPr lang="en-US" sz="1400" dirty="0"/>
              <a:t>Schwarz criterion      	                  -3679,670   	</a:t>
            </a:r>
            <a:r>
              <a:rPr lang="en-US" sz="1400" dirty="0" err="1"/>
              <a:t>Hannan</a:t>
            </a:r>
            <a:r>
              <a:rPr lang="en-US" sz="1400" dirty="0"/>
              <a:t>-Quinn		 7374,121</a:t>
            </a:r>
          </a:p>
        </p:txBody>
      </p:sp>
      <p:sp>
        <p:nvSpPr>
          <p:cNvPr id="11" name="Rechteck 10"/>
          <p:cNvSpPr/>
          <p:nvPr/>
        </p:nvSpPr>
        <p:spPr>
          <a:xfrm>
            <a:off x="428625" y="2286000"/>
            <a:ext cx="8358188" cy="351948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4000">
                <a:latin typeface="Verdana" pitchFamily="34" charset="0"/>
              </a:rPr>
              <a:t>Gauss-Markov </a:t>
            </a:r>
            <a:r>
              <a:rPr lang="en-US" sz="4000">
                <a:latin typeface="Verdana" pitchFamily="34" charset="0"/>
              </a:rPr>
              <a:t>Assumptions </a:t>
            </a:r>
          </a:p>
        </p:txBody>
      </p:sp>
      <p:graphicFrame>
        <p:nvGraphicFramePr>
          <p:cNvPr id="385253" name="Group 229"/>
          <p:cNvGraphicFramePr>
            <a:graphicFrameLocks noGrp="1"/>
          </p:cNvGraphicFramePr>
          <p:nvPr>
            <p:ph type="tbl" idx="1"/>
          </p:nvPr>
        </p:nvGraphicFramePr>
        <p:xfrm>
          <a:off x="1000125" y="3573463"/>
          <a:ext cx="7143800" cy="1779588"/>
        </p:xfrm>
        <a:graphic>
          <a:graphicData uri="http://schemas.openxmlformats.org/drawingml/2006/table">
            <a:tbl>
              <a:tblPr/>
              <a:tblGrid>
                <a:gridCol w="770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3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A1</a:t>
                      </a:r>
                      <a:endParaRPr kumimoji="0" lang="en-US" sz="2600" b="0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E{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0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lang="en-US" sz="2000" b="0" i="0" kern="120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are independent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of all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en-US" sz="20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exogeneous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  <a:r>
                        <a:rPr kumimoji="0" lang="en-US" sz="2000" b="0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V{</a:t>
                      </a:r>
                      <a:r>
                        <a:rPr lang="en-US" sz="2000" i="1" dirty="0">
                          <a:latin typeface="Symbol" pitchFamily="18" charset="2"/>
                        </a:rPr>
                        <a:t>e</a:t>
                      </a:r>
                      <a:r>
                        <a:rPr kumimoji="0" lang="en-US" sz="2000" b="0" i="0" u="none" strike="noStrike" cap="none" normalizeH="0" baseline="-2500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s</a:t>
                      </a:r>
                      <a:r>
                        <a:rPr kumimoji="0" lang="en-US" sz="2000" b="0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lang="en-US" sz="2000" dirty="0" err="1"/>
                        <a:t>homoskedasticity</a:t>
                      </a:r>
                      <a:r>
                        <a:rPr lang="en-US" sz="2000" dirty="0"/>
                        <a:t>)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Cov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 err="1">
                          <a:cs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</a:t>
                      </a:r>
                      <a:r>
                        <a:rPr lang="el-GR" sz="2000" i="1" dirty="0">
                          <a:cs typeface="Arial" charset="0"/>
                        </a:rPr>
                        <a:t>ε</a:t>
                      </a:r>
                      <a:r>
                        <a:rPr lang="en-US" sz="2000" baseline="-25000" dirty="0">
                          <a:cs typeface="Arial" charset="0"/>
                        </a:rPr>
                        <a:t>j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 = 0 for all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and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with </a:t>
                      </a:r>
                      <a:r>
                        <a:rPr kumimoji="0" lang="en-US" sz="2000" b="0" i="1" u="none" strike="noStrike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  <a:r>
                        <a:rPr kumimoji="0" lang="en-US" sz="2000" b="0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≠ </a:t>
                      </a:r>
                      <a:r>
                        <a:rPr kumimoji="0" lang="en-US" sz="2000" b="0" i="1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 </a:t>
                      </a:r>
                      <a:r>
                        <a:rPr lang="en-US" sz="2000" dirty="0"/>
                        <a:t>(no autocorrelation)</a:t>
                      </a:r>
                      <a:endParaRPr kumimoji="0" lang="en-US" sz="2000" b="0" i="1" u="none" strike="noStrike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3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3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BEFA8-7FED-4DE2-BFCE-366B9E928416}" type="slidenum">
              <a:rPr lang="de-AT" altLang="en-US"/>
              <a:pPr>
                <a:defRPr/>
              </a:pPr>
              <a:t>3</a:t>
            </a:fld>
            <a:endParaRPr lang="de-AT" altLang="en-US"/>
          </a:p>
        </p:txBody>
      </p:sp>
      <p:sp>
        <p:nvSpPr>
          <p:cNvPr id="6" name="Rectangle 299"/>
          <p:cNvSpPr txBox="1">
            <a:spLocks noChangeArrowheads="1"/>
          </p:cNvSpPr>
          <p:nvPr/>
        </p:nvSpPr>
        <p:spPr bwMode="auto">
          <a:xfrm>
            <a:off x="457200" y="1600200"/>
            <a:ext cx="8043863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sz="2000" kern="0" dirty="0">
                <a:latin typeface="+mn-lt"/>
                <a:cs typeface="+mn-cs"/>
              </a:rPr>
              <a:t>Observation </a:t>
            </a:r>
            <a:r>
              <a:rPr lang="en-US" sz="2000" i="1" kern="0" dirty="0" err="1">
                <a:latin typeface="+mn-lt"/>
                <a:cs typeface="+mn-cs"/>
              </a:rPr>
              <a:t>y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is a linear function </a:t>
            </a: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buFont typeface="Wingdings" pitchFamily="2" charset="2"/>
              <a:buNone/>
              <a:defRPr/>
            </a:pPr>
            <a:r>
              <a:rPr lang="en-US" kern="0" dirty="0">
                <a:latin typeface="+mn-lt"/>
                <a:cs typeface="+mn-cs"/>
              </a:rPr>
              <a:t>	</a:t>
            </a:r>
            <a:r>
              <a:rPr lang="en-US" sz="2000" i="1" kern="0" dirty="0" err="1">
                <a:latin typeface="+mn-lt"/>
                <a:cs typeface="+mn-cs"/>
              </a:rPr>
              <a:t>y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=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</a:t>
            </a:r>
            <a:r>
              <a:rPr lang="en-US" sz="2000" kern="0" dirty="0" err="1">
                <a:latin typeface="+mn-lt"/>
                <a:cs typeface="+mn-cs"/>
              </a:rPr>
              <a:t>'</a:t>
            </a:r>
            <a:r>
              <a:rPr lang="en-US" sz="2000" kern="0" dirty="0" err="1">
                <a:latin typeface="Symbol" pitchFamily="18" charset="2"/>
                <a:cs typeface="+mn-cs"/>
              </a:rPr>
              <a:t>b</a:t>
            </a:r>
            <a:r>
              <a:rPr lang="en-US" sz="2000" kern="0" dirty="0">
                <a:latin typeface="+mn-lt"/>
                <a:cs typeface="+mn-cs"/>
              </a:rPr>
              <a:t> +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baseline="-25000" dirty="0">
                <a:cs typeface="+mn-cs"/>
              </a:rPr>
              <a:t> </a:t>
            </a:r>
            <a:endParaRPr lang="en-US" kern="0" baseline="-25000" dirty="0">
              <a:latin typeface="+mn-lt"/>
              <a:cs typeface="+mn-cs"/>
            </a:endParaRP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defRPr/>
            </a:pPr>
            <a:r>
              <a:rPr lang="en-US" sz="2000" kern="0" dirty="0">
                <a:latin typeface="+mn-lt"/>
                <a:cs typeface="+mn-cs"/>
              </a:rPr>
              <a:t>of observations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, </a:t>
            </a:r>
            <a:r>
              <a:rPr lang="en-US" sz="2000" i="1" kern="0" dirty="0">
                <a:latin typeface="+mn-lt"/>
                <a:cs typeface="+mn-cs"/>
              </a:rPr>
              <a:t>k</a:t>
            </a:r>
            <a:r>
              <a:rPr lang="en-US" sz="2000" kern="0" dirty="0">
                <a:latin typeface="+mn-lt"/>
                <a:cs typeface="+mn-cs"/>
              </a:rPr>
              <a:t> =1, …, </a:t>
            </a:r>
            <a:r>
              <a:rPr lang="en-US" sz="2000" i="1" kern="0" dirty="0">
                <a:latin typeface="+mn-lt"/>
                <a:cs typeface="+mn-cs"/>
              </a:rPr>
              <a:t>K</a:t>
            </a:r>
            <a:r>
              <a:rPr lang="en-US" sz="2000" kern="0" dirty="0">
                <a:latin typeface="+mn-lt"/>
                <a:cs typeface="+mn-cs"/>
              </a:rPr>
              <a:t>, </a:t>
            </a:r>
            <a:r>
              <a:rPr lang="en-US" sz="2000" kern="0" dirty="0">
                <a:cs typeface="+mn-cs"/>
              </a:rPr>
              <a:t>of the </a:t>
            </a:r>
            <a:r>
              <a:rPr lang="en-US" sz="2000" dirty="0">
                <a:cs typeface="+mn-cs"/>
              </a:rPr>
              <a:t>regressor </a:t>
            </a:r>
            <a:r>
              <a:rPr lang="en-US" sz="2000" kern="0" dirty="0">
                <a:cs typeface="+mn-cs"/>
              </a:rPr>
              <a:t>variables </a:t>
            </a:r>
            <a:r>
              <a:rPr lang="en-US" sz="2000" kern="0" dirty="0">
                <a:latin typeface="+mn-lt"/>
                <a:cs typeface="+mn-cs"/>
              </a:rPr>
              <a:t>and the error term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kern="0" dirty="0">
                <a:latin typeface="+mn-lt"/>
                <a:cs typeface="+mn-cs"/>
              </a:rPr>
              <a:t> </a:t>
            </a:r>
          </a:p>
          <a:p>
            <a:pPr marL="669925" lvl="1" indent="-325438">
              <a:spcBef>
                <a:spcPts val="600"/>
              </a:spcBef>
              <a:buClr>
                <a:schemeClr val="accent2"/>
              </a:buClr>
              <a:buSzPct val="60000"/>
              <a:defRPr/>
            </a:pPr>
            <a:r>
              <a:rPr lang="en-US" sz="2000" kern="0" dirty="0">
                <a:latin typeface="+mn-lt"/>
                <a:cs typeface="+mn-cs"/>
              </a:rPr>
              <a:t>for </a:t>
            </a:r>
            <a:r>
              <a:rPr lang="en-US" sz="2000" i="1" kern="0" dirty="0" err="1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 = 1, …, </a:t>
            </a:r>
            <a:r>
              <a:rPr lang="en-US" sz="2000" i="1" kern="0" dirty="0">
                <a:latin typeface="+mn-lt"/>
                <a:cs typeface="+mn-cs"/>
              </a:rPr>
              <a:t>N</a:t>
            </a:r>
            <a:r>
              <a:rPr lang="en-US" sz="2000" dirty="0">
                <a:latin typeface="+mn-lt"/>
                <a:cs typeface="+mn-cs"/>
              </a:rPr>
              <a:t>; 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baseline="-25000" dirty="0">
                <a:latin typeface="+mn-lt"/>
                <a:cs typeface="+mn-cs"/>
              </a:rPr>
              <a:t>i</a:t>
            </a:r>
            <a:r>
              <a:rPr lang="en-US" sz="2000" kern="0" dirty="0">
                <a:latin typeface="+mn-lt"/>
                <a:cs typeface="+mn-cs"/>
              </a:rPr>
              <a:t>' = (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baseline="-25000" dirty="0">
                <a:latin typeface="+mn-lt"/>
                <a:cs typeface="+mn-cs"/>
              </a:rPr>
              <a:t>i1</a:t>
            </a:r>
            <a:r>
              <a:rPr lang="en-US" sz="2000" kern="0" dirty="0">
                <a:latin typeface="+mn-lt"/>
                <a:cs typeface="+mn-cs"/>
              </a:rPr>
              <a:t>, …, 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); </a:t>
            </a:r>
            <a:r>
              <a:rPr lang="en-US" sz="2000" i="1" kern="0" dirty="0">
                <a:latin typeface="+mn-lt"/>
                <a:cs typeface="+mn-cs"/>
              </a:rPr>
              <a:t>X</a:t>
            </a:r>
            <a:r>
              <a:rPr lang="en-US" sz="2000" kern="0" dirty="0">
                <a:latin typeface="+mn-lt"/>
                <a:cs typeface="+mn-cs"/>
              </a:rPr>
              <a:t> = (</a:t>
            </a:r>
            <a:r>
              <a:rPr lang="en-US" sz="2000" i="1" kern="0" dirty="0" err="1">
                <a:latin typeface="+mn-lt"/>
                <a:cs typeface="+mn-cs"/>
              </a:rPr>
              <a:t>x</a:t>
            </a:r>
            <a:r>
              <a:rPr lang="en-US" sz="2000" kern="0" baseline="-25000" dirty="0" err="1">
                <a:latin typeface="+mn-lt"/>
                <a:cs typeface="+mn-cs"/>
              </a:rPr>
              <a:t>ik</a:t>
            </a:r>
            <a:r>
              <a:rPr lang="en-US" sz="2000" kern="0" dirty="0">
                <a:latin typeface="+mn-lt"/>
                <a:cs typeface="+mn-cs"/>
              </a:rPr>
              <a:t>)</a:t>
            </a:r>
            <a:endParaRPr lang="en-US" sz="2000" i="1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en-US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20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/>
            </a:pPr>
            <a:endParaRPr lang="de-AT" sz="800" kern="0" dirty="0">
              <a:latin typeface="+mn-lt"/>
              <a:cs typeface="+mn-cs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defRPr/>
            </a:pPr>
            <a:r>
              <a:rPr lang="en-US" sz="2000" kern="0" dirty="0">
                <a:latin typeface="+mn-lt"/>
                <a:cs typeface="+mn-cs"/>
              </a:rPr>
              <a:t>In matrix notation: </a:t>
            </a:r>
            <a:r>
              <a:rPr lang="en-US" sz="2000" dirty="0"/>
              <a:t>E{</a:t>
            </a:r>
            <a:r>
              <a:rPr lang="en-US" sz="2000" i="1" dirty="0"/>
              <a:t>ε</a:t>
            </a:r>
            <a:r>
              <a:rPr lang="en-US" sz="2000" dirty="0"/>
              <a:t>} = 0, V{</a:t>
            </a:r>
            <a:r>
              <a:rPr lang="en-US" sz="2000" i="1" dirty="0"/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endParaRPr lang="en-US" sz="2000" kern="0" dirty="0"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	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and GLS estimates with </a:t>
            </a:r>
            <a:r>
              <a:rPr lang="en-US" sz="2000" i="1" dirty="0" err="1">
                <a:solidFill>
                  <a:schemeClr val="bg1">
                    <a:lumMod val="65000"/>
                  </a:schemeClr>
                </a:solidFill>
              </a:rPr>
              <a:t>w</a:t>
            </a:r>
            <a:r>
              <a:rPr lang="en-US" sz="2000" baseline="-25000" dirty="0" err="1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 = 1/(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</a:rPr>
              <a:t>e</a:t>
            </a:r>
            <a:r>
              <a:rPr lang="en-US" sz="2000" baseline="-25000" dirty="0">
                <a:solidFill>
                  <a:schemeClr val="bg1">
                    <a:lumMod val="65000"/>
                  </a:schemeClr>
                </a:solidFill>
              </a:rPr>
              <a:t>i</a:t>
            </a:r>
            <a:r>
              <a:rPr lang="en-US" sz="200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The White standard errors are inflated by factors 3.7 (</a:t>
            </a:r>
            <a:r>
              <a:rPr lang="en-US" sz="2000" i="1" dirty="0"/>
              <a:t>wage</a:t>
            </a:r>
            <a:r>
              <a:rPr lang="en-US" sz="2000" dirty="0"/>
              <a:t>), 6.4 (</a:t>
            </a:r>
            <a:r>
              <a:rPr lang="en-US" sz="2000" i="1" dirty="0"/>
              <a:t>capital</a:t>
            </a:r>
            <a:r>
              <a:rPr lang="en-US" sz="2000" dirty="0"/>
              <a:t>), 7.0 (</a:t>
            </a:r>
            <a:r>
              <a:rPr lang="en-US" sz="2000" i="1" dirty="0"/>
              <a:t>output</a:t>
            </a:r>
            <a:r>
              <a:rPr lang="en-US" sz="2000" dirty="0"/>
              <a:t>) with respect to the OLS </a:t>
            </a:r>
            <a:r>
              <a:rPr lang="en-US" sz="2000" dirty="0" err="1"/>
              <a:t>s.e</a:t>
            </a:r>
            <a:r>
              <a:rPr lang="en-US" sz="2000" dirty="0"/>
              <a:t>.</a:t>
            </a:r>
            <a:endParaRPr lang="en-US" sz="2000" i="1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47D281-9161-422B-B4D7-17381A8CE168}" type="slidenum">
              <a:rPr lang="de-AT" altLang="en-US"/>
              <a:pPr>
                <a:defRPr/>
              </a:pPr>
              <a:t>30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460625" y="3062288"/>
          <a:ext cx="535225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3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Coeff</a:t>
                      </a:r>
                      <a:r>
                        <a:rPr lang="en-US" noProof="0" dirty="0"/>
                        <a:t> 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287.19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-6.742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-4.590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19.642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White </a:t>
                      </a: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64.877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1.713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Coeff</a:t>
                      </a:r>
                      <a:r>
                        <a:rPr lang="en-US" noProof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GLS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321.17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-7.404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15.585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-4.740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s.e</a:t>
                      </a:r>
                      <a:r>
                        <a:rPr lang="en-US" noProof="0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20.328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0.255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An Alternative Estimator for </a:t>
            </a:r>
            <a:r>
              <a:rPr lang="en-US" sz="4000" i="1">
                <a:latin typeface="Verdana" pitchFamily="34" charset="0"/>
              </a:rPr>
              <a:t>b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377" cy="4400550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None/>
              <a:defRPr/>
            </a:pPr>
            <a:r>
              <a:rPr lang="en-US" sz="2000" dirty="0"/>
              <a:t>Idea of the estimator</a:t>
            </a:r>
            <a:endParaRPr lang="en-US" sz="2000" i="1" dirty="0"/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Transform the model so that it satisfies the Gauss-Markov assumptions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Apply OLS to the transformed model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Results in an (at least approximately) BLUE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Transformation often depends upon unknown parameters that characterizing heteroskedasticity: two-step procedure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Estimate the parameters that characterize heteroskedasticity and transform the model</a:t>
            </a:r>
          </a:p>
          <a:p>
            <a:pPr marL="457200" indent="-457200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/>
              <a:t>Estimate the transformed model</a:t>
            </a:r>
          </a:p>
          <a:p>
            <a:pPr marL="457200" indent="-457200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/>
              <a:t>The procedure results in an approximately BLUE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482DB4-DB7B-4DE8-965B-3E767921DEB0}" type="slidenum">
              <a:rPr lang="de-AT" altLang="en-US"/>
              <a:pPr>
                <a:defRPr/>
              </a:pPr>
              <a:t>31</a:t>
            </a:fld>
            <a:endParaRPr lang="de-AT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An Example</a:t>
            </a:r>
            <a:endParaRPr lang="en-US" sz="4000" i="1">
              <a:latin typeface="Verdana" pitchFamily="34" charset="0"/>
            </a:endParaRPr>
          </a:p>
        </p:txBody>
      </p:sp>
      <p:sp>
        <p:nvSpPr>
          <p:cNvPr id="819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/>
              <a:t>Model: </a:t>
            </a:r>
          </a:p>
          <a:p>
            <a:pPr eaLnBrk="1" hangingPunct="1">
              <a:buFontTx/>
              <a:buNone/>
            </a:pPr>
            <a:r>
              <a:rPr lang="en-US" sz="2000"/>
              <a:t>		</a:t>
            </a:r>
            <a:r>
              <a:rPr lang="en-US" sz="2000" i="1"/>
              <a:t>y</a:t>
            </a:r>
            <a:r>
              <a:rPr lang="en-US" sz="2000" baseline="-25000"/>
              <a:t>i </a:t>
            </a:r>
            <a:r>
              <a:rPr lang="en-US" sz="2000"/>
              <a:t> = </a:t>
            </a:r>
            <a:r>
              <a:rPr lang="en-US" sz="2000" i="1"/>
              <a:t>x</a:t>
            </a:r>
            <a:r>
              <a:rPr lang="en-US" sz="2000" baseline="-25000"/>
              <a:t>i</a:t>
            </a:r>
            <a:r>
              <a:rPr lang="en-US" sz="2000"/>
              <a:t>’</a:t>
            </a:r>
            <a:r>
              <a:rPr lang="en-US" sz="2000">
                <a:cs typeface="Arial" charset="0"/>
              </a:rPr>
              <a:t>β</a:t>
            </a:r>
            <a:r>
              <a:rPr lang="en-US" sz="2000"/>
              <a:t> + 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>
                <a:cs typeface="Arial" charset="0"/>
              </a:rPr>
              <a:t>  </a:t>
            </a:r>
            <a:r>
              <a:rPr lang="en-US" sz="2000"/>
              <a:t>with V{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/>
              <a:t>} = </a:t>
            </a:r>
            <a:r>
              <a:rPr lang="en-US" sz="2000">
                <a:cs typeface="Arial" charset="0"/>
              </a:rPr>
              <a:t>σ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baseline="-25000">
                <a:cs typeface="Arial" charset="0"/>
              </a:rPr>
              <a:t> </a:t>
            </a:r>
            <a:r>
              <a:rPr lang="en-US" sz="2000">
                <a:cs typeface="Arial" charset="0"/>
              </a:rPr>
              <a:t>= σ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i="1">
                <a:cs typeface="Arial" charset="0"/>
              </a:rPr>
              <a:t>h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</a:t>
            </a:r>
            <a:endParaRPr lang="en-US" sz="2000" baseline="-25000"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2000"/>
              <a:t>Division by 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 results in</a:t>
            </a:r>
            <a:endParaRPr lang="en-US" sz="2000" baseline="-25000"/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/>
              <a:t>		</a:t>
            </a:r>
            <a:r>
              <a:rPr lang="en-US" sz="2000" i="1"/>
              <a:t>y</a:t>
            </a:r>
            <a:r>
              <a:rPr lang="en-US" sz="2000" baseline="-25000"/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 = (</a:t>
            </a:r>
            <a:r>
              <a:rPr lang="en-US" sz="2000" i="1"/>
              <a:t>x</a:t>
            </a:r>
            <a:r>
              <a:rPr lang="en-US" sz="2000" baseline="-25000"/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)’</a:t>
            </a:r>
            <a:r>
              <a:rPr lang="en-US" sz="2000">
                <a:cs typeface="Arial" charset="0"/>
              </a:rPr>
              <a:t>β</a:t>
            </a:r>
            <a:r>
              <a:rPr lang="en-US" sz="2000"/>
              <a:t> + 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endParaRPr lang="en-US" sz="200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>
                <a:cs typeface="Arial" charset="0"/>
              </a:rPr>
              <a:t>	with a homoskedastic error term 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i="1">
                <a:cs typeface="Arial" charset="0"/>
              </a:rPr>
              <a:t>		</a:t>
            </a:r>
            <a:r>
              <a:rPr lang="en-US" sz="2000">
                <a:cs typeface="Arial" charset="0"/>
              </a:rPr>
              <a:t> </a:t>
            </a:r>
            <a:r>
              <a:rPr lang="en-US" sz="2000"/>
              <a:t>V{</a:t>
            </a:r>
            <a:r>
              <a:rPr lang="en-US" sz="2000">
                <a:cs typeface="Arial" charset="0"/>
              </a:rPr>
              <a:t>ε</a:t>
            </a:r>
            <a:r>
              <a:rPr lang="en-US" sz="2000" baseline="-25000">
                <a:cs typeface="Arial" charset="0"/>
              </a:rPr>
              <a:t>i </a:t>
            </a:r>
            <a:r>
              <a:rPr lang="en-US" sz="2000"/>
              <a:t>/</a:t>
            </a:r>
            <a:r>
              <a:rPr lang="en-US" sz="2000" i="1"/>
              <a:t>h</a:t>
            </a:r>
            <a:r>
              <a:rPr lang="en-US" sz="2000" baseline="-25000"/>
              <a:t>i</a:t>
            </a:r>
            <a:r>
              <a:rPr lang="en-US" sz="2000"/>
              <a:t>} = </a:t>
            </a:r>
            <a:r>
              <a:rPr lang="en-US" sz="2000">
                <a:cs typeface="Arial" charset="0"/>
              </a:rPr>
              <a:t>σ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/</a:t>
            </a:r>
            <a:r>
              <a:rPr lang="en-US" sz="2000" i="1">
                <a:cs typeface="Arial" charset="0"/>
              </a:rPr>
              <a:t>h</a:t>
            </a:r>
            <a:r>
              <a:rPr lang="en-US" sz="2000" baseline="-25000">
                <a:cs typeface="Arial" charset="0"/>
              </a:rPr>
              <a:t>i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 baseline="-25000">
                <a:cs typeface="Arial" charset="0"/>
              </a:rPr>
              <a:t> </a:t>
            </a:r>
            <a:r>
              <a:rPr lang="en-US" sz="2000">
                <a:cs typeface="Arial" charset="0"/>
              </a:rPr>
              <a:t>= σ</a:t>
            </a:r>
            <a:r>
              <a:rPr lang="en-US" sz="2000" baseline="30000">
                <a:cs typeface="Arial" charset="0"/>
              </a:rPr>
              <a:t>2</a:t>
            </a:r>
            <a:r>
              <a:rPr lang="en-US" sz="2000">
                <a:cs typeface="Arial" charset="0"/>
              </a:rPr>
              <a:t> 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r>
              <a:rPr lang="en-US" sz="2000">
                <a:cs typeface="Arial" charset="0"/>
              </a:rPr>
              <a:t>OLS applied to the transformed model gives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>
                <a:cs typeface="Arial" charset="0"/>
              </a:rPr>
              <a:t>This estimator is an example of the “generalized least squares” (GLS) or “weighted least squares” (WLS) estimator</a:t>
            </a:r>
            <a:endParaRPr lang="en-US" sz="200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5A276-8064-4588-8215-47589D6A3F82}" type="slidenum">
              <a:rPr lang="de-AT" altLang="en-US"/>
              <a:pPr>
                <a:defRPr/>
              </a:pPr>
              <a:t>32</a:t>
            </a:fld>
            <a:endParaRPr lang="de-AT" altLang="en-US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47813" y="4292600"/>
          <a:ext cx="34559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292600"/>
                        <a:ext cx="34559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Weighted Least Squares Estimator</a:t>
            </a:r>
            <a:endParaRPr lang="en-US" sz="4000" i="1">
              <a:latin typeface="Verdana" pitchFamily="34" charset="0"/>
            </a:endParaRPr>
          </a:p>
        </p:txBody>
      </p:sp>
      <p:sp>
        <p:nvSpPr>
          <p:cNvPr id="9220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8032750" cy="4400550"/>
          </a:xfrm>
        </p:spPr>
        <p:txBody>
          <a:bodyPr/>
          <a:lstStyle/>
          <a:p>
            <a:pPr eaLnBrk="1" hangingPunct="1"/>
            <a:r>
              <a:rPr lang="en-US" sz="2000" dirty="0"/>
              <a:t>A GLS or WLS estimator is a least squares estimator where each observation is weighted by a non-negative factor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&gt; 0:</a:t>
            </a:r>
          </a:p>
          <a:p>
            <a:pPr eaLnBrk="1" hangingPunct="1">
              <a:buFont typeface="Wingdings" pitchFamily="2" charset="2"/>
              <a:buNone/>
            </a:pPr>
            <a:r>
              <a:rPr lang="de-AT" sz="1200" dirty="0"/>
              <a:t>		</a:t>
            </a: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  <a:p>
            <a:pPr eaLnBrk="1" hangingPunct="1"/>
            <a:r>
              <a:rPr lang="en-US" sz="2000" dirty="0"/>
              <a:t>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proportional to the invers</a:t>
            </a:r>
            <a:r>
              <a:rPr lang="en-US" sz="2000" dirty="0">
                <a:cs typeface="Arial" charset="0"/>
              </a:rPr>
              <a:t>e of the error term variance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: Observations with a higher error term variance have a lower weight; they provide less accurate information on </a:t>
            </a:r>
            <a:r>
              <a:rPr lang="el-GR" sz="2000" dirty="0">
                <a:cs typeface="Arial" charset="0"/>
              </a:rPr>
              <a:t>β</a:t>
            </a:r>
            <a:endParaRPr lang="en-US" sz="2000" dirty="0">
              <a:cs typeface="Arial" charset="0"/>
            </a:endParaRP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Needs knowledge of the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/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Is seldom available </a:t>
            </a:r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Estimates of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dirty="0"/>
              <a:t> can be based on assumptions on the form of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endParaRPr lang="en-US" sz="1800" dirty="0"/>
          </a:p>
          <a:p>
            <a:pPr marL="695325" lvl="2" indent="-342900" eaLnBrk="1" hangingPunct="1">
              <a:buClr>
                <a:schemeClr val="tx2"/>
              </a:buClr>
              <a:buFont typeface="Wingdings" pitchFamily="2" charset="2"/>
              <a:buChar char="q"/>
            </a:pPr>
            <a:r>
              <a:rPr lang="en-US" sz="1800" dirty="0"/>
              <a:t>E.g.,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baseline="30000" dirty="0"/>
              <a:t>2</a:t>
            </a:r>
            <a:r>
              <a:rPr lang="en-US" sz="1800" dirty="0"/>
              <a:t> =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 or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baseline="30000" dirty="0"/>
              <a:t>2</a:t>
            </a:r>
            <a:r>
              <a:rPr lang="en-US" sz="1800" dirty="0"/>
              <a:t> = exp(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’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) for some variables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endParaRPr lang="en-US" sz="2000" dirty="0">
              <a:cs typeface="Arial" charset="0"/>
            </a:endParaRP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Analogous with general 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</a:t>
            </a:r>
          </a:p>
          <a:p>
            <a:pPr marL="342900" lvl="1" indent="-342900" eaLnBrk="1" hangingPunct="1"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en-US" sz="2000" dirty="0"/>
              <a:t>White’s HCCME uses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-2</a:t>
            </a:r>
            <a:r>
              <a:rPr lang="en-US" sz="2000" dirty="0"/>
              <a:t> 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2DBAFA-BAC2-4086-97AF-EC46D3F050B0}" type="slidenum">
              <a:rPr lang="de-AT" altLang="en-US"/>
              <a:pPr>
                <a:defRPr/>
              </a:pPr>
              <a:t>33</a:t>
            </a:fld>
            <a:endParaRPr lang="de-AT" altLang="en-US"/>
          </a:p>
        </p:txBody>
      </p:sp>
      <p:graphicFrame>
        <p:nvGraphicFramePr>
          <p:cNvPr id="9218" name="Object 7"/>
          <p:cNvGraphicFramePr>
            <a:graphicFrameLocks noChangeAspect="1"/>
          </p:cNvGraphicFramePr>
          <p:nvPr/>
        </p:nvGraphicFramePr>
        <p:xfrm>
          <a:off x="1430338" y="2204864"/>
          <a:ext cx="3573710" cy="749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4" imgW="1815840" imgH="380880" progId="Equation.DSMT4">
                  <p:embed/>
                </p:oleObj>
              </mc:Choice>
              <mc:Fallback>
                <p:oleObj name="Equation" r:id="rId4" imgW="181584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338" y="2204864"/>
                        <a:ext cx="3573710" cy="74923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9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24FBF9-FEFE-4DBB-8C43-B824FFF93F13}" type="slidenum">
              <a:rPr lang="de-AT" altLang="en-US"/>
              <a:pPr>
                <a:defRPr/>
              </a:pPr>
              <a:t>34</a:t>
            </a:fld>
            <a:endParaRPr lang="de-AT" altLang="en-US"/>
          </a:p>
        </p:txBody>
      </p:sp>
      <p:sp>
        <p:nvSpPr>
          <p:cNvPr id="10" name="Rechteck 9"/>
          <p:cNvSpPr/>
          <p:nvPr/>
        </p:nvSpPr>
        <p:spPr>
          <a:xfrm>
            <a:off x="428625" y="1601788"/>
            <a:ext cx="8358188" cy="40163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/>
              <a:t>Regression  of “l_usq1”, i.e., log(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>
                <a:sym typeface="Wingdings" pitchFamily="2" charset="2"/>
              </a:rPr>
              <a:t>), on </a:t>
            </a:r>
            <a:r>
              <a:rPr lang="en-US" sz="2000" i="1" dirty="0">
                <a:sym typeface="Wingdings" pitchFamily="2" charset="2"/>
              </a:rPr>
              <a:t>capital</a:t>
            </a:r>
            <a:r>
              <a:rPr lang="en-US" sz="2000" dirty="0">
                <a:sym typeface="Wingdings" pitchFamily="2" charset="2"/>
              </a:rPr>
              <a:t> and </a:t>
            </a:r>
            <a:r>
              <a:rPr lang="en-US" sz="2000" i="1" dirty="0">
                <a:sym typeface="Wingdings" pitchFamily="2" charset="2"/>
              </a:rPr>
              <a:t>output</a:t>
            </a:r>
            <a:endParaRPr lang="de-AT" sz="20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de-AT" sz="1100" dirty="0"/>
          </a:p>
          <a:p>
            <a:pPr>
              <a:defRPr/>
            </a:pPr>
            <a:endParaRPr lang="de-AT" sz="1400" dirty="0"/>
          </a:p>
          <a:p>
            <a:pPr>
              <a:defRPr/>
            </a:pPr>
            <a:r>
              <a:rPr lang="en-US" sz="1400" dirty="0"/>
              <a:t>Dependent variable : l_usq1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             	 coefficient   	std. error   		t-ratio    		p-value</a:t>
            </a:r>
          </a:p>
          <a:p>
            <a:pPr>
              <a:defRPr/>
            </a:pPr>
            <a:r>
              <a:rPr lang="en-US" sz="1400" dirty="0"/>
              <a:t>  -------------------------------------------------------------</a:t>
            </a:r>
          </a:p>
          <a:p>
            <a:pPr>
              <a:defRPr/>
            </a:pPr>
            <a:r>
              <a:rPr lang="en-US" sz="1400" dirty="0"/>
              <a:t>  const 	    7,24526      	0,0987518    	73,37     		2,68e-291 ***</a:t>
            </a:r>
          </a:p>
          <a:p>
            <a:pPr>
              <a:defRPr/>
            </a:pPr>
            <a:r>
              <a:rPr lang="en-US" sz="1400" dirty="0"/>
              <a:t>  CAPITAL	  −0,0210417    	0,00375036   	−5,611    		3,16e-08 *** </a:t>
            </a:r>
          </a:p>
          <a:p>
            <a:pPr>
              <a:defRPr/>
            </a:pPr>
            <a:r>
              <a:rPr lang="en-US" sz="1400" dirty="0"/>
              <a:t>  OUTPUT 	    0,0359122    	0,00481392    	  7,460    		3,27e-013 ***</a:t>
            </a:r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Mean dependent </a:t>
            </a:r>
            <a:r>
              <a:rPr lang="en-US" sz="1400" dirty="0" err="1"/>
              <a:t>var</a:t>
            </a:r>
            <a:r>
              <a:rPr lang="en-US" sz="1400" dirty="0"/>
              <a:t>    	                  7,531559   		S.D. dependent </a:t>
            </a:r>
            <a:r>
              <a:rPr lang="en-US" sz="1400" dirty="0" err="1"/>
              <a:t>var</a:t>
            </a:r>
            <a:r>
              <a:rPr lang="en-US" sz="1400" dirty="0"/>
              <a:t>    	 	 2,368701</a:t>
            </a:r>
          </a:p>
          <a:p>
            <a:pPr>
              <a:defRPr/>
            </a:pPr>
            <a:r>
              <a:rPr lang="en-US" sz="1400" dirty="0"/>
              <a:t>Sum squared </a:t>
            </a:r>
            <a:r>
              <a:rPr lang="en-US" sz="1400" dirty="0" err="1"/>
              <a:t>resid</a:t>
            </a:r>
            <a:r>
              <a:rPr lang="en-US" sz="1400" dirty="0"/>
              <a:t>	 	2797,660   		 S.E. of regression   		 2,223255</a:t>
            </a:r>
          </a:p>
          <a:p>
            <a:pPr>
              <a:defRPr/>
            </a:pPr>
            <a:r>
              <a:rPr lang="en-US" sz="1400" dirty="0"/>
              <a:t>R- squared               		0,122138   		 Adjusted R-squared	 	 0,119036</a:t>
            </a:r>
          </a:p>
          <a:p>
            <a:pPr>
              <a:defRPr/>
            </a:pPr>
            <a:r>
              <a:rPr lang="en-US" sz="1400" dirty="0"/>
              <a:t>F(2, 129)               		39,37427   		 P-value (F)               		 9,76e-17</a:t>
            </a:r>
          </a:p>
          <a:p>
            <a:pPr>
              <a:defRPr/>
            </a:pPr>
            <a:r>
              <a:rPr lang="en-US" sz="1400" dirty="0"/>
              <a:t>Log-likelihood          	                 −1260,487 		</a:t>
            </a:r>
            <a:r>
              <a:rPr lang="en-US" sz="1400" dirty="0" err="1"/>
              <a:t>Akaike</a:t>
            </a:r>
            <a:r>
              <a:rPr lang="en-US" sz="1400" dirty="0"/>
              <a:t> criterion       		 2526,975</a:t>
            </a:r>
          </a:p>
          <a:p>
            <a:pPr>
              <a:defRPr/>
            </a:pPr>
            <a:r>
              <a:rPr lang="en-US" sz="1400" dirty="0"/>
              <a:t>Schwarz criterion      	 	2540,006   		</a:t>
            </a:r>
            <a:r>
              <a:rPr lang="en-US" sz="1400" dirty="0" err="1"/>
              <a:t>Hannan</a:t>
            </a:r>
            <a:r>
              <a:rPr lang="en-US" sz="1400" dirty="0"/>
              <a:t>-Quinn		 2532,060</a:t>
            </a:r>
          </a:p>
        </p:txBody>
      </p:sp>
      <p:sp>
        <p:nvSpPr>
          <p:cNvPr id="11" name="Rechteck 10"/>
          <p:cNvSpPr/>
          <p:nvPr/>
        </p:nvSpPr>
        <p:spPr>
          <a:xfrm>
            <a:off x="428625" y="2286000"/>
            <a:ext cx="8358188" cy="351948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	labour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output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i="1" dirty="0">
                <a:cs typeface="Arial" charset="0"/>
              </a:rPr>
              <a:t>capital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.); and GLS estimates with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-2</a:t>
            </a:r>
            <a:r>
              <a:rPr lang="en-US" sz="2000" dirty="0"/>
              <a:t>, with fitted values for </a:t>
            </a:r>
            <a:r>
              <a:rPr lang="en-US" sz="2000" i="1" dirty="0" err="1"/>
              <a:t>e</a:t>
            </a:r>
            <a:r>
              <a:rPr lang="en-US" sz="2000" baseline="-25000" dirty="0" err="1"/>
              <a:t>i</a:t>
            </a:r>
            <a:r>
              <a:rPr lang="en-US" sz="2000" dirty="0"/>
              <a:t> from the regression of  log(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>
                <a:sym typeface="Wingdings" pitchFamily="2" charset="2"/>
              </a:rPr>
              <a:t>)</a:t>
            </a:r>
            <a:r>
              <a:rPr lang="en-US" sz="2000" dirty="0"/>
              <a:t> on </a:t>
            </a:r>
            <a:r>
              <a:rPr lang="en-US" sz="2000" i="1" dirty="0"/>
              <a:t>capital</a:t>
            </a:r>
            <a:r>
              <a:rPr lang="en-US" sz="2000" dirty="0"/>
              <a:t> and </a:t>
            </a:r>
            <a:r>
              <a:rPr lang="en-US" sz="2000" i="1" dirty="0"/>
              <a:t>output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8033B-78FF-4C36-AE53-88586DB9397D}" type="slidenum">
              <a:rPr lang="de-AT" altLang="en-US"/>
              <a:pPr>
                <a:defRPr/>
              </a:pPr>
              <a:t>35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267744" y="3508375"/>
          <a:ext cx="554513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5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/>
                        <a:t>OLS </a:t>
                      </a:r>
                      <a:r>
                        <a:rPr lang="en-US" b="1" noProof="0" dirty="0" err="1"/>
                        <a:t>coeff</a:t>
                      </a:r>
                      <a:r>
                        <a:rPr lang="en-US" b="1" noProof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287.19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-6.742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15.400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-4.590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19.642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0.356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0.269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White </a:t>
                      </a: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64.877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1.852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2.482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1.713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noProof="0" dirty="0"/>
                        <a:t>FGLS </a:t>
                      </a:r>
                      <a:r>
                        <a:rPr lang="en-US" b="1" noProof="0" dirty="0" err="1"/>
                        <a:t>coeff</a:t>
                      </a:r>
                      <a:r>
                        <a:rPr lang="en-US" b="1" noProof="0" dirty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321.17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-7.404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15.585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-4.740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noProof="0" dirty="0" err="1"/>
                        <a:t>s.e</a:t>
                      </a:r>
                      <a:r>
                        <a:rPr lang="en-US" noProof="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20.328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0.506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0.255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36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8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9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21520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de-AT" sz="4000">
                <a:latin typeface="Verdana" pitchFamily="34" charset="0"/>
              </a:rPr>
              <a:t>Tests </a:t>
            </a:r>
            <a:r>
              <a:rPr lang="en-US" sz="4000">
                <a:latin typeface="Verdana" pitchFamily="34" charset="0"/>
              </a:rPr>
              <a:t>against </a:t>
            </a:r>
            <a:r>
              <a:rPr lang="de-AT" sz="4000">
                <a:latin typeface="Verdana" pitchFamily="34" charset="0"/>
              </a:rPr>
              <a:t>Heteroskedasticity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1268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Due to unbiasedness of </a:t>
            </a:r>
            <a:r>
              <a:rPr lang="en-US" sz="2000" i="1" dirty="0"/>
              <a:t>b</a:t>
            </a:r>
            <a:r>
              <a:rPr lang="en-US" sz="2000" dirty="0"/>
              <a:t>, residuals are expected to indicate heteroskedasticity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Graphical displays of residuals may give useful hints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Residual-based tests: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 err="1"/>
              <a:t>Breusch</a:t>
            </a:r>
            <a:r>
              <a:rPr lang="en-US" sz="2000" dirty="0"/>
              <a:t>-Pagan test</a:t>
            </a:r>
          </a:p>
          <a:p>
            <a:pPr eaLnBrk="1" hangingPunct="1">
              <a:spcBef>
                <a:spcPts val="600"/>
              </a:spcBef>
            </a:pPr>
            <a:r>
              <a:rPr lang="de-AT" sz="2000" dirty="0" err="1"/>
              <a:t>Koenker</a:t>
            </a:r>
            <a:r>
              <a:rPr lang="de-AT" sz="2000" dirty="0"/>
              <a:t> </a:t>
            </a:r>
            <a:r>
              <a:rPr lang="de-AT" sz="2000" dirty="0" err="1"/>
              <a:t>test</a:t>
            </a:r>
            <a:endParaRPr lang="en-US" sz="2000" dirty="0"/>
          </a:p>
          <a:p>
            <a:pPr eaLnBrk="1" hangingPunct="1">
              <a:spcBef>
                <a:spcPts val="600"/>
              </a:spcBef>
            </a:pPr>
            <a:r>
              <a:rPr lang="en-US" sz="2000" dirty="0" err="1"/>
              <a:t>Goldfeld-Quandt</a:t>
            </a:r>
            <a:r>
              <a:rPr lang="en-US" sz="2000" dirty="0"/>
              <a:t> test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White test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1817A4-7EDF-4499-A7E2-EB1DD5532296}" type="slidenum">
              <a:rPr lang="de-AT" altLang="en-US"/>
              <a:pPr>
                <a:defRPr/>
              </a:pPr>
              <a:t>37</a:t>
            </a:fld>
            <a:endParaRPr lang="de-AT" altLang="en-US" dirty="0"/>
          </a:p>
        </p:txBody>
      </p:sp>
      <p:graphicFrame>
        <p:nvGraphicFramePr>
          <p:cNvPr id="1126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Breusch-Pagan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is a function of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Model for heteroskedasticity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/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with function </a:t>
            </a:r>
            <a:r>
              <a:rPr lang="en-US" sz="2000" i="1" dirty="0"/>
              <a:t>h</a:t>
            </a:r>
            <a:r>
              <a:rPr lang="en-US" sz="2000" dirty="0"/>
              <a:t> with </a:t>
            </a:r>
            <a:r>
              <a:rPr lang="en-US" sz="2000" i="1" dirty="0"/>
              <a:t>h</a:t>
            </a:r>
            <a:r>
              <a:rPr lang="en-US" sz="2000" dirty="0"/>
              <a:t>(0)=1, </a:t>
            </a:r>
            <a:r>
              <a:rPr lang="en-US" sz="2000" i="1" dirty="0"/>
              <a:t>p</a:t>
            </a:r>
            <a:r>
              <a:rPr lang="en-US" sz="2000" dirty="0"/>
              <a:t>-vectors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 und </a:t>
            </a:r>
            <a:r>
              <a:rPr lang="en-US" sz="2000" dirty="0">
                <a:latin typeface="Symbol" pitchFamily="18" charset="2"/>
              </a:rPr>
              <a:t>a</a:t>
            </a:r>
            <a:r>
              <a:rPr lang="en-US" sz="2000" dirty="0"/>
              <a:t>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 containing an intercept and </a:t>
            </a:r>
            <a:r>
              <a:rPr lang="en-US" sz="2000" i="1" dirty="0"/>
              <a:t>p</a:t>
            </a:r>
            <a:r>
              <a:rPr lang="en-US" sz="2000" dirty="0"/>
              <a:t>-1 variables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Null hypothesis 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	H</a:t>
            </a:r>
            <a:r>
              <a:rPr lang="en-US" sz="2000" baseline="-25000" dirty="0"/>
              <a:t>0</a:t>
            </a:r>
            <a:r>
              <a:rPr lang="en-US" sz="2000" dirty="0"/>
              <a:t>: </a:t>
            </a:r>
            <a:r>
              <a:rPr lang="en-US" sz="2000" dirty="0">
                <a:latin typeface="Symbol" pitchFamily="18" charset="2"/>
              </a:rPr>
              <a:t>a </a:t>
            </a:r>
            <a:r>
              <a:rPr lang="en-US" sz="2000" dirty="0"/>
              <a:t>= 0</a:t>
            </a:r>
          </a:p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	implies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/>
              <a:t> for all </a:t>
            </a:r>
            <a:r>
              <a:rPr lang="en-US" sz="2000" i="1" dirty="0" err="1"/>
              <a:t>i</a:t>
            </a:r>
            <a:r>
              <a:rPr lang="en-US" sz="2000" dirty="0"/>
              <a:t>, i.e., homoskedasticity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2BF195-748B-4B89-A98A-0B9E119C8779}" type="slidenum">
              <a:rPr lang="de-AT" altLang="en-US"/>
              <a:pPr>
                <a:defRPr/>
              </a:pPr>
              <a:t>38</a:t>
            </a:fld>
            <a:endParaRPr lang="de-AT" altLang="en-US" dirty="0"/>
          </a:p>
        </p:txBody>
      </p:sp>
      <p:graphicFrame>
        <p:nvGraphicFramePr>
          <p:cNvPr id="1229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Breusch-Pagan </a:t>
            </a:r>
            <a:r>
              <a:rPr lang="de-AT" sz="4000">
                <a:latin typeface="Verdana" pitchFamily="34" charset="0"/>
              </a:rPr>
              <a:t>Test, </a:t>
            </a:r>
            <a:r>
              <a:rPr lang="de-AT" sz="2400">
                <a:latin typeface="Verdana" pitchFamily="34" charset="0"/>
              </a:rPr>
              <a:t>cont‘d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75823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Typical functions </a:t>
            </a:r>
            <a:r>
              <a:rPr lang="en-US" sz="2000" i="1" dirty="0"/>
              <a:t>h </a:t>
            </a:r>
            <a:r>
              <a:rPr lang="en-US" sz="2000" dirty="0"/>
              <a:t>for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Linear regression: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Exponential function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endParaRPr lang="en-US" sz="2000" dirty="0">
              <a:cs typeface="Arial" charset="0"/>
            </a:endParaRP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>
                <a:cs typeface="Arial" charset="0"/>
              </a:rPr>
              <a:t>Auxiliary regression of the log (</a:t>
            </a:r>
            <a:r>
              <a:rPr lang="en-US" sz="1800" i="1" dirty="0">
                <a:cs typeface="Arial" charset="0"/>
              </a:rPr>
              <a:t>e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2</a:t>
            </a:r>
            <a:r>
              <a:rPr lang="en-US" sz="1800" dirty="0">
                <a:cs typeface="Arial" charset="0"/>
              </a:rPr>
              <a:t>) upon </a:t>
            </a:r>
            <a:r>
              <a:rPr lang="en-US" sz="1800" i="1" dirty="0" err="1"/>
              <a:t>z</a:t>
            </a:r>
            <a:r>
              <a:rPr lang="en-US" sz="1800" i="1" baseline="-25000" dirty="0" err="1"/>
              <a:t>i</a:t>
            </a:r>
            <a:endParaRPr lang="en-US" sz="1800" dirty="0">
              <a:cs typeface="Arial" charset="0"/>
            </a:endParaRP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>
                <a:cs typeface="Arial" charset="0"/>
              </a:rPr>
              <a:t>“Multiplicative heteroskedasticity”</a:t>
            </a: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/>
              <a:t>Variances are non-negative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cs typeface="Arial" charset="0"/>
              </a:rPr>
              <a:t>For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Auxiliary regression of the “scaled” squared residuals </a:t>
            </a:r>
            <a:r>
              <a:rPr lang="en-US" sz="2000" i="1" dirty="0">
                <a:cs typeface="Arial" charset="0"/>
              </a:rPr>
              <a:t>u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 s</a:t>
            </a:r>
            <a:r>
              <a:rPr lang="en-US" sz="2000" baseline="30000" dirty="0">
                <a:cs typeface="Arial" charset="0"/>
              </a:rPr>
              <a:t>2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dirty="0" err="1">
                <a:cs typeface="Arial" charset="0"/>
              </a:rPr>
              <a:t>’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>
                <a:cs typeface="Arial" charset="0"/>
              </a:rPr>
              <a:t> (and squares of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/>
              <a:t>);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Test statistic BP =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*R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from the auxiliary regression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Test statistic BP follows approximately the Chi-squared distribution with </a:t>
            </a:r>
            <a:r>
              <a:rPr lang="en-US" sz="2000" i="1" dirty="0">
                <a:cs typeface="Arial" charset="0"/>
              </a:rPr>
              <a:t>p </a:t>
            </a:r>
            <a:r>
              <a:rPr lang="en-US" sz="2000" dirty="0">
                <a:cs typeface="Arial" charset="0"/>
              </a:rPr>
              <a:t>-1 </a:t>
            </a:r>
            <a:r>
              <a:rPr lang="en-US" sz="2000" dirty="0" err="1">
                <a:cs typeface="Arial" charset="0"/>
              </a:rPr>
              <a:t>d.f.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7210-757F-4DCA-999B-BD0AE5DB2134}" type="slidenum">
              <a:rPr lang="de-AT" altLang="en-US"/>
              <a:pPr>
                <a:defRPr/>
              </a:pPr>
              <a:t>39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OLS </a:t>
            </a:r>
            <a:r>
              <a:rPr lang="nl-NL" sz="4000">
                <a:latin typeface="Verdana" pitchFamily="34" charset="0"/>
              </a:rPr>
              <a:t>Estimator: Properties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2052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/>
              <a:t>Under </a:t>
            </a:r>
            <a:r>
              <a:rPr lang="en-US" sz="2000" dirty="0">
                <a:cs typeface="Arial" charset="0"/>
              </a:rPr>
              <a:t>assumptions (A1) and (A2):</a:t>
            </a:r>
            <a:endParaRPr lang="en-US" sz="2000" dirty="0"/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/>
              <a:t>1. The OLS estimator </a:t>
            </a:r>
            <a:r>
              <a:rPr lang="en-US" sz="2000" i="1" dirty="0"/>
              <a:t>b</a:t>
            </a:r>
            <a:r>
              <a:rPr lang="en-US" sz="2000" dirty="0"/>
              <a:t> is unbiased: E{</a:t>
            </a:r>
            <a:r>
              <a:rPr lang="en-US" sz="2000" i="1" dirty="0"/>
              <a:t>b</a:t>
            </a:r>
            <a:r>
              <a:rPr lang="en-US" sz="2000" dirty="0"/>
              <a:t>} = </a:t>
            </a:r>
            <a:r>
              <a:rPr lang="el-GR" sz="2000" dirty="0">
                <a:cs typeface="Arial" charset="0"/>
              </a:rPr>
              <a:t>β</a:t>
            </a:r>
            <a:r>
              <a:rPr lang="en-US" sz="2000" dirty="0">
                <a:cs typeface="Arial" charset="0"/>
              </a:rPr>
              <a:t> </a:t>
            </a: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endParaRPr lang="en-US" sz="900" dirty="0">
              <a:cs typeface="Arial" charset="0"/>
            </a:endParaRP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FontTx/>
              <a:buNone/>
              <a:defRPr/>
            </a:pPr>
            <a:r>
              <a:rPr lang="en-US" sz="2000" dirty="0"/>
              <a:t>Under </a:t>
            </a:r>
            <a:r>
              <a:rPr lang="en-US" sz="2000" dirty="0">
                <a:cs typeface="Arial" charset="0"/>
              </a:rPr>
              <a:t>assumptions (A1), (A2), (A3) and (A4): </a:t>
            </a: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2. The variance of the OLS estimator is given by</a:t>
            </a:r>
          </a:p>
          <a:p>
            <a:pPr marL="609600" indent="-609600" eaLnBrk="1" hangingPunct="1">
              <a:spcBef>
                <a:spcPct val="40000"/>
              </a:spcBef>
              <a:spcAft>
                <a:spcPct val="40000"/>
              </a:spcAft>
              <a:buClr>
                <a:schemeClr val="bg1"/>
              </a:buClr>
              <a:buFontTx/>
              <a:buNone/>
              <a:defRPr/>
            </a:pPr>
            <a:r>
              <a:rPr lang="en-US" sz="2000" dirty="0">
                <a:cs typeface="Arial" charset="0"/>
              </a:rPr>
              <a:t>		V{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}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(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x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 err="1">
                <a:cs typeface="Arial" charset="0"/>
              </a:rPr>
              <a:t>x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’)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=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(</a:t>
            </a:r>
            <a:r>
              <a:rPr lang="en-US" sz="2000" i="1" dirty="0">
                <a:cs typeface="Arial" charset="0"/>
              </a:rPr>
              <a:t>X‘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X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3. The </a:t>
            </a:r>
            <a:r>
              <a:rPr lang="en-US" sz="2000" dirty="0"/>
              <a:t>sampling variance 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of the error terms </a:t>
            </a:r>
            <a:r>
              <a:rPr lang="el-GR" sz="2000" i="1" dirty="0"/>
              <a:t>ε</a:t>
            </a:r>
            <a:r>
              <a:rPr lang="en-US" sz="2000" baseline="-25000" dirty="0" err="1"/>
              <a:t>i</a:t>
            </a:r>
            <a:r>
              <a:rPr lang="en-US" sz="2000" dirty="0"/>
              <a:t>,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(</a:t>
            </a:r>
            <a:r>
              <a:rPr lang="en-US" sz="2000" i="1" dirty="0">
                <a:cs typeface="Arial" charset="0"/>
              </a:rPr>
              <a:t>N </a:t>
            </a:r>
            <a:r>
              <a:rPr lang="en-US" sz="2000" dirty="0">
                <a:cs typeface="Arial" charset="0"/>
              </a:rPr>
              <a:t>– </a:t>
            </a:r>
            <a:r>
              <a:rPr lang="en-US" sz="2000" i="1" dirty="0">
                <a:cs typeface="Arial" charset="0"/>
              </a:rPr>
              <a:t>K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baseline="30000" dirty="0">
                <a:cs typeface="Arial" charset="0"/>
              </a:rPr>
              <a:t>-1</a:t>
            </a:r>
            <a:r>
              <a:rPr lang="en-US" sz="2000" dirty="0">
                <a:cs typeface="Arial" charset="0"/>
              </a:rPr>
              <a:t>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endParaRPr lang="en-US" sz="2000" dirty="0"/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	is unbiased for </a:t>
            </a:r>
            <a:r>
              <a:rPr lang="el-GR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endParaRPr lang="en-US" sz="2000" dirty="0">
              <a:cs typeface="Arial" charset="0"/>
            </a:endParaRPr>
          </a:p>
          <a:p>
            <a:pPr marL="609600" indent="-609600" eaLnBrk="1" hangingPunct="1">
              <a:spcBef>
                <a:spcPct val="10000"/>
              </a:spcBef>
              <a:spcAft>
                <a:spcPct val="10000"/>
              </a:spcAft>
              <a:buClr>
                <a:schemeClr val="bg1"/>
              </a:buClr>
              <a:buFont typeface="Monotype Sorts" pitchFamily="2" charset="2"/>
              <a:buNone/>
              <a:defRPr/>
            </a:pPr>
            <a:r>
              <a:rPr lang="en-US" sz="2000" dirty="0">
                <a:cs typeface="Arial" charset="0"/>
              </a:rPr>
              <a:t>4. The OLS estimator </a:t>
            </a:r>
            <a:r>
              <a:rPr lang="en-US" sz="2000" i="1" dirty="0"/>
              <a:t>b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</a:rPr>
              <a:t>is BLUE (best linear unbiased estimator)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0F82E5-3566-4024-AEE1-C48C269EEBE8}" type="slidenum">
              <a:rPr lang="de-AT" altLang="en-US"/>
              <a:pPr>
                <a:defRPr/>
              </a:pPr>
              <a:t>4</a:t>
            </a:fld>
            <a:endParaRPr lang="de-AT" alt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 err="1">
                <a:latin typeface="Verdana" pitchFamily="34" charset="0"/>
              </a:rPr>
              <a:t>Koenker</a:t>
            </a:r>
            <a:r>
              <a:rPr lang="en-US" sz="4000" dirty="0">
                <a:latin typeface="Verdana" pitchFamily="34" charset="0"/>
              </a:rPr>
              <a:t> </a:t>
            </a:r>
            <a:r>
              <a:rPr lang="de-AT" sz="4000" dirty="0">
                <a:latin typeface="Verdana" pitchFamily="34" charset="0"/>
              </a:rPr>
              <a:t>Test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75823" cy="4400550"/>
          </a:xfrm>
          <a:solidFill>
            <a:schemeClr val="bg1"/>
          </a:solidFill>
        </p:spPr>
        <p:txBody>
          <a:bodyPr/>
          <a:lstStyle/>
          <a:p>
            <a:pPr marL="495300" indent="-495300">
              <a:buNone/>
              <a:defRPr/>
            </a:pPr>
            <a:r>
              <a:rPr lang="en-US" sz="2000" dirty="0" err="1"/>
              <a:t>Koenker</a:t>
            </a:r>
            <a:r>
              <a:rPr lang="en-US" sz="2000" dirty="0"/>
              <a:t> test: variant of the BP test which is robust against non-normality of the error terms</a:t>
            </a:r>
          </a:p>
          <a:p>
            <a:pPr>
              <a:defRPr/>
            </a:pPr>
            <a:r>
              <a:rPr lang="en-US" sz="2000" dirty="0"/>
              <a:t>For testing whether the error term variance is a function of </a:t>
            </a:r>
            <a:r>
              <a:rPr lang="en-US" sz="2000" i="1" dirty="0"/>
              <a:t>Z</a:t>
            </a:r>
            <a:r>
              <a:rPr lang="en-US" sz="2000" baseline="-25000" dirty="0"/>
              <a:t>2</a:t>
            </a:r>
            <a:r>
              <a:rPr lang="en-US" sz="2000" dirty="0"/>
              <a:t>, …,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p</a:t>
            </a:r>
            <a:r>
              <a:rPr lang="en-US" sz="2000" dirty="0"/>
              <a:t> </a:t>
            </a:r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dirty="0">
                <a:cs typeface="Arial" charset="0"/>
              </a:rPr>
              <a:t>Auxiliary regression of the squared OLS residuals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latin typeface="Symbol" pitchFamily="18" charset="2"/>
              </a:rPr>
              <a:t>		</a:t>
            </a:r>
            <a:r>
              <a:rPr lang="en-US" sz="2000" i="1" dirty="0"/>
              <a:t>e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*</a:t>
            </a:r>
            <a:r>
              <a:rPr lang="en-US" sz="2000" dirty="0"/>
              <a:t>R</a:t>
            </a:r>
            <a:r>
              <a:rPr lang="en-US" sz="2000" baseline="-25000" dirty="0"/>
              <a:t>v</a:t>
            </a:r>
            <a:r>
              <a:rPr lang="en-US" sz="2000" baseline="30000" dirty="0"/>
              <a:t>2</a:t>
            </a:r>
            <a:r>
              <a:rPr lang="en-US" sz="2000" dirty="0">
                <a:cs typeface="Arial" charset="0"/>
              </a:rPr>
              <a:t> with </a:t>
            </a:r>
            <a:r>
              <a:rPr lang="en-US" sz="2000" dirty="0"/>
              <a:t>R</a:t>
            </a:r>
            <a:r>
              <a:rPr lang="en-US" sz="2000" baseline="-25000" dirty="0"/>
              <a:t>v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</a:rPr>
              <a:t>of the auxiliary regression; follows approximately the Chi-squared distribution with </a:t>
            </a:r>
            <a:r>
              <a:rPr lang="en-US" sz="2000" i="1" dirty="0">
                <a:cs typeface="Arial" charset="0"/>
              </a:rPr>
              <a:t>p </a:t>
            </a:r>
            <a:r>
              <a:rPr lang="en-US" sz="2000" dirty="0">
                <a:cs typeface="Arial" charset="0"/>
              </a:rPr>
              <a:t>-1 </a:t>
            </a:r>
            <a:r>
              <a:rPr lang="en-US" sz="2000" dirty="0" err="1">
                <a:cs typeface="Arial" charset="0"/>
              </a:rPr>
              <a:t>d.f.</a:t>
            </a:r>
            <a:endParaRPr lang="en-US" sz="2000" dirty="0"/>
          </a:p>
          <a:p>
            <a:pPr eaLnBrk="1" hangingPunct="1">
              <a:spcBef>
                <a:spcPts val="600"/>
              </a:spcBef>
              <a:defRPr/>
            </a:pPr>
            <a:r>
              <a:rPr lang="en-US" sz="2000" b="1" dirty="0">
                <a:solidFill>
                  <a:srgbClr val="CC0000"/>
                </a:solidFill>
              </a:rPr>
              <a:t>GRETL</a:t>
            </a:r>
            <a:r>
              <a:rPr lang="en-US" sz="2000" dirty="0"/>
              <a:t>: The output window of OLS estimation allows the execution of the </a:t>
            </a:r>
            <a:r>
              <a:rPr lang="en-US" sz="2000" dirty="0" err="1"/>
              <a:t>Breusch</a:t>
            </a:r>
            <a:r>
              <a:rPr lang="en-US" sz="2000" dirty="0"/>
              <a:t>-Pagan test with </a:t>
            </a:r>
            <a:r>
              <a:rPr lang="en-US" sz="2000" i="1" dirty="0"/>
              <a:t>h</a:t>
            </a:r>
            <a:r>
              <a:rPr lang="en-US" sz="2000" dirty="0"/>
              <a:t>(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) =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>
                <a:latin typeface="Symbol" pitchFamily="18" charset="2"/>
              </a:rPr>
              <a:t> </a:t>
            </a:r>
          </a:p>
          <a:p>
            <a:pPr lvl="1" eaLnBrk="1" hangingPunct="1">
              <a:spcBef>
                <a:spcPts val="600"/>
              </a:spcBef>
              <a:defRPr/>
            </a:pPr>
            <a:r>
              <a:rPr lang="en-US" sz="1800" dirty="0"/>
              <a:t>OLS output =&gt; Tests =&gt; </a:t>
            </a:r>
            <a:r>
              <a:rPr lang="en-US" sz="1800" dirty="0">
                <a:cs typeface="Arial" charset="0"/>
              </a:rPr>
              <a:t>Heteroskedasticity =&gt; </a:t>
            </a:r>
            <a:r>
              <a:rPr lang="en-US" sz="1800" dirty="0" err="1"/>
              <a:t>Breusch</a:t>
            </a:r>
            <a:r>
              <a:rPr lang="en-US" sz="1800" dirty="0"/>
              <a:t>-Pagan</a:t>
            </a:r>
          </a:p>
          <a:p>
            <a:pPr lvl="1" eaLnBrk="1" hangingPunct="1">
              <a:spcBef>
                <a:spcPts val="600"/>
              </a:spcBef>
              <a:defRPr/>
            </a:pPr>
            <a:r>
              <a:rPr lang="de-AT" sz="1800" dirty="0" err="1"/>
              <a:t>Koenker</a:t>
            </a:r>
            <a:r>
              <a:rPr lang="de-AT" sz="1800" dirty="0"/>
              <a:t> </a:t>
            </a:r>
            <a:r>
              <a:rPr lang="de-AT" sz="1800" dirty="0" err="1"/>
              <a:t>test</a:t>
            </a:r>
            <a:r>
              <a:rPr lang="de-AT" sz="1800" dirty="0"/>
              <a:t>: </a:t>
            </a:r>
            <a:r>
              <a:rPr lang="en-US" sz="1800" dirty="0"/>
              <a:t>OLS output =&gt; Tests =&gt; </a:t>
            </a:r>
            <a:r>
              <a:rPr lang="en-US" sz="1800" dirty="0">
                <a:cs typeface="Arial" charset="0"/>
              </a:rPr>
              <a:t>Heteroskedasticity =&gt; </a:t>
            </a:r>
            <a:r>
              <a:rPr lang="en-US" sz="1800" dirty="0" err="1">
                <a:cs typeface="Arial" charset="0"/>
              </a:rPr>
              <a:t>Koenker</a:t>
            </a:r>
            <a:endParaRPr lang="en-US" sz="18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67210-757F-4DCA-999B-BD0AE5DB2134}" type="slidenum">
              <a:rPr lang="de-AT" altLang="en-US"/>
              <a:pPr>
                <a:defRPr/>
              </a:pPr>
              <a:t>40</a:t>
            </a:fld>
            <a:endParaRPr lang="de-AT" altLang="en-US" dirty="0"/>
          </a:p>
        </p:txBody>
      </p:sp>
      <p:graphicFrame>
        <p:nvGraphicFramePr>
          <p:cNvPr id="1331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24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39458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60369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GB" sz="2000" dirty="0"/>
              <a:t>Auxiliary regression of squared residuals, </a:t>
            </a:r>
            <a:r>
              <a:rPr lang="en-GB" sz="2000" dirty="0" err="1"/>
              <a:t>Verbeek</a:t>
            </a:r>
            <a:endParaRPr lang="en-GB" sz="2000" dirty="0"/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Tests of the </a:t>
            </a:r>
            <a:r>
              <a:rPr lang="en-US" sz="2000" dirty="0"/>
              <a:t>null hypothesis of homoskedasticity</a:t>
            </a:r>
            <a:endParaRPr lang="en-GB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8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32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</a:t>
            </a:r>
            <a:r>
              <a:rPr lang="en-GB" sz="2000" dirty="0" err="1"/>
              <a:t>Breusch</a:t>
            </a:r>
            <a:r>
              <a:rPr lang="en-GB" sz="2000" dirty="0"/>
              <a:t>-Pagan: BP </a:t>
            </a:r>
            <a:r>
              <a:rPr lang="en-US" sz="2000" dirty="0"/>
              <a:t>= 5931.8, </a:t>
            </a:r>
            <a:r>
              <a:rPr lang="en-US" sz="2000" i="1" dirty="0"/>
              <a:t>p</a:t>
            </a:r>
            <a:r>
              <a:rPr lang="en-US" sz="2000" dirty="0"/>
              <a:t>-value = 0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GB" sz="2000" dirty="0"/>
              <a:t>	</a:t>
            </a:r>
            <a:r>
              <a:rPr lang="en-GB" sz="2000" dirty="0" err="1"/>
              <a:t>Koenker</a:t>
            </a:r>
            <a:r>
              <a:rPr lang="en-GB" sz="2000" dirty="0"/>
              <a:t>: </a:t>
            </a:r>
            <a:r>
              <a:rPr lang="en-US" sz="2000" i="1" dirty="0"/>
              <a:t>N</a:t>
            </a: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GB" sz="2000" dirty="0"/>
              <a:t> = 569*0.5818 = </a:t>
            </a:r>
            <a:r>
              <a:rPr lang="en-US" sz="2000" dirty="0"/>
              <a:t>331.04, </a:t>
            </a:r>
            <a:r>
              <a:rPr lang="en-US" sz="2000" i="1" dirty="0"/>
              <a:t>p</a:t>
            </a:r>
            <a:r>
              <a:rPr lang="en-US" sz="2000" dirty="0"/>
              <a:t>-value = 2.17E-70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i="1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61FC07-0DDF-428F-97EF-F17BBA281694}" type="slidenum">
              <a:rPr lang="de-AT" altLang="en-US"/>
              <a:pPr>
                <a:defRPr/>
              </a:pPr>
              <a:t>41</a:t>
            </a:fld>
            <a:endParaRPr lang="de-AT" altLang="en-US"/>
          </a:p>
        </p:txBody>
      </p:sp>
      <p:pic>
        <p:nvPicPr>
          <p:cNvPr id="6656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619250" y="2420938"/>
            <a:ext cx="6481763" cy="2879725"/>
          </a:xfrm>
          <a:ln w="12700">
            <a:solidFill>
              <a:schemeClr val="accent6">
                <a:lumMod val="75000"/>
              </a:schemeClr>
            </a:solidFill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Goldfeld-Quandt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031163" cy="4400550"/>
          </a:xfrm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has values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 and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  <a:r>
              <a:rPr lang="en-US" sz="2000" dirty="0"/>
              <a:t> for observations from regime A and B, respectively,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sym typeface="Symbol"/>
              </a:rPr>
              <a:t>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 </a:t>
            </a:r>
            <a:endParaRPr lang="en-US" sz="2000" dirty="0"/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Regimes can be urban </a:t>
            </a:r>
            <a:r>
              <a:rPr lang="en-US" sz="2000" dirty="0" err="1"/>
              <a:t>vs</a:t>
            </a:r>
            <a:r>
              <a:rPr lang="en-US" sz="2000" dirty="0"/>
              <a:t> rural area, economic prosperity </a:t>
            </a:r>
            <a:r>
              <a:rPr lang="en-US" sz="2000" dirty="0" err="1"/>
              <a:t>vs</a:t>
            </a:r>
            <a:r>
              <a:rPr lang="en-US" sz="2000" dirty="0"/>
              <a:t> stagnation, etc.</a:t>
            </a:r>
            <a:endParaRPr lang="en-US" sz="2000" baseline="30000" dirty="0"/>
          </a:p>
          <a:p>
            <a:pPr marL="469900" indent="-46990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/>
              <a:t>Example (in matrix notation):</a:t>
            </a:r>
          </a:p>
          <a:p>
            <a:pPr marL="908050" lvl="1" indent="-436563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i="1" dirty="0" err="1"/>
              <a:t>y</a:t>
            </a:r>
            <a:r>
              <a:rPr lang="en-US" sz="2000" baseline="-25000" dirty="0" err="1"/>
              <a:t>A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A</a:t>
            </a:r>
            <a:r>
              <a:rPr lang="en-US" sz="2000" dirty="0" err="1">
                <a:latin typeface="Symbol" pitchFamily="18" charset="2"/>
              </a:rPr>
              <a:t>b</a:t>
            </a:r>
            <a:r>
              <a:rPr lang="en-US" sz="2000" baseline="-25000" dirty="0" err="1"/>
              <a:t>A</a:t>
            </a:r>
            <a:r>
              <a:rPr lang="en-US" sz="2000" dirty="0"/>
              <a:t> + 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A</a:t>
            </a:r>
            <a:r>
              <a:rPr lang="en-US" sz="2000" dirty="0"/>
              <a:t>,  V{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A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</a:t>
            </a:r>
            <a:r>
              <a:rPr lang="en-US" sz="2000" dirty="0"/>
              <a:t>I</a:t>
            </a:r>
            <a:r>
              <a:rPr lang="en-US" sz="2000" baseline="-25000" dirty="0"/>
              <a:t>NA</a:t>
            </a:r>
            <a:r>
              <a:rPr lang="en-US" sz="2000" dirty="0"/>
              <a:t>  (regime A)</a:t>
            </a:r>
          </a:p>
          <a:p>
            <a:pPr marL="908050" lvl="1" indent="-436563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i="1" dirty="0" err="1"/>
              <a:t>y</a:t>
            </a:r>
            <a:r>
              <a:rPr lang="en-US" sz="2000" baseline="-25000" dirty="0" err="1"/>
              <a:t>B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B</a:t>
            </a:r>
            <a:r>
              <a:rPr lang="en-US" sz="2000" dirty="0" err="1">
                <a:latin typeface="Symbol" pitchFamily="18" charset="2"/>
              </a:rPr>
              <a:t>b</a:t>
            </a:r>
            <a:r>
              <a:rPr lang="en-US" sz="2000" baseline="-25000" dirty="0" err="1"/>
              <a:t>B</a:t>
            </a:r>
            <a:r>
              <a:rPr lang="en-US" sz="2000" dirty="0"/>
              <a:t> + 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B</a:t>
            </a:r>
            <a:r>
              <a:rPr lang="en-US" sz="2000" dirty="0"/>
              <a:t>,  V{</a:t>
            </a:r>
            <a:r>
              <a:rPr lang="en-US" sz="2000" dirty="0" err="1">
                <a:latin typeface="Symbol" pitchFamily="18" charset="2"/>
              </a:rPr>
              <a:t>e</a:t>
            </a:r>
            <a:r>
              <a:rPr lang="en-US" sz="2000" baseline="-25000" dirty="0" err="1"/>
              <a:t>B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  <a:r>
              <a:rPr lang="en-US" sz="2000" dirty="0"/>
              <a:t>I</a:t>
            </a:r>
            <a:r>
              <a:rPr lang="en-US" sz="2000" baseline="-25000" dirty="0"/>
              <a:t>NB</a:t>
            </a:r>
            <a:r>
              <a:rPr lang="en-US" sz="2000" dirty="0"/>
              <a:t>  (regime B)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Null hypothesis: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A</a:t>
            </a:r>
            <a:r>
              <a:rPr lang="en-US" sz="2000" baseline="30000" dirty="0"/>
              <a:t>2 </a:t>
            </a:r>
            <a:r>
              <a:rPr lang="en-US" sz="2000" dirty="0"/>
              <a:t>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-25000" dirty="0"/>
              <a:t>B</a:t>
            </a:r>
            <a:r>
              <a:rPr lang="en-US" sz="2000" baseline="30000" dirty="0"/>
              <a:t>2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1600" i="1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i="1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with </a:t>
            </a:r>
            <a:r>
              <a:rPr lang="en-US" sz="2000" i="1" dirty="0"/>
              <a:t>S</a:t>
            </a:r>
            <a:r>
              <a:rPr lang="en-US" sz="2000" baseline="-25000" dirty="0"/>
              <a:t>i</a:t>
            </a:r>
            <a:r>
              <a:rPr lang="en-US" sz="2000" dirty="0"/>
              <a:t>: sum of squared residuals for </a:t>
            </a:r>
            <a:r>
              <a:rPr lang="en-US" sz="2000" i="1" dirty="0" err="1"/>
              <a:t>i</a:t>
            </a:r>
            <a:r>
              <a:rPr lang="en-US" sz="2000" dirty="0" err="1"/>
              <a:t>-th</a:t>
            </a:r>
            <a:r>
              <a:rPr lang="en-US" sz="2000" dirty="0"/>
              <a:t> regime; follows under H</a:t>
            </a:r>
            <a:r>
              <a:rPr lang="en-US" sz="2000" baseline="-25000" dirty="0"/>
              <a:t>0</a:t>
            </a:r>
            <a:r>
              <a:rPr lang="en-US" sz="2000" dirty="0"/>
              <a:t> exactly or approximately the </a:t>
            </a:r>
            <a:r>
              <a:rPr lang="en-US" sz="2000" i="1" dirty="0"/>
              <a:t>F</a:t>
            </a:r>
            <a:r>
              <a:rPr lang="en-US" sz="2000" dirty="0"/>
              <a:t>-distribution with </a:t>
            </a:r>
            <a:r>
              <a:rPr lang="en-US" sz="2000" i="1" dirty="0"/>
              <a:t>N</a:t>
            </a:r>
            <a:r>
              <a:rPr lang="en-US" sz="2000" baseline="-25000" dirty="0"/>
              <a:t>A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 and </a:t>
            </a:r>
            <a:r>
              <a:rPr lang="en-US" sz="2000" i="1" dirty="0"/>
              <a:t>N</a:t>
            </a:r>
            <a:r>
              <a:rPr lang="en-US" sz="2000" baseline="-25000" dirty="0"/>
              <a:t>B</a:t>
            </a:r>
            <a:r>
              <a:rPr lang="en-US" sz="2000" dirty="0"/>
              <a:t>-</a:t>
            </a:r>
            <a:r>
              <a:rPr lang="en-US" sz="2000" i="1" dirty="0"/>
              <a:t>K</a:t>
            </a:r>
            <a:r>
              <a:rPr lang="en-US" sz="2000" dirty="0"/>
              <a:t> </a:t>
            </a:r>
            <a:r>
              <a:rPr lang="en-US" sz="2000" dirty="0" err="1"/>
              <a:t>d.f</a:t>
            </a:r>
            <a:r>
              <a:rPr lang="en-US" sz="2000" dirty="0"/>
              <a:t>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428419-9361-42E6-B3E1-859EDA243BB8}" type="slidenum">
              <a:rPr lang="de-AT" altLang="en-US"/>
              <a:pPr>
                <a:defRPr/>
              </a:pPr>
              <a:t>42</a:t>
            </a:fld>
            <a:endParaRPr lang="de-AT" altLang="en-US" dirty="0"/>
          </a:p>
        </p:txBody>
      </p:sp>
      <p:graphicFrame>
        <p:nvGraphicFramePr>
          <p:cNvPr id="1433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9" name="Object 4"/>
          <p:cNvGraphicFramePr>
            <a:graphicFrameLocks noChangeAspect="1"/>
          </p:cNvGraphicFramePr>
          <p:nvPr/>
        </p:nvGraphicFramePr>
        <p:xfrm>
          <a:off x="1292225" y="4613275"/>
          <a:ext cx="1766888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6" imgW="990360" imgH="431640" progId="Equation.DSMT4">
                  <p:embed/>
                </p:oleObj>
              </mc:Choice>
              <mc:Fallback>
                <p:oleObj name="Equation" r:id="rId6" imgW="9903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5" y="4613275"/>
                        <a:ext cx="1766888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Goldfeld-Quandt </a:t>
            </a:r>
            <a:r>
              <a:rPr lang="de-AT" sz="4000">
                <a:latin typeface="Verdana" pitchFamily="34" charset="0"/>
              </a:rPr>
              <a:t>Test, </a:t>
            </a:r>
            <a:r>
              <a:rPr lang="de-AT" sz="2400">
                <a:latin typeface="Verdana" pitchFamily="34" charset="0"/>
              </a:rPr>
              <a:t>cont‘d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Test procedure in three steps:</a:t>
            </a:r>
            <a:endParaRPr lang="en-US" sz="2000" baseline="30000" dirty="0"/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Sort the observations with respect to the regimes A and B</a:t>
            </a:r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Separate fittings of the model to the </a:t>
            </a:r>
            <a:r>
              <a:rPr lang="en-US" sz="2000" i="1" dirty="0"/>
              <a:t>N</a:t>
            </a:r>
            <a:r>
              <a:rPr lang="en-US" sz="2000" baseline="-25000" dirty="0"/>
              <a:t>A</a:t>
            </a:r>
            <a:r>
              <a:rPr lang="en-US" sz="2000" dirty="0"/>
              <a:t> and </a:t>
            </a:r>
            <a:r>
              <a:rPr lang="en-US" sz="2000" i="1" dirty="0"/>
              <a:t>N</a:t>
            </a:r>
            <a:r>
              <a:rPr lang="en-US" sz="2000" baseline="-25000" dirty="0"/>
              <a:t>B</a:t>
            </a:r>
            <a:r>
              <a:rPr lang="en-US" sz="2000" dirty="0"/>
              <a:t> observations; sum of squared residuals </a:t>
            </a:r>
            <a:r>
              <a:rPr lang="en-US" sz="2000" i="1" dirty="0"/>
              <a:t>S</a:t>
            </a:r>
            <a:r>
              <a:rPr lang="en-US" sz="2000" baseline="-25000" dirty="0"/>
              <a:t>A</a:t>
            </a:r>
            <a:r>
              <a:rPr lang="en-US" sz="2000" dirty="0"/>
              <a:t> and </a:t>
            </a:r>
            <a:r>
              <a:rPr lang="en-US" sz="2000" i="1" dirty="0"/>
              <a:t>S</a:t>
            </a:r>
            <a:r>
              <a:rPr lang="en-US" sz="2000" baseline="-25000" dirty="0"/>
              <a:t>B</a:t>
            </a:r>
            <a:endParaRPr lang="en-US" sz="2000" dirty="0"/>
          </a:p>
          <a:p>
            <a:pPr marL="469900" indent="-469900">
              <a:buSzPct val="100000"/>
              <a:buFont typeface="+mj-lt"/>
              <a:buAutoNum type="arabicPeriod"/>
              <a:defRPr/>
            </a:pPr>
            <a:r>
              <a:rPr lang="en-US" sz="2000" dirty="0"/>
              <a:t>Calculate the test statistic </a:t>
            </a:r>
            <a:r>
              <a:rPr lang="en-US" sz="2000" i="1" dirty="0"/>
              <a:t>F</a:t>
            </a:r>
            <a:r>
              <a:rPr lang="en-US" sz="2000" dirty="0"/>
              <a:t> 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DE09EC-5D36-4071-BB76-608FD2B997B7}" type="slidenum">
              <a:rPr lang="de-AT" altLang="en-US"/>
              <a:pPr>
                <a:defRPr/>
              </a:pPr>
              <a:t>43</a:t>
            </a:fld>
            <a:endParaRPr lang="de-AT" altLang="en-US" dirty="0"/>
          </a:p>
        </p:txBody>
      </p:sp>
      <p:graphicFrame>
        <p:nvGraphicFramePr>
          <p:cNvPr id="1536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White </a:t>
            </a:r>
            <a:r>
              <a:rPr lang="de-AT" sz="4000">
                <a:latin typeface="Verdana" pitchFamily="34" charset="0"/>
              </a:rPr>
              <a:t>Test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marL="495300" indent="-495300">
              <a:buFont typeface="Wingdings" pitchFamily="2" charset="2"/>
              <a:buNone/>
              <a:defRPr/>
            </a:pPr>
            <a:r>
              <a:rPr lang="en-US" sz="2000" dirty="0"/>
              <a:t>For testing whether the error term variance is a function of the model regressors, their squares and their cross-products; generalizes the </a:t>
            </a:r>
            <a:r>
              <a:rPr lang="en-US" sz="2000" dirty="0" err="1"/>
              <a:t>Breusch</a:t>
            </a:r>
            <a:r>
              <a:rPr lang="en-US" sz="2000" dirty="0"/>
              <a:t>-Pagan test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Auxiliary regression of the squared OLS residuals upon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’s, squares </a:t>
            </a:r>
            <a:r>
              <a:rPr lang="en-US" sz="2000" dirty="0">
                <a:cs typeface="Arial" charset="0"/>
              </a:rPr>
              <a:t>of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’s, and cross-products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Test statistic: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with R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of the auxiliary regression; follows the Chi-squared distribution with the number of coefficients in the auxiliary regression as </a:t>
            </a:r>
            <a:r>
              <a:rPr lang="en-US" sz="2000" dirty="0" err="1">
                <a:cs typeface="Arial" charset="0"/>
              </a:rPr>
              <a:t>d.f</a:t>
            </a:r>
            <a:r>
              <a:rPr lang="en-US" sz="2000" dirty="0">
                <a:cs typeface="Arial" charset="0"/>
              </a:rPr>
              <a:t>.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000" dirty="0"/>
              <a:t>The number of </a:t>
            </a:r>
            <a:r>
              <a:rPr lang="en-US" sz="2000" dirty="0">
                <a:cs typeface="Arial" charset="0"/>
              </a:rPr>
              <a:t>coefficients in the auxiliary regression may become large, maybe conflicting with the size of </a:t>
            </a:r>
            <a:r>
              <a:rPr lang="en-US" sz="2000" i="1" dirty="0">
                <a:cs typeface="Arial" charset="0"/>
              </a:rPr>
              <a:t>N</a:t>
            </a:r>
            <a:r>
              <a:rPr lang="en-US" sz="2000" dirty="0">
                <a:cs typeface="Arial" charset="0"/>
              </a:rPr>
              <a:t>, resulting in low power of the White test</a:t>
            </a: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9E02A4-F73E-445B-89E8-FCDA4D739055}" type="slidenum">
              <a:rPr lang="de-AT" altLang="en-US"/>
              <a:pPr>
                <a:defRPr/>
              </a:pPr>
              <a:t>44</a:t>
            </a:fld>
            <a:endParaRPr lang="de-AT" altLang="en-US" dirty="0"/>
          </a:p>
        </p:txBody>
      </p:sp>
      <p:graphicFrame>
        <p:nvGraphicFramePr>
          <p:cNvPr id="1638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3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4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1024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White's test for heteroskedasticity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OLS, using observations 1-569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Dependent variable: uhat^2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05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            		 coefficient   std. error       t-ratio       p-value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--------------------------------------------------------------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const         	-260,910     18478,5          -0,01412   0,9887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WAGE        	554,352         833,028         0,6655    0,5060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CAPITAL  	2810,43          663,073        4,238      2,63e-05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OUTPUT                    -2573,29         512,179       -5,024      6,81e-07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sq_WAGE</a:t>
            </a:r>
            <a:r>
              <a:rPr lang="en-US" sz="1400" dirty="0"/>
              <a:t>                      -10,0719         9,29022   -1,084      0,2788   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X2_X3          	    -48,2457       14,0199     -3,441      0,0006   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X2_X4           	      58,5385        8,11748    7,211      1,81e-012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sq_CAPITAL</a:t>
            </a:r>
            <a:r>
              <a:rPr lang="en-US" sz="1400" dirty="0"/>
              <a:t>      	      14,4176        2,01005    7,173      2,34e-012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X3_X4          	     -40,0294        3,74634 -10,68       2,24e-024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</a:t>
            </a:r>
            <a:r>
              <a:rPr lang="en-US" sz="1400" dirty="0" err="1"/>
              <a:t>sq_OUTPUT</a:t>
            </a:r>
            <a:r>
              <a:rPr lang="en-US" sz="1400" dirty="0"/>
              <a:t>       	      27,5945        1,83633   15,03      4,09e-043 ***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10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  Unadjusted R-squared = 0,818136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endParaRPr lang="en-US" sz="1000" dirty="0"/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Test statistic: TR^2 = 465,519295,</a:t>
            </a:r>
          </a:p>
          <a:p>
            <a:pPr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en-US" sz="1400" dirty="0"/>
              <a:t>with p-value = P(Chi-square(9) &gt; 465,519295) = 0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696707-1542-497F-9FB2-D6B9E973002D}" type="slidenum">
              <a:rPr lang="de-AT" altLang="en-US"/>
              <a:pPr>
                <a:defRPr/>
              </a:pPr>
              <a:t>45</a:t>
            </a:fld>
            <a:endParaRPr lang="de-AT" altLang="en-US"/>
          </a:p>
        </p:txBody>
      </p:sp>
      <p:sp>
        <p:nvSpPr>
          <p:cNvPr id="1741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hteck 9"/>
          <p:cNvSpPr/>
          <p:nvPr/>
        </p:nvSpPr>
        <p:spPr>
          <a:xfrm>
            <a:off x="520700" y="1590675"/>
            <a:ext cx="7867650" cy="4430713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Contents</a:t>
            </a:r>
          </a:p>
        </p:txBody>
      </p:sp>
      <p:sp>
        <p:nvSpPr>
          <p:cNvPr id="102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Violations of V{</a:t>
            </a:r>
            <a:r>
              <a:rPr lang="en-US" sz="2000" i="1" dirty="0" err="1">
                <a:solidFill>
                  <a:schemeClr val="accent3">
                    <a:lumMod val="65000"/>
                  </a:schemeClr>
                </a:solidFill>
              </a:rPr>
              <a:t>ε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} = 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  <a:latin typeface="Symbol" pitchFamily="18" charset="2"/>
              </a:rPr>
              <a:t>s</a:t>
            </a:r>
            <a:r>
              <a:rPr lang="en-US" sz="2000" baseline="30000" dirty="0">
                <a:solidFill>
                  <a:schemeClr val="accent3">
                    <a:lumMod val="65000"/>
                  </a:schemeClr>
                </a:solidFill>
              </a:rPr>
              <a:t>2 </a:t>
            </a:r>
            <a:r>
              <a:rPr lang="en-US" sz="2000" i="1" dirty="0">
                <a:solidFill>
                  <a:schemeClr val="accent3">
                    <a:lumMod val="65000"/>
                  </a:schemeClr>
                </a:solidFill>
              </a:rPr>
              <a:t>I</a:t>
            </a:r>
            <a:r>
              <a:rPr lang="en-US" sz="2000" baseline="-25000" dirty="0">
                <a:solidFill>
                  <a:schemeClr val="accent3">
                    <a:lumMod val="65000"/>
                  </a:schemeClr>
                </a:solidFill>
              </a:rPr>
              <a:t>N</a:t>
            </a: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: Illustrations and Consequences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Heteroskedasticity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chemeClr val="accent3">
                    <a:lumMod val="65000"/>
                  </a:schemeClr>
                </a:solidFill>
              </a:rPr>
              <a:t>Tests against Heteroskedasticity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GLS Estimation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 dirty="0"/>
              <a:t>Hackl,  </a:t>
            </a:r>
            <a:r>
              <a:rPr lang="de-AT" altLang="en-US" dirty="0" err="1"/>
              <a:t>Econometrics</a:t>
            </a:r>
            <a:r>
              <a:rPr lang="de-AT" altLang="en-US"/>
              <a:t>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EF24E-291A-4FB8-9BEE-7EC8B15D9D6A}" type="slidenum">
              <a:rPr lang="de-AT" altLang="en-US"/>
              <a:pPr>
                <a:defRPr/>
              </a:pPr>
              <a:t>46</a:t>
            </a:fld>
            <a:endParaRPr lang="de-AT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7092950" y="3644900"/>
          <a:ext cx="3889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12" name="Formel" r:id="rId4" imgW="139579" imgH="164957" progId="Equation.DSMT4">
                  <p:embed/>
                </p:oleObj>
              </mc:Choice>
              <mc:Fallback>
                <p:oleObj name="Formel" r:id="rId4" imgW="139579" imgH="16495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644900"/>
                        <a:ext cx="388938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13" name="Formel" r:id="rId6" imgW="114151" imgH="215619" progId="Equation.3">
                  <p:embed/>
                </p:oleObj>
              </mc:Choice>
              <mc:Fallback>
                <p:oleObj name="Formel" r:id="rId6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81384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Transformed Model Satisfying Gauss-Markov Assumptions</a:t>
            </a:r>
            <a:endParaRPr lang="en-US" sz="4000" i="1" dirty="0">
              <a:latin typeface="Verdana" pitchFamily="34" charset="0"/>
            </a:endParaRPr>
          </a:p>
        </p:txBody>
      </p:sp>
      <p:sp>
        <p:nvSpPr>
          <p:cNvPr id="819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dirty="0"/>
              <a:t>Model: </a:t>
            </a:r>
          </a:p>
          <a:p>
            <a:pPr eaLnBrk="1" hangingPunct="1"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endParaRPr lang="en-US" sz="2000" baseline="-25000" dirty="0"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sz="2000" dirty="0"/>
              <a:t>Division by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results in</a:t>
            </a:r>
            <a:endParaRPr lang="en-US" sz="2000" baseline="-25000" dirty="0"/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=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>
                <a:cs typeface="Arial" charset="0"/>
              </a:rPr>
              <a:t>	with a homoskedastic error term </a:t>
            </a: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i="1" dirty="0">
                <a:cs typeface="Arial" charset="0"/>
              </a:rPr>
              <a:t>		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OLS applied to the transformed model gives</a:t>
            </a: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Tx/>
              <a:buNone/>
            </a:pPr>
            <a:r>
              <a:rPr lang="en-US" sz="2000" dirty="0">
                <a:cs typeface="Arial" charset="0"/>
              </a:rPr>
              <a:t>This estimator is an example of the “generalized least squares” (GLS) or “weighted least squares” (WLS) estimator</a:t>
            </a: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5A276-8064-4588-8215-47589D6A3F82}" type="slidenum">
              <a:rPr lang="de-AT" altLang="en-US"/>
              <a:pPr>
                <a:defRPr/>
              </a:pPr>
              <a:t>47</a:t>
            </a:fld>
            <a:endParaRPr lang="de-AT" altLang="en-US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547813" y="4292600"/>
          <a:ext cx="34559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9" name="Equation" r:id="rId4" imgW="1828800" imgH="380880" progId="Equation.DSMT4">
                  <p:embed/>
                </p:oleObj>
              </mc:Choice>
              <mc:Fallback>
                <p:oleObj name="Equation" r:id="rId4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292600"/>
                        <a:ext cx="345598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Properties of GLS Estimators</a:t>
            </a:r>
          </a:p>
        </p:txBody>
      </p:sp>
      <p:sp>
        <p:nvSpPr>
          <p:cNvPr id="20487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/>
              <a:t>The GLS estimator </a:t>
            </a:r>
          </a:p>
          <a:p>
            <a:pPr eaLnBrk="1" hangingPunct="1"/>
            <a:endParaRPr lang="en-US" sz="1600"/>
          </a:p>
          <a:p>
            <a:pPr eaLnBrk="1" hangingPunct="1"/>
            <a:endParaRPr lang="en-US" sz="1600"/>
          </a:p>
          <a:p>
            <a:pPr eaLnBrk="1" hangingPunct="1">
              <a:buFont typeface="Wingdings" pitchFamily="2" charset="2"/>
              <a:buNone/>
            </a:pPr>
            <a:r>
              <a:rPr lang="en-US" sz="2000"/>
              <a:t>	is a least squares estimator; standard properties of OLS estimator apply</a:t>
            </a:r>
          </a:p>
          <a:p>
            <a:pPr eaLnBrk="1" hangingPunct="1"/>
            <a:r>
              <a:rPr lang="en-US" sz="2000">
                <a:cs typeface="Arial" charset="0"/>
              </a:rPr>
              <a:t>The covariance matrix of the GLS estimator is</a:t>
            </a:r>
            <a:r>
              <a:rPr lang="en-US" sz="2000"/>
              <a:t> </a:t>
            </a:r>
          </a:p>
          <a:p>
            <a:pPr eaLnBrk="1" hangingPunct="1">
              <a:buFontTx/>
              <a:buNone/>
            </a:pPr>
            <a:r>
              <a:rPr lang="en-US" sz="2000"/>
              <a:t>	</a:t>
            </a:r>
            <a:r>
              <a:rPr lang="en-US" sz="1800"/>
              <a:t>	</a:t>
            </a:r>
          </a:p>
          <a:p>
            <a:pPr eaLnBrk="1" hangingPunct="1">
              <a:buFontTx/>
              <a:buNone/>
            </a:pPr>
            <a:endParaRPr lang="en-US" sz="1800" baseline="3000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>
                <a:sym typeface="Symbol" pitchFamily="18" charset="2"/>
              </a:rPr>
              <a:t>Unbiased estimator of the error term variance</a:t>
            </a:r>
          </a:p>
          <a:p>
            <a:endParaRPr lang="en-US" sz="2000"/>
          </a:p>
          <a:p>
            <a:pPr>
              <a:buFont typeface="Wingdings" pitchFamily="2" charset="2"/>
              <a:buNone/>
            </a:pPr>
            <a:endParaRPr lang="en-US" sz="1200"/>
          </a:p>
          <a:p>
            <a:r>
              <a:rPr lang="en-US" sz="2000"/>
              <a:t>Under the assumption of normality of errors, </a:t>
            </a:r>
            <a:r>
              <a:rPr lang="en-US" sz="2000" i="1"/>
              <a:t>t</a:t>
            </a:r>
            <a:r>
              <a:rPr lang="en-US" sz="2000"/>
              <a:t>- and </a:t>
            </a:r>
            <a:r>
              <a:rPr lang="en-US" sz="2000" i="1"/>
              <a:t>F</a:t>
            </a:r>
            <a:r>
              <a:rPr lang="en-US" sz="2000"/>
              <a:t>-tests can be used; for large </a:t>
            </a:r>
            <a:r>
              <a:rPr lang="en-US" sz="2000" i="1"/>
              <a:t>N</a:t>
            </a:r>
            <a:r>
              <a:rPr lang="en-US" sz="2000"/>
              <a:t>, these properties hold approximately without normality assumption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60526-DF0E-460A-BCDD-4B019964DF5B}" type="slidenum">
              <a:rPr lang="de-AT" altLang="en-US"/>
              <a:pPr>
                <a:defRPr/>
              </a:pPr>
              <a:t>48</a:t>
            </a:fld>
            <a:endParaRPr lang="de-AT" altLang="en-US" dirty="0"/>
          </a:p>
        </p:txBody>
      </p:sp>
      <p:graphicFrame>
        <p:nvGraphicFramePr>
          <p:cNvPr id="20482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2"/>
          <p:cNvGraphicFramePr>
            <a:graphicFrameLocks noChangeAspect="1"/>
          </p:cNvGraphicFramePr>
          <p:nvPr/>
        </p:nvGraphicFramePr>
        <p:xfrm>
          <a:off x="1403350" y="1916113"/>
          <a:ext cx="34559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4" name="Equation" r:id="rId6" imgW="1828800" imgH="380880" progId="Equation.DSMT4">
                  <p:embed/>
                </p:oleObj>
              </mc:Choice>
              <mc:Fallback>
                <p:oleObj name="Equation" r:id="rId6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916113"/>
                        <a:ext cx="34559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1476375" y="3500438"/>
          <a:ext cx="30241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5" name="Equation" r:id="rId8" imgW="1600200" imgH="380880" progId="Equation.DSMT4">
                  <p:embed/>
                </p:oleObj>
              </mc:Choice>
              <mc:Fallback>
                <p:oleObj name="Equation" r:id="rId8" imgW="160020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500438"/>
                        <a:ext cx="3024188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331913" y="4508500"/>
          <a:ext cx="311467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6" name="Equation" r:id="rId10" imgW="1892160" imgH="393480" progId="Equation.DSMT4">
                  <p:embed/>
                </p:oleObj>
              </mc:Choice>
              <mc:Fallback>
                <p:oleObj name="Equation" r:id="rId10" imgW="18921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08500"/>
                        <a:ext cx="3114675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Generalized Least Squares Estimator</a:t>
            </a:r>
          </a:p>
        </p:txBody>
      </p:sp>
      <p:sp>
        <p:nvSpPr>
          <p:cNvPr id="19461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4"/>
            <a:ext cx="8103815" cy="4593679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300"/>
              </a:spcBef>
            </a:pPr>
            <a:r>
              <a:rPr lang="en-US" sz="2000" dirty="0"/>
              <a:t>A GLS or WLS estimator is a least squares estimator where each observation is weighted by a non-negative factor</a:t>
            </a:r>
          </a:p>
          <a:p>
            <a:pPr eaLnBrk="1" hangingPunct="1">
              <a:spcBef>
                <a:spcPts val="300"/>
              </a:spcBef>
            </a:pPr>
            <a:r>
              <a:rPr lang="en-US" sz="2000" dirty="0"/>
              <a:t>Example: </a:t>
            </a:r>
          </a:p>
          <a:p>
            <a:pPr eaLnBrk="1" hangingPunct="1">
              <a:spcBef>
                <a:spcPts val="300"/>
              </a:spcBef>
              <a:buFontTx/>
              <a:buNone/>
            </a:pPr>
            <a:r>
              <a:rPr lang="en-US" sz="2000" dirty="0"/>
              <a:t>	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  <a:endParaRPr lang="en-US" sz="2000" baseline="-250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</a:pPr>
            <a:r>
              <a:rPr lang="en-US" sz="1800" dirty="0"/>
              <a:t>Division by </a:t>
            </a:r>
            <a:r>
              <a:rPr lang="en-US" sz="1800" i="1" dirty="0"/>
              <a:t>h</a:t>
            </a:r>
            <a:r>
              <a:rPr lang="en-US" sz="1800" baseline="-25000" dirty="0"/>
              <a:t>i</a:t>
            </a:r>
            <a:r>
              <a:rPr lang="en-US" sz="1800" dirty="0"/>
              <a:t> results in a model with </a:t>
            </a:r>
            <a:r>
              <a:rPr lang="en-US" sz="1800" dirty="0">
                <a:cs typeface="Arial" charset="0"/>
              </a:rPr>
              <a:t>homoskedastic error terms</a:t>
            </a:r>
            <a:endParaRPr lang="en-US" sz="1600" baseline="-25000" dirty="0"/>
          </a:p>
          <a:p>
            <a:pPr eaLnBrk="1" hangingPunct="1">
              <a:spcBef>
                <a:spcPts val="300"/>
              </a:spcBef>
              <a:spcAft>
                <a:spcPct val="20000"/>
              </a:spcAft>
              <a:buFontTx/>
              <a:buNone/>
            </a:pPr>
            <a:r>
              <a:rPr lang="en-US" sz="2000" i="1" dirty="0">
                <a:cs typeface="Arial" charset="0"/>
              </a:rPr>
              <a:t>		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/h</a:t>
            </a:r>
            <a:r>
              <a:rPr lang="en-US" sz="2000" baseline="-25000" dirty="0"/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/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</a:t>
            </a: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1800" dirty="0">
                <a:cs typeface="Arial" charset="0"/>
              </a:rPr>
              <a:t>OLS applied to the transformed model results in the weighted least squares (GLS) estimator </a:t>
            </a:r>
            <a:r>
              <a:rPr lang="en-US" sz="1800" dirty="0">
                <a:sym typeface="Symbol" pitchFamily="18" charset="2"/>
              </a:rPr>
              <a:t>with </a:t>
            </a:r>
            <a:r>
              <a:rPr lang="en-US" sz="1800" i="1" dirty="0" err="1">
                <a:sym typeface="Symbol" pitchFamily="18" charset="2"/>
              </a:rPr>
              <a:t>w</a:t>
            </a:r>
            <a:r>
              <a:rPr lang="en-US" sz="1800" baseline="-25000" dirty="0" err="1">
                <a:sym typeface="Symbol" pitchFamily="18" charset="2"/>
              </a:rPr>
              <a:t>i</a:t>
            </a:r>
            <a:r>
              <a:rPr lang="en-US" sz="1800" dirty="0">
                <a:sym typeface="Symbol" pitchFamily="18" charset="2"/>
              </a:rPr>
              <a:t> = </a:t>
            </a:r>
            <a:r>
              <a:rPr lang="en-US" sz="1800" i="1" dirty="0">
                <a:cs typeface="Arial" charset="0"/>
              </a:rPr>
              <a:t>h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-2</a:t>
            </a:r>
            <a:r>
              <a:rPr lang="en-US" sz="1800" dirty="0">
                <a:cs typeface="Arial" charset="0"/>
              </a:rPr>
              <a:t>:</a:t>
            </a: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endParaRPr lang="en-US" sz="11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endParaRPr lang="en-US" sz="1100" dirty="0">
              <a:cs typeface="Arial" charset="0"/>
            </a:endParaRPr>
          </a:p>
          <a:p>
            <a:pPr lvl="1"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1800" dirty="0">
                <a:cs typeface="Arial" charset="0"/>
              </a:rPr>
              <a:t>Transformation corresponds to the multiplication of each observation with the </a:t>
            </a:r>
            <a:r>
              <a:rPr lang="en-US" sz="1800" dirty="0"/>
              <a:t>non-negative factor</a:t>
            </a:r>
            <a:r>
              <a:rPr lang="en-US" sz="1800" dirty="0">
                <a:cs typeface="Arial" charset="0"/>
              </a:rPr>
              <a:t> </a:t>
            </a:r>
            <a:r>
              <a:rPr lang="en-US" sz="1800" i="1" dirty="0">
                <a:cs typeface="Arial" charset="0"/>
              </a:rPr>
              <a:t>h</a:t>
            </a:r>
            <a:r>
              <a:rPr lang="en-US" sz="1800" baseline="-25000" dirty="0">
                <a:cs typeface="Arial" charset="0"/>
              </a:rPr>
              <a:t>i</a:t>
            </a:r>
            <a:r>
              <a:rPr lang="en-US" sz="1800" baseline="30000" dirty="0">
                <a:cs typeface="Arial" charset="0"/>
              </a:rPr>
              <a:t>-1</a:t>
            </a:r>
            <a:endParaRPr lang="en-US" sz="1800" dirty="0">
              <a:cs typeface="Arial" charset="0"/>
            </a:endParaRPr>
          </a:p>
          <a:p>
            <a:pPr eaLnBrk="1" hangingPunct="1">
              <a:spcBef>
                <a:spcPts val="300"/>
              </a:spcBef>
              <a:spcAft>
                <a:spcPct val="20000"/>
              </a:spcAft>
            </a:pPr>
            <a:r>
              <a:rPr lang="en-US" sz="2000" dirty="0">
                <a:cs typeface="Arial" charset="0"/>
              </a:rPr>
              <a:t>The </a:t>
            </a:r>
            <a:r>
              <a:rPr lang="en-US" sz="2000" dirty="0"/>
              <a:t>GLS estimator is a LS estimator </a:t>
            </a:r>
            <a:r>
              <a:rPr lang="en-US" sz="2000" i="1" dirty="0" err="1"/>
              <a:t>b</a:t>
            </a:r>
            <a:r>
              <a:rPr lang="en-US" sz="2000" baseline="-25000" dirty="0" err="1"/>
              <a:t>W</a:t>
            </a:r>
            <a:r>
              <a:rPr lang="en-US" sz="2000" dirty="0"/>
              <a:t> = (</a:t>
            </a:r>
            <a:r>
              <a:rPr lang="en-US" sz="2000" dirty="0" err="1">
                <a:latin typeface="Symbol" pitchFamily="2" charset="2"/>
              </a:rPr>
              <a:t>S</a:t>
            </a:r>
            <a:r>
              <a:rPr lang="en-US" sz="2000" baseline="-25000" dirty="0" err="1"/>
              <a:t>i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/>
              <a:t>’)</a:t>
            </a:r>
            <a:r>
              <a:rPr lang="en-US" sz="2000" baseline="30000" dirty="0"/>
              <a:t>-1</a:t>
            </a:r>
            <a:r>
              <a:rPr lang="en-US" sz="2000" dirty="0"/>
              <a:t>(</a:t>
            </a:r>
            <a:r>
              <a:rPr lang="en-US" sz="2000" dirty="0" err="1">
                <a:latin typeface="Symbol" pitchFamily="2" charset="2"/>
              </a:rPr>
              <a:t>S</a:t>
            </a:r>
            <a:r>
              <a:rPr lang="en-US" sz="2000" baseline="-25000" dirty="0" err="1"/>
              <a:t>i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/>
              <a:t>) that weights the </a:t>
            </a:r>
            <a:r>
              <a:rPr lang="en-US" sz="2000" i="1" dirty="0" err="1"/>
              <a:t>i</a:t>
            </a:r>
            <a:r>
              <a:rPr lang="en-US" sz="2000" dirty="0" err="1"/>
              <a:t>-th</a:t>
            </a:r>
            <a:r>
              <a:rPr lang="en-US" sz="2000" dirty="0"/>
              <a:t> observation with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, so that </a:t>
            </a:r>
            <a:r>
              <a:rPr lang="en-US" sz="2000" dirty="0"/>
              <a:t>the Gauss-Markov assumptions</a:t>
            </a:r>
            <a:r>
              <a:rPr lang="en-US" sz="2000" dirty="0">
                <a:cs typeface="Arial" charset="0"/>
              </a:rPr>
              <a:t> are </a:t>
            </a:r>
            <a:r>
              <a:rPr lang="en-US" sz="2000" dirty="0"/>
              <a:t>satisfied</a:t>
            </a:r>
            <a:endParaRPr lang="en-US" sz="2000" dirty="0">
              <a:sym typeface="Symbol" pitchFamily="18" charset="2"/>
            </a:endParaRPr>
          </a:p>
          <a:p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 dirty="0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80F4AD-D841-46DE-A67D-1CF2C03FAC12}" type="slidenum">
              <a:rPr lang="de-AT" altLang="en-US"/>
              <a:pPr>
                <a:defRPr/>
              </a:pPr>
              <a:t>49</a:t>
            </a:fld>
            <a:endParaRPr lang="de-AT" altLang="en-US" dirty="0"/>
          </a:p>
        </p:txBody>
      </p:sp>
      <p:graphicFrame>
        <p:nvGraphicFramePr>
          <p:cNvPr id="1945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3726981"/>
              </p:ext>
            </p:extLst>
          </p:nvPr>
        </p:nvGraphicFramePr>
        <p:xfrm>
          <a:off x="1475656" y="4149080"/>
          <a:ext cx="3025204" cy="6305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2" name="Equation" r:id="rId6" imgW="1828800" imgH="380880" progId="Equation.DSMT4">
                  <p:embed/>
                </p:oleObj>
              </mc:Choice>
              <mc:Fallback>
                <p:oleObj name="Equation" r:id="rId6" imgW="182880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4149080"/>
                        <a:ext cx="3025204" cy="6305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>
                <a:latin typeface="Verdana" pitchFamily="34" charset="0"/>
              </a:rPr>
              <a:t>Violations of 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V{</a:t>
            </a:r>
            <a:r>
              <a:rPr lang="en-US" sz="4000">
                <a:latin typeface="Symbol" pitchFamily="18" charset="2"/>
              </a:rPr>
              <a:t>e</a:t>
            </a:r>
            <a:r>
              <a:rPr lang="en-US" sz="4000">
                <a:latin typeface="Verdana" pitchFamily="34" charset="0"/>
                <a:ea typeface="Verdana" pitchFamily="34" charset="0"/>
                <a:cs typeface="Verdana" pitchFamily="34" charset="0"/>
              </a:rPr>
              <a:t>} = </a:t>
            </a:r>
            <a:r>
              <a:rPr lang="en-US" sz="4000">
                <a:latin typeface="Symbol" pitchFamily="18" charset="2"/>
              </a:rPr>
              <a:t>s</a:t>
            </a:r>
            <a:r>
              <a:rPr lang="en-US" sz="4000" baseline="30000"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en-US" sz="4000" i="1">
                <a:latin typeface="Verdana" pitchFamily="34" charset="0"/>
                <a:ea typeface="Verdana" pitchFamily="34" charset="0"/>
                <a:cs typeface="Verdana" pitchFamily="34" charset="0"/>
              </a:rPr>
              <a:t>I</a:t>
            </a:r>
            <a:r>
              <a:rPr lang="en-US" sz="4000" baseline="-25000"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3076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00987" cy="4400550"/>
          </a:xfrm>
        </p:spPr>
        <p:txBody>
          <a:bodyPr/>
          <a:lstStyle/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Implications of the Gauss-Markov assumptions for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:</a:t>
            </a:r>
          </a:p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/>
              <a:t>I</a:t>
            </a:r>
            <a:r>
              <a:rPr lang="en-US" sz="2000" baseline="-25000" dirty="0"/>
              <a:t>N</a:t>
            </a:r>
            <a:r>
              <a:rPr lang="en-US" sz="2000" dirty="0"/>
              <a:t>		</a:t>
            </a:r>
          </a:p>
          <a:p>
            <a:pPr eaLnBrk="1" hangingPunct="1">
              <a:spcBef>
                <a:spcPts val="238"/>
              </a:spcBef>
              <a:spcAft>
                <a:spcPts val="238"/>
              </a:spcAft>
              <a:buFontTx/>
              <a:buNone/>
            </a:pPr>
            <a:r>
              <a:rPr lang="en-US" sz="2000" dirty="0"/>
              <a:t>Violations:</a:t>
            </a:r>
          </a:p>
          <a:p>
            <a:pPr>
              <a:spcBef>
                <a:spcPts val="238"/>
              </a:spcBef>
              <a:spcAft>
                <a:spcPts val="238"/>
              </a:spcAft>
            </a:pPr>
            <a:r>
              <a:rPr lang="en-US" sz="2000" dirty="0"/>
              <a:t>Heteroskedasticity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 err="1"/>
              <a:t>diag</a:t>
            </a:r>
            <a:r>
              <a:rPr lang="en-US" sz="2000" dirty="0"/>
              <a:t>(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1</a:t>
            </a:r>
            <a:r>
              <a:rPr lang="en-US" sz="2000" baseline="30000" dirty="0"/>
              <a:t>2</a:t>
            </a:r>
            <a:r>
              <a:rPr lang="en-US" sz="2000" dirty="0"/>
              <a:t>, …,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N</a:t>
            </a:r>
            <a:r>
              <a:rPr lang="en-US" sz="2000" baseline="30000" dirty="0"/>
              <a:t>2</a:t>
            </a:r>
            <a:r>
              <a:rPr lang="en-US" sz="2000" dirty="0"/>
              <a:t>)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with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/>
              <a:t>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j</a:t>
            </a:r>
            <a:r>
              <a:rPr lang="en-US" sz="2000" baseline="30000" dirty="0"/>
              <a:t>2</a:t>
            </a:r>
            <a:r>
              <a:rPr lang="en-US" sz="2000" dirty="0"/>
              <a:t> for at least one pair </a:t>
            </a:r>
            <a:r>
              <a:rPr lang="en-US" sz="2000" i="1" dirty="0" err="1"/>
              <a:t>i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j</a:t>
            </a:r>
            <a:r>
              <a:rPr lang="en-US" sz="2000" dirty="0"/>
              <a:t>, or using </a:t>
            </a:r>
            <a:r>
              <a:rPr lang="en-US" sz="2000" i="1" dirty="0">
                <a:latin typeface="Symbol" pitchFamily="18" charset="2"/>
              </a:rPr>
              <a:t>s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baseline="30000" dirty="0"/>
              <a:t>2</a:t>
            </a:r>
            <a:r>
              <a:rPr lang="en-US" sz="2000" dirty="0"/>
              <a:t>,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/>
              <a:t>		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baseline="30000" dirty="0"/>
              <a:t> </a:t>
            </a:r>
            <a:r>
              <a:rPr lang="en-US" sz="2000" dirty="0"/>
              <a:t>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 </a:t>
            </a:r>
            <a:r>
              <a:rPr lang="en-US" sz="2000" dirty="0" err="1"/>
              <a:t>diag</a:t>
            </a:r>
            <a:r>
              <a:rPr lang="en-US" sz="2000" dirty="0"/>
              <a:t>(</a:t>
            </a:r>
            <a:r>
              <a:rPr lang="en-US" sz="2000" i="1" dirty="0"/>
              <a:t>h</a:t>
            </a:r>
            <a:r>
              <a:rPr lang="en-US" sz="2000" baseline="-25000" dirty="0"/>
              <a:t>1</a:t>
            </a:r>
            <a:r>
              <a:rPr lang="en-US" sz="2000" baseline="30000" dirty="0"/>
              <a:t>2</a:t>
            </a:r>
            <a:r>
              <a:rPr lang="en-US" sz="2000" dirty="0"/>
              <a:t>, …, </a:t>
            </a:r>
            <a:r>
              <a:rPr lang="en-US" sz="2000" i="1" dirty="0"/>
              <a:t>h</a:t>
            </a:r>
            <a:r>
              <a:rPr lang="en-US" sz="2000" baseline="-25000" dirty="0"/>
              <a:t>N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</a:p>
          <a:p>
            <a:pPr>
              <a:spcBef>
                <a:spcPts val="238"/>
              </a:spcBef>
              <a:spcAft>
                <a:spcPts val="238"/>
              </a:spcAft>
            </a:pPr>
            <a:r>
              <a:rPr lang="en-US" sz="2000" dirty="0"/>
              <a:t>Autocorrelation: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/>
              <a:t>i</a:t>
            </a:r>
            <a:r>
              <a:rPr lang="en-US" sz="2000" dirty="0"/>
              <a:t>,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/>
              <a:t>j</a:t>
            </a:r>
            <a:r>
              <a:rPr lang="en-US" sz="2000" dirty="0"/>
              <a:t>}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/>
              <a:t> 0 for at least one pair </a:t>
            </a:r>
            <a:r>
              <a:rPr lang="en-US" sz="2000" i="1" dirty="0" err="1"/>
              <a:t>i</a:t>
            </a:r>
            <a:r>
              <a:rPr lang="en-US" sz="2000" dirty="0"/>
              <a:t> </a:t>
            </a:r>
            <a:r>
              <a:rPr lang="en-US" sz="2000" dirty="0">
                <a:cs typeface="Arial" charset="0"/>
                <a:sym typeface="Symbol" pitchFamily="18" charset="2"/>
              </a:rPr>
              <a:t>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i="1" dirty="0">
                <a:cs typeface="Arial" charset="0"/>
              </a:rPr>
              <a:t>j </a:t>
            </a:r>
            <a:r>
              <a:rPr lang="en-US" sz="2000" dirty="0">
                <a:cs typeface="Arial" charset="0"/>
              </a:rPr>
              <a:t>or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>
                <a:cs typeface="Arial" charset="0"/>
              </a:rPr>
              <a:t>		</a:t>
            </a:r>
            <a:r>
              <a:rPr lang="en-US" sz="2000" dirty="0"/>
              <a:t>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dirty="0"/>
              <a:t>} = </a:t>
            </a:r>
            <a:r>
              <a:rPr lang="en-US" sz="2000" dirty="0">
                <a:latin typeface="Symbol" pitchFamily="18" charset="2"/>
              </a:rPr>
              <a:t>s</a:t>
            </a:r>
            <a:r>
              <a:rPr lang="en-US" sz="2000" baseline="30000" dirty="0"/>
              <a:t>2</a:t>
            </a:r>
            <a:r>
              <a:rPr lang="en-US" sz="2000" dirty="0">
                <a:latin typeface="Symbol" pitchFamily="18" charset="2"/>
              </a:rPr>
              <a:t>Y</a:t>
            </a:r>
            <a:r>
              <a:rPr lang="en-US" sz="2000" dirty="0">
                <a:latin typeface="Verdana" pitchFamily="34" charset="0"/>
              </a:rPr>
              <a:t> </a:t>
            </a:r>
          </a:p>
          <a:p>
            <a:pPr>
              <a:spcBef>
                <a:spcPts val="238"/>
              </a:spcBef>
              <a:spcAft>
                <a:spcPts val="238"/>
              </a:spcAft>
              <a:buFont typeface="Wingdings" pitchFamily="2" charset="2"/>
              <a:buNone/>
            </a:pPr>
            <a:r>
              <a:rPr lang="en-US" sz="2000" dirty="0">
                <a:latin typeface="Verdana" pitchFamily="34" charset="0"/>
              </a:rPr>
              <a:t>	w</a:t>
            </a:r>
            <a:r>
              <a:rPr lang="en-US" sz="2000" dirty="0"/>
              <a:t>ith non-diagonal elements different from zero</a:t>
            </a:r>
            <a:endParaRPr lang="en-US" sz="2000" i="1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de-AT" sz="2000" dirty="0"/>
          </a:p>
          <a:p>
            <a:pPr>
              <a:buFont typeface="Wingdings" pitchFamily="2" charset="2"/>
              <a:buNone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0844BD-CA6E-49C9-8AFF-DD2DDCF82ABA}" type="slidenum">
              <a:rPr lang="de-AT" altLang="en-US"/>
              <a:pPr>
                <a:defRPr/>
              </a:pPr>
              <a:t>5</a:t>
            </a:fld>
            <a:endParaRPr lang="de-AT" altLang="en-US" dirty="0"/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Feasible GLS Estimator</a:t>
            </a:r>
          </a:p>
        </p:txBody>
      </p:sp>
      <p:sp>
        <p:nvSpPr>
          <p:cNvPr id="21510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buNone/>
            </a:pPr>
            <a:r>
              <a:rPr lang="en-US" sz="2000" dirty="0"/>
              <a:t>Is a GLS estimator with estimated weights </a:t>
            </a:r>
            <a:r>
              <a:rPr lang="en-US" sz="2000" i="1" dirty="0" err="1"/>
              <a:t>w</a:t>
            </a:r>
            <a:r>
              <a:rPr lang="en-US" sz="2000" baseline="-25000" dirty="0" err="1"/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 </a:t>
            </a:r>
            <a:endParaRPr lang="en-US" sz="2000" dirty="0"/>
          </a:p>
          <a:p>
            <a:pPr eaLnBrk="1" hangingPunct="1"/>
            <a:r>
              <a:rPr lang="en-US" sz="2000" dirty="0">
                <a:cs typeface="Arial" charset="0"/>
              </a:rPr>
              <a:t>Substitution of the </a:t>
            </a:r>
            <a:r>
              <a:rPr lang="en-US" sz="2000" dirty="0"/>
              <a:t>weights </a:t>
            </a:r>
            <a:r>
              <a:rPr lang="en-US" sz="2000" i="1" dirty="0" err="1">
                <a:sym typeface="Symbol" pitchFamily="18" charset="2"/>
              </a:rPr>
              <a:t>w</a:t>
            </a:r>
            <a:r>
              <a:rPr lang="en-US" sz="2000" baseline="-25000" dirty="0" err="1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=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r>
              <a:rPr lang="en-US" sz="2000" dirty="0">
                <a:cs typeface="Arial" charset="0"/>
              </a:rPr>
              <a:t> by estimates</a:t>
            </a:r>
            <a:r>
              <a:rPr lang="en-US" sz="2000" dirty="0"/>
              <a:t> 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-2</a:t>
            </a:r>
            <a:endParaRPr lang="en-US" sz="2000" baseline="30000" dirty="0"/>
          </a:p>
          <a:p>
            <a:pPr eaLnBrk="1" hangingPunct="1"/>
            <a:endParaRPr lang="en-US" sz="1600" dirty="0">
              <a:cs typeface="Arial" charset="0"/>
            </a:endParaRPr>
          </a:p>
          <a:p>
            <a:pPr eaLnBrk="1" hangingPunct="1"/>
            <a:endParaRPr lang="en-US" sz="1600" dirty="0">
              <a:cs typeface="Arial" charset="0"/>
            </a:endParaRPr>
          </a:p>
          <a:p>
            <a:pPr eaLnBrk="1" hangingPunct="1"/>
            <a:r>
              <a:rPr lang="en-US" sz="2000" dirty="0"/>
              <a:t>Feasible (or estimated) GLS or FGLS or EGLS estimator</a:t>
            </a:r>
          </a:p>
          <a:p>
            <a:pPr eaLnBrk="1" hangingPunct="1"/>
            <a:r>
              <a:rPr lang="en-US" sz="2000" dirty="0"/>
              <a:t>For consistent estimates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, the FGLS and GLS estimators are asymptotically equivalent </a:t>
            </a:r>
          </a:p>
          <a:p>
            <a:pPr eaLnBrk="1" hangingPunct="1"/>
            <a:r>
              <a:rPr lang="en-US" sz="2000" dirty="0"/>
              <a:t>For small values of </a:t>
            </a:r>
            <a:r>
              <a:rPr lang="en-US" sz="2000" i="1" dirty="0"/>
              <a:t>N</a:t>
            </a:r>
            <a:r>
              <a:rPr lang="en-US" sz="2000" dirty="0"/>
              <a:t>, FGLS estimators are in general not BLUE</a:t>
            </a:r>
          </a:p>
          <a:p>
            <a:pPr eaLnBrk="1" hangingPunct="1"/>
            <a:r>
              <a:rPr lang="en-US" sz="2000" dirty="0"/>
              <a:t>For </a:t>
            </a:r>
            <a:r>
              <a:rPr lang="en-US" sz="2000" dirty="0">
                <a:cs typeface="Arial" charset="0"/>
              </a:rPr>
              <a:t>consistent estimates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, the FGLS estimator is consistent and asymptotically efficient with </a:t>
            </a:r>
            <a:r>
              <a:rPr lang="en-US" sz="2000" dirty="0">
                <a:cs typeface="Arial" charset="0"/>
              </a:rPr>
              <a:t>covariance matrix (estimate for </a:t>
            </a:r>
            <a:r>
              <a:rPr lang="en-US" sz="2000" dirty="0">
                <a:latin typeface="Symbol" pitchFamily="18" charset="2"/>
                <a:cs typeface="Arial" charset="0"/>
              </a:rPr>
              <a:t>s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: based on FGLS residuals)</a:t>
            </a:r>
            <a:endParaRPr lang="en-US" sz="2000" dirty="0"/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400" dirty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dirty="0">
                <a:sym typeface="Symbol" pitchFamily="18" charset="2"/>
              </a:rPr>
              <a:t>Warning: The transformed model is </a:t>
            </a:r>
            <a:r>
              <a:rPr lang="en-US" sz="2000" dirty="0" err="1">
                <a:sym typeface="Symbol" pitchFamily="18" charset="2"/>
              </a:rPr>
              <a:t>uncentered</a:t>
            </a: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C92A38-7B5D-4893-8B16-F36BD9B2D430}" type="slidenum">
              <a:rPr lang="de-AT" altLang="en-US"/>
              <a:pPr>
                <a:defRPr/>
              </a:pPr>
              <a:t>50</a:t>
            </a:fld>
            <a:endParaRPr lang="de-AT" altLang="en-US" dirty="0"/>
          </a:p>
        </p:txBody>
      </p:sp>
      <p:graphicFrame>
        <p:nvGraphicFramePr>
          <p:cNvPr id="21506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3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2"/>
          <p:cNvGraphicFramePr>
            <a:graphicFrameLocks noChangeAspect="1"/>
          </p:cNvGraphicFramePr>
          <p:nvPr/>
        </p:nvGraphicFramePr>
        <p:xfrm>
          <a:off x="1547813" y="2257425"/>
          <a:ext cx="35528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4" name="Equation" r:id="rId6" imgW="1879560" imgH="380880" progId="Equation.DSMT4">
                  <p:embed/>
                </p:oleObj>
              </mc:Choice>
              <mc:Fallback>
                <p:oleObj name="Equation" r:id="rId6" imgW="187956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257425"/>
                        <a:ext cx="35528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547813" y="5229225"/>
          <a:ext cx="314483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5" name="Equation" r:id="rId8" imgW="1663560" imgH="380880" progId="Equation.DSMT4">
                  <p:embed/>
                </p:oleObj>
              </mc:Choice>
              <mc:Fallback>
                <p:oleObj name="Equation" r:id="rId8" imgW="166356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229225"/>
                        <a:ext cx="3144837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Multiplicative Heteroskedasticity</a:t>
            </a:r>
          </a:p>
        </p:txBody>
      </p:sp>
      <p:sp>
        <p:nvSpPr>
          <p:cNvPr id="22532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031807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Assume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endParaRPr lang="en-US" sz="2000" dirty="0"/>
          </a:p>
          <a:p>
            <a:pPr eaLnBrk="1" hangingPunct="1">
              <a:spcBef>
                <a:spcPts val="600"/>
              </a:spcBef>
            </a:pPr>
            <a:r>
              <a:rPr lang="en-US" sz="2000" dirty="0">
                <a:cs typeface="Arial" charset="0"/>
              </a:rPr>
              <a:t>The auxiliary regression </a:t>
            </a: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de-AT" sz="2000" dirty="0">
                <a:cs typeface="Arial" charset="0"/>
              </a:rPr>
              <a:t>		log e</a:t>
            </a:r>
            <a:r>
              <a:rPr lang="de-AT" sz="2000" baseline="-25000" dirty="0">
                <a:cs typeface="Arial" charset="0"/>
              </a:rPr>
              <a:t>i</a:t>
            </a:r>
            <a:r>
              <a:rPr lang="de-AT" sz="2000" baseline="30000" dirty="0">
                <a:cs typeface="Arial" charset="0"/>
              </a:rPr>
              <a:t>2</a:t>
            </a:r>
            <a:r>
              <a:rPr lang="de-AT" sz="2000" dirty="0">
                <a:cs typeface="Arial" charset="0"/>
              </a:rPr>
              <a:t> = log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de-AT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sz="2000" dirty="0"/>
              <a:t>	</a:t>
            </a:r>
            <a:r>
              <a:rPr lang="en-US" sz="2000" dirty="0">
                <a:cs typeface="Arial" charset="0"/>
              </a:rPr>
              <a:t> provides a consistent estimator </a:t>
            </a:r>
            <a:r>
              <a:rPr lang="en-US" sz="2000" i="1" dirty="0">
                <a:cs typeface="Arial" charset="0"/>
              </a:rPr>
              <a:t>a</a:t>
            </a:r>
            <a:r>
              <a:rPr lang="en-US" sz="2000" dirty="0">
                <a:cs typeface="Arial" charset="0"/>
              </a:rPr>
              <a:t> for </a:t>
            </a:r>
            <a:r>
              <a:rPr lang="el-GR" sz="2000" dirty="0">
                <a:cs typeface="Arial" charset="0"/>
              </a:rPr>
              <a:t>α</a:t>
            </a:r>
            <a:endParaRPr lang="en-US" sz="2000" dirty="0">
              <a:cs typeface="Arial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Transform the model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 </a:t>
            </a:r>
            <a:r>
              <a:rPr lang="en-US" sz="2000" dirty="0"/>
              <a:t>with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/>
              <a:t> by dividing through </a:t>
            </a:r>
            <a:r>
              <a:rPr lang="en-US" sz="2000" i="1" dirty="0" err="1">
                <a:cs typeface="Arial" charset="0"/>
              </a:rPr>
              <a:t>ĥ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 from </a:t>
            </a:r>
            <a:r>
              <a:rPr lang="en-US" sz="2000" i="1" dirty="0">
                <a:cs typeface="Arial" charset="0"/>
              </a:rPr>
              <a:t>ĥ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i="1" dirty="0" err="1">
                <a:cs typeface="Arial" charset="0"/>
              </a:rPr>
              <a:t>a</a:t>
            </a:r>
            <a:r>
              <a:rPr lang="en-US" sz="2000" dirty="0">
                <a:latin typeface="Symbol" pitchFamily="18" charset="2"/>
              </a:rPr>
              <a:t>}</a:t>
            </a:r>
            <a:r>
              <a:rPr lang="en-US" sz="2000" dirty="0"/>
              <a:t>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Error term in this model is (approximately) homoskedastic </a:t>
            </a:r>
          </a:p>
          <a:p>
            <a:pPr eaLnBrk="1" hangingPunct="1">
              <a:spcBef>
                <a:spcPts val="600"/>
              </a:spcBef>
            </a:pPr>
            <a:r>
              <a:rPr lang="en-US" sz="2000" dirty="0"/>
              <a:t>Applying OLS to the transformed model gives the FGLS estimator for </a:t>
            </a:r>
            <a:r>
              <a:rPr lang="el-GR" sz="2000" dirty="0">
                <a:cs typeface="Arial" charset="0"/>
              </a:rPr>
              <a:t>β</a:t>
            </a:r>
            <a:endParaRPr lang="en-US" sz="2000" dirty="0"/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</a:pPr>
            <a:endParaRPr lang="en-US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B4A050-06C3-4FDF-9CA2-A468EBEF3551}" type="slidenum">
              <a:rPr lang="de-AT" altLang="en-US"/>
              <a:pPr>
                <a:defRPr/>
              </a:pPr>
              <a:t>51</a:t>
            </a:fld>
            <a:endParaRPr lang="de-AT" altLang="en-US" dirty="0"/>
          </a:p>
        </p:txBody>
      </p:sp>
      <p:sp>
        <p:nvSpPr>
          <p:cNvPr id="22536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  <p:graphicFrame>
        <p:nvGraphicFramePr>
          <p:cNvPr id="22530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FGLS Estimation</a:t>
            </a:r>
          </a:p>
        </p:txBody>
      </p:sp>
      <p:sp>
        <p:nvSpPr>
          <p:cNvPr id="17413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In the following steps (</a:t>
            </a:r>
            <a:r>
              <a:rPr lang="en-US" sz="2000" dirty="0" err="1"/>
              <a:t>y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):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Calculate the OLS estimates 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Compute the OLS residuals </a:t>
            </a:r>
            <a:r>
              <a:rPr lang="en-US" sz="2000" i="1" dirty="0" err="1">
                <a:cs typeface="Arial" charset="0"/>
              </a:rPr>
              <a:t>e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= </a:t>
            </a:r>
            <a:r>
              <a:rPr lang="en-US" sz="2000" i="1" dirty="0" err="1">
                <a:cs typeface="Arial" charset="0"/>
              </a:rPr>
              <a:t>y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– </a:t>
            </a:r>
            <a:r>
              <a:rPr lang="en-US" sz="2000" i="1" dirty="0" err="1">
                <a:cs typeface="Arial" charset="0"/>
              </a:rPr>
              <a:t>x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 err="1">
                <a:cs typeface="Arial" charset="0"/>
              </a:rPr>
              <a:t>‘</a:t>
            </a:r>
            <a:r>
              <a:rPr lang="en-US" sz="2000" i="1" dirty="0" err="1">
                <a:cs typeface="Arial" charset="0"/>
              </a:rPr>
              <a:t>b</a:t>
            </a:r>
            <a:endParaRPr lang="en-US" sz="2000" i="1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  <a:defRPr/>
            </a:pPr>
            <a:r>
              <a:rPr lang="en-US" sz="2000" dirty="0">
                <a:cs typeface="Arial" charset="0"/>
              </a:rPr>
              <a:t>Regress log(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) on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>
                <a:cs typeface="Arial" charset="0"/>
              </a:rPr>
              <a:t> and a constant, obtaining estimates </a:t>
            </a:r>
            <a:r>
              <a:rPr lang="en-US" sz="2000" i="1" dirty="0">
                <a:cs typeface="Arial" charset="0"/>
              </a:rPr>
              <a:t>a</a:t>
            </a:r>
            <a:r>
              <a:rPr lang="en-US" sz="2000" dirty="0">
                <a:cs typeface="Arial" charset="0"/>
              </a:rPr>
              <a:t> for α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log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= log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dirty="0" err="1">
                <a:latin typeface="Symbol" pitchFamily="18" charset="2"/>
              </a:rPr>
              <a:t>a</a:t>
            </a:r>
            <a:r>
              <a:rPr lang="en-US" sz="2000" dirty="0"/>
              <a:t> + </a:t>
            </a:r>
            <a:r>
              <a:rPr lang="en-US" sz="2000" i="1" dirty="0"/>
              <a:t>v</a:t>
            </a:r>
            <a:r>
              <a:rPr lang="en-US" sz="2000" baseline="-25000" dirty="0"/>
              <a:t>i</a:t>
            </a:r>
            <a:endParaRPr lang="en-US" sz="2000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  <a:defRPr/>
            </a:pPr>
            <a:r>
              <a:rPr lang="en-US" sz="2000" dirty="0">
                <a:cs typeface="Arial" charset="0"/>
              </a:rPr>
              <a:t>Compute </a:t>
            </a:r>
            <a:r>
              <a:rPr lang="en-US" sz="2000" i="1" dirty="0">
                <a:cs typeface="Arial"/>
              </a:rPr>
              <a:t>ĥ</a:t>
            </a:r>
            <a:r>
              <a:rPr lang="en-US" sz="2000" baseline="-25000" dirty="0">
                <a:cs typeface="Arial"/>
              </a:rPr>
              <a:t>i</a:t>
            </a:r>
            <a:r>
              <a:rPr lang="en-US" sz="2000" baseline="30000" dirty="0"/>
              <a:t>2</a:t>
            </a:r>
            <a:r>
              <a:rPr lang="en-US" sz="2000" dirty="0"/>
              <a:t> = exp{</a:t>
            </a:r>
            <a:r>
              <a:rPr lang="en-US" sz="2000" i="1" dirty="0" err="1"/>
              <a:t>z</a:t>
            </a:r>
            <a:r>
              <a:rPr lang="en-US" sz="2000" baseline="-25000" dirty="0" err="1"/>
              <a:t>i</a:t>
            </a:r>
            <a:r>
              <a:rPr lang="en-US" sz="2000" dirty="0" err="1"/>
              <a:t>‘</a:t>
            </a:r>
            <a:r>
              <a:rPr lang="en-US" sz="2000" i="1" dirty="0" err="1">
                <a:cs typeface="Arial" charset="0"/>
              </a:rPr>
              <a:t>a</a:t>
            </a:r>
            <a:r>
              <a:rPr lang="en-US" sz="2000" dirty="0"/>
              <a:t>}, transform all variables and estimate the transformed model to obtain the FGLS estimators:</a:t>
            </a:r>
            <a:endParaRPr lang="en-US" sz="2000" dirty="0"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/>
              <a:t>		</a:t>
            </a:r>
            <a:r>
              <a:rPr lang="en-US" sz="2000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r>
              <a:rPr lang="en-US" sz="2000" dirty="0"/>
              <a:t> = (x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 err="1">
                <a:cs typeface="Arial"/>
              </a:rPr>
              <a:t>ĥ</a:t>
            </a:r>
            <a:r>
              <a:rPr lang="en-US" sz="2000" baseline="-25000" dirty="0" err="1">
                <a:cs typeface="Arial"/>
              </a:rPr>
              <a:t>i</a:t>
            </a:r>
            <a:endParaRPr lang="en-US" sz="2000" baseline="-25000" dirty="0"/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5"/>
              <a:defRPr/>
            </a:pPr>
            <a:r>
              <a:rPr lang="en-US" sz="2000" dirty="0">
                <a:cs typeface="Arial" charset="0"/>
              </a:rPr>
              <a:t>The consistent estimate </a:t>
            </a:r>
            <a:r>
              <a:rPr lang="en-US" sz="2000" i="1" dirty="0">
                <a:cs typeface="Arial" charset="0"/>
              </a:rPr>
              <a:t>s</a:t>
            </a:r>
            <a:r>
              <a:rPr lang="en-US" sz="2000" dirty="0">
                <a:cs typeface="Arial" charset="0"/>
              </a:rPr>
              <a:t>² for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, based on the FGLS-residuals, and the consistently estimated covariance matrix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	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Wingdings" pitchFamily="2" charset="2"/>
              <a:buNone/>
              <a:defRPr/>
            </a:pPr>
            <a:r>
              <a:rPr lang="en-US" sz="2000" dirty="0">
                <a:cs typeface="Arial" charset="0"/>
              </a:rPr>
              <a:t>	are part of the standard output when regressing the transformed model</a:t>
            </a:r>
          </a:p>
          <a:p>
            <a:pPr marL="457200" indent="-457200" eaLnBrk="1" hangingPunct="1">
              <a:spcBef>
                <a:spcPts val="600"/>
              </a:spcBef>
              <a:buSzPct val="100000"/>
              <a:buFont typeface="+mj-lt"/>
              <a:buAutoNum type="arabicPeriod" startAt="5"/>
              <a:defRPr/>
            </a:pPr>
            <a:endParaRPr lang="de-AT" sz="2000" dirty="0">
              <a:cs typeface="Arial" charset="0"/>
            </a:endParaRPr>
          </a:p>
          <a:p>
            <a:pPr eaLnBrk="1" hangingPunct="1">
              <a:spcAft>
                <a:spcPct val="20000"/>
              </a:spcAft>
              <a:buFont typeface="Wingdings" pitchFamily="2" charset="2"/>
              <a:buNone/>
              <a:defRPr/>
            </a:pPr>
            <a:endParaRPr lang="en-US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>
              <a:sym typeface="Symbol" pitchFamily="18" charset="2"/>
            </a:endParaRP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12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512553-452E-4B76-84D5-DA27CD545AF4}" type="slidenum">
              <a:rPr lang="de-AT" altLang="en-US"/>
              <a:pPr>
                <a:defRPr/>
              </a:pPr>
              <a:t>52</a:t>
            </a:fld>
            <a:endParaRPr lang="de-AT" altLang="en-US" dirty="0"/>
          </a:p>
        </p:txBody>
      </p:sp>
      <p:graphicFrame>
        <p:nvGraphicFramePr>
          <p:cNvPr id="23554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1403350" y="5113338"/>
          <a:ext cx="29527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Equation" r:id="rId6" imgW="1625400" imgH="380880" progId="Equation.DSMT4">
                  <p:embed/>
                </p:oleObj>
              </mc:Choice>
              <mc:Fallback>
                <p:oleObj name="Equation" r:id="rId6" imgW="16254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5113338"/>
                        <a:ext cx="2952750" cy="69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FGLS Estimation in GRETL</a:t>
            </a:r>
          </a:p>
        </p:txBody>
      </p:sp>
      <p:sp>
        <p:nvSpPr>
          <p:cNvPr id="69635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4" y="1571625"/>
            <a:ext cx="8103815" cy="4400550"/>
          </a:xfrm>
          <a:solidFill>
            <a:schemeClr val="bg1"/>
          </a:solidFill>
        </p:spPr>
        <p:txBody>
          <a:bodyPr/>
          <a:lstStyle/>
          <a:p>
            <a:pPr marL="360000" indent="-360000" eaLnBrk="1" hangingPunct="1">
              <a:spcBef>
                <a:spcPts val="600"/>
              </a:spcBef>
              <a:buSzPct val="100000"/>
              <a:buNone/>
            </a:pPr>
            <a:r>
              <a:rPr lang="en-GB" sz="2000" dirty="0"/>
              <a:t>Preparatory steps: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US" sz="2000" dirty="0">
                <a:cs typeface="Arial" charset="0"/>
              </a:rPr>
              <a:t>Calculate the OLS estimates </a:t>
            </a:r>
            <a:r>
              <a:rPr lang="en-US" sz="2000" i="1" dirty="0">
                <a:cs typeface="Arial" charset="0"/>
              </a:rPr>
              <a:t>b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dirty="0">
                <a:latin typeface="Symbol" pitchFamily="18" charset="2"/>
                <a:cs typeface="Arial" charset="0"/>
              </a:rPr>
              <a:t>b </a:t>
            </a:r>
            <a:r>
              <a:rPr lang="en-US" sz="2000" dirty="0"/>
              <a:t>of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dirty="0"/>
              <a:t> = </a:t>
            </a:r>
            <a:r>
              <a:rPr lang="en-US" sz="2000" i="1" dirty="0" err="1"/>
              <a:t>x</a:t>
            </a:r>
            <a:r>
              <a:rPr lang="en-US" sz="2000" baseline="-25000" dirty="0" err="1"/>
              <a:t>i</a:t>
            </a:r>
            <a:r>
              <a:rPr lang="en-US" sz="2000" dirty="0" err="1"/>
              <a:t>’</a:t>
            </a:r>
            <a:r>
              <a:rPr lang="en-US" sz="2000" dirty="0" err="1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endParaRPr lang="en-US" sz="2000" dirty="0">
              <a:latin typeface="Symbol" pitchFamily="18" charset="2"/>
              <a:cs typeface="Arial" charset="0"/>
            </a:endParaRP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en-GB" sz="2000" dirty="0"/>
              <a:t>Under the assumption V{</a:t>
            </a:r>
            <a:r>
              <a:rPr lang="en-GB" sz="2000" dirty="0" err="1">
                <a:cs typeface="Arial" charset="0"/>
              </a:rPr>
              <a:t>ε</a:t>
            </a:r>
            <a:r>
              <a:rPr lang="en-GB" sz="2000" baseline="-25000" dirty="0" err="1">
                <a:cs typeface="Arial" charset="0"/>
              </a:rPr>
              <a:t>i</a:t>
            </a:r>
            <a:r>
              <a:rPr lang="en-GB" sz="2000" dirty="0"/>
              <a:t>} = </a:t>
            </a:r>
            <a:r>
              <a:rPr lang="en-GB" sz="2000" dirty="0">
                <a:cs typeface="Arial" charset="0"/>
              </a:rPr>
              <a:t>σ</a:t>
            </a:r>
            <a:r>
              <a:rPr lang="en-GB" sz="2000" baseline="-25000" dirty="0">
                <a:cs typeface="Arial" charset="0"/>
              </a:rPr>
              <a:t>i</a:t>
            </a:r>
            <a:r>
              <a:rPr lang="en-GB" sz="2000" baseline="30000" dirty="0">
                <a:cs typeface="Arial" charset="0"/>
              </a:rPr>
              <a:t>2</a:t>
            </a:r>
            <a:r>
              <a:rPr lang="en-GB" sz="2000" baseline="-25000" dirty="0">
                <a:cs typeface="Arial" charset="0"/>
              </a:rPr>
              <a:t> </a:t>
            </a:r>
            <a:r>
              <a:rPr lang="en-GB" sz="2000" dirty="0">
                <a:cs typeface="Arial" charset="0"/>
              </a:rPr>
              <a:t>= σ</a:t>
            </a:r>
            <a:r>
              <a:rPr lang="en-GB" sz="2000" baseline="30000" dirty="0">
                <a:cs typeface="Arial" charset="0"/>
              </a:rPr>
              <a:t>2</a:t>
            </a:r>
            <a:r>
              <a:rPr lang="en-GB" sz="2000" i="1" dirty="0">
                <a:cs typeface="Arial" charset="0"/>
              </a:rPr>
              <a:t>h</a:t>
            </a:r>
            <a:r>
              <a:rPr lang="en-GB" sz="2000" baseline="-25000" dirty="0">
                <a:cs typeface="Arial" charset="0"/>
              </a:rPr>
              <a:t>i</a:t>
            </a:r>
            <a:r>
              <a:rPr lang="en-GB" sz="2000" baseline="30000" dirty="0">
                <a:cs typeface="Arial" charset="0"/>
              </a:rPr>
              <a:t>2</a:t>
            </a:r>
            <a:r>
              <a:rPr lang="en-GB" sz="2000" dirty="0">
                <a:cs typeface="Arial" charset="0"/>
              </a:rPr>
              <a:t>, conduct an auxiliary regression for 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or log(</a:t>
            </a:r>
            <a:r>
              <a:rPr lang="en-US" sz="2000" i="1" dirty="0">
                <a:cs typeface="Arial" charset="0"/>
              </a:rPr>
              <a:t>e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) </a:t>
            </a:r>
            <a:r>
              <a:rPr lang="en-GB" sz="2000" dirty="0">
                <a:cs typeface="Arial" charset="0"/>
              </a:rPr>
              <a:t>that provides estimates </a:t>
            </a:r>
            <a:r>
              <a:rPr lang="en-GB" sz="2000" i="1" dirty="0">
                <a:cs typeface="Arial" charset="0"/>
              </a:rPr>
              <a:t>ĥ</a:t>
            </a:r>
            <a:r>
              <a:rPr lang="en-GB" sz="2000" baseline="-25000" dirty="0">
                <a:cs typeface="Arial" charset="0"/>
              </a:rPr>
              <a:t>i</a:t>
            </a:r>
            <a:r>
              <a:rPr lang="en-GB" sz="2000" baseline="30000" dirty="0"/>
              <a:t>2</a:t>
            </a:r>
            <a:r>
              <a:rPr lang="en-GB" sz="2000" dirty="0"/>
              <a:t> 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/>
            </a:pPr>
            <a:r>
              <a:rPr lang="de-AT" sz="2000" dirty="0" err="1">
                <a:cs typeface="Arial" charset="0"/>
              </a:rPr>
              <a:t>Define</a:t>
            </a:r>
            <a:r>
              <a:rPr lang="de-AT" sz="2000" dirty="0">
                <a:cs typeface="Arial" charset="0"/>
              </a:rPr>
              <a:t> </a:t>
            </a:r>
            <a:r>
              <a:rPr lang="en-GB" sz="2000" i="1" dirty="0" err="1"/>
              <a:t>wtvar</a:t>
            </a:r>
            <a:r>
              <a:rPr lang="en-GB" sz="2000" i="1" dirty="0"/>
              <a:t>  </a:t>
            </a:r>
            <a:r>
              <a:rPr lang="en-GB" sz="2000" dirty="0"/>
              <a:t>as weight variable with </a:t>
            </a:r>
            <a:r>
              <a:rPr lang="en-GB" sz="2000" i="1" dirty="0" err="1"/>
              <a:t>wtvar</a:t>
            </a:r>
            <a:r>
              <a:rPr lang="en-GB" sz="2000" i="1" dirty="0"/>
              <a:t> </a:t>
            </a:r>
            <a:r>
              <a:rPr lang="en-GB" sz="2000" baseline="-25000" dirty="0" err="1"/>
              <a:t>i</a:t>
            </a:r>
            <a:r>
              <a:rPr lang="en-GB" sz="2000" dirty="0"/>
              <a:t> = (</a:t>
            </a:r>
            <a:r>
              <a:rPr lang="en-GB" sz="2000" i="1" dirty="0">
                <a:cs typeface="Arial" charset="0"/>
              </a:rPr>
              <a:t>ĥ</a:t>
            </a:r>
            <a:r>
              <a:rPr lang="en-GB" sz="2000" baseline="-25000" dirty="0">
                <a:cs typeface="Arial" charset="0"/>
              </a:rPr>
              <a:t>i</a:t>
            </a:r>
            <a:r>
              <a:rPr lang="en-GB" sz="2000" baseline="30000" dirty="0"/>
              <a:t>2</a:t>
            </a:r>
            <a:r>
              <a:rPr lang="en-GB" sz="2000" dirty="0"/>
              <a:t>)</a:t>
            </a:r>
            <a:r>
              <a:rPr lang="en-GB" sz="2000" baseline="30000" dirty="0"/>
              <a:t>-1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None/>
            </a:pPr>
            <a:r>
              <a:rPr lang="de-AT" sz="2000" dirty="0"/>
              <a:t>FGLS </a:t>
            </a:r>
            <a:r>
              <a:rPr lang="de-AT" sz="2000" dirty="0" err="1"/>
              <a:t>estimation</a:t>
            </a:r>
            <a:r>
              <a:rPr lang="de-AT" sz="2000" dirty="0"/>
              <a:t>:</a:t>
            </a:r>
            <a:endParaRPr lang="en-GB" sz="2000" dirty="0"/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</a:pPr>
            <a:r>
              <a:rPr lang="en-GB" sz="2000" dirty="0"/>
              <a:t>Model =&gt; Other linear models =&gt; Weighted least squares</a:t>
            </a:r>
          </a:p>
          <a:p>
            <a:pPr marL="360000" indent="-360000" eaLnBrk="1" hangingPunct="1">
              <a:spcBef>
                <a:spcPts val="600"/>
              </a:spcBef>
              <a:buSzPct val="100000"/>
              <a:buFont typeface="+mj-lt"/>
              <a:buAutoNum type="arabicPeriod" startAt="4"/>
            </a:pPr>
            <a:r>
              <a:rPr lang="en-GB" sz="2000" dirty="0"/>
              <a:t>Use of variable </a:t>
            </a:r>
            <a:r>
              <a:rPr lang="en-GB" sz="2000" i="1" dirty="0" err="1"/>
              <a:t>wtvar</a:t>
            </a:r>
            <a:r>
              <a:rPr lang="en-GB" sz="2000" i="1" dirty="0"/>
              <a:t>  </a:t>
            </a:r>
            <a:r>
              <a:rPr lang="en-GB" sz="2000" dirty="0"/>
              <a:t>as “Weight variable”: both the dependent and all independent variables are multiplied with the square roots (</a:t>
            </a:r>
            <a:r>
              <a:rPr lang="en-GB" sz="2000" i="1" dirty="0" err="1"/>
              <a:t>wtvar</a:t>
            </a:r>
            <a:r>
              <a:rPr lang="en-GB" sz="2000" dirty="0"/>
              <a:t>)</a:t>
            </a:r>
            <a:r>
              <a:rPr lang="en-GB" sz="2000" baseline="30000" dirty="0"/>
              <a:t>1/2</a:t>
            </a:r>
            <a:endParaRPr lang="en-GB" sz="2800" dirty="0">
              <a:cs typeface="Arial" charset="0"/>
            </a:endParaRPr>
          </a:p>
          <a:p>
            <a:pPr eaLnBrk="1" hangingPunct="1">
              <a:spcBef>
                <a:spcPts val="600"/>
              </a:spcBef>
              <a:buFont typeface="Wingdings" pitchFamily="2" charset="2"/>
              <a:buNone/>
            </a:pPr>
            <a:endParaRPr lang="en-GB" sz="2000" dirty="0">
              <a:sym typeface="Symbol" pitchFamily="18" charset="2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1198F-17F5-4965-B0A5-F78499489A47}" type="slidenum">
              <a:rPr lang="de-AT" altLang="en-US"/>
              <a:pPr>
                <a:defRPr/>
              </a:pPr>
              <a:t>53</a:t>
            </a:fld>
            <a:endParaRPr lang="de-AT" alt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Log-transformation is expected to reduce heteroskedasticity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3BEBBC-32FD-4591-8500-70866DE85CC3}" type="slidenum">
              <a:rPr lang="de-AT" altLang="en-US"/>
              <a:pPr>
                <a:defRPr/>
              </a:pPr>
              <a:t>54</a:t>
            </a:fld>
            <a:endParaRPr lang="de-AT" altLang="en-US"/>
          </a:p>
        </p:txBody>
      </p:sp>
      <p:pic>
        <p:nvPicPr>
          <p:cNvPr id="70663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171575" y="2060575"/>
            <a:ext cx="7072313" cy="3455988"/>
          </a:xfrm>
          <a:noFill/>
          <a:ln w="19050">
            <a:solidFill>
              <a:schemeClr val="tx1"/>
            </a:solidFill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  </a:t>
            </a:r>
            <a:r>
              <a:rPr lang="en-US" sz="2000" dirty="0">
                <a:cs typeface="Arial" charset="0"/>
              </a:rPr>
              <a:t>log(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)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output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capital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en-US" sz="2000" dirty="0"/>
              <a:t>	The table shows: OLS estimates and standard errors: without (</a:t>
            </a:r>
            <a:r>
              <a:rPr lang="en-US" sz="2000" dirty="0" err="1"/>
              <a:t>s.e</a:t>
            </a:r>
            <a:r>
              <a:rPr lang="en-US" sz="2000" dirty="0"/>
              <a:t>.) and with White correction (White </a:t>
            </a:r>
            <a:r>
              <a:rPr lang="en-US" sz="2000" dirty="0" err="1"/>
              <a:t>s.e</a:t>
            </a:r>
            <a:r>
              <a:rPr lang="en-US" sz="2000" dirty="0"/>
              <a:t>.)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; FGLS estimates and standard errors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49129-EABD-4FF5-85E1-27A83A28799B}" type="slidenum">
              <a:rPr lang="de-AT" altLang="en-US"/>
              <a:pPr>
                <a:defRPr/>
              </a:pPr>
              <a:t>55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338388" y="3508375"/>
          <a:ext cx="547325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OLS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6.177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-0.928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-0.0037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White </a:t>
                      </a:r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FGLS </a:t>
                      </a:r>
                      <a:r>
                        <a:rPr lang="de-AT" b="1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coeff</a:t>
                      </a:r>
                      <a:endParaRPr lang="en-US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5.895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1.035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-0.0569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s.e</a:t>
                      </a:r>
                      <a:r>
                        <a:rPr lang="de-AT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.</a:t>
                      </a:r>
                      <a:endParaRPr lang="en-US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0.0216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9597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de-AT" sz="2000" dirty="0" err="1"/>
              <a:t>Breusch</a:t>
            </a:r>
            <a:r>
              <a:rPr lang="de-AT" sz="2000" dirty="0"/>
              <a:t>-Pagan </a:t>
            </a:r>
            <a:r>
              <a:rPr lang="de-AT" sz="2000" dirty="0" err="1"/>
              <a:t>test</a:t>
            </a:r>
            <a:r>
              <a:rPr lang="de-AT" sz="2000" dirty="0"/>
              <a:t>: BP = 66.23, </a:t>
            </a:r>
            <a:r>
              <a:rPr lang="de-AT" sz="2000" i="1" dirty="0"/>
              <a:t>p</a:t>
            </a:r>
            <a:r>
              <a:rPr lang="de-AT" sz="2000" dirty="0"/>
              <a:t>-</a:t>
            </a:r>
            <a:r>
              <a:rPr lang="de-AT" sz="2000" dirty="0" err="1"/>
              <a:t>value</a:t>
            </a:r>
            <a:r>
              <a:rPr lang="de-AT" sz="2000" dirty="0"/>
              <a:t>: 1,42E-13</a:t>
            </a: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EDD96-AC15-4533-902E-8E7D86ECD8F9}" type="slidenum">
              <a:rPr lang="de-AT" altLang="en-US"/>
              <a:pPr>
                <a:defRPr/>
              </a:pPr>
              <a:t>56</a:t>
            </a:fld>
            <a:endParaRPr lang="de-AT" altLang="en-US"/>
          </a:p>
        </p:txBody>
      </p:sp>
      <p:pic>
        <p:nvPicPr>
          <p:cNvPr id="71687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403350" y="2060575"/>
            <a:ext cx="6769100" cy="3455988"/>
          </a:xfrm>
          <a:noFill/>
          <a:ln>
            <a:solidFill>
              <a:srgbClr val="584300"/>
            </a:solidFill>
          </a:ln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For Belgian companies, 1996; </a:t>
            </a:r>
            <a:r>
              <a:rPr lang="en-US" sz="2000" dirty="0" err="1"/>
              <a:t>Verbeek</a:t>
            </a:r>
            <a:endParaRPr lang="en-US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Weights estimated assuming multiplicative heteroskedasticity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16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892FA6-76F5-4551-85AE-70AD146D38D3}" type="slidenum">
              <a:rPr lang="de-AT" altLang="en-US"/>
              <a:pPr>
                <a:defRPr/>
              </a:pPr>
              <a:t>57</a:t>
            </a:fld>
            <a:endParaRPr lang="de-AT" altLang="en-US"/>
          </a:p>
        </p:txBody>
      </p:sp>
      <p:pic>
        <p:nvPicPr>
          <p:cNvPr id="72711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31913" y="2419350"/>
            <a:ext cx="6769100" cy="3314700"/>
          </a:xfrm>
          <a:noFill/>
          <a:ln>
            <a:solidFill>
              <a:srgbClr val="584300"/>
            </a:solidFill>
          </a:ln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Estimated function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i="1" dirty="0">
                <a:cs typeface="Arial" charset="0"/>
              </a:rPr>
              <a:t>	  </a:t>
            </a:r>
            <a:r>
              <a:rPr lang="en-US" sz="2000" dirty="0">
                <a:cs typeface="Arial" charset="0"/>
              </a:rPr>
              <a:t>log(</a:t>
            </a:r>
            <a:r>
              <a:rPr lang="en-US" sz="2000" i="1" dirty="0" err="1">
                <a:cs typeface="Arial" charset="0"/>
              </a:rPr>
              <a:t>labour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1</a:t>
            </a:r>
            <a:r>
              <a:rPr lang="en-US" sz="2000" dirty="0">
                <a:cs typeface="Arial" charset="0"/>
              </a:rPr>
              <a:t>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wage</a:t>
            </a:r>
            <a:r>
              <a:rPr lang="en-US" sz="2000" dirty="0">
                <a:cs typeface="Arial" charset="0"/>
              </a:rPr>
              <a:t>) 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3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output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+ </a:t>
            </a:r>
            <a:r>
              <a:rPr lang="en-US" sz="2000" dirty="0">
                <a:latin typeface="Symbol" pitchFamily="18" charset="2"/>
                <a:cs typeface="Arial" charset="0"/>
              </a:rPr>
              <a:t>b</a:t>
            </a:r>
            <a:r>
              <a:rPr lang="en-US" sz="2000" baseline="-25000" dirty="0">
                <a:cs typeface="Arial" charset="0"/>
              </a:rPr>
              <a:t>4</a:t>
            </a:r>
            <a:r>
              <a:rPr lang="en-US" sz="2000" dirty="0">
                <a:cs typeface="Arial" charset="0"/>
              </a:rPr>
              <a:t>*log(</a:t>
            </a:r>
            <a:r>
              <a:rPr lang="en-US" sz="2000" i="1" dirty="0">
                <a:cs typeface="Arial" charset="0"/>
              </a:rPr>
              <a:t>capital</a:t>
            </a:r>
            <a:r>
              <a:rPr lang="en-US" sz="2000" dirty="0">
                <a:cs typeface="Arial" charset="0"/>
              </a:rPr>
              <a:t>)</a:t>
            </a:r>
            <a:r>
              <a:rPr lang="en-US" sz="2000" i="1" dirty="0">
                <a:cs typeface="Arial" charset="0"/>
              </a:rPr>
              <a:t> 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	The table shows: OLS estimates and standard errors: without (</a:t>
            </a:r>
            <a:r>
              <a:rPr lang="en-US" sz="2000" dirty="0" err="1"/>
              <a:t>s.e.</a:t>
            </a:r>
            <a:r>
              <a:rPr lang="en-US" sz="2000" dirty="0"/>
              <a:t>) and with White correction (White </a:t>
            </a:r>
            <a:r>
              <a:rPr lang="en-US" sz="2000" dirty="0" err="1"/>
              <a:t>s.e.</a:t>
            </a:r>
            <a:r>
              <a:rPr lang="en-US" sz="2000" dirty="0"/>
              <a:t>); FGLS (or EGLS) estimates and standard errors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649129-EABD-4FF5-85E1-27A83A28799B}" type="slidenum">
              <a:rPr lang="de-AT" altLang="en-US"/>
              <a:pPr>
                <a:defRPr/>
              </a:pPr>
              <a:t>58</a:t>
            </a:fld>
            <a:endParaRPr lang="de-AT" altLang="en-US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2338388" y="3508375"/>
          <a:ext cx="547325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6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Symbol" pitchFamily="18" charset="2"/>
                          <a:cs typeface="Arial" charset="0"/>
                        </a:rPr>
                        <a:t>b</a:t>
                      </a:r>
                      <a:r>
                        <a:rPr lang="en-US" sz="1800" baseline="-25000" dirty="0">
                          <a:cs typeface="Arial" charset="0"/>
                        </a:rPr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wage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output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i="1" dirty="0">
                          <a:cs typeface="Arial" charset="0"/>
                        </a:rPr>
                        <a:t>capital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OLS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6.177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-0.928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0.990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-0.0037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White </a:t>
                      </a:r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AT" dirty="0"/>
                        <a:t>0.293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0.0377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b="1" dirty="0"/>
                        <a:t>FGLS </a:t>
                      </a:r>
                      <a:r>
                        <a:rPr lang="de-AT" b="1" dirty="0" err="1"/>
                        <a:t>coeff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5.895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-0.856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1.035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-0.0569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AT" dirty="0" err="1"/>
                        <a:t>s.e</a:t>
                      </a:r>
                      <a:r>
                        <a:rPr lang="de-AT" dirty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0.0216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Labor Demand Function, </a:t>
            </a:r>
            <a:r>
              <a:rPr lang="en-US" sz="2400">
                <a:latin typeface="Verdana" pitchFamily="34" charset="0"/>
              </a:rPr>
              <a:t>cont’d</a:t>
            </a:r>
            <a:endParaRPr lang="en-US" sz="4000">
              <a:latin typeface="Verdana" pitchFamily="34" charset="0"/>
            </a:endParaRP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Some comments: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Reduction of standard errors in FGLS estimation as compared to heteroskedasticity-robust estimation, efficiency gains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Comparison with OLS estimation not appropriate</a:t>
            </a:r>
          </a:p>
          <a:p>
            <a:pPr>
              <a:spcBef>
                <a:spcPts val="600"/>
              </a:spcBef>
              <a:defRPr/>
            </a:pPr>
            <a:r>
              <a:rPr lang="en-US" sz="2000" dirty="0"/>
              <a:t>FGLS estimates differ slightly from OLS estimates; effect of capital is indicated to be relevant (</a:t>
            </a:r>
            <a:r>
              <a:rPr lang="en-US" sz="2000" i="1" dirty="0"/>
              <a:t>p</a:t>
            </a:r>
            <a:r>
              <a:rPr lang="en-US" sz="2000" dirty="0"/>
              <a:t>-value: 0.0086)</a:t>
            </a:r>
          </a:p>
          <a:p>
            <a:pPr eaLnBrk="1" hangingPunct="1">
              <a:defRPr/>
            </a:pPr>
            <a:r>
              <a:rPr lang="en-US" sz="2000" dirty="0"/>
              <a:t>R</a:t>
            </a:r>
            <a:r>
              <a:rPr lang="en-US" sz="2000" baseline="30000" dirty="0"/>
              <a:t>2</a:t>
            </a:r>
            <a:r>
              <a:rPr lang="en-US" sz="2000" dirty="0"/>
              <a:t> of FGLS estimation is misleading</a:t>
            </a:r>
          </a:p>
          <a:p>
            <a:pPr lvl="1" eaLnBrk="1" hangingPunct="1">
              <a:defRPr/>
            </a:pPr>
            <a:r>
              <a:rPr lang="en-US" sz="1800" dirty="0"/>
              <a:t>Model has no intercept, is </a:t>
            </a:r>
            <a:r>
              <a:rPr lang="en-US" sz="1800" dirty="0" err="1"/>
              <a:t>uncentered</a:t>
            </a:r>
            <a:r>
              <a:rPr lang="en-US" sz="1800" dirty="0"/>
              <a:t> </a:t>
            </a:r>
          </a:p>
          <a:p>
            <a:pPr lvl="1" eaLnBrk="1" hangingPunct="1">
              <a:defRPr/>
            </a:pPr>
            <a:r>
              <a:rPr lang="en-US" sz="1800" dirty="0"/>
              <a:t>Comparison with that of OLS estimation not appropriate, explained variables are different</a:t>
            </a:r>
          </a:p>
          <a:p>
            <a:pPr eaLnBrk="1" hangingPunct="1">
              <a:buFontTx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09BD89-793C-4442-88D9-00D04F840553}" type="slidenum">
              <a:rPr lang="de-AT" altLang="en-US"/>
              <a:pPr>
                <a:defRPr/>
              </a:pPr>
              <a:t>59</a:t>
            </a:fld>
            <a:endParaRPr lang="de-AT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AT" sz="4000">
                <a:latin typeface="Verdana" pitchFamily="34" charset="0"/>
              </a:rPr>
              <a:t>Example: </a:t>
            </a:r>
            <a:r>
              <a:rPr lang="en-US" sz="4000">
                <a:latin typeface="Verdana" pitchFamily="34" charset="0"/>
              </a:rPr>
              <a:t>Household Income and Expenditures</a:t>
            </a:r>
          </a:p>
        </p:txBody>
      </p:sp>
      <p:sp>
        <p:nvSpPr>
          <p:cNvPr id="24581" name="Textplatzhalter 17"/>
          <p:cNvSpPr>
            <a:spLocks noGrp="1"/>
          </p:cNvSpPr>
          <p:nvPr>
            <p:ph type="body" sz="half" idx="1"/>
          </p:nvPr>
        </p:nvSpPr>
        <p:spPr>
          <a:xfrm>
            <a:off x="534841" y="1864519"/>
            <a:ext cx="2703512" cy="4133056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 marL="571500" indent="-571500">
              <a:buFont typeface="Wingdings" pitchFamily="2" charset="2"/>
              <a:buNone/>
              <a:defRPr/>
            </a:pPr>
            <a:r>
              <a:rPr lang="en-US" sz="2000" dirty="0"/>
              <a:t>70 households (HHs): </a:t>
            </a:r>
          </a:p>
          <a:p>
            <a:pPr marL="571500" indent="-571500">
              <a:buFont typeface="Wingdings" pitchFamily="2" charset="2"/>
              <a:buNone/>
              <a:defRPr/>
            </a:pPr>
            <a:r>
              <a:rPr lang="en-US" sz="2000" dirty="0"/>
              <a:t>	monthly HH-income and expenditures for durable goods</a:t>
            </a:r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en-US" sz="2000" dirty="0"/>
          </a:p>
          <a:p>
            <a:pPr>
              <a:buFont typeface="Wingdings" pitchFamily="2" charset="2"/>
              <a:buNone/>
              <a:defRPr/>
            </a:pPr>
            <a:endParaRPr lang="de-AT" sz="2000" dirty="0"/>
          </a:p>
          <a:p>
            <a:pPr>
              <a:buFont typeface="Wingdings" pitchFamily="2" charset="2"/>
              <a:buNone/>
              <a:defRPr/>
            </a:pPr>
            <a:endParaRPr lang="de-AT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AA21C1-FE3C-4390-B4A6-26B563832BF8}" type="slidenum">
              <a:rPr lang="de-AT" altLang="en-US"/>
              <a:pPr>
                <a:defRPr/>
              </a:pPr>
              <a:t>6</a:t>
            </a:fld>
            <a:endParaRPr lang="de-AT" altLang="en-US" dirty="0"/>
          </a:p>
        </p:txBody>
      </p:sp>
      <p:graphicFrame>
        <p:nvGraphicFramePr>
          <p:cNvPr id="4098" name="Object 9"/>
          <p:cNvGraphicFramePr>
            <a:graphicFrameLocks noChangeAspect="1"/>
          </p:cNvGraphicFramePr>
          <p:nvPr/>
        </p:nvGraphicFramePr>
        <p:xfrm>
          <a:off x="4357688" y="3321050"/>
          <a:ext cx="271462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Formel" r:id="rId4" imgW="114151" imgH="215619" progId="Equation.3">
                  <p:embed/>
                </p:oleObj>
              </mc:Choice>
              <mc:Fallback>
                <p:oleObj name="Formel" r:id="rId4" imgW="114151" imgH="21561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688" y="3321050"/>
                        <a:ext cx="271462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4" name="Group 6"/>
          <p:cNvGrpSpPr>
            <a:grpSpLocks noChangeAspect="1"/>
          </p:cNvGrpSpPr>
          <p:nvPr/>
        </p:nvGrpSpPr>
        <p:grpSpPr bwMode="auto">
          <a:xfrm>
            <a:off x="3276600" y="1698625"/>
            <a:ext cx="5399088" cy="4310063"/>
            <a:chOff x="1924" y="1070"/>
            <a:chExt cx="3413" cy="2715"/>
          </a:xfrm>
        </p:grpSpPr>
        <p:sp>
          <p:nvSpPr>
            <p:cNvPr id="4105" name="AutoShape 5"/>
            <p:cNvSpPr>
              <a:spLocks noChangeAspect="1" noChangeArrowheads="1" noTextEdit="1"/>
            </p:cNvSpPr>
            <p:nvPr/>
          </p:nvSpPr>
          <p:spPr bwMode="auto">
            <a:xfrm>
              <a:off x="1924" y="1070"/>
              <a:ext cx="3405" cy="27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06" name="Group 207"/>
            <p:cNvGrpSpPr>
              <a:grpSpLocks/>
            </p:cNvGrpSpPr>
            <p:nvPr/>
          </p:nvGrpSpPr>
          <p:grpSpPr bwMode="auto">
            <a:xfrm>
              <a:off x="1924" y="1070"/>
              <a:ext cx="3413" cy="2715"/>
              <a:chOff x="1924" y="1070"/>
              <a:chExt cx="3413" cy="2715"/>
            </a:xfrm>
          </p:grpSpPr>
          <p:sp>
            <p:nvSpPr>
              <p:cNvPr id="4115" name="Rectangle 7"/>
              <p:cNvSpPr>
                <a:spLocks noChangeArrowheads="1"/>
              </p:cNvSpPr>
              <p:nvPr/>
            </p:nvSpPr>
            <p:spPr bwMode="auto">
              <a:xfrm>
                <a:off x="1924" y="1070"/>
                <a:ext cx="3413" cy="271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6" name="Rectangle 8"/>
              <p:cNvSpPr>
                <a:spLocks noChangeArrowheads="1"/>
              </p:cNvSpPr>
              <p:nvPr/>
            </p:nvSpPr>
            <p:spPr bwMode="auto">
              <a:xfrm>
                <a:off x="1924" y="1070"/>
                <a:ext cx="772" cy="271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7" name="Rectangle 9"/>
              <p:cNvSpPr>
                <a:spLocks noChangeArrowheads="1"/>
              </p:cNvSpPr>
              <p:nvPr/>
            </p:nvSpPr>
            <p:spPr bwMode="auto">
              <a:xfrm>
                <a:off x="5088" y="1070"/>
                <a:ext cx="249" cy="271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8" name="Rectangle 10"/>
              <p:cNvSpPr>
                <a:spLocks noChangeArrowheads="1"/>
              </p:cNvSpPr>
              <p:nvPr/>
            </p:nvSpPr>
            <p:spPr bwMode="auto">
              <a:xfrm>
                <a:off x="2696" y="1070"/>
                <a:ext cx="2392" cy="165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9" name="Rectangle 12"/>
              <p:cNvSpPr>
                <a:spLocks noChangeArrowheads="1"/>
              </p:cNvSpPr>
              <p:nvPr/>
            </p:nvSpPr>
            <p:spPr bwMode="auto">
              <a:xfrm>
                <a:off x="2696" y="1235"/>
                <a:ext cx="2392" cy="20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0" name="Rectangle 13"/>
              <p:cNvSpPr>
                <a:spLocks noChangeArrowheads="1"/>
              </p:cNvSpPr>
              <p:nvPr/>
            </p:nvSpPr>
            <p:spPr bwMode="auto">
              <a:xfrm>
                <a:off x="2696" y="1235"/>
                <a:ext cx="2392" cy="20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1" name="Freeform 14"/>
              <p:cNvSpPr>
                <a:spLocks/>
              </p:cNvSpPr>
              <p:nvPr/>
            </p:nvSpPr>
            <p:spPr bwMode="auto">
              <a:xfrm>
                <a:off x="2688" y="1235"/>
                <a:ext cx="2408" cy="2070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8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2" name="Line 15"/>
              <p:cNvSpPr>
                <a:spLocks noChangeShapeType="1"/>
              </p:cNvSpPr>
              <p:nvPr/>
            </p:nvSpPr>
            <p:spPr bwMode="auto">
              <a:xfrm>
                <a:off x="2688" y="1235"/>
                <a:ext cx="2408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3" name="Rectangle 16"/>
              <p:cNvSpPr>
                <a:spLocks noChangeArrowheads="1"/>
              </p:cNvSpPr>
              <p:nvPr/>
            </p:nvSpPr>
            <p:spPr bwMode="auto">
              <a:xfrm>
                <a:off x="2539" y="3212"/>
                <a:ext cx="14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124" name="Line 17"/>
              <p:cNvSpPr>
                <a:spLocks noChangeShapeType="1"/>
              </p:cNvSpPr>
              <p:nvPr/>
            </p:nvSpPr>
            <p:spPr bwMode="auto">
              <a:xfrm>
                <a:off x="2638" y="3298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5" name="Rectangle 18"/>
              <p:cNvSpPr>
                <a:spLocks noChangeArrowheads="1"/>
              </p:cNvSpPr>
              <p:nvPr/>
            </p:nvSpPr>
            <p:spPr bwMode="auto">
              <a:xfrm>
                <a:off x="2389" y="2868"/>
                <a:ext cx="29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</a:t>
                </a:r>
                <a:endParaRPr lang="en-US"/>
              </a:p>
            </p:txBody>
          </p:sp>
          <p:sp>
            <p:nvSpPr>
              <p:cNvPr id="4126" name="Line 19"/>
              <p:cNvSpPr>
                <a:spLocks noChangeShapeType="1"/>
              </p:cNvSpPr>
              <p:nvPr/>
            </p:nvSpPr>
            <p:spPr bwMode="auto">
              <a:xfrm>
                <a:off x="2638" y="2954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7" name="Rectangle 20"/>
              <p:cNvSpPr>
                <a:spLocks noChangeArrowheads="1"/>
              </p:cNvSpPr>
              <p:nvPr/>
            </p:nvSpPr>
            <p:spPr bwMode="auto">
              <a:xfrm>
                <a:off x="2389" y="2524"/>
                <a:ext cx="29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</a:t>
                </a:r>
                <a:endParaRPr lang="en-US"/>
              </a:p>
            </p:txBody>
          </p:sp>
          <p:sp>
            <p:nvSpPr>
              <p:cNvPr id="4128" name="Line 21"/>
              <p:cNvSpPr>
                <a:spLocks noChangeShapeType="1"/>
              </p:cNvSpPr>
              <p:nvPr/>
            </p:nvSpPr>
            <p:spPr bwMode="auto">
              <a:xfrm>
                <a:off x="2638" y="2610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9" name="Rectangle 22"/>
              <p:cNvSpPr>
                <a:spLocks noChangeArrowheads="1"/>
              </p:cNvSpPr>
              <p:nvPr/>
            </p:nvSpPr>
            <p:spPr bwMode="auto">
              <a:xfrm>
                <a:off x="2314" y="2180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</a:t>
                </a:r>
                <a:endParaRPr lang="en-US"/>
              </a:p>
            </p:txBody>
          </p:sp>
          <p:sp>
            <p:nvSpPr>
              <p:cNvPr id="4130" name="Line 23"/>
              <p:cNvSpPr>
                <a:spLocks noChangeShapeType="1"/>
              </p:cNvSpPr>
              <p:nvPr/>
            </p:nvSpPr>
            <p:spPr bwMode="auto">
              <a:xfrm>
                <a:off x="2638" y="2266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1" name="Rectangle 24"/>
              <p:cNvSpPr>
                <a:spLocks noChangeArrowheads="1"/>
              </p:cNvSpPr>
              <p:nvPr/>
            </p:nvSpPr>
            <p:spPr bwMode="auto">
              <a:xfrm>
                <a:off x="2314" y="1844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1600</a:t>
                </a:r>
                <a:endParaRPr lang="en-US"/>
              </a:p>
            </p:txBody>
          </p:sp>
          <p:sp>
            <p:nvSpPr>
              <p:cNvPr id="4132" name="Line 25"/>
              <p:cNvSpPr>
                <a:spLocks noChangeShapeType="1"/>
              </p:cNvSpPr>
              <p:nvPr/>
            </p:nvSpPr>
            <p:spPr bwMode="auto">
              <a:xfrm>
                <a:off x="2638" y="1923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3" name="Rectangle 26"/>
              <p:cNvSpPr>
                <a:spLocks noChangeArrowheads="1"/>
              </p:cNvSpPr>
              <p:nvPr/>
            </p:nvSpPr>
            <p:spPr bwMode="auto">
              <a:xfrm>
                <a:off x="2314" y="1500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134" name="Line 27"/>
              <p:cNvSpPr>
                <a:spLocks noChangeShapeType="1"/>
              </p:cNvSpPr>
              <p:nvPr/>
            </p:nvSpPr>
            <p:spPr bwMode="auto">
              <a:xfrm>
                <a:off x="2638" y="1579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5" name="Rectangle 28"/>
              <p:cNvSpPr>
                <a:spLocks noChangeArrowheads="1"/>
              </p:cNvSpPr>
              <p:nvPr/>
            </p:nvSpPr>
            <p:spPr bwMode="auto">
              <a:xfrm>
                <a:off x="2314" y="1156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2400</a:t>
                </a:r>
                <a:endParaRPr lang="en-US"/>
              </a:p>
            </p:txBody>
          </p:sp>
          <p:sp>
            <p:nvSpPr>
              <p:cNvPr id="4136" name="Line 29"/>
              <p:cNvSpPr>
                <a:spLocks noChangeShapeType="1"/>
              </p:cNvSpPr>
              <p:nvPr/>
            </p:nvSpPr>
            <p:spPr bwMode="auto">
              <a:xfrm>
                <a:off x="2638" y="1242"/>
                <a:ext cx="50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7" name="Rectangle 30"/>
              <p:cNvSpPr>
                <a:spLocks noChangeArrowheads="1"/>
              </p:cNvSpPr>
              <p:nvPr/>
            </p:nvSpPr>
            <p:spPr bwMode="auto">
              <a:xfrm>
                <a:off x="2663" y="3362"/>
                <a:ext cx="141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138" name="Line 31"/>
              <p:cNvSpPr>
                <a:spLocks noChangeShapeType="1"/>
              </p:cNvSpPr>
              <p:nvPr/>
            </p:nvSpPr>
            <p:spPr bwMode="auto">
              <a:xfrm>
                <a:off x="2696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9" name="Rectangle 32"/>
              <p:cNvSpPr>
                <a:spLocks noChangeArrowheads="1"/>
              </p:cNvSpPr>
              <p:nvPr/>
            </p:nvSpPr>
            <p:spPr bwMode="auto">
              <a:xfrm>
                <a:off x="2946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140" name="Line 33"/>
              <p:cNvSpPr>
                <a:spLocks noChangeShapeType="1"/>
              </p:cNvSpPr>
              <p:nvPr/>
            </p:nvSpPr>
            <p:spPr bwMode="auto">
              <a:xfrm>
                <a:off x="3095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1" name="Rectangle 34"/>
              <p:cNvSpPr>
                <a:spLocks noChangeArrowheads="1"/>
              </p:cNvSpPr>
              <p:nvPr/>
            </p:nvSpPr>
            <p:spPr bwMode="auto">
              <a:xfrm>
                <a:off x="3344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4000</a:t>
                </a:r>
                <a:endParaRPr lang="en-US"/>
              </a:p>
            </p:txBody>
          </p:sp>
          <p:sp>
            <p:nvSpPr>
              <p:cNvPr id="4142" name="Line 35"/>
              <p:cNvSpPr>
                <a:spLocks noChangeShapeType="1"/>
              </p:cNvSpPr>
              <p:nvPr/>
            </p:nvSpPr>
            <p:spPr bwMode="auto">
              <a:xfrm>
                <a:off x="3494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3" name="Rectangle 36"/>
              <p:cNvSpPr>
                <a:spLocks noChangeArrowheads="1"/>
              </p:cNvSpPr>
              <p:nvPr/>
            </p:nvSpPr>
            <p:spPr bwMode="auto">
              <a:xfrm>
                <a:off x="3743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6000</a:t>
                </a:r>
                <a:endParaRPr lang="en-US"/>
              </a:p>
            </p:txBody>
          </p:sp>
          <p:sp>
            <p:nvSpPr>
              <p:cNvPr id="4144" name="Line 37"/>
              <p:cNvSpPr>
                <a:spLocks noChangeShapeType="1"/>
              </p:cNvSpPr>
              <p:nvPr/>
            </p:nvSpPr>
            <p:spPr bwMode="auto">
              <a:xfrm>
                <a:off x="3892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5" name="Rectangle 38"/>
              <p:cNvSpPr>
                <a:spLocks noChangeArrowheads="1"/>
              </p:cNvSpPr>
              <p:nvPr/>
            </p:nvSpPr>
            <p:spPr bwMode="auto">
              <a:xfrm>
                <a:off x="4141" y="3362"/>
                <a:ext cx="365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8000</a:t>
                </a:r>
                <a:endParaRPr lang="en-US"/>
              </a:p>
            </p:txBody>
          </p:sp>
          <p:sp>
            <p:nvSpPr>
              <p:cNvPr id="4146" name="Line 39"/>
              <p:cNvSpPr>
                <a:spLocks noChangeShapeType="1"/>
              </p:cNvSpPr>
              <p:nvPr/>
            </p:nvSpPr>
            <p:spPr bwMode="auto">
              <a:xfrm>
                <a:off x="4291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7" name="Rectangle 40"/>
              <p:cNvSpPr>
                <a:spLocks noChangeArrowheads="1"/>
              </p:cNvSpPr>
              <p:nvPr/>
            </p:nvSpPr>
            <p:spPr bwMode="auto">
              <a:xfrm>
                <a:off x="4499" y="3362"/>
                <a:ext cx="440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10000</a:t>
                </a:r>
                <a:endParaRPr lang="en-US"/>
              </a:p>
            </p:txBody>
          </p:sp>
          <p:sp>
            <p:nvSpPr>
              <p:cNvPr id="4148" name="Line 41"/>
              <p:cNvSpPr>
                <a:spLocks noChangeShapeType="1"/>
              </p:cNvSpPr>
              <p:nvPr/>
            </p:nvSpPr>
            <p:spPr bwMode="auto">
              <a:xfrm>
                <a:off x="4690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9" name="Rectangle 42"/>
              <p:cNvSpPr>
                <a:spLocks noChangeArrowheads="1"/>
              </p:cNvSpPr>
              <p:nvPr/>
            </p:nvSpPr>
            <p:spPr bwMode="auto">
              <a:xfrm>
                <a:off x="4897" y="3362"/>
                <a:ext cx="440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12000</a:t>
                </a:r>
                <a:endParaRPr lang="en-US"/>
              </a:p>
            </p:txBody>
          </p:sp>
          <p:sp>
            <p:nvSpPr>
              <p:cNvPr id="4150" name="Line 43"/>
              <p:cNvSpPr>
                <a:spLocks noChangeShapeType="1"/>
              </p:cNvSpPr>
              <p:nvPr/>
            </p:nvSpPr>
            <p:spPr bwMode="auto">
              <a:xfrm>
                <a:off x="5080" y="3305"/>
                <a:ext cx="1" cy="43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51" name="Oval 44"/>
              <p:cNvSpPr>
                <a:spLocks noChangeArrowheads="1"/>
              </p:cNvSpPr>
              <p:nvPr/>
            </p:nvSpPr>
            <p:spPr bwMode="auto">
              <a:xfrm>
                <a:off x="2738" y="31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2" name="Oval 45"/>
              <p:cNvSpPr>
                <a:spLocks noChangeArrowheads="1"/>
              </p:cNvSpPr>
              <p:nvPr/>
            </p:nvSpPr>
            <p:spPr bwMode="auto">
              <a:xfrm>
                <a:off x="2738" y="31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3" name="Oval 46"/>
              <p:cNvSpPr>
                <a:spLocks noChangeArrowheads="1"/>
              </p:cNvSpPr>
              <p:nvPr/>
            </p:nvSpPr>
            <p:spPr bwMode="auto">
              <a:xfrm>
                <a:off x="2771" y="312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4" name="Oval 47"/>
              <p:cNvSpPr>
                <a:spLocks noChangeArrowheads="1"/>
              </p:cNvSpPr>
              <p:nvPr/>
            </p:nvSpPr>
            <p:spPr bwMode="auto">
              <a:xfrm>
                <a:off x="2771" y="312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5" name="Oval 48"/>
              <p:cNvSpPr>
                <a:spLocks noChangeArrowheads="1"/>
              </p:cNvSpPr>
              <p:nvPr/>
            </p:nvSpPr>
            <p:spPr bwMode="auto">
              <a:xfrm>
                <a:off x="2804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6" name="Oval 49"/>
              <p:cNvSpPr>
                <a:spLocks noChangeArrowheads="1"/>
              </p:cNvSpPr>
              <p:nvPr/>
            </p:nvSpPr>
            <p:spPr bwMode="auto">
              <a:xfrm>
                <a:off x="2804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7" name="Oval 50"/>
              <p:cNvSpPr>
                <a:spLocks noChangeArrowheads="1"/>
              </p:cNvSpPr>
              <p:nvPr/>
            </p:nvSpPr>
            <p:spPr bwMode="auto">
              <a:xfrm>
                <a:off x="2829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8" name="Oval 51"/>
              <p:cNvSpPr>
                <a:spLocks noChangeArrowheads="1"/>
              </p:cNvSpPr>
              <p:nvPr/>
            </p:nvSpPr>
            <p:spPr bwMode="auto">
              <a:xfrm>
                <a:off x="2829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59" name="Oval 52"/>
              <p:cNvSpPr>
                <a:spLocks noChangeArrowheads="1"/>
              </p:cNvSpPr>
              <p:nvPr/>
            </p:nvSpPr>
            <p:spPr bwMode="auto">
              <a:xfrm>
                <a:off x="2838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0" name="Oval 53"/>
              <p:cNvSpPr>
                <a:spLocks noChangeArrowheads="1"/>
              </p:cNvSpPr>
              <p:nvPr/>
            </p:nvSpPr>
            <p:spPr bwMode="auto">
              <a:xfrm>
                <a:off x="2838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1" name="Oval 54"/>
              <p:cNvSpPr>
                <a:spLocks noChangeArrowheads="1"/>
              </p:cNvSpPr>
              <p:nvPr/>
            </p:nvSpPr>
            <p:spPr bwMode="auto">
              <a:xfrm>
                <a:off x="2846" y="311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2" name="Oval 55"/>
              <p:cNvSpPr>
                <a:spLocks noChangeArrowheads="1"/>
              </p:cNvSpPr>
              <p:nvPr/>
            </p:nvSpPr>
            <p:spPr bwMode="auto">
              <a:xfrm>
                <a:off x="2846" y="311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3" name="Oval 56"/>
              <p:cNvSpPr>
                <a:spLocks noChangeArrowheads="1"/>
              </p:cNvSpPr>
              <p:nvPr/>
            </p:nvSpPr>
            <p:spPr bwMode="auto">
              <a:xfrm>
                <a:off x="2887" y="3033"/>
                <a:ext cx="34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4" name="Oval 57"/>
              <p:cNvSpPr>
                <a:spLocks noChangeArrowheads="1"/>
              </p:cNvSpPr>
              <p:nvPr/>
            </p:nvSpPr>
            <p:spPr bwMode="auto">
              <a:xfrm>
                <a:off x="2887" y="3033"/>
                <a:ext cx="34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5" name="Oval 58"/>
              <p:cNvSpPr>
                <a:spLocks noChangeArrowheads="1"/>
              </p:cNvSpPr>
              <p:nvPr/>
            </p:nvSpPr>
            <p:spPr bwMode="auto">
              <a:xfrm>
                <a:off x="2904" y="297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6" name="Oval 59"/>
              <p:cNvSpPr>
                <a:spLocks noChangeArrowheads="1"/>
              </p:cNvSpPr>
              <p:nvPr/>
            </p:nvSpPr>
            <p:spPr bwMode="auto">
              <a:xfrm>
                <a:off x="2904" y="297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7" name="Oval 60"/>
              <p:cNvSpPr>
                <a:spLocks noChangeArrowheads="1"/>
              </p:cNvSpPr>
              <p:nvPr/>
            </p:nvSpPr>
            <p:spPr bwMode="auto">
              <a:xfrm>
                <a:off x="2904" y="3026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8" name="Oval 61"/>
              <p:cNvSpPr>
                <a:spLocks noChangeArrowheads="1"/>
              </p:cNvSpPr>
              <p:nvPr/>
            </p:nvSpPr>
            <p:spPr bwMode="auto">
              <a:xfrm>
                <a:off x="2904" y="3026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9" name="Oval 62"/>
              <p:cNvSpPr>
                <a:spLocks noChangeArrowheads="1"/>
              </p:cNvSpPr>
              <p:nvPr/>
            </p:nvSpPr>
            <p:spPr bwMode="auto">
              <a:xfrm>
                <a:off x="2904" y="3069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0" name="Oval 63"/>
              <p:cNvSpPr>
                <a:spLocks noChangeArrowheads="1"/>
              </p:cNvSpPr>
              <p:nvPr/>
            </p:nvSpPr>
            <p:spPr bwMode="auto">
              <a:xfrm>
                <a:off x="2904" y="3069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1" name="Oval 64"/>
              <p:cNvSpPr>
                <a:spLocks noChangeArrowheads="1"/>
              </p:cNvSpPr>
              <p:nvPr/>
            </p:nvSpPr>
            <p:spPr bwMode="auto">
              <a:xfrm>
                <a:off x="2912" y="304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2" name="Oval 65"/>
              <p:cNvSpPr>
                <a:spLocks noChangeArrowheads="1"/>
              </p:cNvSpPr>
              <p:nvPr/>
            </p:nvSpPr>
            <p:spPr bwMode="auto">
              <a:xfrm>
                <a:off x="2912" y="304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3" name="Oval 66"/>
              <p:cNvSpPr>
                <a:spLocks noChangeArrowheads="1"/>
              </p:cNvSpPr>
              <p:nvPr/>
            </p:nvSpPr>
            <p:spPr bwMode="auto">
              <a:xfrm>
                <a:off x="2929" y="307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4" name="Oval 67"/>
              <p:cNvSpPr>
                <a:spLocks noChangeArrowheads="1"/>
              </p:cNvSpPr>
              <p:nvPr/>
            </p:nvSpPr>
            <p:spPr bwMode="auto">
              <a:xfrm>
                <a:off x="2929" y="307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5" name="Oval 68"/>
              <p:cNvSpPr>
                <a:spLocks noChangeArrowheads="1"/>
              </p:cNvSpPr>
              <p:nvPr/>
            </p:nvSpPr>
            <p:spPr bwMode="auto">
              <a:xfrm>
                <a:off x="2929" y="305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6" name="Oval 69"/>
              <p:cNvSpPr>
                <a:spLocks noChangeArrowheads="1"/>
              </p:cNvSpPr>
              <p:nvPr/>
            </p:nvSpPr>
            <p:spPr bwMode="auto">
              <a:xfrm>
                <a:off x="2929" y="305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7" name="Oval 70"/>
              <p:cNvSpPr>
                <a:spLocks noChangeArrowheads="1"/>
              </p:cNvSpPr>
              <p:nvPr/>
            </p:nvSpPr>
            <p:spPr bwMode="auto">
              <a:xfrm>
                <a:off x="2937" y="29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8" name="Oval 71"/>
              <p:cNvSpPr>
                <a:spLocks noChangeArrowheads="1"/>
              </p:cNvSpPr>
              <p:nvPr/>
            </p:nvSpPr>
            <p:spPr bwMode="auto">
              <a:xfrm>
                <a:off x="2937" y="29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79" name="Oval 72"/>
              <p:cNvSpPr>
                <a:spLocks noChangeArrowheads="1"/>
              </p:cNvSpPr>
              <p:nvPr/>
            </p:nvSpPr>
            <p:spPr bwMode="auto">
              <a:xfrm>
                <a:off x="2946" y="303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0" name="Oval 73"/>
              <p:cNvSpPr>
                <a:spLocks noChangeArrowheads="1"/>
              </p:cNvSpPr>
              <p:nvPr/>
            </p:nvSpPr>
            <p:spPr bwMode="auto">
              <a:xfrm>
                <a:off x="2946" y="303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1" name="Oval 74"/>
              <p:cNvSpPr>
                <a:spLocks noChangeArrowheads="1"/>
              </p:cNvSpPr>
              <p:nvPr/>
            </p:nvSpPr>
            <p:spPr bwMode="auto">
              <a:xfrm>
                <a:off x="2954" y="29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2" name="Oval 75"/>
              <p:cNvSpPr>
                <a:spLocks noChangeArrowheads="1"/>
              </p:cNvSpPr>
              <p:nvPr/>
            </p:nvSpPr>
            <p:spPr bwMode="auto">
              <a:xfrm>
                <a:off x="2954" y="29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3" name="Oval 76"/>
              <p:cNvSpPr>
                <a:spLocks noChangeArrowheads="1"/>
              </p:cNvSpPr>
              <p:nvPr/>
            </p:nvSpPr>
            <p:spPr bwMode="auto">
              <a:xfrm>
                <a:off x="2962" y="30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4" name="Oval 77"/>
              <p:cNvSpPr>
                <a:spLocks noChangeArrowheads="1"/>
              </p:cNvSpPr>
              <p:nvPr/>
            </p:nvSpPr>
            <p:spPr bwMode="auto">
              <a:xfrm>
                <a:off x="2962" y="309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5" name="Oval 78"/>
              <p:cNvSpPr>
                <a:spLocks noChangeArrowheads="1"/>
              </p:cNvSpPr>
              <p:nvPr/>
            </p:nvSpPr>
            <p:spPr bwMode="auto">
              <a:xfrm>
                <a:off x="2962" y="30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6" name="Oval 79"/>
              <p:cNvSpPr>
                <a:spLocks noChangeArrowheads="1"/>
              </p:cNvSpPr>
              <p:nvPr/>
            </p:nvSpPr>
            <p:spPr bwMode="auto">
              <a:xfrm>
                <a:off x="2962" y="304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7" name="Oval 80"/>
              <p:cNvSpPr>
                <a:spLocks noChangeArrowheads="1"/>
              </p:cNvSpPr>
              <p:nvPr/>
            </p:nvSpPr>
            <p:spPr bwMode="auto">
              <a:xfrm>
                <a:off x="2979" y="30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8" name="Oval 81"/>
              <p:cNvSpPr>
                <a:spLocks noChangeArrowheads="1"/>
              </p:cNvSpPr>
              <p:nvPr/>
            </p:nvSpPr>
            <p:spPr bwMode="auto">
              <a:xfrm>
                <a:off x="2979" y="30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89" name="Oval 82"/>
              <p:cNvSpPr>
                <a:spLocks noChangeArrowheads="1"/>
              </p:cNvSpPr>
              <p:nvPr/>
            </p:nvSpPr>
            <p:spPr bwMode="auto">
              <a:xfrm>
                <a:off x="2987" y="3062"/>
                <a:ext cx="25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0" name="Oval 83"/>
              <p:cNvSpPr>
                <a:spLocks noChangeArrowheads="1"/>
              </p:cNvSpPr>
              <p:nvPr/>
            </p:nvSpPr>
            <p:spPr bwMode="auto">
              <a:xfrm>
                <a:off x="2987" y="3062"/>
                <a:ext cx="25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1" name="Oval 84"/>
              <p:cNvSpPr>
                <a:spLocks noChangeArrowheads="1"/>
              </p:cNvSpPr>
              <p:nvPr/>
            </p:nvSpPr>
            <p:spPr bwMode="auto">
              <a:xfrm>
                <a:off x="3004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2" name="Oval 85"/>
              <p:cNvSpPr>
                <a:spLocks noChangeArrowheads="1"/>
              </p:cNvSpPr>
              <p:nvPr/>
            </p:nvSpPr>
            <p:spPr bwMode="auto">
              <a:xfrm>
                <a:off x="3004" y="309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3" name="Oval 86"/>
              <p:cNvSpPr>
                <a:spLocks noChangeArrowheads="1"/>
              </p:cNvSpPr>
              <p:nvPr/>
            </p:nvSpPr>
            <p:spPr bwMode="auto">
              <a:xfrm>
                <a:off x="3020" y="3105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4" name="Oval 87"/>
              <p:cNvSpPr>
                <a:spLocks noChangeArrowheads="1"/>
              </p:cNvSpPr>
              <p:nvPr/>
            </p:nvSpPr>
            <p:spPr bwMode="auto">
              <a:xfrm>
                <a:off x="3020" y="3105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5" name="Oval 88"/>
              <p:cNvSpPr>
                <a:spLocks noChangeArrowheads="1"/>
              </p:cNvSpPr>
              <p:nvPr/>
            </p:nvSpPr>
            <p:spPr bwMode="auto">
              <a:xfrm>
                <a:off x="3037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6" name="Oval 89"/>
              <p:cNvSpPr>
                <a:spLocks noChangeArrowheads="1"/>
              </p:cNvSpPr>
              <p:nvPr/>
            </p:nvSpPr>
            <p:spPr bwMode="auto">
              <a:xfrm>
                <a:off x="3037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7" name="Oval 90"/>
              <p:cNvSpPr>
                <a:spLocks noChangeArrowheads="1"/>
              </p:cNvSpPr>
              <p:nvPr/>
            </p:nvSpPr>
            <p:spPr bwMode="auto">
              <a:xfrm>
                <a:off x="3045" y="29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8" name="Oval 91"/>
              <p:cNvSpPr>
                <a:spLocks noChangeArrowheads="1"/>
              </p:cNvSpPr>
              <p:nvPr/>
            </p:nvSpPr>
            <p:spPr bwMode="auto">
              <a:xfrm>
                <a:off x="3045" y="2976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99" name="Oval 92"/>
              <p:cNvSpPr>
                <a:spLocks noChangeArrowheads="1"/>
              </p:cNvSpPr>
              <p:nvPr/>
            </p:nvSpPr>
            <p:spPr bwMode="auto">
              <a:xfrm>
                <a:off x="3087" y="2954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0" name="Oval 93"/>
              <p:cNvSpPr>
                <a:spLocks noChangeArrowheads="1"/>
              </p:cNvSpPr>
              <p:nvPr/>
            </p:nvSpPr>
            <p:spPr bwMode="auto">
              <a:xfrm>
                <a:off x="3087" y="2954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1" name="Oval 94"/>
              <p:cNvSpPr>
                <a:spLocks noChangeArrowheads="1"/>
              </p:cNvSpPr>
              <p:nvPr/>
            </p:nvSpPr>
            <p:spPr bwMode="auto">
              <a:xfrm>
                <a:off x="3087" y="291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" name="Oval 95"/>
              <p:cNvSpPr>
                <a:spLocks noChangeArrowheads="1"/>
              </p:cNvSpPr>
              <p:nvPr/>
            </p:nvSpPr>
            <p:spPr bwMode="auto">
              <a:xfrm>
                <a:off x="3087" y="291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" name="Oval 96"/>
              <p:cNvSpPr>
                <a:spLocks noChangeArrowheads="1"/>
              </p:cNvSpPr>
              <p:nvPr/>
            </p:nvSpPr>
            <p:spPr bwMode="auto">
              <a:xfrm>
                <a:off x="3095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4" name="Oval 97"/>
              <p:cNvSpPr>
                <a:spLocks noChangeArrowheads="1"/>
              </p:cNvSpPr>
              <p:nvPr/>
            </p:nvSpPr>
            <p:spPr bwMode="auto">
              <a:xfrm>
                <a:off x="3095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5" name="Oval 98"/>
              <p:cNvSpPr>
                <a:spLocks noChangeArrowheads="1"/>
              </p:cNvSpPr>
              <p:nvPr/>
            </p:nvSpPr>
            <p:spPr bwMode="auto">
              <a:xfrm>
                <a:off x="3103" y="301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6" name="Oval 99"/>
              <p:cNvSpPr>
                <a:spLocks noChangeArrowheads="1"/>
              </p:cNvSpPr>
              <p:nvPr/>
            </p:nvSpPr>
            <p:spPr bwMode="auto">
              <a:xfrm>
                <a:off x="3103" y="301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7" name="Oval 100"/>
              <p:cNvSpPr>
                <a:spLocks noChangeArrowheads="1"/>
              </p:cNvSpPr>
              <p:nvPr/>
            </p:nvSpPr>
            <p:spPr bwMode="auto">
              <a:xfrm>
                <a:off x="3112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8" name="Oval 101"/>
              <p:cNvSpPr>
                <a:spLocks noChangeArrowheads="1"/>
              </p:cNvSpPr>
              <p:nvPr/>
            </p:nvSpPr>
            <p:spPr bwMode="auto">
              <a:xfrm>
                <a:off x="3112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9" name="Oval 102"/>
              <p:cNvSpPr>
                <a:spLocks noChangeArrowheads="1"/>
              </p:cNvSpPr>
              <p:nvPr/>
            </p:nvSpPr>
            <p:spPr bwMode="auto">
              <a:xfrm>
                <a:off x="3112" y="27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0" name="Oval 103"/>
              <p:cNvSpPr>
                <a:spLocks noChangeArrowheads="1"/>
              </p:cNvSpPr>
              <p:nvPr/>
            </p:nvSpPr>
            <p:spPr bwMode="auto">
              <a:xfrm>
                <a:off x="3112" y="27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1" name="Oval 104"/>
              <p:cNvSpPr>
                <a:spLocks noChangeArrowheads="1"/>
              </p:cNvSpPr>
              <p:nvPr/>
            </p:nvSpPr>
            <p:spPr bwMode="auto">
              <a:xfrm>
                <a:off x="3170" y="281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2" name="Oval 105"/>
              <p:cNvSpPr>
                <a:spLocks noChangeArrowheads="1"/>
              </p:cNvSpPr>
              <p:nvPr/>
            </p:nvSpPr>
            <p:spPr bwMode="auto">
              <a:xfrm>
                <a:off x="3170" y="281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3" name="Oval 106"/>
              <p:cNvSpPr>
                <a:spLocks noChangeArrowheads="1"/>
              </p:cNvSpPr>
              <p:nvPr/>
            </p:nvSpPr>
            <p:spPr bwMode="auto">
              <a:xfrm>
                <a:off x="3195" y="289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4" name="Oval 107"/>
              <p:cNvSpPr>
                <a:spLocks noChangeArrowheads="1"/>
              </p:cNvSpPr>
              <p:nvPr/>
            </p:nvSpPr>
            <p:spPr bwMode="auto">
              <a:xfrm>
                <a:off x="3195" y="289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5" name="Oval 108"/>
              <p:cNvSpPr>
                <a:spLocks noChangeArrowheads="1"/>
              </p:cNvSpPr>
              <p:nvPr/>
            </p:nvSpPr>
            <p:spPr bwMode="auto">
              <a:xfrm>
                <a:off x="3203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6" name="Oval 109"/>
              <p:cNvSpPr>
                <a:spLocks noChangeArrowheads="1"/>
              </p:cNvSpPr>
              <p:nvPr/>
            </p:nvSpPr>
            <p:spPr bwMode="auto">
              <a:xfrm>
                <a:off x="3203" y="306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7" name="Oval 110"/>
              <p:cNvSpPr>
                <a:spLocks noChangeArrowheads="1"/>
              </p:cNvSpPr>
              <p:nvPr/>
            </p:nvSpPr>
            <p:spPr bwMode="auto">
              <a:xfrm>
                <a:off x="3203" y="276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8" name="Oval 111"/>
              <p:cNvSpPr>
                <a:spLocks noChangeArrowheads="1"/>
              </p:cNvSpPr>
              <p:nvPr/>
            </p:nvSpPr>
            <p:spPr bwMode="auto">
              <a:xfrm>
                <a:off x="3203" y="276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19" name="Oval 112"/>
              <p:cNvSpPr>
                <a:spLocks noChangeArrowheads="1"/>
              </p:cNvSpPr>
              <p:nvPr/>
            </p:nvSpPr>
            <p:spPr bwMode="auto">
              <a:xfrm>
                <a:off x="3269" y="2854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0" name="Oval 113"/>
              <p:cNvSpPr>
                <a:spLocks noChangeArrowheads="1"/>
              </p:cNvSpPr>
              <p:nvPr/>
            </p:nvSpPr>
            <p:spPr bwMode="auto">
              <a:xfrm>
                <a:off x="3269" y="2854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1" name="Oval 114"/>
              <p:cNvSpPr>
                <a:spLocks noChangeArrowheads="1"/>
              </p:cNvSpPr>
              <p:nvPr/>
            </p:nvSpPr>
            <p:spPr bwMode="auto">
              <a:xfrm>
                <a:off x="3286" y="2854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2" name="Oval 115"/>
              <p:cNvSpPr>
                <a:spLocks noChangeArrowheads="1"/>
              </p:cNvSpPr>
              <p:nvPr/>
            </p:nvSpPr>
            <p:spPr bwMode="auto">
              <a:xfrm>
                <a:off x="3286" y="2854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3" name="Oval 116"/>
              <p:cNvSpPr>
                <a:spLocks noChangeArrowheads="1"/>
              </p:cNvSpPr>
              <p:nvPr/>
            </p:nvSpPr>
            <p:spPr bwMode="auto">
              <a:xfrm>
                <a:off x="3286" y="268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4" name="Oval 117"/>
              <p:cNvSpPr>
                <a:spLocks noChangeArrowheads="1"/>
              </p:cNvSpPr>
              <p:nvPr/>
            </p:nvSpPr>
            <p:spPr bwMode="auto">
              <a:xfrm>
                <a:off x="3286" y="268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5" name="Oval 118"/>
              <p:cNvSpPr>
                <a:spLocks noChangeArrowheads="1"/>
              </p:cNvSpPr>
              <p:nvPr/>
            </p:nvSpPr>
            <p:spPr bwMode="auto">
              <a:xfrm>
                <a:off x="3286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6" name="Oval 119"/>
              <p:cNvSpPr>
                <a:spLocks noChangeArrowheads="1"/>
              </p:cNvSpPr>
              <p:nvPr/>
            </p:nvSpPr>
            <p:spPr bwMode="auto">
              <a:xfrm>
                <a:off x="3286" y="2882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7" name="Oval 120"/>
              <p:cNvSpPr>
                <a:spLocks noChangeArrowheads="1"/>
              </p:cNvSpPr>
              <p:nvPr/>
            </p:nvSpPr>
            <p:spPr bwMode="auto">
              <a:xfrm>
                <a:off x="3311" y="292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8" name="Oval 121"/>
              <p:cNvSpPr>
                <a:spLocks noChangeArrowheads="1"/>
              </p:cNvSpPr>
              <p:nvPr/>
            </p:nvSpPr>
            <p:spPr bwMode="auto">
              <a:xfrm>
                <a:off x="3311" y="292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9" name="Oval 122"/>
              <p:cNvSpPr>
                <a:spLocks noChangeArrowheads="1"/>
              </p:cNvSpPr>
              <p:nvPr/>
            </p:nvSpPr>
            <p:spPr bwMode="auto">
              <a:xfrm>
                <a:off x="3311" y="263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0" name="Oval 123"/>
              <p:cNvSpPr>
                <a:spLocks noChangeArrowheads="1"/>
              </p:cNvSpPr>
              <p:nvPr/>
            </p:nvSpPr>
            <p:spPr bwMode="auto">
              <a:xfrm>
                <a:off x="3311" y="2632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1" name="Oval 124"/>
              <p:cNvSpPr>
                <a:spLocks noChangeArrowheads="1"/>
              </p:cNvSpPr>
              <p:nvPr/>
            </p:nvSpPr>
            <p:spPr bwMode="auto">
              <a:xfrm>
                <a:off x="3328" y="294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2" name="Oval 125"/>
              <p:cNvSpPr>
                <a:spLocks noChangeArrowheads="1"/>
              </p:cNvSpPr>
              <p:nvPr/>
            </p:nvSpPr>
            <p:spPr bwMode="auto">
              <a:xfrm>
                <a:off x="3328" y="294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3" name="Oval 126"/>
              <p:cNvSpPr>
                <a:spLocks noChangeArrowheads="1"/>
              </p:cNvSpPr>
              <p:nvPr/>
            </p:nvSpPr>
            <p:spPr bwMode="auto">
              <a:xfrm>
                <a:off x="3336" y="255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4" name="Oval 127"/>
              <p:cNvSpPr>
                <a:spLocks noChangeArrowheads="1"/>
              </p:cNvSpPr>
              <p:nvPr/>
            </p:nvSpPr>
            <p:spPr bwMode="auto">
              <a:xfrm>
                <a:off x="3336" y="2553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5" name="Oval 128"/>
              <p:cNvSpPr>
                <a:spLocks noChangeArrowheads="1"/>
              </p:cNvSpPr>
              <p:nvPr/>
            </p:nvSpPr>
            <p:spPr bwMode="auto">
              <a:xfrm>
                <a:off x="3361" y="2789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6" name="Oval 129"/>
              <p:cNvSpPr>
                <a:spLocks noChangeArrowheads="1"/>
              </p:cNvSpPr>
              <p:nvPr/>
            </p:nvSpPr>
            <p:spPr bwMode="auto">
              <a:xfrm>
                <a:off x="3361" y="2789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7" name="Oval 130"/>
              <p:cNvSpPr>
                <a:spLocks noChangeArrowheads="1"/>
              </p:cNvSpPr>
              <p:nvPr/>
            </p:nvSpPr>
            <p:spPr bwMode="auto">
              <a:xfrm>
                <a:off x="3402" y="2703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8" name="Oval 131"/>
              <p:cNvSpPr>
                <a:spLocks noChangeArrowheads="1"/>
              </p:cNvSpPr>
              <p:nvPr/>
            </p:nvSpPr>
            <p:spPr bwMode="auto">
              <a:xfrm>
                <a:off x="3402" y="2703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9" name="Oval 132"/>
              <p:cNvSpPr>
                <a:spLocks noChangeArrowheads="1"/>
              </p:cNvSpPr>
              <p:nvPr/>
            </p:nvSpPr>
            <p:spPr bwMode="auto">
              <a:xfrm>
                <a:off x="3419" y="286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0" name="Oval 133"/>
              <p:cNvSpPr>
                <a:spLocks noChangeArrowheads="1"/>
              </p:cNvSpPr>
              <p:nvPr/>
            </p:nvSpPr>
            <p:spPr bwMode="auto">
              <a:xfrm>
                <a:off x="3419" y="2861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1" name="Oval 134"/>
              <p:cNvSpPr>
                <a:spLocks noChangeArrowheads="1"/>
              </p:cNvSpPr>
              <p:nvPr/>
            </p:nvSpPr>
            <p:spPr bwMode="auto">
              <a:xfrm>
                <a:off x="3419" y="271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2" name="Oval 135"/>
              <p:cNvSpPr>
                <a:spLocks noChangeArrowheads="1"/>
              </p:cNvSpPr>
              <p:nvPr/>
            </p:nvSpPr>
            <p:spPr bwMode="auto">
              <a:xfrm>
                <a:off x="3419" y="2711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" name="Oval 136"/>
              <p:cNvSpPr>
                <a:spLocks noChangeArrowheads="1"/>
              </p:cNvSpPr>
              <p:nvPr/>
            </p:nvSpPr>
            <p:spPr bwMode="auto">
              <a:xfrm>
                <a:off x="3452" y="263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4" name="Oval 137"/>
              <p:cNvSpPr>
                <a:spLocks noChangeArrowheads="1"/>
              </p:cNvSpPr>
              <p:nvPr/>
            </p:nvSpPr>
            <p:spPr bwMode="auto">
              <a:xfrm>
                <a:off x="3452" y="2639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5" name="Oval 138"/>
              <p:cNvSpPr>
                <a:spLocks noChangeArrowheads="1"/>
              </p:cNvSpPr>
              <p:nvPr/>
            </p:nvSpPr>
            <p:spPr bwMode="auto">
              <a:xfrm>
                <a:off x="3460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6" name="Oval 139"/>
              <p:cNvSpPr>
                <a:spLocks noChangeArrowheads="1"/>
              </p:cNvSpPr>
              <p:nvPr/>
            </p:nvSpPr>
            <p:spPr bwMode="auto">
              <a:xfrm>
                <a:off x="3460" y="3076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7" name="Oval 140"/>
              <p:cNvSpPr>
                <a:spLocks noChangeArrowheads="1"/>
              </p:cNvSpPr>
              <p:nvPr/>
            </p:nvSpPr>
            <p:spPr bwMode="auto">
              <a:xfrm>
                <a:off x="3527" y="2768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8" name="Oval 141"/>
              <p:cNvSpPr>
                <a:spLocks noChangeArrowheads="1"/>
              </p:cNvSpPr>
              <p:nvPr/>
            </p:nvSpPr>
            <p:spPr bwMode="auto">
              <a:xfrm>
                <a:off x="3527" y="2768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9" name="Oval 142"/>
              <p:cNvSpPr>
                <a:spLocks noChangeArrowheads="1"/>
              </p:cNvSpPr>
              <p:nvPr/>
            </p:nvSpPr>
            <p:spPr bwMode="auto">
              <a:xfrm>
                <a:off x="3585" y="2410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0" name="Oval 143"/>
              <p:cNvSpPr>
                <a:spLocks noChangeArrowheads="1"/>
              </p:cNvSpPr>
              <p:nvPr/>
            </p:nvSpPr>
            <p:spPr bwMode="auto">
              <a:xfrm>
                <a:off x="3585" y="2410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1" name="Oval 144"/>
              <p:cNvSpPr>
                <a:spLocks noChangeArrowheads="1"/>
              </p:cNvSpPr>
              <p:nvPr/>
            </p:nvSpPr>
            <p:spPr bwMode="auto">
              <a:xfrm>
                <a:off x="3585" y="269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2" name="Oval 145"/>
              <p:cNvSpPr>
                <a:spLocks noChangeArrowheads="1"/>
              </p:cNvSpPr>
              <p:nvPr/>
            </p:nvSpPr>
            <p:spPr bwMode="auto">
              <a:xfrm>
                <a:off x="3585" y="2696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" name="Oval 146"/>
              <p:cNvSpPr>
                <a:spLocks noChangeArrowheads="1"/>
              </p:cNvSpPr>
              <p:nvPr/>
            </p:nvSpPr>
            <p:spPr bwMode="auto">
              <a:xfrm>
                <a:off x="3593" y="2417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" name="Oval 147"/>
              <p:cNvSpPr>
                <a:spLocks noChangeArrowheads="1"/>
              </p:cNvSpPr>
              <p:nvPr/>
            </p:nvSpPr>
            <p:spPr bwMode="auto">
              <a:xfrm>
                <a:off x="3593" y="2417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5" name="Oval 148"/>
              <p:cNvSpPr>
                <a:spLocks noChangeArrowheads="1"/>
              </p:cNvSpPr>
              <p:nvPr/>
            </p:nvSpPr>
            <p:spPr bwMode="auto">
              <a:xfrm>
                <a:off x="3643" y="27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6" name="Oval 149"/>
              <p:cNvSpPr>
                <a:spLocks noChangeArrowheads="1"/>
              </p:cNvSpPr>
              <p:nvPr/>
            </p:nvSpPr>
            <p:spPr bwMode="auto">
              <a:xfrm>
                <a:off x="3643" y="276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7" name="Oval 150"/>
              <p:cNvSpPr>
                <a:spLocks noChangeArrowheads="1"/>
              </p:cNvSpPr>
              <p:nvPr/>
            </p:nvSpPr>
            <p:spPr bwMode="auto">
              <a:xfrm>
                <a:off x="3643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8" name="Oval 151"/>
              <p:cNvSpPr>
                <a:spLocks noChangeArrowheads="1"/>
              </p:cNvSpPr>
              <p:nvPr/>
            </p:nvSpPr>
            <p:spPr bwMode="auto">
              <a:xfrm>
                <a:off x="3643" y="2897"/>
                <a:ext cx="33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9" name="Oval 152"/>
              <p:cNvSpPr>
                <a:spLocks noChangeArrowheads="1"/>
              </p:cNvSpPr>
              <p:nvPr/>
            </p:nvSpPr>
            <p:spPr bwMode="auto">
              <a:xfrm>
                <a:off x="3660" y="2223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0" name="Oval 153"/>
              <p:cNvSpPr>
                <a:spLocks noChangeArrowheads="1"/>
              </p:cNvSpPr>
              <p:nvPr/>
            </p:nvSpPr>
            <p:spPr bwMode="auto">
              <a:xfrm>
                <a:off x="3660" y="2223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" name="Oval 154"/>
              <p:cNvSpPr>
                <a:spLocks noChangeArrowheads="1"/>
              </p:cNvSpPr>
              <p:nvPr/>
            </p:nvSpPr>
            <p:spPr bwMode="auto">
              <a:xfrm>
                <a:off x="3710" y="290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2" name="Oval 155"/>
              <p:cNvSpPr>
                <a:spLocks noChangeArrowheads="1"/>
              </p:cNvSpPr>
              <p:nvPr/>
            </p:nvSpPr>
            <p:spPr bwMode="auto">
              <a:xfrm>
                <a:off x="3710" y="2904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3" name="Oval 156"/>
              <p:cNvSpPr>
                <a:spLocks noChangeArrowheads="1"/>
              </p:cNvSpPr>
              <p:nvPr/>
            </p:nvSpPr>
            <p:spPr bwMode="auto">
              <a:xfrm>
                <a:off x="3751" y="244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4" name="Oval 157"/>
              <p:cNvSpPr>
                <a:spLocks noChangeArrowheads="1"/>
              </p:cNvSpPr>
              <p:nvPr/>
            </p:nvSpPr>
            <p:spPr bwMode="auto">
              <a:xfrm>
                <a:off x="3751" y="2445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" name="Oval 158"/>
              <p:cNvSpPr>
                <a:spLocks noChangeArrowheads="1"/>
              </p:cNvSpPr>
              <p:nvPr/>
            </p:nvSpPr>
            <p:spPr bwMode="auto">
              <a:xfrm>
                <a:off x="3784" y="256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" name="Oval 159"/>
              <p:cNvSpPr>
                <a:spLocks noChangeArrowheads="1"/>
              </p:cNvSpPr>
              <p:nvPr/>
            </p:nvSpPr>
            <p:spPr bwMode="auto">
              <a:xfrm>
                <a:off x="3784" y="256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7" name="Oval 160"/>
              <p:cNvSpPr>
                <a:spLocks noChangeArrowheads="1"/>
              </p:cNvSpPr>
              <p:nvPr/>
            </p:nvSpPr>
            <p:spPr bwMode="auto">
              <a:xfrm>
                <a:off x="3784" y="213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8" name="Oval 161"/>
              <p:cNvSpPr>
                <a:spLocks noChangeArrowheads="1"/>
              </p:cNvSpPr>
              <p:nvPr/>
            </p:nvSpPr>
            <p:spPr bwMode="auto">
              <a:xfrm>
                <a:off x="3784" y="2137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9" name="Oval 162"/>
              <p:cNvSpPr>
                <a:spLocks noChangeArrowheads="1"/>
              </p:cNvSpPr>
              <p:nvPr/>
            </p:nvSpPr>
            <p:spPr bwMode="auto">
              <a:xfrm>
                <a:off x="3793" y="236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0" name="Oval 163"/>
              <p:cNvSpPr>
                <a:spLocks noChangeArrowheads="1"/>
              </p:cNvSpPr>
              <p:nvPr/>
            </p:nvSpPr>
            <p:spPr bwMode="auto">
              <a:xfrm>
                <a:off x="3793" y="2360"/>
                <a:ext cx="33" cy="21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1" name="Oval 164"/>
              <p:cNvSpPr>
                <a:spLocks noChangeArrowheads="1"/>
              </p:cNvSpPr>
              <p:nvPr/>
            </p:nvSpPr>
            <p:spPr bwMode="auto">
              <a:xfrm>
                <a:off x="3809" y="238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2" name="Oval 165"/>
              <p:cNvSpPr>
                <a:spLocks noChangeArrowheads="1"/>
              </p:cNvSpPr>
              <p:nvPr/>
            </p:nvSpPr>
            <p:spPr bwMode="auto">
              <a:xfrm>
                <a:off x="3809" y="2388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" name="Oval 166"/>
              <p:cNvSpPr>
                <a:spLocks noChangeArrowheads="1"/>
              </p:cNvSpPr>
              <p:nvPr/>
            </p:nvSpPr>
            <p:spPr bwMode="auto">
              <a:xfrm>
                <a:off x="3826" y="251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" name="Oval 167"/>
              <p:cNvSpPr>
                <a:spLocks noChangeArrowheads="1"/>
              </p:cNvSpPr>
              <p:nvPr/>
            </p:nvSpPr>
            <p:spPr bwMode="auto">
              <a:xfrm>
                <a:off x="3826" y="2517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5" name="Oval 168"/>
              <p:cNvSpPr>
                <a:spLocks noChangeArrowheads="1"/>
              </p:cNvSpPr>
              <p:nvPr/>
            </p:nvSpPr>
            <p:spPr bwMode="auto">
              <a:xfrm>
                <a:off x="3851" y="253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6" name="Oval 169"/>
              <p:cNvSpPr>
                <a:spLocks noChangeArrowheads="1"/>
              </p:cNvSpPr>
              <p:nvPr/>
            </p:nvSpPr>
            <p:spPr bwMode="auto">
              <a:xfrm>
                <a:off x="3851" y="2531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7" name="Oval 170"/>
              <p:cNvSpPr>
                <a:spLocks noChangeArrowheads="1"/>
              </p:cNvSpPr>
              <p:nvPr/>
            </p:nvSpPr>
            <p:spPr bwMode="auto">
              <a:xfrm>
                <a:off x="3867" y="2410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8" name="Oval 171"/>
              <p:cNvSpPr>
                <a:spLocks noChangeArrowheads="1"/>
              </p:cNvSpPr>
              <p:nvPr/>
            </p:nvSpPr>
            <p:spPr bwMode="auto">
              <a:xfrm>
                <a:off x="3867" y="2410"/>
                <a:ext cx="34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9" name="Oval 172"/>
              <p:cNvSpPr>
                <a:spLocks noChangeArrowheads="1"/>
              </p:cNvSpPr>
              <p:nvPr/>
            </p:nvSpPr>
            <p:spPr bwMode="auto">
              <a:xfrm>
                <a:off x="3876" y="251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0" name="Oval 173"/>
              <p:cNvSpPr>
                <a:spLocks noChangeArrowheads="1"/>
              </p:cNvSpPr>
              <p:nvPr/>
            </p:nvSpPr>
            <p:spPr bwMode="auto">
              <a:xfrm>
                <a:off x="3876" y="2510"/>
                <a:ext cx="33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1" name="Oval 174"/>
              <p:cNvSpPr>
                <a:spLocks noChangeArrowheads="1"/>
              </p:cNvSpPr>
              <p:nvPr/>
            </p:nvSpPr>
            <p:spPr bwMode="auto">
              <a:xfrm>
                <a:off x="3975" y="2531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2" name="Oval 175"/>
              <p:cNvSpPr>
                <a:spLocks noChangeArrowheads="1"/>
              </p:cNvSpPr>
              <p:nvPr/>
            </p:nvSpPr>
            <p:spPr bwMode="auto">
              <a:xfrm>
                <a:off x="3975" y="2531"/>
                <a:ext cx="34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3" name="Oval 176"/>
              <p:cNvSpPr>
                <a:spLocks noChangeArrowheads="1"/>
              </p:cNvSpPr>
              <p:nvPr/>
            </p:nvSpPr>
            <p:spPr bwMode="auto">
              <a:xfrm>
                <a:off x="4308" y="1786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4" name="Oval 177"/>
              <p:cNvSpPr>
                <a:spLocks noChangeArrowheads="1"/>
              </p:cNvSpPr>
              <p:nvPr/>
            </p:nvSpPr>
            <p:spPr bwMode="auto">
              <a:xfrm>
                <a:off x="4308" y="1786"/>
                <a:ext cx="33" cy="22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5" name="Oval 178"/>
              <p:cNvSpPr>
                <a:spLocks noChangeArrowheads="1"/>
              </p:cNvSpPr>
              <p:nvPr/>
            </p:nvSpPr>
            <p:spPr bwMode="auto">
              <a:xfrm>
                <a:off x="4606" y="142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6" name="Oval 179"/>
              <p:cNvSpPr>
                <a:spLocks noChangeArrowheads="1"/>
              </p:cNvSpPr>
              <p:nvPr/>
            </p:nvSpPr>
            <p:spPr bwMode="auto">
              <a:xfrm>
                <a:off x="4606" y="1421"/>
                <a:ext cx="25" cy="29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7" name="Oval 180"/>
              <p:cNvSpPr>
                <a:spLocks noChangeArrowheads="1"/>
              </p:cNvSpPr>
              <p:nvPr/>
            </p:nvSpPr>
            <p:spPr bwMode="auto">
              <a:xfrm>
                <a:off x="4673" y="196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8" name="Oval 181"/>
              <p:cNvSpPr>
                <a:spLocks noChangeArrowheads="1"/>
              </p:cNvSpPr>
              <p:nvPr/>
            </p:nvSpPr>
            <p:spPr bwMode="auto">
              <a:xfrm>
                <a:off x="4673" y="1966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9" name="Oval 182"/>
              <p:cNvSpPr>
                <a:spLocks noChangeArrowheads="1"/>
              </p:cNvSpPr>
              <p:nvPr/>
            </p:nvSpPr>
            <p:spPr bwMode="auto">
              <a:xfrm>
                <a:off x="4864" y="1672"/>
                <a:ext cx="25" cy="28"/>
              </a:xfrm>
              <a:prstGeom prst="ellipse">
                <a:avLst/>
              </a:prstGeom>
              <a:noFill/>
              <a:ln w="8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Freeform 183"/>
              <p:cNvSpPr>
                <a:spLocks/>
              </p:cNvSpPr>
              <p:nvPr/>
            </p:nvSpPr>
            <p:spPr bwMode="auto">
              <a:xfrm>
                <a:off x="2688" y="1235"/>
                <a:ext cx="2408" cy="2070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8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91" name="Line 184"/>
              <p:cNvSpPr>
                <a:spLocks noChangeShapeType="1"/>
              </p:cNvSpPr>
              <p:nvPr/>
            </p:nvSpPr>
            <p:spPr bwMode="auto">
              <a:xfrm>
                <a:off x="2696" y="1235"/>
                <a:ext cx="2392" cy="1"/>
              </a:xfrm>
              <a:prstGeom prst="line">
                <a:avLst/>
              </a:prstGeom>
              <a:noFill/>
              <a:ln w="8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92" name="Rectangle 185"/>
              <p:cNvSpPr>
                <a:spLocks noChangeArrowheads="1"/>
              </p:cNvSpPr>
              <p:nvPr/>
            </p:nvSpPr>
            <p:spPr bwMode="auto">
              <a:xfrm>
                <a:off x="3303" y="3556"/>
                <a:ext cx="564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de-AT" sz="1400" dirty="0">
                    <a:solidFill>
                      <a:srgbClr val="000000"/>
                    </a:solidFill>
                  </a:rPr>
                  <a:t>HH-</a:t>
                </a:r>
                <a:r>
                  <a:rPr lang="de-AT" sz="1400" dirty="0" err="1">
                    <a:solidFill>
                      <a:srgbClr val="000000"/>
                    </a:solidFill>
                  </a:rPr>
                  <a:t>income</a:t>
                </a:r>
                <a:endParaRPr lang="en-US" dirty="0"/>
              </a:p>
            </p:txBody>
          </p:sp>
          <p:sp>
            <p:nvSpPr>
              <p:cNvPr id="4293" name="Rectangle 186"/>
              <p:cNvSpPr>
                <a:spLocks noChangeArrowheads="1"/>
              </p:cNvSpPr>
              <p:nvPr/>
            </p:nvSpPr>
            <p:spPr bwMode="auto">
              <a:xfrm>
                <a:off x="339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4" name="Rectangle 188"/>
              <p:cNvSpPr>
                <a:spLocks noChangeArrowheads="1"/>
              </p:cNvSpPr>
              <p:nvPr/>
            </p:nvSpPr>
            <p:spPr bwMode="auto">
              <a:xfrm>
                <a:off x="349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5" name="Rectangle 189"/>
              <p:cNvSpPr>
                <a:spLocks noChangeArrowheads="1"/>
              </p:cNvSpPr>
              <p:nvPr/>
            </p:nvSpPr>
            <p:spPr bwMode="auto">
              <a:xfrm>
                <a:off x="3560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6" name="Rectangle 190"/>
              <p:cNvSpPr>
                <a:spLocks noChangeArrowheads="1"/>
              </p:cNvSpPr>
              <p:nvPr/>
            </p:nvSpPr>
            <p:spPr bwMode="auto">
              <a:xfrm>
                <a:off x="3635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7" name="Rectangle 191"/>
              <p:cNvSpPr>
                <a:spLocks noChangeArrowheads="1"/>
              </p:cNvSpPr>
              <p:nvPr/>
            </p:nvSpPr>
            <p:spPr bwMode="auto">
              <a:xfrm>
                <a:off x="3751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8" name="Rectangle 192"/>
              <p:cNvSpPr>
                <a:spLocks noChangeArrowheads="1"/>
              </p:cNvSpPr>
              <p:nvPr/>
            </p:nvSpPr>
            <p:spPr bwMode="auto">
              <a:xfrm>
                <a:off x="385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299" name="Rectangle 193"/>
              <p:cNvSpPr>
                <a:spLocks noChangeArrowheads="1"/>
              </p:cNvSpPr>
              <p:nvPr/>
            </p:nvSpPr>
            <p:spPr bwMode="auto">
              <a:xfrm>
                <a:off x="3934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0" name="Rectangle 195"/>
              <p:cNvSpPr>
                <a:spLocks noChangeArrowheads="1"/>
              </p:cNvSpPr>
              <p:nvPr/>
            </p:nvSpPr>
            <p:spPr bwMode="auto">
              <a:xfrm>
                <a:off x="4042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1" name="Rectangle 197"/>
              <p:cNvSpPr>
                <a:spLocks noChangeArrowheads="1"/>
              </p:cNvSpPr>
              <p:nvPr/>
            </p:nvSpPr>
            <p:spPr bwMode="auto">
              <a:xfrm>
                <a:off x="4191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2" name="Rectangle 198"/>
              <p:cNvSpPr>
                <a:spLocks noChangeArrowheads="1"/>
              </p:cNvSpPr>
              <p:nvPr/>
            </p:nvSpPr>
            <p:spPr bwMode="auto">
              <a:xfrm>
                <a:off x="4266" y="3556"/>
                <a:ext cx="108" cy="1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303" name="Rectangle 199"/>
              <p:cNvSpPr>
                <a:spLocks noChangeArrowheads="1"/>
              </p:cNvSpPr>
              <p:nvPr/>
            </p:nvSpPr>
            <p:spPr bwMode="auto">
              <a:xfrm>
                <a:off x="429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4" name="Rectangle 200"/>
              <p:cNvSpPr>
                <a:spLocks noChangeArrowheads="1"/>
              </p:cNvSpPr>
              <p:nvPr/>
            </p:nvSpPr>
            <p:spPr bwMode="auto">
              <a:xfrm>
                <a:off x="4399" y="3556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5" name="Rectangle 201"/>
              <p:cNvSpPr>
                <a:spLocks noChangeArrowheads="1"/>
              </p:cNvSpPr>
              <p:nvPr/>
            </p:nvSpPr>
            <p:spPr bwMode="auto">
              <a:xfrm rot="-5400000">
                <a:off x="2115" y="253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6" name="Rectangle 202"/>
              <p:cNvSpPr>
                <a:spLocks noChangeArrowheads="1"/>
              </p:cNvSpPr>
              <p:nvPr/>
            </p:nvSpPr>
            <p:spPr bwMode="auto">
              <a:xfrm rot="-5400000">
                <a:off x="2114" y="246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7" name="Rectangle 203"/>
              <p:cNvSpPr>
                <a:spLocks noChangeArrowheads="1"/>
              </p:cNvSpPr>
              <p:nvPr/>
            </p:nvSpPr>
            <p:spPr bwMode="auto">
              <a:xfrm rot="16200000">
                <a:off x="1338" y="2424"/>
                <a:ext cx="1553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dirty="0" err="1">
                    <a:solidFill>
                      <a:srgbClr val="000000"/>
                    </a:solidFill>
                  </a:rPr>
                  <a:t>expentidures</a:t>
                </a:r>
                <a:r>
                  <a:rPr lang="en-US" sz="1400" dirty="0">
                    <a:solidFill>
                      <a:srgbClr val="000000"/>
                    </a:solidFill>
                  </a:rPr>
                  <a:t> for durable goods</a:t>
                </a:r>
                <a:endParaRPr lang="en-US" dirty="0"/>
              </a:p>
            </p:txBody>
          </p:sp>
          <p:sp>
            <p:nvSpPr>
              <p:cNvPr id="4308" name="Rectangle 204"/>
              <p:cNvSpPr>
                <a:spLocks noChangeArrowheads="1"/>
              </p:cNvSpPr>
              <p:nvPr/>
            </p:nvSpPr>
            <p:spPr bwMode="auto">
              <a:xfrm rot="-5400000">
                <a:off x="2114" y="234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09" name="Rectangle 205"/>
              <p:cNvSpPr>
                <a:spLocks noChangeArrowheads="1"/>
              </p:cNvSpPr>
              <p:nvPr/>
            </p:nvSpPr>
            <p:spPr bwMode="auto">
              <a:xfrm rot="-5400000">
                <a:off x="2114" y="2278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310" name="Rectangle 206"/>
              <p:cNvSpPr>
                <a:spLocks noChangeArrowheads="1"/>
              </p:cNvSpPr>
              <p:nvPr/>
            </p:nvSpPr>
            <p:spPr bwMode="auto">
              <a:xfrm rot="-5400000">
                <a:off x="2114" y="2214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107" name="Rectangle 208"/>
            <p:cNvSpPr>
              <a:spLocks noChangeArrowheads="1"/>
            </p:cNvSpPr>
            <p:nvPr/>
          </p:nvSpPr>
          <p:spPr bwMode="auto">
            <a:xfrm rot="-5400000">
              <a:off x="2114" y="214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08" name="Rectangle 209"/>
            <p:cNvSpPr>
              <a:spLocks noChangeArrowheads="1"/>
            </p:cNvSpPr>
            <p:nvPr/>
          </p:nvSpPr>
          <p:spPr bwMode="auto">
            <a:xfrm rot="-5400000">
              <a:off x="2114" y="2085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09" name="Rectangle 210"/>
            <p:cNvSpPr>
              <a:spLocks noChangeArrowheads="1"/>
            </p:cNvSpPr>
            <p:nvPr/>
          </p:nvSpPr>
          <p:spPr bwMode="auto">
            <a:xfrm rot="-5400000">
              <a:off x="2061" y="2042"/>
              <a:ext cx="108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4110" name="Rectangle 211"/>
            <p:cNvSpPr>
              <a:spLocks noChangeArrowheads="1"/>
            </p:cNvSpPr>
            <p:nvPr/>
          </p:nvSpPr>
          <p:spPr bwMode="auto">
            <a:xfrm rot="-5400000">
              <a:off x="2115" y="200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1" name="Rectangle 212"/>
            <p:cNvSpPr>
              <a:spLocks noChangeArrowheads="1"/>
            </p:cNvSpPr>
            <p:nvPr/>
          </p:nvSpPr>
          <p:spPr bwMode="auto">
            <a:xfrm rot="-5400000">
              <a:off x="2114" y="196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2" name="Rectangle 213"/>
            <p:cNvSpPr>
              <a:spLocks noChangeArrowheads="1"/>
            </p:cNvSpPr>
            <p:nvPr/>
          </p:nvSpPr>
          <p:spPr bwMode="auto">
            <a:xfrm rot="-5400000">
              <a:off x="2115" y="191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3" name="Rectangle 215"/>
            <p:cNvSpPr>
              <a:spLocks noChangeArrowheads="1"/>
            </p:cNvSpPr>
            <p:nvPr/>
          </p:nvSpPr>
          <p:spPr bwMode="auto">
            <a:xfrm rot="-5400000">
              <a:off x="2115" y="1823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114" name="Rectangle 216"/>
            <p:cNvSpPr>
              <a:spLocks noChangeArrowheads="1"/>
            </p:cNvSpPr>
            <p:nvPr/>
          </p:nvSpPr>
          <p:spPr bwMode="auto">
            <a:xfrm rot="-5400000">
              <a:off x="2115" y="1741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>
                <a:latin typeface="Verdana" pitchFamily="34" charset="0"/>
              </a:rPr>
              <a:t>Your Homework</a:t>
            </a:r>
          </a:p>
        </p:txBody>
      </p:sp>
      <p:sp>
        <p:nvSpPr>
          <p:cNvPr id="38916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7900988" cy="4400550"/>
          </a:xfrm>
        </p:spPr>
        <p:txBody>
          <a:bodyPr/>
          <a:lstStyle/>
          <a:p>
            <a:pPr marL="457200" indent="-457200">
              <a:buSzPct val="100000"/>
              <a:buFont typeface="Garamond" pitchFamily="18" charset="0"/>
              <a:buAutoNum type="arabicPeriod"/>
            </a:pPr>
            <a:r>
              <a:rPr lang="en-US" sz="2000" dirty="0"/>
              <a:t>Use the data set “labour2” of </a:t>
            </a:r>
            <a:r>
              <a:rPr lang="en-US" sz="2000" dirty="0" err="1"/>
              <a:t>Verbeek</a:t>
            </a:r>
            <a:r>
              <a:rPr lang="en-US" sz="2000" dirty="0"/>
              <a:t> for the following analyses: 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(</a:t>
            </a:r>
            <a:r>
              <a:rPr lang="en-US" sz="1800" dirty="0" err="1"/>
              <a:t>i</a:t>
            </a:r>
            <a:r>
              <a:rPr lang="en-US" sz="1800" dirty="0"/>
              <a:t>) Estimate (OLS) the model for log(</a:t>
            </a:r>
            <a:r>
              <a:rPr lang="en-US" sz="1800" i="1" dirty="0"/>
              <a:t>labor)</a:t>
            </a:r>
            <a:r>
              <a:rPr lang="en-US" sz="1800" dirty="0"/>
              <a:t> with regressors log(</a:t>
            </a:r>
            <a:r>
              <a:rPr lang="en-US" sz="1800" i="1" dirty="0"/>
              <a:t>output)</a:t>
            </a:r>
            <a:r>
              <a:rPr lang="en-US" sz="1800" dirty="0"/>
              <a:t> and log(</a:t>
            </a:r>
            <a:r>
              <a:rPr lang="en-US" sz="1800" i="1" dirty="0"/>
              <a:t>wage)</a:t>
            </a:r>
            <a:r>
              <a:rPr lang="en-US" sz="1800" dirty="0"/>
              <a:t>; (ii) generate a graphical display of the residuals which may indicate heteroskedasticity of the error term.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Perform (</a:t>
            </a:r>
            <a:r>
              <a:rPr lang="en-US" sz="1800" dirty="0" err="1"/>
              <a:t>i</a:t>
            </a:r>
            <a:r>
              <a:rPr lang="en-US" sz="1800" dirty="0"/>
              <a:t>) the Breusch-Pagan test with </a:t>
            </a:r>
            <a:r>
              <a:rPr lang="en-US" sz="1800" i="1" dirty="0"/>
              <a:t>h</a:t>
            </a:r>
            <a:r>
              <a:rPr lang="en-US" sz="1800" dirty="0"/>
              <a:t>(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‘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/>
              <a:t>) = exp{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 err="1"/>
              <a:t>‘</a:t>
            </a:r>
            <a:r>
              <a:rPr lang="en-US" sz="1800" dirty="0" err="1">
                <a:latin typeface="Symbol" pitchFamily="18" charset="2"/>
              </a:rPr>
              <a:t>a</a:t>
            </a:r>
            <a:r>
              <a:rPr lang="en-US" sz="1800" dirty="0">
                <a:latin typeface="Symbol" pitchFamily="18" charset="2"/>
              </a:rPr>
              <a:t>}, </a:t>
            </a:r>
            <a:r>
              <a:rPr lang="en-US" sz="1800" i="1" dirty="0" err="1"/>
              <a:t>z</a:t>
            </a:r>
            <a:r>
              <a:rPr lang="en-US" sz="1800" baseline="-25000" dirty="0" err="1"/>
              <a:t>i</a:t>
            </a:r>
            <a:r>
              <a:rPr lang="en-US" sz="1800" dirty="0"/>
              <a:t> = (log(</a:t>
            </a:r>
            <a:r>
              <a:rPr lang="en-US" sz="1800" i="1" dirty="0" err="1"/>
              <a:t>capital</a:t>
            </a:r>
            <a:r>
              <a:rPr lang="en-US" sz="1800" baseline="-25000" dirty="0" err="1"/>
              <a:t>i</a:t>
            </a:r>
            <a:r>
              <a:rPr lang="en-US" sz="1800" dirty="0"/>
              <a:t>),</a:t>
            </a:r>
            <a:r>
              <a:rPr lang="en-US" sz="1800" i="1" dirty="0"/>
              <a:t> </a:t>
            </a:r>
            <a:r>
              <a:rPr lang="en-US" sz="1800" dirty="0"/>
              <a:t>log(</a:t>
            </a:r>
            <a:r>
              <a:rPr lang="en-US" sz="1800" i="1" dirty="0" err="1"/>
              <a:t>output</a:t>
            </a:r>
            <a:r>
              <a:rPr lang="en-US" sz="1800" baseline="-25000" dirty="0" err="1"/>
              <a:t>i</a:t>
            </a:r>
            <a:r>
              <a:rPr lang="en-US" sz="1800" dirty="0"/>
              <a:t>), log(</a:t>
            </a:r>
            <a:r>
              <a:rPr lang="en-US" sz="1800" i="1" dirty="0" err="1"/>
              <a:t>wage</a:t>
            </a:r>
            <a:r>
              <a:rPr lang="en-US" sz="1800" baseline="-25000" dirty="0" err="1"/>
              <a:t>i</a:t>
            </a:r>
            <a:r>
              <a:rPr lang="en-US" sz="1800" dirty="0"/>
              <a:t>))’,</a:t>
            </a:r>
            <a:r>
              <a:rPr lang="en-US" sz="1800" dirty="0">
                <a:latin typeface="Symbol" pitchFamily="18" charset="2"/>
              </a:rPr>
              <a:t> </a:t>
            </a:r>
            <a:r>
              <a:rPr lang="en-US" sz="1800" dirty="0"/>
              <a:t>and the White test (ii) without and (iii) with interactions; explain the tests and compare the results.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For the model of a): Compare (</a:t>
            </a:r>
            <a:r>
              <a:rPr lang="en-US" sz="1800" dirty="0" err="1"/>
              <a:t>i</a:t>
            </a:r>
            <a:r>
              <a:rPr lang="en-US" sz="1800" dirty="0"/>
              <a:t>) the OLS and (ii) the White standard errors with HC</a:t>
            </a:r>
            <a:r>
              <a:rPr lang="en-US" sz="1800" baseline="-25000" dirty="0"/>
              <a:t>0</a:t>
            </a:r>
            <a:r>
              <a:rPr lang="en-US" sz="1800" dirty="0"/>
              <a:t> of the estimated coefficients.</a:t>
            </a:r>
          </a:p>
          <a:p>
            <a:pPr marL="784225" lvl="1" indent="-457200">
              <a:buSzPct val="100000"/>
              <a:buFont typeface="Garamond" pitchFamily="18" charset="0"/>
              <a:buAutoNum type="alphaLcParenR"/>
            </a:pPr>
            <a:r>
              <a:rPr lang="en-US" sz="1800" dirty="0"/>
              <a:t>Estimate (</a:t>
            </a:r>
            <a:r>
              <a:rPr lang="en-US" sz="1800" dirty="0" err="1"/>
              <a:t>i</a:t>
            </a:r>
            <a:r>
              <a:rPr lang="en-US" sz="1800" dirty="0"/>
              <a:t>) the model of a), using FGLS and weights obtained in the auxiliary regression of the Breusch-Pagan test in b); (ii) comment on the estimates of the coefficients, the standard errors, and the R</a:t>
            </a:r>
            <a:r>
              <a:rPr lang="en-US" sz="1800" baseline="30000" dirty="0"/>
              <a:t>2</a:t>
            </a:r>
            <a:r>
              <a:rPr lang="en-US" sz="1800" dirty="0"/>
              <a:t> of this model and those of c)(</a:t>
            </a:r>
            <a:r>
              <a:rPr lang="en-US" sz="1800" dirty="0" err="1"/>
              <a:t>i</a:t>
            </a:r>
            <a:r>
              <a:rPr lang="en-US" sz="1800" dirty="0"/>
              <a:t>) and (ii).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6E8208-B8C8-4347-A18D-1F43AE43D42E}" type="slidenum">
              <a:rPr lang="de-AT" altLang="en-US"/>
              <a:pPr>
                <a:defRPr/>
              </a:pPr>
              <a:t>60</a:t>
            </a:fld>
            <a:endParaRPr lang="de-AT" alt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29613" cy="1139825"/>
          </a:xfrm>
        </p:spPr>
        <p:txBody>
          <a:bodyPr/>
          <a:lstStyle/>
          <a:p>
            <a:r>
              <a:rPr lang="en-US" sz="4000" dirty="0">
                <a:latin typeface="Verdana" pitchFamily="34" charset="0"/>
              </a:rPr>
              <a:t>Your Homework, </a:t>
            </a:r>
            <a:r>
              <a:rPr lang="en-US" sz="2800" dirty="0">
                <a:latin typeface="Verdana" pitchFamily="34" charset="0"/>
              </a:rPr>
              <a:t>cont’d</a:t>
            </a:r>
            <a:endParaRPr lang="en-US" sz="4000" dirty="0">
              <a:latin typeface="Verdana" pitchFamily="34" charset="0"/>
            </a:endParaRPr>
          </a:p>
        </p:txBody>
      </p:sp>
      <p:sp>
        <p:nvSpPr>
          <p:cNvPr id="104451" name="Textplatzhalter 17"/>
          <p:cNvSpPr>
            <a:spLocks noGrp="1"/>
          </p:cNvSpPr>
          <p:nvPr>
            <p:ph type="body" sz="half" idx="1"/>
          </p:nvPr>
        </p:nvSpPr>
        <p:spPr>
          <a:xfrm>
            <a:off x="428625" y="1571625"/>
            <a:ext cx="8104188" cy="4400550"/>
          </a:xfrm>
        </p:spPr>
        <p:txBody>
          <a:bodyPr/>
          <a:lstStyle/>
          <a:p>
            <a:pPr marL="457200" indent="-457200">
              <a:buSzPct val="100000"/>
              <a:buFont typeface="Garamond" pitchFamily="18" charset="0"/>
              <a:buAutoNum type="arabicPeriod" startAt="2"/>
            </a:pPr>
            <a:r>
              <a:rPr lang="en-US" sz="2000" dirty="0"/>
              <a:t>Transform the variables of the model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 = 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</a:t>
            </a:r>
            <a:r>
              <a:rPr lang="en-US" sz="2000" dirty="0"/>
              <a:t>with E{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0 and V{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dirty="0"/>
              <a:t>} = </a:t>
            </a:r>
            <a:r>
              <a:rPr lang="en-US" sz="2000" dirty="0">
                <a:cs typeface="Arial" charset="0"/>
              </a:rPr>
              <a:t>σ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= σ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baseline="30000" dirty="0">
                <a:cs typeface="Arial" charset="0"/>
              </a:rPr>
              <a:t>2</a:t>
            </a:r>
            <a:r>
              <a:rPr lang="en-US" sz="2000" dirty="0">
                <a:cs typeface="Arial" charset="0"/>
              </a:rPr>
              <a:t> for </a:t>
            </a:r>
            <a:r>
              <a:rPr lang="en-US" sz="2000" i="1" dirty="0" err="1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 = 1, </a:t>
            </a:r>
            <a:r>
              <a:rPr lang="mr-IN" sz="2000" dirty="0">
                <a:cs typeface="Arial" charset="0"/>
              </a:rPr>
              <a:t>…</a:t>
            </a:r>
            <a:r>
              <a:rPr lang="de-AT" sz="2000" dirty="0">
                <a:cs typeface="Arial" charset="0"/>
              </a:rPr>
              <a:t>, </a:t>
            </a:r>
            <a:r>
              <a:rPr lang="de-AT" sz="2000" i="1" dirty="0">
                <a:cs typeface="Arial" charset="0"/>
              </a:rPr>
              <a:t>N</a:t>
            </a:r>
            <a:r>
              <a:rPr lang="de-AT" sz="2000" dirty="0">
                <a:cs typeface="Arial" charset="0"/>
              </a:rPr>
              <a:t>, </a:t>
            </a:r>
            <a:r>
              <a:rPr lang="en-US" sz="2000" dirty="0">
                <a:cs typeface="Arial" charset="0"/>
              </a:rPr>
              <a:t>by dividing each variable through </a:t>
            </a:r>
            <a:r>
              <a:rPr lang="en-US" sz="2000" i="1" dirty="0">
                <a:cs typeface="Arial" charset="0"/>
              </a:rPr>
              <a:t>h</a:t>
            </a:r>
            <a:r>
              <a:rPr lang="en-US" sz="2000" baseline="-25000" dirty="0">
                <a:cs typeface="Arial" charset="0"/>
              </a:rPr>
              <a:t>i</a:t>
            </a:r>
            <a:r>
              <a:rPr lang="en-US" sz="2000" dirty="0">
                <a:cs typeface="Arial" charset="0"/>
              </a:rPr>
              <a:t>: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-&gt; 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and (</a:t>
            </a:r>
            <a:r>
              <a:rPr lang="en-US" sz="2000" i="1" dirty="0"/>
              <a:t>x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baseline="-25000" dirty="0"/>
              <a:t> </a:t>
            </a:r>
            <a:r>
              <a:rPr lang="en-US" sz="2000" dirty="0"/>
              <a:t>-&gt;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)’. Show that for the model in transformed variables, </a:t>
            </a:r>
          </a:p>
          <a:p>
            <a:pPr marL="0" indent="0">
              <a:buSzPct val="100000"/>
              <a:buNone/>
            </a:pPr>
            <a:r>
              <a:rPr lang="en-US" sz="2000" i="1" dirty="0"/>
              <a:t>	</a:t>
            </a:r>
            <a:r>
              <a:rPr lang="en-US" sz="2000" i="1" dirty="0" err="1"/>
              <a:t>y</a:t>
            </a:r>
            <a:r>
              <a:rPr lang="en-US" sz="2000" baseline="-25000" dirty="0" err="1"/>
              <a:t>i</a:t>
            </a:r>
            <a:r>
              <a:rPr lang="en-US" sz="2000" baseline="-25000" dirty="0"/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 = (</a:t>
            </a:r>
            <a:r>
              <a:rPr lang="en-US" sz="2000" i="1" dirty="0"/>
              <a:t>x</a:t>
            </a:r>
            <a:r>
              <a:rPr lang="en-US" sz="2000" baseline="-25000" dirty="0"/>
              <a:t>i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r>
              <a:rPr lang="en-US" sz="2000" dirty="0"/>
              <a:t>)’</a:t>
            </a:r>
            <a:r>
              <a:rPr lang="en-US" sz="2000" dirty="0">
                <a:cs typeface="Arial" charset="0"/>
              </a:rPr>
              <a:t>β</a:t>
            </a:r>
            <a:r>
              <a:rPr lang="en-US" sz="2000" dirty="0"/>
              <a:t> + </a:t>
            </a:r>
            <a:r>
              <a:rPr lang="en-US" sz="2000" dirty="0" err="1">
                <a:cs typeface="Arial" charset="0"/>
              </a:rPr>
              <a:t>ε</a:t>
            </a:r>
            <a:r>
              <a:rPr lang="en-US" sz="2000" baseline="-25000" dirty="0" err="1">
                <a:cs typeface="Arial" charset="0"/>
              </a:rPr>
              <a:t>i</a:t>
            </a:r>
            <a:r>
              <a:rPr lang="en-US" sz="2000" baseline="-25000" dirty="0">
                <a:cs typeface="Arial" charset="0"/>
              </a:rPr>
              <a:t> </a:t>
            </a:r>
            <a:r>
              <a:rPr lang="en-US" sz="2000" dirty="0"/>
              <a:t>/</a:t>
            </a:r>
            <a:r>
              <a:rPr lang="en-US" sz="2000" i="1" dirty="0"/>
              <a:t>h</a:t>
            </a:r>
            <a:r>
              <a:rPr lang="en-US" sz="2000" baseline="-25000" dirty="0"/>
              <a:t>i</a:t>
            </a:r>
            <a:endParaRPr lang="en-US" sz="2000" dirty="0"/>
          </a:p>
          <a:p>
            <a:pPr marL="0" indent="0">
              <a:buSzPct val="100000"/>
              <a:buNone/>
            </a:pPr>
            <a:r>
              <a:rPr lang="en-US" sz="2000" dirty="0"/>
              <a:t>       the Gauss-Markov assumptions A3 and A4 are satisfied.</a:t>
            </a:r>
            <a:endParaRPr lang="en-US" sz="1600" baseline="-25000" dirty="0">
              <a:cs typeface="Arial" charset="0"/>
            </a:endParaRP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  <a:endParaRPr lang="de-AT" altLang="en-US" dirty="0"/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BEA6D-6710-4651-ADFE-DC80C1832977}" type="slidenum">
              <a:rPr lang="de-AT" altLang="en-US"/>
              <a:pPr>
                <a:defRPr/>
              </a:pPr>
              <a:t>61</a:t>
            </a:fld>
            <a:endParaRPr lang="de-AT" altLang="en-US" dirty="0"/>
          </a:p>
        </p:txBody>
      </p:sp>
      <p:sp>
        <p:nvSpPr>
          <p:cNvPr id="104455" name="Text Box 5"/>
          <p:cNvSpPr txBox="1">
            <a:spLocks noChangeArrowheads="1"/>
          </p:cNvSpPr>
          <p:nvPr/>
        </p:nvSpPr>
        <p:spPr bwMode="auto">
          <a:xfrm>
            <a:off x="1187450" y="3716338"/>
            <a:ext cx="4176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de-A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B18E8-ABFE-44AA-9988-0DF9ACE465BD}" type="slidenum">
              <a:rPr lang="de-AT" altLang="en-US"/>
              <a:pPr>
                <a:defRPr/>
              </a:pPr>
              <a:t>7</a:t>
            </a:fld>
            <a:endParaRPr lang="de-AT" altLang="en-US"/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Verdana" pitchFamily="34" charset="0"/>
              </a:rPr>
              <a:t>Household Income and Expenditures</a:t>
            </a:r>
            <a:r>
              <a:rPr lang="de-AT" sz="4000">
                <a:latin typeface="Verdana" pitchFamily="34" charset="0"/>
              </a:rPr>
              <a:t>, </a:t>
            </a:r>
            <a:r>
              <a:rPr lang="de-AT" sz="2400">
                <a:latin typeface="Verdana" pitchFamily="34" charset="0"/>
              </a:rPr>
              <a:t>cont‘d</a:t>
            </a:r>
          </a:p>
        </p:txBody>
      </p:sp>
      <p:sp>
        <p:nvSpPr>
          <p:cNvPr id="602115" name="Text Box 3"/>
          <p:cNvSpPr txBox="1">
            <a:spLocks noChangeArrowheads="1"/>
          </p:cNvSpPr>
          <p:nvPr/>
        </p:nvSpPr>
        <p:spPr bwMode="auto">
          <a:xfrm>
            <a:off x="611188" y="1984375"/>
            <a:ext cx="2952750" cy="410845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000" dirty="0"/>
              <a:t>Residuals e = y- ŷ from</a:t>
            </a:r>
          </a:p>
          <a:p>
            <a:pPr eaLnBrk="0" hangingPunct="0">
              <a:defRPr/>
            </a:pPr>
            <a:endParaRPr lang="en-US" sz="1100" dirty="0"/>
          </a:p>
          <a:p>
            <a:pPr eaLnBrk="0" hangingPunct="0">
              <a:defRPr/>
            </a:pPr>
            <a:r>
              <a:rPr lang="en-US" sz="2000" dirty="0"/>
              <a:t>   </a:t>
            </a:r>
            <a:r>
              <a:rPr lang="en-US" sz="2000" i="1" dirty="0"/>
              <a:t>Ŷ</a:t>
            </a:r>
            <a:r>
              <a:rPr lang="de-AT" sz="2000" dirty="0"/>
              <a:t> = 44.18 + 0.17 </a:t>
            </a:r>
            <a:r>
              <a:rPr lang="de-AT" sz="2000" i="1" dirty="0"/>
              <a:t>X</a:t>
            </a:r>
          </a:p>
          <a:p>
            <a:pPr eaLnBrk="0" hangingPunct="0">
              <a:defRPr/>
            </a:pPr>
            <a:endParaRPr lang="de-AT" sz="1000" i="1" dirty="0"/>
          </a:p>
          <a:p>
            <a:pPr eaLnBrk="0" hangingPunct="0">
              <a:defRPr/>
            </a:pPr>
            <a:r>
              <a:rPr lang="en-US" sz="2000" i="1" dirty="0"/>
              <a:t>X</a:t>
            </a:r>
            <a:r>
              <a:rPr lang="en-US" sz="2000" dirty="0"/>
              <a:t>: monthly HH-income </a:t>
            </a:r>
          </a:p>
          <a:p>
            <a:pPr eaLnBrk="0" hangingPunct="0">
              <a:defRPr/>
            </a:pPr>
            <a:r>
              <a:rPr lang="en-US" sz="2000" i="1" dirty="0"/>
              <a:t>Y</a:t>
            </a:r>
            <a:r>
              <a:rPr lang="en-US" sz="2000" dirty="0"/>
              <a:t>: monthly expenditures for durable goods</a:t>
            </a:r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r>
              <a:rPr lang="en-US" sz="2000" dirty="0"/>
              <a:t>the larger the income, the more scattered are the residuals</a:t>
            </a:r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/>
          </a:p>
          <a:p>
            <a:pPr eaLnBrk="0" hangingPunct="0">
              <a:defRPr/>
            </a:pPr>
            <a:endParaRPr lang="en-US" sz="2000" dirty="0"/>
          </a:p>
        </p:txBody>
      </p:sp>
      <p:grpSp>
        <p:nvGrpSpPr>
          <p:cNvPr id="44038" name="Group 4"/>
          <p:cNvGrpSpPr>
            <a:grpSpLocks noChangeAspect="1"/>
          </p:cNvGrpSpPr>
          <p:nvPr/>
        </p:nvGrpSpPr>
        <p:grpSpPr bwMode="auto">
          <a:xfrm>
            <a:off x="3689350" y="1773238"/>
            <a:ext cx="4824413" cy="4216400"/>
            <a:chOff x="2324" y="1117"/>
            <a:chExt cx="3039" cy="2656"/>
          </a:xfrm>
        </p:grpSpPr>
        <p:sp>
          <p:nvSpPr>
            <p:cNvPr id="44040" name="AutoShape 3"/>
            <p:cNvSpPr>
              <a:spLocks noChangeAspect="1" noChangeArrowheads="1" noTextEdit="1"/>
            </p:cNvSpPr>
            <p:nvPr/>
          </p:nvSpPr>
          <p:spPr bwMode="auto">
            <a:xfrm>
              <a:off x="2324" y="1117"/>
              <a:ext cx="3032" cy="2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4041" name="Group 205"/>
            <p:cNvGrpSpPr>
              <a:grpSpLocks/>
            </p:cNvGrpSpPr>
            <p:nvPr/>
          </p:nvGrpSpPr>
          <p:grpSpPr bwMode="auto">
            <a:xfrm>
              <a:off x="2324" y="1117"/>
              <a:ext cx="3039" cy="2656"/>
              <a:chOff x="2324" y="1117"/>
              <a:chExt cx="3039" cy="2656"/>
            </a:xfrm>
          </p:grpSpPr>
          <p:sp>
            <p:nvSpPr>
              <p:cNvPr id="44045" name="Rectangle 5"/>
              <p:cNvSpPr>
                <a:spLocks noChangeArrowheads="1"/>
              </p:cNvSpPr>
              <p:nvPr/>
            </p:nvSpPr>
            <p:spPr bwMode="auto">
              <a:xfrm>
                <a:off x="2324" y="1117"/>
                <a:ext cx="3039" cy="265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6" name="Rectangle 6"/>
              <p:cNvSpPr>
                <a:spLocks noChangeArrowheads="1"/>
              </p:cNvSpPr>
              <p:nvPr/>
            </p:nvSpPr>
            <p:spPr bwMode="auto">
              <a:xfrm>
                <a:off x="2324" y="1117"/>
                <a:ext cx="688" cy="2656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7" name="Rectangle 7"/>
              <p:cNvSpPr>
                <a:spLocks noChangeArrowheads="1"/>
              </p:cNvSpPr>
              <p:nvPr/>
            </p:nvSpPr>
            <p:spPr bwMode="auto">
              <a:xfrm>
                <a:off x="5142" y="1117"/>
                <a:ext cx="221" cy="2656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8" name="Rectangle 8"/>
              <p:cNvSpPr>
                <a:spLocks noChangeArrowheads="1"/>
              </p:cNvSpPr>
              <p:nvPr/>
            </p:nvSpPr>
            <p:spPr bwMode="auto">
              <a:xfrm>
                <a:off x="3012" y="1117"/>
                <a:ext cx="2130" cy="161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49" name="Rectangle 9"/>
              <p:cNvSpPr>
                <a:spLocks noChangeArrowheads="1"/>
              </p:cNvSpPr>
              <p:nvPr/>
            </p:nvSpPr>
            <p:spPr bwMode="auto">
              <a:xfrm>
                <a:off x="3012" y="3296"/>
                <a:ext cx="2130" cy="477"/>
              </a:xfrm>
              <a:prstGeom prst="rect">
                <a:avLst/>
              </a:prstGeom>
              <a:solidFill>
                <a:srgbClr val="FFFFFB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0" name="Rectangle 10"/>
              <p:cNvSpPr>
                <a:spLocks noChangeArrowheads="1"/>
              </p:cNvSpPr>
              <p:nvPr/>
            </p:nvSpPr>
            <p:spPr bwMode="auto">
              <a:xfrm>
                <a:off x="3012" y="1278"/>
                <a:ext cx="2130" cy="201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1" name="Rectangle 11"/>
              <p:cNvSpPr>
                <a:spLocks noChangeArrowheads="1"/>
              </p:cNvSpPr>
              <p:nvPr/>
            </p:nvSpPr>
            <p:spPr bwMode="auto">
              <a:xfrm>
                <a:off x="3012" y="1278"/>
                <a:ext cx="2130" cy="201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52" name="Freeform 12"/>
              <p:cNvSpPr>
                <a:spLocks/>
              </p:cNvSpPr>
              <p:nvPr/>
            </p:nvSpPr>
            <p:spPr bwMode="auto">
              <a:xfrm>
                <a:off x="3004" y="1278"/>
                <a:ext cx="2145" cy="2025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7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3" name="Line 13"/>
              <p:cNvSpPr>
                <a:spLocks noChangeShapeType="1"/>
              </p:cNvSpPr>
              <p:nvPr/>
            </p:nvSpPr>
            <p:spPr bwMode="auto">
              <a:xfrm>
                <a:off x="3004" y="1278"/>
                <a:ext cx="2145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4" name="Rectangle 14"/>
              <p:cNvSpPr>
                <a:spLocks noChangeArrowheads="1"/>
              </p:cNvSpPr>
              <p:nvPr/>
            </p:nvSpPr>
            <p:spPr bwMode="auto">
              <a:xfrm>
                <a:off x="2701" y="3212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-600</a:t>
                </a:r>
                <a:endParaRPr lang="en-US"/>
              </a:p>
            </p:txBody>
          </p:sp>
          <p:sp>
            <p:nvSpPr>
              <p:cNvPr id="44055" name="Line 15"/>
              <p:cNvSpPr>
                <a:spLocks noChangeShapeType="1"/>
              </p:cNvSpPr>
              <p:nvPr/>
            </p:nvSpPr>
            <p:spPr bwMode="auto">
              <a:xfrm>
                <a:off x="2960" y="3296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6" name="Rectangle 16"/>
              <p:cNvSpPr>
                <a:spLocks noChangeArrowheads="1"/>
              </p:cNvSpPr>
              <p:nvPr/>
            </p:nvSpPr>
            <p:spPr bwMode="auto">
              <a:xfrm>
                <a:off x="2701" y="2876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-400</a:t>
                </a:r>
                <a:endParaRPr lang="en-US"/>
              </a:p>
            </p:txBody>
          </p:sp>
          <p:sp>
            <p:nvSpPr>
              <p:cNvPr id="44057" name="Line 17"/>
              <p:cNvSpPr>
                <a:spLocks noChangeShapeType="1"/>
              </p:cNvSpPr>
              <p:nvPr/>
            </p:nvSpPr>
            <p:spPr bwMode="auto">
              <a:xfrm>
                <a:off x="2960" y="2960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58" name="Rectangle 18"/>
              <p:cNvSpPr>
                <a:spLocks noChangeArrowheads="1"/>
              </p:cNvSpPr>
              <p:nvPr/>
            </p:nvSpPr>
            <p:spPr bwMode="auto">
              <a:xfrm>
                <a:off x="2701" y="2540"/>
                <a:ext cx="28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-200</a:t>
                </a:r>
                <a:endParaRPr lang="en-US"/>
              </a:p>
            </p:txBody>
          </p:sp>
          <p:sp>
            <p:nvSpPr>
              <p:cNvPr id="44059" name="Line 19"/>
              <p:cNvSpPr>
                <a:spLocks noChangeShapeType="1"/>
              </p:cNvSpPr>
              <p:nvPr/>
            </p:nvSpPr>
            <p:spPr bwMode="auto">
              <a:xfrm>
                <a:off x="2960" y="2624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0" name="Rectangle 20"/>
              <p:cNvSpPr>
                <a:spLocks noChangeArrowheads="1"/>
              </p:cNvSpPr>
              <p:nvPr/>
            </p:nvSpPr>
            <p:spPr bwMode="auto">
              <a:xfrm>
                <a:off x="2871" y="2203"/>
                <a:ext cx="1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4061" name="Line 21"/>
              <p:cNvSpPr>
                <a:spLocks noChangeShapeType="1"/>
              </p:cNvSpPr>
              <p:nvPr/>
            </p:nvSpPr>
            <p:spPr bwMode="auto">
              <a:xfrm>
                <a:off x="2960" y="2287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2" name="Rectangle 22"/>
              <p:cNvSpPr>
                <a:spLocks noChangeArrowheads="1"/>
              </p:cNvSpPr>
              <p:nvPr/>
            </p:nvSpPr>
            <p:spPr bwMode="auto">
              <a:xfrm>
                <a:off x="2738" y="1874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</a:t>
                </a:r>
                <a:endParaRPr lang="en-US"/>
              </a:p>
            </p:txBody>
          </p:sp>
          <p:sp>
            <p:nvSpPr>
              <p:cNvPr id="44063" name="Line 23"/>
              <p:cNvSpPr>
                <a:spLocks noChangeShapeType="1"/>
              </p:cNvSpPr>
              <p:nvPr/>
            </p:nvSpPr>
            <p:spPr bwMode="auto">
              <a:xfrm>
                <a:off x="2960" y="1951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4" name="Rectangle 24"/>
              <p:cNvSpPr>
                <a:spLocks noChangeArrowheads="1"/>
              </p:cNvSpPr>
              <p:nvPr/>
            </p:nvSpPr>
            <p:spPr bwMode="auto">
              <a:xfrm>
                <a:off x="2738" y="1537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</a:t>
                </a:r>
                <a:endParaRPr lang="en-US"/>
              </a:p>
            </p:txBody>
          </p:sp>
          <p:sp>
            <p:nvSpPr>
              <p:cNvPr id="44065" name="Line 25"/>
              <p:cNvSpPr>
                <a:spLocks noChangeShapeType="1"/>
              </p:cNvSpPr>
              <p:nvPr/>
            </p:nvSpPr>
            <p:spPr bwMode="auto">
              <a:xfrm>
                <a:off x="2960" y="1615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6" name="Rectangle 26"/>
              <p:cNvSpPr>
                <a:spLocks noChangeArrowheads="1"/>
              </p:cNvSpPr>
              <p:nvPr/>
            </p:nvSpPr>
            <p:spPr bwMode="auto">
              <a:xfrm>
                <a:off x="2738" y="1201"/>
                <a:ext cx="25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</a:t>
                </a:r>
                <a:endParaRPr lang="en-US"/>
              </a:p>
            </p:txBody>
          </p:sp>
          <p:sp>
            <p:nvSpPr>
              <p:cNvPr id="44067" name="Line 27"/>
              <p:cNvSpPr>
                <a:spLocks noChangeShapeType="1"/>
              </p:cNvSpPr>
              <p:nvPr/>
            </p:nvSpPr>
            <p:spPr bwMode="auto">
              <a:xfrm>
                <a:off x="2960" y="1285"/>
                <a:ext cx="44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68" name="Rectangle 28"/>
              <p:cNvSpPr>
                <a:spLocks noChangeArrowheads="1"/>
              </p:cNvSpPr>
              <p:nvPr/>
            </p:nvSpPr>
            <p:spPr bwMode="auto">
              <a:xfrm>
                <a:off x="2982" y="3360"/>
                <a:ext cx="1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4069" name="Line 29"/>
              <p:cNvSpPr>
                <a:spLocks noChangeShapeType="1"/>
              </p:cNvSpPr>
              <p:nvPr/>
            </p:nvSpPr>
            <p:spPr bwMode="auto">
              <a:xfrm>
                <a:off x="301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0" name="Rectangle 30"/>
              <p:cNvSpPr>
                <a:spLocks noChangeArrowheads="1"/>
              </p:cNvSpPr>
              <p:nvPr/>
            </p:nvSpPr>
            <p:spPr bwMode="auto">
              <a:xfrm>
                <a:off x="3234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2000</a:t>
                </a:r>
                <a:endParaRPr lang="en-US"/>
              </a:p>
            </p:txBody>
          </p:sp>
          <p:sp>
            <p:nvSpPr>
              <p:cNvPr id="44071" name="Line 31"/>
              <p:cNvSpPr>
                <a:spLocks noChangeShapeType="1"/>
              </p:cNvSpPr>
              <p:nvPr/>
            </p:nvSpPr>
            <p:spPr bwMode="auto">
              <a:xfrm>
                <a:off x="336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2" name="Rectangle 32"/>
              <p:cNvSpPr>
                <a:spLocks noChangeArrowheads="1"/>
              </p:cNvSpPr>
              <p:nvPr/>
            </p:nvSpPr>
            <p:spPr bwMode="auto">
              <a:xfrm>
                <a:off x="3589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4000</a:t>
                </a:r>
                <a:endParaRPr lang="en-US"/>
              </a:p>
            </p:txBody>
          </p:sp>
          <p:sp>
            <p:nvSpPr>
              <p:cNvPr id="44073" name="Line 33"/>
              <p:cNvSpPr>
                <a:spLocks noChangeShapeType="1"/>
              </p:cNvSpPr>
              <p:nvPr/>
            </p:nvSpPr>
            <p:spPr bwMode="auto">
              <a:xfrm>
                <a:off x="372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4" name="Rectangle 34"/>
              <p:cNvSpPr>
                <a:spLocks noChangeArrowheads="1"/>
              </p:cNvSpPr>
              <p:nvPr/>
            </p:nvSpPr>
            <p:spPr bwMode="auto">
              <a:xfrm>
                <a:off x="3944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6000</a:t>
                </a:r>
                <a:endParaRPr lang="en-US"/>
              </a:p>
            </p:txBody>
          </p:sp>
          <p:sp>
            <p:nvSpPr>
              <p:cNvPr id="44075" name="Line 35"/>
              <p:cNvSpPr>
                <a:spLocks noChangeShapeType="1"/>
              </p:cNvSpPr>
              <p:nvPr/>
            </p:nvSpPr>
            <p:spPr bwMode="auto">
              <a:xfrm>
                <a:off x="407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6" name="Rectangle 36"/>
              <p:cNvSpPr>
                <a:spLocks noChangeArrowheads="1"/>
              </p:cNvSpPr>
              <p:nvPr/>
            </p:nvSpPr>
            <p:spPr bwMode="auto">
              <a:xfrm>
                <a:off x="4298" y="3360"/>
                <a:ext cx="318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8000</a:t>
                </a:r>
                <a:endParaRPr lang="en-US"/>
              </a:p>
            </p:txBody>
          </p:sp>
          <p:sp>
            <p:nvSpPr>
              <p:cNvPr id="44077" name="Line 37"/>
              <p:cNvSpPr>
                <a:spLocks noChangeShapeType="1"/>
              </p:cNvSpPr>
              <p:nvPr/>
            </p:nvSpPr>
            <p:spPr bwMode="auto">
              <a:xfrm>
                <a:off x="4432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78" name="Rectangle 38"/>
              <p:cNvSpPr>
                <a:spLocks noChangeArrowheads="1"/>
              </p:cNvSpPr>
              <p:nvPr/>
            </p:nvSpPr>
            <p:spPr bwMode="auto">
              <a:xfrm>
                <a:off x="4616" y="3360"/>
                <a:ext cx="385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10000</a:t>
                </a:r>
                <a:endParaRPr lang="en-US"/>
              </a:p>
            </p:txBody>
          </p:sp>
          <p:sp>
            <p:nvSpPr>
              <p:cNvPr id="44079" name="Line 39"/>
              <p:cNvSpPr>
                <a:spLocks noChangeShapeType="1"/>
              </p:cNvSpPr>
              <p:nvPr/>
            </p:nvSpPr>
            <p:spPr bwMode="auto">
              <a:xfrm>
                <a:off x="4787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80" name="Rectangle 40"/>
              <p:cNvSpPr>
                <a:spLocks noChangeArrowheads="1"/>
              </p:cNvSpPr>
              <p:nvPr/>
            </p:nvSpPr>
            <p:spPr bwMode="auto">
              <a:xfrm>
                <a:off x="4971" y="3360"/>
                <a:ext cx="385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12000</a:t>
                </a:r>
                <a:endParaRPr lang="en-US"/>
              </a:p>
            </p:txBody>
          </p:sp>
          <p:sp>
            <p:nvSpPr>
              <p:cNvPr id="44081" name="Line 41"/>
              <p:cNvSpPr>
                <a:spLocks noChangeShapeType="1"/>
              </p:cNvSpPr>
              <p:nvPr/>
            </p:nvSpPr>
            <p:spPr bwMode="auto">
              <a:xfrm>
                <a:off x="5134" y="3303"/>
                <a:ext cx="1" cy="43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082" name="Oval 42"/>
              <p:cNvSpPr>
                <a:spLocks noChangeArrowheads="1"/>
              </p:cNvSpPr>
              <p:nvPr/>
            </p:nvSpPr>
            <p:spPr bwMode="auto">
              <a:xfrm>
                <a:off x="3049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3" name="Oval 43"/>
              <p:cNvSpPr>
                <a:spLocks noChangeArrowheads="1"/>
              </p:cNvSpPr>
              <p:nvPr/>
            </p:nvSpPr>
            <p:spPr bwMode="auto">
              <a:xfrm>
                <a:off x="3049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4" name="Oval 44"/>
              <p:cNvSpPr>
                <a:spLocks noChangeArrowheads="1"/>
              </p:cNvSpPr>
              <p:nvPr/>
            </p:nvSpPr>
            <p:spPr bwMode="auto">
              <a:xfrm>
                <a:off x="3078" y="217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5" name="Oval 45"/>
              <p:cNvSpPr>
                <a:spLocks noChangeArrowheads="1"/>
              </p:cNvSpPr>
              <p:nvPr/>
            </p:nvSpPr>
            <p:spPr bwMode="auto">
              <a:xfrm>
                <a:off x="3078" y="217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6" name="Oval 46"/>
              <p:cNvSpPr>
                <a:spLocks noChangeArrowheads="1"/>
              </p:cNvSpPr>
              <p:nvPr/>
            </p:nvSpPr>
            <p:spPr bwMode="auto">
              <a:xfrm>
                <a:off x="3108" y="21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7" name="Oval 47"/>
              <p:cNvSpPr>
                <a:spLocks noChangeArrowheads="1"/>
              </p:cNvSpPr>
              <p:nvPr/>
            </p:nvSpPr>
            <p:spPr bwMode="auto">
              <a:xfrm>
                <a:off x="3108" y="21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8" name="Oval 48"/>
              <p:cNvSpPr>
                <a:spLocks noChangeArrowheads="1"/>
              </p:cNvSpPr>
              <p:nvPr/>
            </p:nvSpPr>
            <p:spPr bwMode="auto">
              <a:xfrm>
                <a:off x="3130" y="218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9" name="Oval 49"/>
              <p:cNvSpPr>
                <a:spLocks noChangeArrowheads="1"/>
              </p:cNvSpPr>
              <p:nvPr/>
            </p:nvSpPr>
            <p:spPr bwMode="auto">
              <a:xfrm>
                <a:off x="3130" y="218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0" name="Oval 50"/>
              <p:cNvSpPr>
                <a:spLocks noChangeArrowheads="1"/>
              </p:cNvSpPr>
              <p:nvPr/>
            </p:nvSpPr>
            <p:spPr bwMode="auto">
              <a:xfrm>
                <a:off x="3137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1" name="Oval 51"/>
              <p:cNvSpPr>
                <a:spLocks noChangeArrowheads="1"/>
              </p:cNvSpPr>
              <p:nvPr/>
            </p:nvSpPr>
            <p:spPr bwMode="auto">
              <a:xfrm>
                <a:off x="3137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2" name="Oval 52"/>
              <p:cNvSpPr>
                <a:spLocks noChangeArrowheads="1"/>
              </p:cNvSpPr>
              <p:nvPr/>
            </p:nvSpPr>
            <p:spPr bwMode="auto">
              <a:xfrm>
                <a:off x="3145" y="226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3" name="Oval 53"/>
              <p:cNvSpPr>
                <a:spLocks noChangeArrowheads="1"/>
              </p:cNvSpPr>
              <p:nvPr/>
            </p:nvSpPr>
            <p:spPr bwMode="auto">
              <a:xfrm>
                <a:off x="3145" y="226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4" name="Oval 54"/>
              <p:cNvSpPr>
                <a:spLocks noChangeArrowheads="1"/>
              </p:cNvSpPr>
              <p:nvPr/>
            </p:nvSpPr>
            <p:spPr bwMode="auto">
              <a:xfrm>
                <a:off x="3182" y="214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5" name="Oval 55"/>
              <p:cNvSpPr>
                <a:spLocks noChangeArrowheads="1"/>
              </p:cNvSpPr>
              <p:nvPr/>
            </p:nvSpPr>
            <p:spPr bwMode="auto">
              <a:xfrm>
                <a:off x="3182" y="214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6" name="Oval 56"/>
              <p:cNvSpPr>
                <a:spLocks noChangeArrowheads="1"/>
              </p:cNvSpPr>
              <p:nvPr/>
            </p:nvSpPr>
            <p:spPr bwMode="auto">
              <a:xfrm>
                <a:off x="3197" y="205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7" name="Oval 57"/>
              <p:cNvSpPr>
                <a:spLocks noChangeArrowheads="1"/>
              </p:cNvSpPr>
              <p:nvPr/>
            </p:nvSpPr>
            <p:spPr bwMode="auto">
              <a:xfrm>
                <a:off x="3197" y="205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8" name="Oval 58"/>
              <p:cNvSpPr>
                <a:spLocks noChangeArrowheads="1"/>
              </p:cNvSpPr>
              <p:nvPr/>
            </p:nvSpPr>
            <p:spPr bwMode="auto">
              <a:xfrm>
                <a:off x="3197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99" name="Oval 59"/>
              <p:cNvSpPr>
                <a:spLocks noChangeArrowheads="1"/>
              </p:cNvSpPr>
              <p:nvPr/>
            </p:nvSpPr>
            <p:spPr bwMode="auto">
              <a:xfrm>
                <a:off x="3197" y="216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0" name="Oval 60"/>
              <p:cNvSpPr>
                <a:spLocks noChangeArrowheads="1"/>
              </p:cNvSpPr>
              <p:nvPr/>
            </p:nvSpPr>
            <p:spPr bwMode="auto">
              <a:xfrm>
                <a:off x="3197" y="22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1" name="Oval 61"/>
              <p:cNvSpPr>
                <a:spLocks noChangeArrowheads="1"/>
              </p:cNvSpPr>
              <p:nvPr/>
            </p:nvSpPr>
            <p:spPr bwMode="auto">
              <a:xfrm>
                <a:off x="3197" y="22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2" name="Oval 62"/>
              <p:cNvSpPr>
                <a:spLocks noChangeArrowheads="1"/>
              </p:cNvSpPr>
              <p:nvPr/>
            </p:nvSpPr>
            <p:spPr bwMode="auto">
              <a:xfrm>
                <a:off x="3204" y="221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3" name="Oval 63"/>
              <p:cNvSpPr>
                <a:spLocks noChangeArrowheads="1"/>
              </p:cNvSpPr>
              <p:nvPr/>
            </p:nvSpPr>
            <p:spPr bwMode="auto">
              <a:xfrm>
                <a:off x="3204" y="221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4" name="Oval 64"/>
              <p:cNvSpPr>
                <a:spLocks noChangeArrowheads="1"/>
              </p:cNvSpPr>
              <p:nvPr/>
            </p:nvSpPr>
            <p:spPr bwMode="auto">
              <a:xfrm>
                <a:off x="3219" y="2294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5" name="Oval 65"/>
              <p:cNvSpPr>
                <a:spLocks noChangeArrowheads="1"/>
              </p:cNvSpPr>
              <p:nvPr/>
            </p:nvSpPr>
            <p:spPr bwMode="auto">
              <a:xfrm>
                <a:off x="3219" y="2294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6" name="Oval 66"/>
              <p:cNvSpPr>
                <a:spLocks noChangeArrowheads="1"/>
              </p:cNvSpPr>
              <p:nvPr/>
            </p:nvSpPr>
            <p:spPr bwMode="auto">
              <a:xfrm>
                <a:off x="3219" y="2259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7" name="Oval 67"/>
              <p:cNvSpPr>
                <a:spLocks noChangeArrowheads="1"/>
              </p:cNvSpPr>
              <p:nvPr/>
            </p:nvSpPr>
            <p:spPr bwMode="auto">
              <a:xfrm>
                <a:off x="3219" y="2259"/>
                <a:ext cx="29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8" name="Oval 68"/>
              <p:cNvSpPr>
                <a:spLocks noChangeArrowheads="1"/>
              </p:cNvSpPr>
              <p:nvPr/>
            </p:nvSpPr>
            <p:spPr bwMode="auto">
              <a:xfrm>
                <a:off x="3226" y="209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09" name="Oval 69"/>
              <p:cNvSpPr>
                <a:spLocks noChangeArrowheads="1"/>
              </p:cNvSpPr>
              <p:nvPr/>
            </p:nvSpPr>
            <p:spPr bwMode="auto">
              <a:xfrm>
                <a:off x="3226" y="209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0" name="Oval 70"/>
              <p:cNvSpPr>
                <a:spLocks noChangeArrowheads="1"/>
              </p:cNvSpPr>
              <p:nvPr/>
            </p:nvSpPr>
            <p:spPr bwMode="auto">
              <a:xfrm>
                <a:off x="3234" y="223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1" name="Oval 71"/>
              <p:cNvSpPr>
                <a:spLocks noChangeArrowheads="1"/>
              </p:cNvSpPr>
              <p:nvPr/>
            </p:nvSpPr>
            <p:spPr bwMode="auto">
              <a:xfrm>
                <a:off x="3234" y="223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2" name="Oval 72"/>
              <p:cNvSpPr>
                <a:spLocks noChangeArrowheads="1"/>
              </p:cNvSpPr>
              <p:nvPr/>
            </p:nvSpPr>
            <p:spPr bwMode="auto">
              <a:xfrm>
                <a:off x="3241" y="2161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3" name="Oval 73"/>
              <p:cNvSpPr>
                <a:spLocks noChangeArrowheads="1"/>
              </p:cNvSpPr>
              <p:nvPr/>
            </p:nvSpPr>
            <p:spPr bwMode="auto">
              <a:xfrm>
                <a:off x="3241" y="2161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4" name="Oval 74"/>
              <p:cNvSpPr>
                <a:spLocks noChangeArrowheads="1"/>
              </p:cNvSpPr>
              <p:nvPr/>
            </p:nvSpPr>
            <p:spPr bwMode="auto">
              <a:xfrm>
                <a:off x="3248" y="237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5" name="Oval 75"/>
              <p:cNvSpPr>
                <a:spLocks noChangeArrowheads="1"/>
              </p:cNvSpPr>
              <p:nvPr/>
            </p:nvSpPr>
            <p:spPr bwMode="auto">
              <a:xfrm>
                <a:off x="3248" y="237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6" name="Oval 76"/>
              <p:cNvSpPr>
                <a:spLocks noChangeArrowheads="1"/>
              </p:cNvSpPr>
              <p:nvPr/>
            </p:nvSpPr>
            <p:spPr bwMode="auto">
              <a:xfrm>
                <a:off x="3248" y="2280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7" name="Oval 77"/>
              <p:cNvSpPr>
                <a:spLocks noChangeArrowheads="1"/>
              </p:cNvSpPr>
              <p:nvPr/>
            </p:nvSpPr>
            <p:spPr bwMode="auto">
              <a:xfrm>
                <a:off x="3248" y="2280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8" name="Oval 78"/>
              <p:cNvSpPr>
                <a:spLocks noChangeArrowheads="1"/>
              </p:cNvSpPr>
              <p:nvPr/>
            </p:nvSpPr>
            <p:spPr bwMode="auto">
              <a:xfrm>
                <a:off x="3263" y="235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19" name="Oval 79"/>
              <p:cNvSpPr>
                <a:spLocks noChangeArrowheads="1"/>
              </p:cNvSpPr>
              <p:nvPr/>
            </p:nvSpPr>
            <p:spPr bwMode="auto">
              <a:xfrm>
                <a:off x="3263" y="235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0" name="Oval 80"/>
              <p:cNvSpPr>
                <a:spLocks noChangeArrowheads="1"/>
              </p:cNvSpPr>
              <p:nvPr/>
            </p:nvSpPr>
            <p:spPr bwMode="auto">
              <a:xfrm>
                <a:off x="3271" y="233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1" name="Oval 81"/>
              <p:cNvSpPr>
                <a:spLocks noChangeArrowheads="1"/>
              </p:cNvSpPr>
              <p:nvPr/>
            </p:nvSpPr>
            <p:spPr bwMode="auto">
              <a:xfrm>
                <a:off x="3271" y="2336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2" name="Oval 82"/>
              <p:cNvSpPr>
                <a:spLocks noChangeArrowheads="1"/>
              </p:cNvSpPr>
              <p:nvPr/>
            </p:nvSpPr>
            <p:spPr bwMode="auto">
              <a:xfrm>
                <a:off x="3285" y="244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3" name="Oval 83"/>
              <p:cNvSpPr>
                <a:spLocks noChangeArrowheads="1"/>
              </p:cNvSpPr>
              <p:nvPr/>
            </p:nvSpPr>
            <p:spPr bwMode="auto">
              <a:xfrm>
                <a:off x="3285" y="244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4" name="Oval 84"/>
              <p:cNvSpPr>
                <a:spLocks noChangeArrowheads="1"/>
              </p:cNvSpPr>
              <p:nvPr/>
            </p:nvSpPr>
            <p:spPr bwMode="auto">
              <a:xfrm>
                <a:off x="3300" y="2477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5" name="Oval 85"/>
              <p:cNvSpPr>
                <a:spLocks noChangeArrowheads="1"/>
              </p:cNvSpPr>
              <p:nvPr/>
            </p:nvSpPr>
            <p:spPr bwMode="auto">
              <a:xfrm>
                <a:off x="3300" y="2477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6" name="Oval 86"/>
              <p:cNvSpPr>
                <a:spLocks noChangeArrowheads="1"/>
              </p:cNvSpPr>
              <p:nvPr/>
            </p:nvSpPr>
            <p:spPr bwMode="auto">
              <a:xfrm>
                <a:off x="3315" y="207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7" name="Oval 87"/>
              <p:cNvSpPr>
                <a:spLocks noChangeArrowheads="1"/>
              </p:cNvSpPr>
              <p:nvPr/>
            </p:nvSpPr>
            <p:spPr bwMode="auto">
              <a:xfrm>
                <a:off x="3315" y="207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8" name="Oval 88"/>
              <p:cNvSpPr>
                <a:spLocks noChangeArrowheads="1"/>
              </p:cNvSpPr>
              <p:nvPr/>
            </p:nvSpPr>
            <p:spPr bwMode="auto">
              <a:xfrm>
                <a:off x="3322" y="2252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29" name="Oval 89"/>
              <p:cNvSpPr>
                <a:spLocks noChangeArrowheads="1"/>
              </p:cNvSpPr>
              <p:nvPr/>
            </p:nvSpPr>
            <p:spPr bwMode="auto">
              <a:xfrm>
                <a:off x="3322" y="2252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0" name="Oval 90"/>
              <p:cNvSpPr>
                <a:spLocks noChangeArrowheads="1"/>
              </p:cNvSpPr>
              <p:nvPr/>
            </p:nvSpPr>
            <p:spPr bwMode="auto">
              <a:xfrm>
                <a:off x="3359" y="226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1" name="Oval 91"/>
              <p:cNvSpPr>
                <a:spLocks noChangeArrowheads="1"/>
              </p:cNvSpPr>
              <p:nvPr/>
            </p:nvSpPr>
            <p:spPr bwMode="auto">
              <a:xfrm>
                <a:off x="3359" y="226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2" name="Oval 92"/>
              <p:cNvSpPr>
                <a:spLocks noChangeArrowheads="1"/>
              </p:cNvSpPr>
              <p:nvPr/>
            </p:nvSpPr>
            <p:spPr bwMode="auto">
              <a:xfrm>
                <a:off x="3359" y="219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3" name="Oval 93"/>
              <p:cNvSpPr>
                <a:spLocks noChangeArrowheads="1"/>
              </p:cNvSpPr>
              <p:nvPr/>
            </p:nvSpPr>
            <p:spPr bwMode="auto">
              <a:xfrm>
                <a:off x="3359" y="219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4" name="Oval 94"/>
              <p:cNvSpPr>
                <a:spLocks noChangeArrowheads="1"/>
              </p:cNvSpPr>
              <p:nvPr/>
            </p:nvSpPr>
            <p:spPr bwMode="auto">
              <a:xfrm>
                <a:off x="3367" y="217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5" name="Oval 95"/>
              <p:cNvSpPr>
                <a:spLocks noChangeArrowheads="1"/>
              </p:cNvSpPr>
              <p:nvPr/>
            </p:nvSpPr>
            <p:spPr bwMode="auto">
              <a:xfrm>
                <a:off x="3367" y="217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6" name="Oval 96"/>
              <p:cNvSpPr>
                <a:spLocks noChangeArrowheads="1"/>
              </p:cNvSpPr>
              <p:nvPr/>
            </p:nvSpPr>
            <p:spPr bwMode="auto">
              <a:xfrm>
                <a:off x="3374" y="2406"/>
                <a:ext cx="22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7" name="Oval 97"/>
              <p:cNvSpPr>
                <a:spLocks noChangeArrowheads="1"/>
              </p:cNvSpPr>
              <p:nvPr/>
            </p:nvSpPr>
            <p:spPr bwMode="auto">
              <a:xfrm>
                <a:off x="3374" y="2406"/>
                <a:ext cx="22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8" name="Oval 98"/>
              <p:cNvSpPr>
                <a:spLocks noChangeArrowheads="1"/>
              </p:cNvSpPr>
              <p:nvPr/>
            </p:nvSpPr>
            <p:spPr bwMode="auto">
              <a:xfrm>
                <a:off x="3382" y="25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39" name="Oval 99"/>
              <p:cNvSpPr>
                <a:spLocks noChangeArrowheads="1"/>
              </p:cNvSpPr>
              <p:nvPr/>
            </p:nvSpPr>
            <p:spPr bwMode="auto">
              <a:xfrm>
                <a:off x="3382" y="2519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0" name="Oval 100"/>
              <p:cNvSpPr>
                <a:spLocks noChangeArrowheads="1"/>
              </p:cNvSpPr>
              <p:nvPr/>
            </p:nvSpPr>
            <p:spPr bwMode="auto">
              <a:xfrm>
                <a:off x="3382" y="197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1" name="Oval 101"/>
              <p:cNvSpPr>
                <a:spLocks noChangeArrowheads="1"/>
              </p:cNvSpPr>
              <p:nvPr/>
            </p:nvSpPr>
            <p:spPr bwMode="auto">
              <a:xfrm>
                <a:off x="3382" y="197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2" name="Oval 102"/>
              <p:cNvSpPr>
                <a:spLocks noChangeArrowheads="1"/>
              </p:cNvSpPr>
              <p:nvPr/>
            </p:nvSpPr>
            <p:spPr bwMode="auto">
              <a:xfrm>
                <a:off x="3433" y="2112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3" name="Oval 103"/>
              <p:cNvSpPr>
                <a:spLocks noChangeArrowheads="1"/>
              </p:cNvSpPr>
              <p:nvPr/>
            </p:nvSpPr>
            <p:spPr bwMode="auto">
              <a:xfrm>
                <a:off x="3433" y="2112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4" name="Oval 104"/>
              <p:cNvSpPr>
                <a:spLocks noChangeArrowheads="1"/>
              </p:cNvSpPr>
              <p:nvPr/>
            </p:nvSpPr>
            <p:spPr bwMode="auto">
              <a:xfrm>
                <a:off x="3455" y="2294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5" name="Oval 105"/>
              <p:cNvSpPr>
                <a:spLocks noChangeArrowheads="1"/>
              </p:cNvSpPr>
              <p:nvPr/>
            </p:nvSpPr>
            <p:spPr bwMode="auto">
              <a:xfrm>
                <a:off x="3455" y="2294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6" name="Oval 106"/>
              <p:cNvSpPr>
                <a:spLocks noChangeArrowheads="1"/>
              </p:cNvSpPr>
              <p:nvPr/>
            </p:nvSpPr>
            <p:spPr bwMode="auto">
              <a:xfrm>
                <a:off x="3463" y="26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7" name="Oval 107"/>
              <p:cNvSpPr>
                <a:spLocks noChangeArrowheads="1"/>
              </p:cNvSpPr>
              <p:nvPr/>
            </p:nvSpPr>
            <p:spPr bwMode="auto">
              <a:xfrm>
                <a:off x="3463" y="265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8" name="Oval 108"/>
              <p:cNvSpPr>
                <a:spLocks noChangeArrowheads="1"/>
              </p:cNvSpPr>
              <p:nvPr/>
            </p:nvSpPr>
            <p:spPr bwMode="auto">
              <a:xfrm>
                <a:off x="3463" y="206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49" name="Oval 109"/>
              <p:cNvSpPr>
                <a:spLocks noChangeArrowheads="1"/>
              </p:cNvSpPr>
              <p:nvPr/>
            </p:nvSpPr>
            <p:spPr bwMode="auto">
              <a:xfrm>
                <a:off x="3463" y="206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0" name="Oval 110"/>
              <p:cNvSpPr>
                <a:spLocks noChangeArrowheads="1"/>
              </p:cNvSpPr>
              <p:nvPr/>
            </p:nvSpPr>
            <p:spPr bwMode="auto">
              <a:xfrm>
                <a:off x="3522" y="234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1" name="Oval 111"/>
              <p:cNvSpPr>
                <a:spLocks noChangeArrowheads="1"/>
              </p:cNvSpPr>
              <p:nvPr/>
            </p:nvSpPr>
            <p:spPr bwMode="auto">
              <a:xfrm>
                <a:off x="3522" y="234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2" name="Oval 112"/>
              <p:cNvSpPr>
                <a:spLocks noChangeArrowheads="1"/>
              </p:cNvSpPr>
              <p:nvPr/>
            </p:nvSpPr>
            <p:spPr bwMode="auto">
              <a:xfrm>
                <a:off x="3537" y="235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3" name="Oval 113"/>
              <p:cNvSpPr>
                <a:spLocks noChangeArrowheads="1"/>
              </p:cNvSpPr>
              <p:nvPr/>
            </p:nvSpPr>
            <p:spPr bwMode="auto">
              <a:xfrm>
                <a:off x="3537" y="2357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4" name="Oval 114"/>
              <p:cNvSpPr>
                <a:spLocks noChangeArrowheads="1"/>
              </p:cNvSpPr>
              <p:nvPr/>
            </p:nvSpPr>
            <p:spPr bwMode="auto">
              <a:xfrm>
                <a:off x="3537" y="203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5" name="Oval 115"/>
              <p:cNvSpPr>
                <a:spLocks noChangeArrowheads="1"/>
              </p:cNvSpPr>
              <p:nvPr/>
            </p:nvSpPr>
            <p:spPr bwMode="auto">
              <a:xfrm>
                <a:off x="3537" y="203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6" name="Oval 116"/>
              <p:cNvSpPr>
                <a:spLocks noChangeArrowheads="1"/>
              </p:cNvSpPr>
              <p:nvPr/>
            </p:nvSpPr>
            <p:spPr bwMode="auto">
              <a:xfrm>
                <a:off x="3537" y="2420"/>
                <a:ext cx="29" cy="29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7" name="Oval 117"/>
              <p:cNvSpPr>
                <a:spLocks noChangeArrowheads="1"/>
              </p:cNvSpPr>
              <p:nvPr/>
            </p:nvSpPr>
            <p:spPr bwMode="auto">
              <a:xfrm>
                <a:off x="3537" y="2420"/>
                <a:ext cx="29" cy="29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8" name="Oval 118"/>
              <p:cNvSpPr>
                <a:spLocks noChangeArrowheads="1"/>
              </p:cNvSpPr>
              <p:nvPr/>
            </p:nvSpPr>
            <p:spPr bwMode="auto">
              <a:xfrm>
                <a:off x="3559" y="253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59" name="Oval 119"/>
              <p:cNvSpPr>
                <a:spLocks noChangeArrowheads="1"/>
              </p:cNvSpPr>
              <p:nvPr/>
            </p:nvSpPr>
            <p:spPr bwMode="auto">
              <a:xfrm>
                <a:off x="3559" y="253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0" name="Oval 120"/>
              <p:cNvSpPr>
                <a:spLocks noChangeArrowheads="1"/>
              </p:cNvSpPr>
              <p:nvPr/>
            </p:nvSpPr>
            <p:spPr bwMode="auto">
              <a:xfrm>
                <a:off x="3559" y="196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1" name="Oval 121"/>
              <p:cNvSpPr>
                <a:spLocks noChangeArrowheads="1"/>
              </p:cNvSpPr>
              <p:nvPr/>
            </p:nvSpPr>
            <p:spPr bwMode="auto">
              <a:xfrm>
                <a:off x="3559" y="1965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2" name="Oval 122"/>
              <p:cNvSpPr>
                <a:spLocks noChangeArrowheads="1"/>
              </p:cNvSpPr>
              <p:nvPr/>
            </p:nvSpPr>
            <p:spPr bwMode="auto">
              <a:xfrm>
                <a:off x="3574" y="25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3" name="Oval 123"/>
              <p:cNvSpPr>
                <a:spLocks noChangeArrowheads="1"/>
              </p:cNvSpPr>
              <p:nvPr/>
            </p:nvSpPr>
            <p:spPr bwMode="auto">
              <a:xfrm>
                <a:off x="3574" y="25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4" name="Oval 124"/>
              <p:cNvSpPr>
                <a:spLocks noChangeArrowheads="1"/>
              </p:cNvSpPr>
              <p:nvPr/>
            </p:nvSpPr>
            <p:spPr bwMode="auto">
              <a:xfrm>
                <a:off x="3581" y="1846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5" name="Oval 125"/>
              <p:cNvSpPr>
                <a:spLocks noChangeArrowheads="1"/>
              </p:cNvSpPr>
              <p:nvPr/>
            </p:nvSpPr>
            <p:spPr bwMode="auto">
              <a:xfrm>
                <a:off x="3581" y="1846"/>
                <a:ext cx="30" cy="21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6" name="Oval 126"/>
              <p:cNvSpPr>
                <a:spLocks noChangeArrowheads="1"/>
              </p:cNvSpPr>
              <p:nvPr/>
            </p:nvSpPr>
            <p:spPr bwMode="auto">
              <a:xfrm>
                <a:off x="3603" y="233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7" name="Oval 127"/>
              <p:cNvSpPr>
                <a:spLocks noChangeArrowheads="1"/>
              </p:cNvSpPr>
              <p:nvPr/>
            </p:nvSpPr>
            <p:spPr bwMode="auto">
              <a:xfrm>
                <a:off x="3603" y="2336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8" name="Oval 128"/>
              <p:cNvSpPr>
                <a:spLocks noChangeArrowheads="1"/>
              </p:cNvSpPr>
              <p:nvPr/>
            </p:nvSpPr>
            <p:spPr bwMode="auto">
              <a:xfrm>
                <a:off x="3640" y="2231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69" name="Oval 129"/>
              <p:cNvSpPr>
                <a:spLocks noChangeArrowheads="1"/>
              </p:cNvSpPr>
              <p:nvPr/>
            </p:nvSpPr>
            <p:spPr bwMode="auto">
              <a:xfrm>
                <a:off x="3640" y="2231"/>
                <a:ext cx="23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0" name="Oval 130"/>
              <p:cNvSpPr>
                <a:spLocks noChangeArrowheads="1"/>
              </p:cNvSpPr>
              <p:nvPr/>
            </p:nvSpPr>
            <p:spPr bwMode="auto">
              <a:xfrm>
                <a:off x="3655" y="255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1" name="Oval 131"/>
              <p:cNvSpPr>
                <a:spLocks noChangeArrowheads="1"/>
              </p:cNvSpPr>
              <p:nvPr/>
            </p:nvSpPr>
            <p:spPr bwMode="auto">
              <a:xfrm>
                <a:off x="3655" y="255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2" name="Oval 132"/>
              <p:cNvSpPr>
                <a:spLocks noChangeArrowheads="1"/>
              </p:cNvSpPr>
              <p:nvPr/>
            </p:nvSpPr>
            <p:spPr bwMode="auto">
              <a:xfrm>
                <a:off x="3655" y="226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3" name="Oval 133"/>
              <p:cNvSpPr>
                <a:spLocks noChangeArrowheads="1"/>
              </p:cNvSpPr>
              <p:nvPr/>
            </p:nvSpPr>
            <p:spPr bwMode="auto">
              <a:xfrm>
                <a:off x="3655" y="226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4" name="Oval 134"/>
              <p:cNvSpPr>
                <a:spLocks noChangeArrowheads="1"/>
              </p:cNvSpPr>
              <p:nvPr/>
            </p:nvSpPr>
            <p:spPr bwMode="auto">
              <a:xfrm>
                <a:off x="3685" y="216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5" name="Oval 135"/>
              <p:cNvSpPr>
                <a:spLocks noChangeArrowheads="1"/>
              </p:cNvSpPr>
              <p:nvPr/>
            </p:nvSpPr>
            <p:spPr bwMode="auto">
              <a:xfrm>
                <a:off x="3685" y="2168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6" name="Oval 136"/>
              <p:cNvSpPr>
                <a:spLocks noChangeArrowheads="1"/>
              </p:cNvSpPr>
              <p:nvPr/>
            </p:nvSpPr>
            <p:spPr bwMode="auto">
              <a:xfrm>
                <a:off x="3692" y="304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7" name="Oval 137"/>
              <p:cNvSpPr>
                <a:spLocks noChangeArrowheads="1"/>
              </p:cNvSpPr>
              <p:nvPr/>
            </p:nvSpPr>
            <p:spPr bwMode="auto">
              <a:xfrm>
                <a:off x="3692" y="3044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8" name="Oval 138"/>
              <p:cNvSpPr>
                <a:spLocks noChangeArrowheads="1"/>
              </p:cNvSpPr>
              <p:nvPr/>
            </p:nvSpPr>
            <p:spPr bwMode="auto">
              <a:xfrm>
                <a:off x="3751" y="252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79" name="Oval 139"/>
              <p:cNvSpPr>
                <a:spLocks noChangeArrowheads="1"/>
              </p:cNvSpPr>
              <p:nvPr/>
            </p:nvSpPr>
            <p:spPr bwMode="auto">
              <a:xfrm>
                <a:off x="3751" y="2526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0" name="Oval 140"/>
              <p:cNvSpPr>
                <a:spLocks noChangeArrowheads="1"/>
              </p:cNvSpPr>
              <p:nvPr/>
            </p:nvSpPr>
            <p:spPr bwMode="auto">
              <a:xfrm>
                <a:off x="3803" y="190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1" name="Oval 141"/>
              <p:cNvSpPr>
                <a:spLocks noChangeArrowheads="1"/>
              </p:cNvSpPr>
              <p:nvPr/>
            </p:nvSpPr>
            <p:spPr bwMode="auto">
              <a:xfrm>
                <a:off x="3803" y="190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2" name="Oval 142"/>
              <p:cNvSpPr>
                <a:spLocks noChangeArrowheads="1"/>
              </p:cNvSpPr>
              <p:nvPr/>
            </p:nvSpPr>
            <p:spPr bwMode="auto">
              <a:xfrm>
                <a:off x="3803" y="247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3" name="Oval 143"/>
              <p:cNvSpPr>
                <a:spLocks noChangeArrowheads="1"/>
              </p:cNvSpPr>
              <p:nvPr/>
            </p:nvSpPr>
            <p:spPr bwMode="auto">
              <a:xfrm>
                <a:off x="3803" y="247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4" name="Oval 144"/>
              <p:cNvSpPr>
                <a:spLocks noChangeArrowheads="1"/>
              </p:cNvSpPr>
              <p:nvPr/>
            </p:nvSpPr>
            <p:spPr bwMode="auto">
              <a:xfrm>
                <a:off x="3810" y="193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5" name="Oval 145"/>
              <p:cNvSpPr>
                <a:spLocks noChangeArrowheads="1"/>
              </p:cNvSpPr>
              <p:nvPr/>
            </p:nvSpPr>
            <p:spPr bwMode="auto">
              <a:xfrm>
                <a:off x="3810" y="1937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6" name="Oval 146"/>
              <p:cNvSpPr>
                <a:spLocks noChangeArrowheads="1"/>
              </p:cNvSpPr>
              <p:nvPr/>
            </p:nvSpPr>
            <p:spPr bwMode="auto">
              <a:xfrm>
                <a:off x="3855" y="269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7" name="Oval 147"/>
              <p:cNvSpPr>
                <a:spLocks noChangeArrowheads="1"/>
              </p:cNvSpPr>
              <p:nvPr/>
            </p:nvSpPr>
            <p:spPr bwMode="auto">
              <a:xfrm>
                <a:off x="3855" y="269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8" name="Oval 148"/>
              <p:cNvSpPr>
                <a:spLocks noChangeArrowheads="1"/>
              </p:cNvSpPr>
              <p:nvPr/>
            </p:nvSpPr>
            <p:spPr bwMode="auto">
              <a:xfrm>
                <a:off x="3855" y="295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89" name="Oval 149"/>
              <p:cNvSpPr>
                <a:spLocks noChangeArrowheads="1"/>
              </p:cNvSpPr>
              <p:nvPr/>
            </p:nvSpPr>
            <p:spPr bwMode="auto">
              <a:xfrm>
                <a:off x="3855" y="2953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0" name="Oval 150"/>
              <p:cNvSpPr>
                <a:spLocks noChangeArrowheads="1"/>
              </p:cNvSpPr>
              <p:nvPr/>
            </p:nvSpPr>
            <p:spPr bwMode="auto">
              <a:xfrm>
                <a:off x="3870" y="1650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1" name="Oval 151"/>
              <p:cNvSpPr>
                <a:spLocks noChangeArrowheads="1"/>
              </p:cNvSpPr>
              <p:nvPr/>
            </p:nvSpPr>
            <p:spPr bwMode="auto">
              <a:xfrm>
                <a:off x="3870" y="1650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2" name="Oval 152"/>
              <p:cNvSpPr>
                <a:spLocks noChangeArrowheads="1"/>
              </p:cNvSpPr>
              <p:nvPr/>
            </p:nvSpPr>
            <p:spPr bwMode="auto">
              <a:xfrm>
                <a:off x="3914" y="305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3" name="Oval 153"/>
              <p:cNvSpPr>
                <a:spLocks noChangeArrowheads="1"/>
              </p:cNvSpPr>
              <p:nvPr/>
            </p:nvSpPr>
            <p:spPr bwMode="auto">
              <a:xfrm>
                <a:off x="3914" y="305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4" name="Oval 154"/>
              <p:cNvSpPr>
                <a:spLocks noChangeArrowheads="1"/>
              </p:cNvSpPr>
              <p:nvPr/>
            </p:nvSpPr>
            <p:spPr bwMode="auto">
              <a:xfrm>
                <a:off x="3951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5" name="Oval 155"/>
              <p:cNvSpPr>
                <a:spLocks noChangeArrowheads="1"/>
              </p:cNvSpPr>
              <p:nvPr/>
            </p:nvSpPr>
            <p:spPr bwMode="auto">
              <a:xfrm>
                <a:off x="3951" y="2210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6" name="Oval 156"/>
              <p:cNvSpPr>
                <a:spLocks noChangeArrowheads="1"/>
              </p:cNvSpPr>
              <p:nvPr/>
            </p:nvSpPr>
            <p:spPr bwMode="auto">
              <a:xfrm>
                <a:off x="3981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7" name="Oval 157"/>
              <p:cNvSpPr>
                <a:spLocks noChangeArrowheads="1"/>
              </p:cNvSpPr>
              <p:nvPr/>
            </p:nvSpPr>
            <p:spPr bwMode="auto">
              <a:xfrm>
                <a:off x="3981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8" name="Oval 158"/>
              <p:cNvSpPr>
                <a:spLocks noChangeArrowheads="1"/>
              </p:cNvSpPr>
              <p:nvPr/>
            </p:nvSpPr>
            <p:spPr bwMode="auto">
              <a:xfrm>
                <a:off x="3981" y="166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99" name="Oval 159"/>
              <p:cNvSpPr>
                <a:spLocks noChangeArrowheads="1"/>
              </p:cNvSpPr>
              <p:nvPr/>
            </p:nvSpPr>
            <p:spPr bwMode="auto">
              <a:xfrm>
                <a:off x="3981" y="1664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0" name="Oval 160"/>
              <p:cNvSpPr>
                <a:spLocks noChangeArrowheads="1"/>
              </p:cNvSpPr>
              <p:nvPr/>
            </p:nvSpPr>
            <p:spPr bwMode="auto">
              <a:xfrm>
                <a:off x="3988" y="209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1" name="Oval 161"/>
              <p:cNvSpPr>
                <a:spLocks noChangeArrowheads="1"/>
              </p:cNvSpPr>
              <p:nvPr/>
            </p:nvSpPr>
            <p:spPr bwMode="auto">
              <a:xfrm>
                <a:off x="3988" y="209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2" name="Oval 162"/>
              <p:cNvSpPr>
                <a:spLocks noChangeArrowheads="1"/>
              </p:cNvSpPr>
              <p:nvPr/>
            </p:nvSpPr>
            <p:spPr bwMode="auto">
              <a:xfrm>
                <a:off x="4003" y="21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3" name="Oval 163"/>
              <p:cNvSpPr>
                <a:spLocks noChangeArrowheads="1"/>
              </p:cNvSpPr>
              <p:nvPr/>
            </p:nvSpPr>
            <p:spPr bwMode="auto">
              <a:xfrm>
                <a:off x="4003" y="2182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4" name="Oval 164"/>
              <p:cNvSpPr>
                <a:spLocks noChangeArrowheads="1"/>
              </p:cNvSpPr>
              <p:nvPr/>
            </p:nvSpPr>
            <p:spPr bwMode="auto">
              <a:xfrm>
                <a:off x="4017" y="246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5" name="Oval 165"/>
              <p:cNvSpPr>
                <a:spLocks noChangeArrowheads="1"/>
              </p:cNvSpPr>
              <p:nvPr/>
            </p:nvSpPr>
            <p:spPr bwMode="auto">
              <a:xfrm>
                <a:off x="4017" y="2463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6" name="Oval 166"/>
              <p:cNvSpPr>
                <a:spLocks noChangeArrowheads="1"/>
              </p:cNvSpPr>
              <p:nvPr/>
            </p:nvSpPr>
            <p:spPr bwMode="auto">
              <a:xfrm>
                <a:off x="4040" y="252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7" name="Oval 167"/>
              <p:cNvSpPr>
                <a:spLocks noChangeArrowheads="1"/>
              </p:cNvSpPr>
              <p:nvPr/>
            </p:nvSpPr>
            <p:spPr bwMode="auto">
              <a:xfrm>
                <a:off x="4040" y="2526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8" name="Oval 168"/>
              <p:cNvSpPr>
                <a:spLocks noChangeArrowheads="1"/>
              </p:cNvSpPr>
              <p:nvPr/>
            </p:nvSpPr>
            <p:spPr bwMode="auto">
              <a:xfrm>
                <a:off x="4054" y="230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09" name="Oval 169"/>
              <p:cNvSpPr>
                <a:spLocks noChangeArrowheads="1"/>
              </p:cNvSpPr>
              <p:nvPr/>
            </p:nvSpPr>
            <p:spPr bwMode="auto">
              <a:xfrm>
                <a:off x="4054" y="2301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0" name="Oval 170"/>
              <p:cNvSpPr>
                <a:spLocks noChangeArrowheads="1"/>
              </p:cNvSpPr>
              <p:nvPr/>
            </p:nvSpPr>
            <p:spPr bwMode="auto">
              <a:xfrm>
                <a:off x="4062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1" name="Oval 171"/>
              <p:cNvSpPr>
                <a:spLocks noChangeArrowheads="1"/>
              </p:cNvSpPr>
              <p:nvPr/>
            </p:nvSpPr>
            <p:spPr bwMode="auto">
              <a:xfrm>
                <a:off x="4062" y="2505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2" name="Oval 172"/>
              <p:cNvSpPr>
                <a:spLocks noChangeArrowheads="1"/>
              </p:cNvSpPr>
              <p:nvPr/>
            </p:nvSpPr>
            <p:spPr bwMode="auto">
              <a:xfrm>
                <a:off x="4151" y="270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3" name="Oval 173"/>
              <p:cNvSpPr>
                <a:spLocks noChangeArrowheads="1"/>
              </p:cNvSpPr>
              <p:nvPr/>
            </p:nvSpPr>
            <p:spPr bwMode="auto">
              <a:xfrm>
                <a:off x="4151" y="2701"/>
                <a:ext cx="29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4" name="Oval 174"/>
              <p:cNvSpPr>
                <a:spLocks noChangeArrowheads="1"/>
              </p:cNvSpPr>
              <p:nvPr/>
            </p:nvSpPr>
            <p:spPr bwMode="auto">
              <a:xfrm>
                <a:off x="4446" y="169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5" name="Oval 175"/>
              <p:cNvSpPr>
                <a:spLocks noChangeArrowheads="1"/>
              </p:cNvSpPr>
              <p:nvPr/>
            </p:nvSpPr>
            <p:spPr bwMode="auto">
              <a:xfrm>
                <a:off x="4446" y="1699"/>
                <a:ext cx="30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6" name="Oval 176"/>
              <p:cNvSpPr>
                <a:spLocks noChangeArrowheads="1"/>
              </p:cNvSpPr>
              <p:nvPr/>
            </p:nvSpPr>
            <p:spPr bwMode="auto">
              <a:xfrm>
                <a:off x="4713" y="141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7" name="Oval 177"/>
              <p:cNvSpPr>
                <a:spLocks noChangeArrowheads="1"/>
              </p:cNvSpPr>
              <p:nvPr/>
            </p:nvSpPr>
            <p:spPr bwMode="auto">
              <a:xfrm>
                <a:off x="4713" y="141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8" name="Oval 178"/>
              <p:cNvSpPr>
                <a:spLocks noChangeArrowheads="1"/>
              </p:cNvSpPr>
              <p:nvPr/>
            </p:nvSpPr>
            <p:spPr bwMode="auto">
              <a:xfrm>
                <a:off x="4772" y="256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9" name="Oval 179"/>
              <p:cNvSpPr>
                <a:spLocks noChangeArrowheads="1"/>
              </p:cNvSpPr>
              <p:nvPr/>
            </p:nvSpPr>
            <p:spPr bwMode="auto">
              <a:xfrm>
                <a:off x="4772" y="2561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0" name="Oval 180"/>
              <p:cNvSpPr>
                <a:spLocks noChangeArrowheads="1"/>
              </p:cNvSpPr>
              <p:nvPr/>
            </p:nvSpPr>
            <p:spPr bwMode="auto">
              <a:xfrm>
                <a:off x="4942" y="2259"/>
                <a:ext cx="22" cy="28"/>
              </a:xfrm>
              <a:prstGeom prst="ellipse">
                <a:avLst/>
              </a:prstGeom>
              <a:noFill/>
              <a:ln w="7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1" name="Freeform 181"/>
              <p:cNvSpPr>
                <a:spLocks/>
              </p:cNvSpPr>
              <p:nvPr/>
            </p:nvSpPr>
            <p:spPr bwMode="auto">
              <a:xfrm>
                <a:off x="3004" y="1278"/>
                <a:ext cx="2145" cy="2025"/>
              </a:xfrm>
              <a:custGeom>
                <a:avLst/>
                <a:gdLst>
                  <a:gd name="T0" fmla="*/ 0 w 290"/>
                  <a:gd name="T1" fmla="*/ 0 h 289"/>
                  <a:gd name="T2" fmla="*/ 0 w 290"/>
                  <a:gd name="T3" fmla="*/ 2147483647 h 289"/>
                  <a:gd name="T4" fmla="*/ 2147483647 w 290"/>
                  <a:gd name="T5" fmla="*/ 2147483647 h 289"/>
                  <a:gd name="T6" fmla="*/ 2147483647 w 290"/>
                  <a:gd name="T7" fmla="*/ 0 h 28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90"/>
                  <a:gd name="T13" fmla="*/ 0 h 289"/>
                  <a:gd name="T14" fmla="*/ 290 w 290"/>
                  <a:gd name="T15" fmla="*/ 289 h 28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90" h="289">
                    <a:moveTo>
                      <a:pt x="0" y="0"/>
                    </a:moveTo>
                    <a:lnTo>
                      <a:pt x="0" y="289"/>
                    </a:lnTo>
                    <a:lnTo>
                      <a:pt x="290" y="289"/>
                    </a:lnTo>
                    <a:lnTo>
                      <a:pt x="290" y="0"/>
                    </a:lnTo>
                  </a:path>
                </a:pathLst>
              </a:custGeom>
              <a:noFill/>
              <a:ln w="7">
                <a:solidFill>
                  <a:srgbClr val="01010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222" name="Line 182"/>
              <p:cNvSpPr>
                <a:spLocks noChangeShapeType="1"/>
              </p:cNvSpPr>
              <p:nvPr/>
            </p:nvSpPr>
            <p:spPr bwMode="auto">
              <a:xfrm>
                <a:off x="3012" y="1278"/>
                <a:ext cx="2130" cy="1"/>
              </a:xfrm>
              <a:prstGeom prst="line">
                <a:avLst/>
              </a:prstGeom>
              <a:noFill/>
              <a:ln w="7">
                <a:solidFill>
                  <a:srgbClr val="01010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223" name="Rectangle 183"/>
              <p:cNvSpPr>
                <a:spLocks noChangeArrowheads="1"/>
              </p:cNvSpPr>
              <p:nvPr/>
            </p:nvSpPr>
            <p:spPr bwMode="auto">
              <a:xfrm>
                <a:off x="3552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4" name="Rectangle 184"/>
              <p:cNvSpPr>
                <a:spLocks noChangeArrowheads="1"/>
              </p:cNvSpPr>
              <p:nvPr/>
            </p:nvSpPr>
            <p:spPr bwMode="auto">
              <a:xfrm>
                <a:off x="363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5" name="Rectangle 185"/>
              <p:cNvSpPr>
                <a:spLocks noChangeArrowheads="1"/>
              </p:cNvSpPr>
              <p:nvPr/>
            </p:nvSpPr>
            <p:spPr bwMode="auto">
              <a:xfrm>
                <a:off x="366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6" name="Rectangle 186"/>
              <p:cNvSpPr>
                <a:spLocks noChangeArrowheads="1"/>
              </p:cNvSpPr>
              <p:nvPr/>
            </p:nvSpPr>
            <p:spPr bwMode="auto">
              <a:xfrm>
                <a:off x="3722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7" name="Rectangle 187"/>
              <p:cNvSpPr>
                <a:spLocks noChangeArrowheads="1"/>
              </p:cNvSpPr>
              <p:nvPr/>
            </p:nvSpPr>
            <p:spPr bwMode="auto">
              <a:xfrm>
                <a:off x="3781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8" name="Rectangle 188"/>
              <p:cNvSpPr>
                <a:spLocks noChangeArrowheads="1"/>
              </p:cNvSpPr>
              <p:nvPr/>
            </p:nvSpPr>
            <p:spPr bwMode="auto">
              <a:xfrm>
                <a:off x="3847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29" name="Rectangle 189"/>
              <p:cNvSpPr>
                <a:spLocks noChangeArrowheads="1"/>
              </p:cNvSpPr>
              <p:nvPr/>
            </p:nvSpPr>
            <p:spPr bwMode="auto">
              <a:xfrm>
                <a:off x="3951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0" name="Rectangle 190"/>
              <p:cNvSpPr>
                <a:spLocks noChangeArrowheads="1"/>
              </p:cNvSpPr>
              <p:nvPr/>
            </p:nvSpPr>
            <p:spPr bwMode="auto">
              <a:xfrm>
                <a:off x="4047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1" name="Rectangle 191"/>
              <p:cNvSpPr>
                <a:spLocks noChangeArrowheads="1"/>
              </p:cNvSpPr>
              <p:nvPr/>
            </p:nvSpPr>
            <p:spPr bwMode="auto">
              <a:xfrm>
                <a:off x="4114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2" name="Rectangle 192"/>
              <p:cNvSpPr>
                <a:spLocks noChangeArrowheads="1"/>
              </p:cNvSpPr>
              <p:nvPr/>
            </p:nvSpPr>
            <p:spPr bwMode="auto">
              <a:xfrm>
                <a:off x="4173" y="3549"/>
                <a:ext cx="8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4233" name="Rectangle 193"/>
              <p:cNvSpPr>
                <a:spLocks noChangeArrowheads="1"/>
              </p:cNvSpPr>
              <p:nvPr/>
            </p:nvSpPr>
            <p:spPr bwMode="auto">
              <a:xfrm>
                <a:off x="4210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4" name="Rectangle 195"/>
              <p:cNvSpPr>
                <a:spLocks noChangeArrowheads="1"/>
              </p:cNvSpPr>
              <p:nvPr/>
            </p:nvSpPr>
            <p:spPr bwMode="auto">
              <a:xfrm>
                <a:off x="4343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5" name="Rectangle 196"/>
              <p:cNvSpPr>
                <a:spLocks noChangeArrowheads="1"/>
              </p:cNvSpPr>
              <p:nvPr/>
            </p:nvSpPr>
            <p:spPr bwMode="auto">
              <a:xfrm>
                <a:off x="4409" y="3549"/>
                <a:ext cx="81" cy="1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 </a:t>
                </a:r>
                <a:endParaRPr lang="en-US"/>
              </a:p>
            </p:txBody>
          </p:sp>
          <p:sp>
            <p:nvSpPr>
              <p:cNvPr id="44236" name="Rectangle 197"/>
              <p:cNvSpPr>
                <a:spLocks noChangeArrowheads="1"/>
              </p:cNvSpPr>
              <p:nvPr/>
            </p:nvSpPr>
            <p:spPr bwMode="auto">
              <a:xfrm>
                <a:off x="4439" y="3549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37" name="Rectangle 198"/>
              <p:cNvSpPr>
                <a:spLocks noChangeArrowheads="1"/>
              </p:cNvSpPr>
              <p:nvPr/>
            </p:nvSpPr>
            <p:spPr bwMode="auto">
              <a:xfrm>
                <a:off x="3609" y="3566"/>
                <a:ext cx="564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HH-income</a:t>
                </a:r>
                <a:endParaRPr lang="en-US"/>
              </a:p>
            </p:txBody>
          </p:sp>
          <p:sp>
            <p:nvSpPr>
              <p:cNvPr id="44238" name="Rectangle 199"/>
              <p:cNvSpPr>
                <a:spLocks noChangeArrowheads="1"/>
              </p:cNvSpPr>
              <p:nvPr/>
            </p:nvSpPr>
            <p:spPr bwMode="auto">
              <a:xfrm rot="-5400000">
                <a:off x="2296" y="2439"/>
                <a:ext cx="545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>
                    <a:solidFill>
                      <a:srgbClr val="000000"/>
                    </a:solidFill>
                  </a:rPr>
                  <a:t>residuals e</a:t>
                </a:r>
                <a:endParaRPr lang="en-US"/>
              </a:p>
            </p:txBody>
          </p:sp>
          <p:sp>
            <p:nvSpPr>
              <p:cNvPr id="44239" name="Rectangle 200"/>
              <p:cNvSpPr>
                <a:spLocks noChangeArrowheads="1"/>
              </p:cNvSpPr>
              <p:nvPr/>
            </p:nvSpPr>
            <p:spPr bwMode="auto">
              <a:xfrm rot="-5400000">
                <a:off x="2494" y="2343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0" name="Rectangle 201"/>
              <p:cNvSpPr>
                <a:spLocks noChangeArrowheads="1"/>
              </p:cNvSpPr>
              <p:nvPr/>
            </p:nvSpPr>
            <p:spPr bwMode="auto">
              <a:xfrm rot="-5400000">
                <a:off x="2493" y="2282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1" name="Rectangle 202"/>
              <p:cNvSpPr>
                <a:spLocks noChangeArrowheads="1"/>
              </p:cNvSpPr>
              <p:nvPr/>
            </p:nvSpPr>
            <p:spPr bwMode="auto">
              <a:xfrm rot="-5400000">
                <a:off x="2493" y="2241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2" name="Rectangle 203"/>
              <p:cNvSpPr>
                <a:spLocks noChangeArrowheads="1"/>
              </p:cNvSpPr>
              <p:nvPr/>
            </p:nvSpPr>
            <p:spPr bwMode="auto">
              <a:xfrm rot="-5400000">
                <a:off x="2494" y="219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4243" name="Rectangle 204"/>
              <p:cNvSpPr>
                <a:spLocks noChangeArrowheads="1"/>
              </p:cNvSpPr>
              <p:nvPr/>
            </p:nvSpPr>
            <p:spPr bwMode="auto">
              <a:xfrm rot="-5400000">
                <a:off x="2493" y="2135"/>
                <a:ext cx="0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44042" name="Rectangle 206"/>
            <p:cNvSpPr>
              <a:spLocks noChangeArrowheads="1"/>
            </p:cNvSpPr>
            <p:nvPr/>
          </p:nvSpPr>
          <p:spPr bwMode="auto">
            <a:xfrm rot="-5400000">
              <a:off x="2494" y="2069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4043" name="Rectangle 207"/>
            <p:cNvSpPr>
              <a:spLocks noChangeArrowheads="1"/>
            </p:cNvSpPr>
            <p:nvPr/>
          </p:nvSpPr>
          <p:spPr bwMode="auto">
            <a:xfrm rot="-5400000">
              <a:off x="2493" y="2002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44044" name="Rectangle 209"/>
            <p:cNvSpPr>
              <a:spLocks noChangeArrowheads="1"/>
            </p:cNvSpPr>
            <p:nvPr/>
          </p:nvSpPr>
          <p:spPr bwMode="auto">
            <a:xfrm rot="-5400000">
              <a:off x="2494" y="1915"/>
              <a:ext cx="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</p:grpSp>
      <p:sp>
        <p:nvSpPr>
          <p:cNvPr id="211" name="Datumsplatzhalter 210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Typical Situations for Heteroskedasticity</a:t>
            </a:r>
          </a:p>
        </p:txBody>
      </p:sp>
      <p:sp>
        <p:nvSpPr>
          <p:cNvPr id="45059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58125" cy="4400550"/>
          </a:xfrm>
        </p:spPr>
        <p:txBody>
          <a:bodyPr/>
          <a:lstStyle/>
          <a:p>
            <a:pPr marL="469900" indent="-469900">
              <a:buFont typeface="Wingdings" pitchFamily="2" charset="2"/>
              <a:buNone/>
            </a:pPr>
            <a:r>
              <a:rPr lang="en-US" sz="2000" dirty="0"/>
              <a:t>Heteroskedasticity is typically observed </a:t>
            </a:r>
          </a:p>
          <a:p>
            <a:pPr marL="469900" indent="-469900"/>
            <a:r>
              <a:rPr lang="en-US" sz="2000" dirty="0"/>
              <a:t>in data from cross-sectional surveys, e.g., surveys in households, firms, or regions</a:t>
            </a:r>
          </a:p>
          <a:p>
            <a:pPr marL="469900" indent="-469900"/>
            <a:r>
              <a:rPr lang="en-US" sz="2000" dirty="0"/>
              <a:t>in data with variance that depends of one or several explanatory variables, e.g., variance of the firms’ turnover depends on firm size (in number of staff)</a:t>
            </a:r>
          </a:p>
          <a:p>
            <a:pPr marL="469900" indent="-469900"/>
            <a:r>
              <a:rPr lang="en-US" sz="2000" dirty="0"/>
              <a:t>in data from financial markets, e.g., exchange rates, stock returns</a:t>
            </a:r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5CA452-C2B9-445B-8736-5DAEC89C4E82}" type="slidenum">
              <a:rPr lang="de-AT" altLang="en-US"/>
              <a:pPr>
                <a:defRPr/>
              </a:pPr>
              <a:t>8</a:t>
            </a:fld>
            <a:endParaRPr lang="de-AT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Verdana" pitchFamily="34" charset="0"/>
              </a:rPr>
              <a:t>Example: Household Expenditures for Food</a:t>
            </a:r>
          </a:p>
        </p:txBody>
      </p:sp>
      <p:sp>
        <p:nvSpPr>
          <p:cNvPr id="9225" name="Textplatzhalter 17"/>
          <p:cNvSpPr>
            <a:spLocks noGrp="1"/>
          </p:cNvSpPr>
          <p:nvPr>
            <p:ph type="body" sz="half" idx="1"/>
          </p:nvPr>
        </p:nvSpPr>
        <p:spPr>
          <a:xfrm>
            <a:off x="500063" y="1600200"/>
            <a:ext cx="7888287" cy="4492625"/>
          </a:xfrm>
          <a:gradFill flip="none" rotWithShape="1">
            <a:gsLst>
              <a:gs pos="0">
                <a:schemeClr val="accent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2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 w="28575"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r>
              <a:rPr lang="en-US" sz="2000" dirty="0"/>
              <a:t>Variation of expenditures for food, increasing with growing income; from Verbeek, Fig. 4.1</a:t>
            </a:r>
          </a:p>
          <a:p>
            <a:pPr>
              <a:spcBef>
                <a:spcPts val="600"/>
              </a:spcBef>
              <a:buFont typeface="Wingdings" pitchFamily="2" charset="2"/>
              <a:buNone/>
              <a:defRPr/>
            </a:pPr>
            <a:endParaRPr lang="en-US" sz="2000" dirty="0"/>
          </a:p>
        </p:txBody>
      </p:sp>
      <p:sp>
        <p:nvSpPr>
          <p:cNvPr id="16" name="Datumsplatzhalter 1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Nov 9, 2018</a:t>
            </a:r>
            <a:endParaRPr lang="de-AT" altLang="en-US"/>
          </a:p>
        </p:txBody>
      </p:sp>
      <p:sp>
        <p:nvSpPr>
          <p:cNvPr id="14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AT" altLang="en-US"/>
              <a:t>Hackl,  Econometrics, Lecture 4</a:t>
            </a:r>
          </a:p>
        </p:txBody>
      </p:sp>
      <p:sp>
        <p:nvSpPr>
          <p:cNvPr id="15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38C922-C569-4E14-AD3F-C2751BFFFDD3}" type="slidenum">
              <a:rPr lang="de-AT" altLang="en-US"/>
              <a:pPr>
                <a:defRPr/>
              </a:pPr>
              <a:t>9</a:t>
            </a:fld>
            <a:endParaRPr lang="de-AT" altLang="en-US"/>
          </a:p>
        </p:txBody>
      </p:sp>
      <p:pic>
        <p:nvPicPr>
          <p:cNvPr id="48135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00338" y="2349500"/>
            <a:ext cx="5184775" cy="3527425"/>
          </a:xfrm>
          <a:ln>
            <a:solidFill>
              <a:schemeClr val="accent6">
                <a:lumMod val="50000"/>
              </a:schemeClr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e">
  <a:themeElements>
    <a:clrScheme name="Kant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Kan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n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n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n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3321</TotalTime>
  <Words>3399</Words>
  <Application>Microsoft Macintosh PowerPoint</Application>
  <PresentationFormat>On-screen Show (4:3)</PresentationFormat>
  <Paragraphs>960</Paragraphs>
  <Slides>61</Slides>
  <Notes>61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61</vt:i4>
      </vt:variant>
    </vt:vector>
  </HeadingPairs>
  <TitlesOfParts>
    <vt:vector size="70" baseType="lpstr">
      <vt:lpstr>Arial</vt:lpstr>
      <vt:lpstr>Garamond</vt:lpstr>
      <vt:lpstr>Monotype Sorts</vt:lpstr>
      <vt:lpstr>Symbol</vt:lpstr>
      <vt:lpstr>Verdana</vt:lpstr>
      <vt:lpstr>Wingdings</vt:lpstr>
      <vt:lpstr>Kante</vt:lpstr>
      <vt:lpstr>Formel</vt:lpstr>
      <vt:lpstr>Equation</vt:lpstr>
      <vt:lpstr>Econometrics - Lecture 4  Heteroskedasticity  </vt:lpstr>
      <vt:lpstr>Contents</vt:lpstr>
      <vt:lpstr>Gauss-Markov Assumptions </vt:lpstr>
      <vt:lpstr>OLS Estimator: Properties</vt:lpstr>
      <vt:lpstr>Violations of V{e} = s2IN</vt:lpstr>
      <vt:lpstr>Example: Household Income and Expenditures</vt:lpstr>
      <vt:lpstr>Household Income and Expenditures, cont‘d</vt:lpstr>
      <vt:lpstr>Typical Situations for Heteroskedasticity</vt:lpstr>
      <vt:lpstr>Example: Household Expenditures for Food</vt:lpstr>
      <vt:lpstr>Autocorrelation of Economic Time-series</vt:lpstr>
      <vt:lpstr>Example: Imports</vt:lpstr>
      <vt:lpstr>Example: Import Function</vt:lpstr>
      <vt:lpstr>Import Function: Residuals</vt:lpstr>
      <vt:lpstr>Import Function: Residuals, cont‘d</vt:lpstr>
      <vt:lpstr>Typical Situations for Autocorrelation</vt:lpstr>
      <vt:lpstr>Some Import Functions</vt:lpstr>
      <vt:lpstr>Consequences of V{e}  s2IN for OLS estimators</vt:lpstr>
      <vt:lpstr>Consequences of V{e}  s2IN for Applications</vt:lpstr>
      <vt:lpstr>Contents</vt:lpstr>
      <vt:lpstr>Example: Labor Demand</vt:lpstr>
      <vt:lpstr>Labor Demand and Potential Regressors</vt:lpstr>
      <vt:lpstr>Inference under Heteroskedasticity</vt:lpstr>
      <vt:lpstr>The Correct Variances</vt:lpstr>
      <vt:lpstr>White’s Standard Errors</vt:lpstr>
      <vt:lpstr>Labor Demand Function</vt:lpstr>
      <vt:lpstr>Labor Demand Function: Residuals vs output </vt:lpstr>
      <vt:lpstr>Labor Demand Function, cont’d</vt:lpstr>
      <vt:lpstr>Labor Demand Function, cont’d</vt:lpstr>
      <vt:lpstr>Labor Demand Function, cont’d</vt:lpstr>
      <vt:lpstr>Labor Demand Function, cont’d</vt:lpstr>
      <vt:lpstr>An Alternative Estimator for b</vt:lpstr>
      <vt:lpstr>An Example</vt:lpstr>
      <vt:lpstr>Weighted Least Squares Estimator</vt:lpstr>
      <vt:lpstr>Labor Demand Function, cont’d</vt:lpstr>
      <vt:lpstr>Labor Demand Function, cont’d</vt:lpstr>
      <vt:lpstr>Contents</vt:lpstr>
      <vt:lpstr>Tests against Heteroskedasticity</vt:lpstr>
      <vt:lpstr>Breusch-Pagan Test</vt:lpstr>
      <vt:lpstr>Breusch-Pagan Test, cont‘d</vt:lpstr>
      <vt:lpstr>Koenker Test</vt:lpstr>
      <vt:lpstr>Labor Demand Function, cont’d</vt:lpstr>
      <vt:lpstr>Goldfeld-Quandt Test</vt:lpstr>
      <vt:lpstr>Goldfeld-Quandt Test, cont‘d</vt:lpstr>
      <vt:lpstr>White Test</vt:lpstr>
      <vt:lpstr>Labor Demand Function, cont’d</vt:lpstr>
      <vt:lpstr>Contents</vt:lpstr>
      <vt:lpstr>Transformed Model Satisfying Gauss-Markov Assumptions</vt:lpstr>
      <vt:lpstr>Properties of GLS Estimators</vt:lpstr>
      <vt:lpstr>Generalized Least Squares Estimator</vt:lpstr>
      <vt:lpstr>Feasible GLS Estimator</vt:lpstr>
      <vt:lpstr>Multiplicative Heteroskedasticity</vt:lpstr>
      <vt:lpstr>FGLS Estimation</vt:lpstr>
      <vt:lpstr>FGLS Estimation in GRETL</vt:lpstr>
      <vt:lpstr>Labor Demand Function</vt:lpstr>
      <vt:lpstr>Labor Demand Function, cont’d</vt:lpstr>
      <vt:lpstr>Labor Demand Function, cont’d</vt:lpstr>
      <vt:lpstr>Labor Demand Function, cont’d</vt:lpstr>
      <vt:lpstr>Labor Demand Function, cont’d</vt:lpstr>
      <vt:lpstr>Labor Demand Function, cont’d</vt:lpstr>
      <vt:lpstr>Your Homework</vt:lpstr>
      <vt:lpstr>Your Homework, cont’d</vt:lpstr>
    </vt:vector>
  </TitlesOfParts>
  <Company>WU-WIEN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Ökonometrie  AWI, 10.12.03</dc:title>
  <dc:creator>hackl</dc:creator>
  <cp:lastModifiedBy>Wolfgang Hackl</cp:lastModifiedBy>
  <cp:revision>595</cp:revision>
  <cp:lastPrinted>1601-01-01T00:00:00Z</cp:lastPrinted>
  <dcterms:created xsi:type="dcterms:W3CDTF">2003-12-05T13:14:44Z</dcterms:created>
  <dcterms:modified xsi:type="dcterms:W3CDTF">2018-11-07T11:10:10Z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