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5" r:id="rId1"/>
  </p:sldMasterIdLst>
  <p:notesMasterIdLst>
    <p:notesMasterId r:id="rId79"/>
  </p:notesMasterIdLst>
  <p:handoutMasterIdLst>
    <p:handoutMasterId r:id="rId80"/>
  </p:handoutMasterIdLst>
  <p:sldIdLst>
    <p:sldId id="364" r:id="rId2"/>
    <p:sldId id="852" r:id="rId3"/>
    <p:sldId id="853" r:id="rId4"/>
    <p:sldId id="851" r:id="rId5"/>
    <p:sldId id="783" r:id="rId6"/>
    <p:sldId id="784" r:id="rId7"/>
    <p:sldId id="785" r:id="rId8"/>
    <p:sldId id="786" r:id="rId9"/>
    <p:sldId id="831" r:id="rId10"/>
    <p:sldId id="787" r:id="rId11"/>
    <p:sldId id="789" r:id="rId12"/>
    <p:sldId id="790" r:id="rId13"/>
    <p:sldId id="791" r:id="rId14"/>
    <p:sldId id="748" r:id="rId15"/>
    <p:sldId id="749" r:id="rId16"/>
    <p:sldId id="776" r:id="rId17"/>
    <p:sldId id="750" r:id="rId18"/>
    <p:sldId id="751" r:id="rId19"/>
    <p:sldId id="752" r:id="rId20"/>
    <p:sldId id="753" r:id="rId21"/>
    <p:sldId id="840" r:id="rId22"/>
    <p:sldId id="762" r:id="rId23"/>
    <p:sldId id="763" r:id="rId24"/>
    <p:sldId id="757" r:id="rId25"/>
    <p:sldId id="832" r:id="rId26"/>
    <p:sldId id="722" r:id="rId27"/>
    <p:sldId id="724" r:id="rId28"/>
    <p:sldId id="725" r:id="rId29"/>
    <p:sldId id="833" r:id="rId30"/>
    <p:sldId id="726" r:id="rId31"/>
    <p:sldId id="727" r:id="rId32"/>
    <p:sldId id="728" r:id="rId33"/>
    <p:sldId id="729" r:id="rId34"/>
    <p:sldId id="834" r:id="rId35"/>
    <p:sldId id="841" r:id="rId36"/>
    <p:sldId id="730" r:id="rId37"/>
    <p:sldId id="797" r:id="rId38"/>
    <p:sldId id="731" r:id="rId39"/>
    <p:sldId id="732" r:id="rId40"/>
    <p:sldId id="843" r:id="rId41"/>
    <p:sldId id="842" r:id="rId42"/>
    <p:sldId id="844" r:id="rId43"/>
    <p:sldId id="845" r:id="rId44"/>
    <p:sldId id="846" r:id="rId45"/>
    <p:sldId id="847" r:id="rId46"/>
    <p:sldId id="848" r:id="rId47"/>
    <p:sldId id="800" r:id="rId48"/>
    <p:sldId id="835" r:id="rId49"/>
    <p:sldId id="805" r:id="rId50"/>
    <p:sldId id="806" r:id="rId51"/>
    <p:sldId id="807" r:id="rId52"/>
    <p:sldId id="808" r:id="rId53"/>
    <p:sldId id="812" r:id="rId54"/>
    <p:sldId id="813" r:id="rId55"/>
    <p:sldId id="814" r:id="rId56"/>
    <p:sldId id="811" r:id="rId57"/>
    <p:sldId id="815" r:id="rId58"/>
    <p:sldId id="816" r:id="rId59"/>
    <p:sldId id="817" r:id="rId60"/>
    <p:sldId id="836" r:id="rId61"/>
    <p:sldId id="828" r:id="rId62"/>
    <p:sldId id="829" r:id="rId63"/>
    <p:sldId id="838" r:id="rId64"/>
    <p:sldId id="819" r:id="rId65"/>
    <p:sldId id="822" r:id="rId66"/>
    <p:sldId id="820" r:id="rId67"/>
    <p:sldId id="849" r:id="rId68"/>
    <p:sldId id="821" r:id="rId69"/>
    <p:sldId id="850" r:id="rId70"/>
    <p:sldId id="823" r:id="rId71"/>
    <p:sldId id="824" r:id="rId72"/>
    <p:sldId id="827" r:id="rId73"/>
    <p:sldId id="826" r:id="rId74"/>
    <p:sldId id="839" r:id="rId75"/>
    <p:sldId id="623" r:id="rId76"/>
    <p:sldId id="780" r:id="rId77"/>
    <p:sldId id="782" r:id="rId7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501" autoAdjust="0"/>
    <p:restoredTop sz="94094" autoAdjust="0"/>
  </p:normalViewPr>
  <p:slideViewPr>
    <p:cSldViewPr>
      <p:cViewPr varScale="1">
        <p:scale>
          <a:sx n="78" d="100"/>
          <a:sy n="78" d="100"/>
        </p:scale>
        <p:origin x="280"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viewProps" Target="view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18.wmf"/><Relationship Id="rId1" Type="http://schemas.openxmlformats.org/officeDocument/2006/relationships/image" Target="../media/image17.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20.wmf"/><Relationship Id="rId1" Type="http://schemas.openxmlformats.org/officeDocument/2006/relationships/image" Target="../media/image19.wmf"/></Relationships>
</file>

<file path=ppt/drawings/_rels/vmlDrawing14.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30.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2.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3.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4.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5.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6.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7.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8.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39.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2.wmf"/></Relationships>
</file>

<file path=ppt/drawings/_rels/vmlDrawing40.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4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4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3.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4.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6.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7.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48.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49.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image" Target="../media/image7.wmf"/><Relationship Id="rId1" Type="http://schemas.openxmlformats.org/officeDocument/2006/relationships/image" Target="../media/image2.wmf"/><Relationship Id="rId5" Type="http://schemas.openxmlformats.org/officeDocument/2006/relationships/image" Target="../media/image10.wmf"/><Relationship Id="rId4"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9.wmf"/><Relationship Id="rId1" Type="http://schemas.openxmlformats.org/officeDocument/2006/relationships/image" Target="../media/image2.wmf"/><Relationship Id="rId6" Type="http://schemas.openxmlformats.org/officeDocument/2006/relationships/image" Target="../media/image14.wmf"/><Relationship Id="rId5" Type="http://schemas.openxmlformats.org/officeDocument/2006/relationships/image" Target="../media/image13.wmf"/><Relationship Id="rId4"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0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1027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cs typeface="+mn-cs"/>
              </a:defRPr>
            </a:lvl1pPr>
          </a:lstStyle>
          <a:p>
            <a:pPr>
              <a:defRPr/>
            </a:pPr>
            <a:endParaRPr lang="de-DE"/>
          </a:p>
        </p:txBody>
      </p:sp>
      <p:sp>
        <p:nvSpPr>
          <p:cNvPr id="31027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1027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cs typeface="+mn-cs"/>
              </a:defRPr>
            </a:lvl1pPr>
          </a:lstStyle>
          <a:p>
            <a:pPr>
              <a:defRPr/>
            </a:pPr>
            <a:fld id="{14978D8A-3BBF-4091-9AD6-EA0E491793EC}" type="slidenum">
              <a:rPr lang="de-DE"/>
              <a:pPr>
                <a:defRPr/>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686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Verdana" pitchFamily="34" charset="0"/>
                <a:cs typeface="+mn-cs"/>
              </a:defRPr>
            </a:lvl1pPr>
          </a:lstStyle>
          <a:p>
            <a:pPr>
              <a:defRPr/>
            </a:pPr>
            <a:endParaRPr lang="de-DE"/>
          </a:p>
        </p:txBody>
      </p:sp>
      <p:sp>
        <p:nvSpPr>
          <p:cNvPr id="686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686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de-DE" noProof="0"/>
              <a:t>Textmasterformate durch Klicken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3687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Verdana" pitchFamily="34" charset="0"/>
                <a:cs typeface="+mn-cs"/>
              </a:defRPr>
            </a:lvl1pPr>
          </a:lstStyle>
          <a:p>
            <a:pPr>
              <a:defRPr/>
            </a:pPr>
            <a:endParaRPr lang="de-DE"/>
          </a:p>
        </p:txBody>
      </p:sp>
      <p:sp>
        <p:nvSpPr>
          <p:cNvPr id="3687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Verdana" pitchFamily="34" charset="0"/>
                <a:cs typeface="+mn-cs"/>
              </a:defRPr>
            </a:lvl1pPr>
          </a:lstStyle>
          <a:p>
            <a:pPr>
              <a:defRPr/>
            </a:pPr>
            <a:fld id="{8E3C3A95-1075-4EEB-BDB4-3F69B99E2FE3}" type="slidenum">
              <a:rPr lang="de-DE"/>
              <a:pPr>
                <a:defRPr/>
              </a:pPr>
              <a:t>‹#›</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Folienbildplatzhalter 1"/>
          <p:cNvSpPr>
            <a:spLocks noGrp="1" noRot="1" noChangeAspect="1" noTextEdit="1"/>
          </p:cNvSpPr>
          <p:nvPr>
            <p:ph type="sldImg"/>
          </p:nvPr>
        </p:nvSpPr>
        <p:spPr>
          <a:ln/>
        </p:spPr>
      </p:sp>
      <p:sp>
        <p:nvSpPr>
          <p:cNvPr id="69635"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68E830CC-9472-4949-A816-B0ECFF7ED8E4}" type="slidenum">
              <a:rPr lang="de-DE" smtClean="0"/>
              <a:pPr>
                <a:defRPr/>
              </a:pPr>
              <a:t>1</a:t>
            </a:fld>
            <a:endParaRPr lang="de-DE"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lienbildplatzhalter 1"/>
          <p:cNvSpPr>
            <a:spLocks noGrp="1" noRot="1" noChangeAspect="1" noTextEdit="1"/>
          </p:cNvSpPr>
          <p:nvPr>
            <p:ph type="sldImg"/>
          </p:nvPr>
        </p:nvSpPr>
        <p:spPr>
          <a:ln/>
        </p:spPr>
      </p:sp>
      <p:sp>
        <p:nvSpPr>
          <p:cNvPr id="7168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ED71CE8E-EF73-422B-940A-333EA2B79CEE}" type="slidenum">
              <a:rPr lang="de-DE" smtClean="0"/>
              <a:pPr>
                <a:defRPr/>
              </a:pPr>
              <a:t>10</a:t>
            </a:fld>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lienbildplatzhalter 1"/>
          <p:cNvSpPr>
            <a:spLocks noGrp="1" noRot="1" noChangeAspect="1" noTextEdit="1"/>
          </p:cNvSpPr>
          <p:nvPr>
            <p:ph type="sldImg"/>
          </p:nvPr>
        </p:nvSpPr>
        <p:spPr>
          <a:ln/>
        </p:spPr>
      </p:sp>
      <p:sp>
        <p:nvSpPr>
          <p:cNvPr id="73731" name="Notizenplatzhalter 2"/>
          <p:cNvSpPr>
            <a:spLocks noGrp="1"/>
          </p:cNvSpPr>
          <p:nvPr>
            <p:ph type="body" idx="1"/>
          </p:nvPr>
        </p:nvSpPr>
        <p:spPr>
          <a:noFill/>
          <a:ln/>
        </p:spPr>
        <p:txBody>
          <a:bodyPr/>
          <a:lstStyle/>
          <a:p>
            <a:endParaRPr lang="de-AT"/>
          </a:p>
        </p:txBody>
      </p:sp>
      <p:sp>
        <p:nvSpPr>
          <p:cNvPr id="69636" name="Foliennummernplatzhalter 3"/>
          <p:cNvSpPr>
            <a:spLocks noGrp="1"/>
          </p:cNvSpPr>
          <p:nvPr>
            <p:ph type="sldNum" sz="quarter" idx="5"/>
          </p:nvPr>
        </p:nvSpPr>
        <p:spPr/>
        <p:txBody>
          <a:bodyPr/>
          <a:lstStyle/>
          <a:p>
            <a:pPr>
              <a:defRPr/>
            </a:pPr>
            <a:fld id="{F2774225-00E4-4D95-8C80-DF521A34B289}" type="slidenum">
              <a:rPr lang="de-DE" smtClean="0"/>
              <a:pPr>
                <a:defRPr/>
              </a:pPr>
              <a:t>11</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lienbildplatzhalter 1"/>
          <p:cNvSpPr>
            <a:spLocks noGrp="1" noRot="1" noChangeAspect="1" noTextEdit="1"/>
          </p:cNvSpPr>
          <p:nvPr>
            <p:ph type="sldImg"/>
          </p:nvPr>
        </p:nvSpPr>
        <p:spPr>
          <a:ln/>
        </p:spPr>
      </p:sp>
      <p:sp>
        <p:nvSpPr>
          <p:cNvPr id="74755" name="Notizenplatzhalter 2"/>
          <p:cNvSpPr>
            <a:spLocks noGrp="1"/>
          </p:cNvSpPr>
          <p:nvPr>
            <p:ph type="body" idx="1"/>
          </p:nvPr>
        </p:nvSpPr>
        <p:spPr>
          <a:noFill/>
          <a:ln/>
        </p:spPr>
        <p:txBody>
          <a:bodyPr/>
          <a:lstStyle/>
          <a:p>
            <a:pPr eaLnBrk="1" hangingPunct="1"/>
            <a:endParaRPr lang="de-AT"/>
          </a:p>
        </p:txBody>
      </p:sp>
      <p:sp>
        <p:nvSpPr>
          <p:cNvPr id="68612" name="Foliennummernplatzhalter 3"/>
          <p:cNvSpPr>
            <a:spLocks noGrp="1"/>
          </p:cNvSpPr>
          <p:nvPr>
            <p:ph type="sldNum" sz="quarter" idx="5"/>
          </p:nvPr>
        </p:nvSpPr>
        <p:spPr/>
        <p:txBody>
          <a:bodyPr/>
          <a:lstStyle/>
          <a:p>
            <a:pPr>
              <a:defRPr/>
            </a:pPr>
            <a:fld id="{824DD57D-51BB-4B9B-8837-500F304C47C8}" type="slidenum">
              <a:rPr lang="de-DE" smtClean="0"/>
              <a:pPr>
                <a:defRPr/>
              </a:pPr>
              <a:t>12</a:t>
            </a:fld>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lienbildplatzhalter 1"/>
          <p:cNvSpPr>
            <a:spLocks noGrp="1" noRot="1" noChangeAspect="1" noTextEdit="1"/>
          </p:cNvSpPr>
          <p:nvPr>
            <p:ph type="sldImg"/>
          </p:nvPr>
        </p:nvSpPr>
        <p:spPr>
          <a:ln/>
        </p:spPr>
      </p:sp>
      <p:sp>
        <p:nvSpPr>
          <p:cNvPr id="75779" name="Notizenplatzhalter 2"/>
          <p:cNvSpPr>
            <a:spLocks noGrp="1"/>
          </p:cNvSpPr>
          <p:nvPr>
            <p:ph type="body" idx="1"/>
          </p:nvPr>
        </p:nvSpPr>
        <p:spPr>
          <a:noFill/>
          <a:ln/>
        </p:spPr>
        <p:txBody>
          <a:bodyPr/>
          <a:lstStyle/>
          <a:p>
            <a:pPr eaLnBrk="1" hangingPunct="1"/>
            <a:endParaRPr lang="de-AT"/>
          </a:p>
        </p:txBody>
      </p:sp>
      <p:sp>
        <p:nvSpPr>
          <p:cNvPr id="68612" name="Foliennummernplatzhalter 3"/>
          <p:cNvSpPr>
            <a:spLocks noGrp="1"/>
          </p:cNvSpPr>
          <p:nvPr>
            <p:ph type="sldNum" sz="quarter" idx="5"/>
          </p:nvPr>
        </p:nvSpPr>
        <p:spPr/>
        <p:txBody>
          <a:bodyPr/>
          <a:lstStyle/>
          <a:p>
            <a:pPr>
              <a:defRPr/>
            </a:pPr>
            <a:fld id="{11463E4D-318D-4AD4-A0F5-DFF78A05E027}" type="slidenum">
              <a:rPr lang="de-DE" smtClean="0"/>
              <a:pPr>
                <a:defRPr/>
              </a:pPr>
              <a:t>13</a:t>
            </a:fld>
            <a:endParaRPr lang="de-DE"/>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lienbildplatzhalter 1"/>
          <p:cNvSpPr>
            <a:spLocks noGrp="1" noRot="1" noChangeAspect="1" noTextEdit="1"/>
          </p:cNvSpPr>
          <p:nvPr>
            <p:ph type="sldImg"/>
          </p:nvPr>
        </p:nvSpPr>
        <p:spPr>
          <a:ln/>
        </p:spPr>
      </p:sp>
      <p:sp>
        <p:nvSpPr>
          <p:cNvPr id="76803" name="Notizenplatzhalter 2"/>
          <p:cNvSpPr>
            <a:spLocks noGrp="1"/>
          </p:cNvSpPr>
          <p:nvPr>
            <p:ph type="body" idx="1"/>
          </p:nvPr>
        </p:nvSpPr>
        <p:spPr>
          <a:noFill/>
          <a:ln/>
        </p:spPr>
        <p:txBody>
          <a:bodyPr/>
          <a:lstStyle/>
          <a:p>
            <a:pPr eaLnBrk="1" hangingPunct="1"/>
            <a:endParaRPr lang="de-AT"/>
          </a:p>
        </p:txBody>
      </p:sp>
      <p:sp>
        <p:nvSpPr>
          <p:cNvPr id="67588" name="Foliennummernplatzhalter 3"/>
          <p:cNvSpPr>
            <a:spLocks noGrp="1"/>
          </p:cNvSpPr>
          <p:nvPr>
            <p:ph type="sldNum" sz="quarter" idx="5"/>
          </p:nvPr>
        </p:nvSpPr>
        <p:spPr/>
        <p:txBody>
          <a:bodyPr/>
          <a:lstStyle/>
          <a:p>
            <a:pPr>
              <a:defRPr/>
            </a:pPr>
            <a:fld id="{E92B5378-7CAA-45E7-8B87-F8AF2B8CCBEE}" type="slidenum">
              <a:rPr lang="de-DE" smtClean="0"/>
              <a:pPr>
                <a:defRPr/>
              </a:pPr>
              <a:t>14</a:t>
            </a:fld>
            <a:endParaRPr lang="de-DE"/>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lienbildplatzhalter 1"/>
          <p:cNvSpPr>
            <a:spLocks noGrp="1" noRot="1" noChangeAspect="1" noTextEdit="1"/>
          </p:cNvSpPr>
          <p:nvPr>
            <p:ph type="sldImg"/>
          </p:nvPr>
        </p:nvSpPr>
        <p:spPr>
          <a:ln/>
        </p:spPr>
      </p:sp>
      <p:sp>
        <p:nvSpPr>
          <p:cNvPr id="77827" name="Notizenplatzhalter 2"/>
          <p:cNvSpPr>
            <a:spLocks noGrp="1"/>
          </p:cNvSpPr>
          <p:nvPr>
            <p:ph type="body" idx="1"/>
          </p:nvPr>
        </p:nvSpPr>
        <p:spPr>
          <a:noFill/>
          <a:ln/>
        </p:spPr>
        <p:txBody>
          <a:bodyPr/>
          <a:lstStyle/>
          <a:p>
            <a:pPr eaLnBrk="1" hangingPunct="1"/>
            <a:endParaRPr lang="de-AT"/>
          </a:p>
        </p:txBody>
      </p:sp>
      <p:sp>
        <p:nvSpPr>
          <p:cNvPr id="67588" name="Foliennummernplatzhalter 3"/>
          <p:cNvSpPr>
            <a:spLocks noGrp="1"/>
          </p:cNvSpPr>
          <p:nvPr>
            <p:ph type="sldNum" sz="quarter" idx="5"/>
          </p:nvPr>
        </p:nvSpPr>
        <p:spPr/>
        <p:txBody>
          <a:bodyPr/>
          <a:lstStyle/>
          <a:p>
            <a:pPr>
              <a:defRPr/>
            </a:pPr>
            <a:fld id="{9FFB0D5C-F67B-4A55-9BC7-D88B30C2457B}" type="slidenum">
              <a:rPr lang="de-DE" smtClean="0"/>
              <a:pPr>
                <a:defRPr/>
              </a:pPr>
              <a:t>15</a:t>
            </a:fld>
            <a:endParaRPr lang="de-DE"/>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lienbildplatzhalter 1"/>
          <p:cNvSpPr>
            <a:spLocks noGrp="1" noRot="1" noChangeAspect="1" noTextEdit="1"/>
          </p:cNvSpPr>
          <p:nvPr>
            <p:ph type="sldImg"/>
          </p:nvPr>
        </p:nvSpPr>
        <p:spPr>
          <a:ln/>
        </p:spPr>
      </p:sp>
      <p:sp>
        <p:nvSpPr>
          <p:cNvPr id="78851" name="Notizenplatzhalter 2"/>
          <p:cNvSpPr>
            <a:spLocks noGrp="1"/>
          </p:cNvSpPr>
          <p:nvPr>
            <p:ph type="body" idx="1"/>
          </p:nvPr>
        </p:nvSpPr>
        <p:spPr>
          <a:noFill/>
          <a:ln/>
        </p:spPr>
        <p:txBody>
          <a:bodyPr/>
          <a:lstStyle/>
          <a:p>
            <a:pPr eaLnBrk="1" hangingPunct="1"/>
            <a:endParaRPr lang="de-AT"/>
          </a:p>
        </p:txBody>
      </p:sp>
      <p:sp>
        <p:nvSpPr>
          <p:cNvPr id="67588" name="Foliennummernplatzhalter 3"/>
          <p:cNvSpPr>
            <a:spLocks noGrp="1"/>
          </p:cNvSpPr>
          <p:nvPr>
            <p:ph type="sldNum" sz="quarter" idx="5"/>
          </p:nvPr>
        </p:nvSpPr>
        <p:spPr/>
        <p:txBody>
          <a:bodyPr/>
          <a:lstStyle/>
          <a:p>
            <a:pPr>
              <a:defRPr/>
            </a:pPr>
            <a:fld id="{58514015-37CF-4474-AC0A-20E86C4B39D5}" type="slidenum">
              <a:rPr lang="de-DE" smtClean="0"/>
              <a:pPr>
                <a:defRPr/>
              </a:pPr>
              <a:t>16</a:t>
            </a:fld>
            <a:endParaRPr lang="de-DE"/>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endParaRPr lang="de-AT"/>
          </a:p>
        </p:txBody>
      </p:sp>
      <p:sp>
        <p:nvSpPr>
          <p:cNvPr id="72708" name="Foliennummernplatzhalter 3"/>
          <p:cNvSpPr>
            <a:spLocks noGrp="1"/>
          </p:cNvSpPr>
          <p:nvPr>
            <p:ph type="sldNum" sz="quarter" idx="5"/>
          </p:nvPr>
        </p:nvSpPr>
        <p:spPr/>
        <p:txBody>
          <a:bodyPr/>
          <a:lstStyle/>
          <a:p>
            <a:pPr>
              <a:defRPr/>
            </a:pPr>
            <a:fld id="{BCFD1139-F741-431F-AA4C-062AFD50A3BE}" type="slidenum">
              <a:rPr lang="de-DE" smtClean="0"/>
              <a:pPr>
                <a:defRPr/>
              </a:pPr>
              <a:t>17</a:t>
            </a:fld>
            <a:endParaRPr lang="de-DE"/>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8619C63E-C1F3-4513-BD0B-92F564AB32A6}" type="slidenum">
              <a:rPr lang="de-DE"/>
              <a:pPr>
                <a:defRPr/>
              </a:pPr>
              <a:t>18</a:t>
            </a:fld>
            <a:endParaRPr lang="de-DE"/>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endParaRPr lang="de-AT"/>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A7274CB1-3C5A-41FA-8885-7A8A814F0026}" type="slidenum">
              <a:rPr lang="de-DE"/>
              <a:pPr>
                <a:defRPr/>
              </a:pPr>
              <a:t>19</a:t>
            </a:fld>
            <a:endParaRPr lang="de-DE"/>
          </a:p>
        </p:txBody>
      </p:sp>
      <p:sp>
        <p:nvSpPr>
          <p:cNvPr id="81923" name="Rectangle 2"/>
          <p:cNvSpPr>
            <a:spLocks noGrp="1" noRot="1" noChangeAspect="1" noChangeArrowheads="1" noTextEdit="1"/>
          </p:cNvSpPr>
          <p:nvPr>
            <p:ph type="sldImg"/>
          </p:nvPr>
        </p:nvSpPr>
        <p:spPr>
          <a:ln/>
        </p:spPr>
      </p:sp>
      <p:sp>
        <p:nvSpPr>
          <p:cNvPr id="81924" name="Rectangle 3"/>
          <p:cNvSpPr>
            <a:spLocks noGrp="1" noChangeArrowheads="1"/>
          </p:cNvSpPr>
          <p:nvPr>
            <p:ph type="body" idx="1"/>
          </p:nvPr>
        </p:nvSpPr>
        <p:spPr>
          <a:noFill/>
          <a:ln/>
        </p:spPr>
        <p:txBody>
          <a:bodyPr/>
          <a:lstStyle/>
          <a:p>
            <a:endParaRPr lang="de-A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C732D211-280B-41C3-8E03-655AD294230C}" type="slidenum">
              <a:rPr lang="de-DE" smtClean="0"/>
              <a:pPr>
                <a:defRPr/>
              </a:pPr>
              <a:t>2</a:t>
            </a:fld>
            <a:endParaRPr lang="de-DE"/>
          </a:p>
        </p:txBody>
      </p:sp>
    </p:spTree>
    <p:extLst>
      <p:ext uri="{BB962C8B-B14F-4D97-AF65-F5344CB8AC3E}">
        <p14:creationId xmlns:p14="http://schemas.microsoft.com/office/powerpoint/2010/main" val="82448564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F6DFDA70-16DA-4B1D-BDDF-14A35313082C}" type="slidenum">
              <a:rPr lang="de-DE"/>
              <a:pPr>
                <a:defRPr/>
              </a:pPr>
              <a:t>20</a:t>
            </a:fld>
            <a:endParaRPr lang="de-DE"/>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noFill/>
          <a:ln/>
        </p:spPr>
        <p:txBody>
          <a:bodyPr/>
          <a:lstStyle/>
          <a:p>
            <a:endParaRPr lang="de-AT"/>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endParaRPr lang="de-AT"/>
          </a:p>
        </p:txBody>
      </p:sp>
      <p:sp>
        <p:nvSpPr>
          <p:cNvPr id="72708" name="Foliennummernplatzhalter 3"/>
          <p:cNvSpPr>
            <a:spLocks noGrp="1"/>
          </p:cNvSpPr>
          <p:nvPr>
            <p:ph type="sldNum" sz="quarter" idx="5"/>
          </p:nvPr>
        </p:nvSpPr>
        <p:spPr/>
        <p:txBody>
          <a:bodyPr/>
          <a:lstStyle/>
          <a:p>
            <a:pPr>
              <a:defRPr/>
            </a:pPr>
            <a:fld id="{BCFD1139-F741-431F-AA4C-062AFD50A3BE}" type="slidenum">
              <a:rPr lang="de-DE" smtClean="0"/>
              <a:pPr>
                <a:defRPr/>
              </a:pPr>
              <a:t>21</a:t>
            </a:fld>
            <a:endParaRPr lang="de-DE"/>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Folienbildplatzhalter 1"/>
          <p:cNvSpPr>
            <a:spLocks noGrp="1" noRot="1" noChangeAspect="1" noTextEdit="1"/>
          </p:cNvSpPr>
          <p:nvPr>
            <p:ph type="sldImg"/>
          </p:nvPr>
        </p:nvSpPr>
        <p:spPr>
          <a:ln/>
        </p:spPr>
      </p:sp>
      <p:sp>
        <p:nvSpPr>
          <p:cNvPr id="83971" name="Notizenplatzhalter 2"/>
          <p:cNvSpPr>
            <a:spLocks noGrp="1"/>
          </p:cNvSpPr>
          <p:nvPr>
            <p:ph type="body" idx="1"/>
          </p:nvPr>
        </p:nvSpPr>
        <p:spPr>
          <a:noFill/>
          <a:ln/>
        </p:spPr>
        <p:txBody>
          <a:bodyPr/>
          <a:lstStyle/>
          <a:p>
            <a:pPr eaLnBrk="1" hangingPunct="1"/>
            <a:endParaRPr lang="de-AT"/>
          </a:p>
        </p:txBody>
      </p:sp>
      <p:sp>
        <p:nvSpPr>
          <p:cNvPr id="68612" name="Foliennummernplatzhalter 3"/>
          <p:cNvSpPr>
            <a:spLocks noGrp="1"/>
          </p:cNvSpPr>
          <p:nvPr>
            <p:ph type="sldNum" sz="quarter" idx="5"/>
          </p:nvPr>
        </p:nvSpPr>
        <p:spPr/>
        <p:txBody>
          <a:bodyPr/>
          <a:lstStyle/>
          <a:p>
            <a:pPr>
              <a:defRPr/>
            </a:pPr>
            <a:fld id="{12ABC311-D0C0-4462-849B-7461214E4DF6}" type="slidenum">
              <a:rPr lang="de-DE" smtClean="0"/>
              <a:pPr>
                <a:defRPr/>
              </a:pPr>
              <a:t>22</a:t>
            </a:fld>
            <a:endParaRPr lang="de-DE"/>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Folienbildplatzhalter 1"/>
          <p:cNvSpPr>
            <a:spLocks noGrp="1" noRot="1" noChangeAspect="1" noTextEdit="1"/>
          </p:cNvSpPr>
          <p:nvPr>
            <p:ph type="sldImg"/>
          </p:nvPr>
        </p:nvSpPr>
        <p:spPr>
          <a:ln/>
        </p:spPr>
      </p:sp>
      <p:sp>
        <p:nvSpPr>
          <p:cNvPr id="84995" name="Notizenplatzhalter 2"/>
          <p:cNvSpPr>
            <a:spLocks noGrp="1"/>
          </p:cNvSpPr>
          <p:nvPr>
            <p:ph type="body" idx="1"/>
          </p:nvPr>
        </p:nvSpPr>
        <p:spPr>
          <a:noFill/>
          <a:ln/>
        </p:spPr>
        <p:txBody>
          <a:bodyPr/>
          <a:lstStyle/>
          <a:p>
            <a:pPr eaLnBrk="1" hangingPunct="1"/>
            <a:endParaRPr lang="de-AT"/>
          </a:p>
        </p:txBody>
      </p:sp>
      <p:sp>
        <p:nvSpPr>
          <p:cNvPr id="67588" name="Foliennummernplatzhalter 3"/>
          <p:cNvSpPr>
            <a:spLocks noGrp="1"/>
          </p:cNvSpPr>
          <p:nvPr>
            <p:ph type="sldNum" sz="quarter" idx="5"/>
          </p:nvPr>
        </p:nvSpPr>
        <p:spPr/>
        <p:txBody>
          <a:bodyPr/>
          <a:lstStyle/>
          <a:p>
            <a:pPr>
              <a:defRPr/>
            </a:pPr>
            <a:fld id="{7766ABED-5B41-4DCB-8608-C772B78D2E33}" type="slidenum">
              <a:rPr lang="de-DE" smtClean="0"/>
              <a:pPr>
                <a:defRPr/>
              </a:pPr>
              <a:t>23</a:t>
            </a:fld>
            <a:endParaRPr lang="de-DE"/>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Folienbildplatzhalter 1"/>
          <p:cNvSpPr>
            <a:spLocks noGrp="1" noRot="1" noChangeAspect="1" noTextEdit="1"/>
          </p:cNvSpPr>
          <p:nvPr>
            <p:ph type="sldImg"/>
          </p:nvPr>
        </p:nvSpPr>
        <p:spPr>
          <a:ln/>
        </p:spPr>
      </p:sp>
      <p:sp>
        <p:nvSpPr>
          <p:cNvPr id="86019"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EBCFBE19-ADFA-4B7D-AE32-006BCC79A1CB}" type="slidenum">
              <a:rPr lang="de-DE" smtClean="0"/>
              <a:pPr>
                <a:defRPr/>
              </a:pPr>
              <a:t>24</a:t>
            </a:fld>
            <a:endParaRPr lang="de-DE"/>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Folienbildplatzhalter 1"/>
          <p:cNvSpPr>
            <a:spLocks noGrp="1" noRot="1" noChangeAspect="1" noTextEdit="1"/>
          </p:cNvSpPr>
          <p:nvPr>
            <p:ph type="sldImg"/>
          </p:nvPr>
        </p:nvSpPr>
        <p:spPr>
          <a:ln/>
        </p:spPr>
      </p:sp>
      <p:sp>
        <p:nvSpPr>
          <p:cNvPr id="87043"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87B0DC67-BBCB-457A-9A11-E585D2985484}" type="slidenum">
              <a:rPr lang="de-DE" smtClean="0"/>
              <a:pPr>
                <a:defRPr/>
              </a:pPr>
              <a:t>25</a:t>
            </a:fld>
            <a:endParaRPr lang="de-DE"/>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51073FF4-1DF8-46B8-8747-3303CA7692FB}" type="slidenum">
              <a:rPr lang="de-DE"/>
              <a:pPr>
                <a:defRPr/>
              </a:pPr>
              <a:t>26</a:t>
            </a:fld>
            <a:endParaRPr lang="de-DE"/>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r>
              <a:rPr lang="de-AT"/>
              <a:t>EViews: n=100; series y1 = nrnd; y2 = y2(-1)+y1</a:t>
            </a: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Folienbildplatzhalter 1"/>
          <p:cNvSpPr>
            <a:spLocks noGrp="1" noRot="1" noChangeAspect="1" noTextEdit="1"/>
          </p:cNvSpPr>
          <p:nvPr>
            <p:ph type="sldImg"/>
          </p:nvPr>
        </p:nvSpPr>
        <p:spPr>
          <a:ln/>
        </p:spPr>
      </p:sp>
      <p:sp>
        <p:nvSpPr>
          <p:cNvPr id="89091"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4FBF5F50-2F0C-45E3-9786-A3AD3A9F1FC0}" type="slidenum">
              <a:rPr lang="de-DE" smtClean="0"/>
              <a:pPr>
                <a:defRPr/>
              </a:pPr>
              <a:t>27</a:t>
            </a:fld>
            <a:endParaRPr lang="de-DE"/>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Folienbildplatzhalter 1"/>
          <p:cNvSpPr>
            <a:spLocks noGrp="1" noRot="1" noChangeAspect="1" noTextEdit="1"/>
          </p:cNvSpPr>
          <p:nvPr>
            <p:ph type="sldImg"/>
          </p:nvPr>
        </p:nvSpPr>
        <p:spPr>
          <a:ln/>
        </p:spPr>
      </p:sp>
      <p:sp>
        <p:nvSpPr>
          <p:cNvPr id="90115"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03AED37A-A803-4E47-98F8-B2CF8A328222}" type="slidenum">
              <a:rPr lang="de-DE" smtClean="0"/>
              <a:pPr>
                <a:defRPr/>
              </a:pPr>
              <a:t>28</a:t>
            </a:fld>
            <a:endParaRPr lang="de-DE"/>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Folienbildplatzhalter 1"/>
          <p:cNvSpPr>
            <a:spLocks noGrp="1" noRot="1" noChangeAspect="1" noTextEdit="1"/>
          </p:cNvSpPr>
          <p:nvPr>
            <p:ph type="sldImg"/>
          </p:nvPr>
        </p:nvSpPr>
        <p:spPr>
          <a:ln/>
        </p:spPr>
      </p:sp>
      <p:sp>
        <p:nvSpPr>
          <p:cNvPr id="91139"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C4EB089F-BE49-4D9F-91F5-9931B4EB9EC8}" type="slidenum">
              <a:rPr lang="de-DE" smtClean="0"/>
              <a:pPr>
                <a:defRPr/>
              </a:pPr>
              <a:t>29</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Folienbildplatzhalter 1"/>
          <p:cNvSpPr>
            <a:spLocks noGrp="1" noRot="1" noChangeAspect="1" noTextEdit="1"/>
          </p:cNvSpPr>
          <p:nvPr>
            <p:ph type="sldImg"/>
          </p:nvPr>
        </p:nvSpPr>
        <p:spPr>
          <a:ln/>
        </p:spPr>
      </p:sp>
      <p:sp>
        <p:nvSpPr>
          <p:cNvPr id="7168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ED71CE8E-EF73-422B-940A-333EA2B79CEE}" type="slidenum">
              <a:rPr lang="de-DE" smtClean="0"/>
              <a:pPr>
                <a:defRPr/>
              </a:pPr>
              <a:t>3</a:t>
            </a:fld>
            <a:endParaRPr lang="de-DE"/>
          </a:p>
        </p:txBody>
      </p:sp>
    </p:spTree>
    <p:extLst>
      <p:ext uri="{BB962C8B-B14F-4D97-AF65-F5344CB8AC3E}">
        <p14:creationId xmlns:p14="http://schemas.microsoft.com/office/powerpoint/2010/main" val="338090129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Folienbildplatzhalter 1"/>
          <p:cNvSpPr>
            <a:spLocks noGrp="1" noRot="1" noChangeAspect="1" noTextEdit="1"/>
          </p:cNvSpPr>
          <p:nvPr>
            <p:ph type="sldImg"/>
          </p:nvPr>
        </p:nvSpPr>
        <p:spPr>
          <a:ln/>
        </p:spPr>
      </p:sp>
      <p:sp>
        <p:nvSpPr>
          <p:cNvPr id="92163"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8822ACEE-760D-4807-A67C-C08E3AB69744}" type="slidenum">
              <a:rPr lang="de-DE" smtClean="0"/>
              <a:pPr>
                <a:defRPr/>
              </a:pPr>
              <a:t>30</a:t>
            </a:fld>
            <a:endParaRPr lang="de-DE"/>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Folienbildplatzhalter 1"/>
          <p:cNvSpPr>
            <a:spLocks noGrp="1" noRot="1" noChangeAspect="1" noTextEdit="1"/>
          </p:cNvSpPr>
          <p:nvPr>
            <p:ph type="sldImg"/>
          </p:nvPr>
        </p:nvSpPr>
        <p:spPr>
          <a:ln/>
        </p:spPr>
      </p:sp>
      <p:sp>
        <p:nvSpPr>
          <p:cNvPr id="93187"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71343DB0-46B5-4010-8E40-FA5CF3B33468}" type="slidenum">
              <a:rPr lang="de-DE" smtClean="0"/>
              <a:pPr>
                <a:defRPr/>
              </a:pPr>
              <a:t>31</a:t>
            </a:fld>
            <a:endParaRPr lang="de-DE"/>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Folienbildplatzhalter 1"/>
          <p:cNvSpPr>
            <a:spLocks noGrp="1" noRot="1" noChangeAspect="1" noTextEdit="1"/>
          </p:cNvSpPr>
          <p:nvPr>
            <p:ph type="sldImg"/>
          </p:nvPr>
        </p:nvSpPr>
        <p:spPr>
          <a:ln/>
        </p:spPr>
      </p:sp>
      <p:sp>
        <p:nvSpPr>
          <p:cNvPr id="94211"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1B83CF51-2D0F-45EB-A9E0-9BD12504DFA5}" type="slidenum">
              <a:rPr lang="de-DE" smtClean="0"/>
              <a:pPr>
                <a:defRPr/>
              </a:pPr>
              <a:t>32</a:t>
            </a:fld>
            <a:endParaRPr lang="de-DE"/>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Folienbildplatzhalter 1"/>
          <p:cNvSpPr>
            <a:spLocks noGrp="1" noRot="1" noChangeAspect="1" noTextEdit="1"/>
          </p:cNvSpPr>
          <p:nvPr>
            <p:ph type="sldImg"/>
          </p:nvPr>
        </p:nvSpPr>
        <p:spPr>
          <a:ln/>
        </p:spPr>
      </p:sp>
      <p:sp>
        <p:nvSpPr>
          <p:cNvPr id="95235"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8C1298E4-C892-40F7-848B-17086F946730}" type="slidenum">
              <a:rPr lang="de-DE" smtClean="0"/>
              <a:pPr>
                <a:defRPr/>
              </a:pPr>
              <a:t>33</a:t>
            </a:fld>
            <a:endParaRPr lang="de-DE"/>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Folienbildplatzhalter 1"/>
          <p:cNvSpPr>
            <a:spLocks noGrp="1" noRot="1" noChangeAspect="1" noTextEdit="1"/>
          </p:cNvSpPr>
          <p:nvPr>
            <p:ph type="sldImg"/>
          </p:nvPr>
        </p:nvSpPr>
        <p:spPr>
          <a:ln/>
        </p:spPr>
      </p:sp>
      <p:sp>
        <p:nvSpPr>
          <p:cNvPr id="96259"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DB360F81-11FD-4202-AB1E-0BADD528355A}" type="slidenum">
              <a:rPr lang="de-DE" smtClean="0"/>
              <a:pPr>
                <a:defRPr/>
              </a:pPr>
              <a:t>34</a:t>
            </a:fld>
            <a:endParaRPr lang="de-DE"/>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Folienbildplatzhalter 1"/>
          <p:cNvSpPr>
            <a:spLocks noGrp="1" noRot="1" noChangeAspect="1" noTextEdit="1"/>
          </p:cNvSpPr>
          <p:nvPr>
            <p:ph type="sldImg"/>
          </p:nvPr>
        </p:nvSpPr>
        <p:spPr>
          <a:ln/>
        </p:spPr>
      </p:sp>
      <p:sp>
        <p:nvSpPr>
          <p:cNvPr id="77827" name="Notizenplatzhalter 2"/>
          <p:cNvSpPr>
            <a:spLocks noGrp="1"/>
          </p:cNvSpPr>
          <p:nvPr>
            <p:ph type="body" idx="1"/>
          </p:nvPr>
        </p:nvSpPr>
        <p:spPr>
          <a:noFill/>
          <a:ln/>
        </p:spPr>
        <p:txBody>
          <a:bodyPr/>
          <a:lstStyle/>
          <a:p>
            <a:pPr eaLnBrk="1" hangingPunct="1"/>
            <a:endParaRPr lang="de-AT"/>
          </a:p>
        </p:txBody>
      </p:sp>
      <p:sp>
        <p:nvSpPr>
          <p:cNvPr id="61444" name="Foliennummernplatzhalter 3"/>
          <p:cNvSpPr>
            <a:spLocks noGrp="1"/>
          </p:cNvSpPr>
          <p:nvPr>
            <p:ph type="sldNum" sz="quarter" idx="5"/>
          </p:nvPr>
        </p:nvSpPr>
        <p:spPr/>
        <p:txBody>
          <a:bodyPr/>
          <a:lstStyle/>
          <a:p>
            <a:pPr>
              <a:defRPr/>
            </a:pPr>
            <a:fld id="{D52592C4-E8E1-4BF8-A70A-B4FA7AFF34CB}" type="slidenum">
              <a:rPr lang="de-DE" smtClean="0"/>
              <a:pPr>
                <a:defRPr/>
              </a:pPr>
              <a:t>35</a:t>
            </a:fld>
            <a:endParaRPr lang="de-DE"/>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Folienbildplatzhalter 1"/>
          <p:cNvSpPr>
            <a:spLocks noGrp="1" noRot="1" noChangeAspect="1" noTextEdit="1"/>
          </p:cNvSpPr>
          <p:nvPr>
            <p:ph type="sldImg"/>
          </p:nvPr>
        </p:nvSpPr>
        <p:spPr>
          <a:ln/>
        </p:spPr>
      </p:sp>
      <p:sp>
        <p:nvSpPr>
          <p:cNvPr id="97283"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50DCB000-AB0D-4E58-9E85-33FA1AE17784}" type="slidenum">
              <a:rPr lang="de-DE" smtClean="0"/>
              <a:pPr>
                <a:defRPr/>
              </a:pPr>
              <a:t>36</a:t>
            </a:fld>
            <a:endParaRPr lang="de-DE"/>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CB1CB30-087D-497F-98EF-6C6C373851B6}" type="slidenum">
              <a:rPr lang="de-DE"/>
              <a:pPr>
                <a:defRPr/>
              </a:pPr>
              <a:t>37</a:t>
            </a:fld>
            <a:endParaRPr lang="de-DE"/>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r>
              <a:rPr lang="de-AT"/>
              <a:t>EViews: n=100; series y1 = nrnd; y2 = y2(-1)+y1</a:t>
            </a: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34AC2194-F775-432A-A30B-CCCE9581B905}" type="slidenum">
              <a:rPr lang="de-DE"/>
              <a:pPr>
                <a:defRPr/>
              </a:pPr>
              <a:t>38</a:t>
            </a:fld>
            <a:endParaRPr lang="de-DE"/>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p:spPr>
        <p:txBody>
          <a:bodyPr/>
          <a:lstStyle/>
          <a:p>
            <a:r>
              <a:rPr lang="de-AT"/>
              <a:t>EViews: n=100; series u = nrnd; y1 = y1(-1)+u; y2 = 0.1+y2(-1)+u; y3 = 0.2+0.7*y3(-1)+u; </a:t>
            </a:r>
          </a:p>
          <a:p>
            <a:endParaRPr lang="de-AT"/>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19147012-779F-4EE9-9DA5-C50D45FCEAC1}" type="slidenum">
              <a:rPr lang="de-DE"/>
              <a:pPr>
                <a:defRPr/>
              </a:pPr>
              <a:t>39</a:t>
            </a:fld>
            <a:endParaRPr lang="de-DE"/>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p:spPr>
        <p:txBody>
          <a:bodyPr/>
          <a:lstStyle/>
          <a:p>
            <a:r>
              <a:rPr lang="de-AT"/>
              <a:t>EViews: n=100; series u = nrnd; y1 = y1(-1)+u; y2 = 0.1+y2(-1)+u; y3 = 0.2+0.7*y3(-1)+u; </a:t>
            </a:r>
          </a:p>
          <a:p>
            <a:endParaRPr lang="de-A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Folienbildplatzhalter 1"/>
          <p:cNvSpPr>
            <a:spLocks noGrp="1" noRot="1" noChangeAspect="1" noTextEdit="1"/>
          </p:cNvSpPr>
          <p:nvPr>
            <p:ph type="sldImg"/>
          </p:nvPr>
        </p:nvSpPr>
        <p:spPr>
          <a:ln/>
        </p:spPr>
      </p:sp>
      <p:sp>
        <p:nvSpPr>
          <p:cNvPr id="10752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CD5AEBED-C679-4191-B3AD-3545876F07F6}" type="slidenum">
              <a:rPr lang="de-DE" smtClean="0"/>
              <a:pPr>
                <a:defRPr/>
              </a:pPr>
              <a:t>4</a:t>
            </a:fld>
            <a:endParaRPr lang="de-DE"/>
          </a:p>
        </p:txBody>
      </p:sp>
    </p:spTree>
    <p:extLst>
      <p:ext uri="{BB962C8B-B14F-4D97-AF65-F5344CB8AC3E}">
        <p14:creationId xmlns:p14="http://schemas.microsoft.com/office/powerpoint/2010/main" val="347807225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Folienbildplatzhalter 1"/>
          <p:cNvSpPr>
            <a:spLocks noGrp="1" noRot="1" noChangeAspect="1" noTextEdit="1"/>
          </p:cNvSpPr>
          <p:nvPr>
            <p:ph type="sldImg"/>
          </p:nvPr>
        </p:nvSpPr>
        <p:spPr>
          <a:ln/>
        </p:spPr>
      </p:sp>
      <p:sp>
        <p:nvSpPr>
          <p:cNvPr id="72707"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DD406323-DD6E-4E81-BCB4-E489EF6EFA57}" type="slidenum">
              <a:rPr lang="de-DE" smtClean="0"/>
              <a:pPr>
                <a:defRPr/>
              </a:pPr>
              <a:t>40</a:t>
            </a:fld>
            <a:endParaRPr lang="de-DE"/>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Folienbildplatzhalter 1"/>
          <p:cNvSpPr>
            <a:spLocks noGrp="1" noRot="1" noChangeAspect="1" noTextEdit="1"/>
          </p:cNvSpPr>
          <p:nvPr>
            <p:ph type="sldImg"/>
          </p:nvPr>
        </p:nvSpPr>
        <p:spPr>
          <a:ln/>
        </p:spPr>
      </p:sp>
      <p:sp>
        <p:nvSpPr>
          <p:cNvPr id="73731"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B9556834-5A9C-4B5C-ACDB-C6B703B4EC52}" type="slidenum">
              <a:rPr lang="de-DE" smtClean="0"/>
              <a:pPr>
                <a:defRPr/>
              </a:pPr>
              <a:t>41</a:t>
            </a:fld>
            <a:endParaRPr lang="de-DE"/>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Folienbildplatzhalter 1"/>
          <p:cNvSpPr>
            <a:spLocks noGrp="1" noRot="1" noChangeAspect="1" noTextEdit="1"/>
          </p:cNvSpPr>
          <p:nvPr>
            <p:ph type="sldImg"/>
          </p:nvPr>
        </p:nvSpPr>
        <p:spPr>
          <a:ln/>
        </p:spPr>
      </p:sp>
      <p:sp>
        <p:nvSpPr>
          <p:cNvPr id="74755"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6A972031-96F6-4911-AEA0-47B2956674C4}" type="slidenum">
              <a:rPr lang="de-DE" smtClean="0"/>
              <a:pPr>
                <a:defRPr/>
              </a:pPr>
              <a:t>42</a:t>
            </a:fld>
            <a:endParaRPr lang="de-DE"/>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Folienbildplatzhalter 1"/>
          <p:cNvSpPr>
            <a:spLocks noGrp="1" noRot="1" noChangeAspect="1" noTextEdit="1"/>
          </p:cNvSpPr>
          <p:nvPr>
            <p:ph type="sldImg"/>
          </p:nvPr>
        </p:nvSpPr>
        <p:spPr>
          <a:ln/>
        </p:spPr>
      </p:sp>
      <p:sp>
        <p:nvSpPr>
          <p:cNvPr id="75779" name="Notizenplatzhalter 2"/>
          <p:cNvSpPr>
            <a:spLocks noGrp="1"/>
          </p:cNvSpPr>
          <p:nvPr>
            <p:ph type="body" idx="1"/>
          </p:nvPr>
        </p:nvSpPr>
        <p:spPr>
          <a:noFill/>
          <a:ln/>
        </p:spPr>
        <p:txBody>
          <a:bodyPr/>
          <a:lstStyle/>
          <a:p>
            <a:endParaRPr lang="de-DE"/>
          </a:p>
        </p:txBody>
      </p:sp>
      <p:sp>
        <p:nvSpPr>
          <p:cNvPr id="4" name="Foliennummernplatzhalter 3"/>
          <p:cNvSpPr>
            <a:spLocks noGrp="1"/>
          </p:cNvSpPr>
          <p:nvPr>
            <p:ph type="sldNum" sz="quarter" idx="5"/>
          </p:nvPr>
        </p:nvSpPr>
        <p:spPr/>
        <p:txBody>
          <a:bodyPr/>
          <a:lstStyle/>
          <a:p>
            <a:pPr>
              <a:defRPr/>
            </a:pPr>
            <a:fld id="{EE37C292-E80E-4234-BAFC-E8BD7C567B98}" type="slidenum">
              <a:rPr lang="de-DE" smtClean="0"/>
              <a:pPr>
                <a:defRPr/>
              </a:pPr>
              <a:t>43</a:t>
            </a:fld>
            <a:endParaRPr lang="de-DE"/>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Folienbildplatzhalter 1"/>
          <p:cNvSpPr>
            <a:spLocks noGrp="1" noRot="1" noChangeAspect="1" noTextEdit="1"/>
          </p:cNvSpPr>
          <p:nvPr>
            <p:ph type="sldImg"/>
          </p:nvPr>
        </p:nvSpPr>
        <p:spPr>
          <a:ln/>
        </p:spPr>
      </p:sp>
      <p:sp>
        <p:nvSpPr>
          <p:cNvPr id="76803"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BDABA9BD-A059-4825-9102-8E510FC9112D}" type="slidenum">
              <a:rPr lang="de-DE" smtClean="0"/>
              <a:pPr>
                <a:defRPr/>
              </a:pPr>
              <a:t>44</a:t>
            </a:fld>
            <a:endParaRPr lang="de-DE"/>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Folienbildplatzhalter 1"/>
          <p:cNvSpPr>
            <a:spLocks noGrp="1" noRot="1" noChangeAspect="1" noTextEdit="1"/>
          </p:cNvSpPr>
          <p:nvPr>
            <p:ph type="sldImg"/>
          </p:nvPr>
        </p:nvSpPr>
        <p:spPr>
          <a:ln/>
        </p:spPr>
      </p:sp>
      <p:sp>
        <p:nvSpPr>
          <p:cNvPr id="78851"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8C501B2E-266D-430C-AF79-A18CA0D0A0B7}" type="slidenum">
              <a:rPr lang="de-DE" smtClean="0"/>
              <a:pPr>
                <a:defRPr/>
              </a:pPr>
              <a:t>45</a:t>
            </a:fld>
            <a:endParaRPr lang="de-DE"/>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ACFB45C4-4D52-4D9E-9CE7-A6AB85310B73}" type="slidenum">
              <a:rPr lang="de-DE" smtClean="0"/>
              <a:pPr>
                <a:defRPr/>
              </a:pPr>
              <a:t>46</a:t>
            </a:fld>
            <a:endParaRPr lang="de-DE"/>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Folienbildplatzhalter 1"/>
          <p:cNvSpPr>
            <a:spLocks noGrp="1" noRot="1" noChangeAspect="1" noTextEdit="1"/>
          </p:cNvSpPr>
          <p:nvPr>
            <p:ph type="sldImg"/>
          </p:nvPr>
        </p:nvSpPr>
        <p:spPr>
          <a:ln/>
        </p:spPr>
      </p:sp>
      <p:sp>
        <p:nvSpPr>
          <p:cNvPr id="104451"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65A61A79-145C-47D8-98B7-CEF548631DE0}" type="slidenum">
              <a:rPr lang="de-DE" smtClean="0"/>
              <a:pPr>
                <a:defRPr/>
              </a:pPr>
              <a:t>47</a:t>
            </a:fld>
            <a:endParaRPr lang="de-DE"/>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Folienbildplatzhalter 1"/>
          <p:cNvSpPr>
            <a:spLocks noGrp="1" noRot="1" noChangeAspect="1" noTextEdit="1"/>
          </p:cNvSpPr>
          <p:nvPr>
            <p:ph type="sldImg"/>
          </p:nvPr>
        </p:nvSpPr>
        <p:spPr>
          <a:ln/>
        </p:spPr>
      </p:sp>
      <p:sp>
        <p:nvSpPr>
          <p:cNvPr id="105475"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04C7A817-BF17-4929-A4D6-981C3B7CB66F}" type="slidenum">
              <a:rPr lang="de-DE" smtClean="0"/>
              <a:pPr>
                <a:defRPr/>
              </a:pPr>
              <a:t>48</a:t>
            </a:fld>
            <a:endParaRPr lang="de-DE"/>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Folienbildplatzhalter 1"/>
          <p:cNvSpPr>
            <a:spLocks noGrp="1" noRot="1" noChangeAspect="1" noTextEdit="1"/>
          </p:cNvSpPr>
          <p:nvPr>
            <p:ph type="sldImg"/>
          </p:nvPr>
        </p:nvSpPr>
        <p:spPr>
          <a:ln/>
        </p:spPr>
      </p:sp>
      <p:sp>
        <p:nvSpPr>
          <p:cNvPr id="106499"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54C0EC54-9292-4E51-A37F-082C76386631}" type="slidenum">
              <a:rPr lang="de-DE" smtClean="0"/>
              <a:pPr>
                <a:defRPr/>
              </a:pPr>
              <a:t>49</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Folienbildplatzhalter 1"/>
          <p:cNvSpPr>
            <a:spLocks noGrp="1" noRot="1" noChangeAspect="1" noTextEdit="1"/>
          </p:cNvSpPr>
          <p:nvPr>
            <p:ph type="sldImg"/>
          </p:nvPr>
        </p:nvSpPr>
        <p:spPr>
          <a:ln/>
        </p:spPr>
      </p:sp>
      <p:sp>
        <p:nvSpPr>
          <p:cNvPr id="108547"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ED8A40E8-C298-441C-A937-9DF70EE45B52}" type="slidenum">
              <a:rPr lang="de-DE" smtClean="0"/>
              <a:pPr>
                <a:defRPr/>
              </a:pPr>
              <a:t>5</a:t>
            </a:fld>
            <a:endParaRPr lang="de-DE"/>
          </a:p>
        </p:txBody>
      </p:sp>
    </p:spTree>
    <p:extLst>
      <p:ext uri="{BB962C8B-B14F-4D97-AF65-F5344CB8AC3E}">
        <p14:creationId xmlns:p14="http://schemas.microsoft.com/office/powerpoint/2010/main" val="350013855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Folienbildplatzhalter 1"/>
          <p:cNvSpPr>
            <a:spLocks noGrp="1" noRot="1" noChangeAspect="1" noTextEdit="1"/>
          </p:cNvSpPr>
          <p:nvPr>
            <p:ph type="sldImg"/>
          </p:nvPr>
        </p:nvSpPr>
        <p:spPr>
          <a:ln/>
        </p:spPr>
      </p:sp>
      <p:sp>
        <p:nvSpPr>
          <p:cNvPr id="107523"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D32046CB-69A3-4389-A2C7-26A0EA252CB5}" type="slidenum">
              <a:rPr lang="de-DE" smtClean="0"/>
              <a:pPr>
                <a:defRPr/>
              </a:pPr>
              <a:t>50</a:t>
            </a:fld>
            <a:endParaRPr lang="de-DE"/>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Folienbildplatzhalter 1"/>
          <p:cNvSpPr>
            <a:spLocks noGrp="1" noRot="1" noChangeAspect="1" noTextEdit="1"/>
          </p:cNvSpPr>
          <p:nvPr>
            <p:ph type="sldImg"/>
          </p:nvPr>
        </p:nvSpPr>
        <p:spPr>
          <a:ln/>
        </p:spPr>
      </p:sp>
      <p:sp>
        <p:nvSpPr>
          <p:cNvPr id="108547"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279D2689-D4BB-4C54-8700-FBB57ED28FC4}" type="slidenum">
              <a:rPr lang="de-DE" smtClean="0"/>
              <a:pPr>
                <a:defRPr/>
              </a:pPr>
              <a:t>51</a:t>
            </a:fld>
            <a:endParaRPr lang="de-DE"/>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Folienbildplatzhalter 1"/>
          <p:cNvSpPr>
            <a:spLocks noGrp="1" noRot="1" noChangeAspect="1" noTextEdit="1"/>
          </p:cNvSpPr>
          <p:nvPr>
            <p:ph type="sldImg"/>
          </p:nvPr>
        </p:nvSpPr>
        <p:spPr>
          <a:ln/>
        </p:spPr>
      </p:sp>
      <p:sp>
        <p:nvSpPr>
          <p:cNvPr id="109571"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911250F4-E911-4438-9EDD-103E83FBA967}" type="slidenum">
              <a:rPr lang="de-DE" smtClean="0"/>
              <a:pPr>
                <a:defRPr/>
              </a:pPr>
              <a:t>52</a:t>
            </a:fld>
            <a:endParaRPr lang="de-DE"/>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Folienbildplatzhalter 1"/>
          <p:cNvSpPr>
            <a:spLocks noGrp="1" noRot="1" noChangeAspect="1" noTextEdit="1"/>
          </p:cNvSpPr>
          <p:nvPr>
            <p:ph type="sldImg"/>
          </p:nvPr>
        </p:nvSpPr>
        <p:spPr>
          <a:ln/>
        </p:spPr>
      </p:sp>
      <p:sp>
        <p:nvSpPr>
          <p:cNvPr id="110595"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5AB99D8F-BE48-41C2-87EA-75C9244C5496}" type="slidenum">
              <a:rPr lang="de-DE" smtClean="0"/>
              <a:pPr>
                <a:defRPr/>
              </a:pPr>
              <a:t>53</a:t>
            </a:fld>
            <a:endParaRPr lang="de-DE"/>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Folienbildplatzhalter 1"/>
          <p:cNvSpPr>
            <a:spLocks noGrp="1" noRot="1" noChangeAspect="1" noTextEdit="1"/>
          </p:cNvSpPr>
          <p:nvPr>
            <p:ph type="sldImg"/>
          </p:nvPr>
        </p:nvSpPr>
        <p:spPr>
          <a:ln/>
        </p:spPr>
      </p:sp>
      <p:sp>
        <p:nvSpPr>
          <p:cNvPr id="111619"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C74A01FA-D0A3-4B54-8699-3651C960A221}" type="slidenum">
              <a:rPr lang="de-DE" smtClean="0"/>
              <a:pPr>
                <a:defRPr/>
              </a:pPr>
              <a:t>54</a:t>
            </a:fld>
            <a:endParaRPr lang="de-DE"/>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Folienbildplatzhalter 1"/>
          <p:cNvSpPr>
            <a:spLocks noGrp="1" noRot="1" noChangeAspect="1" noTextEdit="1"/>
          </p:cNvSpPr>
          <p:nvPr>
            <p:ph type="sldImg"/>
          </p:nvPr>
        </p:nvSpPr>
        <p:spPr>
          <a:ln/>
        </p:spPr>
      </p:sp>
      <p:sp>
        <p:nvSpPr>
          <p:cNvPr id="112643"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5D12AA4F-27E1-4D08-B36D-087BE324E5C0}" type="slidenum">
              <a:rPr lang="de-DE" smtClean="0"/>
              <a:pPr>
                <a:defRPr/>
              </a:pPr>
              <a:t>55</a:t>
            </a:fld>
            <a:endParaRPr lang="de-DE"/>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Folienbildplatzhalter 1"/>
          <p:cNvSpPr>
            <a:spLocks noGrp="1" noRot="1" noChangeAspect="1" noTextEdit="1"/>
          </p:cNvSpPr>
          <p:nvPr>
            <p:ph type="sldImg"/>
          </p:nvPr>
        </p:nvSpPr>
        <p:spPr>
          <a:ln/>
        </p:spPr>
      </p:sp>
      <p:sp>
        <p:nvSpPr>
          <p:cNvPr id="113667"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283BFF86-318E-4211-8B14-095B11A07EF0}" type="slidenum">
              <a:rPr lang="de-DE" smtClean="0"/>
              <a:pPr>
                <a:defRPr/>
              </a:pPr>
              <a:t>56</a:t>
            </a:fld>
            <a:endParaRPr lang="de-DE"/>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Folienbildplatzhalter 1"/>
          <p:cNvSpPr>
            <a:spLocks noGrp="1" noRot="1" noChangeAspect="1" noTextEdit="1"/>
          </p:cNvSpPr>
          <p:nvPr>
            <p:ph type="sldImg"/>
          </p:nvPr>
        </p:nvSpPr>
        <p:spPr>
          <a:ln/>
        </p:spPr>
      </p:sp>
      <p:sp>
        <p:nvSpPr>
          <p:cNvPr id="114691"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5DDA2104-564C-4974-8F76-BCD16A642FD3}" type="slidenum">
              <a:rPr lang="de-DE" smtClean="0"/>
              <a:pPr>
                <a:defRPr/>
              </a:pPr>
              <a:t>57</a:t>
            </a:fld>
            <a:endParaRPr lang="de-DE"/>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Folienbildplatzhalter 1"/>
          <p:cNvSpPr>
            <a:spLocks noGrp="1" noRot="1" noChangeAspect="1" noTextEdit="1"/>
          </p:cNvSpPr>
          <p:nvPr>
            <p:ph type="sldImg"/>
          </p:nvPr>
        </p:nvSpPr>
        <p:spPr>
          <a:ln/>
        </p:spPr>
      </p:sp>
      <p:sp>
        <p:nvSpPr>
          <p:cNvPr id="115715"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8617D1C4-D713-41CD-A9B7-0F67E7E96CAC}" type="slidenum">
              <a:rPr lang="de-DE" smtClean="0"/>
              <a:pPr>
                <a:defRPr/>
              </a:pPr>
              <a:t>58</a:t>
            </a:fld>
            <a:endParaRPr lang="de-DE"/>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Folienbildplatzhalter 1"/>
          <p:cNvSpPr>
            <a:spLocks noGrp="1" noRot="1" noChangeAspect="1" noTextEdit="1"/>
          </p:cNvSpPr>
          <p:nvPr>
            <p:ph type="sldImg"/>
          </p:nvPr>
        </p:nvSpPr>
        <p:spPr>
          <a:ln/>
        </p:spPr>
      </p:sp>
      <p:sp>
        <p:nvSpPr>
          <p:cNvPr id="116739" name="Notizenplatzhalter 2"/>
          <p:cNvSpPr>
            <a:spLocks noGrp="1"/>
          </p:cNvSpPr>
          <p:nvPr>
            <p:ph type="body" idx="1"/>
          </p:nvPr>
        </p:nvSpPr>
        <p:spPr>
          <a:noFill/>
          <a:ln/>
        </p:spPr>
        <p:txBody>
          <a:bodyPr/>
          <a:lstStyle/>
          <a:p>
            <a:endParaRPr lang="de-AT"/>
          </a:p>
        </p:txBody>
      </p:sp>
      <p:sp>
        <p:nvSpPr>
          <p:cNvPr id="4" name="Foliennummernplatzhalter 3"/>
          <p:cNvSpPr>
            <a:spLocks noGrp="1"/>
          </p:cNvSpPr>
          <p:nvPr>
            <p:ph type="sldNum" sz="quarter" idx="5"/>
          </p:nvPr>
        </p:nvSpPr>
        <p:spPr/>
        <p:txBody>
          <a:bodyPr/>
          <a:lstStyle/>
          <a:p>
            <a:pPr>
              <a:defRPr/>
            </a:pPr>
            <a:fld id="{29605A3E-8F7A-49E7-81CD-397CC674BF86}" type="slidenum">
              <a:rPr lang="de-DE" smtClean="0"/>
              <a:pPr>
                <a:defRPr/>
              </a:pPr>
              <a:t>59</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Folienbildplatzhalter 1"/>
          <p:cNvSpPr>
            <a:spLocks noGrp="1" noRot="1" noChangeAspect="1" noTextEdit="1"/>
          </p:cNvSpPr>
          <p:nvPr>
            <p:ph type="sldImg"/>
          </p:nvPr>
        </p:nvSpPr>
        <p:spPr>
          <a:ln/>
        </p:spPr>
      </p:sp>
      <p:sp>
        <p:nvSpPr>
          <p:cNvPr id="109571"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3CC96940-827E-4550-BDA0-4DAA03B148F5}" type="slidenum">
              <a:rPr lang="de-DE" smtClean="0"/>
              <a:pPr>
                <a:defRPr/>
              </a:pPr>
              <a:t>6</a:t>
            </a:fld>
            <a:endParaRPr lang="de-DE"/>
          </a:p>
        </p:txBody>
      </p:sp>
    </p:spTree>
    <p:extLst>
      <p:ext uri="{BB962C8B-B14F-4D97-AF65-F5344CB8AC3E}">
        <p14:creationId xmlns:p14="http://schemas.microsoft.com/office/powerpoint/2010/main" val="3453689111"/>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Folienbildplatzhalter 1"/>
          <p:cNvSpPr>
            <a:spLocks noGrp="1" noRot="1" noChangeAspect="1" noTextEdit="1"/>
          </p:cNvSpPr>
          <p:nvPr>
            <p:ph type="sldImg"/>
          </p:nvPr>
        </p:nvSpPr>
        <p:spPr>
          <a:ln/>
        </p:spPr>
      </p:sp>
      <p:sp>
        <p:nvSpPr>
          <p:cNvPr id="117763"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D0ED8FBD-6CDC-4E2E-AE76-4C32DCDBF3B9}" type="slidenum">
              <a:rPr lang="de-DE" smtClean="0"/>
              <a:pPr>
                <a:defRPr/>
              </a:pPr>
              <a:t>60</a:t>
            </a:fld>
            <a:endParaRPr lang="de-DE"/>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Folienbildplatzhalter 1"/>
          <p:cNvSpPr>
            <a:spLocks noGrp="1" noRot="1" noChangeAspect="1" noTextEdit="1"/>
          </p:cNvSpPr>
          <p:nvPr>
            <p:ph type="sldImg"/>
          </p:nvPr>
        </p:nvSpPr>
        <p:spPr>
          <a:ln/>
        </p:spPr>
      </p:sp>
      <p:sp>
        <p:nvSpPr>
          <p:cNvPr id="119811" name="Notizenplatzhalter 2"/>
          <p:cNvSpPr>
            <a:spLocks noGrp="1"/>
          </p:cNvSpPr>
          <p:nvPr>
            <p:ph type="body" idx="1"/>
          </p:nvPr>
        </p:nvSpPr>
        <p:spPr>
          <a:noFill/>
          <a:ln/>
        </p:spPr>
        <p:txBody>
          <a:bodyPr/>
          <a:lstStyle/>
          <a:p>
            <a:endParaRPr lang="de-AT"/>
          </a:p>
        </p:txBody>
      </p:sp>
      <p:sp>
        <p:nvSpPr>
          <p:cNvPr id="63492" name="Foliennummernplatzhalter 3"/>
          <p:cNvSpPr>
            <a:spLocks noGrp="1"/>
          </p:cNvSpPr>
          <p:nvPr>
            <p:ph type="sldNum" sz="quarter" idx="5"/>
          </p:nvPr>
        </p:nvSpPr>
        <p:spPr/>
        <p:txBody>
          <a:bodyPr/>
          <a:lstStyle/>
          <a:p>
            <a:pPr>
              <a:defRPr/>
            </a:pPr>
            <a:fld id="{EC102F5D-6DD5-43F2-A097-67730AD7B0C3}" type="slidenum">
              <a:rPr lang="de-DE" smtClean="0"/>
              <a:pPr>
                <a:defRPr/>
              </a:pPr>
              <a:t>61</a:t>
            </a:fld>
            <a:endParaRPr lang="de-DE"/>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Folienbildplatzhalter 1"/>
          <p:cNvSpPr>
            <a:spLocks noGrp="1" noRot="1" noChangeAspect="1" noTextEdit="1"/>
          </p:cNvSpPr>
          <p:nvPr>
            <p:ph type="sldImg"/>
          </p:nvPr>
        </p:nvSpPr>
        <p:spPr>
          <a:ln/>
        </p:spPr>
      </p:sp>
      <p:sp>
        <p:nvSpPr>
          <p:cNvPr id="120835"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FA954BA4-1530-4B0E-B1F5-AED7EACF051B}" type="slidenum">
              <a:rPr lang="de-DE" smtClean="0"/>
              <a:pPr>
                <a:defRPr/>
              </a:pPr>
              <a:t>62</a:t>
            </a:fld>
            <a:endParaRPr lang="de-DE"/>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Folienbildplatzhalter 1"/>
          <p:cNvSpPr>
            <a:spLocks noGrp="1" noRot="1" noChangeAspect="1" noTextEdit="1"/>
          </p:cNvSpPr>
          <p:nvPr>
            <p:ph type="sldImg"/>
          </p:nvPr>
        </p:nvSpPr>
        <p:spPr>
          <a:ln/>
        </p:spPr>
      </p:sp>
      <p:sp>
        <p:nvSpPr>
          <p:cNvPr id="121859"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EF6666F7-93D7-46F5-A5C4-B4975508E325}" type="slidenum">
              <a:rPr lang="de-DE" smtClean="0"/>
              <a:pPr>
                <a:defRPr/>
              </a:pPr>
              <a:t>63</a:t>
            </a:fld>
            <a:endParaRPr lang="de-DE"/>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Folienbildplatzhalter 1"/>
          <p:cNvSpPr>
            <a:spLocks noGrp="1" noRot="1" noChangeAspect="1" noTextEdit="1"/>
          </p:cNvSpPr>
          <p:nvPr>
            <p:ph type="sldImg"/>
          </p:nvPr>
        </p:nvSpPr>
        <p:spPr>
          <a:ln/>
        </p:spPr>
      </p:sp>
      <p:sp>
        <p:nvSpPr>
          <p:cNvPr id="12288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3DB501C7-3B66-4E98-BD44-487691A26E37}" type="slidenum">
              <a:rPr lang="de-DE" smtClean="0"/>
              <a:pPr>
                <a:defRPr/>
              </a:pPr>
              <a:t>64</a:t>
            </a:fld>
            <a:endParaRPr lang="de-DE"/>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Folienbildplatzhalter 1"/>
          <p:cNvSpPr>
            <a:spLocks noGrp="1" noRot="1" noChangeAspect="1" noTextEdit="1"/>
          </p:cNvSpPr>
          <p:nvPr>
            <p:ph type="sldImg"/>
          </p:nvPr>
        </p:nvSpPr>
        <p:spPr>
          <a:ln/>
        </p:spPr>
      </p:sp>
      <p:sp>
        <p:nvSpPr>
          <p:cNvPr id="123907"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87E636AE-6120-48F5-AD47-DA2DF8C97CD7}" type="slidenum">
              <a:rPr lang="de-DE" smtClean="0"/>
              <a:pPr>
                <a:defRPr/>
              </a:pPr>
              <a:t>65</a:t>
            </a:fld>
            <a:endParaRPr lang="de-DE"/>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Folienbildplatzhalter 1"/>
          <p:cNvSpPr>
            <a:spLocks noGrp="1" noRot="1" noChangeAspect="1" noTextEdit="1"/>
          </p:cNvSpPr>
          <p:nvPr>
            <p:ph type="sldImg"/>
          </p:nvPr>
        </p:nvSpPr>
        <p:spPr>
          <a:ln/>
        </p:spPr>
      </p:sp>
      <p:sp>
        <p:nvSpPr>
          <p:cNvPr id="124931"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14977D3C-7C73-4F25-9E83-1F9B2490B4A2}" type="slidenum">
              <a:rPr lang="de-DE" smtClean="0"/>
              <a:pPr>
                <a:defRPr/>
              </a:pPr>
              <a:t>66</a:t>
            </a:fld>
            <a:endParaRPr lang="de-DE"/>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Folienbildplatzhalter 1"/>
          <p:cNvSpPr>
            <a:spLocks noGrp="1" noRot="1" noChangeAspect="1" noTextEdit="1"/>
          </p:cNvSpPr>
          <p:nvPr>
            <p:ph type="sldImg"/>
          </p:nvPr>
        </p:nvSpPr>
        <p:spPr>
          <a:ln/>
        </p:spPr>
      </p:sp>
      <p:sp>
        <p:nvSpPr>
          <p:cNvPr id="79875" name="Notizenplatzhalter 2"/>
          <p:cNvSpPr>
            <a:spLocks noGrp="1"/>
          </p:cNvSpPr>
          <p:nvPr>
            <p:ph type="body" idx="1"/>
          </p:nvPr>
        </p:nvSpPr>
        <p:spPr>
          <a:noFill/>
          <a:ln/>
        </p:spPr>
        <p:txBody>
          <a:bodyPr/>
          <a:lstStyle/>
          <a:p>
            <a:endParaRPr lang="de-AT"/>
          </a:p>
        </p:txBody>
      </p:sp>
      <p:sp>
        <p:nvSpPr>
          <p:cNvPr id="72708" name="Foliennummernplatzhalter 3"/>
          <p:cNvSpPr>
            <a:spLocks noGrp="1"/>
          </p:cNvSpPr>
          <p:nvPr>
            <p:ph type="sldNum" sz="quarter" idx="5"/>
          </p:nvPr>
        </p:nvSpPr>
        <p:spPr/>
        <p:txBody>
          <a:bodyPr/>
          <a:lstStyle/>
          <a:p>
            <a:pPr>
              <a:defRPr/>
            </a:pPr>
            <a:fld id="{0ED2A94A-B070-4089-ADDB-FD739B120710}" type="slidenum">
              <a:rPr lang="de-DE" smtClean="0"/>
              <a:pPr>
                <a:defRPr/>
              </a:pPr>
              <a:t>67</a:t>
            </a:fld>
            <a:endParaRPr lang="de-DE"/>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Folienbildplatzhalter 1"/>
          <p:cNvSpPr>
            <a:spLocks noGrp="1" noRot="1" noChangeAspect="1" noTextEdit="1"/>
          </p:cNvSpPr>
          <p:nvPr>
            <p:ph type="sldImg"/>
          </p:nvPr>
        </p:nvSpPr>
        <p:spPr>
          <a:ln/>
        </p:spPr>
      </p:sp>
      <p:sp>
        <p:nvSpPr>
          <p:cNvPr id="125955"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19FE8487-8F08-4D34-BF78-F8B8DE3E3DA4}" type="slidenum">
              <a:rPr lang="de-DE" smtClean="0"/>
              <a:pPr>
                <a:defRPr/>
              </a:pPr>
              <a:t>68</a:t>
            </a:fld>
            <a:endParaRPr lang="de-DE"/>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Folienbildplatzhalter 1"/>
          <p:cNvSpPr>
            <a:spLocks noGrp="1" noRot="1" noChangeAspect="1" noTextEdit="1"/>
          </p:cNvSpPr>
          <p:nvPr>
            <p:ph type="sldImg"/>
          </p:nvPr>
        </p:nvSpPr>
        <p:spPr>
          <a:ln/>
        </p:spPr>
      </p:sp>
      <p:sp>
        <p:nvSpPr>
          <p:cNvPr id="10240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0F3DDA27-0CC4-4D5D-9E7B-BE680EB9E9F7}" type="slidenum">
              <a:rPr lang="de-DE" smtClean="0"/>
              <a:pPr>
                <a:defRPr/>
              </a:pPr>
              <a:t>69</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Folienbildplatzhalter 1"/>
          <p:cNvSpPr>
            <a:spLocks noGrp="1" noRot="1" noChangeAspect="1" noTextEdit="1"/>
          </p:cNvSpPr>
          <p:nvPr>
            <p:ph type="sldImg"/>
          </p:nvPr>
        </p:nvSpPr>
        <p:spPr>
          <a:ln/>
        </p:spPr>
      </p:sp>
      <p:sp>
        <p:nvSpPr>
          <p:cNvPr id="110595"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86C2A373-1839-4E3A-BFD7-39CE0BB62678}" type="slidenum">
              <a:rPr lang="de-DE" smtClean="0"/>
              <a:pPr>
                <a:defRPr/>
              </a:pPr>
              <a:t>7</a:t>
            </a:fld>
            <a:endParaRPr lang="de-DE"/>
          </a:p>
        </p:txBody>
      </p:sp>
    </p:spTree>
    <p:extLst>
      <p:ext uri="{BB962C8B-B14F-4D97-AF65-F5344CB8AC3E}">
        <p14:creationId xmlns:p14="http://schemas.microsoft.com/office/powerpoint/2010/main" val="2804905705"/>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Folienbildplatzhalter 1"/>
          <p:cNvSpPr>
            <a:spLocks noGrp="1" noRot="1" noChangeAspect="1" noTextEdit="1"/>
          </p:cNvSpPr>
          <p:nvPr>
            <p:ph type="sldImg"/>
          </p:nvPr>
        </p:nvSpPr>
        <p:spPr>
          <a:ln/>
        </p:spPr>
      </p:sp>
      <p:sp>
        <p:nvSpPr>
          <p:cNvPr id="126979"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773F96A0-16D0-489F-9983-0D4C1F3DA2EA}" type="slidenum">
              <a:rPr lang="de-DE" smtClean="0"/>
              <a:pPr>
                <a:defRPr/>
              </a:pPr>
              <a:t>70</a:t>
            </a:fld>
            <a:endParaRPr lang="de-DE"/>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Folienbildplatzhalter 1"/>
          <p:cNvSpPr>
            <a:spLocks noGrp="1" noRot="1" noChangeAspect="1" noTextEdit="1"/>
          </p:cNvSpPr>
          <p:nvPr>
            <p:ph type="sldImg"/>
          </p:nvPr>
        </p:nvSpPr>
        <p:spPr>
          <a:ln/>
        </p:spPr>
      </p:sp>
      <p:sp>
        <p:nvSpPr>
          <p:cNvPr id="12800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EFB7BD27-9288-4213-BF25-95B5FF63B71D}" type="slidenum">
              <a:rPr lang="de-DE" smtClean="0"/>
              <a:pPr>
                <a:defRPr/>
              </a:pPr>
              <a:t>71</a:t>
            </a:fld>
            <a:endParaRPr lang="de-DE"/>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Folienbildplatzhalter 1"/>
          <p:cNvSpPr>
            <a:spLocks noGrp="1" noRot="1" noChangeAspect="1" noTextEdit="1"/>
          </p:cNvSpPr>
          <p:nvPr>
            <p:ph type="sldImg"/>
          </p:nvPr>
        </p:nvSpPr>
        <p:spPr>
          <a:ln/>
        </p:spPr>
      </p:sp>
      <p:sp>
        <p:nvSpPr>
          <p:cNvPr id="129027" name="Notizenplatzhalter 2"/>
          <p:cNvSpPr>
            <a:spLocks noGrp="1"/>
          </p:cNvSpPr>
          <p:nvPr>
            <p:ph type="body" idx="1"/>
          </p:nvPr>
        </p:nvSpPr>
        <p:spPr>
          <a:noFill/>
          <a:ln/>
        </p:spPr>
        <p:txBody>
          <a:bodyPr/>
          <a:lstStyle/>
          <a:p>
            <a:pPr eaLnBrk="1" hangingPunct="1"/>
            <a:endParaRPr lang="de-AT"/>
          </a:p>
        </p:txBody>
      </p:sp>
      <p:sp>
        <p:nvSpPr>
          <p:cNvPr id="59396" name="Foliennummernplatzhalter 3"/>
          <p:cNvSpPr>
            <a:spLocks noGrp="1"/>
          </p:cNvSpPr>
          <p:nvPr>
            <p:ph type="sldNum" sz="quarter" idx="5"/>
          </p:nvPr>
        </p:nvSpPr>
        <p:spPr/>
        <p:txBody>
          <a:bodyPr/>
          <a:lstStyle/>
          <a:p>
            <a:pPr>
              <a:defRPr/>
            </a:pPr>
            <a:fld id="{214D7951-EE9F-4FDE-8767-28A65361FB1E}" type="slidenum">
              <a:rPr lang="de-DE" smtClean="0"/>
              <a:pPr>
                <a:defRPr/>
              </a:pPr>
              <a:t>72</a:t>
            </a:fld>
            <a:endParaRPr lang="de-DE"/>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Folienbildplatzhalter 1"/>
          <p:cNvSpPr>
            <a:spLocks noGrp="1" noRot="1" noChangeAspect="1" noTextEdit="1"/>
          </p:cNvSpPr>
          <p:nvPr>
            <p:ph type="sldImg"/>
          </p:nvPr>
        </p:nvSpPr>
        <p:spPr>
          <a:ln/>
        </p:spPr>
      </p:sp>
      <p:sp>
        <p:nvSpPr>
          <p:cNvPr id="130051"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84842B08-5646-49CA-A33F-F7C9F08DD253}" type="slidenum">
              <a:rPr lang="de-DE" smtClean="0"/>
              <a:pPr>
                <a:defRPr/>
              </a:pPr>
              <a:t>73</a:t>
            </a:fld>
            <a:endParaRPr lang="de-DE"/>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Folienbildplatzhalter 1"/>
          <p:cNvSpPr>
            <a:spLocks noGrp="1" noRot="1" noChangeAspect="1" noTextEdit="1"/>
          </p:cNvSpPr>
          <p:nvPr>
            <p:ph type="sldImg"/>
          </p:nvPr>
        </p:nvSpPr>
        <p:spPr>
          <a:ln/>
        </p:spPr>
      </p:sp>
      <p:sp>
        <p:nvSpPr>
          <p:cNvPr id="131075"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5B9B4083-790B-41E4-BADB-F5F96653D765}" type="slidenum">
              <a:rPr lang="de-DE" smtClean="0"/>
              <a:pPr>
                <a:defRPr/>
              </a:pPr>
              <a:t>74</a:t>
            </a:fld>
            <a:endParaRPr lang="de-DE"/>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Folienbildplatzhalter 1"/>
          <p:cNvSpPr>
            <a:spLocks noGrp="1" noRot="1" noChangeAspect="1" noTextEdit="1"/>
          </p:cNvSpPr>
          <p:nvPr>
            <p:ph type="sldImg"/>
          </p:nvPr>
        </p:nvSpPr>
        <p:spPr>
          <a:ln/>
        </p:spPr>
      </p:sp>
      <p:sp>
        <p:nvSpPr>
          <p:cNvPr id="132099" name="Notizenplatzhalter 2"/>
          <p:cNvSpPr>
            <a:spLocks noGrp="1"/>
          </p:cNvSpPr>
          <p:nvPr>
            <p:ph type="body" idx="1"/>
          </p:nvPr>
        </p:nvSpPr>
        <p:spPr>
          <a:noFill/>
          <a:ln/>
        </p:spPr>
        <p:txBody>
          <a:bodyPr/>
          <a:lstStyle/>
          <a:p>
            <a:endParaRPr lang="de-AT"/>
          </a:p>
        </p:txBody>
      </p:sp>
      <p:sp>
        <p:nvSpPr>
          <p:cNvPr id="113668" name="Foliennummernplatzhalter 3"/>
          <p:cNvSpPr>
            <a:spLocks noGrp="1"/>
          </p:cNvSpPr>
          <p:nvPr>
            <p:ph type="sldNum" sz="quarter" idx="5"/>
          </p:nvPr>
        </p:nvSpPr>
        <p:spPr/>
        <p:txBody>
          <a:bodyPr/>
          <a:lstStyle/>
          <a:p>
            <a:pPr>
              <a:defRPr/>
            </a:pPr>
            <a:fld id="{05CB9205-B555-4910-906B-EDA05F38F3B2}" type="slidenum">
              <a:rPr lang="de-DE" smtClean="0"/>
              <a:pPr>
                <a:defRPr/>
              </a:pPr>
              <a:t>75</a:t>
            </a:fld>
            <a:endParaRPr lang="de-DE"/>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Folienbildplatzhalter 1"/>
          <p:cNvSpPr>
            <a:spLocks noGrp="1" noRot="1" noChangeAspect="1" noTextEdit="1"/>
          </p:cNvSpPr>
          <p:nvPr>
            <p:ph type="sldImg"/>
          </p:nvPr>
        </p:nvSpPr>
        <p:spPr>
          <a:ln/>
        </p:spPr>
      </p:sp>
      <p:sp>
        <p:nvSpPr>
          <p:cNvPr id="133123"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5245F2A7-04C8-49E4-BF65-DA677E58FC9E}" type="slidenum">
              <a:rPr lang="de-DE" smtClean="0"/>
              <a:pPr>
                <a:defRPr/>
              </a:pPr>
              <a:t>76</a:t>
            </a:fld>
            <a:endParaRPr lang="de-DE"/>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Folienbildplatzhalter 1"/>
          <p:cNvSpPr>
            <a:spLocks noGrp="1" noRot="1" noChangeAspect="1" noTextEdit="1"/>
          </p:cNvSpPr>
          <p:nvPr>
            <p:ph type="sldImg"/>
          </p:nvPr>
        </p:nvSpPr>
        <p:spPr>
          <a:ln/>
        </p:spPr>
      </p:sp>
      <p:sp>
        <p:nvSpPr>
          <p:cNvPr id="134147"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AE8D3113-E0F3-4AE9-B81E-B16EF1C213BD}" type="slidenum">
              <a:rPr lang="de-DE" smtClean="0"/>
              <a:pPr>
                <a:defRPr/>
              </a:pPr>
              <a:t>77</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Folienbildplatzhalter 1"/>
          <p:cNvSpPr>
            <a:spLocks noGrp="1" noRot="1" noChangeAspect="1" noTextEdit="1"/>
          </p:cNvSpPr>
          <p:nvPr>
            <p:ph type="sldImg"/>
          </p:nvPr>
        </p:nvSpPr>
        <p:spPr>
          <a:ln/>
        </p:spPr>
      </p:sp>
      <p:sp>
        <p:nvSpPr>
          <p:cNvPr id="111619" name="Notizenplatzhalter 2"/>
          <p:cNvSpPr>
            <a:spLocks noGrp="1"/>
          </p:cNvSpPr>
          <p:nvPr>
            <p:ph type="body" idx="1"/>
          </p:nvPr>
        </p:nvSpPr>
        <p:spPr>
          <a:noFill/>
          <a:ln/>
        </p:spPr>
        <p:txBody>
          <a:bodyPr/>
          <a:lstStyle/>
          <a:p>
            <a:endParaRPr lang="de-AT"/>
          </a:p>
        </p:txBody>
      </p:sp>
      <p:sp>
        <p:nvSpPr>
          <p:cNvPr id="101380" name="Foliennummernplatzhalter 3"/>
          <p:cNvSpPr>
            <a:spLocks noGrp="1"/>
          </p:cNvSpPr>
          <p:nvPr>
            <p:ph type="sldNum" sz="quarter" idx="5"/>
          </p:nvPr>
        </p:nvSpPr>
        <p:spPr/>
        <p:txBody>
          <a:bodyPr/>
          <a:lstStyle/>
          <a:p>
            <a:pPr>
              <a:defRPr/>
            </a:pPr>
            <a:fld id="{C29DE6D0-3786-4582-B2B1-14476A610674}" type="slidenum">
              <a:rPr lang="de-DE" smtClean="0"/>
              <a:pPr>
                <a:defRPr/>
              </a:pPr>
              <a:t>8</a:t>
            </a:fld>
            <a:endParaRPr lang="de-DE"/>
          </a:p>
        </p:txBody>
      </p:sp>
    </p:spTree>
    <p:extLst>
      <p:ext uri="{BB962C8B-B14F-4D97-AF65-F5344CB8AC3E}">
        <p14:creationId xmlns:p14="http://schemas.microsoft.com/office/powerpoint/2010/main" val="33720654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Folienbildplatzhalter 1"/>
          <p:cNvSpPr>
            <a:spLocks noGrp="1" noRot="1" noChangeAspect="1" noTextEdit="1"/>
          </p:cNvSpPr>
          <p:nvPr>
            <p:ph type="sldImg"/>
          </p:nvPr>
        </p:nvSpPr>
        <p:spPr>
          <a:ln/>
        </p:spPr>
      </p:sp>
      <p:sp>
        <p:nvSpPr>
          <p:cNvPr id="70659" name="Notizenplatzhalter 2"/>
          <p:cNvSpPr>
            <a:spLocks noGrp="1"/>
          </p:cNvSpPr>
          <p:nvPr>
            <p:ph type="body" idx="1"/>
          </p:nvPr>
        </p:nvSpPr>
        <p:spPr>
          <a:noFill/>
          <a:ln/>
        </p:spPr>
        <p:txBody>
          <a:bodyPr/>
          <a:lstStyle/>
          <a:p>
            <a:endParaRPr lang="de-AT"/>
          </a:p>
        </p:txBody>
      </p:sp>
      <p:sp>
        <p:nvSpPr>
          <p:cNvPr id="75780" name="Foliennummernplatzhalter 3"/>
          <p:cNvSpPr>
            <a:spLocks noGrp="1"/>
          </p:cNvSpPr>
          <p:nvPr>
            <p:ph type="sldNum" sz="quarter" idx="5"/>
          </p:nvPr>
        </p:nvSpPr>
        <p:spPr/>
        <p:txBody>
          <a:bodyPr/>
          <a:lstStyle/>
          <a:p>
            <a:pPr>
              <a:defRPr/>
            </a:pPr>
            <a:fld id="{C732D211-280B-41C3-8E03-655AD294230C}" type="slidenum">
              <a:rPr lang="de-DE" smtClean="0"/>
              <a:pPr>
                <a:defRPr/>
              </a:pPr>
              <a:t>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pPr>
              <a:defRPr/>
            </a:pPr>
            <a:endParaRPr lang="de-AT">
              <a:cs typeface="+mn-cs"/>
            </a:endParaRPr>
          </a:p>
        </p:txBody>
      </p:sp>
      <p:sp>
        <p:nvSpPr>
          <p:cNvPr id="5"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pPr>
              <a:defRPr/>
            </a:pPr>
            <a:endParaRPr lang="de-AT">
              <a:cs typeface="+mn-cs"/>
            </a:endParaRPr>
          </a:p>
        </p:txBody>
      </p:sp>
      <p:sp>
        <p:nvSpPr>
          <p:cNvPr id="442370" name="Rectangle 2"/>
          <p:cNvSpPr>
            <a:spLocks noGrp="1" noChangeArrowheads="1"/>
          </p:cNvSpPr>
          <p:nvPr>
            <p:ph type="ctrTitle"/>
          </p:nvPr>
        </p:nvSpPr>
        <p:spPr>
          <a:xfrm>
            <a:off x="914400" y="1524000"/>
            <a:ext cx="7623175" cy="1752600"/>
          </a:xfrm>
        </p:spPr>
        <p:txBody>
          <a:bodyPr/>
          <a:lstStyle>
            <a:lvl1pPr>
              <a:defRPr sz="5000"/>
            </a:lvl1pPr>
          </a:lstStyle>
          <a:p>
            <a:r>
              <a:rPr lang="de-AT" altLang="en-US"/>
              <a:t>Titelmasterformat durch Klicken bearbeiten</a:t>
            </a:r>
          </a:p>
        </p:txBody>
      </p:sp>
      <p:sp>
        <p:nvSpPr>
          <p:cNvPr id="442371" name="Rectangle 3"/>
          <p:cNvSpPr>
            <a:spLocks noGrp="1" noChangeArrowheads="1"/>
          </p:cNvSpPr>
          <p:nvPr>
            <p:ph type="subTitle" idx="1"/>
          </p:nvPr>
        </p:nvSpPr>
        <p:spPr>
          <a:xfrm>
            <a:off x="1981200" y="3962400"/>
            <a:ext cx="6553200" cy="1752600"/>
          </a:xfrm>
        </p:spPr>
        <p:txBody>
          <a:bodyPr/>
          <a:lstStyle>
            <a:lvl1pPr marL="0" indent="0">
              <a:buFont typeface="Wingdings" pitchFamily="2" charset="2"/>
              <a:buNone/>
              <a:defRPr sz="2800"/>
            </a:lvl1pPr>
          </a:lstStyle>
          <a:p>
            <a:r>
              <a:rPr lang="de-AT" altLang="en-US"/>
              <a:t>Formatvorlage des Untertitelmasters durch Klicken bearbeiten</a:t>
            </a:r>
          </a:p>
        </p:txBody>
      </p:sp>
      <p:sp>
        <p:nvSpPr>
          <p:cNvPr id="6" name="Rectangle 4"/>
          <p:cNvSpPr>
            <a:spLocks noGrp="1" noChangeArrowheads="1"/>
          </p:cNvSpPr>
          <p:nvPr>
            <p:ph type="dt" sz="half" idx="10"/>
          </p:nvPr>
        </p:nvSpPr>
        <p:spPr/>
        <p:txBody>
          <a:bodyPr/>
          <a:lstStyle>
            <a:lvl1pPr>
              <a:defRPr smtClean="0"/>
            </a:lvl1pPr>
          </a:lstStyle>
          <a:p>
            <a:pPr>
              <a:defRPr/>
            </a:pPr>
            <a:r>
              <a:rPr lang="tr-TR" altLang="en-US"/>
              <a:t>Dec 13, 2018</a:t>
            </a:r>
            <a:endParaRPr lang="de-AT" altLang="en-US"/>
          </a:p>
        </p:txBody>
      </p:sp>
      <p:sp>
        <p:nvSpPr>
          <p:cNvPr id="7" name="Rectangle 5"/>
          <p:cNvSpPr>
            <a:spLocks noGrp="1" noChangeArrowheads="1"/>
          </p:cNvSpPr>
          <p:nvPr>
            <p:ph type="ftr" sz="quarter" idx="11"/>
          </p:nvPr>
        </p:nvSpPr>
        <p:spPr>
          <a:xfrm>
            <a:off x="3124200" y="6243638"/>
            <a:ext cx="2895600" cy="457200"/>
          </a:xfrm>
        </p:spPr>
        <p:txBody>
          <a:bodyPr/>
          <a:lstStyle>
            <a:lvl1pPr>
              <a:defRPr/>
            </a:lvl1pPr>
          </a:lstStyle>
          <a:p>
            <a:pPr>
              <a:defRPr/>
            </a:pPr>
            <a:r>
              <a:rPr lang="de-AT" altLang="en-US"/>
              <a:t>Hackl,  Econometrics, Lecture 6</a:t>
            </a:r>
          </a:p>
        </p:txBody>
      </p:sp>
      <p:sp>
        <p:nvSpPr>
          <p:cNvPr id="8" name="Rectangle 6"/>
          <p:cNvSpPr>
            <a:spLocks noGrp="1" noChangeArrowheads="1"/>
          </p:cNvSpPr>
          <p:nvPr>
            <p:ph type="sldNum" sz="quarter" idx="12"/>
          </p:nvPr>
        </p:nvSpPr>
        <p:spPr/>
        <p:txBody>
          <a:bodyPr/>
          <a:lstStyle>
            <a:lvl1pPr>
              <a:defRPr/>
            </a:lvl1pPr>
          </a:lstStyle>
          <a:p>
            <a:pPr>
              <a:defRPr/>
            </a:pPr>
            <a:fld id="{D6291DFC-7F98-48A0-9277-30BC771425A2}" type="slidenum">
              <a:rPr lang="de-AT" altLang="en-US"/>
              <a:pPr>
                <a:defRPr/>
              </a:pPr>
              <a:t>‹#›</a:t>
            </a:fld>
            <a:endParaRPr lang="de-AT"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tr-TR" altLang="en-US"/>
              <a:t>Dec 13, 2018</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E5E33A65-766A-4678-9479-7B18C12BC4F0}" type="slidenum">
              <a:rPr lang="de-AT" altLang="en-US"/>
              <a:pPr>
                <a:defRPr/>
              </a:pPr>
              <a:t>‹#›</a:t>
            </a:fld>
            <a:endParaRPr lang="de-AT"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7813"/>
            <a:ext cx="2057400" cy="5853112"/>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457200" y="277813"/>
            <a:ext cx="6019800" cy="5853112"/>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tr-TR" altLang="en-US"/>
              <a:t>Dec 13, 2018</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8C35CCB1-4802-4605-971F-FC3FC9058F99}" type="slidenum">
              <a:rPr lang="de-AT" altLang="en-US"/>
              <a:pPr>
                <a:defRPr/>
              </a:pPr>
              <a:t>‹#›</a:t>
            </a:fld>
            <a:endParaRPr lang="de-AT"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el und Tabell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a:t>Titelmasterformat durch Klicken bearbeiten</a:t>
            </a:r>
            <a:endParaRPr lang="de-AT"/>
          </a:p>
        </p:txBody>
      </p:sp>
      <p:sp>
        <p:nvSpPr>
          <p:cNvPr id="3" name="Tabellenplatzhalter 2"/>
          <p:cNvSpPr>
            <a:spLocks noGrp="1"/>
          </p:cNvSpPr>
          <p:nvPr>
            <p:ph type="tbl" idx="1"/>
          </p:nvPr>
        </p:nvSpPr>
        <p:spPr>
          <a:xfrm>
            <a:off x="457200" y="1600200"/>
            <a:ext cx="8229600" cy="4530725"/>
          </a:xfrm>
        </p:spPr>
        <p:txBody>
          <a:bodyPr/>
          <a:lstStyle/>
          <a:p>
            <a:pPr lvl="0"/>
            <a:endParaRPr lang="de-AT" noProof="0"/>
          </a:p>
        </p:txBody>
      </p:sp>
      <p:sp>
        <p:nvSpPr>
          <p:cNvPr id="4" name="Rectangle 4"/>
          <p:cNvSpPr>
            <a:spLocks noGrp="1" noChangeArrowheads="1"/>
          </p:cNvSpPr>
          <p:nvPr>
            <p:ph type="dt" sz="half" idx="10"/>
          </p:nvPr>
        </p:nvSpPr>
        <p:spPr>
          <a:ln/>
        </p:spPr>
        <p:txBody>
          <a:bodyPr/>
          <a:lstStyle>
            <a:lvl1pPr>
              <a:defRPr/>
            </a:lvl1pPr>
          </a:lstStyle>
          <a:p>
            <a:pPr>
              <a:defRPr/>
            </a:pPr>
            <a:r>
              <a:rPr lang="tr-TR" altLang="en-US"/>
              <a:t>Dec 13, 2018</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20875E1D-8CE9-4EEC-B734-22D35A4CA503}" type="slidenum">
              <a:rPr lang="de-AT" altLang="en-US"/>
              <a:pPr>
                <a:defRPr/>
              </a:pPr>
              <a:t>‹#›</a:t>
            </a:fld>
            <a:endParaRPr lang="de-AT"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el, Text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a:t>Titelmasterformat durch Klicken bearbeiten</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307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tr-TR" altLang="en-US"/>
              <a:t>Dec 13, 2018</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7" name="Rectangle 6"/>
          <p:cNvSpPr>
            <a:spLocks noGrp="1" noChangeArrowheads="1"/>
          </p:cNvSpPr>
          <p:nvPr>
            <p:ph type="sldNum" sz="quarter" idx="12"/>
          </p:nvPr>
        </p:nvSpPr>
        <p:spPr>
          <a:ln/>
        </p:spPr>
        <p:txBody>
          <a:bodyPr/>
          <a:lstStyle>
            <a:lvl1pPr>
              <a:defRPr/>
            </a:lvl1pPr>
          </a:lstStyle>
          <a:p>
            <a:pPr>
              <a:defRPr/>
            </a:pPr>
            <a:fld id="{C661AB1D-B2EC-451E-B198-F56910A8D065}" type="slidenum">
              <a:rPr lang="de-AT" altLang="en-US"/>
              <a:pPr>
                <a:defRPr/>
              </a:pPr>
              <a:t>‹#›</a:t>
            </a:fld>
            <a:endParaRPr lang="de-AT"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AndTwoObj" preserve="1">
  <p:cSld name="Titel, Text und 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7813"/>
            <a:ext cx="8229600" cy="1139825"/>
          </a:xfrm>
        </p:spPr>
        <p:txBody>
          <a:bodyPr/>
          <a:lstStyle/>
          <a:p>
            <a:r>
              <a:rPr lang="de-DE"/>
              <a:t>Titelmasterformat durch Klicken bearbeiten</a:t>
            </a:r>
            <a:endParaRPr lang="de-AT"/>
          </a:p>
        </p:txBody>
      </p:sp>
      <p:sp>
        <p:nvSpPr>
          <p:cNvPr id="3" name="Textplatzhalter 2"/>
          <p:cNvSpPr>
            <a:spLocks noGrp="1"/>
          </p:cNvSpPr>
          <p:nvPr>
            <p:ph type="body" sz="half" idx="1"/>
          </p:nvPr>
        </p:nvSpPr>
        <p:spPr>
          <a:xfrm>
            <a:off x="457200" y="1600200"/>
            <a:ext cx="4038600" cy="4530725"/>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quarter" idx="2"/>
          </p:nvPr>
        </p:nvSpPr>
        <p:spPr>
          <a:xfrm>
            <a:off x="4648200" y="1600200"/>
            <a:ext cx="4038600" cy="2189163"/>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Inhaltsplatzhalter 4"/>
          <p:cNvSpPr>
            <a:spLocks noGrp="1"/>
          </p:cNvSpPr>
          <p:nvPr>
            <p:ph sz="quarter" idx="3"/>
          </p:nvPr>
        </p:nvSpPr>
        <p:spPr>
          <a:xfrm>
            <a:off x="4648200" y="3941763"/>
            <a:ext cx="4038600" cy="2189162"/>
          </a:xfrm>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Rectangle 4"/>
          <p:cNvSpPr>
            <a:spLocks noGrp="1" noChangeArrowheads="1"/>
          </p:cNvSpPr>
          <p:nvPr>
            <p:ph type="dt" sz="half" idx="10"/>
          </p:nvPr>
        </p:nvSpPr>
        <p:spPr>
          <a:ln/>
        </p:spPr>
        <p:txBody>
          <a:bodyPr/>
          <a:lstStyle>
            <a:lvl1pPr>
              <a:defRPr/>
            </a:lvl1pPr>
          </a:lstStyle>
          <a:p>
            <a:pPr>
              <a:defRPr/>
            </a:pPr>
            <a:r>
              <a:rPr lang="tr-TR" altLang="en-US"/>
              <a:t>Dec 13, 2018</a:t>
            </a:r>
            <a:endParaRPr lang="de-AT" altLang="en-US"/>
          </a:p>
        </p:txBody>
      </p:sp>
      <p:sp>
        <p:nvSpPr>
          <p:cNvPr id="7"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8" name="Rectangle 6"/>
          <p:cNvSpPr>
            <a:spLocks noGrp="1" noChangeArrowheads="1"/>
          </p:cNvSpPr>
          <p:nvPr>
            <p:ph type="sldNum" sz="quarter" idx="12"/>
          </p:nvPr>
        </p:nvSpPr>
        <p:spPr>
          <a:ln/>
        </p:spPr>
        <p:txBody>
          <a:bodyPr/>
          <a:lstStyle>
            <a:lvl1pPr>
              <a:defRPr/>
            </a:lvl1pPr>
          </a:lstStyle>
          <a:p>
            <a:pPr>
              <a:defRPr/>
            </a:pPr>
            <a:fld id="{5BB90153-EAFE-4853-A4F6-01A877B112A1}" type="slidenum">
              <a:rPr lang="de-AT" altLang="en-US"/>
              <a:pPr>
                <a:defRPr/>
              </a:pPr>
              <a:t>‹#›</a:t>
            </a:fld>
            <a:endParaRPr lang="de-AT"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Rectangle 4"/>
          <p:cNvSpPr>
            <a:spLocks noGrp="1" noChangeArrowheads="1"/>
          </p:cNvSpPr>
          <p:nvPr>
            <p:ph type="dt" sz="half" idx="10"/>
          </p:nvPr>
        </p:nvSpPr>
        <p:spPr>
          <a:ln/>
        </p:spPr>
        <p:txBody>
          <a:bodyPr/>
          <a:lstStyle>
            <a:lvl1pPr>
              <a:defRPr/>
            </a:lvl1pPr>
          </a:lstStyle>
          <a:p>
            <a:pPr>
              <a:defRPr/>
            </a:pPr>
            <a:r>
              <a:rPr lang="tr-TR" altLang="en-US"/>
              <a:t>Dec 13, 2018</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FDAA1824-1F15-4BA0-90C7-50C3DAFC4445}" type="slidenum">
              <a:rPr lang="de-AT" altLang="en-US"/>
              <a:pPr>
                <a:defRPr/>
              </a:pPr>
              <a:t>‹#›</a:t>
            </a:fld>
            <a:endParaRPr lang="de-AT"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Textmasterformate durch Klicken bearbeiten</a:t>
            </a:r>
          </a:p>
        </p:txBody>
      </p:sp>
      <p:sp>
        <p:nvSpPr>
          <p:cNvPr id="4" name="Rectangle 4"/>
          <p:cNvSpPr>
            <a:spLocks noGrp="1" noChangeArrowheads="1"/>
          </p:cNvSpPr>
          <p:nvPr>
            <p:ph type="dt" sz="half" idx="10"/>
          </p:nvPr>
        </p:nvSpPr>
        <p:spPr>
          <a:ln/>
        </p:spPr>
        <p:txBody>
          <a:bodyPr/>
          <a:lstStyle>
            <a:lvl1pPr>
              <a:defRPr/>
            </a:lvl1pPr>
          </a:lstStyle>
          <a:p>
            <a:pPr>
              <a:defRPr/>
            </a:pPr>
            <a:r>
              <a:rPr lang="tr-TR" altLang="en-US"/>
              <a:t>Dec 13, 2018</a:t>
            </a:r>
            <a:endParaRPr lang="de-AT"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6" name="Rectangle 6"/>
          <p:cNvSpPr>
            <a:spLocks noGrp="1" noChangeArrowheads="1"/>
          </p:cNvSpPr>
          <p:nvPr>
            <p:ph type="sldNum" sz="quarter" idx="12"/>
          </p:nvPr>
        </p:nvSpPr>
        <p:spPr>
          <a:ln/>
        </p:spPr>
        <p:txBody>
          <a:bodyPr/>
          <a:lstStyle>
            <a:lvl1pPr>
              <a:defRPr/>
            </a:lvl1pPr>
          </a:lstStyle>
          <a:p>
            <a:pPr>
              <a:defRPr/>
            </a:pPr>
            <a:fld id="{79C1022A-595E-44A6-B28A-8FCE8176CD48}" type="slidenum">
              <a:rPr lang="de-AT" altLang="en-US"/>
              <a:pPr>
                <a:defRPr/>
              </a:pPr>
              <a:t>‹#›</a:t>
            </a:fld>
            <a:endParaRPr lang="de-AT"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Rectangle 4"/>
          <p:cNvSpPr>
            <a:spLocks noGrp="1" noChangeArrowheads="1"/>
          </p:cNvSpPr>
          <p:nvPr>
            <p:ph type="dt" sz="half" idx="10"/>
          </p:nvPr>
        </p:nvSpPr>
        <p:spPr>
          <a:ln/>
        </p:spPr>
        <p:txBody>
          <a:bodyPr/>
          <a:lstStyle>
            <a:lvl1pPr>
              <a:defRPr/>
            </a:lvl1pPr>
          </a:lstStyle>
          <a:p>
            <a:pPr>
              <a:defRPr/>
            </a:pPr>
            <a:r>
              <a:rPr lang="tr-TR" altLang="en-US"/>
              <a:t>Dec 13, 2018</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7" name="Rectangle 6"/>
          <p:cNvSpPr>
            <a:spLocks noGrp="1" noChangeArrowheads="1"/>
          </p:cNvSpPr>
          <p:nvPr>
            <p:ph type="sldNum" sz="quarter" idx="12"/>
          </p:nvPr>
        </p:nvSpPr>
        <p:spPr>
          <a:ln/>
        </p:spPr>
        <p:txBody>
          <a:bodyPr/>
          <a:lstStyle>
            <a:lvl1pPr>
              <a:defRPr/>
            </a:lvl1pPr>
          </a:lstStyle>
          <a:p>
            <a:pPr>
              <a:defRPr/>
            </a:pPr>
            <a:fld id="{5A1F0986-F197-4EFD-815E-CD1E281EEFD2}" type="slidenum">
              <a:rPr lang="de-AT" altLang="en-US"/>
              <a:pPr>
                <a:defRPr/>
              </a:pPr>
              <a:t>‹#›</a:t>
            </a:fld>
            <a:endParaRPr lang="de-AT"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Rectangle 4"/>
          <p:cNvSpPr>
            <a:spLocks noGrp="1" noChangeArrowheads="1"/>
          </p:cNvSpPr>
          <p:nvPr>
            <p:ph type="dt" sz="half" idx="10"/>
          </p:nvPr>
        </p:nvSpPr>
        <p:spPr>
          <a:ln/>
        </p:spPr>
        <p:txBody>
          <a:bodyPr/>
          <a:lstStyle>
            <a:lvl1pPr>
              <a:defRPr/>
            </a:lvl1pPr>
          </a:lstStyle>
          <a:p>
            <a:pPr>
              <a:defRPr/>
            </a:pPr>
            <a:r>
              <a:rPr lang="tr-TR" altLang="en-US"/>
              <a:t>Dec 13, 2018</a:t>
            </a:r>
            <a:endParaRPr lang="de-AT"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9" name="Rectangle 6"/>
          <p:cNvSpPr>
            <a:spLocks noGrp="1" noChangeArrowheads="1"/>
          </p:cNvSpPr>
          <p:nvPr>
            <p:ph type="sldNum" sz="quarter" idx="12"/>
          </p:nvPr>
        </p:nvSpPr>
        <p:spPr>
          <a:ln/>
        </p:spPr>
        <p:txBody>
          <a:bodyPr/>
          <a:lstStyle>
            <a:lvl1pPr>
              <a:defRPr/>
            </a:lvl1pPr>
          </a:lstStyle>
          <a:p>
            <a:pPr>
              <a:defRPr/>
            </a:pPr>
            <a:fld id="{98CE0C55-C945-4765-915A-73304F9AAD7F}" type="slidenum">
              <a:rPr lang="de-AT" altLang="en-US"/>
              <a:pPr>
                <a:defRPr/>
              </a:pPr>
              <a:t>‹#›</a:t>
            </a:fld>
            <a:endParaRPr lang="de-AT"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Rectangle 4"/>
          <p:cNvSpPr>
            <a:spLocks noGrp="1" noChangeArrowheads="1"/>
          </p:cNvSpPr>
          <p:nvPr>
            <p:ph type="dt" sz="half" idx="10"/>
          </p:nvPr>
        </p:nvSpPr>
        <p:spPr>
          <a:ln/>
        </p:spPr>
        <p:txBody>
          <a:bodyPr/>
          <a:lstStyle>
            <a:lvl1pPr>
              <a:defRPr/>
            </a:lvl1pPr>
          </a:lstStyle>
          <a:p>
            <a:pPr>
              <a:defRPr/>
            </a:pPr>
            <a:r>
              <a:rPr lang="tr-TR" altLang="en-US"/>
              <a:t>Dec 13, 2018</a:t>
            </a:r>
            <a:endParaRPr lang="de-AT"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5" name="Rectangle 6"/>
          <p:cNvSpPr>
            <a:spLocks noGrp="1" noChangeArrowheads="1"/>
          </p:cNvSpPr>
          <p:nvPr>
            <p:ph type="sldNum" sz="quarter" idx="12"/>
          </p:nvPr>
        </p:nvSpPr>
        <p:spPr>
          <a:ln/>
        </p:spPr>
        <p:txBody>
          <a:bodyPr/>
          <a:lstStyle>
            <a:lvl1pPr>
              <a:defRPr/>
            </a:lvl1pPr>
          </a:lstStyle>
          <a:p>
            <a:pPr>
              <a:defRPr/>
            </a:pPr>
            <a:fld id="{56F41474-92B3-4D13-80E4-E99EA189EC4A}" type="slidenum">
              <a:rPr lang="de-AT" altLang="en-US"/>
              <a:pPr>
                <a:defRPr/>
              </a:pPr>
              <a:t>‹#›</a:t>
            </a:fld>
            <a:endParaRPr lang="de-AT"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tr-TR" altLang="en-US"/>
              <a:t>Dec 13, 2018</a:t>
            </a:r>
            <a:endParaRPr lang="de-AT"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4" name="Rectangle 6"/>
          <p:cNvSpPr>
            <a:spLocks noGrp="1" noChangeArrowheads="1"/>
          </p:cNvSpPr>
          <p:nvPr>
            <p:ph type="sldNum" sz="quarter" idx="12"/>
          </p:nvPr>
        </p:nvSpPr>
        <p:spPr>
          <a:ln/>
        </p:spPr>
        <p:txBody>
          <a:bodyPr/>
          <a:lstStyle>
            <a:lvl1pPr>
              <a:defRPr/>
            </a:lvl1pPr>
          </a:lstStyle>
          <a:p>
            <a:pPr>
              <a:defRPr/>
            </a:pPr>
            <a:fld id="{5936C580-148A-4AB5-AE4D-A82BC45485FB}" type="slidenum">
              <a:rPr lang="de-AT" altLang="en-US"/>
              <a:pPr>
                <a:defRPr/>
              </a:pPr>
              <a:t>‹#›</a:t>
            </a:fld>
            <a:endParaRPr lang="de-AT"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tr-TR" altLang="en-US"/>
              <a:t>Dec 13, 2018</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7" name="Rectangle 6"/>
          <p:cNvSpPr>
            <a:spLocks noGrp="1" noChangeArrowheads="1"/>
          </p:cNvSpPr>
          <p:nvPr>
            <p:ph type="sldNum" sz="quarter" idx="12"/>
          </p:nvPr>
        </p:nvSpPr>
        <p:spPr>
          <a:ln/>
        </p:spPr>
        <p:txBody>
          <a:bodyPr/>
          <a:lstStyle>
            <a:lvl1pPr>
              <a:defRPr/>
            </a:lvl1pPr>
          </a:lstStyle>
          <a:p>
            <a:pPr>
              <a:defRPr/>
            </a:pPr>
            <a:fld id="{E8C073EB-09C6-49D7-8371-5253B42BFA9D}" type="slidenum">
              <a:rPr lang="de-AT" altLang="en-US"/>
              <a:pPr>
                <a:defRPr/>
              </a:pPr>
              <a:t>‹#›</a:t>
            </a:fld>
            <a:endParaRPr lang="de-AT"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AT" noProof="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Rectangle 4"/>
          <p:cNvSpPr>
            <a:spLocks noGrp="1" noChangeArrowheads="1"/>
          </p:cNvSpPr>
          <p:nvPr>
            <p:ph type="dt" sz="half" idx="10"/>
          </p:nvPr>
        </p:nvSpPr>
        <p:spPr>
          <a:ln/>
        </p:spPr>
        <p:txBody>
          <a:bodyPr/>
          <a:lstStyle>
            <a:lvl1pPr>
              <a:defRPr/>
            </a:lvl1pPr>
          </a:lstStyle>
          <a:p>
            <a:pPr>
              <a:defRPr/>
            </a:pPr>
            <a:r>
              <a:rPr lang="tr-TR" altLang="en-US"/>
              <a:t>Dec 13, 2018</a:t>
            </a:r>
            <a:endParaRPr lang="de-AT"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de-AT" altLang="en-US"/>
              <a:t>Hackl,  Econometrics, Lecture 6</a:t>
            </a:r>
          </a:p>
        </p:txBody>
      </p:sp>
      <p:sp>
        <p:nvSpPr>
          <p:cNvPr id="7" name="Rectangle 6"/>
          <p:cNvSpPr>
            <a:spLocks noGrp="1" noChangeArrowheads="1"/>
          </p:cNvSpPr>
          <p:nvPr>
            <p:ph type="sldNum" sz="quarter" idx="12"/>
          </p:nvPr>
        </p:nvSpPr>
        <p:spPr>
          <a:ln/>
        </p:spPr>
        <p:txBody>
          <a:bodyPr/>
          <a:lstStyle>
            <a:lvl1pPr>
              <a:defRPr/>
            </a:lvl1pPr>
          </a:lstStyle>
          <a:p>
            <a:pPr>
              <a:defRPr/>
            </a:pPr>
            <a:fld id="{6F98DD52-EEA9-477A-A36C-21756ADA6668}" type="slidenum">
              <a:rPr lang="de-AT" altLang="en-US"/>
              <a:pPr>
                <a:defRPr/>
              </a:pPr>
              <a:t>‹#›</a:t>
            </a:fld>
            <a:endParaRPr lang="de-AT"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bwMode="auto">
          <a:xfrm>
            <a:off x="457200" y="277813"/>
            <a:ext cx="8229600" cy="11398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a:t>Titelmasterformat durch Klicken bearbeiten</a:t>
            </a:r>
          </a:p>
        </p:txBody>
      </p:sp>
      <p:sp>
        <p:nvSpPr>
          <p:cNvPr id="44035" name="Rectangle 3"/>
          <p:cNvSpPr>
            <a:spLocks noGrp="1" noChangeArrowheads="1"/>
          </p:cNvSpPr>
          <p:nvPr>
            <p:ph type="body" idx="1"/>
          </p:nvPr>
        </p:nvSpPr>
        <p:spPr bwMode="auto">
          <a:xfrm>
            <a:off x="457200" y="1600200"/>
            <a:ext cx="8229600" cy="45307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AT" altLang="en-US"/>
              <a:t>Textmasterformate durch Klicken bearbeiten</a:t>
            </a:r>
          </a:p>
          <a:p>
            <a:pPr lvl="1"/>
            <a:r>
              <a:rPr lang="de-AT" altLang="en-US"/>
              <a:t>Zweite Ebene</a:t>
            </a:r>
          </a:p>
          <a:p>
            <a:pPr lvl="2"/>
            <a:r>
              <a:rPr lang="de-AT" altLang="en-US"/>
              <a:t>Dritte Ebene</a:t>
            </a:r>
          </a:p>
          <a:p>
            <a:pPr lvl="3"/>
            <a:r>
              <a:rPr lang="de-AT" altLang="en-US"/>
              <a:t>Vierte Ebene</a:t>
            </a:r>
          </a:p>
          <a:p>
            <a:pPr lvl="4"/>
            <a:r>
              <a:rPr lang="de-AT" altLang="en-US"/>
              <a:t>Fünfte Ebene</a:t>
            </a:r>
          </a:p>
        </p:txBody>
      </p:sp>
      <p:sp>
        <p:nvSpPr>
          <p:cNvPr id="441348" name="Rectangle 4"/>
          <p:cNvSpPr>
            <a:spLocks noGrp="1" noChangeArrowheads="1"/>
          </p:cNvSpPr>
          <p:nvPr>
            <p:ph type="dt" sz="half" idx="2"/>
          </p:nvPr>
        </p:nvSpPr>
        <p:spPr bwMode="auto">
          <a:xfrm>
            <a:off x="457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mj-lt"/>
                <a:cs typeface="+mn-cs"/>
              </a:defRPr>
            </a:lvl1pPr>
          </a:lstStyle>
          <a:p>
            <a:pPr>
              <a:defRPr/>
            </a:pPr>
            <a:r>
              <a:rPr lang="tr-TR" altLang="en-US"/>
              <a:t>Dec 13, 2018</a:t>
            </a:r>
            <a:endParaRPr lang="de-AT" altLang="en-US"/>
          </a:p>
        </p:txBody>
      </p:sp>
      <p:sp>
        <p:nvSpPr>
          <p:cNvPr id="44134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mj-lt"/>
                <a:cs typeface="+mn-cs"/>
              </a:defRPr>
            </a:lvl1pPr>
          </a:lstStyle>
          <a:p>
            <a:pPr>
              <a:defRPr/>
            </a:pPr>
            <a:r>
              <a:rPr lang="de-AT" altLang="en-US"/>
              <a:t>Hackl,  Econometrics, Lecture 6</a:t>
            </a:r>
          </a:p>
        </p:txBody>
      </p:sp>
      <p:sp>
        <p:nvSpPr>
          <p:cNvPr id="441350" name="Rectangle 6"/>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mj-lt"/>
                <a:cs typeface="+mn-cs"/>
              </a:defRPr>
            </a:lvl1pPr>
          </a:lstStyle>
          <a:p>
            <a:pPr>
              <a:defRPr/>
            </a:pPr>
            <a:fld id="{6E764A6E-A848-437E-A907-E6DBF42F6DFD}" type="slidenum">
              <a:rPr lang="de-AT" altLang="en-US"/>
              <a:pPr>
                <a:defRPr/>
              </a:pPr>
              <a:t>‹#›</a:t>
            </a:fld>
            <a:endParaRPr lang="de-AT" altLang="en-US"/>
          </a:p>
        </p:txBody>
      </p:sp>
      <p:sp>
        <p:nvSpPr>
          <p:cNvPr id="441351"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pPr>
              <a:defRPr/>
            </a:pPr>
            <a:endParaRPr lang="de-AT">
              <a:cs typeface="+mn-cs"/>
            </a:endParaRPr>
          </a:p>
        </p:txBody>
      </p:sp>
      <p:sp>
        <p:nvSpPr>
          <p:cNvPr id="441352"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pPr>
              <a:defRPr/>
            </a:pPr>
            <a:endParaRPr lang="de-AT">
              <a:cs typeface="+mn-cs"/>
            </a:endParaRPr>
          </a:p>
        </p:txBody>
      </p:sp>
    </p:spTree>
  </p:cSld>
  <p:clrMap bg1="lt1" tx1="dk1" bg2="lt2" tx2="dk2" accent1="accent1" accent2="accent2" accent3="accent3" accent4="accent4" accent5="accent5" accent6="accent6" hlink="hlink" folHlink="folHlink"/>
  <p:sldLayoutIdLst>
    <p:sldLayoutId id="2147484721" r:id="rId1"/>
    <p:sldLayoutId id="2147484708" r:id="rId2"/>
    <p:sldLayoutId id="2147484709" r:id="rId3"/>
    <p:sldLayoutId id="2147484710" r:id="rId4"/>
    <p:sldLayoutId id="2147484711" r:id="rId5"/>
    <p:sldLayoutId id="2147484712" r:id="rId6"/>
    <p:sldLayoutId id="2147484713" r:id="rId7"/>
    <p:sldLayoutId id="2147484714" r:id="rId8"/>
    <p:sldLayoutId id="2147484715" r:id="rId9"/>
    <p:sldLayoutId id="2147484716" r:id="rId10"/>
    <p:sldLayoutId id="2147484717" r:id="rId11"/>
    <p:sldLayoutId id="2147484718" r:id="rId12"/>
    <p:sldLayoutId id="2147484719" r:id="rId13"/>
    <p:sldLayoutId id="2147484720" r:id="rId14"/>
  </p:sldLayoutIdLst>
  <p:hf hdr="0"/>
  <p:txStyles>
    <p:titleStyle>
      <a:lvl1pPr algn="l" rtl="0" eaLnBrk="0" fontAlgn="base" hangingPunct="0">
        <a:spcBef>
          <a:spcPct val="0"/>
        </a:spcBef>
        <a:spcAft>
          <a:spcPct val="0"/>
        </a:spcAft>
        <a:defRPr sz="4200">
          <a:solidFill>
            <a:schemeClr val="tx2"/>
          </a:solidFill>
          <a:latin typeface="+mj-lt"/>
          <a:ea typeface="+mj-ea"/>
          <a:cs typeface="+mj-cs"/>
        </a:defRPr>
      </a:lvl1pPr>
      <a:lvl2pPr algn="l" rtl="0" eaLnBrk="0" fontAlgn="base" hangingPunct="0">
        <a:spcBef>
          <a:spcPct val="0"/>
        </a:spcBef>
        <a:spcAft>
          <a:spcPct val="0"/>
        </a:spcAft>
        <a:defRPr sz="4200">
          <a:solidFill>
            <a:schemeClr val="tx2"/>
          </a:solidFill>
          <a:latin typeface="Garamond" pitchFamily="18" charset="0"/>
        </a:defRPr>
      </a:lvl2pPr>
      <a:lvl3pPr algn="l" rtl="0" eaLnBrk="0" fontAlgn="base" hangingPunct="0">
        <a:spcBef>
          <a:spcPct val="0"/>
        </a:spcBef>
        <a:spcAft>
          <a:spcPct val="0"/>
        </a:spcAft>
        <a:defRPr sz="4200">
          <a:solidFill>
            <a:schemeClr val="tx2"/>
          </a:solidFill>
          <a:latin typeface="Garamond" pitchFamily="18" charset="0"/>
        </a:defRPr>
      </a:lvl3pPr>
      <a:lvl4pPr algn="l" rtl="0" eaLnBrk="0" fontAlgn="base" hangingPunct="0">
        <a:spcBef>
          <a:spcPct val="0"/>
        </a:spcBef>
        <a:spcAft>
          <a:spcPct val="0"/>
        </a:spcAft>
        <a:defRPr sz="4200">
          <a:solidFill>
            <a:schemeClr val="tx2"/>
          </a:solidFill>
          <a:latin typeface="Garamond" pitchFamily="18" charset="0"/>
        </a:defRPr>
      </a:lvl4pPr>
      <a:lvl5pPr algn="l" rtl="0" eaLnBrk="0" fontAlgn="base" hangingPunct="0">
        <a:spcBef>
          <a:spcPct val="0"/>
        </a:spcBef>
        <a:spcAft>
          <a:spcPct val="0"/>
        </a:spcAft>
        <a:defRPr sz="4200">
          <a:solidFill>
            <a:schemeClr val="tx2"/>
          </a:solidFill>
          <a:latin typeface="Garamond" pitchFamily="18" charset="0"/>
        </a:defRPr>
      </a:lvl5pPr>
      <a:lvl6pPr marL="457200" algn="l" rtl="0" fontAlgn="base">
        <a:spcBef>
          <a:spcPct val="0"/>
        </a:spcBef>
        <a:spcAft>
          <a:spcPct val="0"/>
        </a:spcAft>
        <a:defRPr sz="4200">
          <a:solidFill>
            <a:schemeClr val="tx2"/>
          </a:solidFill>
          <a:latin typeface="Garamond" pitchFamily="18" charset="0"/>
        </a:defRPr>
      </a:lvl6pPr>
      <a:lvl7pPr marL="914400" algn="l" rtl="0" fontAlgn="base">
        <a:spcBef>
          <a:spcPct val="0"/>
        </a:spcBef>
        <a:spcAft>
          <a:spcPct val="0"/>
        </a:spcAft>
        <a:defRPr sz="4200">
          <a:solidFill>
            <a:schemeClr val="tx2"/>
          </a:solidFill>
          <a:latin typeface="Garamond" pitchFamily="18" charset="0"/>
        </a:defRPr>
      </a:lvl7pPr>
      <a:lvl8pPr marL="1371600" algn="l" rtl="0" fontAlgn="base">
        <a:spcBef>
          <a:spcPct val="0"/>
        </a:spcBef>
        <a:spcAft>
          <a:spcPct val="0"/>
        </a:spcAft>
        <a:defRPr sz="4200">
          <a:solidFill>
            <a:schemeClr val="tx2"/>
          </a:solidFill>
          <a:latin typeface="Garamond" pitchFamily="18" charset="0"/>
        </a:defRPr>
      </a:lvl8pPr>
      <a:lvl9pPr marL="1828800" algn="l" rtl="0" fontAlgn="base">
        <a:spcBef>
          <a:spcPct val="0"/>
        </a:spcBef>
        <a:spcAft>
          <a:spcPct val="0"/>
        </a:spcAft>
        <a:defRPr sz="4200">
          <a:solidFill>
            <a:schemeClr val="tx2"/>
          </a:solidFill>
          <a:latin typeface="Garamond" pitchFamily="18" charset="0"/>
        </a:defRPr>
      </a:lvl9pPr>
    </p:titleStyle>
    <p:bodyStyle>
      <a:lvl1pPr marL="342900" indent="-342900" algn="l" rtl="0" eaLnBrk="0" fontAlgn="base" hangingPunct="0">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0" fontAlgn="base" hangingPunct="0">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0" fontAlgn="base" hangingPunct="0">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0" fontAlgn="base" hangingPunct="0">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0" fontAlgn="base" hangingPunct="0">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fontAlgn="base">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3.wmf"/><Relationship Id="rId2" Type="http://schemas.openxmlformats.org/officeDocument/2006/relationships/slideLayout" Target="../slideLayouts/slideLayout14.xml"/><Relationship Id="rId1" Type="http://schemas.openxmlformats.org/officeDocument/2006/relationships/vmlDrawing" Target="../drawings/vmlDrawing9.vml"/><Relationship Id="rId6" Type="http://schemas.openxmlformats.org/officeDocument/2006/relationships/oleObject" Target="../embeddings/oleObject4.bin"/><Relationship Id="rId5" Type="http://schemas.openxmlformats.org/officeDocument/2006/relationships/image" Target="../media/image2.wmf"/><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5.bin"/><Relationship Id="rId3" Type="http://schemas.openxmlformats.org/officeDocument/2006/relationships/notesSlide" Target="../notesSlides/notesSlide11.xml"/><Relationship Id="rId7" Type="http://schemas.openxmlformats.org/officeDocument/2006/relationships/image" Target="../media/image15.wmf"/><Relationship Id="rId2" Type="http://schemas.openxmlformats.org/officeDocument/2006/relationships/slideLayout" Target="../slideLayouts/slideLayout14.xml"/><Relationship Id="rId1" Type="http://schemas.openxmlformats.org/officeDocument/2006/relationships/vmlDrawing" Target="../drawings/vmlDrawing10.vml"/><Relationship Id="rId6" Type="http://schemas.openxmlformats.org/officeDocument/2006/relationships/oleObject" Target="../embeddings/oleObject24.bin"/><Relationship Id="rId5" Type="http://schemas.openxmlformats.org/officeDocument/2006/relationships/image" Target="../media/image9.wmf"/><Relationship Id="rId4" Type="http://schemas.openxmlformats.org/officeDocument/2006/relationships/oleObject" Target="../embeddings/oleObject23.bin"/><Relationship Id="rId9" Type="http://schemas.openxmlformats.org/officeDocument/2006/relationships/image" Target="../media/image16.wmf"/></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29.bin"/><Relationship Id="rId3" Type="http://schemas.openxmlformats.org/officeDocument/2006/relationships/notesSlide" Target="../notesSlides/notesSlide12.xml"/><Relationship Id="rId7" Type="http://schemas.openxmlformats.org/officeDocument/2006/relationships/oleObject" Target="../embeddings/oleObject28.bin"/><Relationship Id="rId2" Type="http://schemas.openxmlformats.org/officeDocument/2006/relationships/slideLayout" Target="../slideLayouts/slideLayout13.xml"/><Relationship Id="rId1" Type="http://schemas.openxmlformats.org/officeDocument/2006/relationships/vmlDrawing" Target="../drawings/vmlDrawing11.vml"/><Relationship Id="rId6" Type="http://schemas.openxmlformats.org/officeDocument/2006/relationships/oleObject" Target="../embeddings/oleObject27.bin"/><Relationship Id="rId11" Type="http://schemas.openxmlformats.org/officeDocument/2006/relationships/oleObject" Target="../embeddings/oleObject32.bin"/><Relationship Id="rId5" Type="http://schemas.openxmlformats.org/officeDocument/2006/relationships/image" Target="../media/image16.wmf"/><Relationship Id="rId10" Type="http://schemas.openxmlformats.org/officeDocument/2006/relationships/oleObject" Target="../embeddings/oleObject31.bin"/><Relationship Id="rId4" Type="http://schemas.openxmlformats.org/officeDocument/2006/relationships/oleObject" Target="../embeddings/oleObject26.bin"/><Relationship Id="rId9" Type="http://schemas.openxmlformats.org/officeDocument/2006/relationships/oleObject" Target="../embeddings/oleObject30.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7" Type="http://schemas.openxmlformats.org/officeDocument/2006/relationships/image" Target="../media/image18.wmf"/><Relationship Id="rId2" Type="http://schemas.openxmlformats.org/officeDocument/2006/relationships/slideLayout" Target="../slideLayouts/slideLayout13.xml"/><Relationship Id="rId1" Type="http://schemas.openxmlformats.org/officeDocument/2006/relationships/vmlDrawing" Target="../drawings/vmlDrawing12.vml"/><Relationship Id="rId6" Type="http://schemas.openxmlformats.org/officeDocument/2006/relationships/oleObject" Target="../embeddings/oleObject34.bin"/><Relationship Id="rId5" Type="http://schemas.openxmlformats.org/officeDocument/2006/relationships/image" Target="../media/image17.wmf"/><Relationship Id="rId4" Type="http://schemas.openxmlformats.org/officeDocument/2006/relationships/oleObject" Target="../embeddings/oleObject33.bin"/></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37.bin"/><Relationship Id="rId3" Type="http://schemas.openxmlformats.org/officeDocument/2006/relationships/notesSlide" Target="../notesSlides/notesSlide22.xml"/><Relationship Id="rId7" Type="http://schemas.openxmlformats.org/officeDocument/2006/relationships/image" Target="../media/image20.wmf"/><Relationship Id="rId2" Type="http://schemas.openxmlformats.org/officeDocument/2006/relationships/slideLayout" Target="../slideLayouts/slideLayout13.xml"/><Relationship Id="rId1" Type="http://schemas.openxmlformats.org/officeDocument/2006/relationships/vmlDrawing" Target="../drawings/vmlDrawing13.vml"/><Relationship Id="rId6" Type="http://schemas.openxmlformats.org/officeDocument/2006/relationships/oleObject" Target="../embeddings/oleObject36.bin"/><Relationship Id="rId5" Type="http://schemas.openxmlformats.org/officeDocument/2006/relationships/image" Target="../media/image19.wmf"/><Relationship Id="rId4" Type="http://schemas.openxmlformats.org/officeDocument/2006/relationships/oleObject" Target="../embeddings/oleObject35.bin"/><Relationship Id="rId9" Type="http://schemas.openxmlformats.org/officeDocument/2006/relationships/image" Target="../media/image16.wmf"/></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40.bin"/><Relationship Id="rId3" Type="http://schemas.openxmlformats.org/officeDocument/2006/relationships/notesSlide" Target="../notesSlides/notesSlide23.xml"/><Relationship Id="rId7" Type="http://schemas.openxmlformats.org/officeDocument/2006/relationships/image" Target="../media/image22.wmf"/><Relationship Id="rId2" Type="http://schemas.openxmlformats.org/officeDocument/2006/relationships/slideLayout" Target="../slideLayouts/slideLayout13.xml"/><Relationship Id="rId1" Type="http://schemas.openxmlformats.org/officeDocument/2006/relationships/vmlDrawing" Target="../drawings/vmlDrawing14.vml"/><Relationship Id="rId6" Type="http://schemas.openxmlformats.org/officeDocument/2006/relationships/oleObject" Target="../embeddings/oleObject39.bin"/><Relationship Id="rId5" Type="http://schemas.openxmlformats.org/officeDocument/2006/relationships/image" Target="../media/image21.wmf"/><Relationship Id="rId4" Type="http://schemas.openxmlformats.org/officeDocument/2006/relationships/oleObject" Target="../embeddings/oleObject38.bin"/></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15.vml"/><Relationship Id="rId6" Type="http://schemas.openxmlformats.org/officeDocument/2006/relationships/oleObject" Target="../embeddings/oleObject42.bin"/><Relationship Id="rId5" Type="http://schemas.openxmlformats.org/officeDocument/2006/relationships/image" Target="../media/image1.wmf"/><Relationship Id="rId4" Type="http://schemas.openxmlformats.org/officeDocument/2006/relationships/oleObject" Target="../embeddings/oleObject41.bin"/></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13.xml"/><Relationship Id="rId1" Type="http://schemas.openxmlformats.org/officeDocument/2006/relationships/vmlDrawing" Target="../drawings/vmlDrawing16.vml"/><Relationship Id="rId5" Type="http://schemas.openxmlformats.org/officeDocument/2006/relationships/image" Target="../media/image23.wmf"/><Relationship Id="rId4" Type="http://schemas.openxmlformats.org/officeDocument/2006/relationships/oleObject" Target="../embeddings/oleObject43.bin"/></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14.xml"/><Relationship Id="rId1" Type="http://schemas.openxmlformats.org/officeDocument/2006/relationships/vmlDrawing" Target="../drawings/vmlDrawing17.vml"/><Relationship Id="rId5" Type="http://schemas.openxmlformats.org/officeDocument/2006/relationships/image" Target="../media/image2.wmf"/><Relationship Id="rId4" Type="http://schemas.openxmlformats.org/officeDocument/2006/relationships/oleObject" Target="../embeddings/oleObject44.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18.vml"/><Relationship Id="rId6" Type="http://schemas.openxmlformats.org/officeDocument/2006/relationships/oleObject" Target="../embeddings/oleObject46.bin"/><Relationship Id="rId5" Type="http://schemas.openxmlformats.org/officeDocument/2006/relationships/image" Target="../media/image1.wmf"/><Relationship Id="rId4" Type="http://schemas.openxmlformats.org/officeDocument/2006/relationships/oleObject" Target="../embeddings/oleObject45.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3.wmf"/><Relationship Id="rId2" Type="http://schemas.openxmlformats.org/officeDocument/2006/relationships/slideLayout" Target="../slideLayouts/slideLayout14.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2.wmf"/><Relationship Id="rId4" Type="http://schemas.openxmlformats.org/officeDocument/2006/relationships/oleObject" Target="../embeddings/oleObject3.bin"/></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14.xml"/><Relationship Id="rId1" Type="http://schemas.openxmlformats.org/officeDocument/2006/relationships/vmlDrawing" Target="../drawings/vmlDrawing19.vml"/><Relationship Id="rId5" Type="http://schemas.openxmlformats.org/officeDocument/2006/relationships/image" Target="../media/image2.wmf"/><Relationship Id="rId4" Type="http://schemas.openxmlformats.org/officeDocument/2006/relationships/oleObject" Target="../embeddings/oleObject47.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14.xml"/><Relationship Id="rId1" Type="http://schemas.openxmlformats.org/officeDocument/2006/relationships/vmlDrawing" Target="../drawings/vmlDrawing20.vml"/><Relationship Id="rId5" Type="http://schemas.openxmlformats.org/officeDocument/2006/relationships/image" Target="../media/image2.wmf"/><Relationship Id="rId4" Type="http://schemas.openxmlformats.org/officeDocument/2006/relationships/oleObject" Target="../embeddings/oleObject48.bin"/></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14.xml"/><Relationship Id="rId1" Type="http://schemas.openxmlformats.org/officeDocument/2006/relationships/vmlDrawing" Target="../drawings/vmlDrawing21.vml"/><Relationship Id="rId5" Type="http://schemas.openxmlformats.org/officeDocument/2006/relationships/image" Target="../media/image2.wmf"/><Relationship Id="rId4" Type="http://schemas.openxmlformats.org/officeDocument/2006/relationships/oleObject" Target="../embeddings/oleObject49.bin"/></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Relationship Id="rId2" Type="http://schemas.openxmlformats.org/officeDocument/2006/relationships/slideLayout" Target="../slideLayouts/slideLayout14.xml"/><Relationship Id="rId1" Type="http://schemas.openxmlformats.org/officeDocument/2006/relationships/vmlDrawing" Target="../drawings/vmlDrawing22.vml"/><Relationship Id="rId5" Type="http://schemas.openxmlformats.org/officeDocument/2006/relationships/image" Target="../media/image2.wmf"/><Relationship Id="rId4" Type="http://schemas.openxmlformats.org/officeDocument/2006/relationships/oleObject" Target="../embeddings/oleObject50.bin"/></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23.vml"/><Relationship Id="rId6" Type="http://schemas.openxmlformats.org/officeDocument/2006/relationships/oleObject" Target="../embeddings/oleObject52.bin"/><Relationship Id="rId5" Type="http://schemas.openxmlformats.org/officeDocument/2006/relationships/image" Target="../media/image1.wmf"/><Relationship Id="rId4" Type="http://schemas.openxmlformats.org/officeDocument/2006/relationships/oleObject" Target="../embeddings/oleObject51.bin"/></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4.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14.xml"/><Relationship Id="rId1" Type="http://schemas.openxmlformats.org/officeDocument/2006/relationships/vmlDrawing" Target="../drawings/vmlDrawing24.vml"/><Relationship Id="rId5" Type="http://schemas.openxmlformats.org/officeDocument/2006/relationships/image" Target="../media/image2.wmf"/><Relationship Id="rId4" Type="http://schemas.openxmlformats.org/officeDocument/2006/relationships/oleObject" Target="../embeddings/oleObject53.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Relationship Id="rId2" Type="http://schemas.openxmlformats.org/officeDocument/2006/relationships/slideLayout" Target="../slideLayouts/slideLayout13.xml"/><Relationship Id="rId1" Type="http://schemas.openxmlformats.org/officeDocument/2006/relationships/vmlDrawing" Target="../drawings/vmlDrawing25.vml"/><Relationship Id="rId5" Type="http://schemas.openxmlformats.org/officeDocument/2006/relationships/image" Target="../media/image23.wmf"/><Relationship Id="rId4" Type="http://schemas.openxmlformats.org/officeDocument/2006/relationships/oleObject" Target="../embeddings/oleObject54.bin"/></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4.xml"/><Relationship Id="rId7" Type="http://schemas.openxmlformats.org/officeDocument/2006/relationships/image" Target="../media/image3.wmf"/><Relationship Id="rId2" Type="http://schemas.openxmlformats.org/officeDocument/2006/relationships/slideLayout" Target="../slideLayouts/slideLayout14.xml"/><Relationship Id="rId1" Type="http://schemas.openxmlformats.org/officeDocument/2006/relationships/vmlDrawing" Target="../drawings/vmlDrawing3.vml"/><Relationship Id="rId6" Type="http://schemas.openxmlformats.org/officeDocument/2006/relationships/oleObject" Target="../embeddings/oleObject6.bin"/><Relationship Id="rId5" Type="http://schemas.openxmlformats.org/officeDocument/2006/relationships/image" Target="../media/image2.wmf"/><Relationship Id="rId4" Type="http://schemas.openxmlformats.org/officeDocument/2006/relationships/oleObject" Target="../embeddings/oleObject5.bin"/><Relationship Id="rId9" Type="http://schemas.openxmlformats.org/officeDocument/2006/relationships/image" Target="../media/image4.wmf"/></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Relationship Id="rId2" Type="http://schemas.openxmlformats.org/officeDocument/2006/relationships/slideLayout" Target="../slideLayouts/slideLayout12.xml"/><Relationship Id="rId1" Type="http://schemas.openxmlformats.org/officeDocument/2006/relationships/vmlDrawing" Target="../drawings/vmlDrawing26.vml"/><Relationship Id="rId5" Type="http://schemas.openxmlformats.org/officeDocument/2006/relationships/image" Target="../media/image24.wmf"/><Relationship Id="rId4" Type="http://schemas.openxmlformats.org/officeDocument/2006/relationships/oleObject" Target="../embeddings/oleObject55.bin"/></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27.vml"/><Relationship Id="rId6" Type="http://schemas.openxmlformats.org/officeDocument/2006/relationships/oleObject" Target="../embeddings/oleObject57.bin"/><Relationship Id="rId5" Type="http://schemas.openxmlformats.org/officeDocument/2006/relationships/image" Target="../media/image1.wmf"/><Relationship Id="rId4" Type="http://schemas.openxmlformats.org/officeDocument/2006/relationships/oleObject" Target="../embeddings/oleObject56.bin"/></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Relationship Id="rId2" Type="http://schemas.openxmlformats.org/officeDocument/2006/relationships/slideLayout" Target="../slideLayouts/slideLayout13.xml"/><Relationship Id="rId1" Type="http://schemas.openxmlformats.org/officeDocument/2006/relationships/vmlDrawing" Target="../drawings/vmlDrawing28.vml"/><Relationship Id="rId5" Type="http://schemas.openxmlformats.org/officeDocument/2006/relationships/image" Target="../media/image23.wmf"/><Relationship Id="rId4" Type="http://schemas.openxmlformats.org/officeDocument/2006/relationships/oleObject" Target="../embeddings/oleObject58.bin"/></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10.bin"/><Relationship Id="rId3" Type="http://schemas.openxmlformats.org/officeDocument/2006/relationships/notesSlide" Target="../notesSlides/notesSlide5.xml"/><Relationship Id="rId7" Type="http://schemas.openxmlformats.org/officeDocument/2006/relationships/image" Target="../media/image5.wmf"/><Relationship Id="rId2" Type="http://schemas.openxmlformats.org/officeDocument/2006/relationships/slideLayout" Target="../slideLayouts/slideLayout14.xml"/><Relationship Id="rId1" Type="http://schemas.openxmlformats.org/officeDocument/2006/relationships/vmlDrawing" Target="../drawings/vmlDrawing4.vml"/><Relationship Id="rId6" Type="http://schemas.openxmlformats.org/officeDocument/2006/relationships/oleObject" Target="../embeddings/oleObject9.bin"/><Relationship Id="rId5" Type="http://schemas.openxmlformats.org/officeDocument/2006/relationships/image" Target="../media/image2.wmf"/><Relationship Id="rId4" Type="http://schemas.openxmlformats.org/officeDocument/2006/relationships/oleObject" Target="../embeddings/oleObject8.bin"/><Relationship Id="rId9" Type="http://schemas.openxmlformats.org/officeDocument/2006/relationships/image" Target="../media/image6.wmf"/></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Relationship Id="rId2" Type="http://schemas.openxmlformats.org/officeDocument/2006/relationships/slideLayout" Target="../slideLayouts/slideLayout13.xml"/><Relationship Id="rId1" Type="http://schemas.openxmlformats.org/officeDocument/2006/relationships/vmlDrawing" Target="../drawings/vmlDrawing29.vml"/><Relationship Id="rId5" Type="http://schemas.openxmlformats.org/officeDocument/2006/relationships/image" Target="../media/image23.wmf"/><Relationship Id="rId4" Type="http://schemas.openxmlformats.org/officeDocument/2006/relationships/oleObject" Target="../embeddings/oleObject59.bin"/></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Relationship Id="rId7" Type="http://schemas.openxmlformats.org/officeDocument/2006/relationships/image" Target="../media/image26.wmf"/><Relationship Id="rId2" Type="http://schemas.openxmlformats.org/officeDocument/2006/relationships/slideLayout" Target="../slideLayouts/slideLayout13.xml"/><Relationship Id="rId1" Type="http://schemas.openxmlformats.org/officeDocument/2006/relationships/vmlDrawing" Target="../drawings/vmlDrawing30.vml"/><Relationship Id="rId6" Type="http://schemas.openxmlformats.org/officeDocument/2006/relationships/image" Target="../media/image25.wmf"/><Relationship Id="rId5" Type="http://schemas.openxmlformats.org/officeDocument/2006/relationships/image" Target="../media/image23.wmf"/><Relationship Id="rId4" Type="http://schemas.openxmlformats.org/officeDocument/2006/relationships/oleObject" Target="../embeddings/oleObject60.bin"/></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13.xml"/><Relationship Id="rId1" Type="http://schemas.openxmlformats.org/officeDocument/2006/relationships/vmlDrawing" Target="../drawings/vmlDrawing31.vml"/><Relationship Id="rId5" Type="http://schemas.openxmlformats.org/officeDocument/2006/relationships/image" Target="../media/image23.wmf"/><Relationship Id="rId4" Type="http://schemas.openxmlformats.org/officeDocument/2006/relationships/oleObject" Target="../embeddings/oleObject61.bin"/></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Relationship Id="rId2" Type="http://schemas.openxmlformats.org/officeDocument/2006/relationships/slideLayout" Target="../slideLayouts/slideLayout13.xml"/><Relationship Id="rId1" Type="http://schemas.openxmlformats.org/officeDocument/2006/relationships/vmlDrawing" Target="../drawings/vmlDrawing32.vml"/><Relationship Id="rId6" Type="http://schemas.openxmlformats.org/officeDocument/2006/relationships/image" Target="../media/image27.emf"/><Relationship Id="rId5" Type="http://schemas.openxmlformats.org/officeDocument/2006/relationships/image" Target="../media/image23.wmf"/><Relationship Id="rId4" Type="http://schemas.openxmlformats.org/officeDocument/2006/relationships/oleObject" Target="../embeddings/oleObject62.bin"/></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Relationship Id="rId2" Type="http://schemas.openxmlformats.org/officeDocument/2006/relationships/slideLayout" Target="../slideLayouts/slideLayout13.xml"/><Relationship Id="rId1" Type="http://schemas.openxmlformats.org/officeDocument/2006/relationships/vmlDrawing" Target="../drawings/vmlDrawing33.vml"/><Relationship Id="rId5" Type="http://schemas.openxmlformats.org/officeDocument/2006/relationships/image" Target="../media/image23.wmf"/><Relationship Id="rId4" Type="http://schemas.openxmlformats.org/officeDocument/2006/relationships/oleObject" Target="../embeddings/oleObject63.bin"/></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Relationship Id="rId2" Type="http://schemas.openxmlformats.org/officeDocument/2006/relationships/slideLayout" Target="../slideLayouts/slideLayout13.xml"/><Relationship Id="rId1" Type="http://schemas.openxmlformats.org/officeDocument/2006/relationships/vmlDrawing" Target="../drawings/vmlDrawing34.vml"/><Relationship Id="rId5" Type="http://schemas.openxmlformats.org/officeDocument/2006/relationships/image" Target="../media/image23.wmf"/><Relationship Id="rId4" Type="http://schemas.openxmlformats.org/officeDocument/2006/relationships/oleObject" Target="../embeddings/oleObject64.bin"/></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Relationship Id="rId2" Type="http://schemas.openxmlformats.org/officeDocument/2006/relationships/slideLayout" Target="../slideLayouts/slideLayout13.xml"/><Relationship Id="rId1" Type="http://schemas.openxmlformats.org/officeDocument/2006/relationships/vmlDrawing" Target="../drawings/vmlDrawing35.vml"/><Relationship Id="rId5" Type="http://schemas.openxmlformats.org/officeDocument/2006/relationships/image" Target="../media/image23.wmf"/><Relationship Id="rId4" Type="http://schemas.openxmlformats.org/officeDocument/2006/relationships/oleObject" Target="../embeddings/oleObject65.bin"/></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Relationship Id="rId2" Type="http://schemas.openxmlformats.org/officeDocument/2006/relationships/slideLayout" Target="../slideLayouts/slideLayout13.xml"/><Relationship Id="rId1" Type="http://schemas.openxmlformats.org/officeDocument/2006/relationships/vmlDrawing" Target="../drawings/vmlDrawing36.vml"/><Relationship Id="rId5" Type="http://schemas.openxmlformats.org/officeDocument/2006/relationships/image" Target="../media/image23.wmf"/><Relationship Id="rId4" Type="http://schemas.openxmlformats.org/officeDocument/2006/relationships/oleObject" Target="../embeddings/oleObject66.bin"/></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13.xml"/><Relationship Id="rId1" Type="http://schemas.openxmlformats.org/officeDocument/2006/relationships/vmlDrawing" Target="../drawings/vmlDrawing37.vml"/><Relationship Id="rId5" Type="http://schemas.openxmlformats.org/officeDocument/2006/relationships/image" Target="../media/image23.wmf"/><Relationship Id="rId4" Type="http://schemas.openxmlformats.org/officeDocument/2006/relationships/oleObject" Target="../embeddings/oleObject67.bin"/></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13.xml"/><Relationship Id="rId1" Type="http://schemas.openxmlformats.org/officeDocument/2006/relationships/vmlDrawing" Target="../drawings/vmlDrawing38.vml"/><Relationship Id="rId5" Type="http://schemas.openxmlformats.org/officeDocument/2006/relationships/image" Target="../media/image23.wmf"/><Relationship Id="rId4" Type="http://schemas.openxmlformats.org/officeDocument/2006/relationships/oleObject" Target="../embeddings/oleObject68.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4.xml"/><Relationship Id="rId1" Type="http://schemas.openxmlformats.org/officeDocument/2006/relationships/vmlDrawing" Target="../drawings/vmlDrawing5.vml"/><Relationship Id="rId5" Type="http://schemas.openxmlformats.org/officeDocument/2006/relationships/image" Target="../media/image2.wmf"/><Relationship Id="rId4" Type="http://schemas.openxmlformats.org/officeDocument/2006/relationships/oleObject" Target="../embeddings/oleObject11.bin"/></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39.vml"/><Relationship Id="rId6" Type="http://schemas.openxmlformats.org/officeDocument/2006/relationships/oleObject" Target="../embeddings/oleObject70.bin"/><Relationship Id="rId5" Type="http://schemas.openxmlformats.org/officeDocument/2006/relationships/image" Target="../media/image1.wmf"/><Relationship Id="rId4" Type="http://schemas.openxmlformats.org/officeDocument/2006/relationships/oleObject" Target="../embeddings/oleObject69.bin"/></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notesSlide" Target="../notesSlides/notesSlide62.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40.vml"/><Relationship Id="rId6" Type="http://schemas.openxmlformats.org/officeDocument/2006/relationships/oleObject" Target="../embeddings/oleObject72.bin"/><Relationship Id="rId5" Type="http://schemas.openxmlformats.org/officeDocument/2006/relationships/image" Target="../media/image1.wmf"/><Relationship Id="rId4" Type="http://schemas.openxmlformats.org/officeDocument/2006/relationships/oleObject" Target="../embeddings/oleObject71.bin"/></Relationships>
</file>

<file path=ppt/slides/_rels/slide63.xml.rels><?xml version="1.0" encoding="UTF-8" standalone="yes"?>
<Relationships xmlns="http://schemas.openxmlformats.org/package/2006/relationships"><Relationship Id="rId3" Type="http://schemas.openxmlformats.org/officeDocument/2006/relationships/notesSlide" Target="../notesSlides/notesSlide63.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41.vml"/><Relationship Id="rId6" Type="http://schemas.openxmlformats.org/officeDocument/2006/relationships/oleObject" Target="../embeddings/oleObject74.bin"/><Relationship Id="rId5" Type="http://schemas.openxmlformats.org/officeDocument/2006/relationships/image" Target="../media/image1.wmf"/><Relationship Id="rId4" Type="http://schemas.openxmlformats.org/officeDocument/2006/relationships/oleObject" Target="../embeddings/oleObject73.bin"/></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2" Type="http://schemas.openxmlformats.org/officeDocument/2006/relationships/slideLayout" Target="../slideLayouts/slideLayout14.xml"/><Relationship Id="rId1" Type="http://schemas.openxmlformats.org/officeDocument/2006/relationships/vmlDrawing" Target="../drawings/vmlDrawing42.vml"/><Relationship Id="rId5" Type="http://schemas.openxmlformats.org/officeDocument/2006/relationships/image" Target="../media/image2.wmf"/><Relationship Id="rId4" Type="http://schemas.openxmlformats.org/officeDocument/2006/relationships/oleObject" Target="../embeddings/oleObject75.bin"/></Relationships>
</file>

<file path=ppt/slides/_rels/slide65.xml.rels><?xml version="1.0" encoding="UTF-8" standalone="yes"?>
<Relationships xmlns="http://schemas.openxmlformats.org/package/2006/relationships"><Relationship Id="rId3" Type="http://schemas.openxmlformats.org/officeDocument/2006/relationships/notesSlide" Target="../notesSlides/notesSlide65.xml"/><Relationship Id="rId2" Type="http://schemas.openxmlformats.org/officeDocument/2006/relationships/slideLayout" Target="../slideLayouts/slideLayout14.xml"/><Relationship Id="rId1" Type="http://schemas.openxmlformats.org/officeDocument/2006/relationships/vmlDrawing" Target="../drawings/vmlDrawing43.vml"/><Relationship Id="rId5" Type="http://schemas.openxmlformats.org/officeDocument/2006/relationships/image" Target="../media/image2.wmf"/><Relationship Id="rId4" Type="http://schemas.openxmlformats.org/officeDocument/2006/relationships/oleObject" Target="../embeddings/oleObject76.bin"/></Relationships>
</file>

<file path=ppt/slides/_rels/slide66.xml.rels><?xml version="1.0" encoding="UTF-8" standalone="yes"?>
<Relationships xmlns="http://schemas.openxmlformats.org/package/2006/relationships"><Relationship Id="rId3" Type="http://schemas.openxmlformats.org/officeDocument/2006/relationships/notesSlide" Target="../notesSlides/notesSlide66.xml"/><Relationship Id="rId2" Type="http://schemas.openxmlformats.org/officeDocument/2006/relationships/slideLayout" Target="../slideLayouts/slideLayout14.xml"/><Relationship Id="rId1" Type="http://schemas.openxmlformats.org/officeDocument/2006/relationships/vmlDrawing" Target="../drawings/vmlDrawing44.vml"/><Relationship Id="rId5" Type="http://schemas.openxmlformats.org/officeDocument/2006/relationships/image" Target="../media/image2.wmf"/><Relationship Id="rId4" Type="http://schemas.openxmlformats.org/officeDocument/2006/relationships/oleObject" Target="../embeddings/oleObject77.bin"/></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4.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8.xml"/><Relationship Id="rId2" Type="http://schemas.openxmlformats.org/officeDocument/2006/relationships/slideLayout" Target="../slideLayouts/slideLayout14.xml"/><Relationship Id="rId1" Type="http://schemas.openxmlformats.org/officeDocument/2006/relationships/vmlDrawing" Target="../drawings/vmlDrawing45.vml"/><Relationship Id="rId5" Type="http://schemas.openxmlformats.org/officeDocument/2006/relationships/image" Target="../media/image2.wmf"/><Relationship Id="rId4" Type="http://schemas.openxmlformats.org/officeDocument/2006/relationships/oleObject" Target="../embeddings/oleObject78.bin"/></Relationships>
</file>

<file path=ppt/slides/_rels/slide69.xml.rels><?xml version="1.0" encoding="UTF-8" standalone="yes"?>
<Relationships xmlns="http://schemas.openxmlformats.org/package/2006/relationships"><Relationship Id="rId3" Type="http://schemas.openxmlformats.org/officeDocument/2006/relationships/notesSlide" Target="../notesSlides/notesSlide69.xml"/><Relationship Id="rId2" Type="http://schemas.openxmlformats.org/officeDocument/2006/relationships/slideLayout" Target="../slideLayouts/slideLayout14.xml"/><Relationship Id="rId1" Type="http://schemas.openxmlformats.org/officeDocument/2006/relationships/vmlDrawing" Target="../drawings/vmlDrawing46.vml"/><Relationship Id="rId5" Type="http://schemas.openxmlformats.org/officeDocument/2006/relationships/image" Target="../media/image2.wmf"/><Relationship Id="rId4" Type="http://schemas.openxmlformats.org/officeDocument/2006/relationships/oleObject" Target="../embeddings/oleObject79.bin"/></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14.bin"/><Relationship Id="rId13" Type="http://schemas.openxmlformats.org/officeDocument/2006/relationships/image" Target="../media/image10.wmf"/><Relationship Id="rId3" Type="http://schemas.openxmlformats.org/officeDocument/2006/relationships/notesSlide" Target="../notesSlides/notesSlide7.xml"/><Relationship Id="rId7" Type="http://schemas.openxmlformats.org/officeDocument/2006/relationships/image" Target="../media/image7.wmf"/><Relationship Id="rId12" Type="http://schemas.openxmlformats.org/officeDocument/2006/relationships/oleObject" Target="../embeddings/oleObject16.bin"/><Relationship Id="rId2" Type="http://schemas.openxmlformats.org/officeDocument/2006/relationships/slideLayout" Target="../slideLayouts/slideLayout14.xml"/><Relationship Id="rId1" Type="http://schemas.openxmlformats.org/officeDocument/2006/relationships/vmlDrawing" Target="../drawings/vmlDrawing6.vml"/><Relationship Id="rId6" Type="http://schemas.openxmlformats.org/officeDocument/2006/relationships/oleObject" Target="../embeddings/oleObject13.bin"/><Relationship Id="rId11" Type="http://schemas.openxmlformats.org/officeDocument/2006/relationships/image" Target="../media/image9.wmf"/><Relationship Id="rId5" Type="http://schemas.openxmlformats.org/officeDocument/2006/relationships/image" Target="../media/image2.wmf"/><Relationship Id="rId10" Type="http://schemas.openxmlformats.org/officeDocument/2006/relationships/oleObject" Target="../embeddings/oleObject15.bin"/><Relationship Id="rId4" Type="http://schemas.openxmlformats.org/officeDocument/2006/relationships/oleObject" Target="../embeddings/oleObject12.bin"/><Relationship Id="rId9" Type="http://schemas.openxmlformats.org/officeDocument/2006/relationships/image" Target="../media/image8.wmf"/></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4.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4.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4.xml"/></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74.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47.vml"/><Relationship Id="rId6" Type="http://schemas.openxmlformats.org/officeDocument/2006/relationships/oleObject" Target="../embeddings/oleObject81.bin"/><Relationship Id="rId5" Type="http://schemas.openxmlformats.org/officeDocument/2006/relationships/image" Target="../media/image1.wmf"/><Relationship Id="rId4" Type="http://schemas.openxmlformats.org/officeDocument/2006/relationships/oleObject" Target="../embeddings/oleObject80.bin"/></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75.xml"/><Relationship Id="rId2" Type="http://schemas.openxmlformats.org/officeDocument/2006/relationships/slideLayout" Target="../slideLayouts/slideLayout14.xml"/><Relationship Id="rId1" Type="http://schemas.openxmlformats.org/officeDocument/2006/relationships/vmlDrawing" Target="../drawings/vmlDrawing48.vml"/><Relationship Id="rId5" Type="http://schemas.openxmlformats.org/officeDocument/2006/relationships/image" Target="../media/image2.wmf"/><Relationship Id="rId4" Type="http://schemas.openxmlformats.org/officeDocument/2006/relationships/oleObject" Target="../embeddings/oleObject82.bin"/></Relationships>
</file>

<file path=ppt/slides/_rels/slide76.xml.rels><?xml version="1.0" encoding="UTF-8" standalone="yes"?>
<Relationships xmlns="http://schemas.openxmlformats.org/package/2006/relationships"><Relationship Id="rId3" Type="http://schemas.openxmlformats.org/officeDocument/2006/relationships/image" Target="../media/image28.wmf"/><Relationship Id="rId2" Type="http://schemas.openxmlformats.org/officeDocument/2006/relationships/notesSlide" Target="../notesSlides/notesSlide76.xml"/><Relationship Id="rId1" Type="http://schemas.openxmlformats.org/officeDocument/2006/relationships/slideLayout" Target="../slideLayouts/slideLayout14.xml"/></Relationships>
</file>

<file path=ppt/slides/_rels/slide77.xml.rels><?xml version="1.0" encoding="UTF-8" standalone="yes"?>
<Relationships xmlns="http://schemas.openxmlformats.org/package/2006/relationships"><Relationship Id="rId3" Type="http://schemas.openxmlformats.org/officeDocument/2006/relationships/notesSlide" Target="../notesSlides/notesSlide77.xml"/><Relationship Id="rId2" Type="http://schemas.openxmlformats.org/officeDocument/2006/relationships/slideLayout" Target="../slideLayouts/slideLayout14.xml"/><Relationship Id="rId1" Type="http://schemas.openxmlformats.org/officeDocument/2006/relationships/vmlDrawing" Target="../drawings/vmlDrawing49.vml"/><Relationship Id="rId5" Type="http://schemas.openxmlformats.org/officeDocument/2006/relationships/image" Target="../media/image2.wmf"/><Relationship Id="rId4" Type="http://schemas.openxmlformats.org/officeDocument/2006/relationships/oleObject" Target="../embeddings/oleObject83.bin"/></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19.bin"/><Relationship Id="rId13" Type="http://schemas.openxmlformats.org/officeDocument/2006/relationships/image" Target="../media/image13.wmf"/><Relationship Id="rId3" Type="http://schemas.openxmlformats.org/officeDocument/2006/relationships/notesSlide" Target="../notesSlides/notesSlide8.xml"/><Relationship Id="rId7" Type="http://schemas.openxmlformats.org/officeDocument/2006/relationships/image" Target="../media/image9.wmf"/><Relationship Id="rId12" Type="http://schemas.openxmlformats.org/officeDocument/2006/relationships/oleObject" Target="../embeddings/oleObject21.bin"/><Relationship Id="rId2" Type="http://schemas.openxmlformats.org/officeDocument/2006/relationships/slideLayout" Target="../slideLayouts/slideLayout14.xml"/><Relationship Id="rId1" Type="http://schemas.openxmlformats.org/officeDocument/2006/relationships/vmlDrawing" Target="../drawings/vmlDrawing7.vml"/><Relationship Id="rId6" Type="http://schemas.openxmlformats.org/officeDocument/2006/relationships/oleObject" Target="../embeddings/oleObject18.bin"/><Relationship Id="rId11" Type="http://schemas.openxmlformats.org/officeDocument/2006/relationships/image" Target="../media/image12.wmf"/><Relationship Id="rId5" Type="http://schemas.openxmlformats.org/officeDocument/2006/relationships/image" Target="../media/image2.wmf"/><Relationship Id="rId15" Type="http://schemas.openxmlformats.org/officeDocument/2006/relationships/image" Target="../media/image14.wmf"/><Relationship Id="rId10" Type="http://schemas.openxmlformats.org/officeDocument/2006/relationships/oleObject" Target="../embeddings/oleObject20.bin"/><Relationship Id="rId4" Type="http://schemas.openxmlformats.org/officeDocument/2006/relationships/oleObject" Target="../embeddings/oleObject17.bin"/><Relationship Id="rId9" Type="http://schemas.openxmlformats.org/officeDocument/2006/relationships/image" Target="../media/image11.wmf"/><Relationship Id="rId14" Type="http://schemas.openxmlformats.org/officeDocument/2006/relationships/oleObject" Target="../embeddings/oleObject22.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2.wmf"/><Relationship Id="rId2" Type="http://schemas.openxmlformats.org/officeDocument/2006/relationships/slideLayout" Target="../slideLayouts/slideLayout14.xml"/><Relationship Id="rId1" Type="http://schemas.openxmlformats.org/officeDocument/2006/relationships/vmlDrawing" Target="../drawings/vmlDrawing8.vml"/><Relationship Id="rId6" Type="http://schemas.openxmlformats.org/officeDocument/2006/relationships/oleObject" Target="../embeddings/oleObject2.bin"/><Relationship Id="rId5" Type="http://schemas.openxmlformats.org/officeDocument/2006/relationships/image" Target="../media/image1.wmf"/><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a:xfrm>
            <a:off x="846138" y="1341438"/>
            <a:ext cx="7902575" cy="3024187"/>
          </a:xfrm>
        </p:spPr>
        <p:txBody>
          <a:bodyPr/>
          <a:lstStyle/>
          <a:p>
            <a:pPr eaLnBrk="1" hangingPunct="1"/>
            <a:r>
              <a:rPr lang="en-US" sz="2600">
                <a:latin typeface="Verdana" pitchFamily="34" charset="0"/>
              </a:rPr>
              <a:t>Econometrics - Lecture 6</a:t>
            </a:r>
            <a:br>
              <a:rPr lang="en-US" sz="2600">
                <a:latin typeface="Verdana" pitchFamily="34" charset="0"/>
              </a:rPr>
            </a:br>
            <a:br>
              <a:rPr lang="en-US" sz="2600">
                <a:latin typeface="Verdana" pitchFamily="34" charset="0"/>
              </a:rPr>
            </a:br>
            <a:r>
              <a:rPr lang="en-US" sz="5400">
                <a:latin typeface="Verdana" pitchFamily="34" charset="0"/>
              </a:rPr>
              <a:t>GMM-Estimator and Econometric Models</a:t>
            </a:r>
            <a:endParaRPr lang="en-US" sz="46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r>
              <a:rPr lang="en-GB" sz="4000" dirty="0">
                <a:latin typeface="Verdana" pitchFamily="34" charset="0"/>
              </a:rPr>
              <a:t>Moment Conditions of OLS and IV Estimation</a:t>
            </a:r>
          </a:p>
        </p:txBody>
      </p:sp>
      <p:sp>
        <p:nvSpPr>
          <p:cNvPr id="2053"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a:t>Linear model </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charset="0"/>
              </a:rPr>
              <a:t>β</a:t>
            </a:r>
            <a:r>
              <a:rPr lang="en-GB" sz="2000" dirty="0">
                <a:cs typeface="Arial" charset="0"/>
              </a:rPr>
              <a:t> + </a:t>
            </a:r>
            <a:r>
              <a:rPr lang="en-GB" sz="2000" dirty="0" err="1"/>
              <a:t>ε</a:t>
            </a:r>
            <a:r>
              <a:rPr lang="en-GB" sz="2000" baseline="-25000" dirty="0" err="1"/>
              <a:t>i</a:t>
            </a:r>
            <a:r>
              <a:rPr lang="en-GB" sz="2000" dirty="0"/>
              <a:t> </a:t>
            </a:r>
          </a:p>
          <a:p>
            <a:pPr>
              <a:spcBef>
                <a:spcPts val="600"/>
              </a:spcBef>
            </a:pPr>
            <a:r>
              <a:rPr lang="en-GB" sz="2000" dirty="0"/>
              <a:t>OLS estimator: solution of the </a:t>
            </a:r>
            <a:r>
              <a:rPr lang="en-GB" sz="2000" i="1" dirty="0"/>
              <a:t>K</a:t>
            </a:r>
            <a:r>
              <a:rPr lang="en-GB" sz="2000" dirty="0"/>
              <a:t> normal equations </a:t>
            </a:r>
          </a:p>
          <a:p>
            <a:pPr>
              <a:spcBef>
                <a:spcPts val="600"/>
              </a:spcBef>
              <a:buFont typeface="Wingdings" pitchFamily="2" charset="2"/>
              <a:buNone/>
            </a:pPr>
            <a:r>
              <a:rPr lang="en-GB" sz="2000" dirty="0"/>
              <a:t>		 1/N </a:t>
            </a:r>
            <a:r>
              <a:rPr lang="en-GB" sz="2000" dirty="0" err="1"/>
              <a:t>Σ</a:t>
            </a:r>
            <a:r>
              <a:rPr lang="en-GB" sz="2000" baseline="-25000" dirty="0" err="1"/>
              <a:t>i</a:t>
            </a:r>
            <a:r>
              <a:rPr lang="en-GB" sz="2000" dirty="0"/>
              <a:t>(</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i="1" dirty="0" err="1">
                <a:cs typeface="Arial" charset="0"/>
              </a:rPr>
              <a:t>b</a:t>
            </a:r>
            <a:r>
              <a:rPr lang="en-GB" sz="2000" dirty="0"/>
              <a:t>) </a:t>
            </a:r>
            <a:r>
              <a:rPr lang="en-GB" sz="2000" i="1" dirty="0"/>
              <a:t>x</a:t>
            </a:r>
            <a:r>
              <a:rPr lang="en-GB" sz="2000" baseline="-25000" dirty="0"/>
              <a:t>i</a:t>
            </a:r>
            <a:r>
              <a:rPr lang="en-GB" sz="2000" dirty="0"/>
              <a:t> = </a:t>
            </a:r>
            <a:r>
              <a:rPr lang="en-GB" sz="2000" dirty="0">
                <a:cs typeface="Arial" charset="0"/>
              </a:rPr>
              <a:t>0 </a:t>
            </a:r>
            <a:endParaRPr lang="en-GB" sz="2000" dirty="0"/>
          </a:p>
          <a:p>
            <a:pPr>
              <a:spcBef>
                <a:spcPts val="600"/>
              </a:spcBef>
            </a:pPr>
            <a:r>
              <a:rPr lang="en-GB" sz="2000" dirty="0"/>
              <a:t>Corresponding moment conditions </a:t>
            </a:r>
          </a:p>
          <a:p>
            <a:pPr>
              <a:spcBef>
                <a:spcPts val="600"/>
              </a:spcBef>
              <a:buFont typeface="Wingdings" pitchFamily="2" charset="2"/>
              <a:buNone/>
            </a:pPr>
            <a:r>
              <a:rPr lang="en-GB" sz="2000" dirty="0"/>
              <a:t>		E{</a:t>
            </a:r>
            <a:r>
              <a:rPr lang="en-GB" sz="2000" dirty="0" err="1"/>
              <a:t>ε</a:t>
            </a:r>
            <a:r>
              <a:rPr lang="en-GB" sz="2000" baseline="-25000" dirty="0" err="1"/>
              <a:t>i</a:t>
            </a:r>
            <a:r>
              <a:rPr lang="en-GB" sz="2000" dirty="0"/>
              <a:t> </a:t>
            </a:r>
            <a:r>
              <a:rPr lang="en-GB" sz="2000" i="1" dirty="0"/>
              <a:t>x</a:t>
            </a:r>
            <a:r>
              <a:rPr lang="en-GB" sz="2000" baseline="-25000" dirty="0"/>
              <a:t>i</a:t>
            </a:r>
            <a:r>
              <a:rPr lang="en-GB" sz="2000" dirty="0"/>
              <a:t>} </a:t>
            </a:r>
            <a:r>
              <a:rPr lang="en-GB" sz="2000" dirty="0">
                <a:cs typeface="Arial" charset="0"/>
              </a:rPr>
              <a:t>= </a:t>
            </a:r>
            <a:r>
              <a:rPr lang="en-GB" sz="2000" dirty="0"/>
              <a:t>E{(</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charset="0"/>
              </a:rPr>
              <a:t>β</a:t>
            </a:r>
            <a:r>
              <a:rPr lang="en-GB" sz="2000" dirty="0"/>
              <a:t>) </a:t>
            </a:r>
            <a:r>
              <a:rPr lang="en-GB" sz="2000" i="1" dirty="0"/>
              <a:t>x</a:t>
            </a:r>
            <a:r>
              <a:rPr lang="en-GB" sz="2000" baseline="-25000" dirty="0"/>
              <a:t>i</a:t>
            </a:r>
            <a:r>
              <a:rPr lang="en-GB" sz="2000" dirty="0"/>
              <a:t>} = </a:t>
            </a:r>
            <a:r>
              <a:rPr lang="en-GB" sz="2000" dirty="0">
                <a:cs typeface="Arial" charset="0"/>
              </a:rPr>
              <a:t>0</a:t>
            </a:r>
            <a:r>
              <a:rPr lang="en-GB" sz="2000" dirty="0"/>
              <a:t> </a:t>
            </a:r>
          </a:p>
          <a:p>
            <a:pPr>
              <a:spcBef>
                <a:spcPts val="600"/>
              </a:spcBef>
            </a:pPr>
            <a:r>
              <a:rPr lang="en-GB" sz="2000" dirty="0"/>
              <a:t>IV estimator given </a:t>
            </a:r>
            <a:r>
              <a:rPr lang="en-GB" sz="2000" i="1" dirty="0"/>
              <a:t>R</a:t>
            </a:r>
            <a:r>
              <a:rPr lang="en-GB" sz="2000" dirty="0"/>
              <a:t> instrumental variables </a:t>
            </a:r>
            <a:r>
              <a:rPr lang="en-GB" sz="2000" i="1" dirty="0" err="1"/>
              <a:t>z</a:t>
            </a:r>
            <a:r>
              <a:rPr lang="en-GB" sz="2000" baseline="-25000" dirty="0" err="1"/>
              <a:t>i</a:t>
            </a:r>
            <a:r>
              <a:rPr lang="en-GB" sz="2000" dirty="0"/>
              <a:t> (which may overlap with </a:t>
            </a:r>
            <a:r>
              <a:rPr lang="en-GB" sz="2000" i="1" dirty="0"/>
              <a:t>x</a:t>
            </a:r>
            <a:r>
              <a:rPr lang="en-GB" sz="2000" baseline="-25000" dirty="0"/>
              <a:t>i</a:t>
            </a:r>
            <a:r>
              <a:rPr lang="en-GB" sz="2000" dirty="0"/>
              <a:t>) is based on the </a:t>
            </a:r>
            <a:r>
              <a:rPr lang="en-GB" sz="2000" i="1" dirty="0"/>
              <a:t>R</a:t>
            </a:r>
            <a:r>
              <a:rPr lang="en-GB" sz="2000" dirty="0"/>
              <a:t> moment conditions </a:t>
            </a:r>
          </a:p>
          <a:p>
            <a:pPr>
              <a:spcBef>
                <a:spcPts val="600"/>
              </a:spcBef>
              <a:buFont typeface="Wingdings" pitchFamily="2" charset="2"/>
              <a:buNone/>
            </a:pPr>
            <a:r>
              <a:rPr lang="en-GB" sz="2000" dirty="0"/>
              <a:t>		E{</a:t>
            </a:r>
            <a:r>
              <a:rPr lang="en-GB" sz="2000" dirty="0" err="1"/>
              <a:t>ε</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 </a:t>
            </a:r>
            <a:r>
              <a:rPr lang="en-GB" sz="2000" dirty="0"/>
              <a:t>E{(</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charset="0"/>
              </a:rPr>
              <a:t>β</a:t>
            </a:r>
            <a:r>
              <a:rPr lang="en-GB" sz="2000" dirty="0"/>
              <a:t>) </a:t>
            </a:r>
            <a:r>
              <a:rPr lang="en-GB" sz="2000" i="1" dirty="0" err="1"/>
              <a:t>z</a:t>
            </a:r>
            <a:r>
              <a:rPr lang="en-GB" sz="2000" baseline="-25000" dirty="0" err="1"/>
              <a:t>i</a:t>
            </a:r>
            <a:r>
              <a:rPr lang="en-GB" sz="2000" dirty="0"/>
              <a:t>} = </a:t>
            </a:r>
            <a:r>
              <a:rPr lang="en-GB" sz="2000" dirty="0">
                <a:cs typeface="Arial" charset="0"/>
              </a:rPr>
              <a:t>0</a:t>
            </a:r>
          </a:p>
          <a:p>
            <a:pPr>
              <a:spcBef>
                <a:spcPts val="600"/>
              </a:spcBef>
            </a:pPr>
            <a:r>
              <a:rPr lang="en-GB" sz="2000" dirty="0"/>
              <a:t>IV estimator: solution of corresponding sample moment conditions</a:t>
            </a:r>
          </a:p>
          <a:p>
            <a:pPr>
              <a:spcBef>
                <a:spcPts val="600"/>
              </a:spcBef>
              <a:buFont typeface="Wingdings" pitchFamily="2" charset="2"/>
              <a:buNone/>
            </a:pPr>
            <a:endParaRPr lang="en-GB" sz="2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A268FB4A-BF03-46D6-A623-4D3C41E0E1AC}" type="slidenum">
              <a:rPr lang="de-AT" altLang="en-US"/>
              <a:pPr>
                <a:defRPr/>
              </a:pPr>
              <a:t>10</a:t>
            </a:fld>
            <a:endParaRPr lang="de-AT" altLang="en-US" dirty="0"/>
          </a:p>
        </p:txBody>
      </p:sp>
      <p:graphicFrame>
        <p:nvGraphicFramePr>
          <p:cNvPr id="205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076"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7"/>
          <p:cNvGraphicFramePr>
            <a:graphicFrameLocks noChangeAspect="1"/>
          </p:cNvGraphicFramePr>
          <p:nvPr/>
        </p:nvGraphicFramePr>
        <p:xfrm>
          <a:off x="1476375" y="5229225"/>
          <a:ext cx="2782888" cy="546100"/>
        </p:xfrm>
        <a:graphic>
          <a:graphicData uri="http://schemas.openxmlformats.org/presentationml/2006/ole">
            <mc:AlternateContent xmlns:mc="http://schemas.openxmlformats.org/markup-compatibility/2006">
              <mc:Choice xmlns:v="urn:schemas-microsoft-com:vml" Requires="v">
                <p:oleObj spid="_x0000_s2077" name="Formel" r:id="rId6" imgW="1422360" imgH="279360" progId="Equation.3">
                  <p:embed/>
                </p:oleObj>
              </mc:Choice>
              <mc:Fallback>
                <p:oleObj name="Formel" r:id="rId6" imgW="1422360" imgH="279360" progId="Equation.3">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6375" y="5229225"/>
                        <a:ext cx="2782888"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7"/>
          <p:cNvSpPr>
            <a:spLocks noGrp="1"/>
          </p:cNvSpPr>
          <p:nvPr>
            <p:ph type="sldNum" sz="quarter" idx="12"/>
          </p:nvPr>
        </p:nvSpPr>
        <p:spPr/>
        <p:txBody>
          <a:bodyPr/>
          <a:lstStyle/>
          <a:p>
            <a:pPr>
              <a:defRPr/>
            </a:pPr>
            <a:fld id="{B466C810-FE75-4138-81CF-FAD7A899B244}" type="slidenum">
              <a:rPr lang="de-AT" altLang="en-US"/>
              <a:pPr>
                <a:defRPr/>
              </a:pPr>
              <a:t>11</a:t>
            </a:fld>
            <a:endParaRPr lang="de-AT" altLang="en-US" dirty="0"/>
          </a:p>
        </p:txBody>
      </p:sp>
      <p:sp>
        <p:nvSpPr>
          <p:cNvPr id="4103" name="Rectangle 2"/>
          <p:cNvSpPr>
            <a:spLocks noGrp="1" noChangeArrowheads="1"/>
          </p:cNvSpPr>
          <p:nvPr>
            <p:ph type="title"/>
          </p:nvPr>
        </p:nvSpPr>
        <p:spPr/>
        <p:txBody>
          <a:bodyPr/>
          <a:lstStyle/>
          <a:p>
            <a:r>
              <a:rPr lang="en-GB" sz="4000" dirty="0">
                <a:latin typeface="Verdana" pitchFamily="34" charset="0"/>
              </a:rPr>
              <a:t>Generalized Method of Moments (GMM) Estimation</a:t>
            </a:r>
            <a:endParaRPr lang="en-GB" sz="4000" dirty="0"/>
          </a:p>
        </p:txBody>
      </p:sp>
      <p:sp>
        <p:nvSpPr>
          <p:cNvPr id="2" name="Rectangle 3"/>
          <p:cNvSpPr>
            <a:spLocks noGrp="1" noChangeArrowheads="1"/>
          </p:cNvSpPr>
          <p:nvPr>
            <p:ph type="body" sz="half" idx="1"/>
          </p:nvPr>
        </p:nvSpPr>
        <p:spPr>
          <a:xfrm>
            <a:off x="468313" y="1600200"/>
            <a:ext cx="7600950" cy="4530725"/>
          </a:xfrm>
        </p:spPr>
        <p:txBody>
          <a:bodyPr/>
          <a:lstStyle/>
          <a:p>
            <a:pPr marL="360000" indent="-360000">
              <a:buFont typeface="Wingdings" pitchFamily="2" charset="2"/>
              <a:buNone/>
              <a:defRPr/>
            </a:pPr>
            <a:r>
              <a:rPr lang="en-GB" sz="2000" dirty="0"/>
              <a:t>The model is characterized by </a:t>
            </a:r>
            <a:r>
              <a:rPr lang="en-GB" sz="2000" i="1" dirty="0"/>
              <a:t>R</a:t>
            </a:r>
            <a:r>
              <a:rPr lang="en-GB" sz="2000" dirty="0"/>
              <a:t> moment conditions and the corresponding equations</a:t>
            </a:r>
          </a:p>
          <a:p>
            <a:pPr marL="469900" indent="-469900">
              <a:buFont typeface="Wingdings" pitchFamily="2" charset="2"/>
              <a:buNone/>
              <a:defRPr/>
            </a:pPr>
            <a:r>
              <a:rPr lang="en-GB" sz="2000" dirty="0"/>
              <a:t>		E{</a:t>
            </a:r>
            <a:r>
              <a:rPr lang="en-GB" sz="2000" i="1" dirty="0"/>
              <a:t>f</a:t>
            </a:r>
            <a:r>
              <a:rPr lang="en-GB" sz="2000" dirty="0"/>
              <a:t>(</a:t>
            </a:r>
            <a:r>
              <a:rPr lang="en-GB" sz="2000" i="1" dirty="0" err="1"/>
              <a:t>w</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θ)</a:t>
            </a:r>
            <a:r>
              <a:rPr lang="en-GB" sz="2000" dirty="0"/>
              <a:t>} = 0 </a:t>
            </a:r>
          </a:p>
          <a:p>
            <a:pPr marL="360000" indent="-360000">
              <a:buFont typeface="Wingdings" pitchFamily="2" charset="2"/>
              <a:buNone/>
              <a:defRPr/>
            </a:pPr>
            <a:r>
              <a:rPr lang="en-GB" sz="2000" dirty="0"/>
              <a:t>	[cf. E{(</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charset="0"/>
              </a:rPr>
              <a:t>β</a:t>
            </a:r>
            <a:r>
              <a:rPr lang="en-GB" sz="2000" dirty="0"/>
              <a:t>) </a:t>
            </a:r>
            <a:r>
              <a:rPr lang="en-GB" sz="2000" i="1" dirty="0" err="1"/>
              <a:t>z</a:t>
            </a:r>
            <a:r>
              <a:rPr lang="en-GB" sz="2000" baseline="-25000" dirty="0" err="1"/>
              <a:t>i</a:t>
            </a:r>
            <a:r>
              <a:rPr lang="en-GB" sz="2000" dirty="0"/>
              <a:t>} = </a:t>
            </a:r>
            <a:r>
              <a:rPr lang="en-GB" sz="2000" dirty="0">
                <a:cs typeface="Arial" charset="0"/>
              </a:rPr>
              <a:t>0]</a:t>
            </a:r>
            <a:endParaRPr lang="en-GB" sz="2000" dirty="0"/>
          </a:p>
          <a:p>
            <a:pPr marL="360000" indent="-360000">
              <a:defRPr/>
            </a:pPr>
            <a:r>
              <a:rPr lang="en-GB" sz="2000" i="1" dirty="0"/>
              <a:t>f</a:t>
            </a:r>
            <a:r>
              <a:rPr lang="en-GB" sz="2000" dirty="0">
                <a:sym typeface="Wingdings" pitchFamily="2" charset="2"/>
              </a:rPr>
              <a:t>(.):</a:t>
            </a:r>
            <a:r>
              <a:rPr lang="en-GB" sz="2000" dirty="0"/>
              <a:t> </a:t>
            </a:r>
            <a:r>
              <a:rPr lang="en-GB" sz="2000" i="1" dirty="0"/>
              <a:t>R</a:t>
            </a:r>
            <a:r>
              <a:rPr lang="en-GB" sz="2000" dirty="0"/>
              <a:t>-vector function</a:t>
            </a:r>
          </a:p>
          <a:p>
            <a:pPr marL="360000" indent="-360000">
              <a:defRPr/>
            </a:pPr>
            <a:r>
              <a:rPr lang="en-GB" sz="2000" i="1" dirty="0" err="1"/>
              <a:t>w</a:t>
            </a:r>
            <a:r>
              <a:rPr lang="en-GB" sz="2000" baseline="-25000" dirty="0" err="1"/>
              <a:t>i</a:t>
            </a:r>
            <a:r>
              <a:rPr lang="en-GB" sz="2000" dirty="0"/>
              <a:t>: vector of observable variables, exogenous or endogenous</a:t>
            </a:r>
          </a:p>
          <a:p>
            <a:pPr marL="360000" indent="-360000">
              <a:defRPr/>
            </a:pPr>
            <a:r>
              <a:rPr lang="en-GB" sz="2000" i="1" dirty="0" err="1"/>
              <a:t>z</a:t>
            </a:r>
            <a:r>
              <a:rPr lang="en-GB" sz="2000" baseline="-25000" dirty="0" err="1"/>
              <a:t>i</a:t>
            </a:r>
            <a:r>
              <a:rPr lang="en-GB" sz="2000" dirty="0"/>
              <a:t>: vector of instrumental variables</a:t>
            </a:r>
          </a:p>
          <a:p>
            <a:pPr marL="360000" indent="-360000">
              <a:defRPr/>
            </a:pPr>
            <a:r>
              <a:rPr lang="en-GB" sz="2000" dirty="0">
                <a:cs typeface="Arial" charset="0"/>
              </a:rPr>
              <a:t>θ: </a:t>
            </a:r>
            <a:r>
              <a:rPr lang="en-GB" sz="2000" i="1" dirty="0"/>
              <a:t>K</a:t>
            </a:r>
            <a:r>
              <a:rPr lang="en-GB" sz="2000" dirty="0"/>
              <a:t>-vector of unknown parameters</a:t>
            </a:r>
            <a:endParaRPr lang="en-GB" sz="2400" dirty="0"/>
          </a:p>
          <a:p>
            <a:pPr marL="469900" indent="-469900">
              <a:buFont typeface="Wingdings" pitchFamily="2" charset="2"/>
              <a:buNone/>
              <a:defRPr/>
            </a:pPr>
            <a:r>
              <a:rPr lang="en-GB" sz="2000" dirty="0">
                <a:cs typeface="Arial" charset="0"/>
              </a:rPr>
              <a:t>Sample equivalents </a:t>
            </a:r>
            <a:r>
              <a:rPr lang="en-GB" sz="2000" i="1" dirty="0" err="1"/>
              <a:t>g</a:t>
            </a:r>
            <a:r>
              <a:rPr lang="en-GB" sz="2000" baseline="-25000" dirty="0" err="1"/>
              <a:t>N</a:t>
            </a:r>
            <a:r>
              <a:rPr lang="en-GB" sz="2000" dirty="0"/>
              <a:t>(</a:t>
            </a:r>
            <a:r>
              <a:rPr lang="en-GB" sz="2000" dirty="0">
                <a:cs typeface="Arial" charset="0"/>
              </a:rPr>
              <a:t>θ</a:t>
            </a:r>
            <a:r>
              <a:rPr lang="en-GB" sz="2000" dirty="0"/>
              <a:t>) of </a:t>
            </a:r>
            <a:r>
              <a:rPr lang="en-GB" sz="2000" dirty="0">
                <a:cs typeface="Arial" charset="0"/>
              </a:rPr>
              <a:t>moment conditions should </a:t>
            </a:r>
            <a:r>
              <a:rPr lang="en-GB" sz="2000" dirty="0" err="1">
                <a:cs typeface="Arial" charset="0"/>
              </a:rPr>
              <a:t>fulfill</a:t>
            </a:r>
            <a:endParaRPr lang="en-GB" sz="2000" dirty="0">
              <a:cs typeface="Arial" charset="0"/>
            </a:endParaRPr>
          </a:p>
          <a:p>
            <a:pPr marL="469900" indent="-469900">
              <a:buFont typeface="Wingdings" pitchFamily="2" charset="2"/>
              <a:buNone/>
              <a:defRPr/>
            </a:pPr>
            <a:endParaRPr lang="en-GB" sz="1200" dirty="0">
              <a:cs typeface="Arial" charset="0"/>
            </a:endParaRPr>
          </a:p>
          <a:p>
            <a:pPr marL="469900" indent="-469900">
              <a:buFont typeface="Wingdings" pitchFamily="2" charset="2"/>
              <a:buNone/>
              <a:defRPr/>
            </a:pPr>
            <a:endParaRPr lang="en-GB" sz="1200" dirty="0">
              <a:cs typeface="Arial" charset="0"/>
            </a:endParaRPr>
          </a:p>
          <a:p>
            <a:pPr marL="360000" indent="-360000">
              <a:buSzPct val="100000"/>
              <a:buFont typeface="Wingdings" pitchFamily="2" charset="2"/>
              <a:buNone/>
              <a:defRPr/>
            </a:pPr>
            <a:r>
              <a:rPr lang="en-GB" sz="2000" dirty="0">
                <a:cs typeface="Arial" charset="0"/>
              </a:rPr>
              <a:t>Estimates </a:t>
            </a:r>
            <a:r>
              <a:rPr lang="en-GB" sz="2000" i="1" dirty="0">
                <a:cs typeface="Arial" charset="0"/>
              </a:rPr>
              <a:t>    </a:t>
            </a:r>
            <a:r>
              <a:rPr lang="en-GB" sz="2000" dirty="0">
                <a:cs typeface="Arial" charset="0"/>
              </a:rPr>
              <a:t>are chosen such that the sample moment conditions are fulfilled </a:t>
            </a:r>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graphicFrame>
        <p:nvGraphicFramePr>
          <p:cNvPr id="4098" name="Object 2"/>
          <p:cNvGraphicFramePr>
            <a:graphicFrameLocks noChangeAspect="1"/>
          </p:cNvGraphicFramePr>
          <p:nvPr/>
        </p:nvGraphicFramePr>
        <p:xfrm>
          <a:off x="4114800" y="3328988"/>
          <a:ext cx="914400" cy="198437"/>
        </p:xfrm>
        <a:graphic>
          <a:graphicData uri="http://schemas.openxmlformats.org/presentationml/2006/ole">
            <mc:AlternateContent xmlns:mc="http://schemas.openxmlformats.org/markup-compatibility/2006">
              <mc:Choice xmlns:v="urn:schemas-microsoft-com:vml" Requires="v">
                <p:oleObj spid="_x0000_s4136" name="Equation" r:id="rId4" imgW="914400" imgH="198720" progId="Equation.DSMT4">
                  <p:embed/>
                </p:oleObj>
              </mc:Choice>
              <mc:Fallback>
                <p:oleObj name="Equation"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14800" y="3328988"/>
                        <a:ext cx="914400" cy="1984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9" name="Object 3"/>
          <p:cNvGraphicFramePr>
            <a:graphicFrameLocks noChangeAspect="1"/>
          </p:cNvGraphicFramePr>
          <p:nvPr/>
        </p:nvGraphicFramePr>
        <p:xfrm>
          <a:off x="1493838" y="4824413"/>
          <a:ext cx="3341687" cy="501650"/>
        </p:xfrm>
        <a:graphic>
          <a:graphicData uri="http://schemas.openxmlformats.org/presentationml/2006/ole">
            <mc:AlternateContent xmlns:mc="http://schemas.openxmlformats.org/markup-compatibility/2006">
              <mc:Choice xmlns:v="urn:schemas-microsoft-com:vml" Requires="v">
                <p:oleObj spid="_x0000_s4137" name="Equation" r:id="rId6" imgW="1777680" imgH="266400" progId="Equation.DSMT4">
                  <p:embed/>
                </p:oleObj>
              </mc:Choice>
              <mc:Fallback>
                <p:oleObj name="Equation" r:id="rId6" imgW="1777680" imgH="266400" progId="Equation.DSMT4">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93838" y="4824413"/>
                        <a:ext cx="3341687" cy="501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100" name="Object 9"/>
          <p:cNvGraphicFramePr>
            <a:graphicFrameLocks noChangeAspect="1"/>
          </p:cNvGraphicFramePr>
          <p:nvPr/>
        </p:nvGraphicFramePr>
        <p:xfrm>
          <a:off x="1731963" y="5229225"/>
          <a:ext cx="220662" cy="417513"/>
        </p:xfrm>
        <a:graphic>
          <a:graphicData uri="http://schemas.openxmlformats.org/presentationml/2006/ole">
            <mc:AlternateContent xmlns:mc="http://schemas.openxmlformats.org/markup-compatibility/2006">
              <mc:Choice xmlns:v="urn:schemas-microsoft-com:vml" Requires="v">
                <p:oleObj spid="_x0000_s4138" name="Equation" r:id="rId8" imgW="114120" imgH="215640" progId="Equation.DSMT4">
                  <p:embed/>
                </p:oleObj>
              </mc:Choice>
              <mc:Fallback>
                <p:oleObj name="Equation" r:id="rId8" imgW="114120" imgH="215640" progId="Equation.DSMT4">
                  <p:embed/>
                  <p:pic>
                    <p:nvPicPr>
                      <p:cNvPr id="0"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731963" y="5229225"/>
                        <a:ext cx="220662" cy="417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93DE8EA1-1666-44CA-96DC-36CF82E37CD0}" type="slidenum">
              <a:rPr lang="de-AT" altLang="en-US"/>
              <a:pPr>
                <a:defRPr/>
              </a:pPr>
              <a:t>12</a:t>
            </a:fld>
            <a:endParaRPr lang="de-AT" altLang="en-US" dirty="0"/>
          </a:p>
        </p:txBody>
      </p:sp>
      <p:sp>
        <p:nvSpPr>
          <p:cNvPr id="5131" name="Rectangle 2"/>
          <p:cNvSpPr>
            <a:spLocks noGrp="1" noChangeArrowheads="1"/>
          </p:cNvSpPr>
          <p:nvPr>
            <p:ph type="title"/>
          </p:nvPr>
        </p:nvSpPr>
        <p:spPr/>
        <p:txBody>
          <a:bodyPr/>
          <a:lstStyle/>
          <a:p>
            <a:pPr eaLnBrk="1" hangingPunct="1"/>
            <a:r>
              <a:rPr lang="en-GB" sz="4000" dirty="0">
                <a:latin typeface="Verdana" pitchFamily="34" charset="0"/>
              </a:rPr>
              <a:t>GMM Estimation</a:t>
            </a:r>
          </a:p>
        </p:txBody>
      </p:sp>
      <p:sp>
        <p:nvSpPr>
          <p:cNvPr id="13318" name="Rectangle 3"/>
          <p:cNvSpPr>
            <a:spLocks noGrp="1" noChangeArrowheads="1"/>
          </p:cNvSpPr>
          <p:nvPr>
            <p:ph type="body" sz="half" idx="1"/>
          </p:nvPr>
        </p:nvSpPr>
        <p:spPr>
          <a:xfrm>
            <a:off x="457200" y="1601788"/>
            <a:ext cx="8075613" cy="4530725"/>
          </a:xfrm>
        </p:spPr>
        <p:txBody>
          <a:bodyPr/>
          <a:lstStyle/>
          <a:p>
            <a:pPr marL="360000" indent="-360000">
              <a:lnSpc>
                <a:spcPct val="80000"/>
              </a:lnSpc>
              <a:spcBef>
                <a:spcPts val="600"/>
              </a:spcBef>
              <a:buSzPct val="100000"/>
              <a:buFont typeface="Wingdings" pitchFamily="2" charset="2"/>
              <a:buNone/>
              <a:defRPr/>
            </a:pPr>
            <a:r>
              <a:rPr lang="en-GB" sz="2000" i="1" dirty="0"/>
              <a:t>R</a:t>
            </a:r>
            <a:r>
              <a:rPr lang="en-GB" sz="2000" dirty="0"/>
              <a:t> ≥ </a:t>
            </a:r>
            <a:r>
              <a:rPr lang="en-GB" sz="2000" i="1" dirty="0"/>
              <a:t>K </a:t>
            </a:r>
            <a:r>
              <a:rPr lang="en-GB" sz="2000" dirty="0">
                <a:cs typeface="Arial" charset="0"/>
              </a:rPr>
              <a:t>is a necessary condition for GMM estimation</a:t>
            </a:r>
            <a:endParaRPr lang="en-GB" sz="2000" dirty="0"/>
          </a:p>
          <a:p>
            <a:pPr marL="360000" indent="-360000">
              <a:spcBef>
                <a:spcPts val="600"/>
              </a:spcBef>
              <a:defRPr/>
            </a:pPr>
            <a:r>
              <a:rPr lang="en-GB" sz="2000" i="1" dirty="0">
                <a:cs typeface="Arial" charset="0"/>
              </a:rPr>
              <a:t>R </a:t>
            </a:r>
            <a:r>
              <a:rPr lang="en-GB" sz="2000" dirty="0">
                <a:cs typeface="Arial" charset="0"/>
              </a:rPr>
              <a:t>= </a:t>
            </a:r>
            <a:r>
              <a:rPr lang="en-GB" sz="2000" i="1" dirty="0">
                <a:cs typeface="Arial" charset="0"/>
              </a:rPr>
              <a:t>K</a:t>
            </a:r>
            <a:r>
              <a:rPr lang="en-GB" sz="2000" dirty="0">
                <a:cs typeface="Arial" charset="0"/>
              </a:rPr>
              <a:t>: unique solution, the </a:t>
            </a:r>
            <a:r>
              <a:rPr lang="en-GB" sz="2000" i="1" dirty="0">
                <a:cs typeface="Arial" charset="0"/>
              </a:rPr>
              <a:t>K</a:t>
            </a:r>
            <a:r>
              <a:rPr lang="en-GB" sz="2000" dirty="0">
                <a:cs typeface="Arial" charset="0"/>
              </a:rPr>
              <a:t>-vector    , of</a:t>
            </a:r>
          </a:p>
          <a:p>
            <a:pPr marL="360000" indent="-360000">
              <a:spcBef>
                <a:spcPts val="600"/>
              </a:spcBef>
              <a:buFont typeface="Wingdings" pitchFamily="2" charset="2"/>
              <a:buNone/>
              <a:defRPr/>
            </a:pPr>
            <a:r>
              <a:rPr lang="en-GB" sz="2000" i="1" dirty="0"/>
              <a:t>		</a:t>
            </a:r>
            <a:r>
              <a:rPr lang="en-GB" sz="2000" i="1" dirty="0" err="1"/>
              <a:t>g</a:t>
            </a:r>
            <a:r>
              <a:rPr lang="en-GB" sz="2000" baseline="-25000" dirty="0" err="1"/>
              <a:t>N</a:t>
            </a:r>
            <a:r>
              <a:rPr lang="en-GB" sz="2000" dirty="0"/>
              <a:t>(</a:t>
            </a:r>
            <a:r>
              <a:rPr lang="en-GB" sz="2000" dirty="0">
                <a:cs typeface="Arial" charset="0"/>
              </a:rPr>
              <a:t>θ) = 0</a:t>
            </a:r>
          </a:p>
          <a:p>
            <a:pPr marL="360000" indent="-360000">
              <a:spcBef>
                <a:spcPts val="600"/>
              </a:spcBef>
              <a:buFont typeface="Wingdings" pitchFamily="2" charset="2"/>
              <a:buNone/>
              <a:defRPr/>
            </a:pPr>
            <a:r>
              <a:rPr lang="en-GB" sz="2000" dirty="0">
                <a:cs typeface="Arial" charset="0"/>
              </a:rPr>
              <a:t>	if </a:t>
            </a:r>
            <a:r>
              <a:rPr lang="en-GB" sz="2000" i="1" dirty="0">
                <a:cs typeface="Arial" charset="0"/>
              </a:rPr>
              <a:t>f</a:t>
            </a:r>
            <a:r>
              <a:rPr lang="en-GB" sz="2000" dirty="0">
                <a:cs typeface="Arial" charset="0"/>
              </a:rPr>
              <a:t>(.) is nonlinear in θ, numerical solution might be derived</a:t>
            </a:r>
          </a:p>
          <a:p>
            <a:pPr marL="360000" indent="-360000">
              <a:spcBef>
                <a:spcPts val="600"/>
              </a:spcBef>
              <a:defRPr/>
            </a:pPr>
            <a:r>
              <a:rPr lang="en-GB" sz="2000" i="1" dirty="0"/>
              <a:t>R</a:t>
            </a:r>
            <a:r>
              <a:rPr lang="en-GB" sz="2000" dirty="0"/>
              <a:t> &gt; </a:t>
            </a:r>
            <a:r>
              <a:rPr lang="en-GB" sz="2000" i="1" dirty="0"/>
              <a:t>K</a:t>
            </a:r>
            <a:r>
              <a:rPr lang="en-GB" sz="2000" dirty="0"/>
              <a:t>: in general, no choice </a:t>
            </a:r>
            <a:r>
              <a:rPr lang="en-GB" sz="2000" i="1" dirty="0"/>
              <a:t>  </a:t>
            </a:r>
            <a:r>
              <a:rPr lang="en-GB" sz="2000" dirty="0"/>
              <a:t>  for </a:t>
            </a:r>
            <a:r>
              <a:rPr lang="en-GB" sz="2000" dirty="0">
                <a:cs typeface="Arial" charset="0"/>
              </a:rPr>
              <a:t>the </a:t>
            </a:r>
            <a:r>
              <a:rPr lang="en-GB" sz="2000" i="1" dirty="0">
                <a:cs typeface="Arial" charset="0"/>
              </a:rPr>
              <a:t>K</a:t>
            </a:r>
            <a:r>
              <a:rPr lang="en-GB" sz="2000" dirty="0">
                <a:cs typeface="Arial" charset="0"/>
              </a:rPr>
              <a:t>-vector θ will result in </a:t>
            </a:r>
            <a:r>
              <a:rPr lang="en-GB" sz="2000" i="1" dirty="0" err="1"/>
              <a:t>g</a:t>
            </a:r>
            <a:r>
              <a:rPr lang="en-GB" sz="2000" baseline="-25000" dirty="0" err="1"/>
              <a:t>N</a:t>
            </a:r>
            <a:r>
              <a:rPr lang="en-GB" sz="2000" dirty="0"/>
              <a:t>(</a:t>
            </a:r>
            <a:r>
              <a:rPr lang="en-GB" sz="2000" i="1" dirty="0"/>
              <a:t>  </a:t>
            </a:r>
            <a:r>
              <a:rPr lang="en-GB" sz="2000" dirty="0"/>
              <a:t>) = 0 for all </a:t>
            </a:r>
            <a:r>
              <a:rPr lang="en-GB" sz="2000" i="1" dirty="0"/>
              <a:t>R</a:t>
            </a:r>
            <a:r>
              <a:rPr lang="en-GB" sz="2000" dirty="0"/>
              <a:t> equations; for a good choice </a:t>
            </a:r>
            <a:r>
              <a:rPr lang="en-GB" sz="2000" i="1" dirty="0"/>
              <a:t>  </a:t>
            </a:r>
            <a:r>
              <a:rPr lang="en-GB" sz="2000" dirty="0"/>
              <a:t>, </a:t>
            </a:r>
            <a:r>
              <a:rPr lang="en-GB" sz="2000" i="1" dirty="0" err="1"/>
              <a:t>g</a:t>
            </a:r>
            <a:r>
              <a:rPr lang="en-GB" sz="2000" baseline="-25000" dirty="0" err="1"/>
              <a:t>N</a:t>
            </a:r>
            <a:r>
              <a:rPr lang="en-GB" sz="2000" dirty="0"/>
              <a:t>(</a:t>
            </a:r>
            <a:r>
              <a:rPr lang="en-GB" sz="2000" i="1" dirty="0"/>
              <a:t>  </a:t>
            </a:r>
            <a:r>
              <a:rPr lang="en-GB" sz="2000" dirty="0"/>
              <a:t>) ~ 0, i.e., all components of </a:t>
            </a:r>
            <a:r>
              <a:rPr lang="en-GB" sz="2000" i="1" dirty="0" err="1"/>
              <a:t>g</a:t>
            </a:r>
            <a:r>
              <a:rPr lang="en-GB" sz="2000" baseline="-25000" dirty="0" err="1"/>
              <a:t>N</a:t>
            </a:r>
            <a:r>
              <a:rPr lang="en-GB" sz="2000" dirty="0"/>
              <a:t>(</a:t>
            </a:r>
            <a:r>
              <a:rPr lang="en-GB" sz="2000" i="1" dirty="0"/>
              <a:t>  </a:t>
            </a:r>
            <a:r>
              <a:rPr lang="en-GB" sz="2000" dirty="0"/>
              <a:t>) are close to zero</a:t>
            </a:r>
            <a:endParaRPr lang="en-GB" sz="2000" i="1" dirty="0"/>
          </a:p>
          <a:p>
            <a:pPr marL="360000" indent="-360000">
              <a:spcBef>
                <a:spcPts val="600"/>
              </a:spcBef>
              <a:buSzPct val="100000"/>
              <a:buFont typeface="Wingdings" pitchFamily="2" charset="2"/>
              <a:buNone/>
              <a:defRPr/>
            </a:pPr>
            <a:r>
              <a:rPr lang="en-GB" sz="2000" dirty="0"/>
              <a:t>	estimate    is obtained through minimization with respect to </a:t>
            </a:r>
            <a:r>
              <a:rPr lang="en-GB" sz="2000" dirty="0">
                <a:cs typeface="Arial" charset="0"/>
              </a:rPr>
              <a:t>θ </a:t>
            </a:r>
            <a:r>
              <a:rPr lang="en-GB" sz="2000" dirty="0"/>
              <a:t>of the quadratic form</a:t>
            </a:r>
          </a:p>
          <a:p>
            <a:pPr marL="469900" indent="-469900">
              <a:lnSpc>
                <a:spcPct val="80000"/>
              </a:lnSpc>
              <a:spcBef>
                <a:spcPts val="600"/>
              </a:spcBef>
              <a:buSzPct val="100000"/>
              <a:buFont typeface="Wingdings" pitchFamily="2" charset="2"/>
              <a:buNone/>
              <a:defRPr/>
            </a:pPr>
            <a:r>
              <a:rPr lang="en-GB" sz="2000" dirty="0"/>
              <a:t>		Q</a:t>
            </a:r>
            <a:r>
              <a:rPr lang="en-GB" sz="2000" baseline="-25000" dirty="0"/>
              <a:t>N</a:t>
            </a:r>
            <a:r>
              <a:rPr lang="en-GB" sz="2000" dirty="0"/>
              <a:t>(</a:t>
            </a:r>
            <a:r>
              <a:rPr lang="en-GB" sz="2000" dirty="0">
                <a:cs typeface="Arial" charset="0"/>
              </a:rPr>
              <a:t>θ) = </a:t>
            </a:r>
            <a:r>
              <a:rPr lang="en-GB" sz="2000" i="1" dirty="0" err="1"/>
              <a:t>g</a:t>
            </a:r>
            <a:r>
              <a:rPr lang="en-GB" sz="2000" baseline="-25000" dirty="0" err="1"/>
              <a:t>N</a:t>
            </a:r>
            <a:r>
              <a:rPr lang="en-GB" sz="2000" dirty="0"/>
              <a:t>(</a:t>
            </a:r>
            <a:r>
              <a:rPr lang="en-GB" sz="2000" dirty="0">
                <a:cs typeface="Arial" charset="0"/>
              </a:rPr>
              <a:t>θ)‘ </a:t>
            </a:r>
            <a:r>
              <a:rPr lang="en-GB" sz="2000" i="1" dirty="0">
                <a:cs typeface="Arial" charset="0"/>
              </a:rPr>
              <a:t>W</a:t>
            </a:r>
            <a:r>
              <a:rPr lang="en-GB" sz="2000" baseline="-25000" dirty="0">
                <a:cs typeface="Arial" charset="0"/>
              </a:rPr>
              <a:t>N</a:t>
            </a:r>
            <a:r>
              <a:rPr lang="en-GB" sz="2000" dirty="0">
                <a:cs typeface="Arial" charset="0"/>
              </a:rPr>
              <a:t> </a:t>
            </a:r>
            <a:r>
              <a:rPr lang="en-GB" sz="2000" i="1" dirty="0" err="1"/>
              <a:t>g</a:t>
            </a:r>
            <a:r>
              <a:rPr lang="en-GB" sz="2000" baseline="-25000" dirty="0" err="1"/>
              <a:t>N</a:t>
            </a:r>
            <a:r>
              <a:rPr lang="en-GB" sz="2000" dirty="0"/>
              <a:t>(</a:t>
            </a:r>
            <a:r>
              <a:rPr lang="en-GB" sz="2000" dirty="0">
                <a:cs typeface="Arial" charset="0"/>
              </a:rPr>
              <a:t>θ)</a:t>
            </a:r>
          </a:p>
          <a:p>
            <a:pPr marL="469900" indent="-469900">
              <a:lnSpc>
                <a:spcPct val="80000"/>
              </a:lnSpc>
              <a:spcBef>
                <a:spcPts val="600"/>
              </a:spcBef>
              <a:buSzPct val="100000"/>
              <a:buFont typeface="Wingdings" pitchFamily="2" charset="2"/>
              <a:buNone/>
              <a:defRPr/>
            </a:pPr>
            <a:r>
              <a:rPr lang="en-GB" sz="2000" dirty="0">
                <a:cs typeface="Arial" charset="0"/>
              </a:rPr>
              <a:t>	   </a:t>
            </a:r>
            <a:r>
              <a:rPr lang="en-GB" sz="2000" i="1" dirty="0">
                <a:cs typeface="Arial" charset="0"/>
              </a:rPr>
              <a:t>W</a:t>
            </a:r>
            <a:r>
              <a:rPr lang="en-GB" sz="2000" baseline="-25000" dirty="0">
                <a:cs typeface="Arial" charset="0"/>
              </a:rPr>
              <a:t>N</a:t>
            </a:r>
            <a:r>
              <a:rPr lang="en-GB" sz="2000" dirty="0">
                <a:cs typeface="Arial" charset="0"/>
              </a:rPr>
              <a:t>: symmetric, positive definite weighting matrix</a:t>
            </a:r>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graphicFrame>
        <p:nvGraphicFramePr>
          <p:cNvPr id="5122" name="Object 7"/>
          <p:cNvGraphicFramePr>
            <a:graphicFrameLocks noChangeAspect="1"/>
          </p:cNvGraphicFramePr>
          <p:nvPr/>
        </p:nvGraphicFramePr>
        <p:xfrm>
          <a:off x="4957763" y="1858963"/>
          <a:ext cx="236537" cy="446087"/>
        </p:xfrm>
        <a:graphic>
          <a:graphicData uri="http://schemas.openxmlformats.org/presentationml/2006/ole">
            <mc:AlternateContent xmlns:mc="http://schemas.openxmlformats.org/markup-compatibility/2006">
              <mc:Choice xmlns:v="urn:schemas-microsoft-com:vml" Requires="v">
                <p:oleObj spid="_x0000_s5208" name="Equation" r:id="rId4" imgW="114120" imgH="215640" progId="Equation.DSMT4">
                  <p:embed/>
                </p:oleObj>
              </mc:Choice>
              <mc:Fallback>
                <p:oleObj name="Equation" r:id="rId4" imgW="114120" imgH="215640" progId="Equation.DSMT4">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7763" y="1858963"/>
                        <a:ext cx="236537" cy="446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3" name="Object 8"/>
          <p:cNvGraphicFramePr>
            <a:graphicFrameLocks noChangeAspect="1"/>
          </p:cNvGraphicFramePr>
          <p:nvPr/>
        </p:nvGraphicFramePr>
        <p:xfrm>
          <a:off x="4100513" y="2987675"/>
          <a:ext cx="241300" cy="455613"/>
        </p:xfrm>
        <a:graphic>
          <a:graphicData uri="http://schemas.openxmlformats.org/presentationml/2006/ole">
            <mc:AlternateContent xmlns:mc="http://schemas.openxmlformats.org/markup-compatibility/2006">
              <mc:Choice xmlns:v="urn:schemas-microsoft-com:vml" Requires="v">
                <p:oleObj spid="_x0000_s5209" name="Equation" r:id="rId6" imgW="114120" imgH="215640" progId="Equation.DSMT4">
                  <p:embed/>
                </p:oleObj>
              </mc:Choice>
              <mc:Fallback>
                <p:oleObj name="Equation" r:id="rId6" imgW="114120" imgH="215640" progId="Equation.DSMT4">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00513" y="2987675"/>
                        <a:ext cx="241300" cy="455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4" name="Object 9"/>
          <p:cNvGraphicFramePr>
            <a:graphicFrameLocks noChangeAspect="1"/>
          </p:cNvGraphicFramePr>
          <p:nvPr/>
        </p:nvGraphicFramePr>
        <p:xfrm>
          <a:off x="8067675" y="3013075"/>
          <a:ext cx="220663" cy="415925"/>
        </p:xfrm>
        <a:graphic>
          <a:graphicData uri="http://schemas.openxmlformats.org/presentationml/2006/ole">
            <mc:AlternateContent xmlns:mc="http://schemas.openxmlformats.org/markup-compatibility/2006">
              <mc:Choice xmlns:v="urn:schemas-microsoft-com:vml" Requires="v">
                <p:oleObj spid="_x0000_s5210" name="Equation" r:id="rId7" imgW="114120" imgH="215640" progId="Equation.DSMT4">
                  <p:embed/>
                </p:oleObj>
              </mc:Choice>
              <mc:Fallback>
                <p:oleObj name="Equation" r:id="rId7" imgW="114120" imgH="215640" progId="Equation.DSMT4">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067675" y="3013075"/>
                        <a:ext cx="220663" cy="415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5" name="Object 10"/>
          <p:cNvGraphicFramePr>
            <a:graphicFrameLocks noChangeAspect="1"/>
          </p:cNvGraphicFramePr>
          <p:nvPr/>
        </p:nvGraphicFramePr>
        <p:xfrm>
          <a:off x="5527675" y="3343275"/>
          <a:ext cx="211138" cy="400050"/>
        </p:xfrm>
        <a:graphic>
          <a:graphicData uri="http://schemas.openxmlformats.org/presentationml/2006/ole">
            <mc:AlternateContent xmlns:mc="http://schemas.openxmlformats.org/markup-compatibility/2006">
              <mc:Choice xmlns:v="urn:schemas-microsoft-com:vml" Requires="v">
                <p:oleObj spid="_x0000_s5211" name="Equation" r:id="rId8" imgW="114120" imgH="215640" progId="Equation.DSMT4">
                  <p:embed/>
                </p:oleObj>
              </mc:Choice>
              <mc:Fallback>
                <p:oleObj name="Equation" r:id="rId8" imgW="114120" imgH="215640" progId="Equation.DSMT4">
                  <p:embed/>
                  <p:pic>
                    <p:nvPicPr>
                      <p:cNvPr id="0" name="Object 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27675" y="3343275"/>
                        <a:ext cx="211138"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6" name="Object 11"/>
          <p:cNvGraphicFramePr>
            <a:graphicFrameLocks noChangeAspect="1"/>
          </p:cNvGraphicFramePr>
          <p:nvPr/>
        </p:nvGraphicFramePr>
        <p:xfrm>
          <a:off x="6137275" y="3357563"/>
          <a:ext cx="211138" cy="400050"/>
        </p:xfrm>
        <a:graphic>
          <a:graphicData uri="http://schemas.openxmlformats.org/presentationml/2006/ole">
            <mc:AlternateContent xmlns:mc="http://schemas.openxmlformats.org/markup-compatibility/2006">
              <mc:Choice xmlns:v="urn:schemas-microsoft-com:vml" Requires="v">
                <p:oleObj spid="_x0000_s5212" name="Equation" r:id="rId9" imgW="114120" imgH="215640" progId="Equation.DSMT4">
                  <p:embed/>
                </p:oleObj>
              </mc:Choice>
              <mc:Fallback>
                <p:oleObj name="Equation" r:id="rId9" imgW="114120" imgH="215640" progId="Equation.DSMT4">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7275" y="3357563"/>
                        <a:ext cx="211138"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7" name="Object 12"/>
          <p:cNvGraphicFramePr>
            <a:graphicFrameLocks noChangeAspect="1"/>
          </p:cNvGraphicFramePr>
          <p:nvPr/>
        </p:nvGraphicFramePr>
        <p:xfrm>
          <a:off x="2947988" y="3649663"/>
          <a:ext cx="215900" cy="409575"/>
        </p:xfrm>
        <a:graphic>
          <a:graphicData uri="http://schemas.openxmlformats.org/presentationml/2006/ole">
            <mc:AlternateContent xmlns:mc="http://schemas.openxmlformats.org/markup-compatibility/2006">
              <mc:Choice xmlns:v="urn:schemas-microsoft-com:vml" Requires="v">
                <p:oleObj spid="_x0000_s5213" name="Equation" r:id="rId10" imgW="114120" imgH="215640" progId="Equation.DSMT4">
                  <p:embed/>
                </p:oleObj>
              </mc:Choice>
              <mc:Fallback>
                <p:oleObj name="Equation" r:id="rId10" imgW="114120" imgH="215640" progId="Equation.DSMT4">
                  <p:embed/>
                  <p:pic>
                    <p:nvPicPr>
                      <p:cNvPr id="0" name="Object 1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47988" y="3649663"/>
                        <a:ext cx="215900" cy="409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5128" name="Object 13"/>
          <p:cNvGraphicFramePr>
            <a:graphicFrameLocks noChangeAspect="1"/>
          </p:cNvGraphicFramePr>
          <p:nvPr/>
        </p:nvGraphicFramePr>
        <p:xfrm>
          <a:off x="1908175" y="4005263"/>
          <a:ext cx="211138" cy="400050"/>
        </p:xfrm>
        <a:graphic>
          <a:graphicData uri="http://schemas.openxmlformats.org/presentationml/2006/ole">
            <mc:AlternateContent xmlns:mc="http://schemas.openxmlformats.org/markup-compatibility/2006">
              <mc:Choice xmlns:v="urn:schemas-microsoft-com:vml" Requires="v">
                <p:oleObj spid="_x0000_s5214" name="Equation" r:id="rId11" imgW="114120" imgH="215640" progId="Equation.DSMT4">
                  <p:embed/>
                </p:oleObj>
              </mc:Choice>
              <mc:Fallback>
                <p:oleObj name="Equation" r:id="rId11" imgW="114120" imgH="215640" progId="Equation.DSMT4">
                  <p:embed/>
                  <p:pic>
                    <p:nvPicPr>
                      <p:cNvPr id="0" name="Object 1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08175" y="4005263"/>
                        <a:ext cx="211138" cy="4000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9FED88E1-EE7B-4C8A-8626-086B81E40023}" type="slidenum">
              <a:rPr lang="de-AT" altLang="en-US"/>
              <a:pPr>
                <a:defRPr/>
              </a:pPr>
              <a:t>13</a:t>
            </a:fld>
            <a:endParaRPr lang="de-AT" altLang="en-US" dirty="0"/>
          </a:p>
        </p:txBody>
      </p:sp>
      <p:sp>
        <p:nvSpPr>
          <p:cNvPr id="47108" name="Rectangle 2"/>
          <p:cNvSpPr>
            <a:spLocks noGrp="1" noChangeArrowheads="1"/>
          </p:cNvSpPr>
          <p:nvPr>
            <p:ph type="title"/>
          </p:nvPr>
        </p:nvSpPr>
        <p:spPr/>
        <p:txBody>
          <a:bodyPr/>
          <a:lstStyle/>
          <a:p>
            <a:pPr eaLnBrk="1" hangingPunct="1"/>
            <a:r>
              <a:rPr lang="en-GB" sz="4000" dirty="0">
                <a:latin typeface="Verdana" pitchFamily="34" charset="0"/>
              </a:rPr>
              <a:t>The GMM Estimator</a:t>
            </a:r>
          </a:p>
        </p:txBody>
      </p:sp>
      <p:sp>
        <p:nvSpPr>
          <p:cNvPr id="13318" name="Rectangle 3"/>
          <p:cNvSpPr>
            <a:spLocks noGrp="1" noChangeArrowheads="1"/>
          </p:cNvSpPr>
          <p:nvPr>
            <p:ph type="body" sz="half" idx="1"/>
          </p:nvPr>
        </p:nvSpPr>
        <p:spPr>
          <a:xfrm>
            <a:off x="457200" y="1601788"/>
            <a:ext cx="8002588" cy="4530725"/>
          </a:xfrm>
        </p:spPr>
        <p:txBody>
          <a:bodyPr/>
          <a:lstStyle/>
          <a:p>
            <a:pPr marL="571500" indent="-571500" eaLnBrk="1" hangingPunct="1">
              <a:buSzPct val="100000"/>
              <a:buFont typeface="Wingdings" pitchFamily="2" charset="2"/>
              <a:buNone/>
              <a:defRPr/>
            </a:pPr>
            <a:r>
              <a:rPr lang="en-GB" sz="2000" dirty="0"/>
              <a:t>Weighting matrix </a:t>
            </a:r>
            <a:r>
              <a:rPr lang="en-GB" sz="2000" i="1" dirty="0"/>
              <a:t>W</a:t>
            </a:r>
            <a:r>
              <a:rPr lang="en-GB" sz="2000" baseline="-25000" dirty="0"/>
              <a:t>N</a:t>
            </a:r>
            <a:endParaRPr lang="en-GB" sz="2000" dirty="0">
              <a:cs typeface="Arial" charset="0"/>
            </a:endParaRPr>
          </a:p>
          <a:p>
            <a:pPr>
              <a:spcBef>
                <a:spcPts val="600"/>
              </a:spcBef>
              <a:defRPr/>
            </a:pPr>
            <a:r>
              <a:rPr lang="en-GB" sz="2000" dirty="0"/>
              <a:t>Different weighting matrices result in different consistent estimators with different covariance matrices</a:t>
            </a:r>
          </a:p>
          <a:p>
            <a:pPr>
              <a:spcBef>
                <a:spcPts val="600"/>
              </a:spcBef>
              <a:defRPr/>
            </a:pPr>
            <a:r>
              <a:rPr lang="en-GB" sz="2000" dirty="0"/>
              <a:t>Optimal weighting matrix</a:t>
            </a:r>
          </a:p>
          <a:p>
            <a:pPr marL="360000" indent="-360000">
              <a:lnSpc>
                <a:spcPct val="80000"/>
              </a:lnSpc>
              <a:spcBef>
                <a:spcPts val="600"/>
              </a:spcBef>
              <a:buSzPct val="100000"/>
              <a:buFont typeface="Wingdings" pitchFamily="2" charset="2"/>
              <a:buNone/>
              <a:defRPr/>
            </a:pPr>
            <a:r>
              <a:rPr lang="en-GB" sz="2000" i="1" dirty="0"/>
              <a:t>		</a:t>
            </a:r>
            <a:r>
              <a:rPr lang="en-GB" sz="2000" i="1" dirty="0" err="1">
                <a:cs typeface="Arial" charset="0"/>
              </a:rPr>
              <a:t>W</a:t>
            </a:r>
            <a:r>
              <a:rPr lang="en-GB" sz="2000" baseline="-25000" dirty="0" err="1">
                <a:cs typeface="Arial" charset="0"/>
              </a:rPr>
              <a:t>N</a:t>
            </a:r>
            <a:r>
              <a:rPr lang="en-GB" sz="2000" baseline="30000" dirty="0" err="1">
                <a:cs typeface="Arial" charset="0"/>
              </a:rPr>
              <a:t>opt</a:t>
            </a:r>
            <a:r>
              <a:rPr lang="en-GB" sz="2000" dirty="0">
                <a:cs typeface="Arial" charset="0"/>
              </a:rPr>
              <a:t> = [E{</a:t>
            </a:r>
            <a:r>
              <a:rPr lang="en-GB" sz="2000" i="1" dirty="0"/>
              <a:t>f</a:t>
            </a:r>
            <a:r>
              <a:rPr lang="en-GB" sz="2000" dirty="0"/>
              <a:t>(</a:t>
            </a:r>
            <a:r>
              <a:rPr lang="en-GB" sz="2000" i="1" dirty="0" err="1"/>
              <a:t>w</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θ)</a:t>
            </a:r>
            <a:r>
              <a:rPr lang="en-GB" sz="2000" i="1" dirty="0"/>
              <a:t> f</a:t>
            </a:r>
            <a:r>
              <a:rPr lang="en-GB" sz="2000" dirty="0"/>
              <a:t>(</a:t>
            </a:r>
            <a:r>
              <a:rPr lang="en-GB" sz="2000" i="1" dirty="0" err="1"/>
              <a:t>w</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θ)’}]</a:t>
            </a:r>
            <a:r>
              <a:rPr lang="en-GB" sz="2000" baseline="30000" dirty="0">
                <a:cs typeface="Arial" charset="0"/>
              </a:rPr>
              <a:t>-1</a:t>
            </a:r>
            <a:endParaRPr lang="en-GB" sz="2000" baseline="30000" dirty="0"/>
          </a:p>
          <a:p>
            <a:pPr marL="360000" indent="-360000">
              <a:spcBef>
                <a:spcPts val="600"/>
              </a:spcBef>
              <a:buSzPct val="100000"/>
              <a:buFont typeface="Wingdings" pitchFamily="2" charset="2"/>
              <a:buNone/>
              <a:defRPr/>
            </a:pPr>
            <a:r>
              <a:rPr lang="en-GB" sz="2000" dirty="0"/>
              <a:t>	i.e., the inverse of the covariance matrix of the sample moments</a:t>
            </a:r>
            <a:endParaRPr lang="en-GB" sz="2000" baseline="30000" dirty="0"/>
          </a:p>
          <a:p>
            <a:pPr>
              <a:spcBef>
                <a:spcPts val="600"/>
              </a:spcBef>
              <a:defRPr/>
            </a:pPr>
            <a:r>
              <a:rPr lang="en-GB" sz="2000" dirty="0"/>
              <a:t>For </a:t>
            </a:r>
            <a:r>
              <a:rPr lang="en-GB" sz="2000" i="1" dirty="0"/>
              <a:t>R</a:t>
            </a:r>
            <a:r>
              <a:rPr lang="en-GB" sz="2000" dirty="0"/>
              <a:t> = </a:t>
            </a:r>
            <a:r>
              <a:rPr lang="en-GB" sz="2000" i="1" dirty="0"/>
              <a:t>K </a:t>
            </a:r>
            <a:r>
              <a:rPr lang="en-GB" sz="2000" dirty="0"/>
              <a:t>: </a:t>
            </a:r>
            <a:r>
              <a:rPr lang="en-GB" sz="2000" i="1" dirty="0"/>
              <a:t>W</a:t>
            </a:r>
            <a:r>
              <a:rPr lang="en-GB" sz="2000" baseline="-25000" dirty="0"/>
              <a:t>N</a:t>
            </a:r>
            <a:r>
              <a:rPr lang="en-GB" sz="2000" dirty="0"/>
              <a:t> = </a:t>
            </a:r>
            <a:r>
              <a:rPr lang="en-GB" sz="2000" i="1" dirty="0"/>
              <a:t>I</a:t>
            </a:r>
            <a:r>
              <a:rPr lang="en-GB" sz="2000" baseline="-25000" dirty="0"/>
              <a:t>N</a:t>
            </a:r>
            <a:r>
              <a:rPr lang="en-GB" sz="2000" dirty="0"/>
              <a:t> with unit matrix </a:t>
            </a:r>
            <a:r>
              <a:rPr lang="en-GB" sz="2000" i="1" dirty="0"/>
              <a:t>I</a:t>
            </a:r>
            <a:r>
              <a:rPr lang="en-GB" sz="2000" baseline="-25000" dirty="0"/>
              <a:t>N</a:t>
            </a:r>
          </a:p>
          <a:p>
            <a:pPr>
              <a:spcBef>
                <a:spcPts val="600"/>
              </a:spcBef>
              <a:buFont typeface="Wingdings" pitchFamily="2" charset="2"/>
              <a:buNone/>
              <a:defRPr/>
            </a:pPr>
            <a:r>
              <a:rPr lang="en-GB" sz="2000" dirty="0"/>
              <a:t>Minimization of Q</a:t>
            </a:r>
            <a:r>
              <a:rPr lang="en-GB" sz="2000" baseline="-25000" dirty="0"/>
              <a:t>N</a:t>
            </a:r>
            <a:r>
              <a:rPr lang="en-GB" sz="2000" dirty="0"/>
              <a:t>(</a:t>
            </a:r>
            <a:r>
              <a:rPr lang="en-GB" sz="2000" dirty="0">
                <a:cs typeface="Arial" charset="0"/>
              </a:rPr>
              <a:t>θ) = </a:t>
            </a:r>
            <a:r>
              <a:rPr lang="en-GB" sz="2000" i="1" dirty="0" err="1"/>
              <a:t>g</a:t>
            </a:r>
            <a:r>
              <a:rPr lang="en-GB" sz="2000" baseline="-25000" dirty="0" err="1"/>
              <a:t>N</a:t>
            </a:r>
            <a:r>
              <a:rPr lang="en-GB" sz="2000" dirty="0"/>
              <a:t>(</a:t>
            </a:r>
            <a:r>
              <a:rPr lang="en-GB" sz="2000" dirty="0">
                <a:cs typeface="Arial" charset="0"/>
              </a:rPr>
              <a:t>θ)‘ </a:t>
            </a:r>
            <a:r>
              <a:rPr lang="en-GB" sz="2000" i="1" dirty="0">
                <a:cs typeface="Arial" charset="0"/>
              </a:rPr>
              <a:t>W</a:t>
            </a:r>
            <a:r>
              <a:rPr lang="en-GB" sz="2000" baseline="-25000" dirty="0">
                <a:cs typeface="Arial" charset="0"/>
              </a:rPr>
              <a:t>N</a:t>
            </a:r>
            <a:r>
              <a:rPr lang="en-GB" sz="2000" dirty="0">
                <a:cs typeface="Arial" charset="0"/>
              </a:rPr>
              <a:t> </a:t>
            </a:r>
            <a:r>
              <a:rPr lang="en-GB" sz="2000" i="1" dirty="0" err="1"/>
              <a:t>g</a:t>
            </a:r>
            <a:r>
              <a:rPr lang="en-GB" sz="2000" baseline="-25000" dirty="0" err="1"/>
              <a:t>N</a:t>
            </a:r>
            <a:r>
              <a:rPr lang="en-GB" sz="2000" dirty="0"/>
              <a:t>(</a:t>
            </a:r>
            <a:r>
              <a:rPr lang="en-GB" sz="2000" dirty="0">
                <a:cs typeface="Arial" charset="0"/>
              </a:rPr>
              <a:t>θ): For nonlinear </a:t>
            </a:r>
            <a:r>
              <a:rPr lang="en-GB" sz="2000" i="1" dirty="0">
                <a:cs typeface="Arial" charset="0"/>
              </a:rPr>
              <a:t>f</a:t>
            </a:r>
            <a:r>
              <a:rPr lang="en-GB" sz="2000" dirty="0">
                <a:cs typeface="Arial" charset="0"/>
              </a:rPr>
              <a:t>(.)</a:t>
            </a:r>
            <a:r>
              <a:rPr lang="en-GB" sz="2000" i="1" dirty="0">
                <a:cs typeface="Arial" charset="0"/>
              </a:rPr>
              <a:t> </a:t>
            </a:r>
          </a:p>
          <a:p>
            <a:pPr marL="400550" indent="-360000">
              <a:lnSpc>
                <a:spcPct val="80000"/>
              </a:lnSpc>
              <a:spcBef>
                <a:spcPts val="600"/>
              </a:spcBef>
              <a:defRPr/>
            </a:pPr>
            <a:r>
              <a:rPr lang="en-GB" sz="2000" dirty="0">
                <a:cs typeface="Arial" charset="0"/>
              </a:rPr>
              <a:t>Numerical optimization algorithms </a:t>
            </a:r>
            <a:endParaRPr lang="en-GB" sz="2000" i="1" dirty="0">
              <a:cs typeface="Arial" charset="0"/>
            </a:endParaRPr>
          </a:p>
          <a:p>
            <a:pPr marL="400550" indent="-360000">
              <a:lnSpc>
                <a:spcPct val="80000"/>
              </a:lnSpc>
              <a:spcBef>
                <a:spcPts val="600"/>
              </a:spcBef>
              <a:defRPr/>
            </a:pPr>
            <a:r>
              <a:rPr lang="en-GB" sz="2000" i="1" dirty="0">
                <a:cs typeface="Arial" charset="0"/>
              </a:rPr>
              <a:t>W</a:t>
            </a:r>
            <a:r>
              <a:rPr lang="en-GB" sz="2000" baseline="-25000" dirty="0">
                <a:cs typeface="Arial" charset="0"/>
              </a:rPr>
              <a:t>N</a:t>
            </a:r>
            <a:r>
              <a:rPr lang="en-GB" sz="2000" dirty="0">
                <a:cs typeface="Arial" charset="0"/>
              </a:rPr>
              <a:t> depends on θ; iterative optimization</a:t>
            </a:r>
          </a:p>
          <a:p>
            <a:pPr>
              <a:spcBef>
                <a:spcPts val="600"/>
              </a:spcBef>
              <a:buFont typeface="Wingdings" pitchFamily="2" charset="2"/>
              <a:buNone/>
              <a:defRPr/>
            </a:pPr>
            <a:endParaRPr lang="en-GB" sz="1800" dirty="0">
              <a:cs typeface="Arial" charset="0"/>
            </a:endParaRPr>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73BEB4D7-2C1B-4447-BA8A-69B8E406779D}" type="slidenum">
              <a:rPr lang="de-AT" altLang="en-US"/>
              <a:pPr>
                <a:defRPr/>
              </a:pPr>
              <a:t>14</a:t>
            </a:fld>
            <a:endParaRPr lang="de-AT" altLang="en-US" dirty="0"/>
          </a:p>
        </p:txBody>
      </p:sp>
      <p:sp>
        <p:nvSpPr>
          <p:cNvPr id="48132" name="Rectangle 2"/>
          <p:cNvSpPr>
            <a:spLocks noGrp="1" noChangeArrowheads="1"/>
          </p:cNvSpPr>
          <p:nvPr>
            <p:ph type="title"/>
          </p:nvPr>
        </p:nvSpPr>
        <p:spPr/>
        <p:txBody>
          <a:bodyPr/>
          <a:lstStyle/>
          <a:p>
            <a:pPr eaLnBrk="1" hangingPunct="1"/>
            <a:r>
              <a:rPr lang="en-GB" sz="4000" dirty="0">
                <a:latin typeface="Verdana" pitchFamily="34" charset="0"/>
              </a:rPr>
              <a:t>Example: The Linear Model</a:t>
            </a:r>
          </a:p>
        </p:txBody>
      </p:sp>
      <p:sp>
        <p:nvSpPr>
          <p:cNvPr id="27656" name="Rectangle 3"/>
          <p:cNvSpPr>
            <a:spLocks noGrp="1" noChangeArrowheads="1"/>
          </p:cNvSpPr>
          <p:nvPr>
            <p:ph type="body" sz="half" idx="1"/>
          </p:nvPr>
        </p:nvSpPr>
        <p:spPr>
          <a:xfrm>
            <a:off x="457200" y="1601788"/>
            <a:ext cx="7896225" cy="4530725"/>
          </a:xfrm>
        </p:spPr>
        <p:txBody>
          <a:bodyPr/>
          <a:lstStyle/>
          <a:p>
            <a:pPr marL="571500" indent="-571500">
              <a:buFont typeface="Wingdings" pitchFamily="2" charset="2"/>
              <a:buNone/>
              <a:defRPr/>
            </a:pPr>
            <a:r>
              <a:rPr lang="en-GB" sz="2000" dirty="0"/>
              <a:t>Model: </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a:rPr>
              <a:t>β</a:t>
            </a:r>
            <a:r>
              <a:rPr lang="en-GB" sz="2000" dirty="0"/>
              <a:t> + </a:t>
            </a:r>
            <a:r>
              <a:rPr lang="en-GB" sz="2000" i="1" dirty="0" err="1"/>
              <a:t>ε</a:t>
            </a:r>
            <a:r>
              <a:rPr lang="en-GB" sz="2000" baseline="-25000" dirty="0" err="1"/>
              <a:t>i</a:t>
            </a:r>
            <a:r>
              <a:rPr lang="en-GB" sz="2000" dirty="0">
                <a:cs typeface="Arial"/>
              </a:rPr>
              <a:t> with </a:t>
            </a:r>
            <a:r>
              <a:rPr lang="en-GB" sz="2000" dirty="0"/>
              <a:t>E{</a:t>
            </a:r>
            <a:r>
              <a:rPr lang="en-GB" sz="2000" i="1" dirty="0" err="1"/>
              <a:t>ε</a:t>
            </a:r>
            <a:r>
              <a:rPr lang="en-GB" sz="2000" baseline="-25000" dirty="0" err="1"/>
              <a:t>i</a:t>
            </a:r>
            <a:r>
              <a:rPr lang="en-GB" sz="2000" dirty="0"/>
              <a:t> </a:t>
            </a:r>
            <a:r>
              <a:rPr lang="en-GB" sz="2000" i="1" dirty="0"/>
              <a:t>x</a:t>
            </a:r>
            <a:r>
              <a:rPr lang="en-GB" sz="2000" baseline="-25000" dirty="0"/>
              <a:t>i</a:t>
            </a:r>
            <a:r>
              <a:rPr lang="en-GB" sz="2000" dirty="0"/>
              <a:t>} </a:t>
            </a:r>
            <a:r>
              <a:rPr lang="en-GB" sz="2000" dirty="0">
                <a:cs typeface="Arial"/>
              </a:rPr>
              <a:t>= 0 and </a:t>
            </a:r>
            <a:r>
              <a:rPr lang="en-GB" sz="2000" dirty="0"/>
              <a:t>V{</a:t>
            </a:r>
            <a:r>
              <a:rPr lang="en-GB" sz="2000" i="1" dirty="0" err="1"/>
              <a:t>ε</a:t>
            </a:r>
            <a:r>
              <a:rPr lang="en-GB" sz="2000" baseline="-25000" dirty="0" err="1"/>
              <a:t>i</a:t>
            </a:r>
            <a:r>
              <a:rPr lang="en-GB" sz="2000" dirty="0"/>
              <a:t>} = </a:t>
            </a:r>
            <a:r>
              <a:rPr lang="en-GB" sz="2000" dirty="0">
                <a:cs typeface="Arial"/>
              </a:rPr>
              <a:t>σ</a:t>
            </a:r>
            <a:r>
              <a:rPr lang="en-GB" sz="2000" baseline="-25000" dirty="0"/>
              <a:t>ε</a:t>
            </a:r>
            <a:r>
              <a:rPr lang="en-GB" sz="2000" dirty="0">
                <a:cs typeface="Arial"/>
              </a:rPr>
              <a:t>²</a:t>
            </a:r>
          </a:p>
          <a:p>
            <a:pPr>
              <a:spcBef>
                <a:spcPts val="600"/>
              </a:spcBef>
              <a:defRPr/>
            </a:pPr>
            <a:r>
              <a:rPr lang="en-GB" sz="2000" dirty="0"/>
              <a:t>Moment or orthogonality conditions:</a:t>
            </a:r>
          </a:p>
          <a:p>
            <a:pPr>
              <a:spcBef>
                <a:spcPts val="600"/>
              </a:spcBef>
              <a:buFont typeface="Wingdings" pitchFamily="2" charset="2"/>
              <a:buNone/>
              <a:defRPr/>
            </a:pPr>
            <a:r>
              <a:rPr lang="en-GB" sz="2000" dirty="0"/>
              <a:t>		E{</a:t>
            </a:r>
            <a:r>
              <a:rPr lang="en-GB" sz="2000" i="1" dirty="0" err="1"/>
              <a:t>ε</a:t>
            </a:r>
            <a:r>
              <a:rPr lang="en-GB" sz="2000" baseline="-25000" dirty="0" err="1"/>
              <a:t>t</a:t>
            </a:r>
            <a:r>
              <a:rPr lang="en-GB" sz="2000" dirty="0"/>
              <a:t> </a:t>
            </a:r>
            <a:r>
              <a:rPr lang="en-GB" sz="2000" i="1" dirty="0" err="1"/>
              <a:t>x</a:t>
            </a:r>
            <a:r>
              <a:rPr lang="en-GB" sz="2000" baseline="-25000" dirty="0" err="1"/>
              <a:t>t</a:t>
            </a:r>
            <a:r>
              <a:rPr lang="en-GB" sz="2000" dirty="0"/>
              <a:t>} </a:t>
            </a:r>
            <a:r>
              <a:rPr lang="en-GB" sz="2000" dirty="0">
                <a:cs typeface="Arial"/>
              </a:rPr>
              <a:t>= </a:t>
            </a:r>
            <a:r>
              <a:rPr lang="en-GB" sz="2000" dirty="0"/>
              <a:t>E{(</a:t>
            </a:r>
            <a:r>
              <a:rPr lang="en-GB" sz="2000" i="1" dirty="0" err="1"/>
              <a:t>y</a:t>
            </a:r>
            <a:r>
              <a:rPr lang="en-GB" sz="2000" baseline="-25000" dirty="0" err="1"/>
              <a:t>t</a:t>
            </a:r>
            <a:r>
              <a:rPr lang="en-GB" sz="2000" dirty="0"/>
              <a:t> - </a:t>
            </a:r>
            <a:r>
              <a:rPr lang="en-GB" sz="2000" i="1" dirty="0" err="1"/>
              <a:t>x</a:t>
            </a:r>
            <a:r>
              <a:rPr lang="en-GB" sz="2000" baseline="-25000" dirty="0" err="1"/>
              <a:t>t</a:t>
            </a:r>
            <a:r>
              <a:rPr lang="en-GB" sz="2000" dirty="0" err="1"/>
              <a:t>‘</a:t>
            </a:r>
            <a:r>
              <a:rPr lang="en-GB" sz="2000" dirty="0" err="1">
                <a:cs typeface="Arial"/>
              </a:rPr>
              <a:t>β</a:t>
            </a:r>
            <a:r>
              <a:rPr lang="en-GB" sz="2000" dirty="0"/>
              <a:t>)</a:t>
            </a:r>
            <a:r>
              <a:rPr lang="en-GB" sz="2000" i="1" dirty="0" err="1"/>
              <a:t>x</a:t>
            </a:r>
            <a:r>
              <a:rPr lang="en-GB" sz="2000" baseline="-25000" dirty="0" err="1"/>
              <a:t>t</a:t>
            </a:r>
            <a:r>
              <a:rPr lang="en-GB" sz="2000" dirty="0"/>
              <a:t>} = </a:t>
            </a:r>
            <a:r>
              <a:rPr lang="en-GB" sz="2000" dirty="0">
                <a:cs typeface="Arial"/>
              </a:rPr>
              <a:t>0</a:t>
            </a:r>
          </a:p>
          <a:p>
            <a:pPr>
              <a:spcBef>
                <a:spcPts val="600"/>
              </a:spcBef>
              <a:buFont typeface="Wingdings" pitchFamily="2" charset="2"/>
              <a:buNone/>
              <a:defRPr/>
            </a:pPr>
            <a:r>
              <a:rPr lang="en-GB" sz="2000" dirty="0">
                <a:cs typeface="Arial"/>
              </a:rPr>
              <a:t>	</a:t>
            </a:r>
            <a:r>
              <a:rPr lang="en-GB" sz="2000" dirty="0"/>
              <a:t> </a:t>
            </a:r>
            <a:r>
              <a:rPr lang="en-GB" sz="2000" i="1" dirty="0"/>
              <a:t>f</a:t>
            </a:r>
            <a:r>
              <a:rPr lang="en-GB" sz="2000" dirty="0"/>
              <a:t>(.</a:t>
            </a:r>
            <a:r>
              <a:rPr lang="en-GB" sz="2000" dirty="0">
                <a:cs typeface="Arial" charset="0"/>
              </a:rPr>
              <a:t>) = </a:t>
            </a:r>
            <a:r>
              <a:rPr lang="en-GB" sz="2000" dirty="0"/>
              <a:t>(</a:t>
            </a:r>
            <a:r>
              <a:rPr lang="en-GB" sz="2000" i="1" dirty="0" err="1"/>
              <a:t>y</a:t>
            </a:r>
            <a:r>
              <a:rPr lang="en-GB" sz="2000" baseline="-25000" dirty="0" err="1"/>
              <a:t>i</a:t>
            </a:r>
            <a:r>
              <a:rPr lang="en-GB" sz="2000" dirty="0"/>
              <a:t> - </a:t>
            </a:r>
            <a:r>
              <a:rPr lang="en-GB" sz="2000" i="1" dirty="0"/>
              <a:t>x</a:t>
            </a:r>
            <a:r>
              <a:rPr lang="en-GB" sz="2000" baseline="-25000" dirty="0"/>
              <a:t>i</a:t>
            </a:r>
            <a:r>
              <a:rPr lang="en-GB" sz="2000" dirty="0"/>
              <a:t>‘</a:t>
            </a:r>
            <a:r>
              <a:rPr lang="en-GB" sz="2000" dirty="0">
                <a:cs typeface="Arial"/>
              </a:rPr>
              <a:t>β</a:t>
            </a:r>
            <a:r>
              <a:rPr lang="en-GB" sz="2000" dirty="0"/>
              <a:t>)</a:t>
            </a:r>
            <a:r>
              <a:rPr lang="en-GB" sz="2000" i="1" dirty="0"/>
              <a:t>x</a:t>
            </a:r>
            <a:r>
              <a:rPr lang="en-GB" sz="2000" baseline="-25000" dirty="0"/>
              <a:t>i</a:t>
            </a:r>
            <a:r>
              <a:rPr lang="en-GB" sz="2000" dirty="0"/>
              <a:t>, </a:t>
            </a:r>
            <a:r>
              <a:rPr lang="en-GB" sz="2000" dirty="0">
                <a:cs typeface="Arial" charset="0"/>
              </a:rPr>
              <a:t>θ = </a:t>
            </a:r>
            <a:r>
              <a:rPr lang="en-GB" sz="2000" dirty="0">
                <a:cs typeface="Arial"/>
              </a:rPr>
              <a:t>β</a:t>
            </a:r>
            <a:r>
              <a:rPr lang="en-GB" sz="2000" dirty="0">
                <a:cs typeface="Arial" charset="0"/>
              </a:rPr>
              <a:t>, instrumental variables: </a:t>
            </a:r>
            <a:r>
              <a:rPr lang="en-GB" sz="2000" i="1" dirty="0"/>
              <a:t>x</a:t>
            </a:r>
            <a:r>
              <a:rPr lang="en-GB" sz="2000" baseline="-25000" dirty="0"/>
              <a:t>i</a:t>
            </a:r>
            <a:r>
              <a:rPr lang="en-GB" sz="2000" dirty="0"/>
              <a:t>; moment conditions are exogeneity conditions for </a:t>
            </a:r>
            <a:r>
              <a:rPr lang="en-GB" sz="2000" i="1" dirty="0"/>
              <a:t>x</a:t>
            </a:r>
            <a:r>
              <a:rPr lang="en-GB" sz="2000" baseline="-25000" dirty="0"/>
              <a:t>i</a:t>
            </a:r>
            <a:endParaRPr lang="en-GB" sz="2000" dirty="0"/>
          </a:p>
          <a:p>
            <a:pPr>
              <a:spcBef>
                <a:spcPts val="600"/>
              </a:spcBef>
              <a:defRPr/>
            </a:pPr>
            <a:r>
              <a:rPr lang="en-GB" sz="2000" dirty="0"/>
              <a:t>Sample moment conditions:</a:t>
            </a:r>
          </a:p>
          <a:p>
            <a:pPr>
              <a:spcBef>
                <a:spcPts val="600"/>
              </a:spcBef>
              <a:buFont typeface="Wingdings" pitchFamily="2" charset="2"/>
              <a:buNone/>
              <a:defRPr/>
            </a:pPr>
            <a:r>
              <a:rPr lang="en-GB" sz="2000" dirty="0">
                <a:cs typeface="Arial" charset="0"/>
              </a:rPr>
              <a:t>		</a:t>
            </a:r>
            <a:r>
              <a:rPr lang="en-GB" sz="2000" dirty="0"/>
              <a:t>1/</a:t>
            </a:r>
            <a:r>
              <a:rPr lang="en-GB" sz="2000" i="1" dirty="0"/>
              <a:t>N</a:t>
            </a:r>
            <a:r>
              <a:rPr lang="en-GB" sz="2000" dirty="0"/>
              <a:t> </a:t>
            </a:r>
            <a:r>
              <a:rPr lang="en-GB" sz="2000" dirty="0" err="1"/>
              <a:t>Σ</a:t>
            </a:r>
            <a:r>
              <a:rPr lang="en-GB" sz="2000" baseline="-25000" dirty="0" err="1"/>
              <a:t>i</a:t>
            </a:r>
            <a:r>
              <a:rPr lang="en-GB" sz="2000" dirty="0"/>
              <a:t> (</a:t>
            </a:r>
            <a:r>
              <a:rPr lang="en-GB" sz="2000" i="1" dirty="0" err="1"/>
              <a:t>y</a:t>
            </a:r>
            <a:r>
              <a:rPr lang="en-GB" sz="2000" baseline="-25000" dirty="0" err="1"/>
              <a:t>i</a:t>
            </a:r>
            <a:r>
              <a:rPr lang="en-GB" sz="2000" dirty="0"/>
              <a:t> - </a:t>
            </a:r>
            <a:r>
              <a:rPr lang="en-GB" sz="2000" i="1" dirty="0"/>
              <a:t>x</a:t>
            </a:r>
            <a:r>
              <a:rPr lang="en-GB" sz="2000" baseline="-25000" dirty="0"/>
              <a:t>i </a:t>
            </a:r>
            <a:r>
              <a:rPr lang="en-GB" sz="2000" dirty="0"/>
              <a:t>‘</a:t>
            </a:r>
            <a:r>
              <a:rPr lang="en-GB" sz="2000" i="1" dirty="0">
                <a:cs typeface="Arial"/>
              </a:rPr>
              <a:t>b</a:t>
            </a:r>
            <a:r>
              <a:rPr lang="en-GB" sz="2000" dirty="0"/>
              <a:t>) </a:t>
            </a:r>
            <a:r>
              <a:rPr lang="en-GB" sz="2000" i="1" dirty="0"/>
              <a:t>x</a:t>
            </a:r>
            <a:r>
              <a:rPr lang="en-GB" sz="2000" baseline="-25000" dirty="0"/>
              <a:t>i</a:t>
            </a:r>
            <a:r>
              <a:rPr lang="en-GB" sz="2000" dirty="0"/>
              <a:t> = 1/</a:t>
            </a:r>
            <a:r>
              <a:rPr lang="en-GB" sz="2000" i="1" dirty="0"/>
              <a:t>N</a:t>
            </a:r>
            <a:r>
              <a:rPr lang="en-GB" sz="2000" dirty="0"/>
              <a:t> </a:t>
            </a:r>
            <a:r>
              <a:rPr lang="en-GB" sz="2000" dirty="0" err="1"/>
              <a:t>Σ</a:t>
            </a:r>
            <a:r>
              <a:rPr lang="en-GB" sz="2000" baseline="-25000" dirty="0" err="1"/>
              <a:t>i</a:t>
            </a:r>
            <a:r>
              <a:rPr lang="en-GB" sz="2000" dirty="0"/>
              <a:t> </a:t>
            </a:r>
            <a:r>
              <a:rPr lang="en-GB" sz="2000" i="1" dirty="0" err="1"/>
              <a:t>e</a:t>
            </a:r>
            <a:r>
              <a:rPr lang="en-GB" sz="2000" baseline="-25000" dirty="0" err="1"/>
              <a:t>i</a:t>
            </a:r>
            <a:r>
              <a:rPr lang="en-GB" sz="2000" dirty="0"/>
              <a:t> </a:t>
            </a:r>
            <a:r>
              <a:rPr lang="en-GB" sz="2000" i="1" dirty="0"/>
              <a:t>x</a:t>
            </a:r>
            <a:r>
              <a:rPr lang="en-GB" sz="2000" baseline="-25000" dirty="0"/>
              <a:t>i</a:t>
            </a:r>
            <a:r>
              <a:rPr lang="en-GB" sz="2000" dirty="0"/>
              <a:t> = </a:t>
            </a:r>
            <a:r>
              <a:rPr lang="en-GB" sz="2000" i="1" dirty="0" err="1"/>
              <a:t>g</a:t>
            </a:r>
            <a:r>
              <a:rPr lang="en-GB" sz="2000" baseline="-25000" dirty="0" err="1"/>
              <a:t>N</a:t>
            </a:r>
            <a:r>
              <a:rPr lang="en-GB" sz="2000" dirty="0"/>
              <a:t>(</a:t>
            </a:r>
            <a:r>
              <a:rPr lang="en-GB" sz="2000" i="1" dirty="0">
                <a:cs typeface="Arial"/>
              </a:rPr>
              <a:t>b</a:t>
            </a:r>
            <a:r>
              <a:rPr lang="en-GB" sz="2000" dirty="0"/>
              <a:t>) = </a:t>
            </a:r>
            <a:r>
              <a:rPr lang="en-GB" sz="2000" dirty="0">
                <a:cs typeface="Arial"/>
              </a:rPr>
              <a:t>0</a:t>
            </a:r>
          </a:p>
          <a:p>
            <a:pPr>
              <a:spcBef>
                <a:spcPts val="600"/>
              </a:spcBef>
              <a:defRPr/>
            </a:pPr>
            <a:r>
              <a:rPr lang="en-GB" sz="2000" dirty="0"/>
              <a:t>With </a:t>
            </a:r>
            <a:r>
              <a:rPr lang="en-GB" sz="2000" i="1" dirty="0"/>
              <a:t>W</a:t>
            </a:r>
            <a:r>
              <a:rPr lang="en-GB" sz="2000" baseline="-25000" dirty="0"/>
              <a:t>N </a:t>
            </a:r>
            <a:r>
              <a:rPr lang="en-GB" sz="2000" dirty="0"/>
              <a:t>= </a:t>
            </a:r>
            <a:r>
              <a:rPr lang="en-GB" sz="2000" i="1" dirty="0"/>
              <a:t>I</a:t>
            </a:r>
            <a:r>
              <a:rPr lang="en-GB" sz="2000" baseline="-25000" dirty="0"/>
              <a:t>N</a:t>
            </a:r>
            <a:r>
              <a:rPr lang="en-GB" sz="2000" dirty="0"/>
              <a:t>, Q</a:t>
            </a:r>
            <a:r>
              <a:rPr lang="en-GB" sz="2000" baseline="-25000" dirty="0"/>
              <a:t>N</a:t>
            </a:r>
            <a:r>
              <a:rPr lang="en-GB" sz="2000" dirty="0"/>
              <a:t>(</a:t>
            </a:r>
            <a:r>
              <a:rPr lang="en-GB" sz="2000" dirty="0">
                <a:cs typeface="Arial"/>
              </a:rPr>
              <a:t>β</a:t>
            </a:r>
            <a:r>
              <a:rPr lang="en-GB" sz="2000" dirty="0">
                <a:cs typeface="Arial" charset="0"/>
              </a:rPr>
              <a:t>) = [</a:t>
            </a:r>
            <a:r>
              <a:rPr lang="en-GB" sz="2000" dirty="0"/>
              <a:t>1/</a:t>
            </a:r>
            <a:r>
              <a:rPr lang="en-GB" sz="2000" i="1" dirty="0"/>
              <a:t>N</a:t>
            </a:r>
            <a:r>
              <a:rPr lang="en-GB" sz="2000" dirty="0">
                <a:cs typeface="Arial" charset="0"/>
              </a:rPr>
              <a:t>]</a:t>
            </a:r>
            <a:r>
              <a:rPr lang="en-GB" sz="2000" baseline="30000" dirty="0">
                <a:cs typeface="Arial" charset="0"/>
              </a:rPr>
              <a:t>2</a:t>
            </a:r>
            <a:r>
              <a:rPr lang="en-GB" sz="2000" dirty="0">
                <a:cs typeface="Arial" charset="0"/>
              </a:rPr>
              <a:t> (</a:t>
            </a:r>
            <a:r>
              <a:rPr lang="en-GB" sz="2000" dirty="0" err="1"/>
              <a:t>Σ</a:t>
            </a:r>
            <a:r>
              <a:rPr lang="en-GB" sz="2000" baseline="-25000" dirty="0" err="1"/>
              <a:t>i</a:t>
            </a:r>
            <a:r>
              <a:rPr lang="en-GB" sz="2000" dirty="0"/>
              <a:t> </a:t>
            </a:r>
            <a:r>
              <a:rPr lang="en-GB" sz="2000" i="1" dirty="0" err="1"/>
              <a:t>ε</a:t>
            </a:r>
            <a:r>
              <a:rPr lang="en-GB" sz="2000" baseline="-25000" dirty="0" err="1"/>
              <a:t>i</a:t>
            </a:r>
            <a:r>
              <a:rPr lang="en-GB" sz="2000" dirty="0"/>
              <a:t> </a:t>
            </a:r>
            <a:r>
              <a:rPr lang="en-GB" sz="2000" i="1" dirty="0"/>
              <a:t>x</a:t>
            </a:r>
            <a:r>
              <a:rPr lang="en-GB" sz="2000" baseline="-25000" dirty="0"/>
              <a:t>i</a:t>
            </a:r>
            <a:r>
              <a:rPr lang="en-GB" sz="2000" dirty="0"/>
              <a:t>)’(</a:t>
            </a:r>
            <a:r>
              <a:rPr lang="en-GB" sz="2000" dirty="0" err="1"/>
              <a:t>Σ</a:t>
            </a:r>
            <a:r>
              <a:rPr lang="en-GB" sz="2000" baseline="-25000" dirty="0" err="1"/>
              <a:t>i</a:t>
            </a:r>
            <a:r>
              <a:rPr lang="en-GB" sz="2000" dirty="0"/>
              <a:t> </a:t>
            </a:r>
            <a:r>
              <a:rPr lang="en-GB" sz="2000" i="1" dirty="0" err="1"/>
              <a:t>ε</a:t>
            </a:r>
            <a:r>
              <a:rPr lang="en-GB" sz="2000" baseline="-25000" dirty="0" err="1"/>
              <a:t>i</a:t>
            </a:r>
            <a:r>
              <a:rPr lang="en-GB" sz="2000" dirty="0"/>
              <a:t> </a:t>
            </a:r>
            <a:r>
              <a:rPr lang="en-GB" sz="2000" i="1" dirty="0"/>
              <a:t>x</a:t>
            </a:r>
            <a:r>
              <a:rPr lang="en-GB" sz="2000" baseline="-25000" dirty="0"/>
              <a:t>i</a:t>
            </a:r>
            <a:r>
              <a:rPr lang="en-GB" sz="2000" dirty="0"/>
              <a:t>)</a:t>
            </a:r>
            <a:r>
              <a:rPr lang="en-GB" sz="2000" dirty="0">
                <a:cs typeface="Arial" charset="0"/>
              </a:rPr>
              <a:t> = [</a:t>
            </a:r>
            <a:r>
              <a:rPr lang="en-GB" sz="2000" dirty="0"/>
              <a:t>1/</a:t>
            </a:r>
            <a:r>
              <a:rPr lang="en-GB" sz="2000" i="1" dirty="0"/>
              <a:t>N</a:t>
            </a:r>
            <a:r>
              <a:rPr lang="en-GB" sz="2000" dirty="0">
                <a:cs typeface="Arial" charset="0"/>
              </a:rPr>
              <a:t>]</a:t>
            </a:r>
            <a:r>
              <a:rPr lang="en-GB" sz="2000" baseline="30000" dirty="0">
                <a:cs typeface="Arial" charset="0"/>
              </a:rPr>
              <a:t>2</a:t>
            </a:r>
            <a:r>
              <a:rPr lang="en-GB" sz="2000" dirty="0">
                <a:cs typeface="Arial" charset="0"/>
              </a:rPr>
              <a:t> </a:t>
            </a:r>
            <a:r>
              <a:rPr lang="en-GB" sz="2000" dirty="0" err="1">
                <a:cs typeface="Arial" charset="0"/>
              </a:rPr>
              <a:t>X’</a:t>
            </a:r>
            <a:r>
              <a:rPr lang="en-GB" sz="2000" i="1" dirty="0" err="1"/>
              <a:t>εε</a:t>
            </a:r>
            <a:r>
              <a:rPr lang="en-GB" sz="2000" dirty="0" err="1">
                <a:cs typeface="Arial" charset="0"/>
              </a:rPr>
              <a:t>’X</a:t>
            </a:r>
            <a:endParaRPr lang="en-GB" sz="2000" dirty="0">
              <a:cs typeface="Arial" charset="0"/>
            </a:endParaRPr>
          </a:p>
          <a:p>
            <a:pPr>
              <a:spcBef>
                <a:spcPts val="600"/>
              </a:spcBef>
              <a:defRPr/>
            </a:pPr>
            <a:r>
              <a:rPr lang="en-GB" sz="2000" dirty="0">
                <a:cs typeface="Arial" charset="0"/>
              </a:rPr>
              <a:t>OLS and GMM estimators coincide, give the estimator </a:t>
            </a:r>
            <a:r>
              <a:rPr lang="en-GB" sz="2000" i="1" dirty="0">
                <a:cs typeface="Arial" charset="0"/>
              </a:rPr>
              <a:t>b</a:t>
            </a:r>
            <a:r>
              <a:rPr lang="en-GB" sz="2000" dirty="0">
                <a:cs typeface="Arial" charset="0"/>
              </a:rPr>
              <a:t>,</a:t>
            </a:r>
            <a:r>
              <a:rPr lang="en-GB" sz="2000" i="1" dirty="0">
                <a:cs typeface="Arial" charset="0"/>
              </a:rPr>
              <a:t> </a:t>
            </a:r>
            <a:r>
              <a:rPr lang="en-GB" sz="2000" dirty="0">
                <a:cs typeface="Arial" charset="0"/>
              </a:rPr>
              <a:t>but</a:t>
            </a:r>
            <a:endParaRPr lang="en-GB" sz="2000" i="1" dirty="0">
              <a:cs typeface="Arial" charset="0"/>
            </a:endParaRPr>
          </a:p>
          <a:p>
            <a:pPr lvl="1">
              <a:spcBef>
                <a:spcPts val="600"/>
              </a:spcBef>
              <a:defRPr/>
            </a:pPr>
            <a:r>
              <a:rPr lang="en-GB" sz="1800" dirty="0"/>
              <a:t>OLS: residual sum of squares S</a:t>
            </a:r>
            <a:r>
              <a:rPr lang="en-GB" sz="1800" baseline="-25000" dirty="0"/>
              <a:t>N</a:t>
            </a:r>
            <a:r>
              <a:rPr lang="en-GB" sz="1800" dirty="0"/>
              <a:t>(</a:t>
            </a:r>
            <a:r>
              <a:rPr lang="en-GB" sz="1800" i="1" dirty="0">
                <a:cs typeface="Arial"/>
              </a:rPr>
              <a:t>b</a:t>
            </a:r>
            <a:r>
              <a:rPr lang="en-GB" sz="1800" dirty="0">
                <a:cs typeface="Arial" charset="0"/>
              </a:rPr>
              <a:t>) = </a:t>
            </a:r>
            <a:r>
              <a:rPr lang="en-GB" sz="1800" dirty="0"/>
              <a:t>1/</a:t>
            </a:r>
            <a:r>
              <a:rPr lang="en-GB" sz="1800" i="1" dirty="0"/>
              <a:t>N</a:t>
            </a:r>
            <a:r>
              <a:rPr lang="en-GB" sz="1800" dirty="0"/>
              <a:t> </a:t>
            </a:r>
            <a:r>
              <a:rPr lang="en-GB" sz="1800" dirty="0" err="1"/>
              <a:t>Σ</a:t>
            </a:r>
            <a:r>
              <a:rPr lang="en-GB" sz="1800" baseline="-25000" dirty="0" err="1"/>
              <a:t>i</a:t>
            </a:r>
            <a:r>
              <a:rPr lang="en-GB" sz="1800" dirty="0"/>
              <a:t> </a:t>
            </a:r>
            <a:r>
              <a:rPr lang="en-GB" sz="1800" i="1" dirty="0"/>
              <a:t>e</a:t>
            </a:r>
            <a:r>
              <a:rPr lang="en-GB" sz="1800" baseline="-25000" dirty="0"/>
              <a:t>i</a:t>
            </a:r>
            <a:r>
              <a:rPr lang="en-GB" sz="1800" baseline="30000" dirty="0">
                <a:cs typeface="Arial" charset="0"/>
              </a:rPr>
              <a:t>2</a:t>
            </a:r>
            <a:r>
              <a:rPr lang="en-GB" sz="1800" dirty="0">
                <a:cs typeface="Arial" charset="0"/>
              </a:rPr>
              <a:t> </a:t>
            </a:r>
            <a:r>
              <a:rPr lang="en-GB" sz="1800" dirty="0"/>
              <a:t>has its minimum </a:t>
            </a:r>
          </a:p>
          <a:p>
            <a:pPr lvl="1">
              <a:spcBef>
                <a:spcPts val="600"/>
              </a:spcBef>
              <a:defRPr/>
            </a:pPr>
            <a:r>
              <a:rPr lang="en-GB" sz="1800" dirty="0"/>
              <a:t>GMM: Q</a:t>
            </a:r>
            <a:r>
              <a:rPr lang="en-GB" sz="1800" baseline="-25000" dirty="0"/>
              <a:t>N</a:t>
            </a:r>
            <a:r>
              <a:rPr lang="en-GB" sz="1800" dirty="0"/>
              <a:t>(</a:t>
            </a:r>
            <a:r>
              <a:rPr lang="en-GB" sz="1800" i="1" dirty="0">
                <a:cs typeface="Arial"/>
              </a:rPr>
              <a:t>b</a:t>
            </a:r>
            <a:r>
              <a:rPr lang="en-GB" sz="1800" dirty="0">
                <a:cs typeface="Arial" charset="0"/>
              </a:rPr>
              <a:t>) = [</a:t>
            </a:r>
            <a:r>
              <a:rPr lang="en-GB" sz="1800" dirty="0"/>
              <a:t>1/</a:t>
            </a:r>
            <a:r>
              <a:rPr lang="en-GB" sz="1800" i="1" dirty="0"/>
              <a:t>N</a:t>
            </a:r>
            <a:r>
              <a:rPr lang="en-GB" sz="1800" dirty="0">
                <a:cs typeface="Arial" charset="0"/>
              </a:rPr>
              <a:t>]</a:t>
            </a:r>
            <a:r>
              <a:rPr lang="en-GB" sz="1800" baseline="30000" dirty="0">
                <a:cs typeface="Arial" charset="0"/>
              </a:rPr>
              <a:t>2</a:t>
            </a:r>
            <a:r>
              <a:rPr lang="en-GB" sz="1800" dirty="0">
                <a:cs typeface="Arial" charset="0"/>
              </a:rPr>
              <a:t> (</a:t>
            </a:r>
            <a:r>
              <a:rPr lang="en-GB" sz="1800" dirty="0" err="1"/>
              <a:t>Σ</a:t>
            </a:r>
            <a:r>
              <a:rPr lang="en-GB" sz="1800" baseline="-25000" dirty="0" err="1"/>
              <a:t>i</a:t>
            </a:r>
            <a:r>
              <a:rPr lang="en-GB" sz="1800" dirty="0"/>
              <a:t> </a:t>
            </a:r>
            <a:r>
              <a:rPr lang="en-GB" sz="1800" i="1" dirty="0" err="1"/>
              <a:t>e</a:t>
            </a:r>
            <a:r>
              <a:rPr lang="en-GB" sz="1800" baseline="-25000" dirty="0" err="1"/>
              <a:t>i</a:t>
            </a:r>
            <a:r>
              <a:rPr lang="en-GB" sz="1800" dirty="0"/>
              <a:t> </a:t>
            </a:r>
            <a:r>
              <a:rPr lang="en-GB" sz="1800" i="1" dirty="0"/>
              <a:t>x</a:t>
            </a:r>
            <a:r>
              <a:rPr lang="en-GB" sz="1800" baseline="-25000" dirty="0"/>
              <a:t>i</a:t>
            </a:r>
            <a:r>
              <a:rPr lang="en-GB" sz="1800" dirty="0"/>
              <a:t>)’(</a:t>
            </a:r>
            <a:r>
              <a:rPr lang="en-GB" sz="1800" dirty="0" err="1"/>
              <a:t>Σ</a:t>
            </a:r>
            <a:r>
              <a:rPr lang="en-GB" sz="1800" baseline="-25000" dirty="0" err="1"/>
              <a:t>i</a:t>
            </a:r>
            <a:r>
              <a:rPr lang="en-GB" sz="1800" dirty="0"/>
              <a:t> </a:t>
            </a:r>
            <a:r>
              <a:rPr lang="en-GB" sz="1800" i="1" dirty="0" err="1"/>
              <a:t>e</a:t>
            </a:r>
            <a:r>
              <a:rPr lang="en-GB" sz="1800" baseline="-25000" dirty="0" err="1"/>
              <a:t>i</a:t>
            </a:r>
            <a:r>
              <a:rPr lang="en-GB" sz="1800" dirty="0"/>
              <a:t> </a:t>
            </a:r>
            <a:r>
              <a:rPr lang="en-GB" sz="1800" i="1" dirty="0"/>
              <a:t>x</a:t>
            </a:r>
            <a:r>
              <a:rPr lang="en-GB" sz="1800" baseline="-25000" dirty="0"/>
              <a:t>i</a:t>
            </a:r>
            <a:r>
              <a:rPr lang="en-GB" sz="1800" dirty="0"/>
              <a:t>) </a:t>
            </a:r>
            <a:r>
              <a:rPr lang="en-GB" sz="1800" dirty="0">
                <a:cs typeface="Arial" charset="0"/>
              </a:rPr>
              <a:t>= 0</a:t>
            </a:r>
            <a:endParaRPr lang="en-GB" sz="1800" dirty="0"/>
          </a:p>
          <a:p>
            <a:pPr marL="571500" indent="-571500">
              <a:buFont typeface="Wingdings" pitchFamily="2" charset="2"/>
              <a:buNone/>
              <a:defRPr/>
            </a:pPr>
            <a:endParaRPr lang="en-GB" sz="2000" i="1" dirty="0">
              <a:cs typeface="Arial"/>
            </a:endParaRPr>
          </a:p>
          <a:p>
            <a:pPr marL="571500" indent="-571500">
              <a:buFont typeface="Wingdings" pitchFamily="2" charset="2"/>
              <a:buNone/>
              <a:defRPr/>
            </a:pPr>
            <a:endParaRPr lang="en-US" sz="2000" dirty="0">
              <a:cs typeface="Arial" charset="0"/>
            </a:endParaRPr>
          </a:p>
        </p:txBody>
      </p:sp>
      <p:sp>
        <p:nvSpPr>
          <p:cNvPr id="7" name="Datumsplatzhalter 6"/>
          <p:cNvSpPr>
            <a:spLocks noGrp="1"/>
          </p:cNvSpPr>
          <p:nvPr>
            <p:ph type="dt" sz="quarter" idx="10"/>
          </p:nvPr>
        </p:nvSpPr>
        <p:spPr/>
        <p:txBody>
          <a:bodyPr/>
          <a:lstStyle/>
          <a:p>
            <a:pPr>
              <a:defRPr/>
            </a:pPr>
            <a:r>
              <a:rPr lang="tr-TR" altLang="en-US"/>
              <a:t>Dec 13, 2018</a:t>
            </a:r>
            <a:endParaRPr lang="de-AT"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615245D9-7C4A-4A58-BB65-0C137C5681D3}" type="slidenum">
              <a:rPr lang="de-AT" altLang="en-US"/>
              <a:pPr>
                <a:defRPr/>
              </a:pPr>
              <a:t>15</a:t>
            </a:fld>
            <a:endParaRPr lang="de-AT" altLang="en-US" dirty="0"/>
          </a:p>
        </p:txBody>
      </p:sp>
      <p:sp>
        <p:nvSpPr>
          <p:cNvPr id="27652" name="Rectangle 2"/>
          <p:cNvSpPr>
            <a:spLocks noGrp="1" noChangeArrowheads="1"/>
          </p:cNvSpPr>
          <p:nvPr>
            <p:ph type="title"/>
          </p:nvPr>
        </p:nvSpPr>
        <p:spPr/>
        <p:txBody>
          <a:bodyPr/>
          <a:lstStyle/>
          <a:p>
            <a:pPr eaLnBrk="1" hangingPunct="1">
              <a:defRPr/>
            </a:pPr>
            <a:r>
              <a:rPr lang="en-GB" sz="4000" dirty="0">
                <a:latin typeface="Verdana" pitchFamily="34" charset="0"/>
              </a:rPr>
              <a:t>Linear Model, </a:t>
            </a:r>
            <a:r>
              <a:rPr lang="en-GB" sz="4000" dirty="0">
                <a:latin typeface="+mn-lt"/>
              </a:rPr>
              <a:t>E{</a:t>
            </a:r>
            <a:r>
              <a:rPr lang="en-GB" sz="4000" i="1" dirty="0" err="1">
                <a:latin typeface="+mn-lt"/>
              </a:rPr>
              <a:t>ε</a:t>
            </a:r>
            <a:r>
              <a:rPr lang="en-GB" sz="4000" baseline="-25000" dirty="0" err="1">
                <a:latin typeface="+mn-lt"/>
              </a:rPr>
              <a:t>t</a:t>
            </a:r>
            <a:r>
              <a:rPr lang="en-GB" sz="4000" dirty="0">
                <a:latin typeface="+mn-lt"/>
              </a:rPr>
              <a:t> </a:t>
            </a:r>
            <a:r>
              <a:rPr lang="en-GB" sz="4000" i="1" dirty="0" err="1">
                <a:latin typeface="+mn-lt"/>
              </a:rPr>
              <a:t>x</a:t>
            </a:r>
            <a:r>
              <a:rPr lang="en-GB" sz="4000" baseline="-25000" dirty="0" err="1">
                <a:latin typeface="+mn-lt"/>
              </a:rPr>
              <a:t>t</a:t>
            </a:r>
            <a:r>
              <a:rPr lang="en-GB" sz="4000" dirty="0">
                <a:latin typeface="+mn-lt"/>
              </a:rPr>
              <a:t>}  </a:t>
            </a:r>
            <a:r>
              <a:rPr lang="en-GB" sz="4000" dirty="0">
                <a:latin typeface="+mn-lt"/>
                <a:cs typeface="Arial"/>
              </a:rPr>
              <a:t>≠ 0 </a:t>
            </a:r>
            <a:endParaRPr lang="en-GB" sz="4000" dirty="0">
              <a:latin typeface="+mn-lt"/>
            </a:endParaRPr>
          </a:p>
        </p:txBody>
      </p:sp>
      <p:sp>
        <p:nvSpPr>
          <p:cNvPr id="27656" name="Rectangle 3"/>
          <p:cNvSpPr>
            <a:spLocks noGrp="1" noChangeArrowheads="1"/>
          </p:cNvSpPr>
          <p:nvPr>
            <p:ph type="body" sz="half" idx="1"/>
          </p:nvPr>
        </p:nvSpPr>
        <p:spPr>
          <a:xfrm>
            <a:off x="457200" y="1601788"/>
            <a:ext cx="8147050" cy="4530725"/>
          </a:xfrm>
        </p:spPr>
        <p:txBody>
          <a:bodyPr/>
          <a:lstStyle/>
          <a:p>
            <a:pPr marL="571500" indent="-571500">
              <a:buFont typeface="Wingdings" pitchFamily="2" charset="2"/>
              <a:buNone/>
              <a:defRPr/>
            </a:pPr>
            <a:r>
              <a:rPr lang="en-GB" sz="2000" dirty="0"/>
              <a:t>Model </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a:rPr>
              <a:t>β</a:t>
            </a:r>
            <a:r>
              <a:rPr lang="en-GB" sz="2000" dirty="0"/>
              <a:t> + </a:t>
            </a:r>
            <a:r>
              <a:rPr lang="en-GB" sz="2000" i="1" dirty="0" err="1"/>
              <a:t>ε</a:t>
            </a:r>
            <a:r>
              <a:rPr lang="en-GB" sz="2000" baseline="-25000" dirty="0" err="1"/>
              <a:t>i</a:t>
            </a:r>
            <a:r>
              <a:rPr lang="en-GB" sz="2000" dirty="0">
                <a:cs typeface="Arial"/>
              </a:rPr>
              <a:t> with </a:t>
            </a:r>
            <a:r>
              <a:rPr lang="en-GB" sz="2000" dirty="0"/>
              <a:t>V{</a:t>
            </a:r>
            <a:r>
              <a:rPr lang="en-GB" sz="2000" i="1" dirty="0" err="1"/>
              <a:t>ε</a:t>
            </a:r>
            <a:r>
              <a:rPr lang="en-GB" sz="2000" baseline="-25000" dirty="0" err="1"/>
              <a:t>i</a:t>
            </a:r>
            <a:r>
              <a:rPr lang="en-GB" sz="2000" dirty="0"/>
              <a:t>} = </a:t>
            </a:r>
            <a:r>
              <a:rPr lang="en-GB" sz="2000" dirty="0">
                <a:cs typeface="Arial"/>
              </a:rPr>
              <a:t>σ</a:t>
            </a:r>
            <a:r>
              <a:rPr lang="en-GB" sz="2000" baseline="-25000" dirty="0"/>
              <a:t>ε</a:t>
            </a:r>
            <a:r>
              <a:rPr lang="en-GB" sz="2000" dirty="0">
                <a:cs typeface="Arial"/>
              </a:rPr>
              <a:t>², </a:t>
            </a:r>
            <a:r>
              <a:rPr lang="en-GB" sz="2000" dirty="0"/>
              <a:t>E{</a:t>
            </a:r>
            <a:r>
              <a:rPr lang="en-GB" sz="2000" i="1" dirty="0" err="1"/>
              <a:t>ε</a:t>
            </a:r>
            <a:r>
              <a:rPr lang="en-GB" sz="2000" baseline="-25000" dirty="0" err="1"/>
              <a:t>i</a:t>
            </a:r>
            <a:r>
              <a:rPr lang="en-GB" sz="2000" dirty="0"/>
              <a:t> </a:t>
            </a:r>
            <a:r>
              <a:rPr lang="en-GB" sz="2000" i="1" dirty="0"/>
              <a:t>x</a:t>
            </a:r>
            <a:r>
              <a:rPr lang="en-GB" sz="2000" baseline="-25000" dirty="0"/>
              <a:t>i</a:t>
            </a:r>
            <a:r>
              <a:rPr lang="en-GB" sz="2000" dirty="0"/>
              <a:t>}  </a:t>
            </a:r>
            <a:r>
              <a:rPr lang="en-GB" sz="2000" dirty="0">
                <a:cs typeface="Arial"/>
              </a:rPr>
              <a:t>≠ 0 and </a:t>
            </a:r>
            <a:r>
              <a:rPr lang="en-GB" sz="2000" i="1" dirty="0">
                <a:cs typeface="Arial"/>
              </a:rPr>
              <a:t>R</a:t>
            </a:r>
            <a:r>
              <a:rPr lang="en-GB" sz="2000" dirty="0">
                <a:cs typeface="Arial"/>
              </a:rPr>
              <a:t> </a:t>
            </a:r>
            <a:r>
              <a:rPr lang="en-GB" sz="2000" dirty="0"/>
              <a:t>instrumental variables </a:t>
            </a:r>
            <a:r>
              <a:rPr lang="en-GB" sz="2000" i="1" dirty="0" err="1"/>
              <a:t>z</a:t>
            </a:r>
            <a:r>
              <a:rPr lang="en-GB" sz="2000" baseline="-25000" dirty="0" err="1"/>
              <a:t>i</a:t>
            </a:r>
            <a:endParaRPr lang="en-GB" sz="2000" dirty="0">
              <a:cs typeface="Arial"/>
            </a:endParaRPr>
          </a:p>
          <a:p>
            <a:pPr>
              <a:spcBef>
                <a:spcPts val="600"/>
              </a:spcBef>
              <a:defRPr/>
            </a:pPr>
            <a:r>
              <a:rPr lang="en-GB" sz="2000" dirty="0"/>
              <a:t>Moment conditions:</a:t>
            </a:r>
          </a:p>
          <a:p>
            <a:pPr>
              <a:spcBef>
                <a:spcPts val="600"/>
              </a:spcBef>
              <a:buFont typeface="Wingdings" pitchFamily="2" charset="2"/>
              <a:buNone/>
              <a:defRPr/>
            </a:pPr>
            <a:r>
              <a:rPr lang="en-GB" sz="2000" dirty="0"/>
              <a:t>		E{</a:t>
            </a:r>
            <a:r>
              <a:rPr lang="en-GB" sz="2000" i="1" dirty="0" err="1"/>
              <a:t>ε</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a:rPr>
              <a:t>= </a:t>
            </a:r>
            <a:r>
              <a:rPr lang="en-GB" sz="2000" dirty="0"/>
              <a:t>E{(</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a:rPr>
              <a:t>β</a:t>
            </a:r>
            <a:r>
              <a:rPr lang="en-GB" sz="2000" dirty="0"/>
              <a:t>)</a:t>
            </a:r>
            <a:r>
              <a:rPr lang="en-GB" sz="2000" i="1" dirty="0" err="1"/>
              <a:t>z</a:t>
            </a:r>
            <a:r>
              <a:rPr lang="en-GB" sz="2000" baseline="-25000" dirty="0" err="1"/>
              <a:t>i</a:t>
            </a:r>
            <a:r>
              <a:rPr lang="en-GB" sz="2000" dirty="0"/>
              <a:t>} = </a:t>
            </a:r>
            <a:r>
              <a:rPr lang="en-GB" sz="2000" dirty="0">
                <a:cs typeface="Arial"/>
              </a:rPr>
              <a:t>0</a:t>
            </a:r>
            <a:endParaRPr lang="en-GB" sz="2000" dirty="0"/>
          </a:p>
          <a:p>
            <a:pPr>
              <a:spcBef>
                <a:spcPts val="600"/>
              </a:spcBef>
              <a:defRPr/>
            </a:pPr>
            <a:r>
              <a:rPr lang="en-GB" sz="2000" dirty="0"/>
              <a:t>Sample moment conditions:</a:t>
            </a:r>
          </a:p>
          <a:p>
            <a:pPr>
              <a:spcBef>
                <a:spcPts val="600"/>
              </a:spcBef>
              <a:buFont typeface="Wingdings" pitchFamily="2" charset="2"/>
              <a:buNone/>
              <a:defRPr/>
            </a:pPr>
            <a:r>
              <a:rPr lang="en-GB" sz="2000" dirty="0">
                <a:cs typeface="Arial" charset="0"/>
              </a:rPr>
              <a:t>		</a:t>
            </a:r>
            <a:r>
              <a:rPr lang="en-GB" sz="2000" dirty="0"/>
              <a:t>1/</a:t>
            </a:r>
            <a:r>
              <a:rPr lang="en-GB" sz="2000" i="1" dirty="0"/>
              <a:t>N</a:t>
            </a:r>
            <a:r>
              <a:rPr lang="en-GB" sz="2000" dirty="0"/>
              <a:t> </a:t>
            </a:r>
            <a:r>
              <a:rPr lang="en-GB" sz="2000" dirty="0" err="1"/>
              <a:t>Σ</a:t>
            </a:r>
            <a:r>
              <a:rPr lang="en-GB" sz="2000" baseline="-25000" dirty="0" err="1"/>
              <a:t>i</a:t>
            </a:r>
            <a:r>
              <a:rPr lang="en-GB" sz="2000" dirty="0"/>
              <a:t> (</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i="1" dirty="0" err="1">
                <a:cs typeface="Arial"/>
              </a:rPr>
              <a:t>b</a:t>
            </a:r>
            <a:r>
              <a:rPr lang="en-GB" sz="2000" dirty="0"/>
              <a:t>) </a:t>
            </a:r>
            <a:r>
              <a:rPr lang="en-GB" sz="2000" i="1" dirty="0" err="1"/>
              <a:t>z</a:t>
            </a:r>
            <a:r>
              <a:rPr lang="en-GB" sz="2000" baseline="-25000" dirty="0" err="1"/>
              <a:t>i</a:t>
            </a:r>
            <a:r>
              <a:rPr lang="en-GB" sz="2000" dirty="0"/>
              <a:t> = </a:t>
            </a:r>
            <a:r>
              <a:rPr lang="en-GB" sz="2000" i="1" dirty="0" err="1"/>
              <a:t>g</a:t>
            </a:r>
            <a:r>
              <a:rPr lang="en-GB" sz="2000" baseline="-25000" dirty="0" err="1"/>
              <a:t>N</a:t>
            </a:r>
            <a:r>
              <a:rPr lang="en-GB" sz="2000" dirty="0"/>
              <a:t>(</a:t>
            </a:r>
            <a:r>
              <a:rPr lang="en-GB" sz="2000" i="1" dirty="0">
                <a:cs typeface="Arial"/>
              </a:rPr>
              <a:t>b</a:t>
            </a:r>
            <a:r>
              <a:rPr lang="en-GB" sz="2000" dirty="0"/>
              <a:t>) = </a:t>
            </a:r>
            <a:r>
              <a:rPr lang="en-GB" sz="2000" dirty="0">
                <a:cs typeface="Arial"/>
              </a:rPr>
              <a:t>0</a:t>
            </a:r>
          </a:p>
          <a:p>
            <a:pPr>
              <a:spcBef>
                <a:spcPts val="600"/>
              </a:spcBef>
              <a:defRPr/>
            </a:pPr>
            <a:r>
              <a:rPr lang="en-GB" sz="2000" dirty="0"/>
              <a:t>Identified case (</a:t>
            </a:r>
            <a:r>
              <a:rPr lang="en-GB" sz="2000" i="1" dirty="0"/>
              <a:t>R</a:t>
            </a:r>
            <a:r>
              <a:rPr lang="en-GB" sz="2000" dirty="0"/>
              <a:t> = </a:t>
            </a:r>
            <a:r>
              <a:rPr lang="en-GB" sz="2000" i="1" dirty="0"/>
              <a:t>K</a:t>
            </a:r>
            <a:r>
              <a:rPr lang="en-GB" sz="2000" dirty="0"/>
              <a:t>): the single solution is the IV estimator</a:t>
            </a:r>
          </a:p>
          <a:p>
            <a:pPr>
              <a:spcBef>
                <a:spcPts val="600"/>
              </a:spcBef>
              <a:buFont typeface="Wingdings" pitchFamily="2" charset="2"/>
              <a:buNone/>
              <a:defRPr/>
            </a:pPr>
            <a:r>
              <a:rPr lang="en-GB" sz="2000" dirty="0"/>
              <a:t>		</a:t>
            </a:r>
            <a:r>
              <a:rPr lang="en-GB" sz="2000" i="1" dirty="0">
                <a:cs typeface="Arial" charset="0"/>
              </a:rPr>
              <a:t> </a:t>
            </a:r>
            <a:r>
              <a:rPr lang="en-GB" sz="2000" i="1" dirty="0" err="1">
                <a:cs typeface="Arial" charset="0"/>
              </a:rPr>
              <a:t>b</a:t>
            </a:r>
            <a:r>
              <a:rPr lang="en-GB" sz="2000" i="1" baseline="-25000" dirty="0" err="1">
                <a:cs typeface="Arial" charset="0"/>
              </a:rPr>
              <a:t>IV</a:t>
            </a:r>
            <a:r>
              <a:rPr lang="en-GB" sz="2000" dirty="0">
                <a:cs typeface="Arial" charset="0"/>
              </a:rPr>
              <a:t> = </a:t>
            </a:r>
            <a:r>
              <a:rPr lang="en-GB" sz="2000" dirty="0"/>
              <a:t>(</a:t>
            </a:r>
            <a:r>
              <a:rPr lang="en-GB" sz="2000" i="1" dirty="0"/>
              <a:t>Z’X</a:t>
            </a:r>
            <a:r>
              <a:rPr lang="en-GB" sz="2000" dirty="0"/>
              <a:t>)</a:t>
            </a:r>
            <a:r>
              <a:rPr lang="en-GB" sz="2000" baseline="30000" dirty="0"/>
              <a:t>-1</a:t>
            </a:r>
            <a:r>
              <a:rPr lang="en-GB" sz="2000" dirty="0"/>
              <a:t> </a:t>
            </a:r>
            <a:r>
              <a:rPr lang="en-GB" sz="2000" i="1" dirty="0" err="1"/>
              <a:t>Z</a:t>
            </a:r>
            <a:r>
              <a:rPr lang="en-GB" sz="2000" dirty="0" err="1"/>
              <a:t>’</a:t>
            </a:r>
            <a:r>
              <a:rPr lang="en-GB" sz="2000" i="1" dirty="0" err="1"/>
              <a:t>y</a:t>
            </a:r>
            <a:endParaRPr lang="en-GB" sz="2000" i="1" dirty="0"/>
          </a:p>
          <a:p>
            <a:pPr>
              <a:spcBef>
                <a:spcPts val="600"/>
              </a:spcBef>
              <a:defRPr/>
            </a:pPr>
            <a:r>
              <a:rPr lang="en-GB" sz="2000" dirty="0"/>
              <a:t>Over-identified case (</a:t>
            </a:r>
            <a:r>
              <a:rPr lang="en-GB" sz="2000" i="1" dirty="0"/>
              <a:t>R</a:t>
            </a:r>
            <a:r>
              <a:rPr lang="en-GB" sz="2000" dirty="0"/>
              <a:t> &gt; </a:t>
            </a:r>
            <a:r>
              <a:rPr lang="en-GB" sz="2000" i="1" dirty="0"/>
              <a:t>K</a:t>
            </a:r>
            <a:r>
              <a:rPr lang="en-GB" sz="2000" dirty="0"/>
              <a:t>): GMM estimator from</a:t>
            </a:r>
          </a:p>
          <a:p>
            <a:pPr>
              <a:spcBef>
                <a:spcPts val="600"/>
              </a:spcBef>
              <a:buFont typeface="Wingdings" pitchFamily="2" charset="2"/>
              <a:buNone/>
              <a:defRPr/>
            </a:pPr>
            <a:r>
              <a:rPr lang="en-GB" sz="2000" dirty="0">
                <a:cs typeface="Arial" charset="0"/>
              </a:rPr>
              <a:t>		</a:t>
            </a:r>
            <a:r>
              <a:rPr lang="en-GB" sz="2000" dirty="0" err="1">
                <a:cs typeface="Arial" charset="0"/>
              </a:rPr>
              <a:t>min</a:t>
            </a:r>
            <a:r>
              <a:rPr lang="en-GB" sz="2000" baseline="-25000" dirty="0" err="1">
                <a:cs typeface="Arial"/>
              </a:rPr>
              <a:t>β</a:t>
            </a:r>
            <a:r>
              <a:rPr lang="en-GB" sz="2000" dirty="0">
                <a:cs typeface="Arial" charset="0"/>
              </a:rPr>
              <a:t> Q</a:t>
            </a:r>
            <a:r>
              <a:rPr lang="en-GB" sz="2000" baseline="-25000" dirty="0">
                <a:cs typeface="Arial" charset="0"/>
              </a:rPr>
              <a:t>N</a:t>
            </a:r>
            <a:r>
              <a:rPr lang="en-GB" sz="2000" dirty="0">
                <a:cs typeface="Arial" charset="0"/>
              </a:rPr>
              <a:t>(</a:t>
            </a:r>
            <a:r>
              <a:rPr lang="en-GB" sz="2000" dirty="0">
                <a:cs typeface="Arial"/>
              </a:rPr>
              <a:t>β</a:t>
            </a:r>
            <a:r>
              <a:rPr lang="en-GB" sz="2000" dirty="0">
                <a:cs typeface="Arial" charset="0"/>
              </a:rPr>
              <a:t>)= </a:t>
            </a:r>
            <a:r>
              <a:rPr lang="en-GB" sz="2000" dirty="0" err="1">
                <a:cs typeface="Arial" charset="0"/>
              </a:rPr>
              <a:t>min</a:t>
            </a:r>
            <a:r>
              <a:rPr lang="en-GB" sz="2000" baseline="-25000" dirty="0" err="1">
                <a:cs typeface="Arial"/>
              </a:rPr>
              <a:t>β</a:t>
            </a:r>
            <a:r>
              <a:rPr lang="en-GB" sz="2000" dirty="0">
                <a:cs typeface="Arial" charset="0"/>
              </a:rPr>
              <a:t> </a:t>
            </a:r>
            <a:r>
              <a:rPr lang="en-GB" sz="2000" i="1" dirty="0" err="1"/>
              <a:t>g</a:t>
            </a:r>
            <a:r>
              <a:rPr lang="en-GB" sz="2000" baseline="-25000" dirty="0" err="1"/>
              <a:t>N</a:t>
            </a:r>
            <a:r>
              <a:rPr lang="en-GB" sz="2000" dirty="0"/>
              <a:t>(</a:t>
            </a:r>
            <a:r>
              <a:rPr lang="en-GB" sz="2000" dirty="0">
                <a:cs typeface="Arial"/>
              </a:rPr>
              <a:t>β</a:t>
            </a:r>
            <a:r>
              <a:rPr lang="en-GB" sz="2000" dirty="0"/>
              <a:t>)’</a:t>
            </a:r>
            <a:r>
              <a:rPr lang="en-GB" sz="2000" i="1" dirty="0"/>
              <a:t>W</a:t>
            </a:r>
            <a:r>
              <a:rPr lang="en-GB" sz="2000" baseline="-25000" dirty="0"/>
              <a:t>N </a:t>
            </a:r>
            <a:r>
              <a:rPr lang="en-GB" sz="2000" i="1" dirty="0" err="1"/>
              <a:t>g</a:t>
            </a:r>
            <a:r>
              <a:rPr lang="en-GB" sz="2000" baseline="-25000" dirty="0" err="1"/>
              <a:t>N</a:t>
            </a:r>
            <a:r>
              <a:rPr lang="en-GB" sz="2000" dirty="0"/>
              <a:t>(</a:t>
            </a:r>
            <a:r>
              <a:rPr lang="en-GB" sz="2000" dirty="0">
                <a:cs typeface="Arial"/>
              </a:rPr>
              <a:t>β</a:t>
            </a:r>
            <a:r>
              <a:rPr lang="en-GB" sz="2000" dirty="0"/>
              <a:t>)</a:t>
            </a:r>
          </a:p>
          <a:p>
            <a:pPr>
              <a:spcBef>
                <a:spcPts val="600"/>
              </a:spcBef>
              <a:buFont typeface="Wingdings" pitchFamily="2" charset="2"/>
              <a:buNone/>
              <a:defRPr/>
            </a:pPr>
            <a:r>
              <a:rPr lang="en-GB" sz="2000" dirty="0"/>
              <a:t>	</a:t>
            </a:r>
            <a:endParaRPr lang="en-GB" sz="2000" i="1" dirty="0">
              <a:cs typeface="Arial"/>
            </a:endParaRPr>
          </a:p>
          <a:p>
            <a:pPr marL="571500" indent="-571500">
              <a:buFont typeface="Wingdings" pitchFamily="2" charset="2"/>
              <a:buNone/>
              <a:defRPr/>
            </a:pPr>
            <a:endParaRPr lang="en-GB" sz="2000" dirty="0">
              <a:cs typeface="Arial" charset="0"/>
            </a:endParaRPr>
          </a:p>
        </p:txBody>
      </p:sp>
      <p:sp>
        <p:nvSpPr>
          <p:cNvPr id="7" name="Datumsplatzhalter 6"/>
          <p:cNvSpPr>
            <a:spLocks noGrp="1"/>
          </p:cNvSpPr>
          <p:nvPr>
            <p:ph type="dt" sz="quarter" idx="10"/>
          </p:nvPr>
        </p:nvSpPr>
        <p:spPr/>
        <p:txBody>
          <a:bodyPr/>
          <a:lstStyle/>
          <a:p>
            <a:pPr>
              <a:defRPr/>
            </a:pPr>
            <a:r>
              <a:rPr lang="tr-TR" altLang="en-US"/>
              <a:t>Dec 13, 2018</a:t>
            </a:r>
            <a:endParaRPr lang="de-AT"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719CC94F-DA3C-4B0D-B32E-918B64F9EB77}" type="slidenum">
              <a:rPr lang="de-AT" altLang="en-US"/>
              <a:pPr>
                <a:defRPr/>
              </a:pPr>
              <a:t>16</a:t>
            </a:fld>
            <a:endParaRPr lang="de-AT" altLang="en-US" dirty="0"/>
          </a:p>
        </p:txBody>
      </p:sp>
      <p:sp>
        <p:nvSpPr>
          <p:cNvPr id="27652" name="Rectangle 2"/>
          <p:cNvSpPr>
            <a:spLocks noGrp="1" noChangeArrowheads="1"/>
          </p:cNvSpPr>
          <p:nvPr>
            <p:ph type="title"/>
          </p:nvPr>
        </p:nvSpPr>
        <p:spPr/>
        <p:txBody>
          <a:bodyPr/>
          <a:lstStyle/>
          <a:p>
            <a:pPr eaLnBrk="1" hangingPunct="1">
              <a:defRPr/>
            </a:pPr>
            <a:r>
              <a:rPr lang="en-GB" sz="4000" dirty="0">
                <a:latin typeface="Verdana" pitchFamily="34" charset="0"/>
              </a:rPr>
              <a:t>Linear Model: GMM Estimator </a:t>
            </a:r>
            <a:endParaRPr lang="en-GB" sz="4000" dirty="0">
              <a:latin typeface="+mn-lt"/>
            </a:endParaRPr>
          </a:p>
        </p:txBody>
      </p:sp>
      <p:sp>
        <p:nvSpPr>
          <p:cNvPr id="27656" name="Rectangle 3"/>
          <p:cNvSpPr>
            <a:spLocks noGrp="1" noChangeArrowheads="1"/>
          </p:cNvSpPr>
          <p:nvPr>
            <p:ph type="body" sz="half" idx="1"/>
          </p:nvPr>
        </p:nvSpPr>
        <p:spPr>
          <a:xfrm>
            <a:off x="457200" y="1601788"/>
            <a:ext cx="8147050" cy="4530725"/>
          </a:xfrm>
        </p:spPr>
        <p:txBody>
          <a:bodyPr/>
          <a:lstStyle/>
          <a:p>
            <a:pPr>
              <a:spcBef>
                <a:spcPts val="600"/>
              </a:spcBef>
              <a:buFont typeface="Wingdings" pitchFamily="2" charset="2"/>
              <a:buNone/>
              <a:defRPr/>
            </a:pPr>
            <a:r>
              <a:rPr lang="en-GB" sz="2000" dirty="0"/>
              <a:t>Minimization of </a:t>
            </a:r>
            <a:r>
              <a:rPr lang="en-GB" sz="2000" dirty="0">
                <a:cs typeface="Arial" charset="0"/>
              </a:rPr>
              <a:t>Q</a:t>
            </a:r>
            <a:r>
              <a:rPr lang="en-GB" sz="2000" baseline="-25000" dirty="0">
                <a:cs typeface="Arial" charset="0"/>
              </a:rPr>
              <a:t>N</a:t>
            </a:r>
            <a:r>
              <a:rPr lang="en-GB" sz="2000" dirty="0">
                <a:cs typeface="Arial" charset="0"/>
              </a:rPr>
              <a:t>(</a:t>
            </a:r>
            <a:r>
              <a:rPr lang="en-GB" sz="2000" dirty="0">
                <a:cs typeface="Arial"/>
              </a:rPr>
              <a:t>β</a:t>
            </a:r>
            <a:r>
              <a:rPr lang="en-GB" sz="2000" dirty="0">
                <a:cs typeface="Arial" charset="0"/>
              </a:rPr>
              <a:t>)= </a:t>
            </a:r>
            <a:r>
              <a:rPr lang="en-GB" sz="2000" dirty="0" err="1">
                <a:cs typeface="Arial" charset="0"/>
              </a:rPr>
              <a:t>min</a:t>
            </a:r>
            <a:r>
              <a:rPr lang="en-GB" sz="2000" baseline="-25000" dirty="0" err="1">
                <a:cs typeface="Arial"/>
              </a:rPr>
              <a:t>β</a:t>
            </a:r>
            <a:r>
              <a:rPr lang="en-GB" sz="2000" dirty="0">
                <a:cs typeface="Arial" charset="0"/>
              </a:rPr>
              <a:t> </a:t>
            </a:r>
            <a:r>
              <a:rPr lang="en-GB" sz="2000" i="1" dirty="0" err="1"/>
              <a:t>g</a:t>
            </a:r>
            <a:r>
              <a:rPr lang="en-GB" sz="2000" baseline="-25000" dirty="0" err="1"/>
              <a:t>N</a:t>
            </a:r>
            <a:r>
              <a:rPr lang="en-GB" sz="2000" dirty="0"/>
              <a:t>(</a:t>
            </a:r>
            <a:r>
              <a:rPr lang="en-GB" sz="2000" dirty="0">
                <a:cs typeface="Arial"/>
              </a:rPr>
              <a:t>β</a:t>
            </a:r>
            <a:r>
              <a:rPr lang="en-GB" sz="2000" dirty="0"/>
              <a:t>)’</a:t>
            </a:r>
            <a:r>
              <a:rPr lang="en-GB" sz="2000" i="1" dirty="0"/>
              <a:t>W</a:t>
            </a:r>
            <a:r>
              <a:rPr lang="en-GB" sz="2000" baseline="-25000" dirty="0"/>
              <a:t>N </a:t>
            </a:r>
            <a:r>
              <a:rPr lang="en-GB" sz="2000" i="1" dirty="0" err="1"/>
              <a:t>g</a:t>
            </a:r>
            <a:r>
              <a:rPr lang="en-GB" sz="2000" baseline="-25000" dirty="0" err="1"/>
              <a:t>N</a:t>
            </a:r>
            <a:r>
              <a:rPr lang="en-GB" sz="2000" dirty="0"/>
              <a:t>(</a:t>
            </a:r>
            <a:r>
              <a:rPr lang="en-GB" sz="2000" dirty="0">
                <a:cs typeface="Arial"/>
              </a:rPr>
              <a:t>β</a:t>
            </a:r>
            <a:r>
              <a:rPr lang="en-GB" sz="2000" dirty="0"/>
              <a:t>) </a:t>
            </a:r>
            <a:r>
              <a:rPr lang="en-GB" sz="2000" dirty="0" err="1"/>
              <a:t>wrt</a:t>
            </a:r>
            <a:r>
              <a:rPr lang="en-GB" sz="2000" dirty="0"/>
              <a:t> </a:t>
            </a:r>
            <a:r>
              <a:rPr lang="en-GB" sz="2000" dirty="0">
                <a:cs typeface="Arial"/>
              </a:rPr>
              <a:t>β:</a:t>
            </a:r>
            <a:endParaRPr lang="en-GB" sz="2000" dirty="0"/>
          </a:p>
          <a:p>
            <a:pPr>
              <a:spcBef>
                <a:spcPts val="600"/>
              </a:spcBef>
              <a:defRPr/>
            </a:pPr>
            <a:r>
              <a:rPr lang="en-GB" sz="2000" dirty="0"/>
              <a:t>For </a:t>
            </a:r>
            <a:r>
              <a:rPr lang="en-GB" sz="2000" i="1" dirty="0"/>
              <a:t>W</a:t>
            </a:r>
            <a:r>
              <a:rPr lang="en-GB" sz="2000" baseline="-25000" dirty="0"/>
              <a:t>N</a:t>
            </a:r>
            <a:r>
              <a:rPr lang="en-GB" sz="2000" dirty="0"/>
              <a:t> = </a:t>
            </a:r>
            <a:r>
              <a:rPr lang="en-GB" sz="2000" i="1" dirty="0"/>
              <a:t>I</a:t>
            </a:r>
            <a:r>
              <a:rPr lang="en-GB" sz="2000" dirty="0"/>
              <a:t>, the first order conditions are</a:t>
            </a:r>
          </a:p>
          <a:p>
            <a:pPr>
              <a:spcBef>
                <a:spcPts val="600"/>
              </a:spcBef>
              <a:buFont typeface="Wingdings" pitchFamily="2" charset="2"/>
              <a:buNone/>
              <a:defRPr/>
            </a:pPr>
            <a:r>
              <a:rPr lang="en-GB" sz="2000" dirty="0">
                <a:cs typeface="Arial" charset="0"/>
              </a:rPr>
              <a:t>	</a:t>
            </a:r>
          </a:p>
          <a:p>
            <a:pPr>
              <a:spcBef>
                <a:spcPts val="600"/>
              </a:spcBef>
              <a:buFont typeface="Wingdings" pitchFamily="2" charset="2"/>
              <a:buNone/>
              <a:defRPr/>
            </a:pPr>
            <a:r>
              <a:rPr lang="en-GB" sz="2000" dirty="0">
                <a:cs typeface="Arial" charset="0"/>
              </a:rPr>
              <a:t>	</a:t>
            </a:r>
            <a:endParaRPr lang="en-GB" sz="2000" dirty="0">
              <a:cs typeface="Arial"/>
            </a:endParaRPr>
          </a:p>
          <a:p>
            <a:pPr>
              <a:spcBef>
                <a:spcPts val="600"/>
              </a:spcBef>
              <a:buFont typeface="Wingdings" pitchFamily="2" charset="2"/>
              <a:buNone/>
              <a:defRPr/>
            </a:pPr>
            <a:r>
              <a:rPr lang="en-GB" sz="2000" dirty="0"/>
              <a:t>	resulting in the estimator</a:t>
            </a:r>
          </a:p>
          <a:p>
            <a:pPr marL="360000" indent="-360000">
              <a:spcBef>
                <a:spcPts val="600"/>
              </a:spcBef>
              <a:buFont typeface="Wingdings" pitchFamily="2" charset="2"/>
              <a:buNone/>
              <a:defRPr/>
            </a:pPr>
            <a:r>
              <a:rPr lang="en-GB" sz="2000" i="1" dirty="0">
                <a:cs typeface="Arial" charset="0"/>
              </a:rPr>
              <a:t>		b</a:t>
            </a:r>
            <a:r>
              <a:rPr lang="en-GB" sz="2000" dirty="0">
                <a:cs typeface="Arial" charset="0"/>
              </a:rPr>
              <a:t> = [(</a:t>
            </a:r>
            <a:r>
              <a:rPr lang="en-GB" sz="2000" i="1" dirty="0"/>
              <a:t>X’Z</a:t>
            </a:r>
            <a:r>
              <a:rPr lang="en-GB" sz="2000" dirty="0"/>
              <a:t>)(</a:t>
            </a:r>
            <a:r>
              <a:rPr lang="en-GB" sz="2000" i="1" dirty="0"/>
              <a:t>Z’X</a:t>
            </a:r>
            <a:r>
              <a:rPr lang="en-GB" sz="2000" dirty="0"/>
              <a:t>)]</a:t>
            </a:r>
            <a:r>
              <a:rPr lang="en-GB" sz="2000" baseline="30000" dirty="0"/>
              <a:t>-1 </a:t>
            </a:r>
            <a:r>
              <a:rPr lang="en-GB" sz="2000" dirty="0">
                <a:cs typeface="Arial" charset="0"/>
              </a:rPr>
              <a:t>(</a:t>
            </a:r>
            <a:r>
              <a:rPr lang="en-GB" sz="2000" i="1" dirty="0"/>
              <a:t>X’Z</a:t>
            </a:r>
            <a:r>
              <a:rPr lang="en-GB" sz="2000" dirty="0"/>
              <a:t>)</a:t>
            </a:r>
            <a:r>
              <a:rPr lang="en-GB" sz="2000" i="1" dirty="0" err="1"/>
              <a:t>Z</a:t>
            </a:r>
            <a:r>
              <a:rPr lang="en-GB" sz="2000" dirty="0" err="1"/>
              <a:t>’</a:t>
            </a:r>
            <a:r>
              <a:rPr lang="en-GB" sz="2000" i="1" dirty="0" err="1"/>
              <a:t>y</a:t>
            </a:r>
            <a:r>
              <a:rPr lang="en-GB" sz="2000" dirty="0"/>
              <a:t> </a:t>
            </a:r>
          </a:p>
          <a:p>
            <a:pPr>
              <a:spcBef>
                <a:spcPts val="600"/>
              </a:spcBef>
              <a:buFont typeface="Wingdings" pitchFamily="2" charset="2"/>
              <a:buNone/>
              <a:defRPr/>
            </a:pPr>
            <a:r>
              <a:rPr lang="en-GB" sz="2000" dirty="0"/>
              <a:t>	</a:t>
            </a:r>
            <a:r>
              <a:rPr lang="en-GB" sz="2000" i="1" dirty="0">
                <a:cs typeface="Arial" charset="0"/>
              </a:rPr>
              <a:t> b</a:t>
            </a:r>
            <a:r>
              <a:rPr lang="en-GB" sz="2000" dirty="0"/>
              <a:t> coincides with the IV estimator if </a:t>
            </a:r>
            <a:r>
              <a:rPr lang="en-GB" sz="2000" i="1" dirty="0"/>
              <a:t>R</a:t>
            </a:r>
            <a:r>
              <a:rPr lang="en-GB" sz="2000" dirty="0"/>
              <a:t> = </a:t>
            </a:r>
            <a:r>
              <a:rPr lang="en-GB" sz="2000" i="1" dirty="0"/>
              <a:t>K</a:t>
            </a:r>
            <a:endParaRPr lang="en-GB" sz="2000" dirty="0"/>
          </a:p>
          <a:p>
            <a:pPr>
              <a:spcBef>
                <a:spcPts val="600"/>
              </a:spcBef>
              <a:defRPr/>
            </a:pPr>
            <a:r>
              <a:rPr lang="en-GB" sz="2000" dirty="0"/>
              <a:t>The optimal weighting matrix </a:t>
            </a:r>
            <a:r>
              <a:rPr lang="en-GB" sz="2000" i="1" dirty="0" err="1"/>
              <a:t>W</a:t>
            </a:r>
            <a:r>
              <a:rPr lang="en-GB" sz="2000" i="1" baseline="-25000" dirty="0" err="1"/>
              <a:t>N</a:t>
            </a:r>
            <a:r>
              <a:rPr lang="en-GB" sz="2000" baseline="30000" dirty="0" err="1"/>
              <a:t>opt</a:t>
            </a:r>
            <a:r>
              <a:rPr lang="en-GB" sz="2000" dirty="0"/>
              <a:t>  = (E{</a:t>
            </a:r>
            <a:r>
              <a:rPr lang="en-GB" sz="2000" i="1" dirty="0"/>
              <a:t>ε</a:t>
            </a:r>
            <a:r>
              <a:rPr lang="en-GB" sz="2000" baseline="-25000" dirty="0"/>
              <a:t>i</a:t>
            </a:r>
            <a:r>
              <a:rPr lang="en-GB" sz="2000" baseline="30000" dirty="0"/>
              <a:t>2</a:t>
            </a:r>
            <a:r>
              <a:rPr lang="en-GB" sz="2000" i="1" dirty="0"/>
              <a:t>z</a:t>
            </a:r>
            <a:r>
              <a:rPr lang="en-GB" sz="2000" baseline="-25000" dirty="0"/>
              <a:t>i</a:t>
            </a:r>
            <a:r>
              <a:rPr lang="en-GB" sz="2000" i="1" dirty="0"/>
              <a:t>z</a:t>
            </a:r>
            <a:r>
              <a:rPr lang="en-GB" sz="2000" baseline="-25000" dirty="0"/>
              <a:t>i</a:t>
            </a:r>
            <a:r>
              <a:rPr lang="en-GB" sz="2000" dirty="0">
                <a:cs typeface="Arial"/>
              </a:rPr>
              <a:t>‘</a:t>
            </a:r>
            <a:r>
              <a:rPr lang="en-GB" sz="2000" dirty="0"/>
              <a:t>})</a:t>
            </a:r>
            <a:r>
              <a:rPr lang="en-GB" sz="2000" baseline="30000" dirty="0"/>
              <a:t> -1</a:t>
            </a:r>
            <a:r>
              <a:rPr lang="en-GB" sz="2000" dirty="0"/>
              <a:t> is estimated by</a:t>
            </a:r>
          </a:p>
          <a:p>
            <a:pPr>
              <a:spcBef>
                <a:spcPts val="600"/>
              </a:spcBef>
              <a:buFont typeface="Wingdings" pitchFamily="2" charset="2"/>
              <a:buNone/>
              <a:defRPr/>
            </a:pPr>
            <a:endParaRPr lang="en-GB" sz="1100" dirty="0"/>
          </a:p>
          <a:p>
            <a:pPr>
              <a:spcBef>
                <a:spcPts val="600"/>
              </a:spcBef>
              <a:buFont typeface="Wingdings" pitchFamily="2" charset="2"/>
              <a:buNone/>
              <a:defRPr/>
            </a:pPr>
            <a:endParaRPr lang="en-GB" sz="1100" dirty="0"/>
          </a:p>
          <a:p>
            <a:pPr>
              <a:spcBef>
                <a:spcPts val="600"/>
              </a:spcBef>
              <a:buFont typeface="Wingdings" pitchFamily="2" charset="2"/>
              <a:buNone/>
              <a:defRPr/>
            </a:pPr>
            <a:r>
              <a:rPr lang="en-GB" sz="2000" dirty="0"/>
              <a:t>	generalizes the covariance matrix of the GIV estimator to White‘s heteroskedasticity-consistent covariance matrix estimator (HCCME)</a:t>
            </a:r>
          </a:p>
          <a:p>
            <a:pPr marL="571500" indent="-571500">
              <a:buFont typeface="Wingdings" pitchFamily="2" charset="2"/>
              <a:buNone/>
              <a:defRPr/>
            </a:pPr>
            <a:endParaRPr lang="en-US" sz="2000" i="1" dirty="0">
              <a:cs typeface="Arial"/>
            </a:endParaRPr>
          </a:p>
          <a:p>
            <a:pPr marL="571500" indent="-571500">
              <a:buFont typeface="Wingdings" pitchFamily="2" charset="2"/>
              <a:buNone/>
              <a:defRPr/>
            </a:pPr>
            <a:endParaRPr lang="en-US" sz="2000" dirty="0">
              <a:cs typeface="Arial" charset="0"/>
            </a:endParaRPr>
          </a:p>
        </p:txBody>
      </p:sp>
      <p:sp>
        <p:nvSpPr>
          <p:cNvPr id="7" name="Datumsplatzhalter 6"/>
          <p:cNvSpPr>
            <a:spLocks noGrp="1"/>
          </p:cNvSpPr>
          <p:nvPr>
            <p:ph type="dt" sz="quarter" idx="10"/>
          </p:nvPr>
        </p:nvSpPr>
        <p:spPr/>
        <p:txBody>
          <a:bodyPr/>
          <a:lstStyle/>
          <a:p>
            <a:pPr>
              <a:defRPr/>
            </a:pPr>
            <a:r>
              <a:rPr lang="tr-TR" altLang="en-US"/>
              <a:t>Dec 13, 2018</a:t>
            </a:r>
            <a:endParaRPr lang="de-AT" altLang="en-US" dirty="0"/>
          </a:p>
        </p:txBody>
      </p:sp>
      <p:graphicFrame>
        <p:nvGraphicFramePr>
          <p:cNvPr id="6146" name="Object 3"/>
          <p:cNvGraphicFramePr>
            <a:graphicFrameLocks noChangeAspect="1"/>
          </p:cNvGraphicFramePr>
          <p:nvPr/>
        </p:nvGraphicFramePr>
        <p:xfrm>
          <a:off x="1331913" y="4581525"/>
          <a:ext cx="2851150" cy="673100"/>
        </p:xfrm>
        <a:graphic>
          <a:graphicData uri="http://schemas.openxmlformats.org/presentationml/2006/ole">
            <mc:AlternateContent xmlns:mc="http://schemas.openxmlformats.org/markup-compatibility/2006">
              <mc:Choice xmlns:v="urn:schemas-microsoft-com:vml" Requires="v">
                <p:oleObj spid="_x0000_s6172" name="Equation" r:id="rId4" imgW="1396800" imgH="330120" progId="Equation.DSMT4">
                  <p:embed/>
                </p:oleObj>
              </mc:Choice>
              <mc:Fallback>
                <p:oleObj name="Equation" r:id="rId4" imgW="1396800" imgH="33012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31913" y="4581525"/>
                        <a:ext cx="2851150" cy="673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147" name="Object 2"/>
          <p:cNvGraphicFramePr>
            <a:graphicFrameLocks noChangeAspect="1"/>
          </p:cNvGraphicFramePr>
          <p:nvPr>
            <p:extLst>
              <p:ext uri="{D42A27DB-BD31-4B8C-83A1-F6EECF244321}">
                <p14:modId xmlns:p14="http://schemas.microsoft.com/office/powerpoint/2010/main" val="3416444902"/>
              </p:ext>
            </p:extLst>
          </p:nvPr>
        </p:nvGraphicFramePr>
        <p:xfrm>
          <a:off x="1403350" y="2276872"/>
          <a:ext cx="6840538" cy="836613"/>
        </p:xfrm>
        <a:graphic>
          <a:graphicData uri="http://schemas.openxmlformats.org/presentationml/2006/ole">
            <mc:AlternateContent xmlns:mc="http://schemas.openxmlformats.org/markup-compatibility/2006">
              <mc:Choice xmlns:v="urn:schemas-microsoft-com:vml" Requires="v">
                <p:oleObj spid="_x0000_s6173" name="Equation" r:id="rId6" imgW="4051080" imgH="495000" progId="Equation.DSMT4">
                  <p:embed/>
                </p:oleObj>
              </mc:Choice>
              <mc:Fallback>
                <p:oleObj name="Equation" r:id="rId6" imgW="4051080" imgH="495000" progId="Equation.DSMT4">
                  <p:embed/>
                  <p:pic>
                    <p:nvPicPr>
                      <p:cNvPr id="0" name="Object 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3350" y="2276872"/>
                        <a:ext cx="6840538" cy="836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GB" sz="4000" dirty="0">
                <a:latin typeface="Verdana" pitchFamily="34" charset="0"/>
              </a:rPr>
              <a:t>Example: Labour Demand</a:t>
            </a:r>
          </a:p>
        </p:txBody>
      </p:sp>
      <p:sp>
        <p:nvSpPr>
          <p:cNvPr id="9225" name="Textplatzhalter 17"/>
          <p:cNvSpPr>
            <a:spLocks noGrp="1"/>
          </p:cNvSpPr>
          <p:nvPr>
            <p:ph type="body" sz="half" idx="1"/>
          </p:nvPr>
        </p:nvSpPr>
        <p:spPr>
          <a:xfrm>
            <a:off x="500063" y="1600200"/>
            <a:ext cx="7959725" cy="4492625"/>
          </a:xfr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lstStyle/>
          <a:p>
            <a:pPr>
              <a:spcBef>
                <a:spcPts val="600"/>
              </a:spcBef>
              <a:buFont typeface="Wingdings" pitchFamily="2" charset="2"/>
              <a:buNone/>
              <a:defRPr/>
            </a:pPr>
            <a:r>
              <a:rPr lang="en-GB" sz="2000" dirty="0" err="1"/>
              <a:t>Verbeek’s</a:t>
            </a:r>
            <a:r>
              <a:rPr lang="en-GB" sz="2000" dirty="0"/>
              <a:t> data set “labour2”: Sample of 569 Belgian companies (data from 1996)</a:t>
            </a:r>
          </a:p>
          <a:p>
            <a:pPr>
              <a:spcBef>
                <a:spcPts val="600"/>
              </a:spcBef>
              <a:defRPr/>
            </a:pPr>
            <a:r>
              <a:rPr lang="en-GB" sz="2000" dirty="0"/>
              <a:t>Variables</a:t>
            </a:r>
          </a:p>
          <a:p>
            <a:pPr marL="720000" lvl="1" indent="-360000">
              <a:spcBef>
                <a:spcPts val="600"/>
              </a:spcBef>
              <a:defRPr/>
            </a:pPr>
            <a:r>
              <a:rPr lang="en-GB" sz="1800" i="1" dirty="0">
                <a:cs typeface="Arial" charset="0"/>
              </a:rPr>
              <a:t>labour</a:t>
            </a:r>
            <a:r>
              <a:rPr lang="en-GB" sz="1800" dirty="0">
                <a:cs typeface="Arial" charset="0"/>
              </a:rPr>
              <a:t>: total employment (number of employees)</a:t>
            </a:r>
          </a:p>
          <a:p>
            <a:pPr marL="720000" lvl="1" indent="-360000">
              <a:spcBef>
                <a:spcPts val="600"/>
              </a:spcBef>
              <a:defRPr/>
            </a:pPr>
            <a:r>
              <a:rPr lang="en-GB" sz="1800" i="1" dirty="0">
                <a:cs typeface="Arial" charset="0"/>
              </a:rPr>
              <a:t>capital</a:t>
            </a:r>
            <a:r>
              <a:rPr lang="en-GB" sz="1800" dirty="0">
                <a:cs typeface="Arial" charset="0"/>
              </a:rPr>
              <a:t>: total fixed assets</a:t>
            </a:r>
          </a:p>
          <a:p>
            <a:pPr marL="720000" lvl="1" indent="-360000">
              <a:spcBef>
                <a:spcPts val="600"/>
              </a:spcBef>
              <a:defRPr/>
            </a:pPr>
            <a:r>
              <a:rPr lang="en-GB" sz="1800" i="1" dirty="0">
                <a:cs typeface="Arial" charset="0"/>
              </a:rPr>
              <a:t>wage</a:t>
            </a:r>
            <a:r>
              <a:rPr lang="en-GB" sz="1800" dirty="0">
                <a:cs typeface="Arial" charset="0"/>
              </a:rPr>
              <a:t>: total wage costs per employee (in 1000 EUR)</a:t>
            </a:r>
          </a:p>
          <a:p>
            <a:pPr marL="720000" lvl="1" indent="-360000">
              <a:spcBef>
                <a:spcPts val="600"/>
              </a:spcBef>
              <a:defRPr/>
            </a:pPr>
            <a:r>
              <a:rPr lang="en-GB" sz="1800" i="1" dirty="0">
                <a:cs typeface="Arial" charset="0"/>
              </a:rPr>
              <a:t>output</a:t>
            </a:r>
            <a:r>
              <a:rPr lang="en-GB" sz="1800" dirty="0">
                <a:cs typeface="Arial" charset="0"/>
              </a:rPr>
              <a:t>: value added (in million EUR)</a:t>
            </a:r>
          </a:p>
          <a:p>
            <a:pPr>
              <a:spcBef>
                <a:spcPts val="600"/>
              </a:spcBef>
              <a:defRPr/>
            </a:pPr>
            <a:r>
              <a:rPr lang="en-GB" sz="2000" dirty="0">
                <a:cs typeface="Arial" charset="0"/>
              </a:rPr>
              <a:t>Labour demand function</a:t>
            </a:r>
          </a:p>
          <a:p>
            <a:pPr>
              <a:spcBef>
                <a:spcPts val="600"/>
              </a:spcBef>
              <a:buFont typeface="Wingdings" pitchFamily="2" charset="2"/>
              <a:buNone/>
              <a:defRPr/>
            </a:pPr>
            <a:r>
              <a:rPr lang="en-GB" sz="2000" dirty="0">
                <a:cs typeface="Arial" charset="0"/>
              </a:rPr>
              <a:t>		</a:t>
            </a:r>
            <a:r>
              <a:rPr lang="en-GB" sz="2000" i="1" dirty="0">
                <a:cs typeface="Arial" charset="0"/>
              </a:rPr>
              <a:t>labour </a:t>
            </a:r>
            <a:r>
              <a:rPr lang="en-GB" sz="2000" dirty="0">
                <a:cs typeface="Arial" charset="0"/>
              </a:rPr>
              <a:t>= </a:t>
            </a:r>
            <a:r>
              <a:rPr lang="en-GB" sz="2000" dirty="0">
                <a:latin typeface="Symbol" pitchFamily="18" charset="2"/>
                <a:cs typeface="Arial" charset="0"/>
              </a:rPr>
              <a:t>b</a:t>
            </a:r>
            <a:r>
              <a:rPr lang="en-GB" sz="2000" baseline="-25000" dirty="0">
                <a:cs typeface="Arial" charset="0"/>
              </a:rPr>
              <a:t>1</a:t>
            </a:r>
            <a:r>
              <a:rPr lang="en-GB" sz="2000" dirty="0">
                <a:cs typeface="Arial" charset="0"/>
              </a:rPr>
              <a:t> + </a:t>
            </a:r>
            <a:r>
              <a:rPr lang="en-GB" sz="2000" dirty="0">
                <a:latin typeface="Symbol" pitchFamily="18" charset="2"/>
                <a:cs typeface="Arial" charset="0"/>
              </a:rPr>
              <a:t>b</a:t>
            </a:r>
            <a:r>
              <a:rPr lang="en-GB" sz="2000" baseline="-25000" dirty="0">
                <a:cs typeface="Arial" charset="0"/>
              </a:rPr>
              <a:t>2</a:t>
            </a:r>
            <a:r>
              <a:rPr lang="en-GB" sz="2000" dirty="0">
                <a:cs typeface="Arial" charset="0"/>
              </a:rPr>
              <a:t>*</a:t>
            </a:r>
            <a:r>
              <a:rPr lang="en-GB" sz="2000" i="1" dirty="0">
                <a:cs typeface="Arial" charset="0"/>
              </a:rPr>
              <a:t>output </a:t>
            </a:r>
            <a:r>
              <a:rPr lang="en-GB" sz="2000" dirty="0">
                <a:cs typeface="Arial" charset="0"/>
              </a:rPr>
              <a:t>+ </a:t>
            </a:r>
            <a:r>
              <a:rPr lang="en-GB" sz="2000" dirty="0">
                <a:latin typeface="Symbol" pitchFamily="18" charset="2"/>
                <a:cs typeface="Arial" charset="0"/>
              </a:rPr>
              <a:t>b</a:t>
            </a:r>
            <a:r>
              <a:rPr lang="en-GB" sz="2000" baseline="-25000" dirty="0">
                <a:cs typeface="Arial" charset="0"/>
              </a:rPr>
              <a:t>3</a:t>
            </a:r>
            <a:r>
              <a:rPr lang="en-GB" sz="2000" dirty="0">
                <a:cs typeface="Arial" charset="0"/>
              </a:rPr>
              <a:t>*</a:t>
            </a:r>
            <a:r>
              <a:rPr lang="en-GB" sz="2000" i="1" dirty="0">
                <a:cs typeface="Arial" charset="0"/>
              </a:rPr>
              <a:t>capital</a:t>
            </a: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0E277DB5-238A-4729-8301-7B891921B8A3}" type="slidenum">
              <a:rPr lang="de-AT" altLang="en-US"/>
              <a:pPr>
                <a:defRPr/>
              </a:pPr>
              <a:t>17</a:t>
            </a:fld>
            <a:endParaRPr lang="de-AT"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GB" sz="4000" dirty="0">
                <a:latin typeface="Verdana" pitchFamily="34" charset="0"/>
              </a:rPr>
              <a:t>Labour Demand Function: OLS Estimation</a:t>
            </a:r>
          </a:p>
        </p:txBody>
      </p:sp>
      <p:sp>
        <p:nvSpPr>
          <p:cNvPr id="8" name="Fußzeilenplatzhalter 3"/>
          <p:cNvSpPr>
            <a:spLocks noGrp="1"/>
          </p:cNvSpPr>
          <p:nvPr>
            <p:ph type="ftr" sz="quarter" idx="11"/>
          </p:nvPr>
        </p:nvSpPr>
        <p:spPr/>
        <p:txBody>
          <a:bodyPr/>
          <a:lstStyle/>
          <a:p>
            <a:pPr>
              <a:defRPr/>
            </a:pPr>
            <a:r>
              <a:rPr lang="de-AT" altLang="en-US"/>
              <a:t>Hackl,  Econometrics, Lecture 6</a:t>
            </a:r>
            <a:endParaRPr lang="de-AT" altLang="en-US" dirty="0"/>
          </a:p>
        </p:txBody>
      </p:sp>
      <p:sp>
        <p:nvSpPr>
          <p:cNvPr id="9" name="Foliennummernplatzhalter 4"/>
          <p:cNvSpPr>
            <a:spLocks noGrp="1"/>
          </p:cNvSpPr>
          <p:nvPr>
            <p:ph type="sldNum" sz="quarter" idx="12"/>
          </p:nvPr>
        </p:nvSpPr>
        <p:spPr/>
        <p:txBody>
          <a:bodyPr/>
          <a:lstStyle/>
          <a:p>
            <a:pPr>
              <a:defRPr/>
            </a:pPr>
            <a:fld id="{2A8D7784-5381-4C26-A504-8FAAE7B75110}" type="slidenum">
              <a:rPr lang="de-AT" altLang="en-US"/>
              <a:pPr>
                <a:defRPr/>
              </a:pPr>
              <a:t>18</a:t>
            </a:fld>
            <a:endParaRPr lang="de-AT" altLang="en-US"/>
          </a:p>
        </p:txBody>
      </p:sp>
      <p:sp>
        <p:nvSpPr>
          <p:cNvPr id="10" name="Rechteck 9"/>
          <p:cNvSpPr/>
          <p:nvPr/>
        </p:nvSpPr>
        <p:spPr>
          <a:xfrm>
            <a:off x="428625" y="1601788"/>
            <a:ext cx="8391525" cy="4016375"/>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spAutoFit/>
          </a:bodyPr>
          <a:lstStyle/>
          <a:p>
            <a:pPr>
              <a:defRPr/>
            </a:pPr>
            <a:r>
              <a:rPr lang="en-GB" sz="2000" dirty="0"/>
              <a:t>In logarithmic transforms: Output from GRETL</a:t>
            </a:r>
          </a:p>
          <a:p>
            <a:pPr>
              <a:defRPr/>
            </a:pPr>
            <a:endParaRPr lang="en-GB" sz="1100" dirty="0"/>
          </a:p>
          <a:p>
            <a:pPr>
              <a:defRPr/>
            </a:pPr>
            <a:endParaRPr lang="en-GB" sz="1400" dirty="0"/>
          </a:p>
          <a:p>
            <a:pPr>
              <a:defRPr/>
            </a:pPr>
            <a:r>
              <a:rPr lang="en-GB" sz="1400" dirty="0"/>
              <a:t>Dependent variable : </a:t>
            </a:r>
            <a:r>
              <a:rPr lang="en-GB" sz="1400" dirty="0" err="1"/>
              <a:t>l_LABOUR</a:t>
            </a:r>
            <a:endParaRPr lang="en-GB" sz="1400" dirty="0"/>
          </a:p>
          <a:p>
            <a:pPr>
              <a:defRPr/>
            </a:pPr>
            <a:r>
              <a:rPr lang="en-GB" sz="1400" dirty="0"/>
              <a:t>Heteroskedastic-robust standard errors, variant HC0, </a:t>
            </a:r>
          </a:p>
          <a:p>
            <a:pPr>
              <a:defRPr/>
            </a:pPr>
            <a:endParaRPr lang="en-GB" sz="1400" dirty="0"/>
          </a:p>
          <a:p>
            <a:pPr>
              <a:defRPr/>
            </a:pPr>
            <a:r>
              <a:rPr lang="en-GB" sz="1400" dirty="0"/>
              <a:t>             	 coefficient   	std. error   		t-ratio    		p-value</a:t>
            </a:r>
          </a:p>
          <a:p>
            <a:pPr>
              <a:defRPr/>
            </a:pPr>
            <a:r>
              <a:rPr lang="en-GB" sz="1400" dirty="0"/>
              <a:t>  -------------------------------------------------------------</a:t>
            </a:r>
          </a:p>
          <a:p>
            <a:pPr>
              <a:defRPr/>
            </a:pPr>
            <a:r>
              <a:rPr lang="en-GB" sz="1400" dirty="0"/>
              <a:t>  const            3,01483		0,0566474	       	  53,22     		1,81e-222 ***</a:t>
            </a:r>
          </a:p>
          <a:p>
            <a:pPr>
              <a:defRPr/>
            </a:pPr>
            <a:r>
              <a:rPr lang="en-GB" sz="1400" dirty="0"/>
              <a:t>  l_ OUTPUT  0,878061	 0,0512008	 	  17,15     		2,12e-053 *** </a:t>
            </a:r>
          </a:p>
          <a:p>
            <a:pPr>
              <a:defRPr/>
            </a:pPr>
            <a:r>
              <a:rPr lang="en-GB" sz="1400" dirty="0"/>
              <a:t>  </a:t>
            </a:r>
            <a:r>
              <a:rPr lang="en-GB" sz="1400" dirty="0" err="1"/>
              <a:t>l_CAPITAL</a:t>
            </a:r>
            <a:r>
              <a:rPr lang="en-GB" sz="1400" dirty="0"/>
              <a:t>   0,003699	 0,0429567        	    0,08610      	0,9314</a:t>
            </a:r>
          </a:p>
          <a:p>
            <a:pPr>
              <a:defRPr/>
            </a:pPr>
            <a:endParaRPr lang="en-GB" sz="1400" dirty="0"/>
          </a:p>
          <a:p>
            <a:pPr>
              <a:defRPr/>
            </a:pPr>
            <a:r>
              <a:rPr lang="en-GB" sz="1400" dirty="0"/>
              <a:t>Mean dependent </a:t>
            </a:r>
            <a:r>
              <a:rPr lang="en-GB" sz="1400" dirty="0" err="1"/>
              <a:t>var</a:t>
            </a:r>
            <a:r>
              <a:rPr lang="en-GB" sz="1400" dirty="0"/>
              <a:t>    	                   4,488665   		S.D. dependent </a:t>
            </a:r>
            <a:r>
              <a:rPr lang="en-GB" sz="1400" dirty="0" err="1"/>
              <a:t>var</a:t>
            </a:r>
            <a:r>
              <a:rPr lang="en-GB" sz="1400" dirty="0"/>
              <a:t>    	 	 1,171166</a:t>
            </a:r>
          </a:p>
          <a:p>
            <a:pPr>
              <a:defRPr/>
            </a:pPr>
            <a:r>
              <a:rPr lang="en-GB" sz="1400" dirty="0"/>
              <a:t>Sum squared </a:t>
            </a:r>
            <a:r>
              <a:rPr lang="en-GB" sz="1400" dirty="0" err="1"/>
              <a:t>resid</a:t>
            </a:r>
            <a:r>
              <a:rPr lang="en-GB" sz="1400" dirty="0"/>
              <a:t>	 	158,8931   		 S.E. of regression   		 0,529839</a:t>
            </a:r>
          </a:p>
          <a:p>
            <a:pPr>
              <a:defRPr/>
            </a:pPr>
            <a:r>
              <a:rPr lang="en-GB" sz="1400" dirty="0"/>
              <a:t>R- squared               		0,796052   		 Adjusted R-squared	 	 0,795331</a:t>
            </a:r>
          </a:p>
          <a:p>
            <a:pPr>
              <a:defRPr/>
            </a:pPr>
            <a:r>
              <a:rPr lang="en-GB" sz="1400" dirty="0"/>
              <a:t>F(2, 129)               		 768,7963  		 P-value (F)               		 4,5e-162</a:t>
            </a:r>
          </a:p>
          <a:p>
            <a:pPr>
              <a:defRPr/>
            </a:pPr>
            <a:r>
              <a:rPr lang="en-GB" sz="1400" dirty="0"/>
              <a:t>Log-likelihood          		 -444,4539		</a:t>
            </a:r>
            <a:r>
              <a:rPr lang="en-GB" sz="1400" dirty="0" err="1"/>
              <a:t>Akaike</a:t>
            </a:r>
            <a:r>
              <a:rPr lang="en-GB" sz="1400" dirty="0"/>
              <a:t> criterion       		 894,9078</a:t>
            </a:r>
          </a:p>
          <a:p>
            <a:pPr>
              <a:defRPr/>
            </a:pPr>
            <a:r>
              <a:rPr lang="en-GB" sz="1400" dirty="0"/>
              <a:t>Schwarz criterion      	                    907,9395   	</a:t>
            </a:r>
            <a:r>
              <a:rPr lang="en-GB" sz="1400" dirty="0" err="1"/>
              <a:t>Hannan</a:t>
            </a:r>
            <a:r>
              <a:rPr lang="en-GB" sz="1400" dirty="0"/>
              <a:t>-Quinn		 899,9928</a:t>
            </a:r>
          </a:p>
        </p:txBody>
      </p:sp>
      <p:sp>
        <p:nvSpPr>
          <p:cNvPr id="11" name="Rechteck 10"/>
          <p:cNvSpPr/>
          <p:nvPr/>
        </p:nvSpPr>
        <p:spPr>
          <a:xfrm>
            <a:off x="428625" y="2286000"/>
            <a:ext cx="8358188" cy="33035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GB" sz="4000" dirty="0">
                <a:latin typeface="Verdana" pitchFamily="34" charset="0"/>
              </a:rPr>
              <a:t>GMM Estimation in </a:t>
            </a:r>
            <a:r>
              <a:rPr lang="en-GB" sz="4000" dirty="0">
                <a:solidFill>
                  <a:srgbClr val="FF0000"/>
                </a:solidFill>
                <a:latin typeface="Verdana" pitchFamily="34" charset="0"/>
              </a:rPr>
              <a:t>GRETL</a:t>
            </a:r>
          </a:p>
        </p:txBody>
      </p:sp>
      <p:sp>
        <p:nvSpPr>
          <p:cNvPr id="8" name="Fußzeilenplatzhalter 3"/>
          <p:cNvSpPr>
            <a:spLocks noGrp="1"/>
          </p:cNvSpPr>
          <p:nvPr>
            <p:ph type="ftr" sz="quarter" idx="11"/>
          </p:nvPr>
        </p:nvSpPr>
        <p:spPr/>
        <p:txBody>
          <a:bodyPr/>
          <a:lstStyle/>
          <a:p>
            <a:pPr>
              <a:defRPr/>
            </a:pPr>
            <a:r>
              <a:rPr lang="de-AT" altLang="en-US"/>
              <a:t>Hackl,  Econometrics, Lecture 6</a:t>
            </a:r>
            <a:endParaRPr lang="de-AT" altLang="en-US" dirty="0"/>
          </a:p>
        </p:txBody>
      </p:sp>
      <p:sp>
        <p:nvSpPr>
          <p:cNvPr id="9" name="Foliennummernplatzhalter 4"/>
          <p:cNvSpPr>
            <a:spLocks noGrp="1"/>
          </p:cNvSpPr>
          <p:nvPr>
            <p:ph type="sldNum" sz="quarter" idx="12"/>
          </p:nvPr>
        </p:nvSpPr>
        <p:spPr/>
        <p:txBody>
          <a:bodyPr/>
          <a:lstStyle/>
          <a:p>
            <a:pPr>
              <a:defRPr/>
            </a:pPr>
            <a:fld id="{E483626C-E44E-4040-8BAC-0C1E5251EC0F}" type="slidenum">
              <a:rPr lang="de-AT" altLang="en-US"/>
              <a:pPr>
                <a:defRPr/>
              </a:pPr>
              <a:t>19</a:t>
            </a:fld>
            <a:endParaRPr lang="de-AT" altLang="en-US"/>
          </a:p>
        </p:txBody>
      </p:sp>
      <p:sp>
        <p:nvSpPr>
          <p:cNvPr id="10" name="Rechteck 9"/>
          <p:cNvSpPr/>
          <p:nvPr/>
        </p:nvSpPr>
        <p:spPr>
          <a:xfrm>
            <a:off x="428625" y="1601788"/>
            <a:ext cx="8391525" cy="3987800"/>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spAutoFit/>
          </a:bodyPr>
          <a:lstStyle/>
          <a:p>
            <a:pPr>
              <a:defRPr/>
            </a:pPr>
            <a:r>
              <a:rPr lang="en-GB" sz="2000" dirty="0"/>
              <a:t>Specification of function and orthogonality conditions for labour demand model</a:t>
            </a:r>
          </a:p>
          <a:p>
            <a:pPr>
              <a:defRPr/>
            </a:pPr>
            <a:endParaRPr lang="en-GB" sz="1100" dirty="0"/>
          </a:p>
          <a:p>
            <a:pPr>
              <a:defRPr/>
            </a:pPr>
            <a:endParaRPr lang="en-GB" sz="1400" dirty="0"/>
          </a:p>
          <a:p>
            <a:pPr>
              <a:defRPr/>
            </a:pPr>
            <a:r>
              <a:rPr lang="en-GB" sz="1400" dirty="0"/>
              <a:t># initializations go here</a:t>
            </a:r>
          </a:p>
          <a:p>
            <a:pPr>
              <a:defRPr/>
            </a:pPr>
            <a:r>
              <a:rPr lang="en-GB" sz="1400" dirty="0"/>
              <a:t>matrix X = {const , </a:t>
            </a:r>
            <a:r>
              <a:rPr lang="en-GB" sz="1400" dirty="0" err="1"/>
              <a:t>l_OUTPUT</a:t>
            </a:r>
            <a:r>
              <a:rPr lang="en-GB" sz="1400" dirty="0"/>
              <a:t>, </a:t>
            </a:r>
            <a:r>
              <a:rPr lang="en-GB" sz="1400" dirty="0" err="1"/>
              <a:t>l_CAPITAL</a:t>
            </a:r>
            <a:r>
              <a:rPr lang="en-GB" sz="1400" dirty="0"/>
              <a:t>}</a:t>
            </a:r>
            <a:br>
              <a:rPr lang="en-GB" sz="1400" dirty="0"/>
            </a:br>
            <a:r>
              <a:rPr lang="en-GB" sz="1400" dirty="0"/>
              <a:t>series e = 0</a:t>
            </a:r>
            <a:br>
              <a:rPr lang="en-GB" sz="1400" dirty="0"/>
            </a:br>
            <a:r>
              <a:rPr lang="en-GB" sz="1400" dirty="0"/>
              <a:t>scalar b1 = 0</a:t>
            </a:r>
            <a:br>
              <a:rPr lang="en-GB" sz="1400" dirty="0"/>
            </a:br>
            <a:r>
              <a:rPr lang="en-GB" sz="1400" dirty="0"/>
              <a:t>scalar b2 = 0</a:t>
            </a:r>
          </a:p>
          <a:p>
            <a:pPr>
              <a:defRPr/>
            </a:pPr>
            <a:r>
              <a:rPr lang="en-GB" sz="1400" dirty="0"/>
              <a:t>scalar b3 = 0 </a:t>
            </a:r>
            <a:br>
              <a:rPr lang="en-GB" sz="1400" dirty="0"/>
            </a:br>
            <a:r>
              <a:rPr lang="en-GB" sz="1400" dirty="0"/>
              <a:t>matrix V = I(3)</a:t>
            </a:r>
          </a:p>
          <a:p>
            <a:pPr>
              <a:defRPr/>
            </a:pPr>
            <a:endParaRPr lang="en-GB" sz="1400" dirty="0"/>
          </a:p>
          <a:p>
            <a:pPr>
              <a:defRPr/>
            </a:pPr>
            <a:r>
              <a:rPr lang="en-GB" sz="1400" dirty="0" err="1"/>
              <a:t>gmm</a:t>
            </a:r>
            <a:r>
              <a:rPr lang="en-GB" sz="1400" dirty="0"/>
              <a:t> e = </a:t>
            </a:r>
            <a:r>
              <a:rPr lang="en-GB" sz="1400" dirty="0" err="1"/>
              <a:t>l_LABOuR</a:t>
            </a:r>
            <a:r>
              <a:rPr lang="en-GB" sz="1400" dirty="0"/>
              <a:t> – b1*const – b2*</a:t>
            </a:r>
            <a:r>
              <a:rPr lang="en-GB" sz="1400" dirty="0" err="1"/>
              <a:t>l_OUTPUT</a:t>
            </a:r>
            <a:r>
              <a:rPr lang="en-GB" sz="1400" dirty="0"/>
              <a:t> – b3*</a:t>
            </a:r>
            <a:r>
              <a:rPr lang="en-GB" sz="1400" dirty="0" err="1"/>
              <a:t>l_CAPITAL</a:t>
            </a:r>
            <a:endParaRPr lang="en-GB" sz="1400" dirty="0"/>
          </a:p>
          <a:p>
            <a:pPr>
              <a:defRPr/>
            </a:pPr>
            <a:r>
              <a:rPr lang="en-GB" sz="1400" dirty="0"/>
              <a:t>  </a:t>
            </a:r>
            <a:r>
              <a:rPr lang="en-GB" sz="1400" dirty="0" err="1"/>
              <a:t>orthog</a:t>
            </a:r>
            <a:r>
              <a:rPr lang="en-GB" sz="1400" dirty="0"/>
              <a:t> e; X</a:t>
            </a:r>
          </a:p>
          <a:p>
            <a:pPr>
              <a:defRPr/>
            </a:pPr>
            <a:r>
              <a:rPr lang="en-GB" sz="1400" dirty="0"/>
              <a:t>  weights V</a:t>
            </a:r>
          </a:p>
          <a:p>
            <a:pPr>
              <a:defRPr/>
            </a:pPr>
            <a:r>
              <a:rPr lang="en-GB" sz="1400" dirty="0"/>
              <a:t>  </a:t>
            </a:r>
            <a:r>
              <a:rPr lang="en-GB" sz="1400" dirty="0" err="1"/>
              <a:t>params</a:t>
            </a:r>
            <a:r>
              <a:rPr lang="en-GB" sz="1400" dirty="0"/>
              <a:t> b1 b2 b3 </a:t>
            </a:r>
          </a:p>
          <a:p>
            <a:pPr>
              <a:defRPr/>
            </a:pPr>
            <a:r>
              <a:rPr lang="en-GB" sz="1400" dirty="0"/>
              <a:t>end </a:t>
            </a:r>
            <a:r>
              <a:rPr lang="en-GB" sz="1400" dirty="0" err="1"/>
              <a:t>gmm</a:t>
            </a:r>
            <a:endParaRPr lang="en-GB" sz="1400" dirty="0"/>
          </a:p>
        </p:txBody>
      </p:sp>
      <p:sp>
        <p:nvSpPr>
          <p:cNvPr id="11" name="Rechteck 10"/>
          <p:cNvSpPr/>
          <p:nvPr/>
        </p:nvSpPr>
        <p:spPr>
          <a:xfrm>
            <a:off x="428625" y="2565400"/>
            <a:ext cx="8358188" cy="30241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pPr>
            <a:r>
              <a:rPr lang="en-GB" sz="2000" dirty="0"/>
              <a:t>The GIV Estimator </a:t>
            </a:r>
          </a:p>
          <a:p>
            <a:pPr>
              <a:spcBef>
                <a:spcPts val="500"/>
              </a:spcBef>
            </a:pPr>
            <a:r>
              <a:rPr lang="en-GB" sz="2000" dirty="0"/>
              <a:t>GMM Estimation</a:t>
            </a:r>
          </a:p>
          <a:p>
            <a:pPr>
              <a:spcBef>
                <a:spcPts val="500"/>
              </a:spcBef>
            </a:pPr>
            <a:r>
              <a:rPr lang="en-GB" sz="2000" dirty="0"/>
              <a:t>Econometric Models</a:t>
            </a:r>
          </a:p>
          <a:p>
            <a:pPr>
              <a:spcBef>
                <a:spcPts val="500"/>
              </a:spcBef>
            </a:pPr>
            <a:r>
              <a:rPr lang="en-GB" sz="2000" dirty="0"/>
              <a:t>Dynamic Models</a:t>
            </a:r>
          </a:p>
          <a:p>
            <a:pPr>
              <a:spcBef>
                <a:spcPts val="500"/>
              </a:spcBef>
            </a:pPr>
            <a:r>
              <a:rPr lang="en-GB" sz="2000" dirty="0"/>
              <a:t>Multi-equation Models</a:t>
            </a:r>
          </a:p>
          <a:p>
            <a:pPr>
              <a:spcBef>
                <a:spcPts val="500"/>
              </a:spcBef>
            </a:pPr>
            <a:r>
              <a:rPr lang="en-GB" sz="2000" dirty="0"/>
              <a:t>Time Series Models</a:t>
            </a:r>
          </a:p>
          <a:p>
            <a:pPr>
              <a:spcBef>
                <a:spcPts val="500"/>
              </a:spcBef>
            </a:pPr>
            <a:r>
              <a:rPr lang="en-GB" sz="2000" dirty="0"/>
              <a:t>Models for Limited Dependent Variables</a:t>
            </a:r>
          </a:p>
          <a:p>
            <a:pPr>
              <a:spcBef>
                <a:spcPts val="500"/>
              </a:spcBef>
            </a:pPr>
            <a:r>
              <a:rPr lang="en-GB" sz="2000" dirty="0"/>
              <a:t>Panel Data Models</a:t>
            </a:r>
          </a:p>
          <a:p>
            <a:pPr>
              <a:spcBef>
                <a:spcPts val="500"/>
              </a:spcBef>
            </a:pPr>
            <a:r>
              <a:rPr lang="en-GB" sz="2000" dirty="0"/>
              <a:t>Econometrics II</a:t>
            </a: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D41732F1-2BA2-4672-AA7D-8F622FF1185A}" type="slidenum">
              <a:rPr lang="de-AT" altLang="en-US"/>
              <a:pPr>
                <a:defRPr/>
              </a:pPr>
              <a:t>2</a:t>
            </a:fld>
            <a:endParaRPr lang="de-AT" altLang="en-US"/>
          </a:p>
        </p:txBody>
      </p:sp>
      <p:graphicFrame>
        <p:nvGraphicFramePr>
          <p:cNvPr id="10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39631" name="Formel" r:id="rId4" imgW="139579" imgH="164957" progId="Equation.DSMT4">
                  <p:embed/>
                </p:oleObj>
              </mc:Choice>
              <mc:Fallback>
                <p:oleObj name="Formel" r:id="rId4" imgW="139579" imgH="164957" progId="Equation.DSMT4">
                  <p:embed/>
                  <p:pic>
                    <p:nvPicPr>
                      <p:cNvPr id="1026"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9632" name="Formel" r:id="rId6" imgW="114151" imgH="215619" progId="Equation.3">
                  <p:embed/>
                </p:oleObj>
              </mc:Choice>
              <mc:Fallback>
                <p:oleObj name="Formel" r:id="rId6" imgW="114151" imgH="215619" progId="Equation.3">
                  <p:embed/>
                  <p:pic>
                    <p:nvPicPr>
                      <p:cNvPr id="1027"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213911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GB" sz="4000" dirty="0">
                <a:latin typeface="Verdana" pitchFamily="34" charset="0"/>
              </a:rPr>
              <a:t>Labour Demand Function: GMM Estimation</a:t>
            </a:r>
          </a:p>
        </p:txBody>
      </p:sp>
      <p:sp>
        <p:nvSpPr>
          <p:cNvPr id="8" name="Fußzeilenplatzhalter 3"/>
          <p:cNvSpPr>
            <a:spLocks noGrp="1"/>
          </p:cNvSpPr>
          <p:nvPr>
            <p:ph type="ftr" sz="quarter" idx="11"/>
          </p:nvPr>
        </p:nvSpPr>
        <p:spPr/>
        <p:txBody>
          <a:bodyPr/>
          <a:lstStyle/>
          <a:p>
            <a:pPr>
              <a:defRPr/>
            </a:pPr>
            <a:r>
              <a:rPr lang="de-AT" altLang="en-US"/>
              <a:t>Hackl,  Econometrics, Lecture 6</a:t>
            </a:r>
            <a:endParaRPr lang="de-AT" altLang="en-US" dirty="0"/>
          </a:p>
        </p:txBody>
      </p:sp>
      <p:sp>
        <p:nvSpPr>
          <p:cNvPr id="9" name="Foliennummernplatzhalter 4"/>
          <p:cNvSpPr>
            <a:spLocks noGrp="1"/>
          </p:cNvSpPr>
          <p:nvPr>
            <p:ph type="sldNum" sz="quarter" idx="12"/>
          </p:nvPr>
        </p:nvSpPr>
        <p:spPr/>
        <p:txBody>
          <a:bodyPr/>
          <a:lstStyle/>
          <a:p>
            <a:pPr>
              <a:defRPr/>
            </a:pPr>
            <a:fld id="{961E711C-BF17-4A35-A4FF-68BAC171540A}" type="slidenum">
              <a:rPr lang="de-AT" altLang="en-US"/>
              <a:pPr>
                <a:defRPr/>
              </a:pPr>
              <a:t>20</a:t>
            </a:fld>
            <a:endParaRPr lang="de-AT" altLang="en-US"/>
          </a:p>
        </p:txBody>
      </p:sp>
      <p:sp>
        <p:nvSpPr>
          <p:cNvPr id="10" name="Rechteck 9"/>
          <p:cNvSpPr/>
          <p:nvPr/>
        </p:nvSpPr>
        <p:spPr>
          <a:xfrm>
            <a:off x="428625" y="1601788"/>
            <a:ext cx="8391525" cy="4016375"/>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spAutoFit/>
          </a:bodyPr>
          <a:lstStyle/>
          <a:p>
            <a:pPr>
              <a:defRPr/>
            </a:pPr>
            <a:r>
              <a:rPr lang="en-GB" sz="2000" dirty="0"/>
              <a:t>In logarithmic transforms: Output from GRETL</a:t>
            </a:r>
          </a:p>
          <a:p>
            <a:pPr>
              <a:defRPr/>
            </a:pPr>
            <a:endParaRPr lang="en-GB" sz="1100" dirty="0"/>
          </a:p>
          <a:p>
            <a:pPr>
              <a:defRPr/>
            </a:pPr>
            <a:endParaRPr lang="en-GB" sz="1400" dirty="0"/>
          </a:p>
          <a:p>
            <a:pPr>
              <a:defRPr/>
            </a:pPr>
            <a:r>
              <a:rPr lang="en-GB" sz="1400" dirty="0"/>
              <a:t>Using numerical derivatives</a:t>
            </a:r>
          </a:p>
          <a:p>
            <a:pPr>
              <a:defRPr/>
            </a:pPr>
            <a:r>
              <a:rPr lang="en-GB" sz="1400" dirty="0"/>
              <a:t>Tolerance = 1,81899e-012</a:t>
            </a:r>
          </a:p>
          <a:p>
            <a:pPr>
              <a:defRPr/>
            </a:pPr>
            <a:r>
              <a:rPr lang="en-GB" sz="1400" dirty="0"/>
              <a:t>Function evaluations: 44</a:t>
            </a:r>
          </a:p>
          <a:p>
            <a:pPr>
              <a:defRPr/>
            </a:pPr>
            <a:r>
              <a:rPr lang="en-GB" sz="1400" dirty="0"/>
              <a:t>Evaluations of gradient: 8</a:t>
            </a:r>
          </a:p>
          <a:p>
            <a:pPr>
              <a:defRPr/>
            </a:pPr>
            <a:endParaRPr lang="en-GB" sz="1400" dirty="0"/>
          </a:p>
          <a:p>
            <a:pPr>
              <a:defRPr/>
            </a:pPr>
            <a:r>
              <a:rPr lang="en-GB" sz="1400" dirty="0"/>
              <a:t>Model 8: 1-step GMM, using observations 1-569</a:t>
            </a:r>
          </a:p>
          <a:p>
            <a:pPr>
              <a:defRPr/>
            </a:pPr>
            <a:r>
              <a:rPr lang="en-GB" sz="1400" dirty="0"/>
              <a:t>e = </a:t>
            </a:r>
            <a:r>
              <a:rPr lang="en-GB" sz="1400" dirty="0" err="1"/>
              <a:t>l_LABOUR</a:t>
            </a:r>
            <a:r>
              <a:rPr lang="en-GB" sz="1400" dirty="0"/>
              <a:t> – b1*</a:t>
            </a:r>
            <a:r>
              <a:rPr lang="en-GB" sz="1400" dirty="0" err="1"/>
              <a:t>const</a:t>
            </a:r>
            <a:r>
              <a:rPr lang="en-GB" sz="1400" dirty="0"/>
              <a:t> – b2*</a:t>
            </a:r>
            <a:r>
              <a:rPr lang="en-GB" sz="1400" dirty="0" err="1"/>
              <a:t>l_OUTPUT</a:t>
            </a:r>
            <a:r>
              <a:rPr lang="en-GB" sz="1400" dirty="0"/>
              <a:t> – b3*</a:t>
            </a:r>
            <a:r>
              <a:rPr lang="en-GB" sz="1400" dirty="0" err="1"/>
              <a:t>l_CAPITAL</a:t>
            </a:r>
            <a:endParaRPr lang="en-GB" sz="1400" dirty="0"/>
          </a:p>
          <a:p>
            <a:pPr>
              <a:defRPr/>
            </a:pPr>
            <a:endParaRPr lang="en-GB" sz="1400" dirty="0"/>
          </a:p>
          <a:p>
            <a:pPr>
              <a:defRPr/>
            </a:pPr>
            <a:r>
              <a:rPr lang="en-GB" sz="1400" dirty="0"/>
              <a:t>              estimate    	std. error   	t-ratio     	p-value </a:t>
            </a:r>
          </a:p>
          <a:p>
            <a:pPr>
              <a:defRPr/>
            </a:pPr>
            <a:r>
              <a:rPr lang="en-GB" sz="1400" dirty="0"/>
              <a:t>  --------------------------------------------------------------------------</a:t>
            </a:r>
          </a:p>
          <a:p>
            <a:pPr>
              <a:defRPr/>
            </a:pPr>
            <a:r>
              <a:rPr lang="en-GB" sz="1400" dirty="0"/>
              <a:t>  b1         3,01483      	0,0566474    53,22      0,0000    ***</a:t>
            </a:r>
          </a:p>
          <a:p>
            <a:pPr>
              <a:defRPr/>
            </a:pPr>
            <a:r>
              <a:rPr lang="en-GB" sz="1400" dirty="0"/>
              <a:t>  b2         0,878061     	0,0512008    17,15      6,36e-066 ***</a:t>
            </a:r>
          </a:p>
          <a:p>
            <a:pPr>
              <a:defRPr/>
            </a:pPr>
            <a:r>
              <a:rPr lang="en-GB" sz="1400" dirty="0"/>
              <a:t>  b3         0,00369851   	0,0429567     0,08610   0,9314</a:t>
            </a:r>
          </a:p>
          <a:p>
            <a:pPr>
              <a:defRPr/>
            </a:pPr>
            <a:endParaRPr lang="en-GB" sz="1400" dirty="0"/>
          </a:p>
          <a:p>
            <a:pPr>
              <a:defRPr/>
            </a:pPr>
            <a:r>
              <a:rPr lang="en-GB" sz="1400" dirty="0"/>
              <a:t>  GMM criterion: Q = 1,1394e-031 (TQ = 6,48321e-029)</a:t>
            </a:r>
          </a:p>
        </p:txBody>
      </p:sp>
      <p:sp>
        <p:nvSpPr>
          <p:cNvPr id="11" name="Rechteck 10"/>
          <p:cNvSpPr/>
          <p:nvPr/>
        </p:nvSpPr>
        <p:spPr>
          <a:xfrm>
            <a:off x="428625" y="2286000"/>
            <a:ext cx="8358188" cy="33035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de-AT"/>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en-GB" sz="4000" dirty="0">
                <a:latin typeface="Verdana" pitchFamily="34" charset="0"/>
              </a:rPr>
              <a:t>Labour Demand Functions: Comparison of Estimates</a:t>
            </a:r>
          </a:p>
        </p:txBody>
      </p:sp>
      <p:sp>
        <p:nvSpPr>
          <p:cNvPr id="9225" name="Textplatzhalter 17"/>
          <p:cNvSpPr>
            <a:spLocks noGrp="1"/>
          </p:cNvSpPr>
          <p:nvPr>
            <p:ph type="body" sz="half" idx="1"/>
          </p:nvPr>
        </p:nvSpPr>
        <p:spPr>
          <a:xfrm>
            <a:off x="500063" y="1600200"/>
            <a:ext cx="7959725" cy="4492625"/>
          </a:xfr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lumMod val="75000"/>
              </a:schemeClr>
            </a:solidFill>
          </a:ln>
        </p:spPr>
        <p:txBody>
          <a:bodyPr/>
          <a:lstStyle/>
          <a:p>
            <a:pPr>
              <a:spcBef>
                <a:spcPts val="600"/>
              </a:spcBef>
              <a:buFont typeface="Wingdings" pitchFamily="2" charset="2"/>
              <a:buNone/>
              <a:defRPr/>
            </a:pPr>
            <a:r>
              <a:rPr lang="en-GB" sz="2000" dirty="0"/>
              <a:t>OLS and GMM estimates coincide</a:t>
            </a:r>
          </a:p>
          <a:p>
            <a:pPr>
              <a:spcBef>
                <a:spcPts val="600"/>
              </a:spcBef>
              <a:buFont typeface="Wingdings" pitchFamily="2" charset="2"/>
              <a:buNone/>
              <a:defRPr/>
            </a:pPr>
            <a:endParaRPr lang="de-AT" sz="2000" dirty="0"/>
          </a:p>
          <a:p>
            <a:pPr>
              <a:spcBef>
                <a:spcPts val="600"/>
              </a:spcBef>
              <a:buFont typeface="Wingdings" pitchFamily="2" charset="2"/>
              <a:buNone/>
              <a:defRPr/>
            </a:pPr>
            <a:endParaRPr lang="en-GB" sz="20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0E277DB5-238A-4729-8301-7B891921B8A3}" type="slidenum">
              <a:rPr lang="de-AT" altLang="en-US"/>
              <a:pPr>
                <a:defRPr/>
              </a:pPr>
              <a:t>21</a:t>
            </a:fld>
            <a:endParaRPr lang="de-AT" altLang="en-US"/>
          </a:p>
        </p:txBody>
      </p:sp>
      <p:graphicFrame>
        <p:nvGraphicFramePr>
          <p:cNvPr id="7" name="Tabelle 6"/>
          <p:cNvGraphicFramePr>
            <a:graphicFrameLocks noGrp="1"/>
          </p:cNvGraphicFramePr>
          <p:nvPr/>
        </p:nvGraphicFramePr>
        <p:xfrm>
          <a:off x="3851920" y="2276872"/>
          <a:ext cx="3672409" cy="2595880"/>
        </p:xfrm>
        <a:graphic>
          <a:graphicData uri="http://schemas.openxmlformats.org/drawingml/2006/table">
            <a:tbl>
              <a:tblPr firstRow="1" bandRow="1">
                <a:tableStyleId>{5C22544A-7EE6-4342-B048-85BDC9FD1C3A}</a:tableStyleId>
              </a:tblPr>
              <a:tblGrid>
                <a:gridCol w="1440161">
                  <a:extLst>
                    <a:ext uri="{9D8B030D-6E8A-4147-A177-3AD203B41FA5}">
                      <a16:colId xmlns:a16="http://schemas.microsoft.com/office/drawing/2014/main" val="20000"/>
                    </a:ext>
                  </a:extLst>
                </a:gridCol>
                <a:gridCol w="1116124">
                  <a:extLst>
                    <a:ext uri="{9D8B030D-6E8A-4147-A177-3AD203B41FA5}">
                      <a16:colId xmlns:a16="http://schemas.microsoft.com/office/drawing/2014/main" val="20001"/>
                    </a:ext>
                  </a:extLst>
                </a:gridCol>
                <a:gridCol w="1116124">
                  <a:extLst>
                    <a:ext uri="{9D8B030D-6E8A-4147-A177-3AD203B41FA5}">
                      <a16:colId xmlns:a16="http://schemas.microsoft.com/office/drawing/2014/main" val="20002"/>
                    </a:ext>
                  </a:extLst>
                </a:gridCol>
              </a:tblGrid>
              <a:tr h="370840">
                <a:tc>
                  <a:txBody>
                    <a:bodyPr/>
                    <a:lstStyle/>
                    <a:p>
                      <a:endParaRPr lang="en-GB" dirty="0"/>
                    </a:p>
                  </a:txBody>
                  <a:tcPr/>
                </a:tc>
                <a:tc>
                  <a:txBody>
                    <a:bodyPr/>
                    <a:lstStyle/>
                    <a:p>
                      <a:pPr algn="ctr"/>
                      <a:r>
                        <a:rPr lang="de-AT" dirty="0"/>
                        <a:t>OLS</a:t>
                      </a:r>
                      <a:endParaRPr lang="en-GB" dirty="0"/>
                    </a:p>
                  </a:txBody>
                  <a:tcPr/>
                </a:tc>
                <a:tc>
                  <a:txBody>
                    <a:bodyPr/>
                    <a:lstStyle/>
                    <a:p>
                      <a:pPr algn="ctr"/>
                      <a:r>
                        <a:rPr lang="de-AT" dirty="0"/>
                        <a:t>GMM</a:t>
                      </a:r>
                      <a:endParaRPr lang="en-GB" dirty="0"/>
                    </a:p>
                  </a:txBody>
                  <a:tcPr/>
                </a:tc>
                <a:extLst>
                  <a:ext uri="{0D108BD9-81ED-4DB2-BD59-A6C34878D82A}">
                    <a16:rowId xmlns:a16="http://schemas.microsoft.com/office/drawing/2014/main" val="10000"/>
                  </a:ext>
                </a:extLst>
              </a:tr>
              <a:tr h="370840">
                <a:tc>
                  <a:txBody>
                    <a:bodyPr/>
                    <a:lstStyle/>
                    <a:p>
                      <a:pPr algn="l"/>
                      <a:r>
                        <a:rPr lang="de-AT" dirty="0" err="1"/>
                        <a:t>const</a:t>
                      </a:r>
                      <a:endParaRPr lang="en-GB" dirty="0"/>
                    </a:p>
                  </a:txBody>
                  <a:tcPr anchor="ctr"/>
                </a:tc>
                <a:tc>
                  <a:txBody>
                    <a:bodyPr/>
                    <a:lstStyle/>
                    <a:p>
                      <a:pPr algn="ctr"/>
                      <a:r>
                        <a:rPr lang="de-AT" dirty="0"/>
                        <a:t>3,015</a:t>
                      </a:r>
                      <a:endParaRPr lang="en-GB" dirty="0"/>
                    </a:p>
                  </a:txBody>
                  <a:tcPr anchor="ctr"/>
                </a:tc>
                <a:tc>
                  <a:txBody>
                    <a:bodyPr/>
                    <a:lstStyle/>
                    <a:p>
                      <a:pPr algn="ctr"/>
                      <a:r>
                        <a:rPr lang="en-GB" sz="1800" dirty="0"/>
                        <a:t>3,015</a:t>
                      </a:r>
                      <a:endParaRPr lang="en-GB" dirty="0"/>
                    </a:p>
                  </a:txBody>
                  <a:tcPr anchor="ctr"/>
                </a:tc>
                <a:extLst>
                  <a:ext uri="{0D108BD9-81ED-4DB2-BD59-A6C34878D82A}">
                    <a16:rowId xmlns:a16="http://schemas.microsoft.com/office/drawing/2014/main" val="10001"/>
                  </a:ext>
                </a:extLst>
              </a:tr>
              <a:tr h="370840">
                <a:tc>
                  <a:txBody>
                    <a:bodyPr/>
                    <a:lstStyle/>
                    <a:p>
                      <a:pPr algn="l"/>
                      <a:endParaRPr lang="en-GB" dirty="0"/>
                    </a:p>
                  </a:txBody>
                  <a:tcPr anchor="ctr"/>
                </a:tc>
                <a:tc>
                  <a:txBody>
                    <a:bodyPr/>
                    <a:lstStyle/>
                    <a:p>
                      <a:pPr algn="ctr"/>
                      <a:r>
                        <a:rPr lang="en-GB" sz="1800" dirty="0"/>
                        <a:t>0,057</a:t>
                      </a:r>
                      <a:endParaRPr lang="en-GB" dirty="0"/>
                    </a:p>
                  </a:txBody>
                  <a:tcPr anchor="ctr"/>
                </a:tc>
                <a:tc>
                  <a:txBody>
                    <a:bodyPr/>
                    <a:lstStyle/>
                    <a:p>
                      <a:pPr algn="ctr"/>
                      <a:r>
                        <a:rPr lang="en-GB" sz="1800" dirty="0"/>
                        <a:t>0,057</a:t>
                      </a:r>
                      <a:endParaRPr lang="en-GB" dirty="0"/>
                    </a:p>
                  </a:txBody>
                  <a:tcPr anchor="ctr"/>
                </a:tc>
                <a:extLst>
                  <a:ext uri="{0D108BD9-81ED-4DB2-BD59-A6C34878D82A}">
                    <a16:rowId xmlns:a16="http://schemas.microsoft.com/office/drawing/2014/main" val="10002"/>
                  </a:ext>
                </a:extLst>
              </a:tr>
              <a:tr h="370840">
                <a:tc>
                  <a:txBody>
                    <a:bodyPr/>
                    <a:lstStyle/>
                    <a:p>
                      <a:pPr algn="l"/>
                      <a:r>
                        <a:rPr lang="de-AT" dirty="0"/>
                        <a:t>L_OUTPUT</a:t>
                      </a:r>
                      <a:endParaRPr lang="en-GB" dirty="0"/>
                    </a:p>
                  </a:txBody>
                  <a:tcPr anchor="ctr"/>
                </a:tc>
                <a:tc>
                  <a:txBody>
                    <a:bodyPr/>
                    <a:lstStyle/>
                    <a:p>
                      <a:pPr algn="ctr"/>
                      <a:r>
                        <a:rPr lang="en-GB" sz="1800" dirty="0"/>
                        <a:t>0,878</a:t>
                      </a:r>
                      <a:endParaRPr lang="en-GB" dirty="0"/>
                    </a:p>
                  </a:txBody>
                  <a:tcPr anchor="ctr"/>
                </a:tc>
                <a:tc>
                  <a:txBody>
                    <a:bodyPr/>
                    <a:lstStyle/>
                    <a:p>
                      <a:pPr algn="ctr"/>
                      <a:r>
                        <a:rPr lang="en-GB" sz="1800" dirty="0"/>
                        <a:t>0,878</a:t>
                      </a:r>
                      <a:endParaRPr lang="en-GB" dirty="0"/>
                    </a:p>
                  </a:txBody>
                  <a:tcPr anchor="ctr"/>
                </a:tc>
                <a:extLst>
                  <a:ext uri="{0D108BD9-81ED-4DB2-BD59-A6C34878D82A}">
                    <a16:rowId xmlns:a16="http://schemas.microsoft.com/office/drawing/2014/main" val="10003"/>
                  </a:ext>
                </a:extLst>
              </a:tr>
              <a:tr h="370840">
                <a:tc>
                  <a:txBody>
                    <a:bodyPr/>
                    <a:lstStyle/>
                    <a:p>
                      <a:pPr algn="l"/>
                      <a:endParaRPr lang="en-GB" dirty="0"/>
                    </a:p>
                  </a:txBody>
                  <a:tcPr anchor="ctr"/>
                </a:tc>
                <a:tc>
                  <a:txBody>
                    <a:bodyPr/>
                    <a:lstStyle/>
                    <a:p>
                      <a:pPr algn="ctr"/>
                      <a:r>
                        <a:rPr lang="en-GB" sz="1800" dirty="0"/>
                        <a:t>0,051</a:t>
                      </a:r>
                      <a:endParaRPr lang="en-GB"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GB" sz="1800" dirty="0"/>
                        <a:t>0,051</a:t>
                      </a:r>
                      <a:endParaRPr lang="en-GB" dirty="0"/>
                    </a:p>
                  </a:txBody>
                  <a:tcPr anchor="ctr"/>
                </a:tc>
                <a:extLst>
                  <a:ext uri="{0D108BD9-81ED-4DB2-BD59-A6C34878D82A}">
                    <a16:rowId xmlns:a16="http://schemas.microsoft.com/office/drawing/2014/main" val="10004"/>
                  </a:ext>
                </a:extLst>
              </a:tr>
              <a:tr h="370840">
                <a:tc>
                  <a:txBody>
                    <a:bodyPr/>
                    <a:lstStyle/>
                    <a:p>
                      <a:pPr algn="l"/>
                      <a:r>
                        <a:rPr lang="en-GB" sz="1800" dirty="0" err="1"/>
                        <a:t>l_CAPITAL</a:t>
                      </a:r>
                      <a:endParaRPr lang="en-GB" dirty="0"/>
                    </a:p>
                  </a:txBody>
                  <a:tcPr anchor="ctr"/>
                </a:tc>
                <a:tc>
                  <a:txBody>
                    <a:bodyPr/>
                    <a:lstStyle/>
                    <a:p>
                      <a:pPr algn="ctr"/>
                      <a:r>
                        <a:rPr lang="en-GB" sz="1800" dirty="0"/>
                        <a:t>0,0037</a:t>
                      </a:r>
                      <a:endParaRPr lang="en-GB" dirty="0"/>
                    </a:p>
                  </a:txBody>
                  <a:tcPr anchor="ctr"/>
                </a:tc>
                <a:tc>
                  <a:txBody>
                    <a:bodyPr/>
                    <a:lstStyle/>
                    <a:p>
                      <a:pPr algn="ctr"/>
                      <a:r>
                        <a:rPr lang="en-GB" sz="1800" dirty="0"/>
                        <a:t>0,0037</a:t>
                      </a:r>
                      <a:endParaRPr lang="en-GB" dirty="0"/>
                    </a:p>
                  </a:txBody>
                  <a:tcPr anchor="ctr"/>
                </a:tc>
                <a:extLst>
                  <a:ext uri="{0D108BD9-81ED-4DB2-BD59-A6C34878D82A}">
                    <a16:rowId xmlns:a16="http://schemas.microsoft.com/office/drawing/2014/main" val="10005"/>
                  </a:ext>
                </a:extLst>
              </a:tr>
              <a:tr h="370840">
                <a:tc>
                  <a:txBody>
                    <a:bodyPr/>
                    <a:lstStyle/>
                    <a:p>
                      <a:pPr algn="l"/>
                      <a:endParaRPr lang="en-GB" dirty="0"/>
                    </a:p>
                  </a:txBody>
                  <a:tcPr anchor="ctr"/>
                </a:tc>
                <a:tc>
                  <a:txBody>
                    <a:bodyPr/>
                    <a:lstStyle/>
                    <a:p>
                      <a:pPr algn="ctr"/>
                      <a:r>
                        <a:rPr lang="en-GB" sz="1800" dirty="0"/>
                        <a:t>0,0430</a:t>
                      </a:r>
                      <a:endParaRPr lang="en-GB" dirty="0"/>
                    </a:p>
                  </a:txBody>
                  <a:tcPr anchor="ctr"/>
                </a:tc>
                <a:tc>
                  <a:txBody>
                    <a:bodyPr/>
                    <a:lstStyle/>
                    <a:p>
                      <a:pPr algn="ctr"/>
                      <a:r>
                        <a:rPr lang="en-GB" sz="1800" dirty="0"/>
                        <a:t>0,0430</a:t>
                      </a:r>
                      <a:endParaRPr lang="en-GB" dirty="0"/>
                    </a:p>
                  </a:txBody>
                  <a:tcPr anchor="ctr"/>
                </a:tc>
                <a:extLst>
                  <a:ext uri="{0D108BD9-81ED-4DB2-BD59-A6C34878D82A}">
                    <a16:rowId xmlns:a16="http://schemas.microsoft.com/office/drawing/2014/main" val="10006"/>
                  </a:ext>
                </a:extLst>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C45F5DF0-7FD1-4712-BA21-BE5BAB2E1365}" type="slidenum">
              <a:rPr lang="de-AT" altLang="en-US"/>
              <a:pPr>
                <a:defRPr/>
              </a:pPr>
              <a:t>22</a:t>
            </a:fld>
            <a:endParaRPr lang="de-AT" altLang="en-US" dirty="0"/>
          </a:p>
        </p:txBody>
      </p:sp>
      <p:sp>
        <p:nvSpPr>
          <p:cNvPr id="7175" name="Rectangle 2"/>
          <p:cNvSpPr>
            <a:spLocks noGrp="1" noChangeArrowheads="1"/>
          </p:cNvSpPr>
          <p:nvPr>
            <p:ph type="title"/>
          </p:nvPr>
        </p:nvSpPr>
        <p:spPr/>
        <p:txBody>
          <a:bodyPr/>
          <a:lstStyle/>
          <a:p>
            <a:pPr eaLnBrk="1" hangingPunct="1"/>
            <a:r>
              <a:rPr lang="en-GB" sz="4000" dirty="0">
                <a:latin typeface="Verdana" pitchFamily="34" charset="0"/>
              </a:rPr>
              <a:t>GMM Estimator: Properties</a:t>
            </a:r>
          </a:p>
        </p:txBody>
      </p:sp>
      <p:sp>
        <p:nvSpPr>
          <p:cNvPr id="7176" name="Rectangle 3"/>
          <p:cNvSpPr>
            <a:spLocks noGrp="1" noChangeArrowheads="1"/>
          </p:cNvSpPr>
          <p:nvPr>
            <p:ph type="body" sz="half" idx="1"/>
          </p:nvPr>
        </p:nvSpPr>
        <p:spPr>
          <a:xfrm>
            <a:off x="457200" y="1601788"/>
            <a:ext cx="7896225" cy="4530725"/>
          </a:xfrm>
        </p:spPr>
        <p:txBody>
          <a:bodyPr/>
          <a:lstStyle/>
          <a:p>
            <a:pPr marL="469900" indent="-469900">
              <a:spcBef>
                <a:spcPts val="600"/>
              </a:spcBef>
              <a:buSzPct val="100000"/>
              <a:buFont typeface="Wingdings" pitchFamily="2" charset="2"/>
              <a:buNone/>
            </a:pPr>
            <a:r>
              <a:rPr lang="en-GB" sz="2000" dirty="0">
                <a:cs typeface="Arial" charset="0"/>
              </a:rPr>
              <a:t>Under weak regularity conditions, the GMM estimator is</a:t>
            </a:r>
          </a:p>
          <a:p>
            <a:pPr marL="360000" indent="-360000">
              <a:spcBef>
                <a:spcPts val="600"/>
              </a:spcBef>
            </a:pPr>
            <a:r>
              <a:rPr lang="en-GB" sz="2000" dirty="0">
                <a:cs typeface="Arial" charset="0"/>
              </a:rPr>
              <a:t>consistent (for any </a:t>
            </a:r>
            <a:r>
              <a:rPr lang="en-GB" sz="2000" i="1" dirty="0"/>
              <a:t>W</a:t>
            </a:r>
            <a:r>
              <a:rPr lang="en-GB" sz="2000" baseline="-25000" dirty="0"/>
              <a:t>N</a:t>
            </a:r>
            <a:r>
              <a:rPr lang="en-GB" sz="2000" dirty="0">
                <a:cs typeface="Arial" charset="0"/>
              </a:rPr>
              <a:t>)</a:t>
            </a:r>
          </a:p>
          <a:p>
            <a:pPr marL="360000" indent="-360000">
              <a:spcBef>
                <a:spcPts val="600"/>
              </a:spcBef>
            </a:pPr>
            <a:r>
              <a:rPr lang="en-GB" sz="2000" dirty="0">
                <a:cs typeface="Arial" charset="0"/>
              </a:rPr>
              <a:t>most efficient if </a:t>
            </a:r>
            <a:r>
              <a:rPr lang="en-GB" sz="2000" i="1" dirty="0"/>
              <a:t>W</a:t>
            </a:r>
            <a:r>
              <a:rPr lang="en-GB" sz="2000" baseline="-25000" dirty="0"/>
              <a:t>N</a:t>
            </a:r>
            <a:r>
              <a:rPr lang="en-GB" sz="2000" dirty="0"/>
              <a:t> = </a:t>
            </a:r>
            <a:r>
              <a:rPr lang="en-GB" sz="2000" i="1" dirty="0" err="1">
                <a:cs typeface="Arial" charset="0"/>
              </a:rPr>
              <a:t>W</a:t>
            </a:r>
            <a:r>
              <a:rPr lang="en-GB" sz="2000" baseline="-25000" dirty="0" err="1">
                <a:cs typeface="Arial" charset="0"/>
              </a:rPr>
              <a:t>N</a:t>
            </a:r>
            <a:r>
              <a:rPr lang="en-GB" sz="2000" baseline="30000" dirty="0" err="1">
                <a:cs typeface="Arial" charset="0"/>
              </a:rPr>
              <a:t>opt</a:t>
            </a:r>
            <a:r>
              <a:rPr lang="en-GB" sz="2000" dirty="0">
                <a:cs typeface="Arial" charset="0"/>
              </a:rPr>
              <a:t> = [E{</a:t>
            </a:r>
            <a:r>
              <a:rPr lang="en-GB" sz="2000" i="1" dirty="0"/>
              <a:t>f</a:t>
            </a:r>
            <a:r>
              <a:rPr lang="en-GB" sz="2000" dirty="0"/>
              <a:t>(</a:t>
            </a:r>
            <a:r>
              <a:rPr lang="en-GB" sz="2000" i="1" dirty="0" err="1"/>
              <a:t>w</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θ)</a:t>
            </a:r>
            <a:r>
              <a:rPr lang="en-GB" sz="2000" i="1" dirty="0"/>
              <a:t> f</a:t>
            </a:r>
            <a:r>
              <a:rPr lang="en-GB" sz="2000" dirty="0"/>
              <a:t>(</a:t>
            </a:r>
            <a:r>
              <a:rPr lang="en-GB" sz="2000" i="1" dirty="0" err="1"/>
              <a:t>w</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θ)’}]</a:t>
            </a:r>
            <a:r>
              <a:rPr lang="en-GB" sz="2000" baseline="30000" dirty="0">
                <a:cs typeface="Arial" charset="0"/>
              </a:rPr>
              <a:t>-1</a:t>
            </a:r>
            <a:endParaRPr lang="en-GB" sz="2000" dirty="0">
              <a:cs typeface="Arial" charset="0"/>
            </a:endParaRPr>
          </a:p>
          <a:p>
            <a:pPr marL="360000" indent="-360000">
              <a:spcBef>
                <a:spcPts val="600"/>
              </a:spcBef>
            </a:pPr>
            <a:r>
              <a:rPr lang="en-GB" sz="2000" dirty="0">
                <a:cs typeface="Arial" charset="0"/>
              </a:rPr>
              <a:t>asymptotically normal:</a:t>
            </a:r>
          </a:p>
          <a:p>
            <a:pPr marL="360000" indent="-360000">
              <a:spcBef>
                <a:spcPts val="600"/>
              </a:spcBef>
              <a:buFont typeface="Wingdings" pitchFamily="2" charset="2"/>
              <a:buNone/>
            </a:pPr>
            <a:r>
              <a:rPr lang="en-GB" sz="2000" dirty="0">
                <a:cs typeface="Arial" charset="0"/>
              </a:rPr>
              <a:t>	where </a:t>
            </a:r>
            <a:r>
              <a:rPr lang="en-GB" sz="2000" i="1" dirty="0">
                <a:cs typeface="Arial" charset="0"/>
              </a:rPr>
              <a:t>V</a:t>
            </a:r>
            <a:r>
              <a:rPr lang="en-GB" sz="2000" dirty="0">
                <a:cs typeface="Arial" charset="0"/>
              </a:rPr>
              <a:t> </a:t>
            </a:r>
            <a:r>
              <a:rPr lang="en-GB" sz="2000" dirty="0"/>
              <a:t>= </a:t>
            </a:r>
            <a:r>
              <a:rPr lang="en-GB" sz="2000" i="1" dirty="0"/>
              <a:t>D</a:t>
            </a:r>
            <a:r>
              <a:rPr lang="en-GB" sz="2000" dirty="0"/>
              <a:t> </a:t>
            </a:r>
            <a:r>
              <a:rPr lang="en-GB" sz="2000" i="1" dirty="0" err="1"/>
              <a:t>W</a:t>
            </a:r>
            <a:r>
              <a:rPr lang="en-GB" sz="2000" baseline="-25000" dirty="0" err="1">
                <a:cs typeface="Arial" charset="0"/>
              </a:rPr>
              <a:t>N</a:t>
            </a:r>
            <a:r>
              <a:rPr lang="en-GB" sz="2000" baseline="30000" dirty="0" err="1"/>
              <a:t>opt</a:t>
            </a:r>
            <a:r>
              <a:rPr lang="en-GB" sz="2000" dirty="0"/>
              <a:t> </a:t>
            </a:r>
            <a:r>
              <a:rPr lang="en-GB" sz="2000" i="1" dirty="0"/>
              <a:t>D’</a:t>
            </a:r>
            <a:r>
              <a:rPr lang="en-GB" sz="2000" dirty="0">
                <a:cs typeface="Arial" charset="0"/>
              </a:rPr>
              <a:t> with the </a:t>
            </a:r>
            <a:r>
              <a:rPr lang="en-GB" sz="2000" i="1" dirty="0" err="1">
                <a:cs typeface="Arial" charset="0"/>
              </a:rPr>
              <a:t>K</a:t>
            </a:r>
            <a:r>
              <a:rPr lang="en-GB" sz="2000" dirty="0" err="1">
                <a:cs typeface="Arial" charset="0"/>
              </a:rPr>
              <a:t>x</a:t>
            </a:r>
            <a:r>
              <a:rPr lang="en-GB" sz="2000" i="1" dirty="0" err="1">
                <a:cs typeface="Arial" charset="0"/>
              </a:rPr>
              <a:t>R</a:t>
            </a:r>
            <a:r>
              <a:rPr lang="en-GB" sz="2000" dirty="0">
                <a:cs typeface="Arial" charset="0"/>
              </a:rPr>
              <a:t> matrix of derivatives</a:t>
            </a:r>
          </a:p>
          <a:p>
            <a:pPr marL="360000" indent="-360000">
              <a:spcBef>
                <a:spcPts val="600"/>
              </a:spcBef>
              <a:buFont typeface="Wingdings" pitchFamily="2" charset="2"/>
              <a:buNone/>
            </a:pPr>
            <a:endParaRPr lang="en-GB" sz="2000" dirty="0">
              <a:cs typeface="Arial" charset="0"/>
            </a:endParaRPr>
          </a:p>
          <a:p>
            <a:pPr marL="360000" indent="-360000">
              <a:spcBef>
                <a:spcPts val="600"/>
              </a:spcBef>
              <a:buFont typeface="Wingdings" pitchFamily="2" charset="2"/>
              <a:buNone/>
            </a:pPr>
            <a:endParaRPr lang="en-GB" sz="1600" dirty="0">
              <a:cs typeface="Arial" charset="0"/>
            </a:endParaRPr>
          </a:p>
          <a:p>
            <a:pPr marL="360000" indent="-360000">
              <a:spcBef>
                <a:spcPts val="600"/>
              </a:spcBef>
              <a:buFont typeface="Wingdings" pitchFamily="2" charset="2"/>
              <a:buNone/>
            </a:pPr>
            <a:r>
              <a:rPr lang="en-GB" sz="2000" dirty="0">
                <a:cs typeface="Arial" charset="0"/>
              </a:rPr>
              <a:t>The covariance matrix </a:t>
            </a:r>
            <a:r>
              <a:rPr lang="en-GB" sz="2000" i="1" dirty="0">
                <a:cs typeface="Arial" charset="0"/>
              </a:rPr>
              <a:t>V</a:t>
            </a:r>
            <a:r>
              <a:rPr lang="en-GB" sz="2000" baseline="30000" dirty="0">
                <a:cs typeface="Arial" charset="0"/>
              </a:rPr>
              <a:t>-1</a:t>
            </a:r>
            <a:r>
              <a:rPr lang="en-GB" sz="2000" dirty="0">
                <a:cs typeface="Arial" charset="0"/>
              </a:rPr>
              <a:t> can be estimated by substituting the population parameters θ </a:t>
            </a:r>
            <a:r>
              <a:rPr lang="en-GB" sz="2000" dirty="0"/>
              <a:t>by sample equivalents    evaluated at the GMM estimates </a:t>
            </a:r>
            <a:r>
              <a:rPr lang="en-GB" sz="2000" dirty="0">
                <a:cs typeface="Arial" charset="0"/>
              </a:rPr>
              <a:t>in </a:t>
            </a:r>
            <a:r>
              <a:rPr lang="en-GB" sz="2000" i="1" dirty="0">
                <a:cs typeface="Arial" charset="0"/>
              </a:rPr>
              <a:t>D</a:t>
            </a:r>
            <a:r>
              <a:rPr lang="en-GB" sz="2000" dirty="0">
                <a:cs typeface="Arial" charset="0"/>
              </a:rPr>
              <a:t> and </a:t>
            </a:r>
            <a:r>
              <a:rPr lang="en-GB" sz="2000" i="1" dirty="0" err="1"/>
              <a:t>W</a:t>
            </a:r>
            <a:r>
              <a:rPr lang="en-GB" sz="2000" baseline="-25000" dirty="0" err="1">
                <a:cs typeface="Arial" charset="0"/>
              </a:rPr>
              <a:t>N</a:t>
            </a:r>
            <a:r>
              <a:rPr lang="en-GB" sz="2000" baseline="30000" dirty="0" err="1"/>
              <a:t>opt</a:t>
            </a:r>
            <a:r>
              <a:rPr lang="en-GB" sz="2000" dirty="0"/>
              <a:t> </a:t>
            </a:r>
            <a:endParaRPr lang="en-GB" sz="2000" dirty="0">
              <a:cs typeface="Arial" charset="0"/>
            </a:endParaRPr>
          </a:p>
          <a:p>
            <a:pPr marL="469900" indent="-469900">
              <a:lnSpc>
                <a:spcPct val="80000"/>
              </a:lnSpc>
              <a:spcBef>
                <a:spcPts val="600"/>
              </a:spcBef>
              <a:buFont typeface="Wingdings" pitchFamily="2" charset="2"/>
              <a:buNone/>
            </a:pPr>
            <a:endParaRPr lang="en-GB" sz="2000" dirty="0">
              <a:cs typeface="Arial" charset="0"/>
            </a:endParaRPr>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graphicFrame>
        <p:nvGraphicFramePr>
          <p:cNvPr id="7170" name="Object 8"/>
          <p:cNvGraphicFramePr>
            <a:graphicFrameLocks noChangeAspect="1"/>
          </p:cNvGraphicFramePr>
          <p:nvPr/>
        </p:nvGraphicFramePr>
        <p:xfrm>
          <a:off x="3584575" y="2741613"/>
          <a:ext cx="2508250" cy="471487"/>
        </p:xfrm>
        <a:graphic>
          <a:graphicData uri="http://schemas.openxmlformats.org/presentationml/2006/ole">
            <mc:AlternateContent xmlns:mc="http://schemas.openxmlformats.org/markup-compatibility/2006">
              <mc:Choice xmlns:v="urn:schemas-microsoft-com:vml" Requires="v">
                <p:oleObj spid="_x0000_s7208" name="Equation" r:id="rId4" imgW="1485720" imgH="279360" progId="Equation.DSMT4">
                  <p:embed/>
                </p:oleObj>
              </mc:Choice>
              <mc:Fallback>
                <p:oleObj name="Equation" r:id="rId4" imgW="1485720" imgH="279360" progId="Equation.DSMT4">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84575" y="2741613"/>
                        <a:ext cx="2508250" cy="4714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1" name="Object 4"/>
          <p:cNvGraphicFramePr>
            <a:graphicFrameLocks noChangeAspect="1"/>
          </p:cNvGraphicFramePr>
          <p:nvPr/>
        </p:nvGraphicFramePr>
        <p:xfrm>
          <a:off x="1558925" y="3492500"/>
          <a:ext cx="2500313" cy="819150"/>
        </p:xfrm>
        <a:graphic>
          <a:graphicData uri="http://schemas.openxmlformats.org/presentationml/2006/ole">
            <mc:AlternateContent xmlns:mc="http://schemas.openxmlformats.org/markup-compatibility/2006">
              <mc:Choice xmlns:v="urn:schemas-microsoft-com:vml" Requires="v">
                <p:oleObj spid="_x0000_s7209" name="Equation" r:id="rId6" imgW="1320480" imgH="431640" progId="Equation.DSMT4">
                  <p:embed/>
                </p:oleObj>
              </mc:Choice>
              <mc:Fallback>
                <p:oleObj name="Equation" r:id="rId6" imgW="1320480" imgH="431640" progId="Equation.DSMT4">
                  <p:embed/>
                  <p:pic>
                    <p:nvPicPr>
                      <p:cNvPr id="0"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58925" y="3492500"/>
                        <a:ext cx="2500313" cy="819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172" name="Object 11"/>
          <p:cNvGraphicFramePr>
            <a:graphicFrameLocks noChangeAspect="1"/>
          </p:cNvGraphicFramePr>
          <p:nvPr/>
        </p:nvGraphicFramePr>
        <p:xfrm>
          <a:off x="6281004" y="4522148"/>
          <a:ext cx="190500" cy="358775"/>
        </p:xfrm>
        <a:graphic>
          <a:graphicData uri="http://schemas.openxmlformats.org/presentationml/2006/ole">
            <mc:AlternateContent xmlns:mc="http://schemas.openxmlformats.org/markup-compatibility/2006">
              <mc:Choice xmlns:v="urn:schemas-microsoft-com:vml" Requires="v">
                <p:oleObj spid="_x0000_s7210" name="Equation" r:id="rId8" imgW="114120" imgH="215640" progId="Equation.DSMT4">
                  <p:embed/>
                </p:oleObj>
              </mc:Choice>
              <mc:Fallback>
                <p:oleObj name="Equation" r:id="rId8" imgW="114120" imgH="215640" progId="Equation.DSMT4">
                  <p:embed/>
                  <p:pic>
                    <p:nvPicPr>
                      <p:cNvPr id="0" name="Object 11"/>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81004" y="4522148"/>
                        <a:ext cx="190500" cy="358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5"/>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6"/>
          <p:cNvSpPr>
            <a:spLocks noGrp="1"/>
          </p:cNvSpPr>
          <p:nvPr>
            <p:ph type="sldNum" sz="quarter" idx="12"/>
          </p:nvPr>
        </p:nvSpPr>
        <p:spPr/>
        <p:txBody>
          <a:bodyPr/>
          <a:lstStyle/>
          <a:p>
            <a:pPr>
              <a:defRPr/>
            </a:pPr>
            <a:fld id="{1A6FA082-5C32-4D78-BB4E-BBA5390D88C3}" type="slidenum">
              <a:rPr lang="de-AT" altLang="en-US"/>
              <a:pPr>
                <a:defRPr/>
              </a:pPr>
              <a:t>23</a:t>
            </a:fld>
            <a:endParaRPr lang="de-AT" altLang="en-US" dirty="0"/>
          </a:p>
        </p:txBody>
      </p:sp>
      <p:sp>
        <p:nvSpPr>
          <p:cNvPr id="8199" name="Rectangle 2"/>
          <p:cNvSpPr>
            <a:spLocks noGrp="1" noChangeArrowheads="1"/>
          </p:cNvSpPr>
          <p:nvPr>
            <p:ph type="title"/>
          </p:nvPr>
        </p:nvSpPr>
        <p:spPr/>
        <p:txBody>
          <a:bodyPr/>
          <a:lstStyle/>
          <a:p>
            <a:pPr eaLnBrk="1" hangingPunct="1"/>
            <a:r>
              <a:rPr lang="en-GB" sz="4000" dirty="0">
                <a:latin typeface="Verdana" pitchFamily="34" charset="0"/>
              </a:rPr>
              <a:t>GMM Estimator: Calculation</a:t>
            </a:r>
          </a:p>
        </p:txBody>
      </p:sp>
      <p:sp>
        <p:nvSpPr>
          <p:cNvPr id="8200" name="Rectangle 3"/>
          <p:cNvSpPr>
            <a:spLocks noGrp="1" noChangeArrowheads="1"/>
          </p:cNvSpPr>
          <p:nvPr>
            <p:ph type="body" sz="half" idx="1"/>
          </p:nvPr>
        </p:nvSpPr>
        <p:spPr>
          <a:xfrm>
            <a:off x="457200" y="1601788"/>
            <a:ext cx="7896225" cy="4530725"/>
          </a:xfrm>
        </p:spPr>
        <p:txBody>
          <a:bodyPr/>
          <a:lstStyle/>
          <a:p>
            <a:pPr marL="360000" indent="-360000">
              <a:buSzPct val="100000"/>
              <a:buFont typeface="Garamond" pitchFamily="18" charset="0"/>
              <a:buAutoNum type="arabicPeriod"/>
            </a:pPr>
            <a:r>
              <a:rPr lang="en-GB" sz="2000" dirty="0"/>
              <a:t>One-step GMM estimator: Choose a positive definite </a:t>
            </a:r>
            <a:r>
              <a:rPr lang="en-GB" sz="2000" i="1" dirty="0"/>
              <a:t>W</a:t>
            </a:r>
            <a:r>
              <a:rPr lang="en-GB" sz="2000" baseline="-25000" dirty="0">
                <a:cs typeface="Arial" charset="0"/>
              </a:rPr>
              <a:t>N</a:t>
            </a:r>
            <a:r>
              <a:rPr lang="en-GB" sz="2000" i="1" dirty="0"/>
              <a:t>, e.g., W</a:t>
            </a:r>
            <a:r>
              <a:rPr lang="en-GB" sz="2000" baseline="-25000" dirty="0">
                <a:cs typeface="Arial" charset="0"/>
              </a:rPr>
              <a:t>N</a:t>
            </a:r>
            <a:r>
              <a:rPr lang="en-GB" sz="2000" i="1" dirty="0"/>
              <a:t> = I</a:t>
            </a:r>
            <a:r>
              <a:rPr lang="en-GB" sz="2000" baseline="-25000" dirty="0">
                <a:cs typeface="Arial" charset="0"/>
              </a:rPr>
              <a:t>N</a:t>
            </a:r>
            <a:r>
              <a:rPr lang="en-GB" sz="2000" dirty="0"/>
              <a:t>, optimization gives     (consistent, but not efficient)</a:t>
            </a:r>
          </a:p>
          <a:p>
            <a:pPr marL="360000" indent="-360000">
              <a:buSzPct val="100000"/>
              <a:buFont typeface="Garamond" pitchFamily="18" charset="0"/>
              <a:buAutoNum type="arabicPeriod"/>
            </a:pPr>
            <a:r>
              <a:rPr lang="en-GB" sz="2000" dirty="0"/>
              <a:t>Two-step GMM estimator: use the one-step estimator      to estimate </a:t>
            </a:r>
            <a:r>
              <a:rPr lang="en-GB" sz="2000" i="1" dirty="0"/>
              <a:t>V</a:t>
            </a:r>
            <a:r>
              <a:rPr lang="en-GB" sz="2000" dirty="0"/>
              <a:t> = </a:t>
            </a:r>
            <a:r>
              <a:rPr lang="en-GB" sz="2000" i="1" dirty="0"/>
              <a:t>D</a:t>
            </a:r>
            <a:r>
              <a:rPr lang="en-GB" sz="2000" dirty="0"/>
              <a:t> </a:t>
            </a:r>
            <a:r>
              <a:rPr lang="en-GB" sz="2000" i="1" dirty="0" err="1"/>
              <a:t>W</a:t>
            </a:r>
            <a:r>
              <a:rPr lang="en-GB" sz="2000" baseline="-25000" dirty="0" err="1"/>
              <a:t>N</a:t>
            </a:r>
            <a:r>
              <a:rPr lang="en-GB" sz="2000" baseline="30000" dirty="0" err="1"/>
              <a:t>opt</a:t>
            </a:r>
            <a:r>
              <a:rPr lang="en-GB" sz="2000" dirty="0"/>
              <a:t> </a:t>
            </a:r>
            <a:r>
              <a:rPr lang="en-GB" sz="2000" i="1" dirty="0"/>
              <a:t>D</a:t>
            </a:r>
            <a:r>
              <a:rPr lang="en-GB" sz="2000" dirty="0"/>
              <a:t>‘, repeat optimization with </a:t>
            </a:r>
            <a:r>
              <a:rPr lang="en-GB" sz="2000" i="1" dirty="0"/>
              <a:t>W</a:t>
            </a:r>
            <a:r>
              <a:rPr lang="en-GB" sz="2000" baseline="-25000" dirty="0">
                <a:cs typeface="Arial" charset="0"/>
              </a:rPr>
              <a:t>N</a:t>
            </a:r>
            <a:r>
              <a:rPr lang="en-GB" sz="2000" dirty="0"/>
              <a:t> = </a:t>
            </a:r>
            <a:r>
              <a:rPr lang="en-GB" sz="2000" i="1" dirty="0"/>
              <a:t>V</a:t>
            </a:r>
            <a:r>
              <a:rPr lang="en-GB" sz="2000" baseline="30000" dirty="0"/>
              <a:t>-1</a:t>
            </a:r>
            <a:r>
              <a:rPr lang="en-GB" sz="2000" dirty="0"/>
              <a:t>; this gives </a:t>
            </a:r>
          </a:p>
          <a:p>
            <a:pPr marL="360000" indent="-360000">
              <a:buSzPct val="100000"/>
              <a:buFont typeface="Garamond" pitchFamily="18" charset="0"/>
              <a:buAutoNum type="arabicPeriod"/>
            </a:pPr>
            <a:r>
              <a:rPr lang="en-GB" sz="2000" dirty="0"/>
              <a:t>Iterated GMM estimator: Repeat step 2 until convergence </a:t>
            </a:r>
          </a:p>
          <a:p>
            <a:pPr marL="360000" indent="-360000">
              <a:buSzPct val="100000"/>
              <a:buFont typeface="Wingdings" pitchFamily="2" charset="2"/>
              <a:buNone/>
            </a:pPr>
            <a:r>
              <a:rPr lang="en-GB" sz="2000" dirty="0"/>
              <a:t>If </a:t>
            </a:r>
            <a:r>
              <a:rPr lang="en-GB" sz="2000" i="1" dirty="0"/>
              <a:t>R</a:t>
            </a:r>
            <a:r>
              <a:rPr lang="en-GB" sz="2000" dirty="0"/>
              <a:t> = </a:t>
            </a:r>
            <a:r>
              <a:rPr lang="en-GB" sz="2000" i="1" dirty="0"/>
              <a:t>K</a:t>
            </a:r>
            <a:r>
              <a:rPr lang="en-GB" sz="2000" dirty="0"/>
              <a:t>, the GMM estimator is the same for any </a:t>
            </a:r>
            <a:r>
              <a:rPr lang="en-GB" sz="2000" i="1" dirty="0"/>
              <a:t>W</a:t>
            </a:r>
            <a:r>
              <a:rPr lang="en-GB" sz="2000" baseline="-25000" dirty="0">
                <a:cs typeface="Arial" charset="0"/>
              </a:rPr>
              <a:t>N</a:t>
            </a:r>
            <a:r>
              <a:rPr lang="en-GB" sz="2000" dirty="0"/>
              <a:t>, only step 1 is needed; the objective function Q</a:t>
            </a:r>
            <a:r>
              <a:rPr lang="en-GB" sz="2000" baseline="-25000" dirty="0"/>
              <a:t>N</a:t>
            </a:r>
            <a:r>
              <a:rPr lang="en-GB" sz="2000" dirty="0"/>
              <a:t>(</a:t>
            </a:r>
            <a:r>
              <a:rPr lang="en-GB" sz="2000" dirty="0">
                <a:cs typeface="Arial" charset="0"/>
              </a:rPr>
              <a:t>θ) is zero at the minimum</a:t>
            </a:r>
            <a:r>
              <a:rPr lang="en-GB" sz="2000" dirty="0"/>
              <a:t> </a:t>
            </a:r>
          </a:p>
          <a:p>
            <a:pPr marL="360000" indent="-360000">
              <a:buSzPct val="100000"/>
              <a:buFont typeface="Wingdings" pitchFamily="2" charset="2"/>
              <a:buNone/>
            </a:pPr>
            <a:r>
              <a:rPr lang="en-GB" sz="2000" dirty="0"/>
              <a:t>If </a:t>
            </a:r>
            <a:r>
              <a:rPr lang="en-GB" sz="2000" i="1" dirty="0"/>
              <a:t>R</a:t>
            </a:r>
            <a:r>
              <a:rPr lang="en-GB" sz="2000" dirty="0"/>
              <a:t> &gt; </a:t>
            </a:r>
            <a:r>
              <a:rPr lang="en-GB" sz="2000" i="1" dirty="0"/>
              <a:t>K</a:t>
            </a:r>
            <a:r>
              <a:rPr lang="en-GB" sz="2000" dirty="0"/>
              <a:t>, step 2 is needed to achieve efficiency</a:t>
            </a:r>
            <a:endParaRPr lang="en-GB" sz="2000" dirty="0">
              <a:cs typeface="Arial" charset="0"/>
            </a:endParaRPr>
          </a:p>
        </p:txBody>
      </p:sp>
      <p:sp>
        <p:nvSpPr>
          <p:cNvPr id="7" name="Datumsplatzhalter 6"/>
          <p:cNvSpPr>
            <a:spLocks noGrp="1"/>
          </p:cNvSpPr>
          <p:nvPr>
            <p:ph type="dt" sz="quarter" idx="10"/>
          </p:nvPr>
        </p:nvSpPr>
        <p:spPr/>
        <p:txBody>
          <a:bodyPr/>
          <a:lstStyle/>
          <a:p>
            <a:pPr>
              <a:defRPr/>
            </a:pPr>
            <a:r>
              <a:rPr lang="tr-TR" altLang="en-US"/>
              <a:t>Dec 13, 2018</a:t>
            </a:r>
            <a:endParaRPr lang="de-AT" altLang="en-US" dirty="0"/>
          </a:p>
        </p:txBody>
      </p:sp>
      <p:graphicFrame>
        <p:nvGraphicFramePr>
          <p:cNvPr id="8194" name="Object 6"/>
          <p:cNvGraphicFramePr>
            <a:graphicFrameLocks noChangeAspect="1"/>
          </p:cNvGraphicFramePr>
          <p:nvPr/>
        </p:nvGraphicFramePr>
        <p:xfrm>
          <a:off x="3939434" y="1872611"/>
          <a:ext cx="361950" cy="484187"/>
        </p:xfrm>
        <a:graphic>
          <a:graphicData uri="http://schemas.openxmlformats.org/presentationml/2006/ole">
            <mc:AlternateContent xmlns:mc="http://schemas.openxmlformats.org/markup-compatibility/2006">
              <mc:Choice xmlns:v="urn:schemas-microsoft-com:vml" Requires="v">
                <p:oleObj spid="_x0000_s8232" name="Equation" r:id="rId4" imgW="152280" imgH="253800" progId="Equation.DSMT4">
                  <p:embed/>
                </p:oleObj>
              </mc:Choice>
              <mc:Fallback>
                <p:oleObj name="Equation" r:id="rId4" imgW="152280" imgH="253800" progId="Equation.DSMT4">
                  <p:embed/>
                  <p:pic>
                    <p:nvPicPr>
                      <p:cNvPr id="0" name="Object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9434" y="1872611"/>
                        <a:ext cx="361950" cy="484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5" name="Object 7"/>
          <p:cNvGraphicFramePr>
            <a:graphicFrameLocks noChangeAspect="1"/>
          </p:cNvGraphicFramePr>
          <p:nvPr/>
        </p:nvGraphicFramePr>
        <p:xfrm>
          <a:off x="1547664" y="2873375"/>
          <a:ext cx="385762" cy="458788"/>
        </p:xfrm>
        <a:graphic>
          <a:graphicData uri="http://schemas.openxmlformats.org/presentationml/2006/ole">
            <mc:AlternateContent xmlns:mc="http://schemas.openxmlformats.org/markup-compatibility/2006">
              <mc:Choice xmlns:v="urn:schemas-microsoft-com:vml" Requires="v">
                <p:oleObj spid="_x0000_s8233" name="Equation" r:id="rId6" imgW="164880" imgH="253800" progId="Equation.DSMT4">
                  <p:embed/>
                </p:oleObj>
              </mc:Choice>
              <mc:Fallback>
                <p:oleObj name="Equation" r:id="rId6" imgW="164880" imgH="253800" progId="Equation.DSMT4">
                  <p:embed/>
                  <p:pic>
                    <p:nvPicPr>
                      <p:cNvPr id="0"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47664" y="2873375"/>
                        <a:ext cx="385762" cy="4587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8196" name="Object 6"/>
          <p:cNvGraphicFramePr>
            <a:graphicFrameLocks noChangeAspect="1"/>
          </p:cNvGraphicFramePr>
          <p:nvPr/>
        </p:nvGraphicFramePr>
        <p:xfrm>
          <a:off x="6965680" y="2224088"/>
          <a:ext cx="361950" cy="484187"/>
        </p:xfrm>
        <a:graphic>
          <a:graphicData uri="http://schemas.openxmlformats.org/presentationml/2006/ole">
            <mc:AlternateContent xmlns:mc="http://schemas.openxmlformats.org/markup-compatibility/2006">
              <mc:Choice xmlns:v="urn:schemas-microsoft-com:vml" Requires="v">
                <p:oleObj spid="_x0000_s8234" name="Equation" r:id="rId8" imgW="152280" imgH="253800" progId="Equation.DSMT4">
                  <p:embed/>
                </p:oleObj>
              </mc:Choice>
              <mc:Fallback>
                <p:oleObj name="Equation" r:id="rId8" imgW="152280" imgH="253800" progId="Equation.DSMT4">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65680" y="2224088"/>
                        <a:ext cx="361950" cy="4841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r>
              <a:rPr lang="en-GB" sz="4000" dirty="0">
                <a:latin typeface="Verdana" pitchFamily="34" charset="0"/>
              </a:rPr>
              <a:t>GMM and Other Estimation Methods</a:t>
            </a:r>
          </a:p>
        </p:txBody>
      </p:sp>
      <p:sp>
        <p:nvSpPr>
          <p:cNvPr id="54275" name="Textplatzhalter 17"/>
          <p:cNvSpPr>
            <a:spLocks noGrp="1"/>
          </p:cNvSpPr>
          <p:nvPr>
            <p:ph type="body" sz="half" idx="1"/>
          </p:nvPr>
        </p:nvSpPr>
        <p:spPr>
          <a:xfrm>
            <a:off x="500063" y="1600200"/>
            <a:ext cx="7858125" cy="4400550"/>
          </a:xfrm>
        </p:spPr>
        <p:txBody>
          <a:bodyPr/>
          <a:lstStyle/>
          <a:p>
            <a:pPr>
              <a:spcBef>
                <a:spcPts val="600"/>
              </a:spcBef>
            </a:pPr>
            <a:r>
              <a:rPr lang="en-GB" sz="2000" dirty="0"/>
              <a:t>GMM estimation generalizes the method of moments estimation</a:t>
            </a:r>
          </a:p>
          <a:p>
            <a:pPr>
              <a:spcBef>
                <a:spcPts val="600"/>
              </a:spcBef>
            </a:pPr>
            <a:r>
              <a:rPr lang="en-GB" sz="2000" dirty="0"/>
              <a:t>Allows for a general concept of moment conditions</a:t>
            </a:r>
          </a:p>
          <a:p>
            <a:pPr>
              <a:spcBef>
                <a:spcPts val="600"/>
              </a:spcBef>
            </a:pPr>
            <a:r>
              <a:rPr lang="en-GB" sz="2000" dirty="0"/>
              <a:t>Moment conditions are not necessarily linear in the parameters to be estimated</a:t>
            </a:r>
          </a:p>
          <a:p>
            <a:pPr>
              <a:spcBef>
                <a:spcPts val="600"/>
              </a:spcBef>
            </a:pPr>
            <a:r>
              <a:rPr lang="en-GB" sz="2000" dirty="0"/>
              <a:t>Encompasses various estimation concepts such as OLS, GLS, IV, GIV, ML </a:t>
            </a:r>
          </a:p>
          <a:p>
            <a:pPr>
              <a:spcBef>
                <a:spcPts val="600"/>
              </a:spcBef>
              <a:buFont typeface="Wingdings" pitchFamily="2" charset="2"/>
              <a:buNone/>
            </a:pPr>
            <a:endParaRPr lang="en-GB" sz="2800" dirty="0"/>
          </a:p>
          <a:p>
            <a:pPr>
              <a:spcBef>
                <a:spcPts val="600"/>
              </a:spcBef>
              <a:buFont typeface="Wingdings" pitchFamily="2" charset="2"/>
              <a:buNone/>
            </a:pPr>
            <a:endParaRPr lang="en-GB" sz="2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2B5090F5-9528-40BA-825A-9F117782F015}" type="slidenum">
              <a:rPr lang="de-AT" altLang="en-US"/>
              <a:pPr>
                <a:defRPr/>
              </a:pPr>
              <a:t>24</a:t>
            </a:fld>
            <a:endParaRPr lang="de-AT" altLang="en-US" dirty="0"/>
          </a:p>
        </p:txBody>
      </p:sp>
      <p:graphicFrame>
        <p:nvGraphicFramePr>
          <p:cNvPr id="7" name="Tabelle 6"/>
          <p:cNvGraphicFramePr>
            <a:graphicFrameLocks noGrp="1"/>
          </p:cNvGraphicFramePr>
          <p:nvPr/>
        </p:nvGraphicFramePr>
        <p:xfrm>
          <a:off x="3132138" y="3644900"/>
          <a:ext cx="4320480" cy="2448270"/>
        </p:xfrm>
        <a:graphic>
          <a:graphicData uri="http://schemas.openxmlformats.org/drawingml/2006/table">
            <a:tbl>
              <a:tblPr firstRow="1" bandRow="1">
                <a:tableStyleId>{5C22544A-7EE6-4342-B048-85BDC9FD1C3A}</a:tableStyleId>
              </a:tblPr>
              <a:tblGrid>
                <a:gridCol w="720080">
                  <a:extLst>
                    <a:ext uri="{9D8B030D-6E8A-4147-A177-3AD203B41FA5}">
                      <a16:colId xmlns:a16="http://schemas.microsoft.com/office/drawing/2014/main" val="20000"/>
                    </a:ext>
                  </a:extLst>
                </a:gridCol>
                <a:gridCol w="3600400">
                  <a:extLst>
                    <a:ext uri="{9D8B030D-6E8A-4147-A177-3AD203B41FA5}">
                      <a16:colId xmlns:a16="http://schemas.microsoft.com/office/drawing/2014/main" val="20001"/>
                    </a:ext>
                  </a:extLst>
                </a:gridCol>
              </a:tblGrid>
              <a:tr h="489654">
                <a:tc>
                  <a:txBody>
                    <a:bodyPr/>
                    <a:lstStyle/>
                    <a:p>
                      <a:endParaRPr lang="en-GB" noProof="0" dirty="0"/>
                    </a:p>
                  </a:txBody>
                  <a:tcPr/>
                </a:tc>
                <a:tc>
                  <a:txBody>
                    <a:bodyPr/>
                    <a:lstStyle/>
                    <a:p>
                      <a:r>
                        <a:rPr lang="en-GB" sz="2000" noProof="0"/>
                        <a:t>moment conditions</a:t>
                      </a:r>
                    </a:p>
                  </a:txBody>
                  <a:tcPr anchor="ctr"/>
                </a:tc>
                <a:extLst>
                  <a:ext uri="{0D108BD9-81ED-4DB2-BD59-A6C34878D82A}">
                    <a16:rowId xmlns:a16="http://schemas.microsoft.com/office/drawing/2014/main" val="10000"/>
                  </a:ext>
                </a:extLst>
              </a:tr>
              <a:tr h="489654">
                <a:tc>
                  <a:txBody>
                    <a:bodyPr/>
                    <a:lstStyle/>
                    <a:p>
                      <a:r>
                        <a:rPr lang="en-GB" sz="2000" noProof="0"/>
                        <a:t>OLS</a:t>
                      </a:r>
                    </a:p>
                  </a:txBody>
                  <a:tcPr anchor="ctr"/>
                </a:tc>
                <a:tc>
                  <a:txBody>
                    <a:bodyPr/>
                    <a:lstStyle/>
                    <a:p>
                      <a:r>
                        <a:rPr lang="en-GB" sz="2000" noProof="0"/>
                        <a:t>E{(</a:t>
                      </a:r>
                      <a:r>
                        <a:rPr lang="en-GB" sz="2000" i="1" noProof="0"/>
                        <a:t>y</a:t>
                      </a:r>
                      <a:r>
                        <a:rPr lang="en-GB" sz="2000" baseline="-25000" noProof="0"/>
                        <a:t>i</a:t>
                      </a:r>
                      <a:r>
                        <a:rPr lang="en-GB" sz="2000" noProof="0"/>
                        <a:t> </a:t>
                      </a:r>
                      <a:r>
                        <a:rPr lang="en-GB" sz="2000" i="1" noProof="0"/>
                        <a:t>– x</a:t>
                      </a:r>
                      <a:r>
                        <a:rPr lang="en-GB" sz="2000" baseline="-25000" noProof="0"/>
                        <a:t>i</a:t>
                      </a:r>
                      <a:r>
                        <a:rPr lang="en-GB" sz="2000" noProof="0"/>
                        <a:t>’β)</a:t>
                      </a:r>
                      <a:r>
                        <a:rPr lang="en-GB" sz="2000" baseline="-25000" noProof="0"/>
                        <a:t> </a:t>
                      </a:r>
                      <a:r>
                        <a:rPr lang="en-GB" sz="2000" i="1" noProof="0"/>
                        <a:t>x</a:t>
                      </a:r>
                      <a:r>
                        <a:rPr lang="en-GB" sz="2000" baseline="-25000" noProof="0"/>
                        <a:t>i</a:t>
                      </a:r>
                      <a:r>
                        <a:rPr lang="en-GB" sz="2000" noProof="0"/>
                        <a:t>} = 0</a:t>
                      </a:r>
                    </a:p>
                  </a:txBody>
                  <a:tcPr anchor="ctr"/>
                </a:tc>
                <a:extLst>
                  <a:ext uri="{0D108BD9-81ED-4DB2-BD59-A6C34878D82A}">
                    <a16:rowId xmlns:a16="http://schemas.microsoft.com/office/drawing/2014/main" val="10001"/>
                  </a:ext>
                </a:extLst>
              </a:tr>
              <a:tr h="489654">
                <a:tc>
                  <a:txBody>
                    <a:bodyPr/>
                    <a:lstStyle/>
                    <a:p>
                      <a:r>
                        <a:rPr lang="en-GB" sz="2000" noProof="0"/>
                        <a:t>GLS</a:t>
                      </a:r>
                    </a:p>
                  </a:txBody>
                  <a:tcPr anchor="ctr"/>
                </a:tc>
                <a:tc>
                  <a:txBody>
                    <a:bodyPr/>
                    <a:lstStyle/>
                    <a:p>
                      <a:r>
                        <a:rPr lang="en-GB" sz="2000" noProof="0"/>
                        <a:t>E{(</a:t>
                      </a:r>
                      <a:r>
                        <a:rPr lang="en-GB" sz="2000" i="1" noProof="0"/>
                        <a:t>y</a:t>
                      </a:r>
                      <a:r>
                        <a:rPr lang="en-GB" sz="2000" baseline="-25000" noProof="0"/>
                        <a:t>i</a:t>
                      </a:r>
                      <a:r>
                        <a:rPr lang="en-GB" sz="2000" noProof="0"/>
                        <a:t> </a:t>
                      </a:r>
                      <a:r>
                        <a:rPr lang="en-GB" sz="2000" i="1" noProof="0"/>
                        <a:t>– x</a:t>
                      </a:r>
                      <a:r>
                        <a:rPr lang="en-GB" sz="2000" baseline="-25000" noProof="0"/>
                        <a:t>i</a:t>
                      </a:r>
                      <a:r>
                        <a:rPr lang="en-GB" sz="2000" noProof="0"/>
                        <a:t>’β)</a:t>
                      </a:r>
                      <a:r>
                        <a:rPr lang="en-GB" sz="2000" baseline="-25000" noProof="0"/>
                        <a:t> </a:t>
                      </a:r>
                      <a:r>
                        <a:rPr lang="en-GB" sz="2000" i="1" noProof="0"/>
                        <a:t>x</a:t>
                      </a:r>
                      <a:r>
                        <a:rPr lang="en-GB" sz="2000" baseline="-25000" noProof="0"/>
                        <a:t>i </a:t>
                      </a:r>
                      <a:r>
                        <a:rPr lang="en-GB" sz="2000" noProof="0"/>
                        <a:t>/σ</a:t>
                      </a:r>
                      <a:r>
                        <a:rPr lang="en-GB" sz="2000" baseline="30000" noProof="0"/>
                        <a:t>2 </a:t>
                      </a:r>
                      <a:r>
                        <a:rPr lang="en-GB" sz="2000" noProof="0"/>
                        <a:t>(</a:t>
                      </a:r>
                      <a:r>
                        <a:rPr lang="en-GB" sz="2000" i="1" noProof="0"/>
                        <a:t>x</a:t>
                      </a:r>
                      <a:r>
                        <a:rPr lang="en-GB" sz="2000" baseline="-25000" noProof="0"/>
                        <a:t>i</a:t>
                      </a:r>
                      <a:r>
                        <a:rPr lang="en-GB" sz="2000" noProof="0"/>
                        <a:t>)} = 0</a:t>
                      </a:r>
                    </a:p>
                  </a:txBody>
                  <a:tcPr anchor="ctr"/>
                </a:tc>
                <a:extLst>
                  <a:ext uri="{0D108BD9-81ED-4DB2-BD59-A6C34878D82A}">
                    <a16:rowId xmlns:a16="http://schemas.microsoft.com/office/drawing/2014/main" val="10002"/>
                  </a:ext>
                </a:extLst>
              </a:tr>
              <a:tr h="489654">
                <a:tc>
                  <a:txBody>
                    <a:bodyPr/>
                    <a:lstStyle/>
                    <a:p>
                      <a:r>
                        <a:rPr lang="en-GB" sz="2000" noProof="0"/>
                        <a:t>IV</a:t>
                      </a:r>
                    </a:p>
                  </a:txBody>
                  <a:tcPr anchor="ctr"/>
                </a:tc>
                <a:tc>
                  <a:txBody>
                    <a:bodyPr/>
                    <a:lstStyle/>
                    <a:p>
                      <a:r>
                        <a:rPr lang="en-GB" sz="2000" noProof="0" dirty="0"/>
                        <a:t>E{(</a:t>
                      </a:r>
                      <a:r>
                        <a:rPr lang="en-GB" sz="2000" i="1" noProof="0" dirty="0" err="1"/>
                        <a:t>y</a:t>
                      </a:r>
                      <a:r>
                        <a:rPr lang="en-GB" sz="2000" baseline="-25000" noProof="0" dirty="0" err="1"/>
                        <a:t>i</a:t>
                      </a:r>
                      <a:r>
                        <a:rPr lang="en-GB" sz="2000" noProof="0" dirty="0"/>
                        <a:t> </a:t>
                      </a:r>
                      <a:r>
                        <a:rPr lang="en-GB" sz="2000" i="1" noProof="0" dirty="0"/>
                        <a:t>– </a:t>
                      </a:r>
                      <a:r>
                        <a:rPr lang="en-GB" sz="2000" i="1" noProof="0" dirty="0" err="1"/>
                        <a:t>x</a:t>
                      </a:r>
                      <a:r>
                        <a:rPr lang="en-GB" sz="2000" baseline="-25000" noProof="0" dirty="0" err="1"/>
                        <a:t>i</a:t>
                      </a:r>
                      <a:r>
                        <a:rPr lang="en-GB" sz="2000" noProof="0" dirty="0" err="1"/>
                        <a:t>’β</a:t>
                      </a:r>
                      <a:r>
                        <a:rPr lang="en-GB" sz="2000" noProof="0" dirty="0"/>
                        <a:t>)</a:t>
                      </a:r>
                      <a:r>
                        <a:rPr lang="en-GB" sz="2000" baseline="-25000" noProof="0" dirty="0"/>
                        <a:t> </a:t>
                      </a:r>
                      <a:r>
                        <a:rPr lang="en-GB" sz="2000" i="1" noProof="0" dirty="0" err="1"/>
                        <a:t>z</a:t>
                      </a:r>
                      <a:r>
                        <a:rPr lang="en-GB" sz="2000" baseline="-25000" noProof="0" dirty="0" err="1"/>
                        <a:t>i</a:t>
                      </a:r>
                      <a:r>
                        <a:rPr lang="en-GB" sz="2000" noProof="0" dirty="0"/>
                        <a:t>} = 0</a:t>
                      </a:r>
                    </a:p>
                  </a:txBody>
                  <a:tcPr anchor="ctr"/>
                </a:tc>
                <a:extLst>
                  <a:ext uri="{0D108BD9-81ED-4DB2-BD59-A6C34878D82A}">
                    <a16:rowId xmlns:a16="http://schemas.microsoft.com/office/drawing/2014/main" val="10003"/>
                  </a:ext>
                </a:extLst>
              </a:tr>
              <a:tr h="489654">
                <a:tc>
                  <a:txBody>
                    <a:bodyPr/>
                    <a:lstStyle/>
                    <a:p>
                      <a:r>
                        <a:rPr lang="en-GB" sz="2000" noProof="0"/>
                        <a:t>ML</a:t>
                      </a:r>
                    </a:p>
                  </a:txBody>
                  <a:tcPr anchor="ctr"/>
                </a:tc>
                <a:tc>
                  <a:txBody>
                    <a:bodyPr/>
                    <a:lstStyle/>
                    <a:p>
                      <a:r>
                        <a:rPr lang="en-GB" sz="2000" noProof="0" dirty="0"/>
                        <a:t>E{∂/∂β </a:t>
                      </a:r>
                      <a:r>
                        <a:rPr lang="en-GB" sz="2000" i="1" noProof="0" dirty="0"/>
                        <a:t>f</a:t>
                      </a:r>
                      <a:r>
                        <a:rPr lang="en-GB" sz="2000" noProof="0" dirty="0"/>
                        <a:t>[</a:t>
                      </a:r>
                      <a:r>
                        <a:rPr lang="en-GB" sz="2000" i="1" noProof="0" dirty="0" err="1"/>
                        <a:t>ε</a:t>
                      </a:r>
                      <a:r>
                        <a:rPr lang="en-GB" sz="2000" baseline="-25000" noProof="0" dirty="0" err="1"/>
                        <a:t>i</a:t>
                      </a:r>
                      <a:r>
                        <a:rPr lang="en-GB" sz="2000" baseline="0" noProof="0" dirty="0"/>
                        <a:t>(</a:t>
                      </a:r>
                      <a:r>
                        <a:rPr lang="en-GB" sz="2000" noProof="0" dirty="0"/>
                        <a:t>β)]} = 0</a:t>
                      </a:r>
                    </a:p>
                  </a:txBody>
                  <a:tcPr anchor="ctr"/>
                </a:tc>
                <a:extLst>
                  <a:ext uri="{0D108BD9-81ED-4DB2-BD59-A6C34878D82A}">
                    <a16:rowId xmlns:a16="http://schemas.microsoft.com/office/drawing/2014/main" val="10004"/>
                  </a:ext>
                </a:extLst>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bg1">
                    <a:lumMod val="50000"/>
                  </a:schemeClr>
                </a:solidFill>
              </a:rPr>
              <a:t>The GIV Estimator </a:t>
            </a:r>
          </a:p>
          <a:p>
            <a:pPr>
              <a:spcBef>
                <a:spcPts val="500"/>
              </a:spcBef>
              <a:defRPr/>
            </a:pPr>
            <a:r>
              <a:rPr lang="en-GB" sz="2000" dirty="0">
                <a:solidFill>
                  <a:schemeClr val="bg1">
                    <a:lumMod val="50000"/>
                  </a:schemeClr>
                </a:solidFill>
              </a:rPr>
              <a:t>GMM Estimation</a:t>
            </a:r>
          </a:p>
          <a:p>
            <a:pPr>
              <a:spcBef>
                <a:spcPts val="500"/>
              </a:spcBef>
              <a:defRPr/>
            </a:pPr>
            <a:r>
              <a:rPr lang="en-GB" sz="2000" dirty="0"/>
              <a:t>Econometric Models</a:t>
            </a:r>
          </a:p>
          <a:p>
            <a:pPr>
              <a:spcBef>
                <a:spcPts val="500"/>
              </a:spcBef>
              <a:defRPr/>
            </a:pPr>
            <a:r>
              <a:rPr lang="en-GB" sz="2000" dirty="0">
                <a:solidFill>
                  <a:schemeClr val="bg1">
                    <a:lumMod val="50000"/>
                  </a:schemeClr>
                </a:solidFill>
              </a:rPr>
              <a:t>Dynamic Models</a:t>
            </a:r>
          </a:p>
          <a:p>
            <a:pPr>
              <a:spcBef>
                <a:spcPts val="500"/>
              </a:spcBef>
              <a:defRPr/>
            </a:pPr>
            <a:r>
              <a:rPr lang="en-GB" sz="2000" dirty="0">
                <a:solidFill>
                  <a:schemeClr val="bg1">
                    <a:lumMod val="50000"/>
                  </a:schemeClr>
                </a:solidFill>
              </a:rPr>
              <a:t>Multi-equation Models</a:t>
            </a:r>
          </a:p>
          <a:p>
            <a:pPr>
              <a:spcBef>
                <a:spcPts val="500"/>
              </a:spcBef>
              <a:defRPr/>
            </a:pPr>
            <a:r>
              <a:rPr lang="en-GB" sz="2000" dirty="0">
                <a:solidFill>
                  <a:schemeClr val="bg1">
                    <a:lumMod val="50000"/>
                  </a:schemeClr>
                </a:solidFill>
              </a:rPr>
              <a:t>Time Series Models</a:t>
            </a:r>
          </a:p>
          <a:p>
            <a:pPr>
              <a:spcBef>
                <a:spcPts val="500"/>
              </a:spcBef>
              <a:defRPr/>
            </a:pPr>
            <a:r>
              <a:rPr lang="en-GB" sz="2000" dirty="0">
                <a:solidFill>
                  <a:schemeClr val="bg1">
                    <a:lumMod val="50000"/>
                  </a:schemeClr>
                </a:solidFill>
              </a:rPr>
              <a:t>Models for Limited Dependent Variables</a:t>
            </a:r>
          </a:p>
          <a:p>
            <a:pPr>
              <a:spcBef>
                <a:spcPts val="500"/>
              </a:spcBef>
              <a:defRPr/>
            </a:pPr>
            <a:r>
              <a:rPr lang="en-GB" sz="2000" dirty="0">
                <a:solidFill>
                  <a:schemeClr val="bg1">
                    <a:lumMod val="50000"/>
                  </a:schemeClr>
                </a:solidFill>
              </a:rPr>
              <a:t>Panel Data Models</a:t>
            </a:r>
          </a:p>
          <a:p>
            <a:pPr>
              <a:spcBef>
                <a:spcPts val="500"/>
              </a:spcBef>
              <a:defRPr/>
            </a:pPr>
            <a:r>
              <a:rPr lang="en-GB" sz="2000" dirty="0">
                <a:solidFill>
                  <a:schemeClr val="bg1">
                    <a:lumMod val="50000"/>
                  </a:schemeClr>
                </a:solidFill>
              </a:rPr>
              <a:t>Econometrics II</a:t>
            </a: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9FF062DB-5A0E-4AD0-B081-C232342D213D}" type="slidenum">
              <a:rPr lang="de-AT" altLang="en-US"/>
              <a:pPr>
                <a:defRPr/>
              </a:pPr>
              <a:t>25</a:t>
            </a:fld>
            <a:endParaRPr lang="de-AT" altLang="en-US"/>
          </a:p>
        </p:txBody>
      </p:sp>
      <p:graphicFrame>
        <p:nvGraphicFramePr>
          <p:cNvPr id="921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9244"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219"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9245"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de-AT" altLang="en-US"/>
              <a:t>Hackl,  Econometrics, Lecture 6</a:t>
            </a:r>
          </a:p>
        </p:txBody>
      </p:sp>
      <p:sp>
        <p:nvSpPr>
          <p:cNvPr id="7" name="Foliennummernplatzhalter 6"/>
          <p:cNvSpPr>
            <a:spLocks noGrp="1"/>
          </p:cNvSpPr>
          <p:nvPr>
            <p:ph type="sldNum" sz="quarter" idx="12"/>
          </p:nvPr>
        </p:nvSpPr>
        <p:spPr/>
        <p:txBody>
          <a:bodyPr/>
          <a:lstStyle/>
          <a:p>
            <a:pPr>
              <a:defRPr/>
            </a:pPr>
            <a:fld id="{1395E27F-31B1-446F-B2B1-5B9515BAEA1E}" type="slidenum">
              <a:rPr lang="de-AT" altLang="en-US"/>
              <a:pPr>
                <a:defRPr/>
              </a:pPr>
              <a:t>26</a:t>
            </a:fld>
            <a:endParaRPr lang="de-AT" altLang="en-US" dirty="0"/>
          </a:p>
        </p:txBody>
      </p:sp>
      <p:sp>
        <p:nvSpPr>
          <p:cNvPr id="10245" name="Rectangle 2"/>
          <p:cNvSpPr>
            <a:spLocks noGrp="1" noChangeArrowheads="1"/>
          </p:cNvSpPr>
          <p:nvPr>
            <p:ph type="title"/>
          </p:nvPr>
        </p:nvSpPr>
        <p:spPr/>
        <p:txBody>
          <a:bodyPr/>
          <a:lstStyle/>
          <a:p>
            <a:r>
              <a:rPr lang="en-GB" sz="4000" dirty="0">
                <a:latin typeface="Verdana" pitchFamily="34" charset="0"/>
              </a:rPr>
              <a:t>Klein‘s Model 1</a:t>
            </a:r>
          </a:p>
        </p:txBody>
      </p:sp>
      <p:sp>
        <p:nvSpPr>
          <p:cNvPr id="10246" name="Rectangle 3"/>
          <p:cNvSpPr>
            <a:spLocks noGrp="1" noChangeArrowheads="1"/>
          </p:cNvSpPr>
          <p:nvPr>
            <p:ph type="body" sz="half" idx="1"/>
          </p:nvPr>
        </p:nvSpPr>
        <p:spPr>
          <a:xfrm>
            <a:off x="457200" y="1601788"/>
            <a:ext cx="8363272" cy="4530725"/>
          </a:xfrm>
        </p:spPr>
        <p:txBody>
          <a:bodyPr/>
          <a:lstStyle/>
          <a:p>
            <a:pPr marL="571500" indent="-571500">
              <a:buFont typeface="Wingdings" pitchFamily="2" charset="2"/>
              <a:buNone/>
            </a:pPr>
            <a:r>
              <a:rPr lang="de-AT" sz="2000" i="1" dirty="0"/>
              <a:t>	</a:t>
            </a:r>
            <a:r>
              <a:rPr lang="en-GB" sz="2000" i="1" dirty="0"/>
              <a:t>C</a:t>
            </a:r>
            <a:r>
              <a:rPr lang="en-GB" sz="2000" baseline="-25000" dirty="0"/>
              <a:t>t</a:t>
            </a:r>
            <a:r>
              <a:rPr lang="en-GB" sz="2000" dirty="0"/>
              <a:t> = </a:t>
            </a:r>
            <a:r>
              <a:rPr lang="en-GB" sz="2000" dirty="0">
                <a:latin typeface="Symbol" pitchFamily="18" charset="2"/>
              </a:rPr>
              <a:t>a</a:t>
            </a:r>
            <a:r>
              <a:rPr lang="en-GB" sz="2000" baseline="-25000" dirty="0"/>
              <a:t>1</a:t>
            </a:r>
            <a:r>
              <a:rPr lang="en-GB" sz="2000" dirty="0"/>
              <a:t> + </a:t>
            </a:r>
            <a:r>
              <a:rPr lang="en-GB" sz="2000" dirty="0">
                <a:latin typeface="Symbol" pitchFamily="18" charset="2"/>
              </a:rPr>
              <a:t>a</a:t>
            </a:r>
            <a:r>
              <a:rPr lang="en-GB" sz="2000" baseline="-25000" dirty="0"/>
              <a:t>2</a:t>
            </a:r>
            <a:r>
              <a:rPr lang="en-GB" sz="2000" i="1" dirty="0"/>
              <a:t>P</a:t>
            </a:r>
            <a:r>
              <a:rPr lang="en-GB" sz="2000" baseline="-25000" dirty="0"/>
              <a:t>t</a:t>
            </a:r>
            <a:r>
              <a:rPr lang="en-GB" sz="2000" dirty="0"/>
              <a:t> + </a:t>
            </a:r>
            <a:r>
              <a:rPr lang="en-GB" sz="2000" dirty="0">
                <a:latin typeface="Symbol" pitchFamily="18" charset="2"/>
              </a:rPr>
              <a:t>a</a:t>
            </a:r>
            <a:r>
              <a:rPr lang="en-GB" sz="2000" baseline="-25000" dirty="0"/>
              <a:t>3</a:t>
            </a:r>
            <a:r>
              <a:rPr lang="en-GB" sz="2000" i="1" dirty="0"/>
              <a:t>P</a:t>
            </a:r>
            <a:r>
              <a:rPr lang="en-GB" sz="2000" baseline="-25000" dirty="0"/>
              <a:t>t-1</a:t>
            </a:r>
            <a:r>
              <a:rPr lang="en-GB" sz="2000" dirty="0"/>
              <a:t> + a</a:t>
            </a:r>
            <a:r>
              <a:rPr lang="en-GB" sz="2000" baseline="-25000" dirty="0"/>
              <a:t>4</a:t>
            </a:r>
            <a:r>
              <a:rPr lang="en-GB" sz="2000" dirty="0"/>
              <a:t>(</a:t>
            </a:r>
            <a:r>
              <a:rPr lang="en-GB" sz="2000" i="1" dirty="0" err="1"/>
              <a:t>W</a:t>
            </a:r>
            <a:r>
              <a:rPr lang="en-GB" sz="2000" baseline="-25000" dirty="0" err="1"/>
              <a:t>t</a:t>
            </a:r>
            <a:r>
              <a:rPr lang="en-GB" sz="2000" baseline="30000" dirty="0" err="1"/>
              <a:t>p</a:t>
            </a:r>
            <a:r>
              <a:rPr lang="en-GB" sz="2000" dirty="0"/>
              <a:t>+ </a:t>
            </a:r>
            <a:r>
              <a:rPr lang="en-GB" sz="2000" i="1" dirty="0" err="1"/>
              <a:t>W</a:t>
            </a:r>
            <a:r>
              <a:rPr lang="en-GB" sz="2000" baseline="-25000" dirty="0" err="1"/>
              <a:t>t</a:t>
            </a:r>
            <a:r>
              <a:rPr lang="en-GB" sz="2000" baseline="30000" dirty="0" err="1"/>
              <a:t>g</a:t>
            </a:r>
            <a:r>
              <a:rPr lang="en-GB" sz="2000" dirty="0"/>
              <a:t>) + </a:t>
            </a:r>
            <a:r>
              <a:rPr lang="en-GB" sz="2000" dirty="0">
                <a:latin typeface="Symbol" pitchFamily="18" charset="2"/>
              </a:rPr>
              <a:t>e</a:t>
            </a:r>
            <a:r>
              <a:rPr lang="en-GB" sz="2000" baseline="-25000" dirty="0"/>
              <a:t>t1</a:t>
            </a:r>
            <a:r>
              <a:rPr lang="en-GB" sz="2000" dirty="0"/>
              <a:t>   (consumption)</a:t>
            </a:r>
            <a:endParaRPr lang="en-GB" sz="2000" i="1" dirty="0"/>
          </a:p>
          <a:p>
            <a:pPr marL="571500" indent="-571500">
              <a:buFont typeface="Wingdings" pitchFamily="2" charset="2"/>
              <a:buNone/>
            </a:pPr>
            <a:r>
              <a:rPr lang="en-GB" sz="2000" i="1" dirty="0"/>
              <a:t>	I</a:t>
            </a:r>
            <a:r>
              <a:rPr lang="en-GB" sz="2000" baseline="-25000" dirty="0"/>
              <a:t>t</a:t>
            </a:r>
            <a:r>
              <a:rPr lang="en-GB" sz="2000" dirty="0"/>
              <a:t> = </a:t>
            </a:r>
            <a:r>
              <a:rPr lang="en-GB" sz="2000" dirty="0">
                <a:latin typeface="Symbol" pitchFamily="18" charset="2"/>
              </a:rPr>
              <a:t>b</a:t>
            </a:r>
            <a:r>
              <a:rPr lang="en-GB" sz="2000" baseline="-25000" dirty="0"/>
              <a:t>1</a:t>
            </a:r>
            <a:r>
              <a:rPr lang="en-GB" sz="2000" dirty="0"/>
              <a:t> + </a:t>
            </a:r>
            <a:r>
              <a:rPr lang="en-GB" sz="2000" dirty="0">
                <a:latin typeface="Symbol" pitchFamily="18" charset="2"/>
              </a:rPr>
              <a:t>b</a:t>
            </a:r>
            <a:r>
              <a:rPr lang="en-GB" sz="2000" baseline="-25000" dirty="0"/>
              <a:t>2</a:t>
            </a:r>
            <a:r>
              <a:rPr lang="en-GB" sz="2000" i="1" dirty="0"/>
              <a:t>P</a:t>
            </a:r>
            <a:r>
              <a:rPr lang="en-GB" sz="2000" baseline="-25000" dirty="0"/>
              <a:t>t </a:t>
            </a:r>
            <a:r>
              <a:rPr lang="en-GB" sz="2000" dirty="0"/>
              <a:t>+ </a:t>
            </a:r>
            <a:r>
              <a:rPr lang="en-GB" sz="2000" dirty="0">
                <a:latin typeface="Symbol" pitchFamily="18" charset="2"/>
              </a:rPr>
              <a:t>b</a:t>
            </a:r>
            <a:r>
              <a:rPr lang="en-GB" sz="2000" baseline="-25000" dirty="0"/>
              <a:t>3</a:t>
            </a:r>
            <a:r>
              <a:rPr lang="en-GB" sz="2000" i="1" dirty="0"/>
              <a:t>P</a:t>
            </a:r>
            <a:r>
              <a:rPr lang="en-GB" sz="2000" baseline="-25000" dirty="0"/>
              <a:t>t-1</a:t>
            </a:r>
            <a:r>
              <a:rPr lang="en-GB" sz="2000" dirty="0"/>
              <a:t> + </a:t>
            </a:r>
            <a:r>
              <a:rPr lang="en-GB" sz="2000" dirty="0">
                <a:latin typeface="Symbol" pitchFamily="18" charset="2"/>
              </a:rPr>
              <a:t>b</a:t>
            </a:r>
            <a:r>
              <a:rPr lang="en-GB" sz="2000" baseline="-25000" dirty="0"/>
              <a:t>4</a:t>
            </a:r>
            <a:r>
              <a:rPr lang="en-GB" sz="2000" i="1" dirty="0"/>
              <a:t>K</a:t>
            </a:r>
            <a:r>
              <a:rPr lang="en-GB" sz="2000" baseline="-25000" dirty="0"/>
              <a:t>t-1</a:t>
            </a:r>
            <a:r>
              <a:rPr lang="en-GB" sz="2000" dirty="0"/>
              <a:t> + </a:t>
            </a:r>
            <a:r>
              <a:rPr lang="en-GB" sz="2000" dirty="0">
                <a:latin typeface="Symbol" pitchFamily="18" charset="2"/>
              </a:rPr>
              <a:t>e</a:t>
            </a:r>
            <a:r>
              <a:rPr lang="en-GB" sz="2000" baseline="-25000" dirty="0"/>
              <a:t>t2</a:t>
            </a:r>
            <a:r>
              <a:rPr lang="en-GB" sz="2000" dirty="0"/>
              <a:t>   (investments)</a:t>
            </a:r>
            <a:endParaRPr lang="en-GB" sz="2000" i="1" dirty="0"/>
          </a:p>
          <a:p>
            <a:pPr marL="571500" indent="-571500">
              <a:buFont typeface="Wingdings" pitchFamily="2" charset="2"/>
              <a:buNone/>
            </a:pPr>
            <a:r>
              <a:rPr lang="en-GB" sz="2000" i="1" dirty="0"/>
              <a:t>	</a:t>
            </a:r>
            <a:r>
              <a:rPr lang="en-GB" sz="2000" i="1" dirty="0" err="1"/>
              <a:t>W</a:t>
            </a:r>
            <a:r>
              <a:rPr lang="en-GB" sz="2000" baseline="-25000" dirty="0" err="1"/>
              <a:t>t</a:t>
            </a:r>
            <a:r>
              <a:rPr lang="en-GB" sz="2000" baseline="30000" dirty="0" err="1"/>
              <a:t>p</a:t>
            </a:r>
            <a:r>
              <a:rPr lang="en-GB" sz="2000" dirty="0"/>
              <a:t> = </a:t>
            </a:r>
            <a:r>
              <a:rPr lang="en-GB" sz="2000" dirty="0">
                <a:latin typeface="Symbol" pitchFamily="18" charset="2"/>
              </a:rPr>
              <a:t>g</a:t>
            </a:r>
            <a:r>
              <a:rPr lang="en-GB" sz="2000" baseline="-25000" dirty="0"/>
              <a:t>1</a:t>
            </a:r>
            <a:r>
              <a:rPr lang="en-GB" sz="2000" dirty="0"/>
              <a:t> + </a:t>
            </a:r>
            <a:r>
              <a:rPr lang="en-GB" sz="2000" dirty="0">
                <a:latin typeface="Symbol" pitchFamily="18" charset="2"/>
              </a:rPr>
              <a:t>g</a:t>
            </a:r>
            <a:r>
              <a:rPr lang="en-GB" sz="2000" baseline="-25000" dirty="0"/>
              <a:t>2</a:t>
            </a:r>
            <a:r>
              <a:rPr lang="en-GB" sz="2000" i="1" dirty="0"/>
              <a:t>X</a:t>
            </a:r>
            <a:r>
              <a:rPr lang="en-GB" sz="2000" baseline="-25000" dirty="0"/>
              <a:t>t</a:t>
            </a:r>
            <a:r>
              <a:rPr lang="en-GB" sz="2000" dirty="0"/>
              <a:t> + </a:t>
            </a:r>
            <a:r>
              <a:rPr lang="en-GB" sz="2000" dirty="0">
                <a:latin typeface="Symbol" pitchFamily="18" charset="2"/>
              </a:rPr>
              <a:t>g</a:t>
            </a:r>
            <a:r>
              <a:rPr lang="en-GB" sz="2000" baseline="-25000" dirty="0"/>
              <a:t>3</a:t>
            </a:r>
            <a:r>
              <a:rPr lang="en-GB" sz="2000" i="1" dirty="0"/>
              <a:t>X</a:t>
            </a:r>
            <a:r>
              <a:rPr lang="en-GB" sz="2000" baseline="-25000" dirty="0"/>
              <a:t>t-1</a:t>
            </a:r>
            <a:r>
              <a:rPr lang="en-GB" sz="2000" dirty="0"/>
              <a:t> + </a:t>
            </a:r>
            <a:r>
              <a:rPr lang="en-GB" sz="2000" dirty="0">
                <a:latin typeface="Symbol" pitchFamily="18" charset="2"/>
              </a:rPr>
              <a:t>g</a:t>
            </a:r>
            <a:r>
              <a:rPr lang="en-GB" sz="2000" baseline="-25000" dirty="0"/>
              <a:t>4</a:t>
            </a:r>
            <a:r>
              <a:rPr lang="en-GB" sz="2000" i="1" dirty="0"/>
              <a:t>t</a:t>
            </a:r>
            <a:r>
              <a:rPr lang="en-GB" sz="2000" dirty="0"/>
              <a:t> + </a:t>
            </a:r>
            <a:r>
              <a:rPr lang="en-GB" sz="2000" dirty="0">
                <a:latin typeface="Symbol" pitchFamily="18" charset="2"/>
              </a:rPr>
              <a:t>e</a:t>
            </a:r>
            <a:r>
              <a:rPr lang="en-GB" sz="2000" baseline="-25000" dirty="0"/>
              <a:t>t3</a:t>
            </a:r>
            <a:r>
              <a:rPr lang="en-GB" sz="2000" dirty="0"/>
              <a:t>    (private wages and salaries)</a:t>
            </a:r>
            <a:endParaRPr lang="en-GB" sz="2000" i="1" dirty="0"/>
          </a:p>
          <a:p>
            <a:pPr marL="571500" indent="-571500">
              <a:buFont typeface="Wingdings" pitchFamily="2" charset="2"/>
              <a:buNone/>
            </a:pPr>
            <a:r>
              <a:rPr lang="en-GB" sz="2000" i="1" dirty="0"/>
              <a:t>	</a:t>
            </a:r>
            <a:r>
              <a:rPr lang="en-GB" sz="2000" i="1" dirty="0" err="1"/>
              <a:t>X</a:t>
            </a:r>
            <a:r>
              <a:rPr lang="en-GB" sz="2000" baseline="-25000" dirty="0" err="1"/>
              <a:t>t</a:t>
            </a:r>
            <a:r>
              <a:rPr lang="en-GB" sz="2000" dirty="0"/>
              <a:t> = </a:t>
            </a:r>
            <a:r>
              <a:rPr lang="en-GB" sz="2000" i="1" dirty="0"/>
              <a:t>C</a:t>
            </a:r>
            <a:r>
              <a:rPr lang="en-GB" sz="2000" baseline="-25000" dirty="0"/>
              <a:t>t</a:t>
            </a:r>
            <a:r>
              <a:rPr lang="en-GB" sz="2000" dirty="0"/>
              <a:t> + </a:t>
            </a:r>
            <a:r>
              <a:rPr lang="en-GB" sz="2000" i="1" dirty="0"/>
              <a:t>I</a:t>
            </a:r>
            <a:r>
              <a:rPr lang="en-GB" sz="2000" baseline="-25000" dirty="0"/>
              <a:t>t</a:t>
            </a:r>
            <a:r>
              <a:rPr lang="en-GB" sz="2000" dirty="0"/>
              <a:t> + </a:t>
            </a:r>
            <a:r>
              <a:rPr lang="en-GB" sz="2000" i="1" dirty="0" err="1"/>
              <a:t>G</a:t>
            </a:r>
            <a:r>
              <a:rPr lang="en-GB" sz="2000" baseline="-25000" dirty="0" err="1"/>
              <a:t>t</a:t>
            </a:r>
            <a:r>
              <a:rPr lang="en-GB" sz="2000" dirty="0"/>
              <a:t> </a:t>
            </a:r>
            <a:endParaRPr lang="en-GB" sz="2000" i="1" dirty="0"/>
          </a:p>
          <a:p>
            <a:pPr marL="571500" indent="-571500">
              <a:buFont typeface="Wingdings" pitchFamily="2" charset="2"/>
              <a:buNone/>
            </a:pPr>
            <a:r>
              <a:rPr lang="en-GB" sz="2000" i="1" dirty="0"/>
              <a:t>	K</a:t>
            </a:r>
            <a:r>
              <a:rPr lang="en-GB" sz="2000" baseline="-25000" dirty="0"/>
              <a:t>t</a:t>
            </a:r>
            <a:r>
              <a:rPr lang="en-GB" sz="2000" dirty="0"/>
              <a:t> = </a:t>
            </a:r>
            <a:r>
              <a:rPr lang="en-GB" sz="2000" i="1" dirty="0"/>
              <a:t>I</a:t>
            </a:r>
            <a:r>
              <a:rPr lang="en-GB" sz="2000" baseline="-25000" dirty="0"/>
              <a:t>t</a:t>
            </a:r>
            <a:r>
              <a:rPr lang="en-GB" sz="2000" dirty="0"/>
              <a:t> + </a:t>
            </a:r>
            <a:r>
              <a:rPr lang="en-GB" sz="2000" i="1" dirty="0"/>
              <a:t>K</a:t>
            </a:r>
            <a:r>
              <a:rPr lang="en-GB" sz="2000" baseline="-25000" dirty="0"/>
              <a:t>t-1</a:t>
            </a:r>
            <a:r>
              <a:rPr lang="en-GB" sz="2000" dirty="0"/>
              <a:t> </a:t>
            </a:r>
            <a:endParaRPr lang="en-GB" sz="2000" i="1" dirty="0"/>
          </a:p>
          <a:p>
            <a:pPr marL="571500" indent="-571500">
              <a:buFont typeface="Wingdings" pitchFamily="2" charset="2"/>
              <a:buNone/>
            </a:pPr>
            <a:r>
              <a:rPr lang="en-GB" sz="2000" i="1" dirty="0"/>
              <a:t>	P</a:t>
            </a:r>
            <a:r>
              <a:rPr lang="en-GB" sz="2000" baseline="-25000" dirty="0"/>
              <a:t>t</a:t>
            </a:r>
            <a:r>
              <a:rPr lang="en-GB" sz="2000" dirty="0"/>
              <a:t> = </a:t>
            </a:r>
            <a:r>
              <a:rPr lang="en-GB" sz="2000" i="1" dirty="0" err="1"/>
              <a:t>X</a:t>
            </a:r>
            <a:r>
              <a:rPr lang="en-GB" sz="2000" baseline="-25000" dirty="0" err="1"/>
              <a:t>t</a:t>
            </a:r>
            <a:r>
              <a:rPr lang="en-GB" sz="2000" dirty="0"/>
              <a:t> </a:t>
            </a:r>
            <a:r>
              <a:rPr lang="en-GB" sz="2000" i="1" dirty="0"/>
              <a:t>–</a:t>
            </a:r>
            <a:r>
              <a:rPr lang="en-GB" sz="2000" dirty="0"/>
              <a:t> </a:t>
            </a:r>
            <a:r>
              <a:rPr lang="en-GB" sz="2000" i="1" dirty="0" err="1"/>
              <a:t>W</a:t>
            </a:r>
            <a:r>
              <a:rPr lang="en-GB" sz="2000" baseline="-25000" dirty="0" err="1"/>
              <a:t>t</a:t>
            </a:r>
            <a:r>
              <a:rPr lang="en-GB" sz="2000" baseline="30000" dirty="0" err="1"/>
              <a:t>p</a:t>
            </a:r>
            <a:r>
              <a:rPr lang="en-GB" sz="2000" dirty="0"/>
              <a:t> </a:t>
            </a:r>
            <a:r>
              <a:rPr lang="en-GB" sz="2000" i="1" dirty="0"/>
              <a:t>–</a:t>
            </a:r>
            <a:r>
              <a:rPr lang="en-GB" sz="2000" dirty="0"/>
              <a:t> </a:t>
            </a:r>
            <a:r>
              <a:rPr lang="en-GB" sz="2000" i="1" dirty="0" err="1"/>
              <a:t>T</a:t>
            </a:r>
            <a:r>
              <a:rPr lang="en-GB" sz="2000" baseline="-25000" dirty="0" err="1"/>
              <a:t>t</a:t>
            </a:r>
            <a:r>
              <a:rPr lang="en-GB" sz="2000" dirty="0"/>
              <a:t> </a:t>
            </a:r>
          </a:p>
          <a:p>
            <a:pPr marL="571500" indent="-571500">
              <a:buFont typeface="Wingdings" pitchFamily="2" charset="2"/>
              <a:buNone/>
            </a:pPr>
            <a:r>
              <a:rPr lang="en-GB" sz="2000" i="1" dirty="0"/>
              <a:t>C</a:t>
            </a:r>
            <a:r>
              <a:rPr lang="en-GB" sz="2000" dirty="0"/>
              <a:t> (consumption), </a:t>
            </a:r>
            <a:r>
              <a:rPr lang="en-GB" sz="2000" i="1" dirty="0"/>
              <a:t>P</a:t>
            </a:r>
            <a:r>
              <a:rPr lang="en-GB" sz="2000" dirty="0"/>
              <a:t> (profits), </a:t>
            </a:r>
            <a:r>
              <a:rPr lang="en-GB" sz="2000" i="1" dirty="0" err="1"/>
              <a:t>W</a:t>
            </a:r>
            <a:r>
              <a:rPr lang="en-GB" sz="2000" baseline="30000" dirty="0" err="1"/>
              <a:t>p</a:t>
            </a:r>
            <a:r>
              <a:rPr lang="en-GB" sz="2000" dirty="0"/>
              <a:t> (private wages and salaries), </a:t>
            </a:r>
            <a:r>
              <a:rPr lang="en-GB" sz="2000" i="1" dirty="0" err="1"/>
              <a:t>W</a:t>
            </a:r>
            <a:r>
              <a:rPr lang="en-GB" sz="2000" baseline="30000" dirty="0" err="1"/>
              <a:t>g</a:t>
            </a:r>
            <a:r>
              <a:rPr lang="en-GB" sz="2000" dirty="0"/>
              <a:t> (public wages and salaries), </a:t>
            </a:r>
            <a:r>
              <a:rPr lang="en-GB" sz="2000" i="1" dirty="0"/>
              <a:t>I</a:t>
            </a:r>
            <a:r>
              <a:rPr lang="en-GB" sz="2000" dirty="0"/>
              <a:t> (investments), </a:t>
            </a:r>
            <a:r>
              <a:rPr lang="en-GB" sz="2000" i="1" dirty="0"/>
              <a:t>K</a:t>
            </a:r>
            <a:r>
              <a:rPr lang="en-GB" sz="2000" dirty="0"/>
              <a:t> (capital stock), </a:t>
            </a:r>
            <a:r>
              <a:rPr lang="en-GB" sz="2000" i="1" dirty="0"/>
              <a:t>X</a:t>
            </a:r>
            <a:r>
              <a:rPr lang="en-GB" sz="2000" dirty="0"/>
              <a:t> (production), </a:t>
            </a:r>
            <a:r>
              <a:rPr lang="en-GB" sz="2000" i="1" dirty="0"/>
              <a:t>G</a:t>
            </a:r>
            <a:r>
              <a:rPr lang="en-GB" sz="2000" dirty="0"/>
              <a:t> (governmental expenditures without wages and  salaries), </a:t>
            </a:r>
            <a:r>
              <a:rPr lang="en-GB" sz="2000" i="1" dirty="0"/>
              <a:t>T</a:t>
            </a:r>
            <a:r>
              <a:rPr lang="en-GB" sz="2000" dirty="0"/>
              <a:t> (taxes) and </a:t>
            </a:r>
            <a:r>
              <a:rPr lang="en-GB" sz="2000" i="1" dirty="0"/>
              <a:t>t</a:t>
            </a:r>
            <a:r>
              <a:rPr lang="en-GB" sz="2000" dirty="0"/>
              <a:t> [time (trend)]</a:t>
            </a:r>
          </a:p>
          <a:p>
            <a:pPr marL="571500" indent="-571500">
              <a:buFont typeface="Wingdings" pitchFamily="2" charset="2"/>
              <a:buNone/>
            </a:pPr>
            <a:r>
              <a:rPr lang="en-GB" sz="2000" dirty="0"/>
              <a:t>Endogenous: </a:t>
            </a:r>
            <a:r>
              <a:rPr lang="en-GB" sz="2000" i="1" dirty="0"/>
              <a:t>C</a:t>
            </a:r>
            <a:r>
              <a:rPr lang="en-GB" sz="2000" dirty="0"/>
              <a:t>, </a:t>
            </a:r>
            <a:r>
              <a:rPr lang="en-GB" sz="2000" i="1" dirty="0"/>
              <a:t>I</a:t>
            </a:r>
            <a:r>
              <a:rPr lang="en-GB" sz="2000" dirty="0"/>
              <a:t>, </a:t>
            </a:r>
            <a:r>
              <a:rPr lang="en-GB" sz="2000" i="1" dirty="0" err="1"/>
              <a:t>W</a:t>
            </a:r>
            <a:r>
              <a:rPr lang="en-GB" sz="2000" baseline="30000" dirty="0" err="1"/>
              <a:t>p</a:t>
            </a:r>
            <a:r>
              <a:rPr lang="en-GB" sz="2000" dirty="0"/>
              <a:t>, </a:t>
            </a:r>
            <a:r>
              <a:rPr lang="en-GB" sz="2000" i="1" dirty="0"/>
              <a:t>X</a:t>
            </a:r>
            <a:r>
              <a:rPr lang="en-GB" sz="2000" dirty="0"/>
              <a:t>, </a:t>
            </a:r>
            <a:r>
              <a:rPr lang="en-GB" sz="2000" i="1" dirty="0"/>
              <a:t>P</a:t>
            </a:r>
            <a:r>
              <a:rPr lang="en-GB" sz="2000" dirty="0"/>
              <a:t>, </a:t>
            </a:r>
            <a:r>
              <a:rPr lang="en-GB" sz="2000" i="1" dirty="0"/>
              <a:t>K</a:t>
            </a:r>
            <a:r>
              <a:rPr lang="en-GB" sz="2000" dirty="0"/>
              <a:t>; </a:t>
            </a:r>
            <a:r>
              <a:rPr lang="en-GB" sz="2000" dirty="0" err="1"/>
              <a:t>exogeneous</a:t>
            </a:r>
            <a:r>
              <a:rPr lang="en-GB" sz="2000" dirty="0"/>
              <a:t>: </a:t>
            </a:r>
            <a:r>
              <a:rPr lang="en-GB" sz="2000" i="1" dirty="0" err="1"/>
              <a:t>W</a:t>
            </a:r>
            <a:r>
              <a:rPr lang="en-GB" sz="2000" baseline="30000" dirty="0" err="1"/>
              <a:t>g</a:t>
            </a:r>
            <a:r>
              <a:rPr lang="en-GB" sz="2000" dirty="0"/>
              <a:t>, </a:t>
            </a:r>
            <a:r>
              <a:rPr lang="en-GB" sz="2000" i="1" dirty="0"/>
              <a:t>G</a:t>
            </a:r>
            <a:r>
              <a:rPr lang="en-GB" sz="2000" dirty="0"/>
              <a:t>, </a:t>
            </a:r>
            <a:r>
              <a:rPr lang="en-GB" sz="2000" i="1" dirty="0"/>
              <a:t>T</a:t>
            </a:r>
            <a:r>
              <a:rPr lang="en-GB" sz="2000" dirty="0"/>
              <a:t>, </a:t>
            </a:r>
            <a:r>
              <a:rPr lang="en-GB" sz="2000" i="1" dirty="0"/>
              <a:t>t</a:t>
            </a:r>
            <a:r>
              <a:rPr lang="en-GB" sz="2000" dirty="0"/>
              <a:t>,</a:t>
            </a:r>
            <a:r>
              <a:rPr lang="en-GB" sz="2000" i="1" dirty="0"/>
              <a:t> P</a:t>
            </a:r>
            <a:r>
              <a:rPr lang="en-GB" sz="2000" baseline="-25000" dirty="0"/>
              <a:t>-1</a:t>
            </a:r>
            <a:r>
              <a:rPr lang="en-GB" sz="2000" dirty="0"/>
              <a:t>, </a:t>
            </a:r>
            <a:r>
              <a:rPr lang="en-GB" sz="2000" i="1" dirty="0"/>
              <a:t>K</a:t>
            </a:r>
            <a:r>
              <a:rPr lang="en-GB" sz="2000" baseline="-25000" dirty="0"/>
              <a:t>-1</a:t>
            </a:r>
            <a:r>
              <a:rPr lang="en-GB" sz="2000" dirty="0"/>
              <a:t>, </a:t>
            </a:r>
            <a:r>
              <a:rPr lang="en-GB" sz="2000" i="1" dirty="0"/>
              <a:t>X</a:t>
            </a:r>
            <a:r>
              <a:rPr lang="en-GB" sz="2000" baseline="-25000" dirty="0"/>
              <a:t>-1</a:t>
            </a:r>
          </a:p>
        </p:txBody>
      </p:sp>
      <p:graphicFrame>
        <p:nvGraphicFramePr>
          <p:cNvPr id="10242"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10256"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el 1"/>
          <p:cNvSpPr>
            <a:spLocks noGrp="1"/>
          </p:cNvSpPr>
          <p:nvPr>
            <p:ph type="title"/>
          </p:nvPr>
        </p:nvSpPr>
        <p:spPr/>
        <p:txBody>
          <a:bodyPr/>
          <a:lstStyle/>
          <a:p>
            <a:r>
              <a:rPr lang="en-GB" sz="4000" dirty="0">
                <a:latin typeface="Verdana" pitchFamily="34" charset="0"/>
              </a:rPr>
              <a:t>Early Econometric Models</a:t>
            </a:r>
            <a:endParaRPr lang="en-GB" sz="4000" dirty="0"/>
          </a:p>
        </p:txBody>
      </p:sp>
      <p:sp>
        <p:nvSpPr>
          <p:cNvPr id="50179" name="Inhaltsplatzhalter 2"/>
          <p:cNvSpPr>
            <a:spLocks noGrp="1"/>
          </p:cNvSpPr>
          <p:nvPr>
            <p:ph idx="1"/>
          </p:nvPr>
        </p:nvSpPr>
        <p:spPr>
          <a:xfrm>
            <a:off x="457200" y="1600200"/>
            <a:ext cx="4114800" cy="4565650"/>
          </a:xfrm>
        </p:spPr>
        <p:txBody>
          <a:bodyPr/>
          <a:lstStyle/>
          <a:p>
            <a:pPr>
              <a:buFont typeface="Wingdings" pitchFamily="2" charset="2"/>
              <a:buNone/>
              <a:defRPr/>
            </a:pPr>
            <a:r>
              <a:rPr lang="en-GB" sz="2000" dirty="0">
                <a:latin typeface="Verdana" pitchFamily="34" charset="0"/>
              </a:rPr>
              <a:t>Klein‘s Model</a:t>
            </a:r>
          </a:p>
          <a:p>
            <a:pPr marL="360000" indent="-360000">
              <a:spcBef>
                <a:spcPts val="480"/>
              </a:spcBef>
              <a:defRPr/>
            </a:pPr>
            <a:r>
              <a:rPr lang="en-GB" sz="2000" dirty="0"/>
              <a:t>Aims: </a:t>
            </a:r>
          </a:p>
          <a:p>
            <a:pPr marL="687025" lvl="1" indent="-360000">
              <a:spcBef>
                <a:spcPts val="480"/>
              </a:spcBef>
              <a:defRPr/>
            </a:pPr>
            <a:r>
              <a:rPr lang="en-GB" sz="1800" dirty="0">
                <a:ea typeface="+mn-ea"/>
                <a:cs typeface="+mn-cs"/>
              </a:rPr>
              <a:t>to forecast the development of business fluctuations and </a:t>
            </a:r>
          </a:p>
          <a:p>
            <a:pPr marL="687025" lvl="1" indent="-360000">
              <a:spcBef>
                <a:spcPts val="480"/>
              </a:spcBef>
              <a:defRPr/>
            </a:pPr>
            <a:r>
              <a:rPr lang="en-GB" sz="1800" dirty="0">
                <a:ea typeface="+mn-ea"/>
                <a:cs typeface="+mn-cs"/>
              </a:rPr>
              <a:t>to study the effects of government economic-political policy</a:t>
            </a:r>
          </a:p>
          <a:p>
            <a:pPr marL="360000" indent="-360000">
              <a:spcBef>
                <a:spcPts val="480"/>
              </a:spcBef>
              <a:defRPr/>
            </a:pPr>
            <a:r>
              <a:rPr lang="en-GB" sz="2000" dirty="0"/>
              <a:t>Successful forecasts of</a:t>
            </a:r>
          </a:p>
          <a:p>
            <a:pPr marL="687025" lvl="1" indent="-360000">
              <a:spcBef>
                <a:spcPts val="480"/>
              </a:spcBef>
              <a:defRPr/>
            </a:pPr>
            <a:r>
              <a:rPr lang="en-GB" sz="1800" dirty="0">
                <a:ea typeface="+mn-ea"/>
                <a:cs typeface="+mn-cs"/>
              </a:rPr>
              <a:t>economic upturn rather than a depression after World War II</a:t>
            </a:r>
          </a:p>
          <a:p>
            <a:pPr marL="687025" lvl="1" indent="-360000">
              <a:spcBef>
                <a:spcPts val="480"/>
              </a:spcBef>
              <a:defRPr/>
            </a:pPr>
            <a:r>
              <a:rPr lang="en-GB" sz="1800" dirty="0">
                <a:ea typeface="+mn-ea"/>
                <a:cs typeface="+mn-cs"/>
              </a:rPr>
              <a:t>mild recession at the end of the Korean War</a:t>
            </a:r>
            <a:endParaRPr lang="en-GB" sz="1800" dirty="0"/>
          </a:p>
          <a:p>
            <a:pPr>
              <a:defRPr/>
            </a:pPr>
            <a:endParaRPr lang="en-US" sz="2000" dirty="0"/>
          </a:p>
        </p:txBody>
      </p:sp>
      <p:sp>
        <p:nvSpPr>
          <p:cNvPr id="4" name="Datumsplatzhalter 3"/>
          <p:cNvSpPr>
            <a:spLocks noGrp="1"/>
          </p:cNvSpPr>
          <p:nvPr>
            <p:ph type="dt" sz="quarter" idx="10"/>
          </p:nvPr>
        </p:nvSpPr>
        <p:spPr/>
        <p:txBody>
          <a:bodyPr/>
          <a:lstStyle/>
          <a:p>
            <a:pPr>
              <a:defRPr/>
            </a:pPr>
            <a:r>
              <a:rPr lang="tr-TR" altLang="en-US"/>
              <a:t>Dec 13, 2018</a:t>
            </a:r>
            <a:endParaRPr lang="de-AT" altLang="en-US" dirty="0"/>
          </a:p>
        </p:txBody>
      </p:sp>
      <p:sp>
        <p:nvSpPr>
          <p:cNvPr id="5" name="Fußzeilenplatzhalter 4"/>
          <p:cNvSpPr>
            <a:spLocks noGrp="1"/>
          </p:cNvSpPr>
          <p:nvPr>
            <p:ph type="ftr" sz="quarter" idx="11"/>
          </p:nvPr>
        </p:nvSpPr>
        <p:spPr/>
        <p:txBody>
          <a:bodyPr/>
          <a:lstStyle/>
          <a:p>
            <a:pPr>
              <a:defRPr/>
            </a:pPr>
            <a:r>
              <a:rPr lang="de-AT" altLang="en-US"/>
              <a:t>Hackl,  Econometrics, Lecture 6</a:t>
            </a:r>
          </a:p>
        </p:txBody>
      </p:sp>
      <p:sp>
        <p:nvSpPr>
          <p:cNvPr id="6" name="Foliennummernplatzhalter 5"/>
          <p:cNvSpPr>
            <a:spLocks noGrp="1"/>
          </p:cNvSpPr>
          <p:nvPr>
            <p:ph type="sldNum" sz="quarter" idx="12"/>
          </p:nvPr>
        </p:nvSpPr>
        <p:spPr/>
        <p:txBody>
          <a:bodyPr/>
          <a:lstStyle/>
          <a:p>
            <a:pPr>
              <a:defRPr/>
            </a:pPr>
            <a:fld id="{7626399B-97A8-44C7-8E3B-1060FEAE908F}" type="slidenum">
              <a:rPr lang="de-AT" altLang="en-US" smtClean="0"/>
              <a:pPr>
                <a:defRPr/>
              </a:pPr>
              <a:t>27</a:t>
            </a:fld>
            <a:endParaRPr lang="de-AT" altLang="en-US"/>
          </a:p>
        </p:txBody>
      </p:sp>
      <p:graphicFrame>
        <p:nvGraphicFramePr>
          <p:cNvPr id="7" name="Tabelle 6"/>
          <p:cNvGraphicFramePr>
            <a:graphicFrameLocks noGrp="1"/>
          </p:cNvGraphicFramePr>
          <p:nvPr/>
        </p:nvGraphicFramePr>
        <p:xfrm>
          <a:off x="4787900" y="3652838"/>
          <a:ext cx="3672408" cy="2225040"/>
        </p:xfrm>
        <a:graphic>
          <a:graphicData uri="http://schemas.openxmlformats.org/drawingml/2006/table">
            <a:tbl>
              <a:tblPr firstRow="1" bandRow="1">
                <a:tableStyleId>{5C22544A-7EE6-4342-B048-85BDC9FD1C3A}</a:tableStyleId>
              </a:tblPr>
              <a:tblGrid>
                <a:gridCol w="2117882">
                  <a:extLst>
                    <a:ext uri="{9D8B030D-6E8A-4147-A177-3AD203B41FA5}">
                      <a16:colId xmlns:a16="http://schemas.microsoft.com/office/drawing/2014/main" val="20000"/>
                    </a:ext>
                  </a:extLst>
                </a:gridCol>
                <a:gridCol w="729161">
                  <a:extLst>
                    <a:ext uri="{9D8B030D-6E8A-4147-A177-3AD203B41FA5}">
                      <a16:colId xmlns:a16="http://schemas.microsoft.com/office/drawing/2014/main" val="20001"/>
                    </a:ext>
                  </a:extLst>
                </a:gridCol>
                <a:gridCol w="825365">
                  <a:extLst>
                    <a:ext uri="{9D8B030D-6E8A-4147-A177-3AD203B41FA5}">
                      <a16:colId xmlns:a16="http://schemas.microsoft.com/office/drawing/2014/main" val="20002"/>
                    </a:ext>
                  </a:extLst>
                </a:gridCol>
              </a:tblGrid>
              <a:tr h="370840">
                <a:tc>
                  <a:txBody>
                    <a:bodyPr/>
                    <a:lstStyle/>
                    <a:p>
                      <a:r>
                        <a:rPr lang="de-AT" dirty="0"/>
                        <a:t>Model </a:t>
                      </a:r>
                      <a:endParaRPr lang="en-US" dirty="0"/>
                    </a:p>
                  </a:txBody>
                  <a:tcPr/>
                </a:tc>
                <a:tc>
                  <a:txBody>
                    <a:bodyPr/>
                    <a:lstStyle/>
                    <a:p>
                      <a:r>
                        <a:rPr lang="de-AT" dirty="0" err="1"/>
                        <a:t>year</a:t>
                      </a:r>
                      <a:endParaRPr lang="en-US" dirty="0"/>
                    </a:p>
                  </a:txBody>
                  <a:tcPr/>
                </a:tc>
                <a:tc>
                  <a:txBody>
                    <a:bodyPr/>
                    <a:lstStyle/>
                    <a:p>
                      <a:r>
                        <a:rPr lang="de-AT" dirty="0" err="1"/>
                        <a:t>eq‘s</a:t>
                      </a:r>
                      <a:endParaRPr lang="en-US" dirty="0"/>
                    </a:p>
                  </a:txBody>
                  <a:tcPr/>
                </a:tc>
                <a:extLst>
                  <a:ext uri="{0D108BD9-81ED-4DB2-BD59-A6C34878D82A}">
                    <a16:rowId xmlns:a16="http://schemas.microsoft.com/office/drawing/2014/main" val="10000"/>
                  </a:ext>
                </a:extLst>
              </a:tr>
              <a:tr h="370840">
                <a:tc>
                  <a:txBody>
                    <a:bodyPr/>
                    <a:lstStyle/>
                    <a:p>
                      <a:r>
                        <a:rPr lang="en-US" sz="1800" dirty="0"/>
                        <a:t>Tinbergen</a:t>
                      </a:r>
                      <a:endParaRPr lang="en-US" dirty="0"/>
                    </a:p>
                  </a:txBody>
                  <a:tcPr/>
                </a:tc>
                <a:tc>
                  <a:txBody>
                    <a:bodyPr/>
                    <a:lstStyle/>
                    <a:p>
                      <a:pPr algn="ctr"/>
                      <a:r>
                        <a:rPr lang="en-US" sz="1800" dirty="0"/>
                        <a:t>1936</a:t>
                      </a:r>
                      <a:endParaRPr lang="en-US" dirty="0"/>
                    </a:p>
                  </a:txBody>
                  <a:tcPr/>
                </a:tc>
                <a:tc>
                  <a:txBody>
                    <a:bodyPr/>
                    <a:lstStyle/>
                    <a:p>
                      <a:pPr algn="ctr"/>
                      <a:r>
                        <a:rPr lang="de-AT" dirty="0"/>
                        <a:t>24</a:t>
                      </a:r>
                      <a:endParaRPr lang="en-US" dirty="0"/>
                    </a:p>
                  </a:txBody>
                  <a:tcPr/>
                </a:tc>
                <a:extLst>
                  <a:ext uri="{0D108BD9-81ED-4DB2-BD59-A6C34878D82A}">
                    <a16:rowId xmlns:a16="http://schemas.microsoft.com/office/drawing/2014/main" val="10001"/>
                  </a:ext>
                </a:extLst>
              </a:tr>
              <a:tr h="370840">
                <a:tc>
                  <a:txBody>
                    <a:bodyPr/>
                    <a:lstStyle/>
                    <a:p>
                      <a:r>
                        <a:rPr lang="en-US" sz="1800" dirty="0"/>
                        <a:t>Klein</a:t>
                      </a:r>
                      <a:endParaRPr lang="en-US" dirty="0"/>
                    </a:p>
                  </a:txBody>
                  <a:tcPr/>
                </a:tc>
                <a:tc>
                  <a:txBody>
                    <a:bodyPr/>
                    <a:lstStyle/>
                    <a:p>
                      <a:pPr algn="ctr"/>
                      <a:r>
                        <a:rPr lang="de-AT" dirty="0"/>
                        <a:t>1950</a:t>
                      </a:r>
                      <a:endParaRPr lang="en-US" dirty="0"/>
                    </a:p>
                  </a:txBody>
                  <a:tcPr/>
                </a:tc>
                <a:tc>
                  <a:txBody>
                    <a:bodyPr/>
                    <a:lstStyle/>
                    <a:p>
                      <a:pPr algn="ctr"/>
                      <a:r>
                        <a:rPr lang="de-AT" dirty="0"/>
                        <a:t>6</a:t>
                      </a:r>
                      <a:endParaRPr lang="en-US" dirty="0"/>
                    </a:p>
                  </a:txBody>
                  <a:tcPr/>
                </a:tc>
                <a:extLst>
                  <a:ext uri="{0D108BD9-81ED-4DB2-BD59-A6C34878D82A}">
                    <a16:rowId xmlns:a16="http://schemas.microsoft.com/office/drawing/2014/main" val="10002"/>
                  </a:ext>
                </a:extLst>
              </a:tr>
              <a:tr h="370840">
                <a:tc>
                  <a:txBody>
                    <a:bodyPr/>
                    <a:lstStyle/>
                    <a:p>
                      <a:r>
                        <a:rPr lang="en-US" sz="1800" dirty="0"/>
                        <a:t>Klein &amp; Goldberger </a:t>
                      </a:r>
                      <a:endParaRPr lang="en-US" dirty="0"/>
                    </a:p>
                  </a:txBody>
                  <a:tcPr/>
                </a:tc>
                <a:tc>
                  <a:txBody>
                    <a:bodyPr/>
                    <a:lstStyle/>
                    <a:p>
                      <a:pPr algn="ctr"/>
                      <a:r>
                        <a:rPr lang="de-AT" dirty="0"/>
                        <a:t>1955</a:t>
                      </a:r>
                      <a:endParaRPr lang="en-US" dirty="0"/>
                    </a:p>
                  </a:txBody>
                  <a:tcPr/>
                </a:tc>
                <a:tc>
                  <a:txBody>
                    <a:bodyPr/>
                    <a:lstStyle/>
                    <a:p>
                      <a:pPr algn="ctr"/>
                      <a:r>
                        <a:rPr lang="de-AT" dirty="0"/>
                        <a:t>20</a:t>
                      </a:r>
                      <a:endParaRPr lang="en-US" dirty="0"/>
                    </a:p>
                  </a:txBody>
                  <a:tcPr/>
                </a:tc>
                <a:extLst>
                  <a:ext uri="{0D108BD9-81ED-4DB2-BD59-A6C34878D82A}">
                    <a16:rowId xmlns:a16="http://schemas.microsoft.com/office/drawing/2014/main" val="10003"/>
                  </a:ext>
                </a:extLst>
              </a:tr>
              <a:tr h="370840">
                <a:tc>
                  <a:txBody>
                    <a:bodyPr/>
                    <a:lstStyle/>
                    <a:p>
                      <a:r>
                        <a:rPr lang="en-US" sz="1800" dirty="0"/>
                        <a:t>Brookings </a:t>
                      </a:r>
                      <a:endParaRPr lang="en-US" dirty="0"/>
                    </a:p>
                  </a:txBody>
                  <a:tcPr/>
                </a:tc>
                <a:tc>
                  <a:txBody>
                    <a:bodyPr/>
                    <a:lstStyle/>
                    <a:p>
                      <a:pPr algn="ctr"/>
                      <a:r>
                        <a:rPr lang="de-AT" dirty="0"/>
                        <a:t>1965</a:t>
                      </a:r>
                      <a:endParaRPr lang="en-US" dirty="0"/>
                    </a:p>
                  </a:txBody>
                  <a:tcPr/>
                </a:tc>
                <a:tc>
                  <a:txBody>
                    <a:bodyPr/>
                    <a:lstStyle/>
                    <a:p>
                      <a:pPr algn="ctr"/>
                      <a:r>
                        <a:rPr lang="de-AT" dirty="0"/>
                        <a:t>160</a:t>
                      </a:r>
                      <a:endParaRPr lang="en-US" dirty="0"/>
                    </a:p>
                  </a:txBody>
                  <a:tcPr/>
                </a:tc>
                <a:extLst>
                  <a:ext uri="{0D108BD9-81ED-4DB2-BD59-A6C34878D82A}">
                    <a16:rowId xmlns:a16="http://schemas.microsoft.com/office/drawing/2014/main" val="10004"/>
                  </a:ext>
                </a:extLst>
              </a:tr>
              <a:tr h="370840">
                <a:tc>
                  <a:txBody>
                    <a:bodyPr/>
                    <a:lstStyle/>
                    <a:p>
                      <a:r>
                        <a:rPr lang="en-US" sz="1800" dirty="0"/>
                        <a:t>Brookings Mark II </a:t>
                      </a:r>
                      <a:endParaRPr lang="en-US" dirty="0"/>
                    </a:p>
                  </a:txBody>
                  <a:tcPr/>
                </a:tc>
                <a:tc>
                  <a:txBody>
                    <a:bodyPr/>
                    <a:lstStyle/>
                    <a:p>
                      <a:pPr algn="ctr"/>
                      <a:r>
                        <a:rPr lang="de-AT" dirty="0"/>
                        <a:t>1972</a:t>
                      </a:r>
                      <a:endParaRPr lang="en-US" dirty="0"/>
                    </a:p>
                  </a:txBody>
                  <a:tcPr/>
                </a:tc>
                <a:tc>
                  <a:txBody>
                    <a:bodyPr/>
                    <a:lstStyle/>
                    <a:p>
                      <a:pPr algn="ctr"/>
                      <a:r>
                        <a:rPr lang="de-AT" dirty="0"/>
                        <a:t>~200</a:t>
                      </a:r>
                      <a:endParaRPr lang="en-US" dirty="0"/>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a:t>Hackl,  Econometrics, Lecture 6</a:t>
            </a:r>
          </a:p>
        </p:txBody>
      </p:sp>
      <p:sp>
        <p:nvSpPr>
          <p:cNvPr id="8" name="Foliennummernplatzhalter 7"/>
          <p:cNvSpPr>
            <a:spLocks noGrp="1"/>
          </p:cNvSpPr>
          <p:nvPr>
            <p:ph type="sldNum" sz="quarter" idx="12"/>
          </p:nvPr>
        </p:nvSpPr>
        <p:spPr/>
        <p:txBody>
          <a:bodyPr/>
          <a:lstStyle/>
          <a:p>
            <a:pPr>
              <a:defRPr/>
            </a:pPr>
            <a:fld id="{CEC9640D-4248-4718-896F-3EED94DF656B}" type="slidenum">
              <a:rPr lang="de-AT" altLang="en-US"/>
              <a:pPr>
                <a:defRPr/>
              </a:pPr>
              <a:t>28</a:t>
            </a:fld>
            <a:endParaRPr lang="de-AT" altLang="en-US"/>
          </a:p>
        </p:txBody>
      </p:sp>
      <p:sp>
        <p:nvSpPr>
          <p:cNvPr id="11269" name="Rectangle 5"/>
          <p:cNvSpPr>
            <a:spLocks noGrp="1" noChangeArrowheads="1"/>
          </p:cNvSpPr>
          <p:nvPr>
            <p:ph type="title"/>
          </p:nvPr>
        </p:nvSpPr>
        <p:spPr/>
        <p:txBody>
          <a:bodyPr/>
          <a:lstStyle/>
          <a:p>
            <a:r>
              <a:rPr lang="en-GB" sz="4000" dirty="0">
                <a:latin typeface="Verdana" pitchFamily="34" charset="0"/>
              </a:rPr>
              <a:t>Econometric Models</a:t>
            </a:r>
          </a:p>
        </p:txBody>
      </p:sp>
      <p:sp>
        <p:nvSpPr>
          <p:cNvPr id="11270" name="Rectangle 16"/>
          <p:cNvSpPr>
            <a:spLocks noGrp="1" noChangeArrowheads="1"/>
          </p:cNvSpPr>
          <p:nvPr>
            <p:ph type="body" sz="half" idx="1"/>
          </p:nvPr>
        </p:nvSpPr>
        <p:spPr>
          <a:xfrm>
            <a:off x="457200" y="1557338"/>
            <a:ext cx="7786688" cy="4679950"/>
          </a:xfrm>
        </p:spPr>
        <p:txBody>
          <a:bodyPr/>
          <a:lstStyle/>
          <a:p>
            <a:pPr>
              <a:buFont typeface="Wingdings" pitchFamily="2" charset="2"/>
              <a:buNone/>
            </a:pPr>
            <a:r>
              <a:rPr lang="en-GB" sz="2000" dirty="0"/>
              <a:t>Basis: the multiple linear regression model</a:t>
            </a:r>
          </a:p>
          <a:p>
            <a:r>
              <a:rPr lang="en-GB" sz="2000" dirty="0"/>
              <a:t>Adaptations of the model</a:t>
            </a:r>
          </a:p>
          <a:p>
            <a:pPr lvl="1"/>
            <a:r>
              <a:rPr lang="en-GB" sz="1800" dirty="0"/>
              <a:t>Dynamic models</a:t>
            </a:r>
          </a:p>
          <a:p>
            <a:pPr lvl="1"/>
            <a:r>
              <a:rPr lang="en-GB" sz="1800" dirty="0"/>
              <a:t>Systems of regression models</a:t>
            </a:r>
          </a:p>
          <a:p>
            <a:pPr lvl="1"/>
            <a:r>
              <a:rPr lang="en-GB" sz="1800" dirty="0"/>
              <a:t>Time series models</a:t>
            </a:r>
          </a:p>
          <a:p>
            <a:r>
              <a:rPr lang="en-GB" sz="2000" dirty="0"/>
              <a:t>Further  developments</a:t>
            </a:r>
          </a:p>
          <a:p>
            <a:pPr lvl="1"/>
            <a:r>
              <a:rPr lang="en-GB" sz="1800" dirty="0"/>
              <a:t>Models for panel data</a:t>
            </a:r>
          </a:p>
          <a:p>
            <a:pPr lvl="1"/>
            <a:r>
              <a:rPr lang="en-GB" sz="1800" dirty="0"/>
              <a:t>Models for spatial data</a:t>
            </a:r>
          </a:p>
          <a:p>
            <a:pPr lvl="1"/>
            <a:r>
              <a:rPr lang="en-GB" sz="1800" dirty="0"/>
              <a:t>Models for limited dependent variables</a:t>
            </a:r>
          </a:p>
          <a:p>
            <a:pPr lvl="1">
              <a:buFont typeface="Wingdings" pitchFamily="2" charset="2"/>
              <a:buNone/>
            </a:pPr>
            <a:endParaRPr lang="en-US" sz="1800" dirty="0"/>
          </a:p>
        </p:txBody>
      </p:sp>
      <p:graphicFrame>
        <p:nvGraphicFramePr>
          <p:cNvPr id="11266"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1280"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1271" name="Text Box 12"/>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bg1">
                    <a:lumMod val="50000"/>
                  </a:schemeClr>
                </a:solidFill>
              </a:rPr>
              <a:t>The GIV Estimator </a:t>
            </a:r>
          </a:p>
          <a:p>
            <a:pPr>
              <a:spcBef>
                <a:spcPts val="500"/>
              </a:spcBef>
              <a:defRPr/>
            </a:pPr>
            <a:r>
              <a:rPr lang="en-GB" sz="2000" dirty="0">
                <a:solidFill>
                  <a:schemeClr val="bg1">
                    <a:lumMod val="50000"/>
                  </a:schemeClr>
                </a:solidFill>
              </a:rPr>
              <a:t>GMM Estimation</a:t>
            </a:r>
          </a:p>
          <a:p>
            <a:pPr>
              <a:spcBef>
                <a:spcPts val="500"/>
              </a:spcBef>
              <a:defRPr/>
            </a:pPr>
            <a:r>
              <a:rPr lang="en-GB" sz="2000" dirty="0">
                <a:solidFill>
                  <a:schemeClr val="bg1">
                    <a:lumMod val="50000"/>
                  </a:schemeClr>
                </a:solidFill>
              </a:rPr>
              <a:t>Econometric Models</a:t>
            </a:r>
          </a:p>
          <a:p>
            <a:pPr>
              <a:spcBef>
                <a:spcPts val="500"/>
              </a:spcBef>
              <a:defRPr/>
            </a:pPr>
            <a:r>
              <a:rPr lang="en-GB" sz="2000" dirty="0"/>
              <a:t>Dynamic Models</a:t>
            </a:r>
          </a:p>
          <a:p>
            <a:pPr>
              <a:spcBef>
                <a:spcPts val="500"/>
              </a:spcBef>
              <a:defRPr/>
            </a:pPr>
            <a:r>
              <a:rPr lang="en-GB" sz="2000" dirty="0">
                <a:solidFill>
                  <a:schemeClr val="bg1">
                    <a:lumMod val="50000"/>
                  </a:schemeClr>
                </a:solidFill>
              </a:rPr>
              <a:t>Multi-equation Models</a:t>
            </a:r>
          </a:p>
          <a:p>
            <a:pPr>
              <a:spcBef>
                <a:spcPts val="500"/>
              </a:spcBef>
              <a:defRPr/>
            </a:pPr>
            <a:r>
              <a:rPr lang="en-GB" sz="2000" dirty="0">
                <a:solidFill>
                  <a:schemeClr val="bg1">
                    <a:lumMod val="50000"/>
                  </a:schemeClr>
                </a:solidFill>
              </a:rPr>
              <a:t>Time Series Models</a:t>
            </a:r>
          </a:p>
          <a:p>
            <a:pPr>
              <a:spcBef>
                <a:spcPts val="500"/>
              </a:spcBef>
              <a:defRPr/>
            </a:pPr>
            <a:r>
              <a:rPr lang="en-GB" sz="2000" dirty="0">
                <a:solidFill>
                  <a:schemeClr val="bg1">
                    <a:lumMod val="50000"/>
                  </a:schemeClr>
                </a:solidFill>
              </a:rPr>
              <a:t>Models for Limited Dependent Variables</a:t>
            </a:r>
          </a:p>
          <a:p>
            <a:pPr>
              <a:spcBef>
                <a:spcPts val="500"/>
              </a:spcBef>
              <a:defRPr/>
            </a:pPr>
            <a:r>
              <a:rPr lang="en-GB" sz="2000" dirty="0">
                <a:solidFill>
                  <a:schemeClr val="bg1">
                    <a:lumMod val="50000"/>
                  </a:schemeClr>
                </a:solidFill>
              </a:rPr>
              <a:t>Panel Data Models</a:t>
            </a:r>
          </a:p>
          <a:p>
            <a:pPr>
              <a:spcBef>
                <a:spcPts val="500"/>
              </a:spcBef>
              <a:defRPr/>
            </a:pPr>
            <a:r>
              <a:rPr lang="en-GB" sz="2000" dirty="0">
                <a:solidFill>
                  <a:schemeClr val="bg1">
                    <a:lumMod val="50000"/>
                  </a:schemeClr>
                </a:solidFill>
              </a:rPr>
              <a:t>Econometrics II</a:t>
            </a: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D3859902-9879-4531-827C-890DDF16E419}" type="slidenum">
              <a:rPr lang="de-AT" altLang="en-US"/>
              <a:pPr>
                <a:defRPr/>
              </a:pPr>
              <a:t>29</a:t>
            </a:fld>
            <a:endParaRPr lang="de-AT" altLang="en-US"/>
          </a:p>
        </p:txBody>
      </p:sp>
      <p:graphicFrame>
        <p:nvGraphicFramePr>
          <p:cNvPr id="12290"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2316"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2291"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2317"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p:txBody>
          <a:bodyPr/>
          <a:lstStyle/>
          <a:p>
            <a:r>
              <a:rPr lang="en-GB" sz="4000" dirty="0">
                <a:latin typeface="Verdana" pitchFamily="34" charset="0"/>
              </a:rPr>
              <a:t>From OLS to IV Estimation</a:t>
            </a:r>
          </a:p>
        </p:txBody>
      </p:sp>
      <p:sp>
        <p:nvSpPr>
          <p:cNvPr id="2053"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a:t>Linear model </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charset="0"/>
              </a:rPr>
              <a:t>β</a:t>
            </a:r>
            <a:r>
              <a:rPr lang="en-GB" sz="2000" dirty="0">
                <a:cs typeface="Arial" charset="0"/>
              </a:rPr>
              <a:t> + </a:t>
            </a:r>
            <a:r>
              <a:rPr lang="en-GB" sz="2000" dirty="0" err="1"/>
              <a:t>ε</a:t>
            </a:r>
            <a:r>
              <a:rPr lang="en-GB" sz="2000" baseline="-25000" dirty="0" err="1"/>
              <a:t>i</a:t>
            </a:r>
            <a:r>
              <a:rPr lang="en-GB" sz="2000" dirty="0"/>
              <a:t> </a:t>
            </a:r>
          </a:p>
          <a:p>
            <a:pPr>
              <a:spcBef>
                <a:spcPts val="600"/>
              </a:spcBef>
            </a:pPr>
            <a:r>
              <a:rPr lang="en-GB" sz="2000" dirty="0"/>
              <a:t>OLS estimator: solution of the </a:t>
            </a:r>
            <a:r>
              <a:rPr lang="en-GB" sz="2000" i="1" dirty="0"/>
              <a:t>K</a:t>
            </a:r>
            <a:r>
              <a:rPr lang="en-GB" sz="2000" dirty="0"/>
              <a:t> normal equations </a:t>
            </a:r>
          </a:p>
          <a:p>
            <a:pPr>
              <a:spcBef>
                <a:spcPts val="600"/>
              </a:spcBef>
              <a:buFont typeface="Wingdings" pitchFamily="2" charset="2"/>
              <a:buNone/>
            </a:pPr>
            <a:r>
              <a:rPr lang="en-GB" sz="2000" dirty="0"/>
              <a:t>		 1/N </a:t>
            </a:r>
            <a:r>
              <a:rPr lang="en-GB" sz="2000" dirty="0" err="1"/>
              <a:t>Σ</a:t>
            </a:r>
            <a:r>
              <a:rPr lang="en-GB" sz="2000" baseline="-25000" dirty="0" err="1"/>
              <a:t>i</a:t>
            </a:r>
            <a:r>
              <a:rPr lang="en-GB" sz="2000" dirty="0"/>
              <a:t>(</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i="1" dirty="0" err="1">
                <a:cs typeface="Arial" charset="0"/>
              </a:rPr>
              <a:t>b</a:t>
            </a:r>
            <a:r>
              <a:rPr lang="en-GB" sz="2000" dirty="0"/>
              <a:t>) </a:t>
            </a:r>
            <a:r>
              <a:rPr lang="en-GB" sz="2000" i="1" dirty="0"/>
              <a:t>x</a:t>
            </a:r>
            <a:r>
              <a:rPr lang="en-GB" sz="2000" baseline="-25000" dirty="0"/>
              <a:t>i</a:t>
            </a:r>
            <a:r>
              <a:rPr lang="en-GB" sz="2000" dirty="0"/>
              <a:t> = </a:t>
            </a:r>
            <a:r>
              <a:rPr lang="en-GB" sz="2000" dirty="0">
                <a:cs typeface="Arial" charset="0"/>
              </a:rPr>
              <a:t>0 </a:t>
            </a:r>
            <a:endParaRPr lang="en-GB" sz="2000" dirty="0"/>
          </a:p>
          <a:p>
            <a:pPr>
              <a:spcBef>
                <a:spcPts val="600"/>
              </a:spcBef>
            </a:pPr>
            <a:r>
              <a:rPr lang="en-GB" sz="2000" dirty="0"/>
              <a:t>Corresponding moment conditions </a:t>
            </a:r>
          </a:p>
          <a:p>
            <a:pPr>
              <a:spcBef>
                <a:spcPts val="600"/>
              </a:spcBef>
              <a:buFont typeface="Wingdings" pitchFamily="2" charset="2"/>
              <a:buNone/>
            </a:pPr>
            <a:r>
              <a:rPr lang="en-GB" sz="2000" dirty="0"/>
              <a:t>		E{</a:t>
            </a:r>
            <a:r>
              <a:rPr lang="en-GB" sz="2000" dirty="0" err="1"/>
              <a:t>ε</a:t>
            </a:r>
            <a:r>
              <a:rPr lang="en-GB" sz="2000" baseline="-25000" dirty="0" err="1"/>
              <a:t>i</a:t>
            </a:r>
            <a:r>
              <a:rPr lang="en-GB" sz="2000" dirty="0"/>
              <a:t> </a:t>
            </a:r>
            <a:r>
              <a:rPr lang="en-GB" sz="2000" i="1" dirty="0"/>
              <a:t>x</a:t>
            </a:r>
            <a:r>
              <a:rPr lang="en-GB" sz="2000" baseline="-25000" dirty="0"/>
              <a:t>i</a:t>
            </a:r>
            <a:r>
              <a:rPr lang="en-GB" sz="2000" dirty="0"/>
              <a:t>} </a:t>
            </a:r>
            <a:r>
              <a:rPr lang="en-GB" sz="2000" dirty="0">
                <a:cs typeface="Arial" charset="0"/>
              </a:rPr>
              <a:t>= </a:t>
            </a:r>
            <a:r>
              <a:rPr lang="en-GB" sz="2000" dirty="0"/>
              <a:t>E{(</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charset="0"/>
              </a:rPr>
              <a:t>β</a:t>
            </a:r>
            <a:r>
              <a:rPr lang="en-GB" sz="2000" dirty="0"/>
              <a:t>) </a:t>
            </a:r>
            <a:r>
              <a:rPr lang="en-GB" sz="2000" i="1" dirty="0"/>
              <a:t>x</a:t>
            </a:r>
            <a:r>
              <a:rPr lang="en-GB" sz="2000" baseline="-25000" dirty="0"/>
              <a:t>i</a:t>
            </a:r>
            <a:r>
              <a:rPr lang="en-GB" sz="2000" dirty="0"/>
              <a:t>} = </a:t>
            </a:r>
            <a:r>
              <a:rPr lang="en-GB" sz="2000" dirty="0">
                <a:cs typeface="Arial" charset="0"/>
              </a:rPr>
              <a:t>0</a:t>
            </a:r>
            <a:r>
              <a:rPr lang="en-GB" sz="2000" dirty="0"/>
              <a:t> </a:t>
            </a:r>
          </a:p>
          <a:p>
            <a:pPr>
              <a:spcBef>
                <a:spcPts val="600"/>
              </a:spcBef>
            </a:pPr>
            <a:r>
              <a:rPr lang="en-GB" sz="2000" dirty="0"/>
              <a:t>IV estimator given </a:t>
            </a:r>
            <a:r>
              <a:rPr lang="en-GB" sz="2000" i="1" dirty="0"/>
              <a:t>R</a:t>
            </a:r>
            <a:r>
              <a:rPr lang="en-GB" sz="2000" dirty="0"/>
              <a:t> instrumental variables </a:t>
            </a:r>
            <a:r>
              <a:rPr lang="en-GB" sz="2000" i="1" dirty="0" err="1"/>
              <a:t>z</a:t>
            </a:r>
            <a:r>
              <a:rPr lang="en-GB" sz="2000" baseline="-25000" dirty="0" err="1"/>
              <a:t>i</a:t>
            </a:r>
            <a:r>
              <a:rPr lang="en-GB" sz="2000" dirty="0"/>
              <a:t> which may overlap with </a:t>
            </a:r>
            <a:r>
              <a:rPr lang="en-GB" sz="2000" i="1" dirty="0"/>
              <a:t>x</a:t>
            </a:r>
            <a:r>
              <a:rPr lang="en-GB" sz="2000" baseline="-25000" dirty="0"/>
              <a:t>i</a:t>
            </a:r>
            <a:r>
              <a:rPr lang="en-GB" sz="2000" dirty="0"/>
              <a:t>: based on the </a:t>
            </a:r>
            <a:r>
              <a:rPr lang="en-GB" sz="2000" i="1" dirty="0"/>
              <a:t>R</a:t>
            </a:r>
            <a:r>
              <a:rPr lang="en-GB" sz="2000" dirty="0"/>
              <a:t> moment conditions </a:t>
            </a:r>
          </a:p>
          <a:p>
            <a:pPr>
              <a:spcBef>
                <a:spcPts val="600"/>
              </a:spcBef>
              <a:buFont typeface="Wingdings" pitchFamily="2" charset="2"/>
              <a:buNone/>
            </a:pPr>
            <a:r>
              <a:rPr lang="en-GB" sz="2000" dirty="0"/>
              <a:t>		E{</a:t>
            </a:r>
            <a:r>
              <a:rPr lang="en-GB" sz="2000" dirty="0" err="1"/>
              <a:t>ε</a:t>
            </a:r>
            <a:r>
              <a:rPr lang="en-GB" sz="2000" baseline="-25000" dirty="0" err="1"/>
              <a:t>i</a:t>
            </a:r>
            <a:r>
              <a:rPr lang="en-GB" sz="2000" dirty="0"/>
              <a:t> </a:t>
            </a:r>
            <a:r>
              <a:rPr lang="en-GB" sz="2000" i="1" dirty="0" err="1"/>
              <a:t>z</a:t>
            </a:r>
            <a:r>
              <a:rPr lang="en-GB" sz="2000" baseline="-25000" dirty="0" err="1"/>
              <a:t>i</a:t>
            </a:r>
            <a:r>
              <a:rPr lang="en-GB" sz="2000" dirty="0"/>
              <a:t>} </a:t>
            </a:r>
            <a:r>
              <a:rPr lang="en-GB" sz="2000" dirty="0">
                <a:cs typeface="Arial" charset="0"/>
              </a:rPr>
              <a:t>= </a:t>
            </a:r>
            <a:r>
              <a:rPr lang="en-GB" sz="2000" dirty="0"/>
              <a:t>E{(</a:t>
            </a:r>
            <a:r>
              <a:rPr lang="en-GB" sz="2000" i="1" dirty="0" err="1"/>
              <a:t>y</a:t>
            </a:r>
            <a:r>
              <a:rPr lang="en-GB" sz="2000" baseline="-25000" dirty="0" err="1"/>
              <a:t>i</a:t>
            </a:r>
            <a:r>
              <a:rPr lang="en-GB" sz="2000" dirty="0"/>
              <a:t> – </a:t>
            </a:r>
            <a:r>
              <a:rPr lang="en-GB" sz="2000" i="1" dirty="0" err="1"/>
              <a:t>x</a:t>
            </a:r>
            <a:r>
              <a:rPr lang="en-GB" sz="2000" baseline="-25000" dirty="0" err="1"/>
              <a:t>i</a:t>
            </a:r>
            <a:r>
              <a:rPr lang="en-GB" sz="2000" dirty="0" err="1"/>
              <a:t>‘</a:t>
            </a:r>
            <a:r>
              <a:rPr lang="en-GB" sz="2000" dirty="0" err="1">
                <a:cs typeface="Arial" charset="0"/>
              </a:rPr>
              <a:t>β</a:t>
            </a:r>
            <a:r>
              <a:rPr lang="en-GB" sz="2000" dirty="0"/>
              <a:t>) </a:t>
            </a:r>
            <a:r>
              <a:rPr lang="en-GB" sz="2000" i="1" dirty="0" err="1"/>
              <a:t>z</a:t>
            </a:r>
            <a:r>
              <a:rPr lang="en-GB" sz="2000" baseline="-25000" dirty="0" err="1"/>
              <a:t>i</a:t>
            </a:r>
            <a:r>
              <a:rPr lang="en-GB" sz="2000" dirty="0"/>
              <a:t>} = </a:t>
            </a:r>
            <a:r>
              <a:rPr lang="en-GB" sz="2000" dirty="0">
                <a:cs typeface="Arial" charset="0"/>
              </a:rPr>
              <a:t>0</a:t>
            </a:r>
          </a:p>
          <a:p>
            <a:pPr>
              <a:spcBef>
                <a:spcPts val="600"/>
              </a:spcBef>
            </a:pPr>
            <a:r>
              <a:rPr lang="en-GB" sz="2000" dirty="0"/>
              <a:t>IV estimator: solution of corresponding sample moment conditions</a:t>
            </a:r>
          </a:p>
          <a:p>
            <a:pPr>
              <a:spcBef>
                <a:spcPts val="600"/>
              </a:spcBef>
              <a:buFont typeface="Wingdings" pitchFamily="2" charset="2"/>
              <a:buNone/>
            </a:pPr>
            <a:endParaRPr lang="en-GB" sz="2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A268FB4A-BF03-46D6-A623-4D3C41E0E1AC}" type="slidenum">
              <a:rPr lang="de-AT" altLang="en-US"/>
              <a:pPr>
                <a:defRPr/>
              </a:pPr>
              <a:t>3</a:t>
            </a:fld>
            <a:endParaRPr lang="de-AT" altLang="en-US" dirty="0"/>
          </a:p>
        </p:txBody>
      </p:sp>
      <p:graphicFrame>
        <p:nvGraphicFramePr>
          <p:cNvPr id="205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40653" name="Formel" r:id="rId4" imgW="114151" imgH="215619" progId="Equation.3">
                  <p:embed/>
                </p:oleObj>
              </mc:Choice>
              <mc:Fallback>
                <p:oleObj name="Formel" r:id="rId4" imgW="114151" imgH="215619" progId="Equation.3">
                  <p:embed/>
                  <p:pic>
                    <p:nvPicPr>
                      <p:cNvPr id="205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1" name="Object 7"/>
          <p:cNvGraphicFramePr>
            <a:graphicFrameLocks noChangeAspect="1"/>
          </p:cNvGraphicFramePr>
          <p:nvPr/>
        </p:nvGraphicFramePr>
        <p:xfrm>
          <a:off x="1476375" y="5229225"/>
          <a:ext cx="2782888" cy="546100"/>
        </p:xfrm>
        <a:graphic>
          <a:graphicData uri="http://schemas.openxmlformats.org/presentationml/2006/ole">
            <mc:AlternateContent xmlns:mc="http://schemas.openxmlformats.org/markup-compatibility/2006">
              <mc:Choice xmlns:v="urn:schemas-microsoft-com:vml" Requires="v">
                <p:oleObj spid="_x0000_s240654" name="Formel" r:id="rId6" imgW="1422360" imgH="279360" progId="Equation.3">
                  <p:embed/>
                </p:oleObj>
              </mc:Choice>
              <mc:Fallback>
                <p:oleObj name="Formel" r:id="rId6" imgW="1422360" imgH="279360" progId="Equation.3">
                  <p:embed/>
                  <p:pic>
                    <p:nvPicPr>
                      <p:cNvPr id="2051"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6375" y="5229225"/>
                        <a:ext cx="2782888"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046555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a:t>Hackl,  Econometrics, Lecture 6</a:t>
            </a:r>
          </a:p>
        </p:txBody>
      </p:sp>
      <p:sp>
        <p:nvSpPr>
          <p:cNvPr id="8" name="Foliennummernplatzhalter 7"/>
          <p:cNvSpPr>
            <a:spLocks noGrp="1"/>
          </p:cNvSpPr>
          <p:nvPr>
            <p:ph type="sldNum" sz="quarter" idx="12"/>
          </p:nvPr>
        </p:nvSpPr>
        <p:spPr/>
        <p:txBody>
          <a:bodyPr/>
          <a:lstStyle/>
          <a:p>
            <a:pPr>
              <a:defRPr/>
            </a:pPr>
            <a:fld id="{18E93BF1-EDF8-49D5-85E5-AB495FEE3680}" type="slidenum">
              <a:rPr lang="de-AT" altLang="en-US"/>
              <a:pPr>
                <a:defRPr/>
              </a:pPr>
              <a:t>30</a:t>
            </a:fld>
            <a:endParaRPr lang="de-AT" altLang="en-US"/>
          </a:p>
        </p:txBody>
      </p:sp>
      <p:sp>
        <p:nvSpPr>
          <p:cNvPr id="13317" name="Rectangle 2"/>
          <p:cNvSpPr>
            <a:spLocks noGrp="1" noChangeArrowheads="1"/>
          </p:cNvSpPr>
          <p:nvPr>
            <p:ph type="title"/>
          </p:nvPr>
        </p:nvSpPr>
        <p:spPr/>
        <p:txBody>
          <a:bodyPr/>
          <a:lstStyle/>
          <a:p>
            <a:r>
              <a:rPr lang="en-GB" sz="4000" dirty="0">
                <a:latin typeface="Verdana" pitchFamily="34" charset="0"/>
              </a:rPr>
              <a:t>Dynamic Models: Examples</a:t>
            </a:r>
          </a:p>
        </p:txBody>
      </p:sp>
      <p:sp>
        <p:nvSpPr>
          <p:cNvPr id="13318" name="Rectangle 3"/>
          <p:cNvSpPr>
            <a:spLocks noGrp="1" noChangeArrowheads="1"/>
          </p:cNvSpPr>
          <p:nvPr>
            <p:ph type="body" sz="half" idx="1"/>
          </p:nvPr>
        </p:nvSpPr>
        <p:spPr>
          <a:xfrm>
            <a:off x="457200" y="1628775"/>
            <a:ext cx="7931150" cy="4824413"/>
          </a:xfrm>
        </p:spPr>
        <p:txBody>
          <a:bodyPr/>
          <a:lstStyle/>
          <a:p>
            <a:pPr marL="419100" indent="-419100">
              <a:buFont typeface="Wingdings" pitchFamily="2" charset="2"/>
              <a:buNone/>
            </a:pPr>
            <a:r>
              <a:rPr lang="en-GB" sz="2000" dirty="0"/>
              <a:t>Demand model: describes the quantity </a:t>
            </a:r>
            <a:r>
              <a:rPr lang="en-GB" sz="2000" i="1" dirty="0"/>
              <a:t>Q</a:t>
            </a:r>
            <a:r>
              <a:rPr lang="en-GB" sz="2000" dirty="0"/>
              <a:t> demanded of a product as a function of its price </a:t>
            </a:r>
            <a:r>
              <a:rPr lang="en-GB" sz="2000" i="1" dirty="0"/>
              <a:t>P</a:t>
            </a:r>
            <a:r>
              <a:rPr lang="en-GB" sz="2000" dirty="0"/>
              <a:t> and consumers’ income </a:t>
            </a:r>
            <a:r>
              <a:rPr lang="en-GB" sz="2000" i="1" dirty="0"/>
              <a:t>Y</a:t>
            </a:r>
          </a:p>
          <a:p>
            <a:pPr marL="419100" indent="-419100">
              <a:buFont typeface="Wingdings" pitchFamily="2" charset="2"/>
              <a:buNone/>
            </a:pPr>
            <a:r>
              <a:rPr lang="en-GB" sz="2000" dirty="0"/>
              <a:t>(a) Current price and current income determine the demand (static model):</a:t>
            </a:r>
            <a:endParaRPr lang="en-GB" sz="1800" dirty="0"/>
          </a:p>
          <a:p>
            <a:pPr marL="419100" indent="-419100">
              <a:buFont typeface="Wingdings" pitchFamily="2" charset="2"/>
              <a:buNone/>
            </a:pPr>
            <a:r>
              <a:rPr lang="en-GB" sz="2000" dirty="0"/>
              <a:t>		</a:t>
            </a:r>
            <a:r>
              <a:rPr lang="en-GB" sz="2000" i="1" dirty="0"/>
              <a:t>Q</a:t>
            </a:r>
            <a:r>
              <a:rPr lang="en-GB" sz="2000" baseline="-25000" dirty="0"/>
              <a:t>t</a:t>
            </a:r>
            <a:r>
              <a:rPr lang="en-GB" sz="2000" dirty="0"/>
              <a:t> = </a:t>
            </a:r>
            <a:r>
              <a:rPr lang="en-GB" sz="2000" i="1" dirty="0">
                <a:cs typeface="Arial" charset="0"/>
              </a:rPr>
              <a:t>β</a:t>
            </a:r>
            <a:r>
              <a:rPr lang="en-GB" sz="2000" baseline="-25000" dirty="0">
                <a:cs typeface="Arial" charset="0"/>
              </a:rPr>
              <a:t>1</a:t>
            </a:r>
            <a:r>
              <a:rPr lang="en-GB" sz="2000" dirty="0">
                <a:cs typeface="Arial" charset="0"/>
              </a:rPr>
              <a:t> + </a:t>
            </a:r>
            <a:r>
              <a:rPr lang="en-GB" sz="2000" i="1" dirty="0">
                <a:cs typeface="Arial" charset="0"/>
              </a:rPr>
              <a:t>β</a:t>
            </a:r>
            <a:r>
              <a:rPr lang="en-GB" sz="2000" baseline="-25000" dirty="0">
                <a:cs typeface="Arial" charset="0"/>
              </a:rPr>
              <a:t>2</a:t>
            </a:r>
            <a:r>
              <a:rPr lang="en-GB" sz="2000" i="1" dirty="0">
                <a:cs typeface="Arial" charset="0"/>
              </a:rPr>
              <a:t>P</a:t>
            </a:r>
            <a:r>
              <a:rPr lang="en-GB" sz="2000" baseline="-25000" dirty="0">
                <a:cs typeface="Arial" charset="0"/>
              </a:rPr>
              <a:t>t</a:t>
            </a:r>
            <a:r>
              <a:rPr lang="en-GB" sz="2000" dirty="0">
                <a:cs typeface="Arial" charset="0"/>
              </a:rPr>
              <a:t> + </a:t>
            </a:r>
            <a:r>
              <a:rPr lang="en-GB" sz="2000" i="1" dirty="0">
                <a:cs typeface="Arial" charset="0"/>
              </a:rPr>
              <a:t>β</a:t>
            </a:r>
            <a:r>
              <a:rPr lang="en-GB" sz="2000" baseline="-25000" dirty="0">
                <a:cs typeface="Arial" charset="0"/>
              </a:rPr>
              <a:t>3</a:t>
            </a:r>
            <a:r>
              <a:rPr lang="en-GB" sz="2000" i="1" dirty="0">
                <a:cs typeface="Arial" charset="0"/>
              </a:rPr>
              <a:t>Y</a:t>
            </a:r>
            <a:r>
              <a:rPr lang="en-GB" sz="2000" baseline="-25000" dirty="0">
                <a:cs typeface="Arial" charset="0"/>
              </a:rPr>
              <a:t>t</a:t>
            </a:r>
            <a:r>
              <a:rPr lang="en-GB" sz="2000" dirty="0">
                <a:cs typeface="Arial" charset="0"/>
              </a:rPr>
              <a:t> + </a:t>
            </a:r>
            <a:r>
              <a:rPr lang="en-GB" sz="2000" dirty="0">
                <a:latin typeface="Symbol" pitchFamily="18" charset="2"/>
              </a:rPr>
              <a:t>e</a:t>
            </a:r>
            <a:r>
              <a:rPr lang="en-GB" sz="2000" baseline="-25000" dirty="0">
                <a:cs typeface="Arial" charset="0"/>
              </a:rPr>
              <a:t>t</a:t>
            </a:r>
          </a:p>
          <a:p>
            <a:pPr marL="419100" indent="-419100">
              <a:buFont typeface="Wingdings" pitchFamily="2" charset="2"/>
              <a:buNone/>
            </a:pPr>
            <a:r>
              <a:rPr lang="en-GB" sz="2000" dirty="0"/>
              <a:t>(b) Current price and income of the previous period determine the demand (dynamic model):</a:t>
            </a:r>
            <a:endParaRPr lang="en-GB" sz="1800" dirty="0"/>
          </a:p>
          <a:p>
            <a:pPr marL="419100" indent="-419100">
              <a:buFont typeface="Wingdings" pitchFamily="2" charset="2"/>
              <a:buNone/>
            </a:pPr>
            <a:r>
              <a:rPr lang="en-GB" sz="2000" dirty="0"/>
              <a:t>		</a:t>
            </a:r>
            <a:r>
              <a:rPr lang="en-GB" sz="2000" i="1" dirty="0"/>
              <a:t>Q</a:t>
            </a:r>
            <a:r>
              <a:rPr lang="en-GB" sz="2000" baseline="-25000" dirty="0"/>
              <a:t>t</a:t>
            </a:r>
            <a:r>
              <a:rPr lang="en-GB" sz="2000" dirty="0"/>
              <a:t> = </a:t>
            </a:r>
            <a:r>
              <a:rPr lang="en-GB" sz="2000" i="1" dirty="0">
                <a:cs typeface="Arial" charset="0"/>
              </a:rPr>
              <a:t>β</a:t>
            </a:r>
            <a:r>
              <a:rPr lang="en-GB" sz="2000" baseline="-25000" dirty="0">
                <a:cs typeface="Arial" charset="0"/>
              </a:rPr>
              <a:t>1</a:t>
            </a:r>
            <a:r>
              <a:rPr lang="en-GB" sz="2000" dirty="0">
                <a:cs typeface="Arial" charset="0"/>
              </a:rPr>
              <a:t> + </a:t>
            </a:r>
            <a:r>
              <a:rPr lang="en-GB" sz="2000" i="1" dirty="0">
                <a:cs typeface="Arial" charset="0"/>
              </a:rPr>
              <a:t>β</a:t>
            </a:r>
            <a:r>
              <a:rPr lang="en-GB" sz="2000" baseline="-25000" dirty="0">
                <a:cs typeface="Arial" charset="0"/>
              </a:rPr>
              <a:t>2</a:t>
            </a:r>
            <a:r>
              <a:rPr lang="en-GB" sz="2000" i="1" dirty="0">
                <a:cs typeface="Arial" charset="0"/>
              </a:rPr>
              <a:t>P</a:t>
            </a:r>
            <a:r>
              <a:rPr lang="en-GB" sz="2000" baseline="-25000" dirty="0">
                <a:cs typeface="Arial" charset="0"/>
              </a:rPr>
              <a:t>t</a:t>
            </a:r>
            <a:r>
              <a:rPr lang="en-GB" sz="2000" dirty="0">
                <a:cs typeface="Arial" charset="0"/>
              </a:rPr>
              <a:t> + </a:t>
            </a:r>
            <a:r>
              <a:rPr lang="en-GB" sz="2000" i="1" dirty="0">
                <a:cs typeface="Arial" charset="0"/>
              </a:rPr>
              <a:t>β</a:t>
            </a:r>
            <a:r>
              <a:rPr lang="en-GB" sz="2000" baseline="-25000" dirty="0">
                <a:cs typeface="Arial" charset="0"/>
              </a:rPr>
              <a:t>3</a:t>
            </a:r>
            <a:r>
              <a:rPr lang="en-GB" sz="2000" i="1" dirty="0">
                <a:cs typeface="Arial" charset="0"/>
              </a:rPr>
              <a:t>Y</a:t>
            </a:r>
            <a:r>
              <a:rPr lang="en-GB" sz="2000" baseline="-25000" dirty="0">
                <a:cs typeface="Arial" charset="0"/>
              </a:rPr>
              <a:t>t-1</a:t>
            </a:r>
            <a:r>
              <a:rPr lang="en-GB" sz="2000" dirty="0">
                <a:cs typeface="Arial" charset="0"/>
              </a:rPr>
              <a:t> + </a:t>
            </a:r>
            <a:r>
              <a:rPr lang="en-GB" sz="2000" dirty="0">
                <a:latin typeface="Symbol" pitchFamily="18" charset="2"/>
              </a:rPr>
              <a:t>e</a:t>
            </a:r>
            <a:r>
              <a:rPr lang="en-GB" sz="2000" baseline="-25000" dirty="0">
                <a:cs typeface="Arial" charset="0"/>
              </a:rPr>
              <a:t>t</a:t>
            </a:r>
          </a:p>
          <a:p>
            <a:pPr marL="419100" indent="-419100">
              <a:buFont typeface="Wingdings" pitchFamily="2" charset="2"/>
              <a:buNone/>
            </a:pPr>
            <a:r>
              <a:rPr lang="en-GB" sz="2000" dirty="0"/>
              <a:t>(c) Current  price and demand of the previous period determine the demand (autoregressive model):</a:t>
            </a:r>
            <a:endParaRPr lang="en-GB" sz="1800" dirty="0"/>
          </a:p>
          <a:p>
            <a:pPr marL="419100" indent="-419100">
              <a:buFont typeface="Wingdings" pitchFamily="2" charset="2"/>
              <a:buNone/>
            </a:pPr>
            <a:r>
              <a:rPr lang="en-GB" sz="2000" dirty="0"/>
              <a:t>		</a:t>
            </a:r>
            <a:r>
              <a:rPr lang="en-GB" sz="2000" i="1" dirty="0"/>
              <a:t>Q</a:t>
            </a:r>
            <a:r>
              <a:rPr lang="en-GB" sz="2000" baseline="-25000" dirty="0"/>
              <a:t>t</a:t>
            </a:r>
            <a:r>
              <a:rPr lang="en-GB" sz="2000" dirty="0"/>
              <a:t> = </a:t>
            </a:r>
            <a:r>
              <a:rPr lang="en-GB" sz="2000" i="1" dirty="0">
                <a:cs typeface="Arial" charset="0"/>
              </a:rPr>
              <a:t>β</a:t>
            </a:r>
            <a:r>
              <a:rPr lang="en-GB" sz="2000" baseline="-25000" dirty="0">
                <a:cs typeface="Arial" charset="0"/>
              </a:rPr>
              <a:t>1</a:t>
            </a:r>
            <a:r>
              <a:rPr lang="en-GB" sz="2000" dirty="0">
                <a:cs typeface="Arial" charset="0"/>
              </a:rPr>
              <a:t> + </a:t>
            </a:r>
            <a:r>
              <a:rPr lang="en-GB" sz="2000" i="1" dirty="0">
                <a:cs typeface="Arial" charset="0"/>
              </a:rPr>
              <a:t>β</a:t>
            </a:r>
            <a:r>
              <a:rPr lang="en-GB" sz="2000" baseline="-25000" dirty="0">
                <a:cs typeface="Arial" charset="0"/>
              </a:rPr>
              <a:t>2</a:t>
            </a:r>
            <a:r>
              <a:rPr lang="en-GB" sz="2000" i="1" dirty="0">
                <a:cs typeface="Arial" charset="0"/>
              </a:rPr>
              <a:t>P</a:t>
            </a:r>
            <a:r>
              <a:rPr lang="en-GB" sz="2000" baseline="-25000" dirty="0">
                <a:cs typeface="Arial" charset="0"/>
              </a:rPr>
              <a:t>t</a:t>
            </a:r>
            <a:r>
              <a:rPr lang="en-GB" sz="2000" dirty="0">
                <a:cs typeface="Arial" charset="0"/>
              </a:rPr>
              <a:t> + </a:t>
            </a:r>
            <a:r>
              <a:rPr lang="en-GB" sz="2000" i="1" dirty="0">
                <a:cs typeface="Arial" charset="0"/>
              </a:rPr>
              <a:t>β</a:t>
            </a:r>
            <a:r>
              <a:rPr lang="en-GB" sz="2000" baseline="-25000" dirty="0">
                <a:cs typeface="Arial" charset="0"/>
              </a:rPr>
              <a:t>3</a:t>
            </a:r>
            <a:r>
              <a:rPr lang="en-GB" sz="2000" i="1" dirty="0">
                <a:cs typeface="Arial" charset="0"/>
              </a:rPr>
              <a:t>Q</a:t>
            </a:r>
            <a:r>
              <a:rPr lang="en-GB" sz="2000" baseline="-25000" dirty="0">
                <a:cs typeface="Arial" charset="0"/>
              </a:rPr>
              <a:t>t-1</a:t>
            </a:r>
            <a:r>
              <a:rPr lang="en-GB" sz="2000" dirty="0">
                <a:cs typeface="Arial" charset="0"/>
              </a:rPr>
              <a:t> + </a:t>
            </a:r>
            <a:r>
              <a:rPr lang="en-GB" sz="2000" dirty="0">
                <a:latin typeface="Symbol" pitchFamily="18" charset="2"/>
              </a:rPr>
              <a:t>e</a:t>
            </a:r>
            <a:r>
              <a:rPr lang="en-GB" sz="2000" baseline="-25000" dirty="0">
                <a:cs typeface="Arial" charset="0"/>
              </a:rPr>
              <a:t>t</a:t>
            </a:r>
            <a:endParaRPr lang="en-GB" sz="2000" dirty="0">
              <a:cs typeface="Arial" charset="0"/>
            </a:endParaRPr>
          </a:p>
        </p:txBody>
      </p:sp>
      <p:graphicFrame>
        <p:nvGraphicFramePr>
          <p:cNvPr id="13314"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3328"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3319"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a:t>Hackl,  Econometrics, Lecture 6</a:t>
            </a:r>
          </a:p>
        </p:txBody>
      </p:sp>
      <p:sp>
        <p:nvSpPr>
          <p:cNvPr id="8" name="Foliennummernplatzhalter 7"/>
          <p:cNvSpPr>
            <a:spLocks noGrp="1"/>
          </p:cNvSpPr>
          <p:nvPr>
            <p:ph type="sldNum" sz="quarter" idx="12"/>
          </p:nvPr>
        </p:nvSpPr>
        <p:spPr/>
        <p:txBody>
          <a:bodyPr/>
          <a:lstStyle/>
          <a:p>
            <a:pPr>
              <a:defRPr/>
            </a:pPr>
            <a:fld id="{AD9B6627-9BB9-4B4F-9B0D-F43FCE4379DA}" type="slidenum">
              <a:rPr lang="de-AT" altLang="en-US"/>
              <a:pPr>
                <a:defRPr/>
              </a:pPr>
              <a:t>31</a:t>
            </a:fld>
            <a:endParaRPr lang="de-AT" altLang="en-US"/>
          </a:p>
        </p:txBody>
      </p:sp>
      <p:sp>
        <p:nvSpPr>
          <p:cNvPr id="14341" name="Rectangle 2"/>
          <p:cNvSpPr>
            <a:spLocks noGrp="1" noChangeArrowheads="1"/>
          </p:cNvSpPr>
          <p:nvPr>
            <p:ph type="title"/>
          </p:nvPr>
        </p:nvSpPr>
        <p:spPr/>
        <p:txBody>
          <a:bodyPr/>
          <a:lstStyle/>
          <a:p>
            <a:r>
              <a:rPr lang="en-GB" sz="4000" dirty="0">
                <a:latin typeface="Verdana" pitchFamily="34" charset="0"/>
              </a:rPr>
              <a:t>Dynamic of Processes</a:t>
            </a:r>
          </a:p>
        </p:txBody>
      </p:sp>
      <p:sp>
        <p:nvSpPr>
          <p:cNvPr id="14342" name="Rectangle 3"/>
          <p:cNvSpPr>
            <a:spLocks noGrp="1" noChangeArrowheads="1"/>
          </p:cNvSpPr>
          <p:nvPr>
            <p:ph type="body" sz="half" idx="1"/>
          </p:nvPr>
        </p:nvSpPr>
        <p:spPr>
          <a:xfrm>
            <a:off x="457200" y="1628775"/>
            <a:ext cx="7931150" cy="4824413"/>
          </a:xfrm>
        </p:spPr>
        <p:txBody>
          <a:bodyPr/>
          <a:lstStyle/>
          <a:p>
            <a:pPr marL="419100" indent="-419100">
              <a:buFont typeface="Wingdings" pitchFamily="2" charset="2"/>
              <a:buNone/>
            </a:pPr>
            <a:r>
              <a:rPr lang="en-GB" sz="2000" dirty="0"/>
              <a:t>Static processes: independent variables have a direct effect, the adjustment of the dependent variable on the realized values of the independent variables is completed within the current period, the process is assumed to be always in equilibrium</a:t>
            </a:r>
          </a:p>
          <a:p>
            <a:pPr marL="419100" indent="-419100">
              <a:buFont typeface="Wingdings" pitchFamily="2" charset="2"/>
              <a:buNone/>
            </a:pPr>
            <a:r>
              <a:rPr lang="en-GB" sz="2000" dirty="0"/>
              <a:t>Static models may be unsuitable: </a:t>
            </a:r>
          </a:p>
          <a:p>
            <a:pPr marL="419100" indent="-419100">
              <a:buFont typeface="Wingdings" pitchFamily="2" charset="2"/>
              <a:buNone/>
            </a:pPr>
            <a:r>
              <a:rPr lang="en-GB" sz="2000" dirty="0"/>
              <a:t>(a) Some activities are determined by the past, such as: energy consumption depends on past investments into energy-consuming systems and equipment</a:t>
            </a:r>
          </a:p>
          <a:p>
            <a:pPr marL="419100" indent="-419100">
              <a:buFont typeface="Wingdings" pitchFamily="2" charset="2"/>
              <a:buNone/>
            </a:pPr>
            <a:r>
              <a:rPr lang="en-GB" sz="2000" dirty="0"/>
              <a:t>(b) Actors of the economic processes often respond with delay, e.g.,  due to the duration of decision-making and procurement processes</a:t>
            </a:r>
          </a:p>
          <a:p>
            <a:pPr marL="419100" indent="-419100">
              <a:buFont typeface="Wingdings" pitchFamily="2" charset="2"/>
              <a:buNone/>
            </a:pPr>
            <a:r>
              <a:rPr lang="en-GB" sz="2000" dirty="0"/>
              <a:t>(c) Expectations: e.g., consumption depends not only on current income but also on income expectations in future; modelling of income expectation based on past income development</a:t>
            </a:r>
          </a:p>
        </p:txBody>
      </p:sp>
      <p:graphicFrame>
        <p:nvGraphicFramePr>
          <p:cNvPr id="14338"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4352"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4343"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a:t>Hackl,  Econometrics, Lecture 6</a:t>
            </a:r>
          </a:p>
        </p:txBody>
      </p:sp>
      <p:sp>
        <p:nvSpPr>
          <p:cNvPr id="8" name="Foliennummernplatzhalter 7"/>
          <p:cNvSpPr>
            <a:spLocks noGrp="1"/>
          </p:cNvSpPr>
          <p:nvPr>
            <p:ph type="sldNum" sz="quarter" idx="12"/>
          </p:nvPr>
        </p:nvSpPr>
        <p:spPr/>
        <p:txBody>
          <a:bodyPr/>
          <a:lstStyle/>
          <a:p>
            <a:pPr>
              <a:defRPr/>
            </a:pPr>
            <a:fld id="{05D19504-F24D-4626-9A86-78F42D995673}" type="slidenum">
              <a:rPr lang="de-AT" altLang="en-US"/>
              <a:pPr>
                <a:defRPr/>
              </a:pPr>
              <a:t>32</a:t>
            </a:fld>
            <a:endParaRPr lang="de-AT" altLang="en-US"/>
          </a:p>
        </p:txBody>
      </p:sp>
      <p:sp>
        <p:nvSpPr>
          <p:cNvPr id="15365" name="Rectangle 2"/>
          <p:cNvSpPr>
            <a:spLocks noGrp="1" noChangeArrowheads="1"/>
          </p:cNvSpPr>
          <p:nvPr>
            <p:ph type="title"/>
          </p:nvPr>
        </p:nvSpPr>
        <p:spPr/>
        <p:txBody>
          <a:bodyPr/>
          <a:lstStyle/>
          <a:p>
            <a:r>
              <a:rPr lang="en-GB" sz="4000" dirty="0">
                <a:latin typeface="Verdana" pitchFamily="34" charset="0"/>
              </a:rPr>
              <a:t>Elements of Dynamic Models</a:t>
            </a:r>
          </a:p>
        </p:txBody>
      </p:sp>
      <p:sp>
        <p:nvSpPr>
          <p:cNvPr id="15366" name="Rectangle 3"/>
          <p:cNvSpPr>
            <a:spLocks noGrp="1" noChangeArrowheads="1"/>
          </p:cNvSpPr>
          <p:nvPr>
            <p:ph type="body" sz="half" idx="1"/>
          </p:nvPr>
        </p:nvSpPr>
        <p:spPr>
          <a:xfrm>
            <a:off x="457200" y="1628775"/>
            <a:ext cx="7786688" cy="4392613"/>
          </a:xfrm>
        </p:spPr>
        <p:txBody>
          <a:bodyPr/>
          <a:lstStyle/>
          <a:p>
            <a:pPr marL="360000" indent="-360000">
              <a:lnSpc>
                <a:spcPct val="90000"/>
              </a:lnSpc>
              <a:buSzTx/>
              <a:buFont typeface="Wingdings" pitchFamily="2" charset="2"/>
              <a:buAutoNum type="arabicPeriod"/>
            </a:pPr>
            <a:r>
              <a:rPr lang="en-GB" sz="2000" dirty="0"/>
              <a:t>Lag-structures, distributed lags: describe the delayed effects of one or more regressors on the dependent variable; e.g., the lag-structure of order </a:t>
            </a:r>
            <a:r>
              <a:rPr lang="en-GB" sz="2000" i="1" dirty="0"/>
              <a:t>s</a:t>
            </a:r>
            <a:r>
              <a:rPr lang="en-GB" sz="2000" dirty="0"/>
              <a:t> or DL(</a:t>
            </a:r>
            <a:r>
              <a:rPr lang="en-GB" sz="2000" i="1" dirty="0"/>
              <a:t>s</a:t>
            </a:r>
            <a:r>
              <a:rPr lang="en-GB" sz="2000" dirty="0"/>
              <a:t>) model (DL: distributed lag)</a:t>
            </a:r>
          </a:p>
          <a:p>
            <a:pPr marL="360000" indent="-360000">
              <a:lnSpc>
                <a:spcPct val="90000"/>
              </a:lnSpc>
              <a:buSzTx/>
              <a:buFont typeface="Wingdings" pitchFamily="2" charset="2"/>
              <a:buNone/>
            </a:pPr>
            <a:r>
              <a:rPr lang="en-GB" sz="2000" i="1" dirty="0"/>
              <a:t>		</a:t>
            </a:r>
            <a:r>
              <a:rPr lang="en-GB" sz="2000" i="1" dirty="0" err="1"/>
              <a:t>Y</a:t>
            </a:r>
            <a:r>
              <a:rPr lang="en-GB" sz="2000" baseline="-25000" dirty="0" err="1"/>
              <a:t>t</a:t>
            </a:r>
            <a:r>
              <a:rPr lang="en-GB" sz="2000" dirty="0"/>
              <a:t> = </a:t>
            </a:r>
            <a:r>
              <a:rPr lang="en-GB" sz="2000" dirty="0">
                <a:latin typeface="Symbol" pitchFamily="18" charset="2"/>
              </a:rPr>
              <a:t>a</a:t>
            </a:r>
            <a:r>
              <a:rPr lang="en-GB" sz="2000" dirty="0">
                <a:cs typeface="Arial" charset="0"/>
              </a:rPr>
              <a:t> + </a:t>
            </a:r>
            <a:r>
              <a:rPr lang="en-GB" sz="2000" dirty="0" err="1">
                <a:latin typeface="Symbol" pitchFamily="18" charset="2"/>
                <a:cs typeface="Arial" charset="0"/>
              </a:rPr>
              <a:t>S</a:t>
            </a:r>
            <a:r>
              <a:rPr lang="en-GB" sz="2000" baseline="30000" dirty="0" err="1">
                <a:cs typeface="Arial" charset="0"/>
              </a:rPr>
              <a:t>s</a:t>
            </a:r>
            <a:r>
              <a:rPr lang="en-GB" sz="2000" baseline="-25000" dirty="0" err="1">
                <a:cs typeface="Arial" charset="0"/>
              </a:rPr>
              <a:t>i</a:t>
            </a:r>
            <a:r>
              <a:rPr lang="en-GB" sz="2000" baseline="-25000" dirty="0">
                <a:cs typeface="Arial" charset="0"/>
              </a:rPr>
              <a:t>=0</a:t>
            </a:r>
            <a:r>
              <a:rPr lang="en-GB" sz="2000" i="1" dirty="0">
                <a:cs typeface="Arial" charset="0"/>
              </a:rPr>
              <a:t>β</a:t>
            </a:r>
            <a:r>
              <a:rPr lang="en-GB" sz="2000" baseline="-25000" dirty="0">
                <a:cs typeface="Arial" charset="0"/>
              </a:rPr>
              <a:t>i</a:t>
            </a:r>
            <a:r>
              <a:rPr lang="en-GB" sz="2000" i="1" dirty="0">
                <a:cs typeface="Arial" charset="0"/>
              </a:rPr>
              <a:t>X</a:t>
            </a:r>
            <a:r>
              <a:rPr lang="en-GB" sz="2000" baseline="-25000" dirty="0">
                <a:cs typeface="Arial" charset="0"/>
              </a:rPr>
              <a:t>t-i</a:t>
            </a:r>
            <a:r>
              <a:rPr lang="en-GB" sz="2000" dirty="0">
                <a:cs typeface="Arial" charset="0"/>
              </a:rPr>
              <a:t> + </a:t>
            </a:r>
            <a:r>
              <a:rPr lang="en-GB" sz="2000" dirty="0">
                <a:latin typeface="Symbol" pitchFamily="18" charset="2"/>
              </a:rPr>
              <a:t>e</a:t>
            </a:r>
            <a:r>
              <a:rPr lang="en-GB" sz="2000" baseline="-25000" dirty="0">
                <a:cs typeface="Arial" charset="0"/>
              </a:rPr>
              <a:t>t</a:t>
            </a:r>
            <a:endParaRPr lang="en-GB" sz="2000" dirty="0"/>
          </a:p>
          <a:p>
            <a:pPr marL="360000" indent="-360000">
              <a:lnSpc>
                <a:spcPct val="90000"/>
              </a:lnSpc>
              <a:buSzTx/>
              <a:buFont typeface="Wingdings" pitchFamily="2" charset="2"/>
              <a:buAutoNum type="arabicPeriod" startAt="2"/>
            </a:pPr>
            <a:r>
              <a:rPr lang="en-GB" sz="2000" dirty="0"/>
              <a:t>Geometric lag-structure, </a:t>
            </a:r>
            <a:r>
              <a:rPr lang="en-GB" sz="2000" dirty="0" err="1"/>
              <a:t>Koyck’s</a:t>
            </a:r>
            <a:r>
              <a:rPr lang="en-GB" sz="2000" dirty="0"/>
              <a:t> model: infinite lag-structure with </a:t>
            </a:r>
            <a:r>
              <a:rPr lang="en-GB" sz="2000" dirty="0">
                <a:latin typeface="Symbol" pitchFamily="18" charset="2"/>
              </a:rPr>
              <a:t>b</a:t>
            </a:r>
            <a:r>
              <a:rPr lang="en-GB" sz="2000" baseline="-25000" dirty="0"/>
              <a:t>i</a:t>
            </a:r>
            <a:r>
              <a:rPr lang="en-GB" sz="2000" dirty="0"/>
              <a:t> = </a:t>
            </a:r>
            <a:r>
              <a:rPr lang="en-GB" sz="2000" dirty="0">
                <a:latin typeface="Symbol" pitchFamily="18" charset="2"/>
              </a:rPr>
              <a:t>l</a:t>
            </a:r>
            <a:r>
              <a:rPr lang="en-GB" sz="2000" baseline="-25000" dirty="0"/>
              <a:t>0</a:t>
            </a:r>
            <a:r>
              <a:rPr lang="en-GB" sz="2000" dirty="0">
                <a:latin typeface="Symbol" pitchFamily="18" charset="2"/>
              </a:rPr>
              <a:t>l</a:t>
            </a:r>
            <a:r>
              <a:rPr lang="en-GB" sz="2000" baseline="30000" dirty="0"/>
              <a:t>i</a:t>
            </a:r>
            <a:r>
              <a:rPr lang="en-GB" sz="2000" dirty="0"/>
              <a:t> (0 &lt; </a:t>
            </a:r>
            <a:r>
              <a:rPr lang="en-GB" sz="2000" dirty="0">
                <a:latin typeface="Symbol" pitchFamily="18" charset="2"/>
              </a:rPr>
              <a:t>l</a:t>
            </a:r>
            <a:r>
              <a:rPr lang="en-GB" sz="2000" dirty="0"/>
              <a:t>&lt; 1)</a:t>
            </a:r>
          </a:p>
          <a:p>
            <a:pPr marL="360000" indent="-360000">
              <a:lnSpc>
                <a:spcPct val="90000"/>
              </a:lnSpc>
              <a:buSzTx/>
              <a:buFont typeface="Wingdings" pitchFamily="2" charset="2"/>
              <a:buAutoNum type="arabicPeriod" startAt="2"/>
            </a:pPr>
            <a:r>
              <a:rPr lang="en-GB" sz="2000" dirty="0"/>
              <a:t>ADL-model: autoregressive model with lag-structure, e.g., the ADL(1,1)-model</a:t>
            </a:r>
          </a:p>
          <a:p>
            <a:pPr marL="360000" indent="-360000">
              <a:lnSpc>
                <a:spcPct val="90000"/>
              </a:lnSpc>
              <a:buFont typeface="Wingdings" pitchFamily="2" charset="2"/>
              <a:buNone/>
            </a:pPr>
            <a:r>
              <a:rPr lang="en-GB" sz="2000" i="1" dirty="0"/>
              <a:t>		</a:t>
            </a:r>
            <a:r>
              <a:rPr lang="en-GB" sz="2000" i="1" dirty="0" err="1"/>
              <a:t>Y</a:t>
            </a:r>
            <a:r>
              <a:rPr lang="en-GB" sz="2000" baseline="-25000" dirty="0" err="1"/>
              <a:t>t</a:t>
            </a:r>
            <a:r>
              <a:rPr lang="en-GB" sz="2000" dirty="0"/>
              <a:t> = </a:t>
            </a:r>
            <a:r>
              <a:rPr lang="en-GB" sz="2000" dirty="0">
                <a:latin typeface="Symbol" pitchFamily="18" charset="2"/>
              </a:rPr>
              <a:t>a</a:t>
            </a:r>
            <a:r>
              <a:rPr lang="en-GB" sz="2000" dirty="0">
                <a:cs typeface="Arial" charset="0"/>
              </a:rPr>
              <a:t> + </a:t>
            </a:r>
            <a:r>
              <a:rPr lang="en-GB" sz="2000" dirty="0">
                <a:latin typeface="Symbol" pitchFamily="18" charset="2"/>
                <a:cs typeface="Arial" charset="0"/>
              </a:rPr>
              <a:t>j</a:t>
            </a:r>
            <a:r>
              <a:rPr lang="en-GB" sz="2000" i="1" dirty="0">
                <a:cs typeface="Arial" charset="0"/>
              </a:rPr>
              <a:t>Y</a:t>
            </a:r>
            <a:r>
              <a:rPr lang="en-GB" sz="2000" baseline="-25000" dirty="0">
                <a:cs typeface="Arial" charset="0"/>
              </a:rPr>
              <a:t>t-1</a:t>
            </a:r>
            <a:r>
              <a:rPr lang="en-GB" sz="2000" dirty="0">
                <a:cs typeface="Arial" charset="0"/>
              </a:rPr>
              <a:t> + </a:t>
            </a:r>
            <a:r>
              <a:rPr lang="en-GB" sz="2000" i="1" dirty="0">
                <a:cs typeface="Arial" charset="0"/>
              </a:rPr>
              <a:t>β</a:t>
            </a:r>
            <a:r>
              <a:rPr lang="en-GB" sz="2000" baseline="-25000" dirty="0">
                <a:cs typeface="Arial" charset="0"/>
              </a:rPr>
              <a:t>0</a:t>
            </a:r>
            <a:r>
              <a:rPr lang="en-GB" sz="2000" i="1" dirty="0">
                <a:cs typeface="Arial" charset="0"/>
              </a:rPr>
              <a:t>X</a:t>
            </a:r>
            <a:r>
              <a:rPr lang="en-GB" sz="2000" baseline="-25000" dirty="0">
                <a:cs typeface="Arial" charset="0"/>
              </a:rPr>
              <a:t>t</a:t>
            </a:r>
            <a:r>
              <a:rPr lang="en-GB" sz="2000" dirty="0">
                <a:cs typeface="Arial" charset="0"/>
              </a:rPr>
              <a:t> + </a:t>
            </a:r>
            <a:r>
              <a:rPr lang="en-GB" sz="2000" i="1" dirty="0">
                <a:cs typeface="Arial" charset="0"/>
              </a:rPr>
              <a:t>β</a:t>
            </a:r>
            <a:r>
              <a:rPr lang="en-GB" sz="2000" baseline="-25000" dirty="0">
                <a:cs typeface="Arial" charset="0"/>
              </a:rPr>
              <a:t>1</a:t>
            </a:r>
            <a:r>
              <a:rPr lang="en-GB" sz="2000" i="1" dirty="0">
                <a:cs typeface="Arial" charset="0"/>
              </a:rPr>
              <a:t>X</a:t>
            </a:r>
            <a:r>
              <a:rPr lang="en-GB" sz="2000" baseline="-25000" dirty="0">
                <a:cs typeface="Arial" charset="0"/>
              </a:rPr>
              <a:t>t-1</a:t>
            </a:r>
            <a:r>
              <a:rPr lang="en-GB" sz="2000" dirty="0">
                <a:cs typeface="Arial" charset="0"/>
              </a:rPr>
              <a:t> + </a:t>
            </a:r>
            <a:r>
              <a:rPr lang="en-GB" sz="2000" dirty="0">
                <a:latin typeface="Symbol" pitchFamily="18" charset="2"/>
              </a:rPr>
              <a:t>e</a:t>
            </a:r>
            <a:r>
              <a:rPr lang="en-GB" sz="2000" baseline="-25000" dirty="0">
                <a:cs typeface="Arial" charset="0"/>
              </a:rPr>
              <a:t>t</a:t>
            </a:r>
          </a:p>
          <a:p>
            <a:pPr marL="360000" indent="-360000">
              <a:lnSpc>
                <a:spcPct val="90000"/>
              </a:lnSpc>
              <a:buSzTx/>
              <a:buFont typeface="Wingdings" pitchFamily="2" charset="2"/>
              <a:buAutoNum type="arabicPeriod" startAt="4"/>
            </a:pPr>
            <a:r>
              <a:rPr lang="en-GB" sz="2000" dirty="0"/>
              <a:t>Error-correction model </a:t>
            </a:r>
            <a:endParaRPr lang="en-GB" sz="1600" dirty="0"/>
          </a:p>
          <a:p>
            <a:pPr marL="360000" indent="-360000">
              <a:lnSpc>
                <a:spcPct val="90000"/>
              </a:lnSpc>
              <a:buFont typeface="Wingdings" pitchFamily="2" charset="2"/>
              <a:buNone/>
            </a:pPr>
            <a:r>
              <a:rPr lang="en-GB" sz="2000" i="1" dirty="0"/>
              <a:t>		</a:t>
            </a:r>
            <a:r>
              <a:rPr lang="en-GB" sz="2000" dirty="0" err="1">
                <a:latin typeface="Symbol" pitchFamily="18" charset="2"/>
              </a:rPr>
              <a:t>D</a:t>
            </a:r>
            <a:r>
              <a:rPr lang="en-GB" sz="2000" i="1" dirty="0" err="1"/>
              <a:t>Y</a:t>
            </a:r>
            <a:r>
              <a:rPr lang="en-GB" sz="2000" baseline="-25000" dirty="0" err="1"/>
              <a:t>t</a:t>
            </a:r>
            <a:r>
              <a:rPr lang="en-GB" sz="2000" dirty="0"/>
              <a:t> = - (1-</a:t>
            </a:r>
            <a:r>
              <a:rPr lang="en-GB" sz="2000" dirty="0">
                <a:latin typeface="Symbol" pitchFamily="18" charset="2"/>
              </a:rPr>
              <a:t>j</a:t>
            </a:r>
            <a:r>
              <a:rPr lang="en-GB" sz="2000" dirty="0"/>
              <a:t>)(</a:t>
            </a:r>
            <a:r>
              <a:rPr lang="en-GB" sz="2000" i="1" dirty="0">
                <a:cs typeface="Arial" charset="0"/>
              </a:rPr>
              <a:t>Y</a:t>
            </a:r>
            <a:r>
              <a:rPr lang="en-GB" sz="2000" baseline="-25000" dirty="0">
                <a:cs typeface="Arial" charset="0"/>
              </a:rPr>
              <a:t>t-1</a:t>
            </a:r>
            <a:r>
              <a:rPr lang="en-GB" sz="2000" dirty="0">
                <a:cs typeface="Arial" charset="0"/>
              </a:rPr>
              <a:t> – </a:t>
            </a:r>
            <a:r>
              <a:rPr lang="en-GB" sz="2000" dirty="0">
                <a:latin typeface="Symbol" pitchFamily="18" charset="2"/>
                <a:cs typeface="Arial" charset="0"/>
              </a:rPr>
              <a:t>m</a:t>
            </a:r>
            <a:r>
              <a:rPr lang="en-GB" sz="2000" baseline="-25000" dirty="0">
                <a:cs typeface="Arial" charset="0"/>
              </a:rPr>
              <a:t>0</a:t>
            </a:r>
            <a:r>
              <a:rPr lang="en-GB" sz="2000" dirty="0">
                <a:cs typeface="Arial" charset="0"/>
              </a:rPr>
              <a:t> – </a:t>
            </a:r>
            <a:r>
              <a:rPr lang="en-GB" sz="2000" dirty="0">
                <a:latin typeface="Symbol" pitchFamily="18" charset="2"/>
                <a:cs typeface="Arial" charset="0"/>
              </a:rPr>
              <a:t>m</a:t>
            </a:r>
            <a:r>
              <a:rPr lang="en-GB" sz="2000" baseline="-25000" dirty="0">
                <a:cs typeface="Arial" charset="0"/>
              </a:rPr>
              <a:t>1</a:t>
            </a:r>
            <a:r>
              <a:rPr lang="en-GB" sz="2000" i="1" dirty="0">
                <a:cs typeface="Arial" charset="0"/>
              </a:rPr>
              <a:t>X</a:t>
            </a:r>
            <a:r>
              <a:rPr lang="en-GB" sz="2000" baseline="-25000" dirty="0">
                <a:cs typeface="Arial" charset="0"/>
              </a:rPr>
              <a:t>t-1</a:t>
            </a:r>
            <a:r>
              <a:rPr lang="en-GB" sz="2000" dirty="0">
                <a:cs typeface="Arial" charset="0"/>
              </a:rPr>
              <a:t>) + </a:t>
            </a:r>
            <a:r>
              <a:rPr lang="en-GB" sz="2000" i="1" dirty="0">
                <a:cs typeface="Arial" charset="0"/>
              </a:rPr>
              <a:t>β</a:t>
            </a:r>
            <a:r>
              <a:rPr lang="en-GB" sz="2000" baseline="-25000" dirty="0">
                <a:cs typeface="Arial" charset="0"/>
              </a:rPr>
              <a:t>0</a:t>
            </a:r>
            <a:r>
              <a:rPr lang="en-GB" sz="2000" dirty="0">
                <a:latin typeface="Symbol" pitchFamily="18" charset="2"/>
                <a:cs typeface="Arial" charset="0"/>
              </a:rPr>
              <a:t>D </a:t>
            </a:r>
            <a:r>
              <a:rPr lang="en-GB" sz="2000" i="1" dirty="0" err="1">
                <a:cs typeface="Arial" charset="0"/>
              </a:rPr>
              <a:t>X</a:t>
            </a:r>
            <a:r>
              <a:rPr lang="en-GB" sz="2000" baseline="-25000" dirty="0" err="1">
                <a:cs typeface="Arial" charset="0"/>
              </a:rPr>
              <a:t>t</a:t>
            </a:r>
            <a:r>
              <a:rPr lang="en-GB" sz="2000" dirty="0">
                <a:cs typeface="Arial" charset="0"/>
              </a:rPr>
              <a:t> + </a:t>
            </a:r>
            <a:r>
              <a:rPr lang="en-GB" sz="2000" dirty="0">
                <a:latin typeface="Symbol" pitchFamily="18" charset="2"/>
              </a:rPr>
              <a:t>e</a:t>
            </a:r>
            <a:r>
              <a:rPr lang="en-GB" sz="2000" baseline="-25000" dirty="0">
                <a:cs typeface="Arial" charset="0"/>
              </a:rPr>
              <a:t>t</a:t>
            </a:r>
          </a:p>
          <a:p>
            <a:pPr marL="360000" indent="-360000">
              <a:lnSpc>
                <a:spcPct val="90000"/>
              </a:lnSpc>
              <a:buFont typeface="Wingdings" pitchFamily="2" charset="2"/>
              <a:buNone/>
            </a:pPr>
            <a:r>
              <a:rPr lang="en-GB" sz="2000" dirty="0"/>
              <a:t>	obtained from the ADL(1,1)-model with </a:t>
            </a:r>
            <a:r>
              <a:rPr lang="en-GB" sz="2000" dirty="0">
                <a:latin typeface="Symbol" pitchFamily="18" charset="2"/>
              </a:rPr>
              <a:t>m</a:t>
            </a:r>
            <a:r>
              <a:rPr lang="en-GB" sz="2000" baseline="-25000" dirty="0"/>
              <a:t>0</a:t>
            </a:r>
            <a:r>
              <a:rPr lang="en-GB" sz="2000" dirty="0"/>
              <a:t> = </a:t>
            </a:r>
            <a:r>
              <a:rPr lang="en-GB" sz="2000" dirty="0">
                <a:latin typeface="Symbol" pitchFamily="18" charset="2"/>
              </a:rPr>
              <a:t>a</a:t>
            </a:r>
            <a:r>
              <a:rPr lang="en-GB" sz="2000" dirty="0"/>
              <a:t>/(1-</a:t>
            </a:r>
            <a:r>
              <a:rPr lang="en-GB" sz="2000" dirty="0">
                <a:latin typeface="Symbol" pitchFamily="18" charset="2"/>
              </a:rPr>
              <a:t>j</a:t>
            </a:r>
            <a:r>
              <a:rPr lang="en-GB" sz="2000" dirty="0"/>
              <a:t>) und </a:t>
            </a:r>
            <a:r>
              <a:rPr lang="en-GB" sz="2000" dirty="0">
                <a:latin typeface="Symbol" pitchFamily="18" charset="2"/>
              </a:rPr>
              <a:t>m</a:t>
            </a:r>
            <a:r>
              <a:rPr lang="en-GB" sz="2000" baseline="-25000" dirty="0"/>
              <a:t>1</a:t>
            </a:r>
            <a:r>
              <a:rPr lang="en-GB" sz="2000" dirty="0"/>
              <a:t> = (</a:t>
            </a:r>
            <a:r>
              <a:rPr lang="en-GB" sz="2000" dirty="0">
                <a:latin typeface="Symbol" pitchFamily="18" charset="2"/>
              </a:rPr>
              <a:t>b</a:t>
            </a:r>
            <a:r>
              <a:rPr lang="en-GB" sz="2000" baseline="-25000" dirty="0"/>
              <a:t>0</a:t>
            </a:r>
            <a:r>
              <a:rPr lang="en-GB" sz="2000" dirty="0"/>
              <a:t>+</a:t>
            </a:r>
            <a:r>
              <a:rPr lang="en-GB" sz="2000" dirty="0">
                <a:latin typeface="Symbol" pitchFamily="18" charset="2"/>
              </a:rPr>
              <a:t>b</a:t>
            </a:r>
            <a:r>
              <a:rPr lang="en-GB" sz="2000" baseline="-25000" dirty="0"/>
              <a:t>1</a:t>
            </a:r>
            <a:r>
              <a:rPr lang="en-GB" sz="2000" dirty="0"/>
              <a:t>)/(1-</a:t>
            </a:r>
            <a:r>
              <a:rPr lang="en-GB" sz="2000" dirty="0">
                <a:latin typeface="Symbol" pitchFamily="18" charset="2"/>
              </a:rPr>
              <a:t>j</a:t>
            </a:r>
            <a:r>
              <a:rPr lang="en-GB" sz="2000" dirty="0"/>
              <a:t>)</a:t>
            </a:r>
          </a:p>
        </p:txBody>
      </p:sp>
      <p:graphicFrame>
        <p:nvGraphicFramePr>
          <p:cNvPr id="15362"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5376"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5367"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a:t>Hackl,  Econometrics, Lecture 6</a:t>
            </a:r>
          </a:p>
        </p:txBody>
      </p:sp>
      <p:sp>
        <p:nvSpPr>
          <p:cNvPr id="8" name="Foliennummernplatzhalter 7"/>
          <p:cNvSpPr>
            <a:spLocks noGrp="1"/>
          </p:cNvSpPr>
          <p:nvPr>
            <p:ph type="sldNum" sz="quarter" idx="12"/>
          </p:nvPr>
        </p:nvSpPr>
        <p:spPr/>
        <p:txBody>
          <a:bodyPr/>
          <a:lstStyle/>
          <a:p>
            <a:pPr>
              <a:defRPr/>
            </a:pPr>
            <a:fld id="{6CE76C8D-433E-40F7-AD9D-D105DCF83DC8}" type="slidenum">
              <a:rPr lang="de-AT" altLang="en-US"/>
              <a:pPr>
                <a:defRPr/>
              </a:pPr>
              <a:t>33</a:t>
            </a:fld>
            <a:endParaRPr lang="de-AT" altLang="en-US"/>
          </a:p>
        </p:txBody>
      </p:sp>
      <p:sp>
        <p:nvSpPr>
          <p:cNvPr id="16389" name="Rectangle 2"/>
          <p:cNvSpPr>
            <a:spLocks noGrp="1" noChangeArrowheads="1"/>
          </p:cNvSpPr>
          <p:nvPr>
            <p:ph type="title"/>
          </p:nvPr>
        </p:nvSpPr>
        <p:spPr/>
        <p:txBody>
          <a:bodyPr/>
          <a:lstStyle/>
          <a:p>
            <a:r>
              <a:rPr lang="en-GB" sz="4000" dirty="0">
                <a:latin typeface="Verdana" pitchFamily="34" charset="0"/>
              </a:rPr>
              <a:t>The </a:t>
            </a:r>
            <a:r>
              <a:rPr lang="en-GB" sz="4000" dirty="0" err="1">
                <a:latin typeface="Verdana" pitchFamily="34" charset="0"/>
              </a:rPr>
              <a:t>Koyck</a:t>
            </a:r>
            <a:r>
              <a:rPr lang="en-GB" sz="4000" dirty="0">
                <a:latin typeface="Verdana" pitchFamily="34" charset="0"/>
              </a:rPr>
              <a:t> Transformation</a:t>
            </a:r>
          </a:p>
        </p:txBody>
      </p:sp>
      <p:sp>
        <p:nvSpPr>
          <p:cNvPr id="27654" name="Rectangle 3"/>
          <p:cNvSpPr>
            <a:spLocks noGrp="1" noChangeArrowheads="1"/>
          </p:cNvSpPr>
          <p:nvPr>
            <p:ph type="body" sz="half" idx="1"/>
          </p:nvPr>
        </p:nvSpPr>
        <p:spPr>
          <a:xfrm>
            <a:off x="457200" y="1628775"/>
            <a:ext cx="7786688" cy="4392613"/>
          </a:xfrm>
        </p:spPr>
        <p:txBody>
          <a:bodyPr/>
          <a:lstStyle/>
          <a:p>
            <a:pPr>
              <a:lnSpc>
                <a:spcPct val="80000"/>
              </a:lnSpc>
              <a:buFont typeface="Wingdings" pitchFamily="2" charset="2"/>
              <a:buNone/>
              <a:defRPr/>
            </a:pPr>
            <a:r>
              <a:rPr lang="en-GB" sz="2000" dirty="0"/>
              <a:t>Transforms the model </a:t>
            </a:r>
          </a:p>
          <a:p>
            <a:pPr>
              <a:lnSpc>
                <a:spcPct val="80000"/>
              </a:lnSpc>
              <a:buFont typeface="Wingdings" pitchFamily="2" charset="2"/>
              <a:buNone/>
              <a:defRPr/>
            </a:pPr>
            <a:r>
              <a:rPr lang="en-GB" sz="2000" i="1" dirty="0"/>
              <a:t>		</a:t>
            </a:r>
            <a:r>
              <a:rPr lang="en-GB" sz="2000" i="1" dirty="0" err="1"/>
              <a:t>Y</a:t>
            </a:r>
            <a:r>
              <a:rPr lang="en-GB" sz="2000" baseline="-25000" dirty="0" err="1"/>
              <a:t>t</a:t>
            </a:r>
            <a:r>
              <a:rPr lang="en-GB" sz="2000" dirty="0"/>
              <a:t> = </a:t>
            </a:r>
            <a:r>
              <a:rPr lang="en-GB" sz="2000" dirty="0">
                <a:latin typeface="Symbol" pitchFamily="18" charset="2"/>
              </a:rPr>
              <a:t>l</a:t>
            </a:r>
            <a:r>
              <a:rPr lang="en-GB" sz="2000" baseline="-25000" dirty="0"/>
              <a:t>0</a:t>
            </a:r>
            <a:r>
              <a:rPr lang="en-GB" sz="2000" dirty="0">
                <a:latin typeface="Symbol" pitchFamily="18" charset="2"/>
                <a:cs typeface="Arial" charset="0"/>
              </a:rPr>
              <a:t>S</a:t>
            </a:r>
            <a:r>
              <a:rPr lang="en-GB" sz="2000" baseline="-25000" dirty="0">
                <a:cs typeface="Arial" charset="0"/>
              </a:rPr>
              <a:t>i</a:t>
            </a:r>
            <a:r>
              <a:rPr lang="en-GB" sz="2000" dirty="0">
                <a:latin typeface="Symbol" pitchFamily="18" charset="2"/>
                <a:cs typeface="Arial" charset="0"/>
              </a:rPr>
              <a:t>l</a:t>
            </a:r>
            <a:r>
              <a:rPr lang="en-GB" sz="2000" baseline="30000" dirty="0">
                <a:cs typeface="Arial" charset="0"/>
              </a:rPr>
              <a:t>i</a:t>
            </a:r>
            <a:r>
              <a:rPr lang="en-GB" sz="2000" i="1" dirty="0">
                <a:cs typeface="Arial" charset="0"/>
              </a:rPr>
              <a:t>X</a:t>
            </a:r>
            <a:r>
              <a:rPr lang="en-GB" sz="2000" baseline="-25000" dirty="0">
                <a:cs typeface="Arial" charset="0"/>
              </a:rPr>
              <a:t>t-i</a:t>
            </a:r>
            <a:r>
              <a:rPr lang="en-GB" sz="2000" dirty="0">
                <a:cs typeface="Arial" charset="0"/>
              </a:rPr>
              <a:t> + </a:t>
            </a:r>
            <a:r>
              <a:rPr lang="en-GB" sz="2000" dirty="0">
                <a:latin typeface="Symbol" pitchFamily="18" charset="2"/>
              </a:rPr>
              <a:t>e</a:t>
            </a:r>
            <a:r>
              <a:rPr lang="en-GB" sz="2000" baseline="-25000" dirty="0">
                <a:cs typeface="Arial" charset="0"/>
              </a:rPr>
              <a:t>t</a:t>
            </a:r>
            <a:endParaRPr lang="en-GB" sz="2000" dirty="0"/>
          </a:p>
          <a:p>
            <a:pPr>
              <a:lnSpc>
                <a:spcPct val="80000"/>
              </a:lnSpc>
              <a:buFont typeface="Wingdings" pitchFamily="2" charset="2"/>
              <a:buNone/>
              <a:defRPr/>
            </a:pPr>
            <a:r>
              <a:rPr lang="en-GB" sz="2000" dirty="0"/>
              <a:t>	into an autoregressive model (</a:t>
            </a:r>
            <a:r>
              <a:rPr lang="en-GB" sz="2000" i="1" dirty="0" err="1"/>
              <a:t>v</a:t>
            </a:r>
            <a:r>
              <a:rPr lang="en-GB" sz="2000" baseline="-25000" dirty="0" err="1"/>
              <a:t>t</a:t>
            </a:r>
            <a:r>
              <a:rPr lang="en-GB" sz="2000" dirty="0"/>
              <a:t> = </a:t>
            </a:r>
            <a:r>
              <a:rPr lang="en-GB" sz="2000" dirty="0">
                <a:latin typeface="Symbol" pitchFamily="18" charset="2"/>
              </a:rPr>
              <a:t>e</a:t>
            </a:r>
            <a:r>
              <a:rPr lang="en-GB" sz="2000" baseline="-25000" dirty="0"/>
              <a:t>t</a:t>
            </a:r>
            <a:r>
              <a:rPr lang="en-GB" sz="2000" dirty="0"/>
              <a:t> - </a:t>
            </a:r>
            <a:r>
              <a:rPr lang="en-GB" sz="2000" dirty="0">
                <a:latin typeface="Symbol" pitchFamily="18" charset="2"/>
              </a:rPr>
              <a:t>le</a:t>
            </a:r>
            <a:r>
              <a:rPr lang="en-GB" sz="2000" baseline="-25000" dirty="0"/>
              <a:t>t-1</a:t>
            </a:r>
            <a:r>
              <a:rPr lang="en-GB" sz="2000" dirty="0"/>
              <a:t>):</a:t>
            </a:r>
          </a:p>
          <a:p>
            <a:pPr>
              <a:lnSpc>
                <a:spcPct val="80000"/>
              </a:lnSpc>
              <a:buFont typeface="Wingdings" pitchFamily="2" charset="2"/>
              <a:buNone/>
              <a:defRPr/>
            </a:pPr>
            <a:r>
              <a:rPr lang="en-GB" sz="2000" dirty="0"/>
              <a:t>		</a:t>
            </a:r>
            <a:r>
              <a:rPr lang="en-GB" sz="2000" i="1" dirty="0" err="1"/>
              <a:t>Y</a:t>
            </a:r>
            <a:r>
              <a:rPr lang="en-GB" sz="2000" baseline="-25000" dirty="0" err="1"/>
              <a:t>t</a:t>
            </a:r>
            <a:r>
              <a:rPr lang="en-GB" sz="2000" dirty="0"/>
              <a:t> = </a:t>
            </a:r>
            <a:r>
              <a:rPr lang="en-GB" sz="2000" dirty="0">
                <a:latin typeface="Symbol" pitchFamily="18" charset="2"/>
              </a:rPr>
              <a:t>l</a:t>
            </a:r>
            <a:r>
              <a:rPr lang="en-GB" sz="2000" i="1" dirty="0"/>
              <a:t>Y</a:t>
            </a:r>
            <a:r>
              <a:rPr lang="en-GB" sz="2000" baseline="-25000" dirty="0"/>
              <a:t>t-1</a:t>
            </a:r>
            <a:r>
              <a:rPr lang="en-GB" sz="2000" dirty="0"/>
              <a:t> + </a:t>
            </a:r>
            <a:r>
              <a:rPr lang="en-GB" sz="2000" dirty="0">
                <a:latin typeface="Symbol" pitchFamily="18" charset="2"/>
              </a:rPr>
              <a:t>l</a:t>
            </a:r>
            <a:r>
              <a:rPr lang="en-GB" sz="2000" baseline="-25000" dirty="0"/>
              <a:t>0</a:t>
            </a:r>
            <a:r>
              <a:rPr lang="en-GB" sz="2000" i="1" dirty="0">
                <a:cs typeface="Arial" charset="0"/>
              </a:rPr>
              <a:t>X</a:t>
            </a:r>
            <a:r>
              <a:rPr lang="en-GB" sz="2000" baseline="-25000" dirty="0">
                <a:cs typeface="Arial" charset="0"/>
              </a:rPr>
              <a:t>t</a:t>
            </a:r>
            <a:r>
              <a:rPr lang="en-GB" sz="2000" dirty="0">
                <a:cs typeface="Arial" charset="0"/>
              </a:rPr>
              <a:t> + </a:t>
            </a:r>
            <a:r>
              <a:rPr lang="en-GB" sz="2000" i="1" dirty="0" err="1">
                <a:cs typeface="Arial" charset="0"/>
              </a:rPr>
              <a:t>v</a:t>
            </a:r>
            <a:r>
              <a:rPr lang="en-GB" sz="2000" baseline="-25000" dirty="0" err="1">
                <a:cs typeface="Arial" charset="0"/>
              </a:rPr>
              <a:t>t</a:t>
            </a:r>
            <a:endParaRPr lang="en-GB" sz="2000" dirty="0"/>
          </a:p>
          <a:p>
            <a:pPr>
              <a:lnSpc>
                <a:spcPct val="80000"/>
              </a:lnSpc>
              <a:defRPr/>
            </a:pPr>
            <a:r>
              <a:rPr lang="en-GB" sz="2000" dirty="0"/>
              <a:t>The model with infinite lag-structure in </a:t>
            </a:r>
            <a:r>
              <a:rPr lang="en-GB" sz="2000" i="1" dirty="0"/>
              <a:t>X</a:t>
            </a:r>
            <a:r>
              <a:rPr lang="en-GB" sz="2000" dirty="0"/>
              <a:t> becomes a model</a:t>
            </a:r>
          </a:p>
          <a:p>
            <a:pPr lvl="1">
              <a:lnSpc>
                <a:spcPct val="80000"/>
              </a:lnSpc>
              <a:defRPr/>
            </a:pPr>
            <a:r>
              <a:rPr lang="en-GB" sz="1800" dirty="0"/>
              <a:t>with an autoregressive component  </a:t>
            </a:r>
            <a:r>
              <a:rPr lang="en-GB" sz="1800" dirty="0">
                <a:latin typeface="Symbol" pitchFamily="18" charset="2"/>
              </a:rPr>
              <a:t>l</a:t>
            </a:r>
            <a:r>
              <a:rPr lang="en-GB" sz="1800" i="1" dirty="0"/>
              <a:t>Y</a:t>
            </a:r>
            <a:r>
              <a:rPr lang="en-GB" sz="1800" baseline="-25000" dirty="0"/>
              <a:t>t-1</a:t>
            </a:r>
            <a:r>
              <a:rPr lang="en-GB" sz="1800" dirty="0"/>
              <a:t> </a:t>
            </a:r>
          </a:p>
          <a:p>
            <a:pPr lvl="1">
              <a:lnSpc>
                <a:spcPct val="80000"/>
              </a:lnSpc>
              <a:defRPr/>
            </a:pPr>
            <a:r>
              <a:rPr lang="en-GB" sz="1800" dirty="0"/>
              <a:t>with a single regressor </a:t>
            </a:r>
            <a:r>
              <a:rPr lang="en-GB" sz="1800" i="1" dirty="0" err="1"/>
              <a:t>X</a:t>
            </a:r>
            <a:r>
              <a:rPr lang="en-GB" sz="1800" baseline="-25000" dirty="0" err="1"/>
              <a:t>t</a:t>
            </a:r>
            <a:r>
              <a:rPr lang="en-GB" sz="1800" dirty="0"/>
              <a:t> and </a:t>
            </a:r>
          </a:p>
          <a:p>
            <a:pPr lvl="1">
              <a:lnSpc>
                <a:spcPct val="80000"/>
              </a:lnSpc>
              <a:defRPr/>
            </a:pPr>
            <a:r>
              <a:rPr lang="en-GB" sz="1800" dirty="0"/>
              <a:t>with autocorrelated error terms </a:t>
            </a:r>
          </a:p>
          <a:p>
            <a:pPr>
              <a:lnSpc>
                <a:spcPct val="80000"/>
              </a:lnSpc>
              <a:defRPr/>
            </a:pPr>
            <a:r>
              <a:rPr lang="en-GB" sz="2000" dirty="0"/>
              <a:t>Econometric applications  </a:t>
            </a:r>
          </a:p>
          <a:p>
            <a:pPr lvl="1">
              <a:lnSpc>
                <a:spcPct val="80000"/>
              </a:lnSpc>
              <a:defRPr/>
            </a:pPr>
            <a:r>
              <a:rPr lang="en-GB" sz="1800" dirty="0"/>
              <a:t>The adaptive expectations model</a:t>
            </a:r>
          </a:p>
          <a:p>
            <a:pPr lvl="1">
              <a:lnSpc>
                <a:spcPct val="80000"/>
              </a:lnSpc>
              <a:buFont typeface="Wingdings" pitchFamily="2" charset="2"/>
              <a:buNone/>
              <a:defRPr/>
            </a:pPr>
            <a:r>
              <a:rPr lang="en-GB" sz="1800" i="1" dirty="0"/>
              <a:t>		</a:t>
            </a:r>
            <a:r>
              <a:rPr lang="en-GB" sz="1800" dirty="0"/>
              <a:t>Example: Investments determined by expected profit </a:t>
            </a:r>
            <a:r>
              <a:rPr lang="en-GB" sz="1800" i="1" dirty="0" err="1"/>
              <a:t>X</a:t>
            </a:r>
            <a:r>
              <a:rPr lang="en-GB" sz="1800" baseline="30000" dirty="0" err="1"/>
              <a:t>e</a:t>
            </a:r>
            <a:r>
              <a:rPr lang="en-GB" sz="1800" dirty="0"/>
              <a:t>: </a:t>
            </a:r>
          </a:p>
          <a:p>
            <a:pPr lvl="1">
              <a:lnSpc>
                <a:spcPct val="80000"/>
              </a:lnSpc>
              <a:buNone/>
              <a:defRPr/>
            </a:pPr>
            <a:r>
              <a:rPr lang="en-GB" sz="1800" i="1" dirty="0"/>
              <a:t>			 X</a:t>
            </a:r>
            <a:r>
              <a:rPr lang="en-GB" sz="1800" baseline="30000" dirty="0"/>
              <a:t>e</a:t>
            </a:r>
            <a:r>
              <a:rPr lang="en-GB" sz="1800" baseline="-25000" dirty="0"/>
              <a:t>t+1</a:t>
            </a:r>
            <a:r>
              <a:rPr lang="en-GB" sz="1800" dirty="0"/>
              <a:t> = </a:t>
            </a:r>
            <a:r>
              <a:rPr lang="en-GB" sz="1800" dirty="0">
                <a:latin typeface="Symbol" pitchFamily="18" charset="2"/>
              </a:rPr>
              <a:t>l</a:t>
            </a:r>
            <a:r>
              <a:rPr lang="en-GB" sz="1800" dirty="0"/>
              <a:t> </a:t>
            </a:r>
            <a:r>
              <a:rPr lang="en-GB" sz="1800" i="1" dirty="0" err="1"/>
              <a:t>X</a:t>
            </a:r>
            <a:r>
              <a:rPr lang="en-GB" sz="1800" baseline="30000" dirty="0" err="1"/>
              <a:t>e</a:t>
            </a:r>
            <a:r>
              <a:rPr lang="en-GB" sz="1800" baseline="-25000" dirty="0" err="1"/>
              <a:t>t</a:t>
            </a:r>
            <a:r>
              <a:rPr lang="en-GB" sz="1800" dirty="0"/>
              <a:t> + (1 - </a:t>
            </a:r>
            <a:r>
              <a:rPr lang="en-GB" sz="1800" dirty="0">
                <a:latin typeface="Symbol" pitchFamily="18" charset="2"/>
              </a:rPr>
              <a:t>l) </a:t>
            </a:r>
            <a:r>
              <a:rPr lang="en-GB" sz="1800" i="1" dirty="0" err="1"/>
              <a:t>X</a:t>
            </a:r>
            <a:r>
              <a:rPr lang="en-GB" sz="1800" baseline="-25000" dirty="0" err="1"/>
              <a:t>t</a:t>
            </a:r>
            <a:r>
              <a:rPr lang="en-GB" sz="1800" dirty="0"/>
              <a:t>  (with 0 &lt; </a:t>
            </a:r>
            <a:r>
              <a:rPr lang="en-GB" sz="1800" dirty="0">
                <a:latin typeface="Symbol" pitchFamily="18" charset="2"/>
              </a:rPr>
              <a:t>l</a:t>
            </a:r>
            <a:r>
              <a:rPr lang="en-GB" sz="1800" dirty="0"/>
              <a:t>&lt; 1)</a:t>
            </a:r>
          </a:p>
          <a:p>
            <a:pPr lvl="1">
              <a:lnSpc>
                <a:spcPct val="80000"/>
              </a:lnSpc>
              <a:defRPr/>
            </a:pPr>
            <a:r>
              <a:rPr lang="en-GB" sz="1800" dirty="0"/>
              <a:t>The partial adjustment model </a:t>
            </a:r>
          </a:p>
          <a:p>
            <a:pPr marL="571500" indent="-571500">
              <a:spcBef>
                <a:spcPct val="10000"/>
              </a:spcBef>
              <a:buFont typeface="Wingdings" pitchFamily="2" charset="2"/>
              <a:buNone/>
              <a:defRPr/>
            </a:pPr>
            <a:r>
              <a:rPr lang="en-GB" sz="1400" dirty="0"/>
              <a:t>		</a:t>
            </a:r>
            <a:r>
              <a:rPr lang="en-GB" sz="1800" dirty="0"/>
              <a:t>Example: </a:t>
            </a:r>
            <a:r>
              <a:rPr lang="en-GB" sz="1800" i="1" dirty="0" err="1"/>
              <a:t>K</a:t>
            </a:r>
            <a:r>
              <a:rPr lang="en-GB" sz="1800" i="1" baseline="30000" dirty="0" err="1"/>
              <a:t>p</a:t>
            </a:r>
            <a:r>
              <a:rPr lang="en-GB" sz="1800" baseline="-25000" dirty="0" err="1"/>
              <a:t>t</a:t>
            </a:r>
            <a:r>
              <a:rPr lang="en-GB" sz="1800" dirty="0"/>
              <a:t>: planned stock for </a:t>
            </a:r>
            <a:r>
              <a:rPr lang="en-GB" sz="1800" i="1" dirty="0"/>
              <a:t>t</a:t>
            </a:r>
            <a:r>
              <a:rPr lang="en-GB" sz="1800" dirty="0"/>
              <a:t>; strategy for adapting </a:t>
            </a:r>
            <a:r>
              <a:rPr lang="en-GB" sz="1800" i="1" dirty="0"/>
              <a:t>K</a:t>
            </a:r>
            <a:r>
              <a:rPr lang="en-GB" sz="1800" baseline="-25000" dirty="0"/>
              <a:t>t</a:t>
            </a:r>
            <a:r>
              <a:rPr lang="en-GB" sz="1800" dirty="0"/>
              <a:t> on </a:t>
            </a:r>
            <a:r>
              <a:rPr lang="en-GB" sz="1800" i="1" dirty="0" err="1"/>
              <a:t>K</a:t>
            </a:r>
            <a:r>
              <a:rPr lang="en-GB" sz="1800" i="1" baseline="30000" dirty="0" err="1"/>
              <a:t>p</a:t>
            </a:r>
            <a:r>
              <a:rPr lang="en-GB" sz="1800" baseline="-25000" dirty="0" err="1"/>
              <a:t>t</a:t>
            </a:r>
            <a:endParaRPr lang="en-GB" sz="1800" dirty="0"/>
          </a:p>
          <a:p>
            <a:pPr marL="571500" indent="-571500">
              <a:buFont typeface="Wingdings" pitchFamily="2" charset="2"/>
              <a:buNone/>
              <a:defRPr/>
            </a:pPr>
            <a:r>
              <a:rPr lang="en-GB" sz="1800" dirty="0"/>
              <a:t>	 		</a:t>
            </a:r>
            <a:r>
              <a:rPr lang="en-GB" sz="1800" i="1" dirty="0"/>
              <a:t>K</a:t>
            </a:r>
            <a:r>
              <a:rPr lang="en-GB" sz="1800" baseline="-25000" dirty="0"/>
              <a:t>t</a:t>
            </a:r>
            <a:r>
              <a:rPr lang="en-GB" sz="1800" dirty="0"/>
              <a:t> – </a:t>
            </a:r>
            <a:r>
              <a:rPr lang="en-GB" sz="1800" i="1" dirty="0"/>
              <a:t>K</a:t>
            </a:r>
            <a:r>
              <a:rPr lang="en-GB" sz="1800" baseline="-25000" dirty="0"/>
              <a:t>t-1</a:t>
            </a:r>
            <a:r>
              <a:rPr lang="en-GB" sz="1800" dirty="0"/>
              <a:t> = </a:t>
            </a:r>
            <a:r>
              <a:rPr lang="en-GB" sz="1800" dirty="0">
                <a:latin typeface="Symbol" pitchFamily="18" charset="2"/>
              </a:rPr>
              <a:t>d</a:t>
            </a:r>
            <a:r>
              <a:rPr lang="en-GB" sz="1800" dirty="0"/>
              <a:t>(</a:t>
            </a:r>
            <a:r>
              <a:rPr lang="en-GB" sz="1800" i="1" dirty="0" err="1"/>
              <a:t>K</a:t>
            </a:r>
            <a:r>
              <a:rPr lang="en-GB" sz="1800" i="1" baseline="30000" dirty="0" err="1"/>
              <a:t>p</a:t>
            </a:r>
            <a:r>
              <a:rPr lang="en-GB" sz="1800" baseline="-25000" dirty="0" err="1"/>
              <a:t>t</a:t>
            </a:r>
            <a:r>
              <a:rPr lang="en-GB" sz="1800" dirty="0"/>
              <a:t> – </a:t>
            </a:r>
            <a:r>
              <a:rPr lang="en-GB" sz="1800" i="1" dirty="0"/>
              <a:t>K</a:t>
            </a:r>
            <a:r>
              <a:rPr lang="en-GB" sz="1800" baseline="-25000" dirty="0"/>
              <a:t>t-1</a:t>
            </a:r>
            <a:r>
              <a:rPr lang="en-GB" sz="1800" dirty="0"/>
              <a:t>)</a:t>
            </a:r>
            <a:r>
              <a:rPr lang="en-GB" sz="1800" i="1" dirty="0"/>
              <a:t> </a:t>
            </a:r>
            <a:endParaRPr lang="en-GB" sz="1800" dirty="0"/>
          </a:p>
        </p:txBody>
      </p:sp>
      <p:graphicFrame>
        <p:nvGraphicFramePr>
          <p:cNvPr id="16386"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6400"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6391"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bg1">
                    <a:lumMod val="50000"/>
                  </a:schemeClr>
                </a:solidFill>
              </a:rPr>
              <a:t>The GIV Estimator </a:t>
            </a:r>
          </a:p>
          <a:p>
            <a:pPr>
              <a:spcBef>
                <a:spcPts val="500"/>
              </a:spcBef>
              <a:defRPr/>
            </a:pPr>
            <a:r>
              <a:rPr lang="en-GB" sz="2000" dirty="0">
                <a:solidFill>
                  <a:schemeClr val="bg1">
                    <a:lumMod val="50000"/>
                  </a:schemeClr>
                </a:solidFill>
              </a:rPr>
              <a:t>GMM Estimation</a:t>
            </a:r>
          </a:p>
          <a:p>
            <a:pPr>
              <a:spcBef>
                <a:spcPts val="500"/>
              </a:spcBef>
              <a:defRPr/>
            </a:pPr>
            <a:r>
              <a:rPr lang="en-GB" sz="2000" dirty="0">
                <a:solidFill>
                  <a:schemeClr val="bg1">
                    <a:lumMod val="50000"/>
                  </a:schemeClr>
                </a:solidFill>
              </a:rPr>
              <a:t>Econometric Models</a:t>
            </a:r>
          </a:p>
          <a:p>
            <a:pPr>
              <a:spcBef>
                <a:spcPts val="500"/>
              </a:spcBef>
              <a:defRPr/>
            </a:pPr>
            <a:r>
              <a:rPr lang="en-GB" sz="2000" dirty="0">
                <a:solidFill>
                  <a:schemeClr val="bg1">
                    <a:lumMod val="50000"/>
                  </a:schemeClr>
                </a:solidFill>
              </a:rPr>
              <a:t>Dynamic Models</a:t>
            </a:r>
          </a:p>
          <a:p>
            <a:pPr>
              <a:spcBef>
                <a:spcPts val="500"/>
              </a:spcBef>
              <a:defRPr/>
            </a:pPr>
            <a:r>
              <a:rPr lang="en-GB" sz="2000" dirty="0"/>
              <a:t>Multi-equation Models</a:t>
            </a:r>
          </a:p>
          <a:p>
            <a:pPr>
              <a:spcBef>
                <a:spcPts val="500"/>
              </a:spcBef>
              <a:defRPr/>
            </a:pPr>
            <a:r>
              <a:rPr lang="en-GB" sz="2000" dirty="0">
                <a:solidFill>
                  <a:schemeClr val="bg1">
                    <a:lumMod val="50000"/>
                  </a:schemeClr>
                </a:solidFill>
              </a:rPr>
              <a:t>Time Series Models</a:t>
            </a:r>
          </a:p>
          <a:p>
            <a:pPr>
              <a:spcBef>
                <a:spcPts val="500"/>
              </a:spcBef>
              <a:defRPr/>
            </a:pPr>
            <a:r>
              <a:rPr lang="en-GB" sz="2000" dirty="0">
                <a:solidFill>
                  <a:schemeClr val="bg1">
                    <a:lumMod val="50000"/>
                  </a:schemeClr>
                </a:solidFill>
              </a:rPr>
              <a:t>Models for Limited Dependent Variables</a:t>
            </a:r>
          </a:p>
          <a:p>
            <a:pPr>
              <a:spcBef>
                <a:spcPts val="500"/>
              </a:spcBef>
              <a:defRPr/>
            </a:pPr>
            <a:r>
              <a:rPr lang="en-GB" sz="2000" dirty="0">
                <a:solidFill>
                  <a:schemeClr val="bg1">
                    <a:lumMod val="50000"/>
                  </a:schemeClr>
                </a:solidFill>
              </a:rPr>
              <a:t>Panel Data Models</a:t>
            </a:r>
          </a:p>
          <a:p>
            <a:pPr>
              <a:spcBef>
                <a:spcPts val="500"/>
              </a:spcBef>
              <a:defRPr/>
            </a:pPr>
            <a:r>
              <a:rPr lang="en-GB" sz="2000" dirty="0">
                <a:solidFill>
                  <a:schemeClr val="bg1">
                    <a:lumMod val="50000"/>
                  </a:schemeClr>
                </a:solidFill>
              </a:rPr>
              <a:t>Econometrics II</a:t>
            </a: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651550BA-4322-43F1-9968-FE38F91393F8}" type="slidenum">
              <a:rPr lang="de-AT" altLang="en-US"/>
              <a:pPr>
                <a:defRPr/>
              </a:pPr>
              <a:t>34</a:t>
            </a:fld>
            <a:endParaRPr lang="de-AT" altLang="en-US"/>
          </a:p>
        </p:txBody>
      </p:sp>
      <p:graphicFrame>
        <p:nvGraphicFramePr>
          <p:cNvPr id="17410"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7436"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1"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7437"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6" name="Foliennummernplatzhalter 7"/>
          <p:cNvSpPr>
            <a:spLocks noGrp="1"/>
          </p:cNvSpPr>
          <p:nvPr>
            <p:ph type="sldNum" sz="quarter" idx="12"/>
          </p:nvPr>
        </p:nvSpPr>
        <p:spPr/>
        <p:txBody>
          <a:bodyPr/>
          <a:lstStyle/>
          <a:p>
            <a:pPr>
              <a:defRPr/>
            </a:pPr>
            <a:fld id="{76A6FE68-1B14-411B-BC3B-CD202AA8643D}" type="slidenum">
              <a:rPr lang="de-AT" altLang="en-US"/>
              <a:pPr>
                <a:defRPr/>
              </a:pPr>
              <a:t>35</a:t>
            </a:fld>
            <a:endParaRPr lang="de-AT" altLang="en-US"/>
          </a:p>
        </p:txBody>
      </p:sp>
      <p:sp>
        <p:nvSpPr>
          <p:cNvPr id="38916" name="Rectangle 2"/>
          <p:cNvSpPr>
            <a:spLocks noGrp="1" noChangeArrowheads="1"/>
          </p:cNvSpPr>
          <p:nvPr>
            <p:ph type="title"/>
          </p:nvPr>
        </p:nvSpPr>
        <p:spPr>
          <a:xfrm>
            <a:off x="457200" y="277813"/>
            <a:ext cx="8186738" cy="1139825"/>
          </a:xfrm>
        </p:spPr>
        <p:txBody>
          <a:bodyPr/>
          <a:lstStyle/>
          <a:p>
            <a:pPr eaLnBrk="1" hangingPunct="1"/>
            <a:r>
              <a:rPr lang="en-GB" sz="4000" dirty="0">
                <a:latin typeface="Verdana" pitchFamily="34" charset="0"/>
              </a:rPr>
              <a:t>Example: Income and Consumption</a:t>
            </a:r>
          </a:p>
        </p:txBody>
      </p:sp>
      <p:sp>
        <p:nvSpPr>
          <p:cNvPr id="21509" name="Rectangle 3"/>
          <p:cNvSpPr>
            <a:spLocks noGrp="1" noChangeArrowheads="1"/>
          </p:cNvSpPr>
          <p:nvPr>
            <p:ph type="body" sz="half" idx="1"/>
          </p:nvPr>
        </p:nvSpPr>
        <p:spPr>
          <a:xfrm>
            <a:off x="457200" y="1600200"/>
            <a:ext cx="8043863" cy="4530725"/>
          </a:xfrm>
        </p:spPr>
        <p:txBody>
          <a:bodyPr/>
          <a:lstStyle/>
          <a:p>
            <a:pPr>
              <a:lnSpc>
                <a:spcPct val="90000"/>
              </a:lnSpc>
              <a:buNone/>
              <a:defRPr/>
            </a:pPr>
            <a:r>
              <a:rPr lang="en-GB" sz="2000" dirty="0"/>
              <a:t>Consumption </a:t>
            </a:r>
            <a:r>
              <a:rPr lang="en-GB" sz="2000" i="1" dirty="0"/>
              <a:t>C</a:t>
            </a:r>
            <a:r>
              <a:rPr lang="en-GB" sz="2000" baseline="-25000" dirty="0"/>
              <a:t>t</a:t>
            </a:r>
            <a:r>
              <a:rPr lang="en-GB" sz="2000" dirty="0"/>
              <a:t> and disposable income </a:t>
            </a:r>
            <a:r>
              <a:rPr lang="en-GB" sz="2000" i="1" dirty="0" err="1"/>
              <a:t>Y</a:t>
            </a:r>
            <a:r>
              <a:rPr lang="en-GB" sz="2000" baseline="-25000" dirty="0" err="1"/>
              <a:t>t</a:t>
            </a:r>
            <a:r>
              <a:rPr lang="en-GB" sz="2000" dirty="0"/>
              <a:t> are simultaneously determined by</a:t>
            </a:r>
          </a:p>
          <a:p>
            <a:pPr>
              <a:lnSpc>
                <a:spcPct val="90000"/>
              </a:lnSpc>
              <a:buNone/>
              <a:defRPr/>
            </a:pPr>
            <a:r>
              <a:rPr lang="en-GB" sz="2000" i="1" dirty="0"/>
              <a:t>		C</a:t>
            </a:r>
            <a:r>
              <a:rPr lang="en-GB" sz="2000" baseline="-25000" dirty="0"/>
              <a:t>t</a:t>
            </a:r>
            <a:r>
              <a:rPr lang="en-GB" sz="2000" dirty="0"/>
              <a:t> = </a:t>
            </a:r>
            <a:r>
              <a:rPr lang="en-GB" sz="2000" dirty="0">
                <a:cs typeface="Arial"/>
              </a:rPr>
              <a:t>β</a:t>
            </a:r>
            <a:r>
              <a:rPr lang="en-GB" sz="2000" baseline="-25000" dirty="0">
                <a:cs typeface="Arial"/>
              </a:rPr>
              <a:t>1</a:t>
            </a:r>
            <a:r>
              <a:rPr lang="en-GB" sz="2000" dirty="0"/>
              <a:t> + </a:t>
            </a:r>
            <a:r>
              <a:rPr lang="en-GB" sz="2000" dirty="0">
                <a:cs typeface="Arial"/>
              </a:rPr>
              <a:t>β</a:t>
            </a:r>
            <a:r>
              <a:rPr lang="en-GB" sz="2000" baseline="-25000" dirty="0">
                <a:cs typeface="Arial"/>
              </a:rPr>
              <a:t>2</a:t>
            </a:r>
            <a:r>
              <a:rPr lang="en-GB" sz="2000" i="1" dirty="0"/>
              <a:t>Y</a:t>
            </a:r>
            <a:r>
              <a:rPr lang="en-GB" sz="2000" baseline="-25000" dirty="0"/>
              <a:t>t</a:t>
            </a:r>
            <a:r>
              <a:rPr lang="en-GB" sz="2000" dirty="0">
                <a:cs typeface="Arial"/>
              </a:rPr>
              <a:t> </a:t>
            </a:r>
            <a:r>
              <a:rPr lang="en-GB" sz="2000" dirty="0"/>
              <a:t>+ </a:t>
            </a:r>
            <a:r>
              <a:rPr lang="en-GB" sz="2000" i="1" dirty="0" err="1"/>
              <a:t>ε</a:t>
            </a:r>
            <a:r>
              <a:rPr lang="en-GB" sz="2000" baseline="-25000" dirty="0" err="1"/>
              <a:t>t</a:t>
            </a:r>
            <a:r>
              <a:rPr lang="en-GB" sz="2000" baseline="-25000" dirty="0"/>
              <a:t>	</a:t>
            </a:r>
            <a:r>
              <a:rPr lang="en-GB" sz="2000" dirty="0"/>
              <a:t>(A)</a:t>
            </a:r>
          </a:p>
          <a:p>
            <a:pPr>
              <a:lnSpc>
                <a:spcPct val="90000"/>
              </a:lnSpc>
              <a:buNone/>
              <a:defRPr/>
            </a:pPr>
            <a:r>
              <a:rPr lang="en-GB" sz="2000" i="1" dirty="0"/>
              <a:t>		</a:t>
            </a:r>
            <a:r>
              <a:rPr lang="en-GB" sz="2000" i="1" dirty="0" err="1"/>
              <a:t>Y</a:t>
            </a:r>
            <a:r>
              <a:rPr lang="en-GB" sz="2000" baseline="-25000" dirty="0" err="1"/>
              <a:t>t</a:t>
            </a:r>
            <a:r>
              <a:rPr lang="en-GB" sz="2000" dirty="0"/>
              <a:t> = </a:t>
            </a:r>
            <a:r>
              <a:rPr lang="en-GB" sz="2000" i="1" dirty="0"/>
              <a:t>C</a:t>
            </a:r>
            <a:r>
              <a:rPr lang="en-GB" sz="2000" baseline="-25000" dirty="0"/>
              <a:t>t</a:t>
            </a:r>
            <a:r>
              <a:rPr lang="en-GB" sz="2000" dirty="0"/>
              <a:t> + </a:t>
            </a:r>
            <a:r>
              <a:rPr lang="en-GB" sz="2000" i="1" dirty="0"/>
              <a:t>I</a:t>
            </a:r>
            <a:r>
              <a:rPr lang="en-GB" sz="2000" baseline="-25000" dirty="0"/>
              <a:t>t</a:t>
            </a:r>
            <a:r>
              <a:rPr lang="en-GB" sz="2000" dirty="0">
                <a:cs typeface="Arial"/>
              </a:rPr>
              <a:t> 		</a:t>
            </a:r>
            <a:r>
              <a:rPr lang="en-GB" sz="2000" dirty="0"/>
              <a:t>(B)</a:t>
            </a:r>
          </a:p>
          <a:p>
            <a:pPr>
              <a:lnSpc>
                <a:spcPct val="90000"/>
              </a:lnSpc>
              <a:defRPr/>
            </a:pPr>
            <a:r>
              <a:rPr lang="en-GB" sz="2000" dirty="0"/>
              <a:t>The disposable </a:t>
            </a:r>
            <a:r>
              <a:rPr lang="en-GB" sz="2000" dirty="0" err="1"/>
              <a:t>income</a:t>
            </a:r>
            <a:r>
              <a:rPr lang="en-GB" sz="2000" i="1" dirty="0" err="1"/>
              <a:t>Y</a:t>
            </a:r>
            <a:r>
              <a:rPr lang="en-GB" sz="2000" baseline="-25000" dirty="0" err="1"/>
              <a:t>t</a:t>
            </a:r>
            <a:r>
              <a:rPr lang="en-GB" sz="2000" dirty="0"/>
              <a:t>  is determined by the consumption </a:t>
            </a:r>
            <a:r>
              <a:rPr lang="en-GB" sz="2000" i="1" dirty="0"/>
              <a:t>C</a:t>
            </a:r>
            <a:r>
              <a:rPr lang="en-GB" sz="2000" baseline="-25000" dirty="0"/>
              <a:t>t</a:t>
            </a:r>
            <a:r>
              <a:rPr lang="en-GB" sz="2000" dirty="0"/>
              <a:t> </a:t>
            </a:r>
          </a:p>
          <a:p>
            <a:pPr>
              <a:lnSpc>
                <a:spcPct val="90000"/>
              </a:lnSpc>
              <a:defRPr/>
            </a:pPr>
            <a:r>
              <a:rPr lang="en-GB" sz="2000" dirty="0"/>
              <a:t>Equations (A) and (B) are the structural equations or the structural form of the simultaneous equation model that describes both </a:t>
            </a:r>
            <a:r>
              <a:rPr lang="en-GB" sz="2000" i="1" dirty="0"/>
              <a:t>C</a:t>
            </a:r>
            <a:r>
              <a:rPr lang="en-GB" sz="2000" baseline="-25000" dirty="0"/>
              <a:t>t</a:t>
            </a:r>
            <a:r>
              <a:rPr lang="en-GB" sz="2000" dirty="0"/>
              <a:t> and </a:t>
            </a:r>
            <a:r>
              <a:rPr lang="en-GB" sz="2000" i="1" dirty="0" err="1"/>
              <a:t>Y</a:t>
            </a:r>
            <a:r>
              <a:rPr lang="en-GB" sz="2000" baseline="-25000" dirty="0" err="1"/>
              <a:t>t</a:t>
            </a:r>
            <a:r>
              <a:rPr lang="en-GB" sz="2000" dirty="0"/>
              <a:t> </a:t>
            </a:r>
          </a:p>
          <a:p>
            <a:pPr>
              <a:lnSpc>
                <a:spcPct val="90000"/>
              </a:lnSpc>
              <a:defRPr/>
            </a:pPr>
            <a:r>
              <a:rPr lang="en-GB" sz="2000" dirty="0"/>
              <a:t>The coefficients </a:t>
            </a:r>
            <a:r>
              <a:rPr lang="en-GB" sz="2000" dirty="0">
                <a:cs typeface="Arial"/>
              </a:rPr>
              <a:t>β</a:t>
            </a:r>
            <a:r>
              <a:rPr lang="en-GB" sz="2000" baseline="-25000" dirty="0">
                <a:cs typeface="Arial"/>
              </a:rPr>
              <a:t>1</a:t>
            </a:r>
            <a:r>
              <a:rPr lang="en-GB" sz="2000" dirty="0"/>
              <a:t> and </a:t>
            </a:r>
            <a:r>
              <a:rPr lang="en-GB" sz="2000" dirty="0">
                <a:cs typeface="Arial"/>
              </a:rPr>
              <a:t>β</a:t>
            </a:r>
            <a:r>
              <a:rPr lang="en-GB" sz="2000" baseline="-25000" dirty="0">
                <a:cs typeface="Arial"/>
              </a:rPr>
              <a:t>2</a:t>
            </a:r>
            <a:r>
              <a:rPr lang="en-GB" sz="2000" dirty="0"/>
              <a:t> are behavioural parameters</a:t>
            </a:r>
          </a:p>
          <a:p>
            <a:pPr>
              <a:lnSpc>
                <a:spcPct val="90000"/>
              </a:lnSpc>
              <a:defRPr/>
            </a:pPr>
            <a:r>
              <a:rPr lang="en-GB" sz="2000" dirty="0"/>
              <a:t>In equation (A), </a:t>
            </a:r>
            <a:r>
              <a:rPr lang="en-GB" sz="2000" i="1" dirty="0" err="1"/>
              <a:t>Y</a:t>
            </a:r>
            <a:r>
              <a:rPr lang="en-GB" sz="2000" baseline="-25000" dirty="0" err="1"/>
              <a:t>t</a:t>
            </a:r>
            <a:r>
              <a:rPr lang="en-GB" sz="2000" dirty="0">
                <a:cs typeface="Arial"/>
              </a:rPr>
              <a:t> </a:t>
            </a:r>
            <a:r>
              <a:rPr lang="en-GB" sz="2000" dirty="0"/>
              <a:t>is endogenous: The OLS estimates </a:t>
            </a:r>
            <a:r>
              <a:rPr lang="en-GB" sz="2000" i="1" dirty="0"/>
              <a:t>b</a:t>
            </a:r>
            <a:r>
              <a:rPr lang="en-GB" sz="2000" baseline="-25000" dirty="0"/>
              <a:t>1</a:t>
            </a:r>
            <a:r>
              <a:rPr lang="en-GB" sz="2000" dirty="0"/>
              <a:t> and </a:t>
            </a:r>
            <a:r>
              <a:rPr lang="en-GB" sz="2000" i="1" dirty="0"/>
              <a:t>b</a:t>
            </a:r>
            <a:r>
              <a:rPr lang="en-GB" sz="2000" baseline="-25000" dirty="0"/>
              <a:t>2</a:t>
            </a:r>
            <a:r>
              <a:rPr lang="en-GB" sz="2000" dirty="0"/>
              <a:t> are biased and not consistent</a:t>
            </a:r>
          </a:p>
          <a:p>
            <a:pPr>
              <a:lnSpc>
                <a:spcPct val="90000"/>
              </a:lnSpc>
              <a:defRPr/>
            </a:pPr>
            <a:endParaRPr lang="en-GB" sz="2000" dirty="0"/>
          </a:p>
          <a:p>
            <a:pPr marL="469900" indent="-469900" eaLnBrk="1" hangingPunct="1">
              <a:buFont typeface="Wingdings" pitchFamily="2" charset="2"/>
              <a:buNone/>
              <a:defRPr/>
            </a:pPr>
            <a:endParaRPr lang="en-GB" sz="2000" dirty="0">
              <a:cs typeface="Arial"/>
            </a:endParaRPr>
          </a:p>
          <a:p>
            <a:pPr marL="469900" indent="-469900" eaLnBrk="1" hangingPunct="1">
              <a:buFont typeface="Wingdings" pitchFamily="2" charset="2"/>
              <a:buNone/>
              <a:defRPr/>
            </a:pPr>
            <a:endParaRPr lang="en-US" sz="2000" dirty="0"/>
          </a:p>
          <a:p>
            <a:pPr marL="469900" indent="-469900" eaLnBrk="1" hangingPunct="1">
              <a:buFont typeface="Wingdings" pitchFamily="2" charset="2"/>
              <a:buNone/>
              <a:defRPr/>
            </a:pPr>
            <a:endParaRPr lang="de-AT" sz="2000" dirty="0"/>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ußzeilenplatzhalter 6"/>
          <p:cNvSpPr>
            <a:spLocks noGrp="1"/>
          </p:cNvSpPr>
          <p:nvPr>
            <p:ph type="ftr" sz="quarter" idx="11"/>
          </p:nvPr>
        </p:nvSpPr>
        <p:spPr/>
        <p:txBody>
          <a:bodyPr/>
          <a:lstStyle/>
          <a:p>
            <a:pPr>
              <a:defRPr/>
            </a:pPr>
            <a:r>
              <a:rPr lang="de-AT" altLang="en-US"/>
              <a:t>Hackl,  Econometrics, Lecture 6</a:t>
            </a:r>
          </a:p>
        </p:txBody>
      </p:sp>
      <p:sp>
        <p:nvSpPr>
          <p:cNvPr id="8" name="Foliennummernplatzhalter 7"/>
          <p:cNvSpPr>
            <a:spLocks noGrp="1"/>
          </p:cNvSpPr>
          <p:nvPr>
            <p:ph type="sldNum" sz="quarter" idx="12"/>
          </p:nvPr>
        </p:nvSpPr>
        <p:spPr/>
        <p:txBody>
          <a:bodyPr/>
          <a:lstStyle/>
          <a:p>
            <a:pPr>
              <a:defRPr/>
            </a:pPr>
            <a:fld id="{D2A50281-A179-436F-AEE6-B3747182D9E6}" type="slidenum">
              <a:rPr lang="de-AT" altLang="en-US"/>
              <a:pPr>
                <a:defRPr/>
              </a:pPr>
              <a:t>36</a:t>
            </a:fld>
            <a:endParaRPr lang="de-AT" altLang="en-US"/>
          </a:p>
        </p:txBody>
      </p:sp>
      <p:sp>
        <p:nvSpPr>
          <p:cNvPr id="18437" name="Rectangle 2"/>
          <p:cNvSpPr>
            <a:spLocks noGrp="1" noChangeArrowheads="1"/>
          </p:cNvSpPr>
          <p:nvPr>
            <p:ph type="title"/>
          </p:nvPr>
        </p:nvSpPr>
        <p:spPr/>
        <p:txBody>
          <a:bodyPr/>
          <a:lstStyle/>
          <a:p>
            <a:r>
              <a:rPr lang="en-GB" sz="4000" dirty="0">
                <a:latin typeface="Verdana" pitchFamily="34" charset="0"/>
              </a:rPr>
              <a:t>Multi-equation Models</a:t>
            </a:r>
          </a:p>
        </p:txBody>
      </p:sp>
      <p:sp>
        <p:nvSpPr>
          <p:cNvPr id="18438" name="Rectangle 3"/>
          <p:cNvSpPr>
            <a:spLocks noGrp="1" noChangeArrowheads="1"/>
          </p:cNvSpPr>
          <p:nvPr>
            <p:ph type="body" sz="half" idx="1"/>
          </p:nvPr>
        </p:nvSpPr>
        <p:spPr>
          <a:xfrm>
            <a:off x="457200" y="1628775"/>
            <a:ext cx="7786688" cy="4392613"/>
          </a:xfrm>
        </p:spPr>
        <p:txBody>
          <a:bodyPr/>
          <a:lstStyle/>
          <a:p>
            <a:pPr>
              <a:lnSpc>
                <a:spcPct val="90000"/>
              </a:lnSpc>
              <a:buFont typeface="Wingdings" pitchFamily="2" charset="2"/>
              <a:buNone/>
            </a:pPr>
            <a:r>
              <a:rPr lang="en-GB" sz="2000" dirty="0"/>
              <a:t>Economic phenomena are usually characterized by the behaviour of more than one dependent variable</a:t>
            </a:r>
          </a:p>
          <a:p>
            <a:pPr>
              <a:lnSpc>
                <a:spcPct val="90000"/>
              </a:lnSpc>
              <a:buFont typeface="Wingdings" pitchFamily="2" charset="2"/>
              <a:buNone/>
            </a:pPr>
            <a:r>
              <a:rPr lang="en-GB" sz="2000" dirty="0"/>
              <a:t>Multi-equation model: the number of equations determines the number of dependent variables which are described by the model </a:t>
            </a:r>
          </a:p>
          <a:p>
            <a:pPr>
              <a:lnSpc>
                <a:spcPct val="90000"/>
              </a:lnSpc>
              <a:buFont typeface="Wingdings" pitchFamily="2" charset="2"/>
              <a:buNone/>
            </a:pPr>
            <a:endParaRPr lang="en-GB" sz="1000" dirty="0"/>
          </a:p>
          <a:p>
            <a:pPr>
              <a:lnSpc>
                <a:spcPct val="90000"/>
              </a:lnSpc>
              <a:buFont typeface="Wingdings" pitchFamily="2" charset="2"/>
              <a:buNone/>
            </a:pPr>
            <a:r>
              <a:rPr lang="en-GB" sz="2000" dirty="0"/>
              <a:t>Characteristics of multi-equation models: </a:t>
            </a:r>
          </a:p>
          <a:p>
            <a:pPr>
              <a:lnSpc>
                <a:spcPct val="90000"/>
              </a:lnSpc>
            </a:pPr>
            <a:r>
              <a:rPr lang="en-GB" sz="2000" dirty="0"/>
              <a:t>Types of equations</a:t>
            </a:r>
          </a:p>
          <a:p>
            <a:pPr>
              <a:lnSpc>
                <a:spcPct val="90000"/>
              </a:lnSpc>
            </a:pPr>
            <a:r>
              <a:rPr lang="en-GB" sz="2000" dirty="0"/>
              <a:t>Types of variables</a:t>
            </a:r>
          </a:p>
          <a:p>
            <a:pPr>
              <a:lnSpc>
                <a:spcPct val="90000"/>
              </a:lnSpc>
            </a:pPr>
            <a:r>
              <a:rPr lang="en-GB" sz="2000" dirty="0" err="1"/>
              <a:t>Identifiability</a:t>
            </a:r>
            <a:endParaRPr lang="en-GB" sz="2000" dirty="0"/>
          </a:p>
          <a:p>
            <a:pPr>
              <a:buFont typeface="Wingdings" pitchFamily="2" charset="2"/>
              <a:buNone/>
            </a:pPr>
            <a:endParaRPr lang="de-AT" sz="2000" dirty="0"/>
          </a:p>
        </p:txBody>
      </p:sp>
      <p:graphicFrame>
        <p:nvGraphicFramePr>
          <p:cNvPr id="18434" name="Object 2"/>
          <p:cNvGraphicFramePr>
            <a:graphicFrameLocks noGrp="1" noChangeAspect="1"/>
          </p:cNvGraphicFramePr>
          <p:nvPr>
            <p:ph sz="quarter" idx="2"/>
          </p:nvPr>
        </p:nvGraphicFramePr>
        <p:xfrm>
          <a:off x="6610350" y="2586038"/>
          <a:ext cx="114300" cy="215900"/>
        </p:xfrm>
        <a:graphic>
          <a:graphicData uri="http://schemas.openxmlformats.org/presentationml/2006/ole">
            <mc:AlternateContent xmlns:mc="http://schemas.openxmlformats.org/markup-compatibility/2006">
              <mc:Choice xmlns:v="urn:schemas-microsoft-com:vml" Requires="v">
                <p:oleObj spid="_x0000_s18448" name="Formel" r:id="rId4" imgW="114151" imgH="215619" progId="Equation.3">
                  <p:embed/>
                </p:oleObj>
              </mc:Choice>
              <mc:Fallback>
                <p:oleObj name="Formel" r:id="rId4" imgW="114151" imgH="215619" progId="Equation.3">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10350" y="2586038"/>
                        <a:ext cx="114300"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39" name="Text Box 5"/>
          <p:cNvSpPr txBox="1">
            <a:spLocks noChangeArrowheads="1"/>
          </p:cNvSpPr>
          <p:nvPr/>
        </p:nvSpPr>
        <p:spPr bwMode="auto">
          <a:xfrm>
            <a:off x="950913" y="1190625"/>
            <a:ext cx="184150" cy="396875"/>
          </a:xfrm>
          <a:prstGeom prst="rect">
            <a:avLst/>
          </a:prstGeom>
          <a:noFill/>
          <a:ln w="9525">
            <a:noFill/>
            <a:miter lim="800000"/>
            <a:headEnd/>
            <a:tailEnd/>
          </a:ln>
        </p:spPr>
        <p:txBody>
          <a:bodyPr wrap="none">
            <a:spAutoFit/>
          </a:bodyPr>
          <a:lstStyle/>
          <a:p>
            <a:endParaRPr lang="de-AT"/>
          </a:p>
        </p:txBody>
      </p:sp>
      <p:sp>
        <p:nvSpPr>
          <p:cNvPr id="9" name="Datumsplatzhalter 8"/>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de-AT" altLang="en-US"/>
              <a:t>Hackl,  Econometrics, Lecture 6</a:t>
            </a:r>
          </a:p>
        </p:txBody>
      </p:sp>
      <p:sp>
        <p:nvSpPr>
          <p:cNvPr id="7" name="Foliennummernplatzhalter 6"/>
          <p:cNvSpPr>
            <a:spLocks noGrp="1"/>
          </p:cNvSpPr>
          <p:nvPr>
            <p:ph type="sldNum" sz="quarter" idx="12"/>
          </p:nvPr>
        </p:nvSpPr>
        <p:spPr/>
        <p:txBody>
          <a:bodyPr/>
          <a:lstStyle/>
          <a:p>
            <a:pPr>
              <a:defRPr/>
            </a:pPr>
            <a:fld id="{B6A09E8B-E174-4456-B6F2-0A723F30FBE2}" type="slidenum">
              <a:rPr lang="de-AT" altLang="en-US"/>
              <a:pPr>
                <a:defRPr/>
              </a:pPr>
              <a:t>37</a:t>
            </a:fld>
            <a:endParaRPr lang="de-AT" altLang="en-US" dirty="0"/>
          </a:p>
        </p:txBody>
      </p:sp>
      <p:sp>
        <p:nvSpPr>
          <p:cNvPr id="19461" name="Rectangle 2"/>
          <p:cNvSpPr>
            <a:spLocks noGrp="1" noChangeArrowheads="1"/>
          </p:cNvSpPr>
          <p:nvPr>
            <p:ph type="title"/>
          </p:nvPr>
        </p:nvSpPr>
        <p:spPr/>
        <p:txBody>
          <a:bodyPr/>
          <a:lstStyle/>
          <a:p>
            <a:r>
              <a:rPr lang="en-GB" sz="4000" dirty="0">
                <a:latin typeface="Verdana" pitchFamily="34" charset="0"/>
              </a:rPr>
              <a:t>Klein‘s Model 1</a:t>
            </a:r>
          </a:p>
        </p:txBody>
      </p:sp>
      <p:sp>
        <p:nvSpPr>
          <p:cNvPr id="19462" name="Rectangle 3"/>
          <p:cNvSpPr>
            <a:spLocks noGrp="1" noChangeArrowheads="1"/>
          </p:cNvSpPr>
          <p:nvPr>
            <p:ph type="body" sz="half" idx="1"/>
          </p:nvPr>
        </p:nvSpPr>
        <p:spPr>
          <a:xfrm>
            <a:off x="457200" y="1601788"/>
            <a:ext cx="8362950" cy="4530725"/>
          </a:xfrm>
        </p:spPr>
        <p:txBody>
          <a:bodyPr/>
          <a:lstStyle/>
          <a:p>
            <a:pPr marL="571500" indent="-571500">
              <a:buFont typeface="Wingdings" pitchFamily="2" charset="2"/>
              <a:buNone/>
            </a:pPr>
            <a:r>
              <a:rPr lang="de-AT" sz="2000" i="1" dirty="0"/>
              <a:t>	</a:t>
            </a:r>
            <a:r>
              <a:rPr lang="en-GB" sz="2000" i="1" dirty="0"/>
              <a:t>C</a:t>
            </a:r>
            <a:r>
              <a:rPr lang="en-GB" sz="2000" baseline="-25000" dirty="0"/>
              <a:t>t</a:t>
            </a:r>
            <a:r>
              <a:rPr lang="en-GB" sz="2000" dirty="0"/>
              <a:t> = </a:t>
            </a:r>
            <a:r>
              <a:rPr lang="en-GB" sz="2000" dirty="0">
                <a:latin typeface="Symbol" pitchFamily="18" charset="2"/>
              </a:rPr>
              <a:t>a</a:t>
            </a:r>
            <a:r>
              <a:rPr lang="en-GB" sz="2000" baseline="-25000" dirty="0"/>
              <a:t>1</a:t>
            </a:r>
            <a:r>
              <a:rPr lang="en-GB" sz="2000" dirty="0"/>
              <a:t> + </a:t>
            </a:r>
            <a:r>
              <a:rPr lang="en-GB" sz="2000" dirty="0">
                <a:latin typeface="Symbol" pitchFamily="18" charset="2"/>
              </a:rPr>
              <a:t>a</a:t>
            </a:r>
            <a:r>
              <a:rPr lang="en-GB" sz="2000" baseline="-25000" dirty="0"/>
              <a:t>2</a:t>
            </a:r>
            <a:r>
              <a:rPr lang="en-GB" sz="2000" i="1" dirty="0"/>
              <a:t>P</a:t>
            </a:r>
            <a:r>
              <a:rPr lang="en-GB" sz="2000" baseline="-25000" dirty="0"/>
              <a:t>t</a:t>
            </a:r>
            <a:r>
              <a:rPr lang="en-GB" sz="2000" dirty="0"/>
              <a:t> + </a:t>
            </a:r>
            <a:r>
              <a:rPr lang="en-GB" sz="2000" dirty="0">
                <a:latin typeface="Symbol" pitchFamily="18" charset="2"/>
              </a:rPr>
              <a:t>a</a:t>
            </a:r>
            <a:r>
              <a:rPr lang="en-GB" sz="2000" baseline="-25000" dirty="0"/>
              <a:t>3</a:t>
            </a:r>
            <a:r>
              <a:rPr lang="en-GB" sz="2000" i="1" dirty="0"/>
              <a:t>P</a:t>
            </a:r>
            <a:r>
              <a:rPr lang="en-GB" sz="2000" baseline="-25000" dirty="0"/>
              <a:t>t-1</a:t>
            </a:r>
            <a:r>
              <a:rPr lang="en-GB" sz="2000" dirty="0"/>
              <a:t> + a</a:t>
            </a:r>
            <a:r>
              <a:rPr lang="en-GB" sz="2000" baseline="-25000" dirty="0"/>
              <a:t>4</a:t>
            </a:r>
            <a:r>
              <a:rPr lang="en-GB" sz="2000" dirty="0"/>
              <a:t>(</a:t>
            </a:r>
            <a:r>
              <a:rPr lang="en-GB" sz="2000" i="1" dirty="0" err="1"/>
              <a:t>W</a:t>
            </a:r>
            <a:r>
              <a:rPr lang="en-GB" sz="2000" baseline="-25000" dirty="0" err="1"/>
              <a:t>t</a:t>
            </a:r>
            <a:r>
              <a:rPr lang="en-GB" sz="2000" baseline="30000" dirty="0" err="1"/>
              <a:t>p</a:t>
            </a:r>
            <a:r>
              <a:rPr lang="en-GB" sz="2000" dirty="0"/>
              <a:t>+ </a:t>
            </a:r>
            <a:r>
              <a:rPr lang="en-GB" sz="2000" i="1" dirty="0" err="1"/>
              <a:t>W</a:t>
            </a:r>
            <a:r>
              <a:rPr lang="en-GB" sz="2000" baseline="-25000" dirty="0" err="1"/>
              <a:t>t</a:t>
            </a:r>
            <a:r>
              <a:rPr lang="en-GB" sz="2000" baseline="30000" dirty="0" err="1"/>
              <a:t>g</a:t>
            </a:r>
            <a:r>
              <a:rPr lang="en-GB" sz="2000" dirty="0"/>
              <a:t>) + </a:t>
            </a:r>
            <a:r>
              <a:rPr lang="en-GB" sz="2000" dirty="0">
                <a:latin typeface="Symbol" pitchFamily="18" charset="2"/>
              </a:rPr>
              <a:t>e</a:t>
            </a:r>
            <a:r>
              <a:rPr lang="en-GB" sz="2000" baseline="-25000" dirty="0"/>
              <a:t>t1</a:t>
            </a:r>
            <a:r>
              <a:rPr lang="en-GB" sz="2000" dirty="0"/>
              <a:t>   (consumption)</a:t>
            </a:r>
            <a:endParaRPr lang="en-GB" sz="2000" i="1" dirty="0"/>
          </a:p>
          <a:p>
            <a:pPr marL="571500" indent="-571500">
              <a:buFont typeface="Wingdings" pitchFamily="2" charset="2"/>
              <a:buNone/>
            </a:pPr>
            <a:r>
              <a:rPr lang="en-GB" sz="2000" i="1" dirty="0"/>
              <a:t>	I</a:t>
            </a:r>
            <a:r>
              <a:rPr lang="en-GB" sz="2000" baseline="-25000" dirty="0"/>
              <a:t>t</a:t>
            </a:r>
            <a:r>
              <a:rPr lang="en-GB" sz="2000" dirty="0"/>
              <a:t> = </a:t>
            </a:r>
            <a:r>
              <a:rPr lang="en-GB" sz="2000" dirty="0">
                <a:latin typeface="Symbol" pitchFamily="18" charset="2"/>
              </a:rPr>
              <a:t>b</a:t>
            </a:r>
            <a:r>
              <a:rPr lang="en-GB" sz="2000" baseline="-25000" dirty="0"/>
              <a:t>1</a:t>
            </a:r>
            <a:r>
              <a:rPr lang="en-GB" sz="2000" dirty="0"/>
              <a:t> + </a:t>
            </a:r>
            <a:r>
              <a:rPr lang="en-GB" sz="2000" dirty="0">
                <a:latin typeface="Symbol" pitchFamily="18" charset="2"/>
              </a:rPr>
              <a:t>b</a:t>
            </a:r>
            <a:r>
              <a:rPr lang="en-GB" sz="2000" baseline="-25000" dirty="0"/>
              <a:t>2</a:t>
            </a:r>
            <a:r>
              <a:rPr lang="en-GB" sz="2000" i="1" dirty="0"/>
              <a:t>P</a:t>
            </a:r>
            <a:r>
              <a:rPr lang="en-GB" sz="2000" baseline="-25000" dirty="0"/>
              <a:t>t </a:t>
            </a:r>
            <a:r>
              <a:rPr lang="en-GB" sz="2000" dirty="0"/>
              <a:t>+ </a:t>
            </a:r>
            <a:r>
              <a:rPr lang="en-GB" sz="2000" dirty="0">
                <a:latin typeface="Symbol" pitchFamily="18" charset="2"/>
              </a:rPr>
              <a:t>b</a:t>
            </a:r>
            <a:r>
              <a:rPr lang="en-GB" sz="2000" baseline="-25000" dirty="0"/>
              <a:t>3</a:t>
            </a:r>
            <a:r>
              <a:rPr lang="en-GB" sz="2000" i="1" dirty="0"/>
              <a:t>P</a:t>
            </a:r>
            <a:r>
              <a:rPr lang="en-GB" sz="2000" baseline="-25000" dirty="0"/>
              <a:t>t-1</a:t>
            </a:r>
            <a:r>
              <a:rPr lang="en-GB" sz="2000" dirty="0"/>
              <a:t> + </a:t>
            </a:r>
            <a:r>
              <a:rPr lang="en-GB" sz="2000" dirty="0">
                <a:latin typeface="Symbol" pitchFamily="18" charset="2"/>
              </a:rPr>
              <a:t>b</a:t>
            </a:r>
            <a:r>
              <a:rPr lang="en-GB" sz="2000" baseline="-25000" dirty="0"/>
              <a:t>4</a:t>
            </a:r>
            <a:r>
              <a:rPr lang="en-GB" sz="2000" i="1" dirty="0"/>
              <a:t>K</a:t>
            </a:r>
            <a:r>
              <a:rPr lang="en-GB" sz="2000" baseline="-25000" dirty="0"/>
              <a:t>t-1</a:t>
            </a:r>
            <a:r>
              <a:rPr lang="en-GB" sz="2000" dirty="0"/>
              <a:t> + </a:t>
            </a:r>
            <a:r>
              <a:rPr lang="en-GB" sz="2000" dirty="0">
                <a:latin typeface="Symbol" pitchFamily="18" charset="2"/>
              </a:rPr>
              <a:t>e</a:t>
            </a:r>
            <a:r>
              <a:rPr lang="en-GB" sz="2000" baseline="-25000" dirty="0"/>
              <a:t>t2</a:t>
            </a:r>
            <a:r>
              <a:rPr lang="en-GB" sz="2000" dirty="0"/>
              <a:t>   (investments)</a:t>
            </a:r>
            <a:endParaRPr lang="en-GB" sz="2000" i="1" dirty="0"/>
          </a:p>
          <a:p>
            <a:pPr marL="571500" indent="-571500">
              <a:buFont typeface="Wingdings" pitchFamily="2" charset="2"/>
              <a:buNone/>
            </a:pPr>
            <a:r>
              <a:rPr lang="en-GB" sz="2000" i="1" dirty="0"/>
              <a:t>	</a:t>
            </a:r>
            <a:r>
              <a:rPr lang="en-GB" sz="2000" i="1" dirty="0" err="1"/>
              <a:t>W</a:t>
            </a:r>
            <a:r>
              <a:rPr lang="en-GB" sz="2000" baseline="-25000" dirty="0" err="1"/>
              <a:t>t</a:t>
            </a:r>
            <a:r>
              <a:rPr lang="en-GB" sz="2000" baseline="30000" dirty="0" err="1"/>
              <a:t>p</a:t>
            </a:r>
            <a:r>
              <a:rPr lang="en-GB" sz="2000" dirty="0"/>
              <a:t> = </a:t>
            </a:r>
            <a:r>
              <a:rPr lang="en-GB" sz="2000" dirty="0">
                <a:latin typeface="Symbol" pitchFamily="18" charset="2"/>
              </a:rPr>
              <a:t>g</a:t>
            </a:r>
            <a:r>
              <a:rPr lang="en-GB" sz="2000" baseline="-25000" dirty="0"/>
              <a:t>1</a:t>
            </a:r>
            <a:r>
              <a:rPr lang="en-GB" sz="2000" dirty="0"/>
              <a:t> + </a:t>
            </a:r>
            <a:r>
              <a:rPr lang="en-GB" sz="2000" dirty="0">
                <a:latin typeface="Symbol" pitchFamily="18" charset="2"/>
              </a:rPr>
              <a:t>g</a:t>
            </a:r>
            <a:r>
              <a:rPr lang="en-GB" sz="2000" baseline="-25000" dirty="0"/>
              <a:t>2</a:t>
            </a:r>
            <a:r>
              <a:rPr lang="en-GB" sz="2000" i="1" dirty="0"/>
              <a:t>X</a:t>
            </a:r>
            <a:r>
              <a:rPr lang="en-GB" sz="2000" baseline="-25000" dirty="0"/>
              <a:t>t</a:t>
            </a:r>
            <a:r>
              <a:rPr lang="en-GB" sz="2000" dirty="0"/>
              <a:t> + </a:t>
            </a:r>
            <a:r>
              <a:rPr lang="en-GB" sz="2000" dirty="0">
                <a:latin typeface="Symbol" pitchFamily="18" charset="2"/>
              </a:rPr>
              <a:t>g</a:t>
            </a:r>
            <a:r>
              <a:rPr lang="en-GB" sz="2000" baseline="-25000" dirty="0"/>
              <a:t>3</a:t>
            </a:r>
            <a:r>
              <a:rPr lang="en-GB" sz="2000" i="1" dirty="0"/>
              <a:t>X</a:t>
            </a:r>
            <a:r>
              <a:rPr lang="en-GB" sz="2000" baseline="-25000" dirty="0"/>
              <a:t>t-1</a:t>
            </a:r>
            <a:r>
              <a:rPr lang="en-GB" sz="2000" dirty="0"/>
              <a:t> + </a:t>
            </a:r>
            <a:r>
              <a:rPr lang="en-GB" sz="2000" dirty="0">
                <a:latin typeface="Symbol" pitchFamily="18" charset="2"/>
              </a:rPr>
              <a:t>g</a:t>
            </a:r>
            <a:r>
              <a:rPr lang="en-GB" sz="2000" baseline="-25000" dirty="0"/>
              <a:t>4</a:t>
            </a:r>
            <a:r>
              <a:rPr lang="en-GB" sz="2000" i="1" dirty="0"/>
              <a:t>t</a:t>
            </a:r>
            <a:r>
              <a:rPr lang="en-GB" sz="2000" dirty="0"/>
              <a:t> + </a:t>
            </a:r>
            <a:r>
              <a:rPr lang="en-GB" sz="2000" dirty="0">
                <a:latin typeface="Symbol" pitchFamily="18" charset="2"/>
              </a:rPr>
              <a:t>e</a:t>
            </a:r>
            <a:r>
              <a:rPr lang="en-GB" sz="2000" baseline="-25000" dirty="0"/>
              <a:t>t3</a:t>
            </a:r>
            <a:r>
              <a:rPr lang="en-GB" sz="2000" dirty="0"/>
              <a:t>    (private wages and salaries)</a:t>
            </a:r>
            <a:endParaRPr lang="en-GB" sz="2000" i="1" dirty="0"/>
          </a:p>
          <a:p>
            <a:pPr marL="571500" indent="-571500">
              <a:buFont typeface="Wingdings" pitchFamily="2" charset="2"/>
              <a:buNone/>
            </a:pPr>
            <a:r>
              <a:rPr lang="en-GB" sz="2000" i="1" dirty="0"/>
              <a:t>	</a:t>
            </a:r>
            <a:r>
              <a:rPr lang="en-GB" sz="2000" i="1" dirty="0" err="1"/>
              <a:t>X</a:t>
            </a:r>
            <a:r>
              <a:rPr lang="en-GB" sz="2000" baseline="-25000" dirty="0" err="1"/>
              <a:t>t</a:t>
            </a:r>
            <a:r>
              <a:rPr lang="en-GB" sz="2000" dirty="0"/>
              <a:t> = </a:t>
            </a:r>
            <a:r>
              <a:rPr lang="en-GB" sz="2000" i="1" dirty="0"/>
              <a:t>C</a:t>
            </a:r>
            <a:r>
              <a:rPr lang="en-GB" sz="2000" baseline="-25000" dirty="0"/>
              <a:t>t</a:t>
            </a:r>
            <a:r>
              <a:rPr lang="en-GB" sz="2000" dirty="0"/>
              <a:t> + </a:t>
            </a:r>
            <a:r>
              <a:rPr lang="en-GB" sz="2000" i="1" dirty="0"/>
              <a:t>I</a:t>
            </a:r>
            <a:r>
              <a:rPr lang="en-GB" sz="2000" baseline="-25000" dirty="0"/>
              <a:t>t</a:t>
            </a:r>
            <a:r>
              <a:rPr lang="en-GB" sz="2000" dirty="0"/>
              <a:t> + </a:t>
            </a:r>
            <a:r>
              <a:rPr lang="en-GB" sz="2000" i="1" dirty="0" err="1"/>
              <a:t>G</a:t>
            </a:r>
            <a:r>
              <a:rPr lang="en-GB" sz="2000" baseline="-25000" dirty="0" err="1"/>
              <a:t>t</a:t>
            </a:r>
            <a:r>
              <a:rPr lang="en-GB" sz="2000" dirty="0"/>
              <a:t> </a:t>
            </a:r>
            <a:endParaRPr lang="en-GB" sz="2000" i="1" dirty="0"/>
          </a:p>
          <a:p>
            <a:pPr marL="571500" indent="-571500">
              <a:buFont typeface="Wingdings" pitchFamily="2" charset="2"/>
              <a:buNone/>
            </a:pPr>
            <a:r>
              <a:rPr lang="en-GB" sz="2000" i="1" dirty="0"/>
              <a:t>	K</a:t>
            </a:r>
            <a:r>
              <a:rPr lang="en-GB" sz="2000" baseline="-25000" dirty="0"/>
              <a:t>t</a:t>
            </a:r>
            <a:r>
              <a:rPr lang="en-GB" sz="2000" dirty="0"/>
              <a:t> = </a:t>
            </a:r>
            <a:r>
              <a:rPr lang="en-GB" sz="2000" i="1" dirty="0"/>
              <a:t>I</a:t>
            </a:r>
            <a:r>
              <a:rPr lang="en-GB" sz="2000" baseline="-25000" dirty="0"/>
              <a:t>t</a:t>
            </a:r>
            <a:r>
              <a:rPr lang="en-GB" sz="2000" dirty="0"/>
              <a:t> + </a:t>
            </a:r>
            <a:r>
              <a:rPr lang="en-GB" sz="2000" i="1" dirty="0"/>
              <a:t>K</a:t>
            </a:r>
            <a:r>
              <a:rPr lang="en-GB" sz="2000" baseline="-25000" dirty="0"/>
              <a:t>t-1</a:t>
            </a:r>
            <a:r>
              <a:rPr lang="en-GB" sz="2000" dirty="0"/>
              <a:t> </a:t>
            </a:r>
            <a:endParaRPr lang="en-GB" sz="2000" i="1" dirty="0"/>
          </a:p>
          <a:p>
            <a:pPr marL="571500" indent="-571500">
              <a:buFont typeface="Wingdings" pitchFamily="2" charset="2"/>
              <a:buNone/>
            </a:pPr>
            <a:r>
              <a:rPr lang="en-GB" sz="2000" i="1" dirty="0"/>
              <a:t>	P</a:t>
            </a:r>
            <a:r>
              <a:rPr lang="en-GB" sz="2000" baseline="-25000" dirty="0"/>
              <a:t>t</a:t>
            </a:r>
            <a:r>
              <a:rPr lang="en-GB" sz="2000" dirty="0"/>
              <a:t> = </a:t>
            </a:r>
            <a:r>
              <a:rPr lang="en-GB" sz="2000" i="1" dirty="0" err="1"/>
              <a:t>X</a:t>
            </a:r>
            <a:r>
              <a:rPr lang="en-GB" sz="2000" baseline="-25000" dirty="0" err="1"/>
              <a:t>t</a:t>
            </a:r>
            <a:r>
              <a:rPr lang="en-GB" sz="2000" dirty="0"/>
              <a:t> </a:t>
            </a:r>
            <a:r>
              <a:rPr lang="en-GB" sz="2000" i="1" dirty="0"/>
              <a:t>–</a:t>
            </a:r>
            <a:r>
              <a:rPr lang="en-GB" sz="2000" dirty="0"/>
              <a:t> </a:t>
            </a:r>
            <a:r>
              <a:rPr lang="en-GB" sz="2000" i="1" dirty="0" err="1"/>
              <a:t>W</a:t>
            </a:r>
            <a:r>
              <a:rPr lang="en-GB" sz="2000" baseline="-25000" dirty="0" err="1"/>
              <a:t>t</a:t>
            </a:r>
            <a:r>
              <a:rPr lang="en-GB" sz="2000" baseline="30000" dirty="0" err="1"/>
              <a:t>p</a:t>
            </a:r>
            <a:r>
              <a:rPr lang="en-GB" sz="2000" dirty="0"/>
              <a:t> </a:t>
            </a:r>
            <a:r>
              <a:rPr lang="en-GB" sz="2000" i="1" dirty="0"/>
              <a:t>–</a:t>
            </a:r>
            <a:r>
              <a:rPr lang="en-GB" sz="2000" dirty="0"/>
              <a:t> </a:t>
            </a:r>
            <a:r>
              <a:rPr lang="en-GB" sz="2000" i="1" dirty="0" err="1"/>
              <a:t>T</a:t>
            </a:r>
            <a:r>
              <a:rPr lang="en-GB" sz="2000" baseline="-25000" dirty="0" err="1"/>
              <a:t>t</a:t>
            </a:r>
            <a:r>
              <a:rPr lang="en-GB" sz="2000" dirty="0"/>
              <a:t> </a:t>
            </a:r>
          </a:p>
          <a:p>
            <a:pPr marL="571500" indent="-571500">
              <a:buFont typeface="Wingdings" pitchFamily="2" charset="2"/>
              <a:buNone/>
            </a:pPr>
            <a:r>
              <a:rPr lang="en-GB" sz="2000" i="1" dirty="0"/>
              <a:t>C</a:t>
            </a:r>
            <a:r>
              <a:rPr lang="en-GB" sz="2000" dirty="0"/>
              <a:t> (</a:t>
            </a:r>
            <a:r>
              <a:rPr lang="en-GB" sz="2000" u="sng" dirty="0"/>
              <a:t>consumption</a:t>
            </a:r>
            <a:r>
              <a:rPr lang="en-GB" sz="2000" dirty="0"/>
              <a:t>), </a:t>
            </a:r>
            <a:r>
              <a:rPr lang="en-GB" sz="2000" i="1" dirty="0"/>
              <a:t>P</a:t>
            </a:r>
            <a:r>
              <a:rPr lang="en-GB" sz="2000" dirty="0"/>
              <a:t> (</a:t>
            </a:r>
            <a:r>
              <a:rPr lang="en-GB" sz="2000" u="sng" dirty="0"/>
              <a:t>profits</a:t>
            </a:r>
            <a:r>
              <a:rPr lang="en-GB" sz="2000" dirty="0"/>
              <a:t>), </a:t>
            </a:r>
            <a:r>
              <a:rPr lang="en-GB" sz="2000" i="1" dirty="0" err="1"/>
              <a:t>W</a:t>
            </a:r>
            <a:r>
              <a:rPr lang="en-GB" sz="2000" baseline="30000" dirty="0" err="1"/>
              <a:t>p</a:t>
            </a:r>
            <a:r>
              <a:rPr lang="en-GB" sz="2000" dirty="0"/>
              <a:t> (</a:t>
            </a:r>
            <a:r>
              <a:rPr lang="en-GB" sz="2000" u="sng" dirty="0"/>
              <a:t>private wages and salaries</a:t>
            </a:r>
            <a:r>
              <a:rPr lang="en-GB" sz="2000" dirty="0"/>
              <a:t>), </a:t>
            </a:r>
            <a:r>
              <a:rPr lang="en-GB" sz="2000" i="1" dirty="0" err="1"/>
              <a:t>W</a:t>
            </a:r>
            <a:r>
              <a:rPr lang="en-GB" sz="2000" baseline="30000" dirty="0" err="1"/>
              <a:t>g</a:t>
            </a:r>
            <a:r>
              <a:rPr lang="en-GB" sz="2000" dirty="0"/>
              <a:t> (public wages and salaries), </a:t>
            </a:r>
            <a:r>
              <a:rPr lang="en-GB" sz="2000" i="1" dirty="0"/>
              <a:t>I</a:t>
            </a:r>
            <a:r>
              <a:rPr lang="en-GB" sz="2000" dirty="0"/>
              <a:t> (</a:t>
            </a:r>
            <a:r>
              <a:rPr lang="en-GB" sz="2000" u="sng" dirty="0"/>
              <a:t>investments</a:t>
            </a:r>
            <a:r>
              <a:rPr lang="en-GB" sz="2000" dirty="0"/>
              <a:t>), </a:t>
            </a:r>
            <a:r>
              <a:rPr lang="en-GB" sz="2000" i="1" dirty="0"/>
              <a:t>K</a:t>
            </a:r>
            <a:r>
              <a:rPr lang="en-GB" sz="2000" dirty="0"/>
              <a:t> (</a:t>
            </a:r>
            <a:r>
              <a:rPr lang="en-GB" sz="2000" u="sng" dirty="0"/>
              <a:t>capital stock</a:t>
            </a:r>
            <a:r>
              <a:rPr lang="en-GB" sz="2000" dirty="0"/>
              <a:t>), </a:t>
            </a:r>
            <a:r>
              <a:rPr lang="en-GB" sz="2000" i="1" dirty="0"/>
              <a:t>X</a:t>
            </a:r>
            <a:r>
              <a:rPr lang="en-GB" sz="2000" dirty="0"/>
              <a:t> (</a:t>
            </a:r>
            <a:r>
              <a:rPr lang="en-GB" sz="2000" u="sng" dirty="0"/>
              <a:t>production</a:t>
            </a:r>
            <a:r>
              <a:rPr lang="en-GB" sz="2000" dirty="0"/>
              <a:t>), </a:t>
            </a:r>
            <a:r>
              <a:rPr lang="en-GB" sz="2000" i="1" dirty="0"/>
              <a:t>G</a:t>
            </a:r>
            <a:r>
              <a:rPr lang="en-GB" sz="2000" dirty="0"/>
              <a:t> (governmental expenditures without wages and  salaries), </a:t>
            </a:r>
            <a:r>
              <a:rPr lang="en-GB" sz="2000" i="1" dirty="0"/>
              <a:t>T</a:t>
            </a:r>
            <a:r>
              <a:rPr lang="en-GB" sz="2000" dirty="0"/>
              <a:t> (taxes) and </a:t>
            </a:r>
            <a:r>
              <a:rPr lang="en-GB" sz="2000" i="1" dirty="0"/>
              <a:t>t</a:t>
            </a:r>
            <a:r>
              <a:rPr lang="en-GB" sz="2000" dirty="0"/>
              <a:t> [time (trend)]</a:t>
            </a:r>
          </a:p>
          <a:p>
            <a:pPr marL="571500" indent="-571500">
              <a:buFont typeface="Wingdings" pitchFamily="2" charset="2"/>
              <a:buNone/>
            </a:pPr>
            <a:r>
              <a:rPr lang="en-GB" sz="2000" dirty="0"/>
              <a:t>Endogenous: </a:t>
            </a:r>
            <a:r>
              <a:rPr lang="en-GB" sz="2000" i="1" dirty="0"/>
              <a:t>C</a:t>
            </a:r>
            <a:r>
              <a:rPr lang="en-GB" sz="2000" dirty="0"/>
              <a:t>, </a:t>
            </a:r>
            <a:r>
              <a:rPr lang="en-GB" sz="2000" i="1" dirty="0"/>
              <a:t>I</a:t>
            </a:r>
            <a:r>
              <a:rPr lang="en-GB" sz="2000" dirty="0"/>
              <a:t>, </a:t>
            </a:r>
            <a:r>
              <a:rPr lang="en-GB" sz="2000" i="1" dirty="0" err="1"/>
              <a:t>W</a:t>
            </a:r>
            <a:r>
              <a:rPr lang="en-GB" sz="2000" baseline="30000" dirty="0" err="1"/>
              <a:t>p</a:t>
            </a:r>
            <a:r>
              <a:rPr lang="en-GB" sz="2000" dirty="0"/>
              <a:t>, </a:t>
            </a:r>
            <a:r>
              <a:rPr lang="en-GB" sz="2000" i="1" dirty="0"/>
              <a:t>X</a:t>
            </a:r>
            <a:r>
              <a:rPr lang="en-GB" sz="2000" dirty="0"/>
              <a:t>, </a:t>
            </a:r>
            <a:r>
              <a:rPr lang="en-GB" sz="2000" i="1" dirty="0"/>
              <a:t>K</a:t>
            </a:r>
            <a:r>
              <a:rPr lang="en-GB" sz="2000" dirty="0"/>
              <a:t>, </a:t>
            </a:r>
            <a:r>
              <a:rPr lang="en-GB" sz="2000" i="1" dirty="0"/>
              <a:t>P</a:t>
            </a:r>
            <a:r>
              <a:rPr lang="en-GB" sz="2000" dirty="0"/>
              <a:t>; </a:t>
            </a:r>
            <a:r>
              <a:rPr lang="en-GB" sz="2000" dirty="0" err="1"/>
              <a:t>exogeneous</a:t>
            </a:r>
            <a:r>
              <a:rPr lang="en-GB" sz="2000" dirty="0"/>
              <a:t>: </a:t>
            </a:r>
            <a:r>
              <a:rPr lang="en-GB" sz="2000" i="1" dirty="0" err="1"/>
              <a:t>W</a:t>
            </a:r>
            <a:r>
              <a:rPr lang="en-GB" sz="2000" baseline="30000" dirty="0" err="1"/>
              <a:t>g</a:t>
            </a:r>
            <a:r>
              <a:rPr lang="en-GB" sz="2000" dirty="0"/>
              <a:t>, </a:t>
            </a:r>
            <a:r>
              <a:rPr lang="en-GB" sz="2000" i="1" dirty="0"/>
              <a:t>G</a:t>
            </a:r>
            <a:r>
              <a:rPr lang="en-GB" sz="2000" dirty="0"/>
              <a:t>, </a:t>
            </a:r>
            <a:r>
              <a:rPr lang="en-GB" sz="2000" i="1" dirty="0"/>
              <a:t>T</a:t>
            </a:r>
            <a:r>
              <a:rPr lang="en-GB" sz="2000" dirty="0"/>
              <a:t>, </a:t>
            </a:r>
            <a:r>
              <a:rPr lang="en-GB" sz="2000" i="1" dirty="0"/>
              <a:t>t</a:t>
            </a:r>
            <a:r>
              <a:rPr lang="en-GB" sz="2000" dirty="0"/>
              <a:t>,</a:t>
            </a:r>
            <a:r>
              <a:rPr lang="en-GB" sz="2000" i="1" dirty="0"/>
              <a:t> P</a:t>
            </a:r>
            <a:r>
              <a:rPr lang="en-GB" sz="2000" baseline="-25000" dirty="0"/>
              <a:t>-1</a:t>
            </a:r>
            <a:r>
              <a:rPr lang="en-GB" sz="2000" dirty="0"/>
              <a:t>, </a:t>
            </a:r>
            <a:r>
              <a:rPr lang="en-GB" sz="2000" i="1" dirty="0"/>
              <a:t>K</a:t>
            </a:r>
            <a:r>
              <a:rPr lang="en-GB" sz="2000" baseline="-25000" dirty="0"/>
              <a:t>-1</a:t>
            </a:r>
            <a:r>
              <a:rPr lang="en-GB" sz="2000" dirty="0"/>
              <a:t>, </a:t>
            </a:r>
            <a:r>
              <a:rPr lang="en-GB" sz="2000" i="1" dirty="0"/>
              <a:t>X</a:t>
            </a:r>
            <a:r>
              <a:rPr lang="en-GB" sz="2000" baseline="-25000" dirty="0"/>
              <a:t>-1</a:t>
            </a:r>
          </a:p>
        </p:txBody>
      </p:sp>
      <p:graphicFrame>
        <p:nvGraphicFramePr>
          <p:cNvPr id="19458"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19473"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pPr>
              <a:defRPr/>
            </a:pPr>
            <a:r>
              <a:rPr lang="de-AT" altLang="en-US"/>
              <a:t>Hackl,  Econometrics, Lecture 6</a:t>
            </a:r>
          </a:p>
        </p:txBody>
      </p:sp>
      <p:sp>
        <p:nvSpPr>
          <p:cNvPr id="6" name="Foliennummernplatzhalter 5"/>
          <p:cNvSpPr>
            <a:spLocks noGrp="1"/>
          </p:cNvSpPr>
          <p:nvPr>
            <p:ph type="sldNum" sz="quarter" idx="12"/>
          </p:nvPr>
        </p:nvSpPr>
        <p:spPr/>
        <p:txBody>
          <a:bodyPr/>
          <a:lstStyle/>
          <a:p>
            <a:pPr>
              <a:defRPr/>
            </a:pPr>
            <a:fld id="{7C0088E5-A069-46CB-8DF3-7806F1A2DE0F}" type="slidenum">
              <a:rPr lang="de-AT" altLang="en-US"/>
              <a:pPr>
                <a:defRPr/>
              </a:pPr>
              <a:t>38</a:t>
            </a:fld>
            <a:endParaRPr lang="de-AT" altLang="en-US" dirty="0"/>
          </a:p>
        </p:txBody>
      </p:sp>
      <p:sp>
        <p:nvSpPr>
          <p:cNvPr id="56324" name="Rectangle 5"/>
          <p:cNvSpPr>
            <a:spLocks noGrp="1" noChangeArrowheads="1"/>
          </p:cNvSpPr>
          <p:nvPr>
            <p:ph type="title"/>
          </p:nvPr>
        </p:nvSpPr>
        <p:spPr/>
        <p:txBody>
          <a:bodyPr/>
          <a:lstStyle/>
          <a:p>
            <a:r>
              <a:rPr lang="en-GB" sz="4000" dirty="0">
                <a:latin typeface="Verdana" pitchFamily="34" charset="0"/>
              </a:rPr>
              <a:t>Types of Equations</a:t>
            </a:r>
          </a:p>
        </p:txBody>
      </p:sp>
      <p:sp>
        <p:nvSpPr>
          <p:cNvPr id="708618" name="Rectangle 10"/>
          <p:cNvSpPr>
            <a:spLocks noGrp="1" noChangeArrowheads="1"/>
          </p:cNvSpPr>
          <p:nvPr>
            <p:ph type="body" idx="1"/>
          </p:nvPr>
        </p:nvSpPr>
        <p:spPr/>
        <p:txBody>
          <a:bodyPr/>
          <a:lstStyle/>
          <a:p>
            <a:pPr marL="360000" indent="-360000">
              <a:lnSpc>
                <a:spcPct val="90000"/>
              </a:lnSpc>
              <a:defRPr/>
            </a:pPr>
            <a:r>
              <a:rPr lang="en-GB" sz="2000" dirty="0"/>
              <a:t>Behavioural or structural equations: describe the behaviour of a dependent variable as a function of explanatory variables </a:t>
            </a:r>
          </a:p>
          <a:p>
            <a:pPr marL="360000" indent="-360000">
              <a:lnSpc>
                <a:spcPct val="90000"/>
              </a:lnSpc>
              <a:defRPr/>
            </a:pPr>
            <a:r>
              <a:rPr lang="en-GB" sz="2000" dirty="0"/>
              <a:t>Definitional identities: define how a variable is defined as the sum of other variables, e.g., decomposition of gross domestic product as the sum of its consumption components</a:t>
            </a:r>
          </a:p>
          <a:p>
            <a:pPr marL="360000" indent="-360000">
              <a:lnSpc>
                <a:spcPct val="90000"/>
              </a:lnSpc>
              <a:buFont typeface="Wingdings" pitchFamily="2" charset="2"/>
              <a:buNone/>
              <a:defRPr/>
            </a:pPr>
            <a:r>
              <a:rPr lang="en-GB" sz="2000" dirty="0"/>
              <a:t>		</a:t>
            </a:r>
            <a:r>
              <a:rPr lang="en-GB" sz="2000" i="1" dirty="0"/>
              <a:t> </a:t>
            </a:r>
            <a:r>
              <a:rPr lang="en-GB" sz="2000" dirty="0"/>
              <a:t>Example: Klein’s model 1: </a:t>
            </a:r>
            <a:r>
              <a:rPr lang="en-GB" sz="2000" i="1" dirty="0" err="1"/>
              <a:t>X</a:t>
            </a:r>
            <a:r>
              <a:rPr lang="en-GB" sz="2000" baseline="-25000" dirty="0" err="1"/>
              <a:t>t</a:t>
            </a:r>
            <a:r>
              <a:rPr lang="en-GB" sz="2000" dirty="0"/>
              <a:t> = </a:t>
            </a:r>
            <a:r>
              <a:rPr lang="en-GB" sz="2000" i="1" dirty="0"/>
              <a:t>C</a:t>
            </a:r>
            <a:r>
              <a:rPr lang="en-GB" sz="2000" baseline="-25000" dirty="0"/>
              <a:t>t</a:t>
            </a:r>
            <a:r>
              <a:rPr lang="en-GB" sz="2000" dirty="0"/>
              <a:t> + </a:t>
            </a:r>
            <a:r>
              <a:rPr lang="en-GB" sz="2000" i="1" dirty="0"/>
              <a:t>I</a:t>
            </a:r>
            <a:r>
              <a:rPr lang="en-GB" sz="2000" baseline="-25000" dirty="0"/>
              <a:t>t</a:t>
            </a:r>
            <a:r>
              <a:rPr lang="en-GB" sz="2000" dirty="0"/>
              <a:t> + </a:t>
            </a:r>
            <a:r>
              <a:rPr lang="en-GB" sz="2000" i="1" dirty="0" err="1"/>
              <a:t>G</a:t>
            </a:r>
            <a:r>
              <a:rPr lang="en-GB" sz="2000" baseline="-25000" dirty="0" err="1"/>
              <a:t>t</a:t>
            </a:r>
            <a:r>
              <a:rPr lang="en-GB" sz="2000" dirty="0"/>
              <a:t> </a:t>
            </a:r>
          </a:p>
          <a:p>
            <a:pPr marL="360000" indent="-360000">
              <a:lnSpc>
                <a:spcPct val="90000"/>
              </a:lnSpc>
              <a:defRPr/>
            </a:pPr>
            <a:r>
              <a:rPr lang="en-GB" sz="2000" dirty="0"/>
              <a:t>Equilibrium conditions: assume a certain relationship, which can be interpreted as an equilibrium</a:t>
            </a:r>
          </a:p>
          <a:p>
            <a:pPr marL="360000" indent="-360000">
              <a:lnSpc>
                <a:spcPct val="90000"/>
              </a:lnSpc>
              <a:buFont typeface="Wingdings" pitchFamily="2" charset="2"/>
              <a:buNone/>
              <a:defRPr/>
            </a:pPr>
            <a:r>
              <a:rPr lang="en-GB" sz="2000" dirty="0"/>
              <a:t>		Example: equality of demand (</a:t>
            </a:r>
            <a:r>
              <a:rPr lang="en-GB" sz="2000" i="1" dirty="0" err="1"/>
              <a:t>Q</a:t>
            </a:r>
            <a:r>
              <a:rPr lang="en-GB" sz="2000" baseline="30000" dirty="0" err="1"/>
              <a:t>d</a:t>
            </a:r>
            <a:r>
              <a:rPr lang="en-GB" sz="2000" dirty="0"/>
              <a:t>) and supply (</a:t>
            </a:r>
            <a:r>
              <a:rPr lang="en-GB" sz="2000" i="1" dirty="0"/>
              <a:t>Q</a:t>
            </a:r>
            <a:r>
              <a:rPr lang="en-GB" sz="2000" baseline="30000" dirty="0"/>
              <a:t>s</a:t>
            </a:r>
            <a:r>
              <a:rPr lang="en-GB" sz="2000" dirty="0"/>
              <a:t>) in a market 	   model: </a:t>
            </a:r>
            <a:r>
              <a:rPr lang="en-GB" sz="2000" i="1" dirty="0" err="1"/>
              <a:t>Q</a:t>
            </a:r>
            <a:r>
              <a:rPr lang="en-GB" sz="2000" baseline="-25000" dirty="0" err="1"/>
              <a:t>t</a:t>
            </a:r>
            <a:r>
              <a:rPr lang="en-GB" sz="2000" baseline="30000" dirty="0" err="1"/>
              <a:t>d</a:t>
            </a:r>
            <a:r>
              <a:rPr lang="en-GB" sz="2000" dirty="0"/>
              <a:t> = </a:t>
            </a:r>
            <a:r>
              <a:rPr lang="en-GB" sz="2000" i="1" dirty="0" err="1"/>
              <a:t>Q</a:t>
            </a:r>
            <a:r>
              <a:rPr lang="en-GB" sz="2000" baseline="-25000" dirty="0" err="1"/>
              <a:t>t</a:t>
            </a:r>
            <a:r>
              <a:rPr lang="en-GB" sz="2000" baseline="30000" dirty="0" err="1"/>
              <a:t>s</a:t>
            </a:r>
            <a:endParaRPr lang="en-GB" sz="2000" dirty="0"/>
          </a:p>
          <a:p>
            <a:pPr marL="360000" indent="-360000">
              <a:lnSpc>
                <a:spcPct val="90000"/>
              </a:lnSpc>
              <a:defRPr/>
            </a:pPr>
            <a:endParaRPr lang="en-GB" sz="1000" dirty="0"/>
          </a:p>
          <a:p>
            <a:pPr marL="571500" indent="-571500">
              <a:lnSpc>
                <a:spcPct val="90000"/>
              </a:lnSpc>
              <a:buFont typeface="Wingdings" pitchFamily="2" charset="2"/>
              <a:buNone/>
              <a:defRPr/>
            </a:pPr>
            <a:r>
              <a:rPr lang="en-GB" sz="2000" dirty="0"/>
              <a:t>Definitional identities and equilibrium conditions have no error terms</a:t>
            </a:r>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ußzeilenplatzhalter 4"/>
          <p:cNvSpPr>
            <a:spLocks noGrp="1"/>
          </p:cNvSpPr>
          <p:nvPr>
            <p:ph type="ftr" sz="quarter" idx="11"/>
          </p:nvPr>
        </p:nvSpPr>
        <p:spPr/>
        <p:txBody>
          <a:bodyPr/>
          <a:lstStyle/>
          <a:p>
            <a:pPr>
              <a:defRPr/>
            </a:pPr>
            <a:r>
              <a:rPr lang="de-AT" altLang="en-US"/>
              <a:t>Hackl,  Econometrics, Lecture 6</a:t>
            </a:r>
          </a:p>
        </p:txBody>
      </p:sp>
      <p:sp>
        <p:nvSpPr>
          <p:cNvPr id="6" name="Foliennummernplatzhalter 5"/>
          <p:cNvSpPr>
            <a:spLocks noGrp="1"/>
          </p:cNvSpPr>
          <p:nvPr>
            <p:ph type="sldNum" sz="quarter" idx="12"/>
          </p:nvPr>
        </p:nvSpPr>
        <p:spPr/>
        <p:txBody>
          <a:bodyPr/>
          <a:lstStyle/>
          <a:p>
            <a:pPr>
              <a:defRPr/>
            </a:pPr>
            <a:fld id="{78FBD0D2-12A8-4F3F-97E6-AA0D64D14BB9}" type="slidenum">
              <a:rPr lang="de-AT" altLang="en-US"/>
              <a:pPr>
                <a:defRPr/>
              </a:pPr>
              <a:t>39</a:t>
            </a:fld>
            <a:endParaRPr lang="de-AT" altLang="en-US"/>
          </a:p>
        </p:txBody>
      </p:sp>
      <p:sp>
        <p:nvSpPr>
          <p:cNvPr id="57348" name="Rectangle 2"/>
          <p:cNvSpPr>
            <a:spLocks noGrp="1" noChangeArrowheads="1"/>
          </p:cNvSpPr>
          <p:nvPr>
            <p:ph type="title"/>
          </p:nvPr>
        </p:nvSpPr>
        <p:spPr/>
        <p:txBody>
          <a:bodyPr/>
          <a:lstStyle/>
          <a:p>
            <a:r>
              <a:rPr lang="en-GB" sz="4000" dirty="0">
                <a:latin typeface="Verdana" pitchFamily="34" charset="0"/>
              </a:rPr>
              <a:t>Types of Variables</a:t>
            </a:r>
          </a:p>
        </p:txBody>
      </p:sp>
      <p:sp>
        <p:nvSpPr>
          <p:cNvPr id="45061" name="Rectangle 3"/>
          <p:cNvSpPr>
            <a:spLocks noGrp="1" noChangeArrowheads="1"/>
          </p:cNvSpPr>
          <p:nvPr>
            <p:ph type="body" idx="1"/>
          </p:nvPr>
        </p:nvSpPr>
        <p:spPr/>
        <p:txBody>
          <a:bodyPr/>
          <a:lstStyle/>
          <a:p>
            <a:pPr marL="571500" indent="-571500">
              <a:lnSpc>
                <a:spcPct val="80000"/>
              </a:lnSpc>
              <a:spcBef>
                <a:spcPct val="10000"/>
              </a:spcBef>
              <a:buFont typeface="Wingdings" pitchFamily="2" charset="2"/>
              <a:buNone/>
              <a:defRPr/>
            </a:pPr>
            <a:r>
              <a:rPr lang="en-GB" sz="2000" dirty="0"/>
              <a:t>Specification of a multi-equation model: definition of</a:t>
            </a:r>
          </a:p>
          <a:p>
            <a:pPr marL="360000" indent="-360000">
              <a:lnSpc>
                <a:spcPct val="80000"/>
              </a:lnSpc>
              <a:spcBef>
                <a:spcPct val="10000"/>
              </a:spcBef>
              <a:defRPr/>
            </a:pPr>
            <a:r>
              <a:rPr lang="en-GB" sz="2000" dirty="0"/>
              <a:t>variables which are explained by the model (endogenous variables)</a:t>
            </a:r>
          </a:p>
          <a:p>
            <a:pPr marL="360000" indent="-360000">
              <a:lnSpc>
                <a:spcPct val="80000"/>
              </a:lnSpc>
              <a:spcBef>
                <a:spcPct val="10000"/>
              </a:spcBef>
              <a:defRPr/>
            </a:pPr>
            <a:r>
              <a:rPr lang="en-GB" sz="2000" dirty="0"/>
              <a:t>other variables which are used in the model</a:t>
            </a:r>
            <a:endParaRPr lang="en-GB" sz="2000" dirty="0">
              <a:cs typeface="Arial" charset="0"/>
            </a:endParaRPr>
          </a:p>
          <a:p>
            <a:pPr marL="571500" indent="-571500">
              <a:lnSpc>
                <a:spcPct val="80000"/>
              </a:lnSpc>
              <a:spcBef>
                <a:spcPct val="10000"/>
              </a:spcBef>
              <a:buFont typeface="Wingdings" pitchFamily="2" charset="2"/>
              <a:buNone/>
              <a:defRPr/>
            </a:pPr>
            <a:endParaRPr lang="en-GB" sz="1000" dirty="0">
              <a:cs typeface="Arial" charset="0"/>
            </a:endParaRPr>
          </a:p>
          <a:p>
            <a:pPr marL="360000" indent="-360000">
              <a:lnSpc>
                <a:spcPct val="80000"/>
              </a:lnSpc>
              <a:spcBef>
                <a:spcPct val="10000"/>
              </a:spcBef>
              <a:buFont typeface="Wingdings" pitchFamily="2" charset="2"/>
              <a:buNone/>
              <a:defRPr/>
            </a:pPr>
            <a:r>
              <a:rPr lang="en-GB" sz="2000" dirty="0">
                <a:cs typeface="Arial" charset="0"/>
              </a:rPr>
              <a:t>Number of </a:t>
            </a:r>
            <a:r>
              <a:rPr lang="en-GB" sz="2000" dirty="0"/>
              <a:t>equations needed in the model: same number as that of the endogenous variables in the model</a:t>
            </a:r>
            <a:endParaRPr lang="en-GB" sz="2000" dirty="0">
              <a:cs typeface="Arial" charset="0"/>
            </a:endParaRPr>
          </a:p>
          <a:p>
            <a:pPr marL="571500" indent="-571500">
              <a:lnSpc>
                <a:spcPct val="80000"/>
              </a:lnSpc>
              <a:spcBef>
                <a:spcPct val="10000"/>
              </a:spcBef>
              <a:buFont typeface="Wingdings" pitchFamily="2" charset="2"/>
              <a:buNone/>
              <a:defRPr/>
            </a:pPr>
            <a:endParaRPr lang="en-GB" sz="1000" dirty="0">
              <a:cs typeface="Arial" charset="0"/>
            </a:endParaRPr>
          </a:p>
          <a:p>
            <a:pPr marL="571500" indent="-571500">
              <a:lnSpc>
                <a:spcPct val="80000"/>
              </a:lnSpc>
              <a:spcBef>
                <a:spcPct val="10000"/>
              </a:spcBef>
              <a:buFont typeface="Wingdings" pitchFamily="2" charset="2"/>
              <a:buNone/>
              <a:defRPr/>
            </a:pPr>
            <a:r>
              <a:rPr lang="en-GB" sz="2000" dirty="0">
                <a:cs typeface="Arial" charset="0"/>
              </a:rPr>
              <a:t>Explanatory or exogenous variables: uncorrelated with error terms</a:t>
            </a:r>
          </a:p>
          <a:p>
            <a:pPr marL="360000" indent="-360000">
              <a:lnSpc>
                <a:spcPct val="80000"/>
              </a:lnSpc>
              <a:spcBef>
                <a:spcPct val="10000"/>
              </a:spcBef>
              <a:defRPr/>
            </a:pPr>
            <a:r>
              <a:rPr lang="en-GB" sz="2000" dirty="0">
                <a:cs typeface="Arial" charset="0"/>
              </a:rPr>
              <a:t>strictly exogenous variables: uncorrelated with error terms </a:t>
            </a:r>
            <a:r>
              <a:rPr lang="en-GB" sz="2000" dirty="0" err="1">
                <a:latin typeface="Symbol" pitchFamily="18" charset="2"/>
              </a:rPr>
              <a:t>e</a:t>
            </a:r>
            <a:r>
              <a:rPr lang="en-GB" sz="2000" baseline="-25000" dirty="0" err="1">
                <a:cs typeface="Arial" charset="0"/>
              </a:rPr>
              <a:t>t+i</a:t>
            </a:r>
            <a:r>
              <a:rPr lang="en-GB" sz="2000" dirty="0">
                <a:cs typeface="Arial" charset="0"/>
              </a:rPr>
              <a:t> (for any </a:t>
            </a:r>
            <a:r>
              <a:rPr lang="en-GB" sz="2000" i="1" dirty="0" err="1">
                <a:cs typeface="Arial" charset="0"/>
              </a:rPr>
              <a:t>i</a:t>
            </a:r>
            <a:r>
              <a:rPr lang="en-GB" sz="2000" i="1" dirty="0">
                <a:cs typeface="Arial" charset="0"/>
              </a:rPr>
              <a:t> </a:t>
            </a:r>
            <a:r>
              <a:rPr lang="en-GB" sz="2000" dirty="0">
                <a:latin typeface="Courier New"/>
                <a:cs typeface="Courier New"/>
              </a:rPr>
              <a:t>≠</a:t>
            </a:r>
            <a:r>
              <a:rPr lang="en-GB" sz="2000" dirty="0">
                <a:cs typeface="Arial" charset="0"/>
              </a:rPr>
              <a:t> </a:t>
            </a:r>
            <a:r>
              <a:rPr lang="en-GB" sz="2000" dirty="0"/>
              <a:t>0</a:t>
            </a:r>
            <a:r>
              <a:rPr lang="en-GB" sz="2000" dirty="0">
                <a:cs typeface="Arial" charset="0"/>
              </a:rPr>
              <a:t>)</a:t>
            </a:r>
          </a:p>
          <a:p>
            <a:pPr marL="360000" indent="-360000">
              <a:lnSpc>
                <a:spcPct val="80000"/>
              </a:lnSpc>
              <a:spcBef>
                <a:spcPct val="10000"/>
              </a:spcBef>
              <a:defRPr/>
            </a:pPr>
            <a:r>
              <a:rPr lang="en-GB" sz="2000" dirty="0"/>
              <a:t>predetermined variables: </a:t>
            </a:r>
            <a:r>
              <a:rPr lang="en-GB" sz="2000" dirty="0">
                <a:cs typeface="Arial" charset="0"/>
              </a:rPr>
              <a:t>uncorrelated with current </a:t>
            </a:r>
            <a:r>
              <a:rPr lang="en-GB" sz="2000" dirty="0"/>
              <a:t>and future error terms (</a:t>
            </a:r>
            <a:r>
              <a:rPr lang="en-GB" sz="2000" dirty="0" err="1">
                <a:latin typeface="Symbol" pitchFamily="18" charset="2"/>
              </a:rPr>
              <a:t>e</a:t>
            </a:r>
            <a:r>
              <a:rPr lang="en-GB" sz="2000" baseline="-25000" dirty="0" err="1">
                <a:cs typeface="Arial" charset="0"/>
              </a:rPr>
              <a:t>t+i</a:t>
            </a:r>
            <a:r>
              <a:rPr lang="en-GB" sz="2000" dirty="0">
                <a:cs typeface="Arial" charset="0"/>
              </a:rPr>
              <a:t>, </a:t>
            </a:r>
            <a:r>
              <a:rPr lang="en-GB" sz="2000" i="1" dirty="0" err="1">
                <a:cs typeface="Arial" charset="0"/>
              </a:rPr>
              <a:t>i</a:t>
            </a:r>
            <a:r>
              <a:rPr lang="en-GB" sz="2000" dirty="0">
                <a:cs typeface="Arial" charset="0"/>
              </a:rPr>
              <a:t> ≥ 0); lagged explanatory variables </a:t>
            </a:r>
          </a:p>
          <a:p>
            <a:pPr marL="571500" indent="-571500">
              <a:lnSpc>
                <a:spcPct val="80000"/>
              </a:lnSpc>
              <a:spcBef>
                <a:spcPct val="10000"/>
              </a:spcBef>
              <a:buFont typeface="Wingdings" pitchFamily="2" charset="2"/>
              <a:buNone/>
              <a:defRPr/>
            </a:pPr>
            <a:endParaRPr lang="en-GB" sz="1000" dirty="0">
              <a:cs typeface="Arial" charset="0"/>
            </a:endParaRPr>
          </a:p>
          <a:p>
            <a:pPr marL="571500" indent="-571500">
              <a:lnSpc>
                <a:spcPct val="80000"/>
              </a:lnSpc>
              <a:spcBef>
                <a:spcPct val="10000"/>
              </a:spcBef>
              <a:buFont typeface="Wingdings" pitchFamily="2" charset="2"/>
              <a:buNone/>
              <a:defRPr/>
            </a:pPr>
            <a:r>
              <a:rPr lang="en-GB" sz="2000" dirty="0">
                <a:cs typeface="Arial" charset="0"/>
              </a:rPr>
              <a:t>Error terms: </a:t>
            </a:r>
          </a:p>
          <a:p>
            <a:pPr marL="360000" indent="-360000">
              <a:lnSpc>
                <a:spcPct val="80000"/>
              </a:lnSpc>
              <a:spcBef>
                <a:spcPct val="10000"/>
              </a:spcBef>
              <a:defRPr/>
            </a:pPr>
            <a:r>
              <a:rPr lang="en-GB" sz="2000" dirty="0">
                <a:cs typeface="Arial" charset="0"/>
              </a:rPr>
              <a:t>Uncorrelated over time</a:t>
            </a:r>
          </a:p>
          <a:p>
            <a:pPr marL="360000" indent="-360000">
              <a:lnSpc>
                <a:spcPct val="80000"/>
              </a:lnSpc>
              <a:spcBef>
                <a:spcPct val="10000"/>
              </a:spcBef>
              <a:defRPr/>
            </a:pPr>
            <a:r>
              <a:rPr lang="en-GB" sz="2000" dirty="0">
                <a:cs typeface="Arial" charset="0"/>
              </a:rPr>
              <a:t>Error terms from different equations and same observation period typically correlated, contemporaneous correlation</a:t>
            </a:r>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Rectangle 2"/>
          <p:cNvSpPr>
            <a:spLocks noGrp="1" noChangeArrowheads="1"/>
          </p:cNvSpPr>
          <p:nvPr>
            <p:ph type="title"/>
          </p:nvPr>
        </p:nvSpPr>
        <p:spPr/>
        <p:txBody>
          <a:bodyPr/>
          <a:lstStyle/>
          <a:p>
            <a:r>
              <a:rPr lang="en-GB" sz="4000">
                <a:latin typeface="Verdana" pitchFamily="34" charset="0"/>
              </a:rPr>
              <a:t>Number of Instruments</a:t>
            </a:r>
          </a:p>
        </p:txBody>
      </p:sp>
      <p:sp>
        <p:nvSpPr>
          <p:cNvPr id="1029" name="Textplatzhalter 17"/>
          <p:cNvSpPr>
            <a:spLocks noGrp="1"/>
          </p:cNvSpPr>
          <p:nvPr>
            <p:ph type="body" sz="half" idx="1"/>
          </p:nvPr>
        </p:nvSpPr>
        <p:spPr>
          <a:xfrm>
            <a:off x="500063" y="1600200"/>
            <a:ext cx="7858125" cy="4400550"/>
          </a:xfrm>
        </p:spPr>
        <p:txBody>
          <a:bodyPr/>
          <a:lstStyle/>
          <a:p>
            <a:pPr marL="571500" indent="-571500" eaLnBrk="1" hangingPunct="1">
              <a:buFont typeface="Wingdings" pitchFamily="2" charset="2"/>
              <a:buNone/>
              <a:defRPr/>
            </a:pPr>
            <a:r>
              <a:rPr lang="en-GB" sz="2000"/>
              <a:t>Moment conditions </a:t>
            </a:r>
          </a:p>
          <a:p>
            <a:pPr marL="571500" indent="-571500" eaLnBrk="1" hangingPunct="1">
              <a:buFont typeface="Wingdings" pitchFamily="2" charset="2"/>
              <a:buNone/>
              <a:defRPr/>
            </a:pPr>
            <a:r>
              <a:rPr lang="en-GB" sz="2000"/>
              <a:t>		E{</a:t>
            </a:r>
            <a:r>
              <a:rPr lang="en-GB" sz="2000" err="1"/>
              <a:t>ε</a:t>
            </a:r>
            <a:r>
              <a:rPr lang="en-GB" sz="2000" baseline="-25000" err="1"/>
              <a:t>i</a:t>
            </a:r>
            <a:r>
              <a:rPr lang="en-GB" sz="2000"/>
              <a:t> </a:t>
            </a:r>
            <a:r>
              <a:rPr lang="en-GB" sz="2000" i="1" err="1"/>
              <a:t>z</a:t>
            </a:r>
            <a:r>
              <a:rPr lang="en-GB" sz="2000" baseline="-25000" err="1"/>
              <a:t>i</a:t>
            </a:r>
            <a:r>
              <a:rPr lang="en-GB" sz="2000"/>
              <a:t>} </a:t>
            </a:r>
            <a:r>
              <a:rPr lang="en-GB" sz="2000">
                <a:cs typeface="Arial" charset="0"/>
              </a:rPr>
              <a:t>= </a:t>
            </a:r>
            <a:r>
              <a:rPr lang="en-GB" sz="2000"/>
              <a:t>E{(</a:t>
            </a:r>
            <a:r>
              <a:rPr lang="en-GB" sz="2000" i="1" err="1"/>
              <a:t>y</a:t>
            </a:r>
            <a:r>
              <a:rPr lang="en-GB" sz="2000" baseline="-25000" err="1"/>
              <a:t>i</a:t>
            </a:r>
            <a:r>
              <a:rPr lang="en-GB" sz="2000"/>
              <a:t> – </a:t>
            </a:r>
            <a:r>
              <a:rPr lang="en-GB" sz="2000" i="1" err="1"/>
              <a:t>x</a:t>
            </a:r>
            <a:r>
              <a:rPr lang="en-GB" sz="2000" baseline="-25000" err="1"/>
              <a:t>i</a:t>
            </a:r>
            <a:r>
              <a:rPr lang="en-GB" sz="2000" err="1"/>
              <a:t>‘</a:t>
            </a:r>
            <a:r>
              <a:rPr lang="en-GB" sz="2000" err="1">
                <a:cs typeface="Arial" charset="0"/>
              </a:rPr>
              <a:t>β</a:t>
            </a:r>
            <a:r>
              <a:rPr lang="en-GB" sz="2000"/>
              <a:t>) </a:t>
            </a:r>
            <a:r>
              <a:rPr lang="en-GB" sz="2000" i="1" err="1"/>
              <a:t>z</a:t>
            </a:r>
            <a:r>
              <a:rPr lang="en-GB" sz="2000" baseline="-25000" err="1"/>
              <a:t>i</a:t>
            </a:r>
            <a:r>
              <a:rPr lang="en-GB" sz="2000"/>
              <a:t>} = </a:t>
            </a:r>
            <a:r>
              <a:rPr lang="en-GB" sz="2000">
                <a:cs typeface="Arial" charset="0"/>
              </a:rPr>
              <a:t>0 </a:t>
            </a:r>
          </a:p>
          <a:p>
            <a:pPr marL="360000" indent="-360000" eaLnBrk="1" hangingPunct="1">
              <a:buFont typeface="Wingdings" pitchFamily="2" charset="2"/>
              <a:buNone/>
              <a:defRPr/>
            </a:pPr>
            <a:r>
              <a:rPr lang="en-GB" sz="2000" i="1">
                <a:cs typeface="Arial" charset="0"/>
              </a:rPr>
              <a:t>	</a:t>
            </a:r>
            <a:r>
              <a:rPr lang="en-GB" sz="2000">
                <a:cs typeface="Arial" charset="0"/>
              </a:rPr>
              <a:t>one equation for each component of </a:t>
            </a:r>
            <a:r>
              <a:rPr lang="en-GB" sz="2000" i="1" err="1">
                <a:cs typeface="Arial" charset="0"/>
              </a:rPr>
              <a:t>z</a:t>
            </a:r>
            <a:r>
              <a:rPr lang="en-GB" sz="2000" baseline="-25000" err="1">
                <a:cs typeface="Arial" charset="0"/>
              </a:rPr>
              <a:t>i</a:t>
            </a:r>
            <a:r>
              <a:rPr lang="en-GB" sz="2000">
                <a:cs typeface="Arial" charset="0"/>
              </a:rPr>
              <a:t> </a:t>
            </a:r>
          </a:p>
          <a:p>
            <a:pPr>
              <a:spcBef>
                <a:spcPts val="600"/>
              </a:spcBef>
              <a:defRPr/>
            </a:pPr>
            <a:r>
              <a:rPr lang="en-GB" sz="2000" i="1" err="1">
                <a:cs typeface="Arial" charset="0"/>
              </a:rPr>
              <a:t>z</a:t>
            </a:r>
            <a:r>
              <a:rPr lang="en-GB" sz="2000" baseline="-25000" err="1">
                <a:cs typeface="Arial" charset="0"/>
              </a:rPr>
              <a:t>i</a:t>
            </a:r>
            <a:r>
              <a:rPr lang="en-GB" sz="2000">
                <a:cs typeface="Arial" charset="0"/>
              </a:rPr>
              <a:t> possibly overlapping with </a:t>
            </a:r>
            <a:r>
              <a:rPr lang="en-GB" sz="2000" i="1"/>
              <a:t>x</a:t>
            </a:r>
            <a:r>
              <a:rPr lang="en-GB" sz="2000" baseline="-25000"/>
              <a:t>i</a:t>
            </a:r>
            <a:endParaRPr lang="en-GB" sz="2000"/>
          </a:p>
          <a:p>
            <a:pPr marL="571500" indent="-571500" eaLnBrk="1" hangingPunct="1">
              <a:buFont typeface="Wingdings" pitchFamily="2" charset="2"/>
              <a:buNone/>
              <a:defRPr/>
            </a:pPr>
            <a:r>
              <a:rPr lang="en-GB" sz="2000">
                <a:cs typeface="Arial" charset="0"/>
              </a:rPr>
              <a:t>General case: </a:t>
            </a:r>
            <a:r>
              <a:rPr lang="en-GB" sz="2000" i="1">
                <a:cs typeface="Arial" charset="0"/>
              </a:rPr>
              <a:t>R</a:t>
            </a:r>
            <a:r>
              <a:rPr lang="en-GB" sz="2000">
                <a:cs typeface="Arial" charset="0"/>
              </a:rPr>
              <a:t> moment conditions</a:t>
            </a:r>
          </a:p>
          <a:p>
            <a:pPr marL="571500" indent="-571500" eaLnBrk="1" hangingPunct="1">
              <a:buFont typeface="Wingdings" pitchFamily="2" charset="2"/>
              <a:buNone/>
              <a:defRPr/>
            </a:pPr>
            <a:r>
              <a:rPr lang="en-GB" sz="2000">
                <a:cs typeface="Arial" charset="0"/>
              </a:rPr>
              <a:t>Substitution of expectations by sample averages gives </a:t>
            </a:r>
            <a:r>
              <a:rPr lang="en-GB" sz="2000" i="1">
                <a:cs typeface="Arial" charset="0"/>
              </a:rPr>
              <a:t>R</a:t>
            </a:r>
            <a:r>
              <a:rPr lang="en-GB" sz="2000">
                <a:cs typeface="Arial" charset="0"/>
              </a:rPr>
              <a:t> equations</a:t>
            </a:r>
          </a:p>
          <a:p>
            <a:pPr marL="571500" indent="-571500" eaLnBrk="1" hangingPunct="1">
              <a:buFont typeface="Wingdings" pitchFamily="2" charset="2"/>
              <a:buNone/>
              <a:defRPr/>
            </a:pPr>
            <a:endParaRPr lang="en-GB" sz="1400">
              <a:cs typeface="Arial" charset="0"/>
            </a:endParaRPr>
          </a:p>
          <a:p>
            <a:pPr marL="571500" indent="-571500" eaLnBrk="1" hangingPunct="1">
              <a:buFont typeface="Wingdings" pitchFamily="2" charset="2"/>
              <a:buNone/>
              <a:defRPr/>
            </a:pPr>
            <a:endParaRPr lang="en-GB" sz="1400">
              <a:cs typeface="Arial" charset="0"/>
            </a:endParaRPr>
          </a:p>
          <a:p>
            <a:pPr marL="360000" indent="-360000">
              <a:spcBef>
                <a:spcPts val="600"/>
              </a:spcBef>
              <a:buSzPct val="100000"/>
              <a:buFont typeface="+mj-lt"/>
              <a:buAutoNum type="arabicPeriod"/>
              <a:defRPr/>
            </a:pPr>
            <a:r>
              <a:rPr lang="en-GB" sz="2000" i="1">
                <a:cs typeface="Arial" charset="0"/>
              </a:rPr>
              <a:t>R = K</a:t>
            </a:r>
            <a:r>
              <a:rPr lang="en-GB" sz="2000">
                <a:cs typeface="Arial" charset="0"/>
              </a:rPr>
              <a:t>: one unique solution, the IV estimator; identified model</a:t>
            </a:r>
          </a:p>
          <a:p>
            <a:pPr marL="360000" indent="-360000">
              <a:spcBef>
                <a:spcPts val="600"/>
              </a:spcBef>
              <a:buSzPct val="100000"/>
              <a:buFont typeface="+mj-lt"/>
              <a:buAutoNum type="arabicPeriod"/>
              <a:defRPr/>
            </a:pPr>
            <a:endParaRPr lang="en-GB" sz="2800">
              <a:cs typeface="Arial" charset="0"/>
            </a:endParaRPr>
          </a:p>
          <a:p>
            <a:pPr marL="360000" indent="-360000">
              <a:spcBef>
                <a:spcPts val="600"/>
              </a:spcBef>
              <a:buSzPct val="100000"/>
              <a:buFont typeface="+mj-lt"/>
              <a:buAutoNum type="arabicPeriod"/>
              <a:defRPr/>
            </a:pPr>
            <a:r>
              <a:rPr lang="en-GB" sz="2000" i="1"/>
              <a:t>R &lt; K:</a:t>
            </a:r>
            <a:r>
              <a:rPr lang="en-GB" sz="2000"/>
              <a:t> </a:t>
            </a:r>
            <a:r>
              <a:rPr lang="en-GB" sz="2000">
                <a:cs typeface="Arial" charset="0"/>
              </a:rPr>
              <a:t>infinite number of solutions, not enough instruments for a unique solution; under-identified or not identified model</a:t>
            </a: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0D37B14E-501A-4766-B80C-AEB4E4ABD046}" type="slidenum">
              <a:rPr lang="de-AT" altLang="en-US"/>
              <a:pPr>
                <a:defRPr/>
              </a:pPr>
              <a:t>4</a:t>
            </a:fld>
            <a:endParaRPr lang="de-AT" altLang="en-US"/>
          </a:p>
        </p:txBody>
      </p:sp>
      <p:graphicFrame>
        <p:nvGraphicFramePr>
          <p:cNvPr id="19458"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4518" name="Formel" r:id="rId4" imgW="114151" imgH="215619" progId="Equation.3">
                  <p:embed/>
                </p:oleObj>
              </mc:Choice>
              <mc:Fallback>
                <p:oleObj name="Formel" r:id="rId4" imgW="114151" imgH="215619" progId="Equation.3">
                  <p:embed/>
                  <p:pic>
                    <p:nvPicPr>
                      <p:cNvPr id="19458"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59" name="Object 7"/>
          <p:cNvGraphicFramePr>
            <a:graphicFrameLocks noChangeAspect="1"/>
          </p:cNvGraphicFramePr>
          <p:nvPr/>
        </p:nvGraphicFramePr>
        <p:xfrm>
          <a:off x="1476375" y="3819525"/>
          <a:ext cx="2782888" cy="546100"/>
        </p:xfrm>
        <a:graphic>
          <a:graphicData uri="http://schemas.openxmlformats.org/presentationml/2006/ole">
            <mc:AlternateContent xmlns:mc="http://schemas.openxmlformats.org/markup-compatibility/2006">
              <mc:Choice xmlns:v="urn:schemas-microsoft-com:vml" Requires="v">
                <p:oleObj spid="_x0000_s234519" name="Formel" r:id="rId6" imgW="1422360" imgH="279360" progId="Equation.3">
                  <p:embed/>
                </p:oleObj>
              </mc:Choice>
              <mc:Fallback>
                <p:oleObj name="Formel" r:id="rId6" imgW="1422360" imgH="279360" progId="Equation.3">
                  <p:embed/>
                  <p:pic>
                    <p:nvPicPr>
                      <p:cNvPr id="19459" name="Object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76375" y="3819525"/>
                        <a:ext cx="2782888" cy="546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0" name="Object 8"/>
          <p:cNvGraphicFramePr>
            <a:graphicFrameLocks noChangeAspect="1"/>
          </p:cNvGraphicFramePr>
          <p:nvPr/>
        </p:nvGraphicFramePr>
        <p:xfrm>
          <a:off x="1476375" y="4654550"/>
          <a:ext cx="4797425" cy="646113"/>
        </p:xfrm>
        <a:graphic>
          <a:graphicData uri="http://schemas.openxmlformats.org/presentationml/2006/ole">
            <mc:AlternateContent xmlns:mc="http://schemas.openxmlformats.org/markup-compatibility/2006">
              <mc:Choice xmlns:v="urn:schemas-microsoft-com:vml" Requires="v">
                <p:oleObj spid="_x0000_s234520" name="Equation" r:id="rId8" imgW="2450880" imgH="330120" progId="Equation.DSMT4">
                  <p:embed/>
                </p:oleObj>
              </mc:Choice>
              <mc:Fallback>
                <p:oleObj name="Equation" r:id="rId8" imgW="2450880" imgH="330120" progId="Equation.DSMT4">
                  <p:embed/>
                  <p:pic>
                    <p:nvPicPr>
                      <p:cNvPr id="19460" name="Object 8"/>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76375" y="4654550"/>
                        <a:ext cx="4797425" cy="646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52309079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pPr eaLnBrk="1" hangingPunct="1"/>
            <a:r>
              <a:rPr lang="en-GB" sz="4000" dirty="0">
                <a:latin typeface="Verdana" pitchFamily="34" charset="0"/>
              </a:rPr>
              <a:t>Systems of Regression Equations</a:t>
            </a:r>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3AADA16C-C7DA-4B50-92BB-81CB7A61AE54}" type="slidenum">
              <a:rPr lang="de-AT" altLang="en-US"/>
              <a:pPr>
                <a:defRPr/>
              </a:pPr>
              <a:t>40</a:t>
            </a:fld>
            <a:endParaRPr lang="de-AT" altLang="en-US" dirty="0"/>
          </a:p>
        </p:txBody>
      </p:sp>
      <p:sp>
        <p:nvSpPr>
          <p:cNvPr id="69638" name="Rectangle 299"/>
          <p:cNvSpPr txBox="1">
            <a:spLocks noChangeArrowheads="1"/>
          </p:cNvSpPr>
          <p:nvPr/>
        </p:nvSpPr>
        <p:spPr bwMode="auto">
          <a:xfrm>
            <a:off x="457200" y="1600200"/>
            <a:ext cx="8043863" cy="4329113"/>
          </a:xfrm>
          <a:prstGeom prst="rect">
            <a:avLst/>
          </a:prstGeom>
          <a:noFill/>
          <a:ln w="9525">
            <a:noFill/>
            <a:miter lim="800000"/>
            <a:headEnd/>
            <a:tailEnd/>
          </a:ln>
        </p:spPr>
        <p:txBody>
          <a:bodyPr/>
          <a:lstStyle/>
          <a:p>
            <a:pPr marL="360000" indent="-360000">
              <a:lnSpc>
                <a:spcPct val="90000"/>
              </a:lnSpc>
              <a:spcBef>
                <a:spcPts val="480"/>
              </a:spcBef>
              <a:buClr>
                <a:schemeClr val="accent1"/>
              </a:buClr>
              <a:buSzPct val="100000"/>
              <a:defRPr/>
            </a:pPr>
            <a:r>
              <a:rPr lang="en-GB" sz="2000" dirty="0"/>
              <a:t>Economic processes encompass the simultaneous developments as well as interrelations of a set of dependent variables</a:t>
            </a:r>
          </a:p>
          <a:p>
            <a:pPr marL="360000" indent="-360000">
              <a:lnSpc>
                <a:spcPct val="90000"/>
              </a:lnSpc>
              <a:spcBef>
                <a:spcPts val="480"/>
              </a:spcBef>
              <a:buClr>
                <a:schemeClr val="accent1"/>
              </a:buClr>
              <a:buSzPct val="65000"/>
              <a:buFont typeface="Wingdings" pitchFamily="2" charset="2"/>
              <a:buChar char="n"/>
              <a:defRPr/>
            </a:pPr>
            <a:r>
              <a:rPr lang="en-GB" sz="2000" dirty="0"/>
              <a:t>For modelling economic processes: system of relations, typically in the form of regression equations: multi-equation model</a:t>
            </a:r>
          </a:p>
          <a:p>
            <a:pPr marL="360000" indent="-360000">
              <a:lnSpc>
                <a:spcPct val="90000"/>
              </a:lnSpc>
              <a:spcBef>
                <a:spcPts val="480"/>
              </a:spcBef>
              <a:buClr>
                <a:schemeClr val="accent1"/>
              </a:buClr>
              <a:buSzPct val="65000"/>
              <a:defRPr/>
            </a:pPr>
            <a:r>
              <a:rPr lang="en-GB" sz="2000" dirty="0"/>
              <a:t>Example: Two dependent variables </a:t>
            </a:r>
            <a:r>
              <a:rPr lang="en-GB" sz="2000" i="1" dirty="0"/>
              <a:t>y</a:t>
            </a:r>
            <a:r>
              <a:rPr lang="en-GB" sz="2000" baseline="-25000" dirty="0"/>
              <a:t>t1</a:t>
            </a:r>
            <a:r>
              <a:rPr lang="en-GB" sz="2000" dirty="0"/>
              <a:t> and </a:t>
            </a:r>
            <a:r>
              <a:rPr lang="en-GB" sz="2000" i="1" dirty="0"/>
              <a:t>y</a:t>
            </a:r>
            <a:r>
              <a:rPr lang="en-GB" sz="2000" baseline="-25000" dirty="0"/>
              <a:t>t2</a:t>
            </a:r>
            <a:r>
              <a:rPr lang="en-GB" sz="2000" dirty="0"/>
              <a:t> are modelled as</a:t>
            </a:r>
          </a:p>
          <a:p>
            <a:pPr marL="360000" indent="-360000">
              <a:lnSpc>
                <a:spcPct val="90000"/>
              </a:lnSpc>
              <a:spcBef>
                <a:spcPts val="480"/>
              </a:spcBef>
              <a:buFont typeface="Wingdings" pitchFamily="2" charset="2"/>
              <a:buNone/>
              <a:defRPr/>
            </a:pPr>
            <a:r>
              <a:rPr lang="en-GB" sz="2000" i="1" dirty="0"/>
              <a:t>		y</a:t>
            </a:r>
            <a:r>
              <a:rPr lang="en-GB" sz="2000" baseline="-25000" dirty="0"/>
              <a:t>t1</a:t>
            </a:r>
            <a:r>
              <a:rPr lang="en-GB" sz="2000" dirty="0"/>
              <a:t> = </a:t>
            </a:r>
            <a:r>
              <a:rPr lang="en-GB" sz="2000" i="1" dirty="0"/>
              <a:t>x</a:t>
            </a:r>
            <a:r>
              <a:rPr lang="en-GB" sz="2000" dirty="0"/>
              <a:t>‘</a:t>
            </a:r>
            <a:r>
              <a:rPr lang="en-GB" sz="2000" baseline="-25000" dirty="0"/>
              <a:t>t1</a:t>
            </a:r>
            <a:r>
              <a:rPr lang="en-GB" sz="2000" dirty="0"/>
              <a:t>β</a:t>
            </a:r>
            <a:r>
              <a:rPr lang="en-GB" sz="2000" baseline="-25000" dirty="0"/>
              <a:t>1</a:t>
            </a:r>
            <a:r>
              <a:rPr lang="en-GB" sz="2000" dirty="0"/>
              <a:t> + ε</a:t>
            </a:r>
            <a:r>
              <a:rPr lang="en-GB" sz="2000" baseline="-25000" dirty="0"/>
              <a:t>t1</a:t>
            </a:r>
            <a:r>
              <a:rPr lang="en-GB" sz="2000" dirty="0"/>
              <a:t> </a:t>
            </a:r>
          </a:p>
          <a:p>
            <a:pPr marL="360000" lvl="1" indent="-360000">
              <a:lnSpc>
                <a:spcPct val="90000"/>
              </a:lnSpc>
              <a:spcBef>
                <a:spcPts val="480"/>
              </a:spcBef>
              <a:buFont typeface="Wingdings" pitchFamily="2" charset="2"/>
              <a:buNone/>
              <a:defRPr/>
            </a:pPr>
            <a:r>
              <a:rPr lang="en-GB" sz="2000" i="1" dirty="0"/>
              <a:t>		y</a:t>
            </a:r>
            <a:r>
              <a:rPr lang="en-GB" sz="2000" baseline="-25000" dirty="0"/>
              <a:t>t2</a:t>
            </a:r>
            <a:r>
              <a:rPr lang="en-GB" sz="2000" dirty="0"/>
              <a:t> = </a:t>
            </a:r>
            <a:r>
              <a:rPr lang="en-GB" sz="2000" i="1" dirty="0"/>
              <a:t>x</a:t>
            </a:r>
            <a:r>
              <a:rPr lang="en-GB" sz="2000" dirty="0"/>
              <a:t>‘</a:t>
            </a:r>
            <a:r>
              <a:rPr lang="en-GB" sz="2000" baseline="-25000" dirty="0"/>
              <a:t>t2</a:t>
            </a:r>
            <a:r>
              <a:rPr lang="en-GB" sz="2000" dirty="0"/>
              <a:t>β</a:t>
            </a:r>
            <a:r>
              <a:rPr lang="en-GB" sz="2000" baseline="-25000" dirty="0"/>
              <a:t>2</a:t>
            </a:r>
            <a:r>
              <a:rPr lang="en-GB" sz="2000" dirty="0"/>
              <a:t> + ε</a:t>
            </a:r>
            <a:r>
              <a:rPr lang="en-GB" sz="2000" baseline="-25000" dirty="0"/>
              <a:t>t2</a:t>
            </a:r>
            <a:r>
              <a:rPr lang="en-GB" sz="2000" dirty="0"/>
              <a:t> </a:t>
            </a:r>
          </a:p>
          <a:p>
            <a:pPr marL="360000" indent="-360000">
              <a:lnSpc>
                <a:spcPct val="90000"/>
              </a:lnSpc>
              <a:spcBef>
                <a:spcPts val="480"/>
              </a:spcBef>
              <a:buClr>
                <a:schemeClr val="accent1"/>
              </a:buClr>
              <a:buSzPct val="65000"/>
              <a:defRPr/>
            </a:pPr>
            <a:r>
              <a:rPr lang="en-GB" sz="2000" dirty="0"/>
              <a:t>	with V{</a:t>
            </a:r>
            <a:r>
              <a:rPr lang="en-GB" sz="2000" dirty="0" err="1"/>
              <a:t>ε</a:t>
            </a:r>
            <a:r>
              <a:rPr lang="en-GB" sz="2000" baseline="-25000" dirty="0" err="1"/>
              <a:t>ti</a:t>
            </a:r>
            <a:r>
              <a:rPr lang="en-GB" sz="2000" dirty="0"/>
              <a:t>} = σ</a:t>
            </a:r>
            <a:r>
              <a:rPr lang="en-GB" sz="2000" baseline="-25000" dirty="0"/>
              <a:t>i</a:t>
            </a:r>
            <a:r>
              <a:rPr lang="en-GB" sz="2000" baseline="30000" dirty="0"/>
              <a:t>2</a:t>
            </a:r>
            <a:r>
              <a:rPr lang="en-GB" sz="2000" dirty="0"/>
              <a:t> for </a:t>
            </a:r>
            <a:r>
              <a:rPr lang="en-GB" sz="2000" i="1" dirty="0" err="1"/>
              <a:t>i</a:t>
            </a:r>
            <a:r>
              <a:rPr lang="en-GB" sz="2000" dirty="0"/>
              <a:t> = 1, 2, </a:t>
            </a:r>
            <a:r>
              <a:rPr lang="en-GB" sz="2000" dirty="0" err="1"/>
              <a:t>Cov</a:t>
            </a:r>
            <a:r>
              <a:rPr lang="en-GB" sz="2000" dirty="0"/>
              <a:t>{ε</a:t>
            </a:r>
            <a:r>
              <a:rPr lang="en-GB" sz="2000" baseline="-25000" dirty="0"/>
              <a:t>t1</a:t>
            </a:r>
            <a:r>
              <a:rPr lang="en-GB" sz="2000" dirty="0"/>
              <a:t>, ε</a:t>
            </a:r>
            <a:r>
              <a:rPr lang="en-GB" sz="2000" baseline="-25000" dirty="0"/>
              <a:t>t2</a:t>
            </a:r>
            <a:r>
              <a:rPr lang="en-GB" sz="2000" dirty="0"/>
              <a:t>} = σ</a:t>
            </a:r>
            <a:r>
              <a:rPr lang="en-GB" sz="2000" baseline="-25000" dirty="0"/>
              <a:t>12</a:t>
            </a:r>
            <a:r>
              <a:rPr lang="en-GB" sz="2000" dirty="0"/>
              <a:t> ≠ 0</a:t>
            </a:r>
          </a:p>
          <a:p>
            <a:pPr marL="360000" indent="-360000">
              <a:lnSpc>
                <a:spcPct val="90000"/>
              </a:lnSpc>
              <a:spcBef>
                <a:spcPts val="480"/>
              </a:spcBef>
              <a:buClr>
                <a:schemeClr val="accent1"/>
              </a:buClr>
              <a:buSzPct val="65000"/>
              <a:defRPr/>
            </a:pPr>
            <a:r>
              <a:rPr lang="en-GB" sz="2000" dirty="0"/>
              <a:t> Typical situations:</a:t>
            </a:r>
          </a:p>
          <a:p>
            <a:pPr marL="720000" lvl="1" indent="-360000">
              <a:lnSpc>
                <a:spcPct val="90000"/>
              </a:lnSpc>
              <a:spcBef>
                <a:spcPts val="480"/>
              </a:spcBef>
              <a:buClr>
                <a:schemeClr val="tx2"/>
              </a:buClr>
              <a:buSzPct val="100000"/>
              <a:buFont typeface="+mj-lt"/>
              <a:buAutoNum type="arabicPeriod"/>
              <a:defRPr/>
            </a:pPr>
            <a:r>
              <a:rPr lang="en-GB" sz="2000" dirty="0"/>
              <a:t>The set of regressors </a:t>
            </a:r>
            <a:r>
              <a:rPr lang="en-GB" sz="2000" i="1" dirty="0"/>
              <a:t>x</a:t>
            </a:r>
            <a:r>
              <a:rPr lang="en-GB" sz="2000" baseline="-25000" dirty="0"/>
              <a:t>t1</a:t>
            </a:r>
            <a:r>
              <a:rPr lang="en-GB" sz="2000" dirty="0"/>
              <a:t> and </a:t>
            </a:r>
            <a:r>
              <a:rPr lang="en-GB" sz="2000" i="1" dirty="0"/>
              <a:t>x</a:t>
            </a:r>
            <a:r>
              <a:rPr lang="en-GB" sz="2000" baseline="-25000" dirty="0"/>
              <a:t>t2</a:t>
            </a:r>
            <a:r>
              <a:rPr lang="en-GB" sz="2000" dirty="0"/>
              <a:t> coincide</a:t>
            </a:r>
          </a:p>
          <a:p>
            <a:pPr marL="720000" lvl="1" indent="-360000">
              <a:lnSpc>
                <a:spcPct val="90000"/>
              </a:lnSpc>
              <a:spcBef>
                <a:spcPts val="475"/>
              </a:spcBef>
              <a:buClr>
                <a:schemeClr val="tx2"/>
              </a:buClr>
              <a:buSzPct val="100000"/>
              <a:buFont typeface="+mj-lt"/>
              <a:buAutoNum type="arabicPeriod"/>
              <a:defRPr/>
            </a:pPr>
            <a:r>
              <a:rPr lang="en-GB" sz="2000" dirty="0"/>
              <a:t>The set of regressors </a:t>
            </a:r>
            <a:r>
              <a:rPr lang="en-GB" sz="2000" i="1" dirty="0"/>
              <a:t>x</a:t>
            </a:r>
            <a:r>
              <a:rPr lang="en-GB" sz="2000" baseline="-25000" dirty="0"/>
              <a:t>t1</a:t>
            </a:r>
            <a:r>
              <a:rPr lang="en-GB" sz="2000" dirty="0"/>
              <a:t> and </a:t>
            </a:r>
            <a:r>
              <a:rPr lang="en-GB" sz="2000" i="1" dirty="0"/>
              <a:t>x</a:t>
            </a:r>
            <a:r>
              <a:rPr lang="en-GB" sz="2000" baseline="-25000" dirty="0"/>
              <a:t>t2</a:t>
            </a:r>
            <a:r>
              <a:rPr lang="en-GB" sz="2000" dirty="0"/>
              <a:t> differ, may overlap </a:t>
            </a:r>
          </a:p>
          <a:p>
            <a:pPr marL="720000" lvl="1" indent="-360000">
              <a:lnSpc>
                <a:spcPct val="90000"/>
              </a:lnSpc>
              <a:spcBef>
                <a:spcPts val="475"/>
              </a:spcBef>
              <a:buClr>
                <a:schemeClr val="tx2"/>
              </a:buClr>
              <a:buSzPct val="100000"/>
              <a:buFont typeface="+mj-lt"/>
              <a:buAutoNum type="arabicPeriod"/>
              <a:defRPr/>
            </a:pPr>
            <a:r>
              <a:rPr lang="en-GB" sz="2000" dirty="0"/>
              <a:t>Regressors contain one or both dependent variables</a:t>
            </a:r>
          </a:p>
          <a:p>
            <a:pPr marL="720000" lvl="1" indent="-360000">
              <a:lnSpc>
                <a:spcPct val="90000"/>
              </a:lnSpc>
              <a:spcBef>
                <a:spcPts val="475"/>
              </a:spcBef>
              <a:buClr>
                <a:schemeClr val="tx2"/>
              </a:buClr>
              <a:buSzPct val="100000"/>
              <a:buFont typeface="+mj-lt"/>
              <a:buAutoNum type="arabicPeriod"/>
              <a:defRPr/>
            </a:pPr>
            <a:r>
              <a:rPr lang="en-GB" sz="2000" dirty="0"/>
              <a:t>Regressors contain lagged variables</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pPr eaLnBrk="1" hangingPunct="1"/>
            <a:r>
              <a:rPr lang="en-US" sz="4000" dirty="0">
                <a:latin typeface="Verdana" pitchFamily="34" charset="0"/>
              </a:rPr>
              <a:t>Types of Multi-equation Models</a:t>
            </a:r>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1630B334-6B41-401E-81C1-47CA0E92C034}" type="slidenum">
              <a:rPr lang="de-AT" altLang="en-US"/>
              <a:pPr>
                <a:defRPr/>
              </a:pPr>
              <a:t>41</a:t>
            </a:fld>
            <a:endParaRPr lang="de-AT" altLang="en-US" dirty="0"/>
          </a:p>
        </p:txBody>
      </p:sp>
      <p:sp>
        <p:nvSpPr>
          <p:cNvPr id="60422" name="Rectangle 299"/>
          <p:cNvSpPr txBox="1">
            <a:spLocks noChangeArrowheads="1"/>
          </p:cNvSpPr>
          <p:nvPr/>
        </p:nvSpPr>
        <p:spPr bwMode="auto">
          <a:xfrm>
            <a:off x="500063" y="1600200"/>
            <a:ext cx="8043862" cy="4329113"/>
          </a:xfrm>
          <a:prstGeom prst="rect">
            <a:avLst/>
          </a:prstGeom>
          <a:noFill/>
          <a:ln w="9525">
            <a:noFill/>
            <a:miter lim="800000"/>
            <a:headEnd/>
            <a:tailEnd/>
          </a:ln>
        </p:spPr>
        <p:txBody>
          <a:bodyPr/>
          <a:lstStyle/>
          <a:p>
            <a:pPr marL="358775" indent="-358775">
              <a:lnSpc>
                <a:spcPct val="90000"/>
              </a:lnSpc>
              <a:spcBef>
                <a:spcPts val="475"/>
              </a:spcBef>
              <a:buClr>
                <a:schemeClr val="accent1"/>
              </a:buClr>
              <a:buSzPct val="65000"/>
            </a:pPr>
            <a:r>
              <a:rPr lang="en-GB" sz="2000" dirty="0"/>
              <a:t>Multivariate regression or multivariate multi-equation model</a:t>
            </a:r>
          </a:p>
          <a:p>
            <a:pPr marL="358775" indent="-358775">
              <a:lnSpc>
                <a:spcPct val="90000"/>
              </a:lnSpc>
              <a:spcBef>
                <a:spcPts val="475"/>
              </a:spcBef>
              <a:buClr>
                <a:schemeClr val="accent1"/>
              </a:buClr>
              <a:buSzPct val="65000"/>
              <a:buFont typeface="Wingdings" pitchFamily="2" charset="2"/>
              <a:buChar char="n"/>
            </a:pPr>
            <a:r>
              <a:rPr lang="en-GB" sz="2000" dirty="0"/>
              <a:t>A set of regression equations, each explaining one of the dependent variables</a:t>
            </a:r>
          </a:p>
          <a:p>
            <a:pPr marL="815975" lvl="1" indent="-358775">
              <a:lnSpc>
                <a:spcPct val="90000"/>
              </a:lnSpc>
              <a:spcBef>
                <a:spcPts val="475"/>
              </a:spcBef>
              <a:buClr>
                <a:schemeClr val="tx2"/>
              </a:buClr>
              <a:buSzPct val="65000"/>
              <a:buFont typeface="Wingdings" pitchFamily="2" charset="2"/>
              <a:buChar char="q"/>
            </a:pPr>
            <a:r>
              <a:rPr lang="en-GB" sz="2000" dirty="0"/>
              <a:t>Possibly common explanatory variables </a:t>
            </a:r>
          </a:p>
          <a:p>
            <a:pPr marL="815975" lvl="1" indent="-358775">
              <a:lnSpc>
                <a:spcPct val="90000"/>
              </a:lnSpc>
              <a:spcBef>
                <a:spcPts val="475"/>
              </a:spcBef>
              <a:buClr>
                <a:schemeClr val="tx2"/>
              </a:buClr>
              <a:buSzPct val="65000"/>
              <a:buFont typeface="Wingdings" pitchFamily="2" charset="2"/>
              <a:buChar char="q"/>
            </a:pPr>
            <a:r>
              <a:rPr lang="en-GB" sz="2000" dirty="0"/>
              <a:t>Seemingly unrelated regression (SUR) model: each equation is a valid specification of a linear regression, related to other equations only by the error terms</a:t>
            </a:r>
          </a:p>
          <a:p>
            <a:pPr marL="815975" lvl="1" indent="-358775">
              <a:lnSpc>
                <a:spcPct val="90000"/>
              </a:lnSpc>
              <a:spcBef>
                <a:spcPts val="475"/>
              </a:spcBef>
              <a:buClr>
                <a:schemeClr val="tx2"/>
              </a:buClr>
              <a:buSzPct val="65000"/>
              <a:buFont typeface="Wingdings" pitchFamily="2" charset="2"/>
              <a:buChar char="q"/>
            </a:pPr>
            <a:r>
              <a:rPr lang="en-GB" sz="2000" dirty="0"/>
              <a:t>See cases 1 and 2 of “typical situations” </a:t>
            </a:r>
          </a:p>
          <a:p>
            <a:pPr marL="358775" indent="-358775">
              <a:lnSpc>
                <a:spcPct val="90000"/>
              </a:lnSpc>
              <a:spcBef>
                <a:spcPts val="475"/>
              </a:spcBef>
              <a:buClr>
                <a:schemeClr val="accent1"/>
              </a:buClr>
              <a:buSzPct val="65000"/>
            </a:pPr>
            <a:r>
              <a:rPr lang="en-GB" sz="2000" dirty="0"/>
              <a:t>Simultaneous equations models</a:t>
            </a:r>
          </a:p>
          <a:p>
            <a:pPr marL="358775" indent="-358775">
              <a:lnSpc>
                <a:spcPct val="90000"/>
              </a:lnSpc>
              <a:spcBef>
                <a:spcPct val="20000"/>
              </a:spcBef>
              <a:buClr>
                <a:schemeClr val="accent1"/>
              </a:buClr>
              <a:buSzPct val="65000"/>
              <a:buFont typeface="Wingdings" pitchFamily="2" charset="2"/>
              <a:buChar char="n"/>
            </a:pPr>
            <a:r>
              <a:rPr lang="en-GB" sz="2000" dirty="0"/>
              <a:t>Describe the relations within the system of economic variables </a:t>
            </a:r>
          </a:p>
          <a:p>
            <a:pPr marL="815975" lvl="1" indent="-358775">
              <a:lnSpc>
                <a:spcPct val="90000"/>
              </a:lnSpc>
              <a:spcBef>
                <a:spcPct val="20000"/>
              </a:spcBef>
              <a:buClr>
                <a:schemeClr val="tx2"/>
              </a:buClr>
              <a:buSzPct val="65000"/>
              <a:buFont typeface="Wingdings" pitchFamily="2" charset="2"/>
              <a:buChar char="q"/>
            </a:pPr>
            <a:r>
              <a:rPr lang="en-GB" sz="2000" dirty="0"/>
              <a:t>in form of model equations</a:t>
            </a:r>
          </a:p>
          <a:p>
            <a:pPr marL="815975" lvl="1" indent="-358775">
              <a:lnSpc>
                <a:spcPct val="90000"/>
              </a:lnSpc>
              <a:spcBef>
                <a:spcPct val="20000"/>
              </a:spcBef>
              <a:buClr>
                <a:schemeClr val="tx2"/>
              </a:buClr>
              <a:buSzPct val="65000"/>
              <a:buFont typeface="Wingdings" pitchFamily="2" charset="2"/>
              <a:buChar char="q"/>
            </a:pPr>
            <a:r>
              <a:rPr lang="en-GB" sz="2000" dirty="0"/>
              <a:t>See cases 3 and 4 of “typical situations”</a:t>
            </a:r>
          </a:p>
          <a:p>
            <a:pPr marL="358775" indent="-358775">
              <a:lnSpc>
                <a:spcPct val="90000"/>
              </a:lnSpc>
              <a:spcBef>
                <a:spcPct val="20000"/>
              </a:spcBef>
              <a:buClr>
                <a:schemeClr val="tx2"/>
              </a:buClr>
              <a:buSzPct val="65000"/>
            </a:pPr>
            <a:r>
              <a:rPr lang="en-GB" sz="2000" dirty="0"/>
              <a:t>Error terms: dependence structure is specified by means of second moments or as joint probability distribution</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GB" sz="4000" dirty="0">
                <a:latin typeface="Verdana" pitchFamily="34" charset="0"/>
              </a:rPr>
              <a:t>Capital Asset Pricing Model</a:t>
            </a:r>
          </a:p>
        </p:txBody>
      </p:sp>
      <p:sp>
        <p:nvSpPr>
          <p:cNvPr id="7" name="Datumsplatzhalter 6"/>
          <p:cNvSpPr>
            <a:spLocks noGrp="1"/>
          </p:cNvSpPr>
          <p:nvPr>
            <p:ph type="dt" sz="quarter" idx="10"/>
          </p:nvPr>
        </p:nvSpPr>
        <p:spPr/>
        <p:txBody>
          <a:bodyPr/>
          <a:lstStyle/>
          <a:p>
            <a:pPr>
              <a:defRPr/>
            </a:pPr>
            <a:r>
              <a:rPr lang="tr-TR" altLang="en-US"/>
              <a:t>Dec 13, 2018</a:t>
            </a:r>
            <a:endParaRPr lang="de-AT" altLang="en-US" dirty="0"/>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DBA928CD-3540-4A97-A98F-2EA418F58149}" type="slidenum">
              <a:rPr lang="de-AT" altLang="en-US"/>
              <a:pPr>
                <a:defRPr/>
              </a:pPr>
              <a:t>42</a:t>
            </a:fld>
            <a:endParaRPr lang="de-AT" altLang="en-US" dirty="0"/>
          </a:p>
        </p:txBody>
      </p:sp>
      <p:sp>
        <p:nvSpPr>
          <p:cNvPr id="57350" name="Rectangle 299"/>
          <p:cNvSpPr txBox="1">
            <a:spLocks noChangeArrowheads="1"/>
          </p:cNvSpPr>
          <p:nvPr/>
        </p:nvSpPr>
        <p:spPr bwMode="auto">
          <a:xfrm>
            <a:off x="500063" y="1600200"/>
            <a:ext cx="8175625" cy="4493096"/>
          </a:xfrm>
          <a:prstGeom prst="rect">
            <a:avLst/>
          </a:prstGeom>
          <a:gradFill flip="none" rotWithShape="1">
            <a:gsLst>
              <a:gs pos="0">
                <a:schemeClr val="accent2">
                  <a:lumMod val="20000"/>
                  <a:lumOff val="80000"/>
                  <a:shade val="30000"/>
                  <a:satMod val="115000"/>
                </a:schemeClr>
              </a:gs>
              <a:gs pos="50000">
                <a:schemeClr val="accent2">
                  <a:lumMod val="20000"/>
                  <a:lumOff val="80000"/>
                  <a:shade val="67500"/>
                  <a:satMod val="115000"/>
                </a:schemeClr>
              </a:gs>
              <a:gs pos="100000">
                <a:schemeClr val="accent2">
                  <a:lumMod val="20000"/>
                  <a:lumOff val="80000"/>
                  <a:shade val="100000"/>
                  <a:satMod val="115000"/>
                </a:schemeClr>
              </a:gs>
            </a:gsLst>
            <a:lin ang="13500000" scaled="1"/>
            <a:tileRect/>
          </a:gradFill>
          <a:ln w="28575">
            <a:solidFill>
              <a:schemeClr val="accent1"/>
            </a:solidFill>
            <a:prstDash val="solid"/>
            <a:headEnd/>
            <a:tailEnd/>
          </a:ln>
        </p:spPr>
        <p:style>
          <a:lnRef idx="1">
            <a:schemeClr val="accent6"/>
          </a:lnRef>
          <a:fillRef idx="2">
            <a:schemeClr val="accent6"/>
          </a:fillRef>
          <a:effectRef idx="1">
            <a:schemeClr val="accent6"/>
          </a:effectRef>
          <a:fontRef idx="minor">
            <a:schemeClr val="dk1"/>
          </a:fontRef>
        </p:style>
        <p:txBody>
          <a:bodyPr/>
          <a:lstStyle/>
          <a:p>
            <a:pPr marL="358775" indent="-358775">
              <a:spcBef>
                <a:spcPts val="400"/>
              </a:spcBef>
              <a:buClr>
                <a:schemeClr val="accent1"/>
              </a:buClr>
              <a:buSzPct val="65000"/>
              <a:defRPr/>
            </a:pPr>
            <a:r>
              <a:rPr lang="en-GB" sz="2000" dirty="0"/>
              <a:t>Capital asset pricing (CAP) model: describes the return </a:t>
            </a:r>
            <a:r>
              <a:rPr lang="en-GB" sz="2000" i="1" dirty="0" err="1"/>
              <a:t>R</a:t>
            </a:r>
            <a:r>
              <a:rPr lang="en-GB" sz="2000" baseline="-25000" dirty="0" err="1"/>
              <a:t>i</a:t>
            </a:r>
            <a:r>
              <a:rPr lang="en-GB" sz="2000" dirty="0"/>
              <a:t> of asset </a:t>
            </a:r>
            <a:r>
              <a:rPr lang="en-GB" sz="2000" i="1" dirty="0" err="1"/>
              <a:t>i</a:t>
            </a:r>
            <a:endParaRPr lang="en-GB" sz="2000" dirty="0"/>
          </a:p>
          <a:p>
            <a:pPr marL="358775" indent="-358775">
              <a:spcBef>
                <a:spcPts val="400"/>
              </a:spcBef>
              <a:buClr>
                <a:schemeClr val="accent1"/>
              </a:buClr>
              <a:buSzPct val="65000"/>
              <a:defRPr/>
            </a:pPr>
            <a:r>
              <a:rPr lang="en-GB" sz="2000" dirty="0"/>
              <a:t> 		</a:t>
            </a:r>
            <a:r>
              <a:rPr lang="en-GB" sz="2000" i="1" dirty="0" err="1"/>
              <a:t>R</a:t>
            </a:r>
            <a:r>
              <a:rPr lang="en-GB" sz="2000" baseline="-25000" dirty="0" err="1"/>
              <a:t>i</a:t>
            </a:r>
            <a:r>
              <a:rPr lang="en-GB" sz="2000" dirty="0"/>
              <a:t> - </a:t>
            </a:r>
            <a:r>
              <a:rPr lang="en-GB" sz="2000" i="1" dirty="0" err="1"/>
              <a:t>R</a:t>
            </a:r>
            <a:r>
              <a:rPr lang="en-GB" sz="2000" baseline="-25000" dirty="0" err="1"/>
              <a:t>f</a:t>
            </a:r>
            <a:r>
              <a:rPr lang="en-GB" sz="2000" dirty="0"/>
              <a:t> = </a:t>
            </a:r>
            <a:r>
              <a:rPr lang="en-GB" sz="2000" dirty="0" err="1"/>
              <a:t>β</a:t>
            </a:r>
            <a:r>
              <a:rPr lang="en-GB" sz="2000" baseline="-25000" dirty="0" err="1"/>
              <a:t>i</a:t>
            </a:r>
            <a:r>
              <a:rPr lang="en-GB" sz="2000" dirty="0"/>
              <a:t>(E{</a:t>
            </a:r>
            <a:r>
              <a:rPr lang="en-GB" sz="2000" i="1" dirty="0" err="1"/>
              <a:t>R</a:t>
            </a:r>
            <a:r>
              <a:rPr lang="en-GB" sz="2000" baseline="-25000" dirty="0" err="1"/>
              <a:t>m</a:t>
            </a:r>
            <a:r>
              <a:rPr lang="en-GB" sz="2000" dirty="0"/>
              <a:t>} – </a:t>
            </a:r>
            <a:r>
              <a:rPr lang="en-GB" sz="2000" i="1" dirty="0" err="1"/>
              <a:t>R</a:t>
            </a:r>
            <a:r>
              <a:rPr lang="en-GB" sz="2000" baseline="-25000" dirty="0" err="1"/>
              <a:t>f</a:t>
            </a:r>
            <a:r>
              <a:rPr lang="en-GB" sz="2000" dirty="0"/>
              <a:t>) + </a:t>
            </a:r>
            <a:r>
              <a:rPr lang="en-GB" sz="2000" dirty="0" err="1"/>
              <a:t>ε</a:t>
            </a:r>
            <a:r>
              <a:rPr lang="en-GB" sz="2000" baseline="-25000" dirty="0" err="1"/>
              <a:t>i</a:t>
            </a:r>
            <a:endParaRPr lang="en-GB" sz="2000" dirty="0"/>
          </a:p>
          <a:p>
            <a:pPr marL="358775" indent="-358775">
              <a:spcBef>
                <a:spcPts val="400"/>
              </a:spcBef>
              <a:defRPr/>
            </a:pPr>
            <a:r>
              <a:rPr lang="en-GB" sz="2000" i="1" dirty="0"/>
              <a:t>	</a:t>
            </a:r>
            <a:r>
              <a:rPr lang="en-GB" sz="2000" dirty="0"/>
              <a:t>with </a:t>
            </a:r>
          </a:p>
          <a:p>
            <a:pPr marL="719138" lvl="1" indent="-358775">
              <a:spcBef>
                <a:spcPts val="400"/>
              </a:spcBef>
              <a:buClr>
                <a:schemeClr val="tx2"/>
              </a:buClr>
              <a:buSzPct val="65000"/>
              <a:buFont typeface="Wingdings" pitchFamily="2" charset="2"/>
              <a:buChar char="q"/>
              <a:defRPr/>
            </a:pPr>
            <a:r>
              <a:rPr lang="en-GB" sz="2000" i="1" dirty="0" err="1"/>
              <a:t>R</a:t>
            </a:r>
            <a:r>
              <a:rPr lang="en-GB" sz="2000" baseline="-25000" dirty="0" err="1"/>
              <a:t>f</a:t>
            </a:r>
            <a:r>
              <a:rPr lang="en-GB" sz="2000" dirty="0"/>
              <a:t>: return of a risk-free asset</a:t>
            </a:r>
            <a:endParaRPr lang="en-GB" sz="2000" i="1" dirty="0"/>
          </a:p>
          <a:p>
            <a:pPr marL="719138" lvl="1" indent="-358775">
              <a:spcBef>
                <a:spcPts val="400"/>
              </a:spcBef>
              <a:buClr>
                <a:schemeClr val="tx2"/>
              </a:buClr>
              <a:buSzPct val="65000"/>
              <a:buFont typeface="Wingdings" pitchFamily="2" charset="2"/>
              <a:buChar char="q"/>
              <a:defRPr/>
            </a:pPr>
            <a:r>
              <a:rPr lang="en-GB" sz="2000" i="1" dirty="0" err="1"/>
              <a:t>R</a:t>
            </a:r>
            <a:r>
              <a:rPr lang="en-GB" sz="2000" baseline="-25000" dirty="0" err="1"/>
              <a:t>m</a:t>
            </a:r>
            <a:r>
              <a:rPr lang="en-GB" sz="2000" dirty="0"/>
              <a:t>: return of the market’s optimal portfolio</a:t>
            </a:r>
          </a:p>
          <a:p>
            <a:pPr marL="358775" indent="-358775">
              <a:spcBef>
                <a:spcPts val="400"/>
              </a:spcBef>
              <a:buClr>
                <a:schemeClr val="accent1"/>
              </a:buClr>
              <a:buSzPct val="65000"/>
              <a:buFont typeface="Wingdings" pitchFamily="2" charset="2"/>
              <a:buChar char="n"/>
              <a:defRPr/>
            </a:pPr>
            <a:r>
              <a:rPr lang="en-GB" sz="2000" dirty="0" err="1"/>
              <a:t>β</a:t>
            </a:r>
            <a:r>
              <a:rPr lang="en-GB" sz="2000" baseline="-25000" dirty="0" err="1"/>
              <a:t>i</a:t>
            </a:r>
            <a:r>
              <a:rPr lang="en-GB" sz="2000" dirty="0"/>
              <a:t>: indicates how strong fluctuations of the returns of asset </a:t>
            </a:r>
            <a:r>
              <a:rPr lang="en-GB" sz="2000" i="1" dirty="0" err="1"/>
              <a:t>i</a:t>
            </a:r>
            <a:r>
              <a:rPr lang="en-GB" sz="2000" dirty="0"/>
              <a:t> are determined by fluctuations of the market as a whole</a:t>
            </a:r>
          </a:p>
          <a:p>
            <a:pPr marL="358775" indent="-358775">
              <a:spcBef>
                <a:spcPts val="400"/>
              </a:spcBef>
              <a:buClr>
                <a:schemeClr val="accent1"/>
              </a:buClr>
              <a:buSzPct val="65000"/>
              <a:buFont typeface="Wingdings" pitchFamily="2" charset="2"/>
              <a:buChar char="n"/>
              <a:defRPr/>
            </a:pPr>
            <a:r>
              <a:rPr lang="en-GB" sz="2000" dirty="0"/>
              <a:t>Knowledge of the return difference </a:t>
            </a:r>
            <a:r>
              <a:rPr lang="en-GB" sz="2000" i="1" dirty="0" err="1"/>
              <a:t>R</a:t>
            </a:r>
            <a:r>
              <a:rPr lang="en-GB" sz="2000" baseline="-25000" dirty="0" err="1"/>
              <a:t>i</a:t>
            </a:r>
            <a:r>
              <a:rPr lang="en-GB" sz="2000" dirty="0"/>
              <a:t> - </a:t>
            </a:r>
            <a:r>
              <a:rPr lang="en-GB" sz="2000" i="1" dirty="0" err="1"/>
              <a:t>R</a:t>
            </a:r>
            <a:r>
              <a:rPr lang="en-GB" sz="2000" baseline="-25000" dirty="0" err="1"/>
              <a:t>f</a:t>
            </a:r>
            <a:r>
              <a:rPr lang="en-GB" sz="2000" dirty="0"/>
              <a:t> will give information on the return difference </a:t>
            </a:r>
            <a:r>
              <a:rPr lang="en-GB" sz="2000" i="1" dirty="0" err="1"/>
              <a:t>R</a:t>
            </a:r>
            <a:r>
              <a:rPr lang="en-GB" sz="2000" baseline="-25000" dirty="0" err="1"/>
              <a:t>j</a:t>
            </a:r>
            <a:r>
              <a:rPr lang="en-GB" sz="2000" dirty="0"/>
              <a:t> - </a:t>
            </a:r>
            <a:r>
              <a:rPr lang="en-GB" sz="2000" i="1" dirty="0" err="1"/>
              <a:t>R</a:t>
            </a:r>
            <a:r>
              <a:rPr lang="en-GB" sz="2000" baseline="-25000" dirty="0" err="1"/>
              <a:t>f</a:t>
            </a:r>
            <a:r>
              <a:rPr lang="en-GB" sz="2000" dirty="0"/>
              <a:t> of asset </a:t>
            </a:r>
            <a:r>
              <a:rPr lang="en-GB" sz="2000" i="1" dirty="0"/>
              <a:t>j</a:t>
            </a:r>
            <a:r>
              <a:rPr lang="en-GB" sz="2000" dirty="0"/>
              <a:t>, at least for some assets</a:t>
            </a:r>
          </a:p>
          <a:p>
            <a:pPr marL="358775" indent="-358775">
              <a:spcBef>
                <a:spcPts val="400"/>
              </a:spcBef>
              <a:buClr>
                <a:schemeClr val="accent1"/>
              </a:buClr>
              <a:buSzPct val="65000"/>
              <a:buFont typeface="Wingdings" pitchFamily="2" charset="2"/>
              <a:buChar char="n"/>
              <a:defRPr/>
            </a:pPr>
            <a:r>
              <a:rPr lang="en-GB" sz="2000" dirty="0"/>
              <a:t>Analysis of a set of assets </a:t>
            </a:r>
            <a:r>
              <a:rPr lang="en-GB" sz="2000" i="1" dirty="0" err="1"/>
              <a:t>i</a:t>
            </a:r>
            <a:r>
              <a:rPr lang="en-GB" sz="2000" dirty="0"/>
              <a:t> = 1, …, </a:t>
            </a:r>
            <a:r>
              <a:rPr lang="en-GB" sz="2000" i="1" dirty="0"/>
              <a:t>s</a:t>
            </a:r>
            <a:r>
              <a:rPr lang="en-GB" sz="2000" dirty="0"/>
              <a:t> </a:t>
            </a:r>
          </a:p>
          <a:p>
            <a:pPr marL="719138" lvl="2" indent="-358775">
              <a:spcBef>
                <a:spcPts val="400"/>
              </a:spcBef>
              <a:buClr>
                <a:schemeClr val="tx2"/>
              </a:buClr>
              <a:buSzPct val="65000"/>
              <a:buFont typeface="Wingdings" pitchFamily="2" charset="2"/>
              <a:buChar char="q"/>
              <a:defRPr/>
            </a:pPr>
            <a:r>
              <a:rPr lang="en-GB" sz="2000" dirty="0"/>
              <a:t>The error terms </a:t>
            </a:r>
            <a:r>
              <a:rPr lang="en-GB" sz="2000" dirty="0" err="1"/>
              <a:t>ε</a:t>
            </a:r>
            <a:r>
              <a:rPr lang="en-GB" sz="2000" baseline="-25000" dirty="0" err="1"/>
              <a:t>i</a:t>
            </a:r>
            <a:r>
              <a:rPr lang="en-GB" sz="2000" dirty="0"/>
              <a:t>,</a:t>
            </a:r>
            <a:r>
              <a:rPr lang="en-GB" sz="2000" baseline="-25000" dirty="0"/>
              <a:t> </a:t>
            </a:r>
            <a:r>
              <a:rPr lang="en-GB" sz="2000" i="1" dirty="0" err="1"/>
              <a:t>i</a:t>
            </a:r>
            <a:r>
              <a:rPr lang="en-GB" sz="2000" dirty="0"/>
              <a:t> = 1, …, </a:t>
            </a:r>
            <a:r>
              <a:rPr lang="en-GB" sz="2000" i="1" dirty="0"/>
              <a:t>s</a:t>
            </a:r>
            <a:r>
              <a:rPr lang="en-GB" sz="2000" dirty="0"/>
              <a:t>, represent common factors, e.g., inflation rate, have a common dependence structure </a:t>
            </a:r>
          </a:p>
          <a:p>
            <a:pPr marL="719138" lvl="1" indent="-358775">
              <a:spcBef>
                <a:spcPts val="400"/>
              </a:spcBef>
              <a:buClr>
                <a:schemeClr val="tx2"/>
              </a:buClr>
              <a:buSzPct val="65000"/>
              <a:buFont typeface="Wingdings" pitchFamily="2" charset="2"/>
              <a:buChar char="q"/>
              <a:defRPr/>
            </a:pPr>
            <a:r>
              <a:rPr lang="en-GB" sz="2000" dirty="0"/>
              <a:t>Efficient use of information: simultaneous analysis</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el 1"/>
          <p:cNvSpPr>
            <a:spLocks noGrp="1"/>
          </p:cNvSpPr>
          <p:nvPr>
            <p:ph type="title"/>
          </p:nvPr>
        </p:nvSpPr>
        <p:spPr/>
        <p:txBody>
          <a:bodyPr/>
          <a:lstStyle/>
          <a:p>
            <a:r>
              <a:rPr lang="en-GB" sz="4000" dirty="0">
                <a:latin typeface="Verdana" pitchFamily="34" charset="0"/>
              </a:rPr>
              <a:t>A Model for Investment</a:t>
            </a:r>
            <a:endParaRPr lang="en-GB" sz="4000" dirty="0"/>
          </a:p>
        </p:txBody>
      </p:sp>
      <p:sp>
        <p:nvSpPr>
          <p:cNvPr id="81923" name="Inhaltsplatzhalter 2"/>
          <p:cNvSpPr>
            <a:spLocks noGrp="1"/>
          </p:cNvSpPr>
          <p:nvPr>
            <p:ph idx="1"/>
          </p:nvPr>
        </p:nvSpPr>
        <p:spPr>
          <a:xfrm>
            <a:off x="457200" y="1600200"/>
            <a:ext cx="8218488" cy="4493095"/>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style>
          <a:lnRef idx="1">
            <a:schemeClr val="accent6"/>
          </a:lnRef>
          <a:fillRef idx="2">
            <a:schemeClr val="accent6"/>
          </a:fillRef>
          <a:effectRef idx="1">
            <a:schemeClr val="accent6"/>
          </a:effectRef>
          <a:fontRef idx="minor">
            <a:schemeClr val="dk1"/>
          </a:fontRef>
        </p:style>
        <p:txBody>
          <a:bodyPr/>
          <a:lstStyle/>
          <a:p>
            <a:pPr>
              <a:spcBef>
                <a:spcPts val="480"/>
              </a:spcBef>
              <a:buFont typeface="Wingdings" pitchFamily="2" charset="2"/>
              <a:buNone/>
              <a:defRPr/>
            </a:pPr>
            <a:r>
              <a:rPr lang="en-GB" sz="2000" dirty="0" err="1"/>
              <a:t>Grunfeld</a:t>
            </a:r>
            <a:r>
              <a:rPr lang="en-GB" sz="2000" dirty="0"/>
              <a:t> investment data (</a:t>
            </a:r>
            <a:r>
              <a:rPr lang="en-GB" sz="2000" dirty="0" err="1"/>
              <a:t>Grunfeld</a:t>
            </a:r>
            <a:r>
              <a:rPr lang="en-GB" sz="2000" dirty="0"/>
              <a:t> &amp; </a:t>
            </a:r>
            <a:r>
              <a:rPr lang="en-GB" sz="2000" dirty="0" err="1"/>
              <a:t>Griliches</a:t>
            </a:r>
            <a:r>
              <a:rPr lang="en-GB" sz="2000" dirty="0"/>
              <a:t>, 1960): Panel data set on gross investments </a:t>
            </a:r>
            <a:r>
              <a:rPr lang="en-GB" sz="2000" i="1" dirty="0" err="1"/>
              <a:t>I</a:t>
            </a:r>
            <a:r>
              <a:rPr lang="en-GB" sz="2000" baseline="-25000" dirty="0" err="1"/>
              <a:t>it</a:t>
            </a:r>
            <a:r>
              <a:rPr lang="en-GB" sz="2000" i="1" dirty="0"/>
              <a:t> </a:t>
            </a:r>
            <a:r>
              <a:rPr lang="en-GB" sz="2000" dirty="0"/>
              <a:t>of firms </a:t>
            </a:r>
            <a:r>
              <a:rPr lang="en-GB" sz="2000" i="1" dirty="0" err="1"/>
              <a:t>i</a:t>
            </a:r>
            <a:r>
              <a:rPr lang="en-GB" sz="2000" dirty="0"/>
              <a:t> = 1, ..., 6 over 20 years and related data </a:t>
            </a:r>
          </a:p>
          <a:p>
            <a:pPr>
              <a:spcBef>
                <a:spcPts val="480"/>
              </a:spcBef>
              <a:defRPr/>
            </a:pPr>
            <a:r>
              <a:rPr lang="en-GB" sz="2000" dirty="0"/>
              <a:t>Investment decisions are assumed to be determined by</a:t>
            </a:r>
            <a:endParaRPr lang="en-GB" sz="2000" i="1" dirty="0"/>
          </a:p>
          <a:p>
            <a:pPr>
              <a:spcBef>
                <a:spcPts val="480"/>
              </a:spcBef>
              <a:buFont typeface="Wingdings" pitchFamily="2" charset="2"/>
              <a:buNone/>
              <a:defRPr/>
            </a:pPr>
            <a:r>
              <a:rPr lang="en-GB" sz="2000" i="1" dirty="0"/>
              <a:t>		</a:t>
            </a:r>
            <a:r>
              <a:rPr lang="en-GB" sz="2000" i="1" dirty="0" err="1"/>
              <a:t>I</a:t>
            </a:r>
            <a:r>
              <a:rPr lang="en-GB" sz="2000" baseline="-25000" dirty="0" err="1"/>
              <a:t>it</a:t>
            </a:r>
            <a:r>
              <a:rPr lang="en-GB" sz="2000" i="1" dirty="0"/>
              <a:t> </a:t>
            </a:r>
            <a:r>
              <a:rPr lang="en-GB" sz="2000" dirty="0"/>
              <a:t>= β</a:t>
            </a:r>
            <a:r>
              <a:rPr lang="en-GB" sz="2000" baseline="-25000" dirty="0"/>
              <a:t>i1</a:t>
            </a:r>
            <a:r>
              <a:rPr lang="en-GB" sz="2000" dirty="0"/>
              <a:t> + β</a:t>
            </a:r>
            <a:r>
              <a:rPr lang="en-GB" sz="2000" baseline="-25000" dirty="0"/>
              <a:t>i2</a:t>
            </a:r>
            <a:r>
              <a:rPr lang="en-GB" sz="2000" i="1" dirty="0"/>
              <a:t>F</a:t>
            </a:r>
            <a:r>
              <a:rPr lang="en-GB" sz="2000" baseline="-25000" dirty="0"/>
              <a:t>it</a:t>
            </a:r>
            <a:r>
              <a:rPr lang="en-GB" sz="2000" i="1" dirty="0"/>
              <a:t> </a:t>
            </a:r>
            <a:r>
              <a:rPr lang="en-GB" sz="2000" dirty="0"/>
              <a:t>+ β</a:t>
            </a:r>
            <a:r>
              <a:rPr lang="en-GB" sz="2000" baseline="-25000" dirty="0"/>
              <a:t>i3</a:t>
            </a:r>
            <a:r>
              <a:rPr lang="en-GB" sz="2000" i="1" dirty="0"/>
              <a:t>C</a:t>
            </a:r>
            <a:r>
              <a:rPr lang="en-GB" sz="2000" baseline="-25000" dirty="0"/>
              <a:t>it</a:t>
            </a:r>
            <a:r>
              <a:rPr lang="en-GB" sz="2000" i="1" dirty="0"/>
              <a:t> </a:t>
            </a:r>
            <a:r>
              <a:rPr lang="en-GB" sz="2000" dirty="0"/>
              <a:t>+ </a:t>
            </a:r>
            <a:r>
              <a:rPr lang="en-GB" sz="2000" dirty="0" err="1"/>
              <a:t>ε</a:t>
            </a:r>
            <a:r>
              <a:rPr lang="en-GB" sz="2000" baseline="-25000" dirty="0" err="1"/>
              <a:t>it</a:t>
            </a:r>
            <a:endParaRPr lang="en-GB" sz="2000" dirty="0"/>
          </a:p>
          <a:p>
            <a:pPr>
              <a:spcBef>
                <a:spcPts val="480"/>
              </a:spcBef>
              <a:buFont typeface="Wingdings" pitchFamily="2" charset="2"/>
              <a:buNone/>
              <a:defRPr/>
            </a:pPr>
            <a:r>
              <a:rPr lang="en-GB" sz="2000" dirty="0"/>
              <a:t>	with </a:t>
            </a:r>
          </a:p>
          <a:p>
            <a:pPr lvl="1">
              <a:spcBef>
                <a:spcPts val="480"/>
              </a:spcBef>
              <a:defRPr/>
            </a:pPr>
            <a:r>
              <a:rPr lang="en-GB" sz="1800" i="1" dirty="0"/>
              <a:t>F</a:t>
            </a:r>
            <a:r>
              <a:rPr lang="en-GB" sz="1800" baseline="-25000" dirty="0"/>
              <a:t>it</a:t>
            </a:r>
            <a:r>
              <a:rPr lang="en-GB" sz="1800" dirty="0"/>
              <a:t>: market value of firm </a:t>
            </a:r>
            <a:r>
              <a:rPr lang="en-GB" sz="1800" i="1" dirty="0" err="1"/>
              <a:t>i</a:t>
            </a:r>
            <a:r>
              <a:rPr lang="en-GB" sz="1800" dirty="0"/>
              <a:t> at the end of year </a:t>
            </a:r>
            <a:r>
              <a:rPr lang="en-GB" sz="1800" i="1" dirty="0"/>
              <a:t>t</a:t>
            </a:r>
            <a:r>
              <a:rPr lang="en-GB" sz="1800" dirty="0"/>
              <a:t>-1</a:t>
            </a:r>
          </a:p>
          <a:p>
            <a:pPr lvl="1">
              <a:spcBef>
                <a:spcPts val="480"/>
              </a:spcBef>
              <a:defRPr/>
            </a:pPr>
            <a:r>
              <a:rPr lang="en-GB" sz="1800" i="1" dirty="0"/>
              <a:t>C</a:t>
            </a:r>
            <a:r>
              <a:rPr lang="en-GB" sz="1800" baseline="-25000" dirty="0"/>
              <a:t>it</a:t>
            </a:r>
            <a:r>
              <a:rPr lang="en-GB" sz="1800" dirty="0"/>
              <a:t>: value of stock of plant and equipment at the end of year</a:t>
            </a:r>
            <a:r>
              <a:rPr lang="en-GB" sz="1800" i="1" dirty="0"/>
              <a:t> t</a:t>
            </a:r>
            <a:r>
              <a:rPr lang="en-GB" sz="1800" dirty="0"/>
              <a:t>-1</a:t>
            </a:r>
          </a:p>
          <a:p>
            <a:pPr marL="360000" indent="-360000">
              <a:spcBef>
                <a:spcPts val="480"/>
              </a:spcBef>
              <a:defRPr/>
            </a:pPr>
            <a:r>
              <a:rPr lang="en-GB" sz="2000" dirty="0"/>
              <a:t>Simultaneous analysis of equations for the various firms </a:t>
            </a:r>
            <a:r>
              <a:rPr lang="en-GB" sz="2000" i="1" dirty="0" err="1"/>
              <a:t>i</a:t>
            </a:r>
            <a:r>
              <a:rPr lang="en-GB" sz="2000" dirty="0"/>
              <a:t>: efficient use of information </a:t>
            </a:r>
          </a:p>
          <a:p>
            <a:pPr marL="687025" lvl="1" indent="-360000">
              <a:spcBef>
                <a:spcPts val="480"/>
              </a:spcBef>
              <a:defRPr/>
            </a:pPr>
            <a:r>
              <a:rPr lang="en-GB" sz="1800" dirty="0"/>
              <a:t>Error terms for the firms include common factors such as economic climate </a:t>
            </a:r>
          </a:p>
          <a:p>
            <a:pPr marL="687025" lvl="1" indent="-360000">
              <a:spcBef>
                <a:spcPts val="480"/>
              </a:spcBef>
              <a:defRPr/>
            </a:pPr>
            <a:r>
              <a:rPr lang="en-GB" sz="1800" dirty="0"/>
              <a:t>Coefficients may be the same for the firms</a:t>
            </a:r>
          </a:p>
        </p:txBody>
      </p:sp>
      <p:sp>
        <p:nvSpPr>
          <p:cNvPr id="4" name="Datumsplatzhalter 3"/>
          <p:cNvSpPr>
            <a:spLocks noGrp="1"/>
          </p:cNvSpPr>
          <p:nvPr>
            <p:ph type="dt" sz="quarter" idx="10"/>
          </p:nvPr>
        </p:nvSpPr>
        <p:spPr/>
        <p:txBody>
          <a:bodyPr/>
          <a:lstStyle/>
          <a:p>
            <a:pPr>
              <a:defRPr/>
            </a:pPr>
            <a:r>
              <a:rPr lang="tr-TR" altLang="en-US"/>
              <a:t>Dec 13, 2018</a:t>
            </a:r>
            <a:endParaRPr lang="de-AT" altLang="en-US" dirty="0"/>
          </a:p>
        </p:txBody>
      </p:sp>
      <p:sp>
        <p:nvSpPr>
          <p:cNvPr id="5"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6" name="Foliennummernplatzhalter 5"/>
          <p:cNvSpPr>
            <a:spLocks noGrp="1"/>
          </p:cNvSpPr>
          <p:nvPr>
            <p:ph type="sldNum" sz="quarter" idx="12"/>
          </p:nvPr>
        </p:nvSpPr>
        <p:spPr/>
        <p:txBody>
          <a:bodyPr/>
          <a:lstStyle/>
          <a:p>
            <a:pPr>
              <a:defRPr/>
            </a:pPr>
            <a:fld id="{979C41FA-A45C-4250-9648-D1D295D992E3}" type="slidenum">
              <a:rPr lang="de-AT" altLang="en-US" smtClean="0"/>
              <a:pPr>
                <a:defRPr/>
              </a:pPr>
              <a:t>43</a:t>
            </a:fld>
            <a:endParaRPr lang="de-AT" altLang="en-US"/>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GB" sz="4000" dirty="0">
                <a:latin typeface="Verdana" pitchFamily="34" charset="0"/>
              </a:rPr>
              <a:t>The Hog Market</a:t>
            </a:r>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B31A4D82-8DF0-4D23-A74C-67588A2D997B}" type="slidenum">
              <a:rPr lang="de-AT" altLang="en-US"/>
              <a:pPr>
                <a:defRPr/>
              </a:pPr>
              <a:t>44</a:t>
            </a:fld>
            <a:endParaRPr lang="de-AT" altLang="en-US" dirty="0"/>
          </a:p>
        </p:txBody>
      </p:sp>
      <p:sp>
        <p:nvSpPr>
          <p:cNvPr id="84998" name="Rectangle 299"/>
          <p:cNvSpPr txBox="1">
            <a:spLocks noChangeArrowheads="1"/>
          </p:cNvSpPr>
          <p:nvPr/>
        </p:nvSpPr>
        <p:spPr bwMode="auto">
          <a:xfrm>
            <a:off x="500063" y="1600200"/>
            <a:ext cx="8175625" cy="4492625"/>
          </a:xfrm>
          <a:prstGeom prst="rect">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prstDash val="solid"/>
            <a:miter lim="800000"/>
            <a:headEnd/>
            <a:tailEnd/>
          </a:ln>
        </p:spPr>
        <p:txBody>
          <a:bodyPr/>
          <a:lstStyle/>
          <a:p>
            <a:pPr marL="360000" indent="-360000">
              <a:spcBef>
                <a:spcPts val="480"/>
              </a:spcBef>
              <a:buClr>
                <a:schemeClr val="accent1"/>
              </a:buClr>
              <a:buSzPct val="65000"/>
              <a:defRPr/>
            </a:pPr>
            <a:r>
              <a:rPr lang="en-GB" sz="2000" dirty="0"/>
              <a:t>Model equations:</a:t>
            </a:r>
          </a:p>
          <a:p>
            <a:pPr marL="571500" indent="-571500">
              <a:buFont typeface="Wingdings" pitchFamily="2" charset="2"/>
              <a:buNone/>
              <a:defRPr/>
            </a:pPr>
            <a:r>
              <a:rPr lang="en-GB" sz="2000" dirty="0"/>
              <a:t> 		</a:t>
            </a:r>
            <a:r>
              <a:rPr lang="en-GB" sz="2000" i="1" dirty="0" err="1"/>
              <a:t>Q</a:t>
            </a:r>
            <a:r>
              <a:rPr lang="en-GB" sz="2000" baseline="30000" dirty="0" err="1"/>
              <a:t>d</a:t>
            </a:r>
            <a:r>
              <a:rPr lang="en-GB" sz="2000" dirty="0"/>
              <a:t> = α</a:t>
            </a:r>
            <a:r>
              <a:rPr lang="en-GB" sz="2000" baseline="-25000" dirty="0"/>
              <a:t>1</a:t>
            </a:r>
            <a:r>
              <a:rPr lang="en-GB" sz="2000" dirty="0"/>
              <a:t> + α</a:t>
            </a:r>
            <a:r>
              <a:rPr lang="en-GB" sz="2000" baseline="-25000" dirty="0"/>
              <a:t>2</a:t>
            </a:r>
            <a:r>
              <a:rPr lang="en-GB" sz="2000" i="1" dirty="0"/>
              <a:t>P</a:t>
            </a:r>
            <a:r>
              <a:rPr lang="en-GB" sz="2000" dirty="0"/>
              <a:t> + α</a:t>
            </a:r>
            <a:r>
              <a:rPr lang="en-GB" sz="2000" baseline="-25000" dirty="0"/>
              <a:t>3</a:t>
            </a:r>
            <a:r>
              <a:rPr lang="en-GB" sz="2000" i="1" dirty="0"/>
              <a:t>Y</a:t>
            </a:r>
            <a:r>
              <a:rPr lang="en-GB" sz="2000" dirty="0"/>
              <a:t> + ε</a:t>
            </a:r>
            <a:r>
              <a:rPr lang="en-GB" sz="2000" baseline="-25000" dirty="0"/>
              <a:t>1</a:t>
            </a:r>
            <a:r>
              <a:rPr lang="en-GB" sz="2000" dirty="0"/>
              <a:t>  (demand equation)</a:t>
            </a:r>
            <a:endParaRPr lang="en-GB" sz="2000" baseline="-25000" dirty="0"/>
          </a:p>
          <a:p>
            <a:pPr marL="571500" indent="-571500">
              <a:buFont typeface="Wingdings" pitchFamily="2" charset="2"/>
              <a:buNone/>
              <a:defRPr/>
            </a:pPr>
            <a:r>
              <a:rPr lang="en-GB" sz="2000" dirty="0"/>
              <a:t>		</a:t>
            </a:r>
            <a:r>
              <a:rPr lang="en-GB" sz="2000" i="1" dirty="0"/>
              <a:t>Q</a:t>
            </a:r>
            <a:r>
              <a:rPr lang="en-GB" sz="2000" baseline="30000" dirty="0"/>
              <a:t>s</a:t>
            </a:r>
            <a:r>
              <a:rPr lang="en-GB" sz="2000" dirty="0"/>
              <a:t> = β</a:t>
            </a:r>
            <a:r>
              <a:rPr lang="en-GB" sz="2000" baseline="-25000" dirty="0"/>
              <a:t>1</a:t>
            </a:r>
            <a:r>
              <a:rPr lang="en-GB" sz="2000" dirty="0"/>
              <a:t> + β</a:t>
            </a:r>
            <a:r>
              <a:rPr lang="en-GB" sz="2000" baseline="-25000" dirty="0"/>
              <a:t>2</a:t>
            </a:r>
            <a:r>
              <a:rPr lang="en-GB" sz="2000" i="1" dirty="0"/>
              <a:t>P</a:t>
            </a:r>
            <a:r>
              <a:rPr lang="en-GB" sz="2000" dirty="0"/>
              <a:t> + β</a:t>
            </a:r>
            <a:r>
              <a:rPr lang="en-GB" sz="2000" baseline="-25000" dirty="0"/>
              <a:t>3</a:t>
            </a:r>
            <a:r>
              <a:rPr lang="en-GB" sz="2000" i="1" dirty="0"/>
              <a:t>Z</a:t>
            </a:r>
            <a:r>
              <a:rPr lang="en-GB" sz="2000" dirty="0"/>
              <a:t> + ε</a:t>
            </a:r>
            <a:r>
              <a:rPr lang="en-GB" sz="2000" baseline="-25000" dirty="0"/>
              <a:t>2</a:t>
            </a:r>
            <a:r>
              <a:rPr lang="en-GB" sz="2000" dirty="0"/>
              <a:t>   (supply equation)</a:t>
            </a:r>
            <a:endParaRPr lang="en-GB" sz="2000" baseline="-25000" dirty="0"/>
          </a:p>
          <a:p>
            <a:pPr marL="571500" indent="-571500">
              <a:buFont typeface="Wingdings" pitchFamily="2" charset="2"/>
              <a:buNone/>
              <a:defRPr/>
            </a:pPr>
            <a:r>
              <a:rPr lang="en-GB" sz="2000" dirty="0"/>
              <a:t>		</a:t>
            </a:r>
            <a:r>
              <a:rPr lang="en-GB" sz="2000" i="1" dirty="0" err="1"/>
              <a:t>Q</a:t>
            </a:r>
            <a:r>
              <a:rPr lang="en-GB" sz="2000" baseline="30000" dirty="0" err="1"/>
              <a:t>d</a:t>
            </a:r>
            <a:r>
              <a:rPr lang="en-GB" sz="2000" dirty="0"/>
              <a:t> = </a:t>
            </a:r>
            <a:r>
              <a:rPr lang="en-GB" sz="2000" i="1" dirty="0"/>
              <a:t>Q</a:t>
            </a:r>
            <a:r>
              <a:rPr lang="en-GB" sz="2000" baseline="30000" dirty="0"/>
              <a:t>s</a:t>
            </a:r>
            <a:r>
              <a:rPr lang="en-GB" sz="2000" dirty="0"/>
              <a:t> (equilibrium condition)</a:t>
            </a:r>
          </a:p>
          <a:p>
            <a:pPr marL="360000" indent="-360000">
              <a:spcBef>
                <a:spcPts val="480"/>
              </a:spcBef>
              <a:defRPr/>
            </a:pPr>
            <a:r>
              <a:rPr lang="en-GB" sz="2000" i="1" dirty="0"/>
              <a:t>	</a:t>
            </a:r>
            <a:r>
              <a:rPr lang="en-GB" sz="2000" dirty="0"/>
              <a:t>with </a:t>
            </a:r>
            <a:r>
              <a:rPr lang="en-GB" sz="2000" i="1" dirty="0" err="1"/>
              <a:t>Q</a:t>
            </a:r>
            <a:r>
              <a:rPr lang="en-GB" sz="2000" baseline="30000" dirty="0" err="1"/>
              <a:t>d</a:t>
            </a:r>
            <a:r>
              <a:rPr lang="en-GB" sz="2000" dirty="0"/>
              <a:t>: demanded quantity, </a:t>
            </a:r>
            <a:r>
              <a:rPr lang="en-GB" sz="2000" i="1" dirty="0"/>
              <a:t>Q</a:t>
            </a:r>
            <a:r>
              <a:rPr lang="en-GB" sz="2000" baseline="30000" dirty="0"/>
              <a:t>s</a:t>
            </a:r>
            <a:r>
              <a:rPr lang="en-GB" sz="2000" dirty="0"/>
              <a:t>: supplied quantity, </a:t>
            </a:r>
            <a:r>
              <a:rPr lang="en-GB" sz="2000" i="1" dirty="0"/>
              <a:t>P</a:t>
            </a:r>
            <a:r>
              <a:rPr lang="en-GB" sz="2000" dirty="0"/>
              <a:t>: price, </a:t>
            </a:r>
            <a:r>
              <a:rPr lang="en-GB" sz="2000" i="1" dirty="0"/>
              <a:t>Y</a:t>
            </a:r>
            <a:r>
              <a:rPr lang="en-GB" sz="2000" dirty="0"/>
              <a:t>: income, and </a:t>
            </a:r>
            <a:r>
              <a:rPr lang="en-GB" sz="2000" i="1" dirty="0"/>
              <a:t>Z</a:t>
            </a:r>
            <a:r>
              <a:rPr lang="en-GB" sz="2000" dirty="0"/>
              <a:t>: costs of production, or</a:t>
            </a:r>
          </a:p>
          <a:p>
            <a:pPr marL="571500" indent="-571500">
              <a:buFont typeface="Wingdings" pitchFamily="2" charset="2"/>
              <a:buNone/>
              <a:defRPr/>
            </a:pPr>
            <a:r>
              <a:rPr lang="en-GB" sz="2000" dirty="0"/>
              <a:t> 		</a:t>
            </a:r>
            <a:r>
              <a:rPr lang="en-GB" sz="2000" i="1" dirty="0"/>
              <a:t>Q</a:t>
            </a:r>
            <a:r>
              <a:rPr lang="en-GB" sz="2000" dirty="0"/>
              <a:t> = α</a:t>
            </a:r>
            <a:r>
              <a:rPr lang="en-GB" sz="2000" baseline="-25000" dirty="0"/>
              <a:t>1</a:t>
            </a:r>
            <a:r>
              <a:rPr lang="en-GB" sz="2000" dirty="0"/>
              <a:t> + α</a:t>
            </a:r>
            <a:r>
              <a:rPr lang="en-GB" sz="2000" baseline="-25000" dirty="0"/>
              <a:t>2</a:t>
            </a:r>
            <a:r>
              <a:rPr lang="en-GB" sz="2000" i="1" dirty="0"/>
              <a:t>P</a:t>
            </a:r>
            <a:r>
              <a:rPr lang="en-GB" sz="2000" dirty="0"/>
              <a:t> + α</a:t>
            </a:r>
            <a:r>
              <a:rPr lang="en-GB" sz="2000" baseline="-25000" dirty="0"/>
              <a:t>3</a:t>
            </a:r>
            <a:r>
              <a:rPr lang="en-GB" sz="2000" i="1" dirty="0"/>
              <a:t>Y</a:t>
            </a:r>
            <a:r>
              <a:rPr lang="en-GB" sz="2000" dirty="0"/>
              <a:t> + ε</a:t>
            </a:r>
            <a:r>
              <a:rPr lang="en-GB" sz="2000" baseline="-25000" dirty="0"/>
              <a:t>1</a:t>
            </a:r>
            <a:r>
              <a:rPr lang="en-GB" sz="2000" dirty="0"/>
              <a:t>  (demand equation)</a:t>
            </a:r>
            <a:endParaRPr lang="en-GB" sz="2000" baseline="-25000" dirty="0"/>
          </a:p>
          <a:p>
            <a:pPr marL="571500" indent="-571500">
              <a:buFont typeface="Wingdings" pitchFamily="2" charset="2"/>
              <a:buNone/>
              <a:defRPr/>
            </a:pPr>
            <a:r>
              <a:rPr lang="en-GB" sz="2000" dirty="0"/>
              <a:t>		</a:t>
            </a:r>
            <a:r>
              <a:rPr lang="en-GB" sz="2000" i="1" dirty="0"/>
              <a:t>Q</a:t>
            </a:r>
            <a:r>
              <a:rPr lang="en-GB" sz="2000" dirty="0"/>
              <a:t> = β</a:t>
            </a:r>
            <a:r>
              <a:rPr lang="en-GB" sz="2000" baseline="-25000" dirty="0"/>
              <a:t>1</a:t>
            </a:r>
            <a:r>
              <a:rPr lang="en-GB" sz="2000" dirty="0"/>
              <a:t> + β</a:t>
            </a:r>
            <a:r>
              <a:rPr lang="en-GB" sz="2000" baseline="-25000" dirty="0"/>
              <a:t>2</a:t>
            </a:r>
            <a:r>
              <a:rPr lang="en-GB" sz="2000" i="1" dirty="0"/>
              <a:t>P</a:t>
            </a:r>
            <a:r>
              <a:rPr lang="en-GB" sz="2000" dirty="0"/>
              <a:t> + β</a:t>
            </a:r>
            <a:r>
              <a:rPr lang="en-GB" sz="2000" baseline="-25000" dirty="0"/>
              <a:t>3</a:t>
            </a:r>
            <a:r>
              <a:rPr lang="en-GB" sz="2000" i="1" dirty="0"/>
              <a:t>Z</a:t>
            </a:r>
            <a:r>
              <a:rPr lang="en-GB" sz="2000" dirty="0"/>
              <a:t> + ε</a:t>
            </a:r>
            <a:r>
              <a:rPr lang="en-GB" sz="2000" baseline="-25000" dirty="0"/>
              <a:t>2</a:t>
            </a:r>
            <a:r>
              <a:rPr lang="en-GB" sz="2000" dirty="0"/>
              <a:t>   (supply equation)</a:t>
            </a:r>
            <a:endParaRPr lang="en-GB" sz="2000" baseline="-25000" dirty="0"/>
          </a:p>
          <a:p>
            <a:pPr marL="360000" indent="-360000">
              <a:spcBef>
                <a:spcPts val="480"/>
              </a:spcBef>
              <a:buClr>
                <a:schemeClr val="accent1"/>
              </a:buClr>
              <a:buSzPct val="65000"/>
              <a:buFont typeface="Wingdings" pitchFamily="2" charset="2"/>
              <a:buChar char="n"/>
              <a:defRPr/>
            </a:pPr>
            <a:r>
              <a:rPr lang="en-GB" sz="2000" dirty="0">
                <a:latin typeface="+mn-lt"/>
              </a:rPr>
              <a:t>Model describes quantity and price of </a:t>
            </a:r>
            <a:r>
              <a:rPr lang="en-GB" sz="2000" dirty="0"/>
              <a:t>the equilibrium transactions </a:t>
            </a:r>
            <a:endParaRPr lang="en-GB" sz="2000" dirty="0">
              <a:latin typeface="+mn-lt"/>
            </a:endParaRPr>
          </a:p>
          <a:p>
            <a:pPr marL="360000" indent="-360000">
              <a:spcBef>
                <a:spcPts val="480"/>
              </a:spcBef>
              <a:buClr>
                <a:schemeClr val="accent1"/>
              </a:buClr>
              <a:buSzPct val="65000"/>
              <a:buFont typeface="Wingdings" pitchFamily="2" charset="2"/>
              <a:buChar char="n"/>
              <a:defRPr/>
            </a:pPr>
            <a:r>
              <a:rPr lang="en-GB" sz="2000" dirty="0">
                <a:latin typeface="+mn-lt"/>
              </a:rPr>
              <a:t>Model determines simultaneously </a:t>
            </a:r>
            <a:r>
              <a:rPr lang="en-GB" sz="2000" i="1" dirty="0">
                <a:latin typeface="+mn-lt"/>
              </a:rPr>
              <a:t>Q</a:t>
            </a:r>
            <a:r>
              <a:rPr lang="en-GB" sz="2000" dirty="0">
                <a:latin typeface="+mn-lt"/>
              </a:rPr>
              <a:t> and </a:t>
            </a:r>
            <a:r>
              <a:rPr lang="en-GB" sz="2000" i="1" dirty="0">
                <a:latin typeface="+mn-lt"/>
              </a:rPr>
              <a:t>P</a:t>
            </a:r>
            <a:r>
              <a:rPr lang="en-GB" sz="2000" dirty="0">
                <a:latin typeface="+mn-lt"/>
              </a:rPr>
              <a:t>, given </a:t>
            </a:r>
            <a:r>
              <a:rPr lang="en-GB" sz="2000" i="1" dirty="0">
                <a:latin typeface="+mn-lt"/>
              </a:rPr>
              <a:t>Y</a:t>
            </a:r>
            <a:r>
              <a:rPr lang="en-GB" sz="2000" dirty="0">
                <a:latin typeface="+mn-lt"/>
              </a:rPr>
              <a:t> and </a:t>
            </a:r>
            <a:r>
              <a:rPr lang="en-GB" sz="2000" i="1" dirty="0">
                <a:latin typeface="+mn-lt"/>
              </a:rPr>
              <a:t>Z</a:t>
            </a:r>
          </a:p>
          <a:p>
            <a:pPr marL="360000" indent="-360000">
              <a:spcBef>
                <a:spcPts val="480"/>
              </a:spcBef>
              <a:buClr>
                <a:schemeClr val="accent1"/>
              </a:buClr>
              <a:buSzPct val="65000"/>
              <a:buFont typeface="Wingdings" pitchFamily="2" charset="2"/>
              <a:buChar char="n"/>
              <a:defRPr/>
            </a:pPr>
            <a:r>
              <a:rPr lang="en-GB" sz="2000" dirty="0">
                <a:latin typeface="+mn-lt"/>
              </a:rPr>
              <a:t>Error terms </a:t>
            </a:r>
          </a:p>
          <a:p>
            <a:pPr marL="720000" lvl="2" indent="-360000">
              <a:spcBef>
                <a:spcPts val="480"/>
              </a:spcBef>
              <a:buClr>
                <a:schemeClr val="tx2"/>
              </a:buClr>
              <a:buSzPct val="65000"/>
              <a:buFont typeface="Wingdings" pitchFamily="2" charset="2"/>
              <a:buChar char="q"/>
              <a:defRPr/>
            </a:pPr>
            <a:r>
              <a:rPr lang="en-GB" sz="1800" dirty="0"/>
              <a:t>May be correlated: </a:t>
            </a:r>
            <a:r>
              <a:rPr lang="en-GB" sz="1800" dirty="0" err="1"/>
              <a:t>Cov</a:t>
            </a:r>
            <a:r>
              <a:rPr lang="en-GB" sz="1800" dirty="0"/>
              <a:t>{ε</a:t>
            </a:r>
            <a:r>
              <a:rPr lang="en-GB" sz="1800" baseline="-25000" dirty="0"/>
              <a:t>1</a:t>
            </a:r>
            <a:r>
              <a:rPr lang="en-GB" sz="1800" dirty="0"/>
              <a:t>, ε</a:t>
            </a:r>
            <a:r>
              <a:rPr lang="en-GB" sz="1800" baseline="-25000" dirty="0"/>
              <a:t>2</a:t>
            </a:r>
            <a:r>
              <a:rPr lang="en-GB" sz="1800" dirty="0"/>
              <a:t>} ≠ 0 </a:t>
            </a:r>
          </a:p>
          <a:p>
            <a:pPr marL="360000" indent="-360000">
              <a:spcBef>
                <a:spcPts val="480"/>
              </a:spcBef>
              <a:buClr>
                <a:schemeClr val="accent1"/>
              </a:buClr>
              <a:buSzPct val="65000"/>
              <a:buFont typeface="Wingdings" pitchFamily="2" charset="2"/>
              <a:buChar char="n"/>
              <a:defRPr/>
            </a:pPr>
            <a:r>
              <a:rPr lang="en-GB" sz="2000" dirty="0"/>
              <a:t>Simultaneous analysis necessary for efficient use of information</a:t>
            </a:r>
            <a:endParaRPr lang="en-GB" sz="2000" i="1" dirty="0"/>
          </a:p>
          <a:p>
            <a:pPr marL="262800" lvl="1" indent="-360000">
              <a:spcBef>
                <a:spcPts val="480"/>
              </a:spcBef>
              <a:buClr>
                <a:schemeClr val="tx2"/>
              </a:buClr>
              <a:buSzPct val="65000"/>
              <a:defRPr/>
            </a:pPr>
            <a:endParaRPr lang="en-GB" sz="1800"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GB" sz="4000" dirty="0">
                <a:latin typeface="Verdana" pitchFamily="34" charset="0"/>
              </a:rPr>
              <a:t>Examples of Multi-equation Models</a:t>
            </a:r>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DB2F0F13-4577-41A1-B37A-574E4CA82693}" type="slidenum">
              <a:rPr lang="de-AT" altLang="en-US"/>
              <a:pPr>
                <a:defRPr/>
              </a:pPr>
              <a:t>45</a:t>
            </a:fld>
            <a:endParaRPr lang="de-AT" altLang="en-US" dirty="0"/>
          </a:p>
        </p:txBody>
      </p:sp>
      <p:sp>
        <p:nvSpPr>
          <p:cNvPr id="65542" name="Rectangle 299"/>
          <p:cNvSpPr txBox="1">
            <a:spLocks noChangeArrowheads="1"/>
          </p:cNvSpPr>
          <p:nvPr/>
        </p:nvSpPr>
        <p:spPr bwMode="auto">
          <a:xfrm>
            <a:off x="500063" y="1600200"/>
            <a:ext cx="8043862" cy="4329113"/>
          </a:xfrm>
          <a:prstGeom prst="rect">
            <a:avLst/>
          </a:prstGeom>
          <a:noFill/>
          <a:ln w="9525">
            <a:noFill/>
            <a:miter lim="800000"/>
            <a:headEnd/>
            <a:tailEnd/>
          </a:ln>
        </p:spPr>
        <p:txBody>
          <a:bodyPr/>
          <a:lstStyle/>
          <a:p>
            <a:pPr marL="358775" indent="-358775">
              <a:lnSpc>
                <a:spcPct val="90000"/>
              </a:lnSpc>
              <a:spcBef>
                <a:spcPts val="475"/>
              </a:spcBef>
              <a:buClr>
                <a:schemeClr val="accent1"/>
              </a:buClr>
              <a:buSzPct val="65000"/>
            </a:pPr>
            <a:r>
              <a:rPr lang="en-GB" sz="2000" dirty="0"/>
              <a:t>Multivariate regression models</a:t>
            </a:r>
          </a:p>
          <a:p>
            <a:pPr marL="358775" indent="-358775">
              <a:lnSpc>
                <a:spcPct val="90000"/>
              </a:lnSpc>
              <a:spcBef>
                <a:spcPts val="475"/>
              </a:spcBef>
              <a:buClr>
                <a:schemeClr val="accent1"/>
              </a:buClr>
              <a:buSzPct val="65000"/>
              <a:buFont typeface="Wingdings" pitchFamily="2" charset="2"/>
              <a:buChar char="n"/>
            </a:pPr>
            <a:r>
              <a:rPr lang="en-GB" sz="2000" dirty="0"/>
              <a:t>Capital asset pricing (CAP) model: for all assets, return </a:t>
            </a:r>
            <a:r>
              <a:rPr lang="en-GB" sz="2000" i="1" dirty="0" err="1"/>
              <a:t>R</a:t>
            </a:r>
            <a:r>
              <a:rPr lang="en-GB" sz="2000" baseline="-25000" dirty="0" err="1"/>
              <a:t>i</a:t>
            </a:r>
            <a:r>
              <a:rPr lang="en-GB" sz="2000" dirty="0"/>
              <a:t> (or risk premium </a:t>
            </a:r>
            <a:r>
              <a:rPr lang="en-GB" sz="2000" i="1" dirty="0" err="1"/>
              <a:t>R</a:t>
            </a:r>
            <a:r>
              <a:rPr lang="en-GB" sz="2000" baseline="-25000" dirty="0" err="1"/>
              <a:t>i</a:t>
            </a:r>
            <a:r>
              <a:rPr lang="en-GB" sz="2000" dirty="0"/>
              <a:t> – </a:t>
            </a:r>
            <a:r>
              <a:rPr lang="en-GB" sz="2000" i="1" dirty="0" err="1"/>
              <a:t>R</a:t>
            </a:r>
            <a:r>
              <a:rPr lang="en-GB" sz="2000" baseline="-25000" dirty="0" err="1"/>
              <a:t>f</a:t>
            </a:r>
            <a:r>
              <a:rPr lang="en-GB" sz="2000" dirty="0"/>
              <a:t>) is a function of E{</a:t>
            </a:r>
            <a:r>
              <a:rPr lang="en-GB" sz="2000" i="1" dirty="0" err="1"/>
              <a:t>R</a:t>
            </a:r>
            <a:r>
              <a:rPr lang="en-GB" sz="2000" baseline="-25000" dirty="0" err="1"/>
              <a:t>m</a:t>
            </a:r>
            <a:r>
              <a:rPr lang="en-GB" sz="2000" dirty="0"/>
              <a:t>} – </a:t>
            </a:r>
            <a:r>
              <a:rPr lang="en-GB" sz="2000" i="1" dirty="0" err="1"/>
              <a:t>R</a:t>
            </a:r>
            <a:r>
              <a:rPr lang="en-GB" sz="2000" baseline="-25000" dirty="0" err="1"/>
              <a:t>f</a:t>
            </a:r>
            <a:r>
              <a:rPr lang="en-GB" sz="2000" dirty="0"/>
              <a:t>; dependence structure of the error terms caused by common variables </a:t>
            </a:r>
          </a:p>
          <a:p>
            <a:pPr marL="358775" indent="-358775">
              <a:lnSpc>
                <a:spcPct val="90000"/>
              </a:lnSpc>
              <a:spcBef>
                <a:spcPts val="475"/>
              </a:spcBef>
              <a:buClr>
                <a:schemeClr val="accent1"/>
              </a:buClr>
              <a:buSzPct val="65000"/>
              <a:buFont typeface="Wingdings" pitchFamily="2" charset="2"/>
              <a:buChar char="n"/>
            </a:pPr>
            <a:r>
              <a:rPr lang="en-GB" sz="2000" dirty="0"/>
              <a:t>Model for investment: firm-specific regressors, dependence structure of the error terms like in CAP model </a:t>
            </a:r>
          </a:p>
          <a:p>
            <a:pPr marL="358775" indent="-358775">
              <a:lnSpc>
                <a:spcPct val="90000"/>
              </a:lnSpc>
              <a:spcBef>
                <a:spcPts val="475"/>
              </a:spcBef>
              <a:buClr>
                <a:schemeClr val="accent1"/>
              </a:buClr>
              <a:buSzPct val="65000"/>
              <a:buFont typeface="Wingdings" pitchFamily="2" charset="2"/>
              <a:buChar char="n"/>
            </a:pPr>
            <a:r>
              <a:rPr lang="en-GB" sz="2000" dirty="0"/>
              <a:t>Seemingly unrelated regression (SUR) models</a:t>
            </a:r>
          </a:p>
          <a:p>
            <a:pPr marL="358775" indent="-358775">
              <a:lnSpc>
                <a:spcPct val="90000"/>
              </a:lnSpc>
              <a:spcBef>
                <a:spcPts val="475"/>
              </a:spcBef>
              <a:buClr>
                <a:schemeClr val="accent1"/>
              </a:buClr>
              <a:buSzPct val="65000"/>
            </a:pPr>
            <a:r>
              <a:rPr lang="en-GB" sz="2000" dirty="0"/>
              <a:t>Simultaneous equations models</a:t>
            </a:r>
          </a:p>
          <a:p>
            <a:pPr marL="358775" indent="-358775">
              <a:lnSpc>
                <a:spcPct val="90000"/>
              </a:lnSpc>
              <a:spcBef>
                <a:spcPct val="20000"/>
              </a:spcBef>
              <a:buClr>
                <a:schemeClr val="accent1"/>
              </a:buClr>
              <a:buSzPct val="65000"/>
              <a:buFont typeface="Wingdings" pitchFamily="2" charset="2"/>
              <a:buChar char="n"/>
            </a:pPr>
            <a:r>
              <a:rPr lang="en-GB" sz="2000" dirty="0"/>
              <a:t>Hog market model: endogenous regressors, dependence structure of error terms</a:t>
            </a:r>
          </a:p>
          <a:p>
            <a:pPr marL="358775" indent="-358775">
              <a:lnSpc>
                <a:spcPct val="90000"/>
              </a:lnSpc>
              <a:spcBef>
                <a:spcPct val="20000"/>
              </a:spcBef>
              <a:buClr>
                <a:schemeClr val="accent1"/>
              </a:buClr>
              <a:buSzPct val="65000"/>
              <a:buFont typeface="Wingdings" pitchFamily="2" charset="2"/>
              <a:buChar char="n"/>
            </a:pPr>
            <a:r>
              <a:rPr lang="en-GB" sz="2000" dirty="0"/>
              <a:t>Klein’s model I: endogenous regressors, dynamic model, dependence of error terms from different equations and possibly over time</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pPr eaLnBrk="1" hangingPunct="1"/>
            <a:r>
              <a:rPr lang="en-GB" sz="4000" dirty="0">
                <a:latin typeface="Verdana" pitchFamily="34" charset="0"/>
              </a:rPr>
              <a:t>Single- vs. Multi-equation Models</a:t>
            </a:r>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245B0617-D161-4F5D-BA8E-3F3262082911}" type="slidenum">
              <a:rPr lang="de-AT" altLang="en-US"/>
              <a:pPr>
                <a:defRPr/>
              </a:pPr>
              <a:t>46</a:t>
            </a:fld>
            <a:endParaRPr lang="de-AT" altLang="en-US" dirty="0"/>
          </a:p>
        </p:txBody>
      </p:sp>
      <p:sp>
        <p:nvSpPr>
          <p:cNvPr id="6" name="Rectangle 299"/>
          <p:cNvSpPr txBox="1">
            <a:spLocks noChangeArrowheads="1"/>
          </p:cNvSpPr>
          <p:nvPr/>
        </p:nvSpPr>
        <p:spPr bwMode="auto">
          <a:xfrm>
            <a:off x="457200" y="1600200"/>
            <a:ext cx="8043863" cy="4329113"/>
          </a:xfrm>
          <a:prstGeom prst="rect">
            <a:avLst/>
          </a:prstGeom>
          <a:noFill/>
          <a:ln w="9525">
            <a:noFill/>
            <a:miter lim="800000"/>
            <a:headEnd/>
            <a:tailEnd/>
          </a:ln>
          <a:effectLst/>
        </p:spPr>
        <p:txBody>
          <a:bodyPr/>
          <a:lstStyle/>
          <a:p>
            <a:pPr marL="457200" indent="-457200">
              <a:lnSpc>
                <a:spcPct val="90000"/>
              </a:lnSpc>
              <a:spcBef>
                <a:spcPct val="20000"/>
              </a:spcBef>
              <a:buClr>
                <a:schemeClr val="accent1"/>
              </a:buClr>
              <a:buSzPct val="100000"/>
              <a:defRPr/>
            </a:pPr>
            <a:r>
              <a:rPr lang="en-GB" sz="2000" dirty="0"/>
              <a:t>Complications for estimation of parameters of multi-equation models: </a:t>
            </a:r>
          </a:p>
          <a:p>
            <a:pPr marL="342900" indent="-342900">
              <a:lnSpc>
                <a:spcPct val="90000"/>
              </a:lnSpc>
              <a:spcBef>
                <a:spcPct val="20000"/>
              </a:spcBef>
              <a:buClr>
                <a:schemeClr val="accent1"/>
              </a:buClr>
              <a:buSzPct val="65000"/>
              <a:buFont typeface="Wingdings" pitchFamily="2" charset="2"/>
              <a:buChar char="n"/>
              <a:defRPr/>
            </a:pPr>
            <a:r>
              <a:rPr lang="en-GB" sz="2000" dirty="0"/>
              <a:t>Dependence structure of error terms</a:t>
            </a:r>
          </a:p>
          <a:p>
            <a:pPr marL="342900" indent="-342900">
              <a:lnSpc>
                <a:spcPct val="90000"/>
              </a:lnSpc>
              <a:spcBef>
                <a:spcPct val="20000"/>
              </a:spcBef>
              <a:buClr>
                <a:schemeClr val="accent1"/>
              </a:buClr>
              <a:buSzPct val="65000"/>
              <a:buFont typeface="Wingdings" pitchFamily="2" charset="2"/>
              <a:buChar char="n"/>
              <a:defRPr/>
            </a:pPr>
            <a:r>
              <a:rPr lang="en-GB" sz="2000" dirty="0"/>
              <a:t>Violation of exogeneity of regressors</a:t>
            </a:r>
          </a:p>
          <a:p>
            <a:pPr marL="342900" indent="-342900">
              <a:lnSpc>
                <a:spcPct val="90000"/>
              </a:lnSpc>
              <a:spcBef>
                <a:spcPct val="20000"/>
              </a:spcBef>
              <a:buClr>
                <a:schemeClr val="accent1"/>
              </a:buClr>
              <a:buSzPct val="65000"/>
              <a:defRPr/>
            </a:pPr>
            <a:r>
              <a:rPr lang="en-GB" sz="2000" dirty="0"/>
              <a:t>Example: Hog market model, demand equation </a:t>
            </a:r>
          </a:p>
          <a:p>
            <a:pPr marL="342900" indent="-342900">
              <a:lnSpc>
                <a:spcPct val="90000"/>
              </a:lnSpc>
              <a:spcBef>
                <a:spcPct val="20000"/>
              </a:spcBef>
              <a:buClr>
                <a:schemeClr val="accent1"/>
              </a:buClr>
              <a:buSzPct val="65000"/>
              <a:defRPr/>
            </a:pPr>
            <a:r>
              <a:rPr lang="en-GB" sz="2000" i="1" dirty="0"/>
              <a:t>		Q</a:t>
            </a:r>
            <a:r>
              <a:rPr lang="en-GB" sz="2000" dirty="0"/>
              <a:t> = α</a:t>
            </a:r>
            <a:r>
              <a:rPr lang="en-GB" sz="2000" baseline="-25000" dirty="0"/>
              <a:t>1</a:t>
            </a:r>
            <a:r>
              <a:rPr lang="en-GB" sz="2000" dirty="0"/>
              <a:t> + α</a:t>
            </a:r>
            <a:r>
              <a:rPr lang="en-GB" sz="2000" baseline="-25000" dirty="0"/>
              <a:t>2</a:t>
            </a:r>
            <a:r>
              <a:rPr lang="en-GB" sz="2000" i="1" dirty="0"/>
              <a:t>P</a:t>
            </a:r>
            <a:r>
              <a:rPr lang="en-GB" sz="2000" dirty="0"/>
              <a:t> + α</a:t>
            </a:r>
            <a:r>
              <a:rPr lang="en-GB" sz="2000" baseline="-25000" dirty="0"/>
              <a:t>3</a:t>
            </a:r>
            <a:r>
              <a:rPr lang="en-GB" sz="2000" i="1" dirty="0"/>
              <a:t>Y</a:t>
            </a:r>
            <a:r>
              <a:rPr lang="en-GB" sz="2000" dirty="0"/>
              <a:t> + ε</a:t>
            </a:r>
            <a:r>
              <a:rPr lang="en-GB" sz="2000" baseline="-25000" dirty="0"/>
              <a:t>1</a:t>
            </a:r>
            <a:endParaRPr lang="en-GB" sz="2000" dirty="0"/>
          </a:p>
          <a:p>
            <a:pPr marL="342900" indent="-342900">
              <a:lnSpc>
                <a:spcPct val="90000"/>
              </a:lnSpc>
              <a:spcBef>
                <a:spcPct val="20000"/>
              </a:spcBef>
              <a:buClr>
                <a:schemeClr val="accent1"/>
              </a:buClr>
              <a:buSzPct val="65000"/>
              <a:buFont typeface="Wingdings" pitchFamily="2" charset="2"/>
              <a:buChar char="n"/>
              <a:defRPr/>
            </a:pPr>
            <a:r>
              <a:rPr lang="en-GB" sz="2000" dirty="0"/>
              <a:t>Covariance matrix of ε = (ε</a:t>
            </a:r>
            <a:r>
              <a:rPr lang="en-GB" sz="2000" baseline="-25000" dirty="0"/>
              <a:t>1</a:t>
            </a:r>
            <a:r>
              <a:rPr lang="en-GB" sz="2000" dirty="0"/>
              <a:t>, ε</a:t>
            </a:r>
            <a:r>
              <a:rPr lang="en-GB" sz="2000" baseline="-25000" dirty="0"/>
              <a:t>2</a:t>
            </a:r>
            <a:r>
              <a:rPr lang="en-GB" sz="2000" dirty="0"/>
              <a:t>)’</a:t>
            </a:r>
          </a:p>
          <a:p>
            <a:pPr marL="342900" indent="-342900">
              <a:lnSpc>
                <a:spcPct val="90000"/>
              </a:lnSpc>
              <a:spcBef>
                <a:spcPct val="20000"/>
              </a:spcBef>
              <a:buClr>
                <a:schemeClr val="accent1"/>
              </a:buClr>
              <a:buSzPct val="65000"/>
              <a:buFont typeface="Wingdings" pitchFamily="2" charset="2"/>
              <a:buChar char="n"/>
              <a:defRPr/>
            </a:pPr>
            <a:endParaRPr lang="en-GB" dirty="0"/>
          </a:p>
          <a:p>
            <a:pPr marL="342900" indent="-342900">
              <a:lnSpc>
                <a:spcPct val="90000"/>
              </a:lnSpc>
              <a:spcBef>
                <a:spcPct val="20000"/>
              </a:spcBef>
              <a:buClr>
                <a:schemeClr val="accent1"/>
              </a:buClr>
              <a:buSzPct val="65000"/>
              <a:buFont typeface="Wingdings" pitchFamily="2" charset="2"/>
              <a:buChar char="n"/>
              <a:defRPr/>
            </a:pPr>
            <a:endParaRPr lang="en-GB" sz="2800" dirty="0"/>
          </a:p>
          <a:p>
            <a:pPr marL="342900" indent="-342900">
              <a:lnSpc>
                <a:spcPct val="90000"/>
              </a:lnSpc>
              <a:spcBef>
                <a:spcPct val="20000"/>
              </a:spcBef>
              <a:buClr>
                <a:schemeClr val="accent1"/>
              </a:buClr>
              <a:buSzPct val="65000"/>
              <a:buFont typeface="Wingdings" pitchFamily="2" charset="2"/>
              <a:buChar char="n"/>
              <a:defRPr/>
            </a:pPr>
            <a:r>
              <a:rPr lang="en-GB" sz="2000" i="1" dirty="0"/>
              <a:t>P</a:t>
            </a:r>
            <a:r>
              <a:rPr lang="en-GB" sz="2000" dirty="0"/>
              <a:t> is not exogenous: </a:t>
            </a:r>
            <a:r>
              <a:rPr lang="en-GB" sz="2000" dirty="0" err="1"/>
              <a:t>Cov</a:t>
            </a:r>
            <a:r>
              <a:rPr lang="en-GB" sz="2000" dirty="0"/>
              <a:t>{</a:t>
            </a:r>
            <a:r>
              <a:rPr lang="en-GB" sz="2000" i="1" dirty="0"/>
              <a:t>P</a:t>
            </a:r>
            <a:r>
              <a:rPr lang="en-GB" sz="2000" dirty="0"/>
              <a:t>,ε</a:t>
            </a:r>
            <a:r>
              <a:rPr lang="en-GB" sz="2000" baseline="-25000" dirty="0"/>
              <a:t>1</a:t>
            </a:r>
            <a:r>
              <a:rPr lang="en-GB" sz="2000" dirty="0"/>
              <a:t>} = (σ</a:t>
            </a:r>
            <a:r>
              <a:rPr lang="en-GB" sz="2000" baseline="-25000" dirty="0"/>
              <a:t>1</a:t>
            </a:r>
            <a:r>
              <a:rPr lang="en-GB" sz="2000" baseline="30000" dirty="0"/>
              <a:t>2</a:t>
            </a:r>
            <a:r>
              <a:rPr lang="en-GB" sz="2000" dirty="0"/>
              <a:t> - σ</a:t>
            </a:r>
            <a:r>
              <a:rPr lang="en-GB" sz="2000" baseline="-25000" dirty="0"/>
              <a:t>12</a:t>
            </a:r>
            <a:r>
              <a:rPr lang="en-GB" sz="2000" dirty="0"/>
              <a:t>)/(β</a:t>
            </a:r>
            <a:r>
              <a:rPr lang="en-GB" sz="2000" baseline="-25000" dirty="0"/>
              <a:t>2 </a:t>
            </a:r>
            <a:r>
              <a:rPr lang="en-GB" sz="2000" dirty="0"/>
              <a:t>- α</a:t>
            </a:r>
            <a:r>
              <a:rPr lang="en-GB" sz="2000" baseline="-25000" dirty="0"/>
              <a:t>2</a:t>
            </a:r>
            <a:r>
              <a:rPr lang="en-GB" sz="2000" dirty="0"/>
              <a:t>) ≠ 0</a:t>
            </a:r>
          </a:p>
          <a:p>
            <a:pPr marL="342900" indent="-342900">
              <a:lnSpc>
                <a:spcPct val="90000"/>
              </a:lnSpc>
              <a:spcBef>
                <a:spcPct val="20000"/>
              </a:spcBef>
              <a:buClr>
                <a:schemeClr val="accent1"/>
              </a:buClr>
              <a:buSzPct val="65000"/>
              <a:defRPr/>
            </a:pPr>
            <a:r>
              <a:rPr lang="en-GB" sz="2000" dirty="0"/>
              <a:t>Statistical analysis of multi-equation models requires methods adapted to these features</a:t>
            </a:r>
          </a:p>
        </p:txBody>
      </p:sp>
      <p:graphicFrame>
        <p:nvGraphicFramePr>
          <p:cNvPr id="2050" name="Object 2"/>
          <p:cNvGraphicFramePr>
            <a:graphicFrameLocks noChangeAspect="1"/>
          </p:cNvGraphicFramePr>
          <p:nvPr/>
        </p:nvGraphicFramePr>
        <p:xfrm>
          <a:off x="1495425" y="3614478"/>
          <a:ext cx="2201863" cy="795338"/>
        </p:xfrm>
        <a:graphic>
          <a:graphicData uri="http://schemas.openxmlformats.org/presentationml/2006/ole">
            <mc:AlternateContent xmlns:mc="http://schemas.openxmlformats.org/markup-compatibility/2006">
              <mc:Choice xmlns:v="urn:schemas-microsoft-com:vml" Requires="v">
                <p:oleObj spid="_x0000_s148496" name="Equation" r:id="rId4" imgW="1333440" imgH="482400" progId="Equation.DSMT4">
                  <p:embed/>
                </p:oleObj>
              </mc:Choice>
              <mc:Fallback>
                <p:oleObj name="Equation" r:id="rId4" imgW="1333440" imgH="48240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95425" y="3614478"/>
                        <a:ext cx="2201863" cy="7953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r>
              <a:rPr lang="en-US" sz="4000">
                <a:latin typeface="Verdana" pitchFamily="34" charset="0"/>
              </a:rPr>
              <a:t>Multi-equation Models: Estimation of Parameters</a:t>
            </a:r>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37" name="Foliennummernplatzhalter 5"/>
          <p:cNvSpPr>
            <a:spLocks noGrp="1"/>
          </p:cNvSpPr>
          <p:nvPr>
            <p:ph type="sldNum" sz="quarter" idx="12"/>
          </p:nvPr>
        </p:nvSpPr>
        <p:spPr/>
        <p:txBody>
          <a:bodyPr/>
          <a:lstStyle/>
          <a:p>
            <a:pPr>
              <a:defRPr/>
            </a:pPr>
            <a:fld id="{5DB91683-ECB9-401F-B6D9-367E42001E2D}" type="slidenum">
              <a:rPr lang="de-AT" altLang="en-US"/>
              <a:pPr>
                <a:defRPr/>
              </a:pPr>
              <a:t>47</a:t>
            </a:fld>
            <a:endParaRPr lang="de-AT" altLang="en-US" dirty="0"/>
          </a:p>
        </p:txBody>
      </p:sp>
      <p:sp>
        <p:nvSpPr>
          <p:cNvPr id="61446" name="Rectangle 299"/>
          <p:cNvSpPr txBox="1">
            <a:spLocks noChangeArrowheads="1"/>
          </p:cNvSpPr>
          <p:nvPr/>
        </p:nvSpPr>
        <p:spPr bwMode="auto">
          <a:xfrm>
            <a:off x="457200" y="1600200"/>
            <a:ext cx="8043863" cy="4329113"/>
          </a:xfrm>
          <a:prstGeom prst="rect">
            <a:avLst/>
          </a:prstGeom>
          <a:noFill/>
          <a:ln w="9525">
            <a:noFill/>
            <a:miter lim="800000"/>
            <a:headEnd/>
            <a:tailEnd/>
          </a:ln>
        </p:spPr>
        <p:txBody>
          <a:bodyPr/>
          <a:lstStyle/>
          <a:p>
            <a:pPr marL="342900" indent="-342900">
              <a:lnSpc>
                <a:spcPct val="90000"/>
              </a:lnSpc>
              <a:spcBef>
                <a:spcPct val="20000"/>
              </a:spcBef>
              <a:buClr>
                <a:schemeClr val="accent1"/>
              </a:buClr>
              <a:buSzPct val="65000"/>
            </a:pPr>
            <a:r>
              <a:rPr lang="en-GB" sz="2000" dirty="0"/>
              <a:t>Estimation procedures </a:t>
            </a:r>
          </a:p>
          <a:p>
            <a:pPr marL="342900" indent="-342900">
              <a:lnSpc>
                <a:spcPct val="90000"/>
              </a:lnSpc>
              <a:spcBef>
                <a:spcPct val="20000"/>
              </a:spcBef>
              <a:buClr>
                <a:schemeClr val="accent1"/>
              </a:buClr>
              <a:buSzPct val="65000"/>
              <a:buFont typeface="Wingdings" pitchFamily="2" charset="2"/>
              <a:buChar char="n"/>
            </a:pPr>
            <a:r>
              <a:rPr lang="en-GB" sz="2000" dirty="0"/>
              <a:t>Multivariate regression models </a:t>
            </a:r>
          </a:p>
          <a:p>
            <a:pPr marL="800100" lvl="1" indent="-342900">
              <a:lnSpc>
                <a:spcPct val="90000"/>
              </a:lnSpc>
              <a:spcBef>
                <a:spcPct val="20000"/>
              </a:spcBef>
              <a:buClr>
                <a:schemeClr val="tx2"/>
              </a:buClr>
              <a:buSzPct val="65000"/>
              <a:buFont typeface="Wingdings" pitchFamily="2" charset="2"/>
              <a:buChar char="q"/>
            </a:pPr>
            <a:r>
              <a:rPr lang="en-GB" sz="2000" dirty="0"/>
              <a:t>FGLS , GLS, ML</a:t>
            </a:r>
          </a:p>
          <a:p>
            <a:pPr marL="342900" indent="-342900">
              <a:lnSpc>
                <a:spcPct val="90000"/>
              </a:lnSpc>
              <a:spcBef>
                <a:spcPct val="20000"/>
              </a:spcBef>
              <a:buClr>
                <a:schemeClr val="accent1"/>
              </a:buClr>
              <a:buSzPct val="65000"/>
              <a:buFont typeface="Wingdings" pitchFamily="2" charset="2"/>
              <a:buChar char="n"/>
            </a:pPr>
            <a:r>
              <a:rPr lang="en-GB" sz="2000" dirty="0"/>
              <a:t>Simultaneous equations models </a:t>
            </a:r>
          </a:p>
          <a:p>
            <a:pPr marL="800100" lvl="1" indent="-342900">
              <a:lnSpc>
                <a:spcPct val="90000"/>
              </a:lnSpc>
              <a:spcBef>
                <a:spcPct val="20000"/>
              </a:spcBef>
              <a:buClr>
                <a:schemeClr val="tx2"/>
              </a:buClr>
              <a:buSzPct val="65000"/>
              <a:buFont typeface="Wingdings" pitchFamily="2" charset="2"/>
              <a:buChar char="q"/>
            </a:pPr>
            <a:r>
              <a:rPr lang="en-GB" sz="2000" dirty="0"/>
              <a:t>Single equation methods: indirect least squares (ILS), two stage least squares (TSLS), limited information ML (LIML)</a:t>
            </a:r>
          </a:p>
          <a:p>
            <a:pPr marL="800100" lvl="1" indent="-342900">
              <a:lnSpc>
                <a:spcPct val="90000"/>
              </a:lnSpc>
              <a:spcBef>
                <a:spcPct val="20000"/>
              </a:spcBef>
              <a:buClr>
                <a:schemeClr val="tx2"/>
              </a:buClr>
              <a:buSzPct val="65000"/>
              <a:buFont typeface="Wingdings" pitchFamily="2" charset="2"/>
              <a:buChar char="q"/>
            </a:pPr>
            <a:r>
              <a:rPr lang="en-GB" sz="2000" dirty="0"/>
              <a:t>System methods of estimation: three stage least squares (3SLS), full information ML (FIML)</a:t>
            </a:r>
          </a:p>
          <a:p>
            <a:pPr marL="800100" lvl="1" indent="-342900">
              <a:lnSpc>
                <a:spcPct val="90000"/>
              </a:lnSpc>
              <a:spcBef>
                <a:spcPct val="20000"/>
              </a:spcBef>
              <a:buClr>
                <a:schemeClr val="tx2"/>
              </a:buClr>
              <a:buSzPct val="65000"/>
              <a:buFont typeface="Wingdings" pitchFamily="2" charset="2"/>
              <a:buChar char="q"/>
            </a:pPr>
            <a:r>
              <a:rPr lang="en-GB" sz="2000" dirty="0"/>
              <a:t>Dynamic models: estimation methods for vector autoregressive (VAR) and vector error correction (VEC) models</a:t>
            </a:r>
          </a:p>
          <a:p>
            <a:pPr marL="342900" indent="-342900">
              <a:lnSpc>
                <a:spcPct val="90000"/>
              </a:lnSpc>
              <a:spcBef>
                <a:spcPct val="20000"/>
              </a:spcBef>
              <a:buClr>
                <a:schemeClr val="accent1"/>
              </a:buClr>
              <a:buSzPct val="65000"/>
              <a:buFont typeface="Wingdings" pitchFamily="2" charset="2"/>
              <a:buChar char="n"/>
            </a:pPr>
            <a:endParaRPr lang="en-US" sz="2000" dirty="0"/>
          </a:p>
          <a:p>
            <a:pPr marL="342900" indent="-342900">
              <a:lnSpc>
                <a:spcPct val="90000"/>
              </a:lnSpc>
              <a:spcBef>
                <a:spcPct val="20000"/>
              </a:spcBef>
              <a:buClr>
                <a:schemeClr val="accent1"/>
              </a:buClr>
              <a:buSzPct val="65000"/>
            </a:pP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bg1">
                    <a:lumMod val="50000"/>
                  </a:schemeClr>
                </a:solidFill>
              </a:rPr>
              <a:t>The GIV Estimator </a:t>
            </a:r>
          </a:p>
          <a:p>
            <a:pPr>
              <a:spcBef>
                <a:spcPts val="500"/>
              </a:spcBef>
              <a:defRPr/>
            </a:pPr>
            <a:r>
              <a:rPr lang="en-GB" sz="2000" dirty="0">
                <a:solidFill>
                  <a:schemeClr val="bg1">
                    <a:lumMod val="50000"/>
                  </a:schemeClr>
                </a:solidFill>
              </a:rPr>
              <a:t>GMM Estimation</a:t>
            </a:r>
          </a:p>
          <a:p>
            <a:pPr>
              <a:spcBef>
                <a:spcPts val="500"/>
              </a:spcBef>
              <a:defRPr/>
            </a:pPr>
            <a:r>
              <a:rPr lang="en-GB" sz="2000" dirty="0">
                <a:solidFill>
                  <a:schemeClr val="bg1">
                    <a:lumMod val="50000"/>
                  </a:schemeClr>
                </a:solidFill>
              </a:rPr>
              <a:t>Econometric Models</a:t>
            </a:r>
          </a:p>
          <a:p>
            <a:pPr>
              <a:spcBef>
                <a:spcPts val="500"/>
              </a:spcBef>
              <a:defRPr/>
            </a:pPr>
            <a:r>
              <a:rPr lang="en-GB" sz="2000" dirty="0">
                <a:solidFill>
                  <a:schemeClr val="bg1">
                    <a:lumMod val="50000"/>
                  </a:schemeClr>
                </a:solidFill>
              </a:rPr>
              <a:t>Dynamic Models</a:t>
            </a:r>
          </a:p>
          <a:p>
            <a:pPr>
              <a:spcBef>
                <a:spcPts val="500"/>
              </a:spcBef>
              <a:defRPr/>
            </a:pPr>
            <a:r>
              <a:rPr lang="en-GB" sz="2000" dirty="0">
                <a:solidFill>
                  <a:schemeClr val="bg1">
                    <a:lumMod val="50000"/>
                  </a:schemeClr>
                </a:solidFill>
              </a:rPr>
              <a:t>Multi-equation Models</a:t>
            </a:r>
          </a:p>
          <a:p>
            <a:pPr>
              <a:spcBef>
                <a:spcPts val="500"/>
              </a:spcBef>
              <a:defRPr/>
            </a:pPr>
            <a:r>
              <a:rPr lang="en-GB" sz="2000" dirty="0"/>
              <a:t>Time Series Models</a:t>
            </a:r>
          </a:p>
          <a:p>
            <a:pPr>
              <a:spcBef>
                <a:spcPts val="500"/>
              </a:spcBef>
              <a:defRPr/>
            </a:pPr>
            <a:r>
              <a:rPr lang="en-GB" sz="2000" dirty="0">
                <a:solidFill>
                  <a:schemeClr val="bg1">
                    <a:lumMod val="50000"/>
                  </a:schemeClr>
                </a:solidFill>
              </a:rPr>
              <a:t>Models for Limited Dependent Variables</a:t>
            </a:r>
          </a:p>
          <a:p>
            <a:pPr>
              <a:spcBef>
                <a:spcPts val="500"/>
              </a:spcBef>
              <a:defRPr/>
            </a:pPr>
            <a:r>
              <a:rPr lang="en-GB" sz="2000" dirty="0">
                <a:solidFill>
                  <a:schemeClr val="bg1">
                    <a:lumMod val="50000"/>
                  </a:schemeClr>
                </a:solidFill>
              </a:rPr>
              <a:t>Panel Data Models</a:t>
            </a:r>
          </a:p>
          <a:p>
            <a:pPr>
              <a:spcBef>
                <a:spcPts val="500"/>
              </a:spcBef>
              <a:defRPr/>
            </a:pPr>
            <a:r>
              <a:rPr lang="en-GB" sz="2000" dirty="0">
                <a:solidFill>
                  <a:schemeClr val="bg1">
                    <a:lumMod val="50000"/>
                  </a:schemeClr>
                </a:solidFill>
              </a:rPr>
              <a:t>Econometrics II</a:t>
            </a: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730C0096-B529-4A7B-A76F-E814CAEC93DE}" type="slidenum">
              <a:rPr lang="de-AT" altLang="en-US"/>
              <a:pPr>
                <a:defRPr/>
              </a:pPr>
              <a:t>48</a:t>
            </a:fld>
            <a:endParaRPr lang="de-AT" altLang="en-US"/>
          </a:p>
        </p:txBody>
      </p:sp>
      <p:graphicFrame>
        <p:nvGraphicFramePr>
          <p:cNvPr id="20482"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20508"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3"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0509"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39C1783C-927F-449D-BC64-C2A5FFC60D53}" type="slidenum">
              <a:rPr lang="de-AT" altLang="en-US"/>
              <a:pPr>
                <a:defRPr/>
              </a:pPr>
              <a:t>49</a:t>
            </a:fld>
            <a:endParaRPr lang="de-AT" altLang="en-US"/>
          </a:p>
        </p:txBody>
      </p:sp>
      <p:sp>
        <p:nvSpPr>
          <p:cNvPr id="21509" name="Rectangle 2"/>
          <p:cNvSpPr>
            <a:spLocks noGrp="1" noChangeArrowheads="1"/>
          </p:cNvSpPr>
          <p:nvPr>
            <p:ph type="title"/>
          </p:nvPr>
        </p:nvSpPr>
        <p:spPr/>
        <p:txBody>
          <a:bodyPr/>
          <a:lstStyle/>
          <a:p>
            <a:r>
              <a:rPr lang="en-GB" sz="4000" dirty="0">
                <a:latin typeface="Verdana" pitchFamily="34" charset="0"/>
              </a:rPr>
              <a:t>Types of Trend</a:t>
            </a:r>
            <a:endParaRPr lang="en-GB" sz="2400" dirty="0">
              <a:latin typeface="Verdana" pitchFamily="34" charset="0"/>
            </a:endParaRPr>
          </a:p>
        </p:txBody>
      </p:sp>
      <p:sp>
        <p:nvSpPr>
          <p:cNvPr id="694275" name="Rectangle 3"/>
          <p:cNvSpPr>
            <a:spLocks noGrp="1" noChangeArrowheads="1"/>
          </p:cNvSpPr>
          <p:nvPr>
            <p:ph type="body" sz="half" idx="1"/>
          </p:nvPr>
        </p:nvSpPr>
        <p:spPr>
          <a:xfrm>
            <a:off x="457200" y="1484313"/>
            <a:ext cx="8219256" cy="4530725"/>
          </a:xfrm>
        </p:spPr>
        <p:txBody>
          <a:bodyPr/>
          <a:lstStyle/>
          <a:p>
            <a:pPr marL="360000" indent="-360000">
              <a:buFont typeface="Wingdings" pitchFamily="2" charset="2"/>
              <a:buNone/>
              <a:defRPr/>
            </a:pPr>
            <a:r>
              <a:rPr lang="en-GB" sz="2000" dirty="0"/>
              <a:t>Trend: The expected value of a process {</a:t>
            </a:r>
            <a:r>
              <a:rPr lang="en-GB" sz="2000" i="1" dirty="0" err="1"/>
              <a:t>Y</a:t>
            </a:r>
            <a:r>
              <a:rPr lang="en-GB" sz="2000" baseline="-25000" dirty="0" err="1"/>
              <a:t>t</a:t>
            </a:r>
            <a:r>
              <a:rPr lang="en-GB" sz="2000" dirty="0"/>
              <a:t>, </a:t>
            </a:r>
            <a:r>
              <a:rPr lang="en-GB" sz="2000" i="1" dirty="0"/>
              <a:t>t</a:t>
            </a:r>
            <a:r>
              <a:rPr lang="en-GB" sz="2000" dirty="0"/>
              <a:t> = 1, 2, ... } increases or decreases with time</a:t>
            </a:r>
            <a:endParaRPr lang="en-GB" sz="2000" i="1" dirty="0"/>
          </a:p>
          <a:p>
            <a:pPr marL="360000" indent="-360000">
              <a:defRPr/>
            </a:pPr>
            <a:r>
              <a:rPr lang="en-GB" sz="2000" dirty="0"/>
              <a:t>Deterministic trend: a function </a:t>
            </a:r>
            <a:r>
              <a:rPr lang="en-GB" sz="2000" i="1" dirty="0"/>
              <a:t>f</a:t>
            </a:r>
            <a:r>
              <a:rPr lang="en-GB" sz="2000" dirty="0"/>
              <a:t>(</a:t>
            </a:r>
            <a:r>
              <a:rPr lang="en-GB" sz="2000" i="1" dirty="0"/>
              <a:t>t</a:t>
            </a:r>
            <a:r>
              <a:rPr lang="en-GB" sz="2000" dirty="0"/>
              <a:t>) of the time </a:t>
            </a:r>
            <a:r>
              <a:rPr lang="en-GB" sz="2000" i="1" dirty="0"/>
              <a:t>t</a:t>
            </a:r>
            <a:r>
              <a:rPr lang="en-GB" sz="2000" dirty="0"/>
              <a:t>, describing the evolution of E{</a:t>
            </a:r>
            <a:r>
              <a:rPr lang="en-GB" sz="2000" i="1" dirty="0" err="1"/>
              <a:t>Y</a:t>
            </a:r>
            <a:r>
              <a:rPr lang="en-GB" sz="2000" baseline="-25000" dirty="0" err="1"/>
              <a:t>t</a:t>
            </a:r>
            <a:r>
              <a:rPr lang="en-GB" sz="2000" dirty="0"/>
              <a:t>} over time</a:t>
            </a:r>
          </a:p>
          <a:p>
            <a:pPr marL="360000" indent="-360000">
              <a:buFont typeface="Wingdings" pitchFamily="2" charset="2"/>
              <a:buNone/>
              <a:defRPr/>
            </a:pPr>
            <a:r>
              <a:rPr lang="en-GB" sz="2000" dirty="0"/>
              <a:t>		</a:t>
            </a:r>
            <a:r>
              <a:rPr lang="en-GB" sz="2000" i="1" dirty="0"/>
              <a:t> </a:t>
            </a:r>
            <a:r>
              <a:rPr lang="en-GB" sz="2000" i="1" dirty="0" err="1"/>
              <a:t>Y</a:t>
            </a:r>
            <a:r>
              <a:rPr lang="en-GB" sz="2000" baseline="-25000" dirty="0" err="1"/>
              <a:t>t</a:t>
            </a:r>
            <a:r>
              <a:rPr lang="en-GB" sz="2000" dirty="0"/>
              <a:t> = </a:t>
            </a:r>
            <a:r>
              <a:rPr lang="en-GB" sz="2000" i="1" dirty="0"/>
              <a:t>f</a:t>
            </a:r>
            <a:r>
              <a:rPr lang="en-GB" sz="2000" dirty="0"/>
              <a:t>(</a:t>
            </a:r>
            <a:r>
              <a:rPr lang="en-GB" sz="2000" i="1" dirty="0"/>
              <a:t>t</a:t>
            </a:r>
            <a:r>
              <a:rPr lang="en-GB" sz="2000" dirty="0"/>
              <a:t>) + </a:t>
            </a:r>
            <a:r>
              <a:rPr lang="en-GB" sz="2000" dirty="0" err="1"/>
              <a:t>ε</a:t>
            </a:r>
            <a:r>
              <a:rPr lang="en-GB" sz="2000" baseline="-25000" dirty="0" err="1"/>
              <a:t>t</a:t>
            </a:r>
            <a:r>
              <a:rPr lang="en-GB" sz="2000" dirty="0"/>
              <a:t>, </a:t>
            </a:r>
            <a:r>
              <a:rPr lang="en-GB" sz="2000" dirty="0" err="1"/>
              <a:t>ε</a:t>
            </a:r>
            <a:r>
              <a:rPr lang="en-GB" sz="2000" baseline="-25000" dirty="0" err="1"/>
              <a:t>t</a:t>
            </a:r>
            <a:r>
              <a:rPr lang="en-GB" sz="2000" dirty="0"/>
              <a:t>: white noise </a:t>
            </a:r>
          </a:p>
          <a:p>
            <a:pPr marL="360000" indent="-360000">
              <a:buFont typeface="Wingdings" pitchFamily="2" charset="2"/>
              <a:buNone/>
              <a:defRPr/>
            </a:pPr>
            <a:r>
              <a:rPr lang="en-GB" sz="2000" dirty="0"/>
              <a:t>	Example: </a:t>
            </a:r>
            <a:r>
              <a:rPr lang="en-GB" sz="2000" i="1" dirty="0" err="1"/>
              <a:t>Y</a:t>
            </a:r>
            <a:r>
              <a:rPr lang="en-GB" sz="2000" baseline="-25000" dirty="0" err="1"/>
              <a:t>t</a:t>
            </a:r>
            <a:r>
              <a:rPr lang="en-GB" sz="2000" dirty="0"/>
              <a:t> = α + </a:t>
            </a:r>
            <a:r>
              <a:rPr lang="en-GB" sz="2000" dirty="0" err="1">
                <a:cs typeface="Arial"/>
              </a:rPr>
              <a:t>β</a:t>
            </a:r>
            <a:r>
              <a:rPr lang="en-GB" sz="2000" i="1" dirty="0" err="1"/>
              <a:t>t</a:t>
            </a:r>
            <a:r>
              <a:rPr lang="en-GB" sz="2000" dirty="0"/>
              <a:t> + </a:t>
            </a:r>
            <a:r>
              <a:rPr lang="en-GB" sz="2000" dirty="0" err="1"/>
              <a:t>ε</a:t>
            </a:r>
            <a:r>
              <a:rPr lang="en-GB" sz="2000" baseline="-25000" dirty="0" err="1"/>
              <a:t>t</a:t>
            </a:r>
            <a:r>
              <a:rPr lang="en-GB" sz="2000" dirty="0"/>
              <a:t> describes a linear trend of </a:t>
            </a:r>
            <a:r>
              <a:rPr lang="en-GB" sz="2000" i="1" dirty="0"/>
              <a:t>Y</a:t>
            </a:r>
            <a:r>
              <a:rPr lang="en-GB" sz="2000" dirty="0"/>
              <a:t>; an increasing trend corresponds to </a:t>
            </a:r>
            <a:r>
              <a:rPr lang="en-GB" sz="2000" dirty="0">
                <a:cs typeface="Arial"/>
              </a:rPr>
              <a:t>β </a:t>
            </a:r>
            <a:r>
              <a:rPr lang="en-GB" sz="2000" dirty="0"/>
              <a:t>&gt; 0</a:t>
            </a:r>
          </a:p>
          <a:p>
            <a:pPr marL="360000" indent="-360000">
              <a:defRPr/>
            </a:pPr>
            <a:r>
              <a:rPr lang="en-GB" sz="2000" dirty="0"/>
              <a:t>Stochastic trend: </a:t>
            </a:r>
            <a:r>
              <a:rPr lang="en-GB" sz="2000" i="1" dirty="0" err="1"/>
              <a:t>Y</a:t>
            </a:r>
            <a:r>
              <a:rPr lang="en-GB" sz="2000" baseline="-25000" dirty="0" err="1"/>
              <a:t>t</a:t>
            </a:r>
            <a:r>
              <a:rPr lang="en-GB" sz="2000" dirty="0"/>
              <a:t> = δ + </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or </a:t>
            </a:r>
          </a:p>
          <a:p>
            <a:pPr marL="360000" indent="-360000">
              <a:buFont typeface="Wingdings" pitchFamily="2" charset="2"/>
              <a:buNone/>
              <a:defRPr/>
            </a:pPr>
            <a:r>
              <a:rPr lang="en-GB" sz="2000" dirty="0"/>
              <a:t>		</a:t>
            </a:r>
            <a:r>
              <a:rPr lang="en-GB" sz="2000" dirty="0" err="1"/>
              <a:t>Δ</a:t>
            </a:r>
            <a:r>
              <a:rPr lang="en-GB" sz="2000" i="1" dirty="0" err="1"/>
              <a:t>Y</a:t>
            </a:r>
            <a:r>
              <a:rPr lang="en-GB" sz="2000" baseline="-25000" dirty="0" err="1"/>
              <a:t>t</a:t>
            </a:r>
            <a:r>
              <a:rPr lang="en-GB" sz="2000" dirty="0"/>
              <a:t> = </a:t>
            </a:r>
            <a:r>
              <a:rPr lang="en-GB" sz="2000" i="1" dirty="0" err="1"/>
              <a:t>Y</a:t>
            </a:r>
            <a:r>
              <a:rPr lang="en-GB" sz="2000" baseline="-25000" dirty="0" err="1"/>
              <a:t>t</a:t>
            </a:r>
            <a:r>
              <a:rPr lang="en-GB" sz="2000" dirty="0"/>
              <a:t> – </a:t>
            </a:r>
            <a:r>
              <a:rPr lang="en-GB" sz="2000" i="1" dirty="0"/>
              <a:t>Y</a:t>
            </a:r>
            <a:r>
              <a:rPr lang="en-GB" sz="2000" baseline="-25000" dirty="0"/>
              <a:t>t-1</a:t>
            </a:r>
            <a:r>
              <a:rPr lang="en-GB" sz="2000" dirty="0"/>
              <a:t> = δ + </a:t>
            </a:r>
            <a:r>
              <a:rPr lang="en-GB" sz="2000" dirty="0" err="1"/>
              <a:t>ε</a:t>
            </a:r>
            <a:r>
              <a:rPr lang="en-GB" sz="2000" baseline="-25000" dirty="0" err="1"/>
              <a:t>t</a:t>
            </a:r>
            <a:r>
              <a:rPr lang="en-GB" sz="2000" dirty="0"/>
              <a:t>, </a:t>
            </a:r>
            <a:r>
              <a:rPr lang="en-GB" sz="2000" dirty="0" err="1"/>
              <a:t>ε</a:t>
            </a:r>
            <a:r>
              <a:rPr lang="en-GB" sz="2000" baseline="-25000" dirty="0" err="1"/>
              <a:t>t</a:t>
            </a:r>
            <a:r>
              <a:rPr lang="en-GB" sz="2000" dirty="0"/>
              <a:t>: white noise</a:t>
            </a:r>
          </a:p>
          <a:p>
            <a:pPr marL="687025" lvl="1" indent="-360000">
              <a:defRPr/>
            </a:pPr>
            <a:r>
              <a:rPr lang="en-GB" sz="1800" dirty="0"/>
              <a:t>describes an irregular or random fluctuation of the differences </a:t>
            </a:r>
            <a:r>
              <a:rPr lang="en-GB" sz="1800" dirty="0" err="1"/>
              <a:t>Δ</a:t>
            </a:r>
            <a:r>
              <a:rPr lang="en-GB" sz="1800" i="1" dirty="0" err="1"/>
              <a:t>Y</a:t>
            </a:r>
            <a:r>
              <a:rPr lang="en-GB" sz="1800" baseline="-25000" dirty="0" err="1"/>
              <a:t>t</a:t>
            </a:r>
            <a:r>
              <a:rPr lang="en-GB" sz="1800" dirty="0"/>
              <a:t> around the expected value δ</a:t>
            </a:r>
          </a:p>
          <a:p>
            <a:pPr marL="687025" lvl="1" indent="-360000">
              <a:defRPr/>
            </a:pPr>
            <a:r>
              <a:rPr lang="en-GB" sz="1800" dirty="0"/>
              <a:t>AR(1) – or AR(</a:t>
            </a:r>
            <a:r>
              <a:rPr lang="en-GB" sz="1800" i="1" dirty="0"/>
              <a:t>p</a:t>
            </a:r>
            <a:r>
              <a:rPr lang="en-GB" sz="1800" dirty="0"/>
              <a:t>) – process with unit root</a:t>
            </a:r>
          </a:p>
          <a:p>
            <a:pPr marL="687025" lvl="1" indent="-360000">
              <a:defRPr/>
            </a:pPr>
            <a:r>
              <a:rPr lang="en-GB" sz="1800" i="1" dirty="0"/>
              <a:t>“</a:t>
            </a:r>
            <a:r>
              <a:rPr lang="en-GB" sz="1800" dirty="0"/>
              <a:t>random walk with trend”</a:t>
            </a:r>
            <a:endParaRPr lang="en-GB" sz="1800" dirty="0">
              <a:ea typeface="+mn-ea"/>
              <a:cs typeface="+mn-cs"/>
            </a:endParaRPr>
          </a:p>
          <a:p>
            <a:pPr marL="571500" indent="-571500">
              <a:buFont typeface="Wingdings" pitchFamily="2" charset="2"/>
              <a:buNone/>
              <a:defRPr/>
            </a:pPr>
            <a:r>
              <a:rPr lang="en-GB" sz="2000" dirty="0"/>
              <a:t>		</a:t>
            </a:r>
            <a:endParaRPr lang="en-GB" sz="2000" baseline="30000" dirty="0"/>
          </a:p>
        </p:txBody>
      </p:sp>
      <p:graphicFrame>
        <p:nvGraphicFramePr>
          <p:cNvPr id="21506"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1520"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Datumsplatzhalter 9"/>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5" name="Rectangle 2"/>
          <p:cNvSpPr>
            <a:spLocks noGrp="1" noChangeArrowheads="1"/>
          </p:cNvSpPr>
          <p:nvPr>
            <p:ph type="title"/>
          </p:nvPr>
        </p:nvSpPr>
        <p:spPr/>
        <p:txBody>
          <a:bodyPr/>
          <a:lstStyle/>
          <a:p>
            <a:r>
              <a:rPr lang="en-GB" sz="4000">
                <a:latin typeface="Verdana" pitchFamily="34" charset="0"/>
              </a:rPr>
              <a:t>The GIV Estimator</a:t>
            </a:r>
          </a:p>
        </p:txBody>
      </p:sp>
      <p:sp>
        <p:nvSpPr>
          <p:cNvPr id="1029" name="Textplatzhalter 17"/>
          <p:cNvSpPr>
            <a:spLocks noGrp="1"/>
          </p:cNvSpPr>
          <p:nvPr>
            <p:ph type="body" sz="half" idx="1"/>
          </p:nvPr>
        </p:nvSpPr>
        <p:spPr>
          <a:xfrm>
            <a:off x="500063" y="1600200"/>
            <a:ext cx="7858125" cy="4400550"/>
          </a:xfrm>
        </p:spPr>
        <p:txBody>
          <a:bodyPr/>
          <a:lstStyle/>
          <a:p>
            <a:pPr marL="360000" indent="-360000">
              <a:spcBef>
                <a:spcPts val="600"/>
              </a:spcBef>
              <a:buSzPct val="100000"/>
              <a:buFont typeface="+mj-lt"/>
              <a:buAutoNum type="arabicPeriod" startAt="3"/>
              <a:defRPr/>
            </a:pPr>
            <a:r>
              <a:rPr lang="en-GB" sz="2000" i="1"/>
              <a:t>R </a:t>
            </a:r>
            <a:r>
              <a:rPr lang="en-GB" sz="2000" i="1">
                <a:cs typeface="Arial" charset="0"/>
              </a:rPr>
              <a:t>&gt; K</a:t>
            </a:r>
            <a:r>
              <a:rPr lang="en-GB" sz="2000">
                <a:cs typeface="Arial" charset="0"/>
              </a:rPr>
              <a:t>: more instruments than necessary for identification; over-identified model</a:t>
            </a:r>
          </a:p>
          <a:p>
            <a:pPr marL="360000" indent="-360000" eaLnBrk="1" hangingPunct="1">
              <a:buFont typeface="Wingdings" pitchFamily="2" charset="2"/>
              <a:buNone/>
              <a:defRPr/>
            </a:pPr>
            <a:r>
              <a:rPr lang="en-GB" sz="2000">
                <a:cs typeface="Arial" charset="0"/>
              </a:rPr>
              <a:t>For </a:t>
            </a:r>
            <a:r>
              <a:rPr lang="en-GB" sz="2000" i="1"/>
              <a:t>R </a:t>
            </a:r>
            <a:r>
              <a:rPr lang="en-GB" sz="2000" i="1">
                <a:cs typeface="Arial" charset="0"/>
              </a:rPr>
              <a:t>&gt; K</a:t>
            </a:r>
            <a:r>
              <a:rPr lang="en-GB" sz="2000">
                <a:cs typeface="Arial" charset="0"/>
              </a:rPr>
              <a:t>, in general, no unique solution of all </a:t>
            </a:r>
            <a:r>
              <a:rPr lang="en-GB" sz="2000" i="1">
                <a:cs typeface="Arial" charset="0"/>
              </a:rPr>
              <a:t>R</a:t>
            </a:r>
            <a:r>
              <a:rPr lang="en-GB" sz="2000">
                <a:cs typeface="Arial" charset="0"/>
              </a:rPr>
              <a:t> sample moment conditions can be obtained; instead:</a:t>
            </a:r>
          </a:p>
          <a:p>
            <a:pPr>
              <a:spcBef>
                <a:spcPts val="600"/>
              </a:spcBef>
              <a:defRPr/>
            </a:pPr>
            <a:r>
              <a:rPr lang="en-GB" sz="2000">
                <a:cs typeface="Arial" charset="0"/>
              </a:rPr>
              <a:t>the </a:t>
            </a:r>
            <a:r>
              <a:rPr lang="en-GB" sz="2000"/>
              <a:t>weighted </a:t>
            </a:r>
            <a:r>
              <a:rPr lang="en-GB" sz="2000">
                <a:cs typeface="Arial" charset="0"/>
              </a:rPr>
              <a:t>quadratic form in the sample moments </a:t>
            </a:r>
          </a:p>
          <a:p>
            <a:pPr>
              <a:spcBef>
                <a:spcPts val="600"/>
              </a:spcBef>
              <a:buFont typeface="Wingdings" pitchFamily="2" charset="2"/>
              <a:buNone/>
              <a:defRPr/>
            </a:pPr>
            <a:endParaRPr lang="en-GB" sz="2800">
              <a:cs typeface="Arial" charset="0"/>
            </a:endParaRPr>
          </a:p>
          <a:p>
            <a:pPr>
              <a:spcBef>
                <a:spcPts val="600"/>
              </a:spcBef>
              <a:buFont typeface="Wingdings" pitchFamily="2" charset="2"/>
              <a:buNone/>
              <a:defRPr/>
            </a:pPr>
            <a:r>
              <a:rPr lang="en-GB" sz="2000">
                <a:cs typeface="Arial" charset="0"/>
              </a:rPr>
              <a:t>	with </a:t>
            </a:r>
            <a:r>
              <a:rPr lang="en-GB" sz="2000"/>
              <a:t>a </a:t>
            </a:r>
            <a:r>
              <a:rPr lang="en-GB" sz="2000" i="1" err="1"/>
              <a:t>RxR</a:t>
            </a:r>
            <a:r>
              <a:rPr lang="en-GB" sz="2000"/>
              <a:t> positive definite weighting matrix </a:t>
            </a:r>
            <a:r>
              <a:rPr lang="en-GB" sz="2000" i="1"/>
              <a:t>W</a:t>
            </a:r>
            <a:r>
              <a:rPr lang="en-GB" sz="2000" baseline="-25000"/>
              <a:t>N</a:t>
            </a:r>
            <a:r>
              <a:rPr lang="en-GB" sz="2000"/>
              <a:t> is </a:t>
            </a:r>
            <a:r>
              <a:rPr lang="en-GB" sz="2000">
                <a:cs typeface="Arial" charset="0"/>
              </a:rPr>
              <a:t>minimized</a:t>
            </a:r>
          </a:p>
          <a:p>
            <a:pPr>
              <a:spcBef>
                <a:spcPts val="600"/>
              </a:spcBef>
              <a:defRPr/>
            </a:pPr>
            <a:r>
              <a:rPr lang="en-GB" sz="2000"/>
              <a:t>gives the generalized instrumental variable (GIV) estimator</a:t>
            </a:r>
          </a:p>
          <a:p>
            <a:pPr>
              <a:spcBef>
                <a:spcPts val="600"/>
              </a:spcBef>
              <a:defRPr/>
            </a:pPr>
            <a:endParaRPr lang="en-GB" sz="2000"/>
          </a:p>
          <a:p>
            <a:pPr>
              <a:spcBef>
                <a:spcPts val="600"/>
              </a:spcBef>
              <a:defRPr/>
            </a:pPr>
            <a:endParaRPr lang="en-GB" sz="2000"/>
          </a:p>
          <a:p>
            <a:pPr>
              <a:spcBef>
                <a:spcPts val="600"/>
              </a:spcBef>
              <a:buFont typeface="Wingdings" pitchFamily="2" charset="2"/>
              <a:buNone/>
              <a:defRPr/>
            </a:pPr>
            <a:endParaRPr lang="en-US" sz="2800"/>
          </a:p>
          <a:p>
            <a:pPr>
              <a:spcBef>
                <a:spcPts val="600"/>
              </a:spcBef>
              <a:buFont typeface="Wingdings" pitchFamily="2" charset="2"/>
              <a:buNone/>
              <a:defRPr/>
            </a:pPr>
            <a:endParaRPr lang="en-US" sz="280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DA58AE38-2972-4577-94B3-7C9721B865ED}" type="slidenum">
              <a:rPr lang="de-AT" altLang="en-US"/>
              <a:pPr>
                <a:defRPr/>
              </a:pPr>
              <a:t>5</a:t>
            </a:fld>
            <a:endParaRPr lang="de-AT" altLang="en-US"/>
          </a:p>
        </p:txBody>
      </p:sp>
      <p:graphicFrame>
        <p:nvGraphicFramePr>
          <p:cNvPr id="20482"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5542" name="Formel" r:id="rId4" imgW="114151" imgH="215619" progId="Equation.3">
                  <p:embed/>
                </p:oleObj>
              </mc:Choice>
              <mc:Fallback>
                <p:oleObj name="Formel" r:id="rId4" imgW="114151" imgH="215619" progId="Equation.3">
                  <p:embed/>
                  <p:pic>
                    <p:nvPicPr>
                      <p:cNvPr id="20482"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3" name="Object 4"/>
          <p:cNvGraphicFramePr>
            <a:graphicFrameLocks noChangeAspect="1"/>
          </p:cNvGraphicFramePr>
          <p:nvPr/>
        </p:nvGraphicFramePr>
        <p:xfrm>
          <a:off x="1454547" y="3268663"/>
          <a:ext cx="6573837" cy="665162"/>
        </p:xfrm>
        <a:graphic>
          <a:graphicData uri="http://schemas.openxmlformats.org/presentationml/2006/ole">
            <mc:AlternateContent xmlns:mc="http://schemas.openxmlformats.org/markup-compatibility/2006">
              <mc:Choice xmlns:v="urn:schemas-microsoft-com:vml" Requires="v">
                <p:oleObj spid="_x0000_s235543" name="Equation" r:id="rId6" imgW="3263760" imgH="330120" progId="Equation.DSMT4">
                  <p:embed/>
                </p:oleObj>
              </mc:Choice>
              <mc:Fallback>
                <p:oleObj name="Equation" r:id="rId6" imgW="3263760" imgH="330120" progId="Equation.DSMT4">
                  <p:embed/>
                  <p:pic>
                    <p:nvPicPr>
                      <p:cNvPr id="20483" name="Object 4"/>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54547" y="3268663"/>
                        <a:ext cx="6573837" cy="6651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484" name="Object 5"/>
          <p:cNvGraphicFramePr>
            <a:graphicFrameLocks noChangeAspect="1"/>
          </p:cNvGraphicFramePr>
          <p:nvPr/>
        </p:nvGraphicFramePr>
        <p:xfrm>
          <a:off x="1475656" y="4545434"/>
          <a:ext cx="4075113" cy="539750"/>
        </p:xfrm>
        <a:graphic>
          <a:graphicData uri="http://schemas.openxmlformats.org/presentationml/2006/ole">
            <mc:AlternateContent xmlns:mc="http://schemas.openxmlformats.org/markup-compatibility/2006">
              <mc:Choice xmlns:v="urn:schemas-microsoft-com:vml" Requires="v">
                <p:oleObj spid="_x0000_s235544" name="Equation" r:id="rId8" imgW="1917360" imgH="253800" progId="Equation.DSMT4">
                  <p:embed/>
                </p:oleObj>
              </mc:Choice>
              <mc:Fallback>
                <p:oleObj name="Equation" r:id="rId8" imgW="1917360" imgH="253800" progId="Equation.DSMT4">
                  <p:embed/>
                  <p:pic>
                    <p:nvPicPr>
                      <p:cNvPr id="20484" name="Object 5"/>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475656" y="4545434"/>
                        <a:ext cx="4075113" cy="539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70652195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D9335A0F-C5B2-4996-A9B7-4E232E6FD2F4}" type="slidenum">
              <a:rPr lang="de-AT" altLang="en-US"/>
              <a:pPr>
                <a:defRPr/>
              </a:pPr>
              <a:t>50</a:t>
            </a:fld>
            <a:endParaRPr lang="de-AT" altLang="en-US"/>
          </a:p>
        </p:txBody>
      </p:sp>
      <p:sp>
        <p:nvSpPr>
          <p:cNvPr id="22533" name="Rectangle 2"/>
          <p:cNvSpPr>
            <a:spLocks noGrp="1" noChangeArrowheads="1"/>
          </p:cNvSpPr>
          <p:nvPr>
            <p:ph type="title"/>
          </p:nvPr>
        </p:nvSpPr>
        <p:spPr/>
        <p:txBody>
          <a:bodyPr/>
          <a:lstStyle/>
          <a:p>
            <a:r>
              <a:rPr lang="en-GB" sz="4000" dirty="0">
                <a:latin typeface="Verdana" pitchFamily="34" charset="0"/>
              </a:rPr>
              <a:t>Trends: Random Walk and AR Process</a:t>
            </a:r>
          </a:p>
        </p:txBody>
      </p:sp>
      <p:sp>
        <p:nvSpPr>
          <p:cNvPr id="19462" name="Rectangle 3"/>
          <p:cNvSpPr>
            <a:spLocks noGrp="1" noChangeArrowheads="1"/>
          </p:cNvSpPr>
          <p:nvPr>
            <p:ph type="body" sz="half" idx="1"/>
          </p:nvPr>
        </p:nvSpPr>
        <p:spPr>
          <a:xfrm>
            <a:off x="457200" y="1484313"/>
            <a:ext cx="8362950" cy="4608512"/>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marL="360000" indent="-360000">
              <a:buFont typeface="Wingdings" pitchFamily="2" charset="2"/>
              <a:buNone/>
              <a:defRPr/>
            </a:pPr>
            <a:r>
              <a:rPr lang="en-GB" sz="2000" dirty="0"/>
              <a:t>Random walk: </a:t>
            </a:r>
            <a:r>
              <a:rPr lang="en-GB" sz="2000" i="1" dirty="0" err="1"/>
              <a:t>Y</a:t>
            </a:r>
            <a:r>
              <a:rPr lang="en-GB" sz="2000" baseline="-25000" dirty="0" err="1"/>
              <a:t>t</a:t>
            </a:r>
            <a:r>
              <a:rPr lang="en-GB" sz="2000" baseline="-25000" dirty="0"/>
              <a:t> </a:t>
            </a:r>
            <a:r>
              <a:rPr lang="en-GB" sz="2000" dirty="0"/>
              <a:t>= </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random walk with trend: </a:t>
            </a:r>
            <a:r>
              <a:rPr lang="en-GB" sz="2000" i="1" dirty="0" err="1"/>
              <a:t>Y</a:t>
            </a:r>
            <a:r>
              <a:rPr lang="en-GB" sz="2000" baseline="-25000" dirty="0" err="1"/>
              <a:t>t</a:t>
            </a:r>
            <a:r>
              <a:rPr lang="en-GB" sz="2000" baseline="-25000" dirty="0"/>
              <a:t> </a:t>
            </a:r>
            <a:r>
              <a:rPr lang="en-GB" sz="2000" dirty="0"/>
              <a:t>= 0.1 +</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AR(1) process: </a:t>
            </a:r>
            <a:r>
              <a:rPr lang="en-GB" sz="2000" i="1" dirty="0" err="1"/>
              <a:t>Y</a:t>
            </a:r>
            <a:r>
              <a:rPr lang="en-GB" sz="2000" baseline="-25000" dirty="0" err="1"/>
              <a:t>t</a:t>
            </a:r>
            <a:r>
              <a:rPr lang="en-GB" sz="2000" baseline="-25000" dirty="0"/>
              <a:t> </a:t>
            </a:r>
            <a:r>
              <a:rPr lang="en-GB" sz="2000" dirty="0"/>
              <a:t>= 0.2 + 0.7</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a:t>
            </a:r>
            <a:r>
              <a:rPr lang="en-GB" sz="2000" dirty="0" err="1"/>
              <a:t>ε</a:t>
            </a:r>
            <a:r>
              <a:rPr lang="en-GB" sz="2000" baseline="-25000" dirty="0" err="1"/>
              <a:t>t</a:t>
            </a:r>
            <a:r>
              <a:rPr lang="en-GB" sz="2000" baseline="-25000" dirty="0"/>
              <a:t> </a:t>
            </a:r>
            <a:r>
              <a:rPr lang="en-GB" sz="2000" dirty="0"/>
              <a:t>simulated from </a:t>
            </a:r>
            <a:r>
              <a:rPr lang="en-GB" sz="2000" i="1" dirty="0"/>
              <a:t>N</a:t>
            </a:r>
            <a:r>
              <a:rPr lang="en-GB" sz="2000" dirty="0"/>
              <a:t>(0,1) </a:t>
            </a:r>
          </a:p>
          <a:p>
            <a:pPr marL="571500" indent="-571500">
              <a:buFont typeface="Wingdings" pitchFamily="2" charset="2"/>
              <a:buNone/>
              <a:defRPr/>
            </a:pPr>
            <a:r>
              <a:rPr lang="en-US" sz="2000" dirty="0"/>
              <a:t>		</a:t>
            </a:r>
            <a:endParaRPr lang="en-US" sz="2000" baseline="30000" dirty="0"/>
          </a:p>
        </p:txBody>
      </p:sp>
      <p:graphicFrame>
        <p:nvGraphicFramePr>
          <p:cNvPr id="22530"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2544"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9" name="Datumsplatzhalter 8"/>
          <p:cNvSpPr>
            <a:spLocks noGrp="1"/>
          </p:cNvSpPr>
          <p:nvPr>
            <p:ph type="dt" sz="quarter" idx="10"/>
          </p:nvPr>
        </p:nvSpPr>
        <p:spPr/>
        <p:txBody>
          <a:bodyPr/>
          <a:lstStyle/>
          <a:p>
            <a:pPr>
              <a:defRPr/>
            </a:pPr>
            <a:r>
              <a:rPr lang="tr-TR" altLang="en-US"/>
              <a:t>Dec 13, 2018</a:t>
            </a:r>
            <a:endParaRPr lang="de-AT" altLang="en-US"/>
          </a:p>
        </p:txBody>
      </p:sp>
      <p:grpSp>
        <p:nvGrpSpPr>
          <p:cNvPr id="22536" name="Group 11"/>
          <p:cNvGrpSpPr>
            <a:grpSpLocks noChangeAspect="1"/>
          </p:cNvGrpSpPr>
          <p:nvPr/>
        </p:nvGrpSpPr>
        <p:grpSpPr bwMode="auto">
          <a:xfrm>
            <a:off x="2090738" y="2214563"/>
            <a:ext cx="6369050" cy="3819525"/>
            <a:chOff x="1317" y="1395"/>
            <a:chExt cx="4137" cy="2481"/>
          </a:xfrm>
        </p:grpSpPr>
        <p:sp>
          <p:nvSpPr>
            <p:cNvPr id="22537" name="AutoShape 10"/>
            <p:cNvSpPr>
              <a:spLocks noChangeAspect="1" noChangeArrowheads="1" noTextEdit="1"/>
            </p:cNvSpPr>
            <p:nvPr/>
          </p:nvSpPr>
          <p:spPr bwMode="auto">
            <a:xfrm>
              <a:off x="1317" y="1395"/>
              <a:ext cx="4128" cy="2475"/>
            </a:xfrm>
            <a:prstGeom prst="rect">
              <a:avLst/>
            </a:prstGeom>
            <a:noFill/>
            <a:ln w="9525">
              <a:noFill/>
              <a:miter lim="800000"/>
              <a:headEnd/>
              <a:tailEnd/>
            </a:ln>
          </p:spPr>
          <p:txBody>
            <a:bodyPr/>
            <a:lstStyle/>
            <a:p>
              <a:endParaRPr lang="en-GB"/>
            </a:p>
          </p:txBody>
        </p:sp>
        <p:sp>
          <p:nvSpPr>
            <p:cNvPr id="22538" name="Rectangle 12"/>
            <p:cNvSpPr>
              <a:spLocks noChangeArrowheads="1"/>
            </p:cNvSpPr>
            <p:nvPr/>
          </p:nvSpPr>
          <p:spPr bwMode="auto">
            <a:xfrm>
              <a:off x="1317" y="1395"/>
              <a:ext cx="4137" cy="2481"/>
            </a:xfrm>
            <a:prstGeom prst="rect">
              <a:avLst/>
            </a:prstGeom>
            <a:solidFill>
              <a:srgbClr val="FFFFFF"/>
            </a:solidFill>
            <a:ln w="9525">
              <a:noFill/>
              <a:miter lim="800000"/>
              <a:headEnd/>
              <a:tailEnd/>
            </a:ln>
          </p:spPr>
          <p:txBody>
            <a:bodyPr/>
            <a:lstStyle/>
            <a:p>
              <a:endParaRPr lang="de-DE"/>
            </a:p>
          </p:txBody>
        </p:sp>
        <p:sp>
          <p:nvSpPr>
            <p:cNvPr id="22539" name="Rectangle 13"/>
            <p:cNvSpPr>
              <a:spLocks noChangeArrowheads="1"/>
            </p:cNvSpPr>
            <p:nvPr/>
          </p:nvSpPr>
          <p:spPr bwMode="auto">
            <a:xfrm>
              <a:off x="1317" y="1395"/>
              <a:ext cx="467" cy="2481"/>
            </a:xfrm>
            <a:prstGeom prst="rect">
              <a:avLst/>
            </a:prstGeom>
            <a:solidFill>
              <a:srgbClr val="FFFFFB"/>
            </a:solidFill>
            <a:ln w="9525">
              <a:noFill/>
              <a:miter lim="800000"/>
              <a:headEnd/>
              <a:tailEnd/>
            </a:ln>
          </p:spPr>
          <p:txBody>
            <a:bodyPr/>
            <a:lstStyle/>
            <a:p>
              <a:endParaRPr lang="de-DE"/>
            </a:p>
          </p:txBody>
        </p:sp>
        <p:sp>
          <p:nvSpPr>
            <p:cNvPr id="22540" name="Rectangle 14"/>
            <p:cNvSpPr>
              <a:spLocks noChangeArrowheads="1"/>
            </p:cNvSpPr>
            <p:nvPr/>
          </p:nvSpPr>
          <p:spPr bwMode="auto">
            <a:xfrm>
              <a:off x="5163" y="1395"/>
              <a:ext cx="291" cy="2481"/>
            </a:xfrm>
            <a:prstGeom prst="rect">
              <a:avLst/>
            </a:prstGeom>
            <a:solidFill>
              <a:srgbClr val="FFFFFB"/>
            </a:solidFill>
            <a:ln w="9525">
              <a:noFill/>
              <a:miter lim="800000"/>
              <a:headEnd/>
              <a:tailEnd/>
            </a:ln>
          </p:spPr>
          <p:txBody>
            <a:bodyPr/>
            <a:lstStyle/>
            <a:p>
              <a:endParaRPr lang="de-DE"/>
            </a:p>
          </p:txBody>
        </p:sp>
        <p:sp>
          <p:nvSpPr>
            <p:cNvPr id="22541" name="Rectangle 15"/>
            <p:cNvSpPr>
              <a:spLocks noChangeArrowheads="1"/>
            </p:cNvSpPr>
            <p:nvPr/>
          </p:nvSpPr>
          <p:spPr bwMode="auto">
            <a:xfrm>
              <a:off x="1784" y="1395"/>
              <a:ext cx="3379" cy="149"/>
            </a:xfrm>
            <a:prstGeom prst="rect">
              <a:avLst/>
            </a:prstGeom>
            <a:solidFill>
              <a:srgbClr val="FFFFFB"/>
            </a:solidFill>
            <a:ln w="9525">
              <a:noFill/>
              <a:miter lim="800000"/>
              <a:headEnd/>
              <a:tailEnd/>
            </a:ln>
          </p:spPr>
          <p:txBody>
            <a:bodyPr/>
            <a:lstStyle/>
            <a:p>
              <a:endParaRPr lang="de-DE"/>
            </a:p>
          </p:txBody>
        </p:sp>
        <p:sp>
          <p:nvSpPr>
            <p:cNvPr id="22542" name="Rectangle 16"/>
            <p:cNvSpPr>
              <a:spLocks noChangeArrowheads="1"/>
            </p:cNvSpPr>
            <p:nvPr/>
          </p:nvSpPr>
          <p:spPr bwMode="auto">
            <a:xfrm>
              <a:off x="1784" y="3192"/>
              <a:ext cx="3379" cy="684"/>
            </a:xfrm>
            <a:prstGeom prst="rect">
              <a:avLst/>
            </a:prstGeom>
            <a:solidFill>
              <a:srgbClr val="FFFFFB"/>
            </a:solidFill>
            <a:ln w="9525">
              <a:noFill/>
              <a:miter lim="800000"/>
              <a:headEnd/>
              <a:tailEnd/>
            </a:ln>
          </p:spPr>
          <p:txBody>
            <a:bodyPr/>
            <a:lstStyle/>
            <a:p>
              <a:endParaRPr lang="de-DE"/>
            </a:p>
          </p:txBody>
        </p:sp>
        <p:sp>
          <p:nvSpPr>
            <p:cNvPr id="22543" name="Rectangle 17"/>
            <p:cNvSpPr>
              <a:spLocks noChangeArrowheads="1"/>
            </p:cNvSpPr>
            <p:nvPr/>
          </p:nvSpPr>
          <p:spPr bwMode="auto">
            <a:xfrm>
              <a:off x="1784" y="1544"/>
              <a:ext cx="3379" cy="1648"/>
            </a:xfrm>
            <a:prstGeom prst="rect">
              <a:avLst/>
            </a:prstGeom>
            <a:solidFill>
              <a:srgbClr val="FFFFFF"/>
            </a:solidFill>
            <a:ln w="9525">
              <a:noFill/>
              <a:miter lim="800000"/>
              <a:headEnd/>
              <a:tailEnd/>
            </a:ln>
          </p:spPr>
          <p:txBody>
            <a:bodyPr/>
            <a:lstStyle/>
            <a:p>
              <a:endParaRPr lang="de-DE"/>
            </a:p>
          </p:txBody>
        </p:sp>
        <p:sp>
          <p:nvSpPr>
            <p:cNvPr id="22544" name="Rectangle 18"/>
            <p:cNvSpPr>
              <a:spLocks noChangeArrowheads="1"/>
            </p:cNvSpPr>
            <p:nvPr/>
          </p:nvSpPr>
          <p:spPr bwMode="auto">
            <a:xfrm>
              <a:off x="1784" y="1544"/>
              <a:ext cx="3379" cy="1648"/>
            </a:xfrm>
            <a:prstGeom prst="rect">
              <a:avLst/>
            </a:prstGeom>
            <a:solidFill>
              <a:srgbClr val="FFFFFF"/>
            </a:solidFill>
            <a:ln w="9525">
              <a:noFill/>
              <a:miter lim="800000"/>
              <a:headEnd/>
              <a:tailEnd/>
            </a:ln>
          </p:spPr>
          <p:txBody>
            <a:bodyPr/>
            <a:lstStyle/>
            <a:p>
              <a:endParaRPr lang="de-DE"/>
            </a:p>
          </p:txBody>
        </p:sp>
        <p:sp>
          <p:nvSpPr>
            <p:cNvPr id="22545" name="Freeform 19"/>
            <p:cNvSpPr>
              <a:spLocks/>
            </p:cNvSpPr>
            <p:nvPr/>
          </p:nvSpPr>
          <p:spPr bwMode="auto">
            <a:xfrm>
              <a:off x="1784" y="1539"/>
              <a:ext cx="3388" cy="1659"/>
            </a:xfrm>
            <a:custGeom>
              <a:avLst/>
              <a:gdLst>
                <a:gd name="T0" fmla="*/ 0 w 384"/>
                <a:gd name="T1" fmla="*/ 0 h 289"/>
                <a:gd name="T2" fmla="*/ 0 w 384"/>
                <a:gd name="T3" fmla="*/ 2147483647 h 289"/>
                <a:gd name="T4" fmla="*/ 2147483647 w 384"/>
                <a:gd name="T5" fmla="*/ 2147483647 h 289"/>
                <a:gd name="T6" fmla="*/ 2147483647 w 384"/>
                <a:gd name="T7" fmla="*/ 0 h 289"/>
                <a:gd name="T8" fmla="*/ 0 60000 65536"/>
                <a:gd name="T9" fmla="*/ 0 60000 65536"/>
                <a:gd name="T10" fmla="*/ 0 60000 65536"/>
                <a:gd name="T11" fmla="*/ 0 60000 65536"/>
                <a:gd name="T12" fmla="*/ 0 w 384"/>
                <a:gd name="T13" fmla="*/ 0 h 289"/>
                <a:gd name="T14" fmla="*/ 384 w 384"/>
                <a:gd name="T15" fmla="*/ 289 h 289"/>
              </a:gdLst>
              <a:ahLst/>
              <a:cxnLst>
                <a:cxn ang="T8">
                  <a:pos x="T0" y="T1"/>
                </a:cxn>
                <a:cxn ang="T9">
                  <a:pos x="T2" y="T3"/>
                </a:cxn>
                <a:cxn ang="T10">
                  <a:pos x="T4" y="T5"/>
                </a:cxn>
                <a:cxn ang="T11">
                  <a:pos x="T6" y="T7"/>
                </a:cxn>
              </a:cxnLst>
              <a:rect l="T12" t="T13" r="T14" b="T15"/>
              <a:pathLst>
                <a:path w="384" h="289">
                  <a:moveTo>
                    <a:pt x="0" y="0"/>
                  </a:moveTo>
                  <a:lnTo>
                    <a:pt x="0" y="289"/>
                  </a:lnTo>
                  <a:lnTo>
                    <a:pt x="384" y="289"/>
                  </a:lnTo>
                  <a:lnTo>
                    <a:pt x="384" y="0"/>
                  </a:lnTo>
                </a:path>
              </a:pathLst>
            </a:custGeom>
            <a:noFill/>
            <a:ln w="9">
              <a:solidFill>
                <a:srgbClr val="010101"/>
              </a:solidFill>
              <a:prstDash val="solid"/>
              <a:round/>
              <a:headEnd/>
              <a:tailEnd/>
            </a:ln>
          </p:spPr>
          <p:txBody>
            <a:bodyPr/>
            <a:lstStyle/>
            <a:p>
              <a:endParaRPr lang="en-GB"/>
            </a:p>
          </p:txBody>
        </p:sp>
        <p:sp>
          <p:nvSpPr>
            <p:cNvPr id="22546" name="Line 20"/>
            <p:cNvSpPr>
              <a:spLocks noChangeShapeType="1"/>
            </p:cNvSpPr>
            <p:nvPr/>
          </p:nvSpPr>
          <p:spPr bwMode="auto">
            <a:xfrm>
              <a:off x="1784" y="1539"/>
              <a:ext cx="3388" cy="1"/>
            </a:xfrm>
            <a:prstGeom prst="line">
              <a:avLst/>
            </a:prstGeom>
            <a:noFill/>
            <a:ln w="9">
              <a:solidFill>
                <a:srgbClr val="010101"/>
              </a:solidFill>
              <a:round/>
              <a:headEnd/>
              <a:tailEnd/>
            </a:ln>
          </p:spPr>
          <p:txBody>
            <a:bodyPr/>
            <a:lstStyle/>
            <a:p>
              <a:endParaRPr lang="en-GB"/>
            </a:p>
          </p:txBody>
        </p:sp>
        <p:sp>
          <p:nvSpPr>
            <p:cNvPr id="22547" name="Rectangle 21"/>
            <p:cNvSpPr>
              <a:spLocks noChangeArrowheads="1"/>
            </p:cNvSpPr>
            <p:nvPr/>
          </p:nvSpPr>
          <p:spPr bwMode="auto">
            <a:xfrm>
              <a:off x="1493" y="3123"/>
              <a:ext cx="282" cy="132"/>
            </a:xfrm>
            <a:prstGeom prst="rect">
              <a:avLst/>
            </a:prstGeom>
            <a:noFill/>
            <a:ln w="9525">
              <a:noFill/>
              <a:miter lim="800000"/>
              <a:headEnd/>
              <a:tailEnd/>
            </a:ln>
          </p:spPr>
          <p:txBody>
            <a:bodyPr wrap="none" lIns="0" tIns="0" rIns="0" bIns="0">
              <a:spAutoFit/>
            </a:bodyPr>
            <a:lstStyle/>
            <a:p>
              <a:r>
                <a:rPr lang="en-US" sz="1200">
                  <a:solidFill>
                    <a:srgbClr val="000000"/>
                  </a:solidFill>
                </a:rPr>
                <a:t>-12</a:t>
              </a:r>
              <a:endParaRPr lang="en-US"/>
            </a:p>
          </p:txBody>
        </p:sp>
        <p:sp>
          <p:nvSpPr>
            <p:cNvPr id="22548" name="Line 22"/>
            <p:cNvSpPr>
              <a:spLocks noChangeShapeType="1"/>
            </p:cNvSpPr>
            <p:nvPr/>
          </p:nvSpPr>
          <p:spPr bwMode="auto">
            <a:xfrm>
              <a:off x="1732" y="3187"/>
              <a:ext cx="44" cy="1"/>
            </a:xfrm>
            <a:prstGeom prst="line">
              <a:avLst/>
            </a:prstGeom>
            <a:noFill/>
            <a:ln w="9">
              <a:solidFill>
                <a:srgbClr val="010101"/>
              </a:solidFill>
              <a:round/>
              <a:headEnd/>
              <a:tailEnd/>
            </a:ln>
          </p:spPr>
          <p:txBody>
            <a:bodyPr/>
            <a:lstStyle/>
            <a:p>
              <a:endParaRPr lang="en-GB"/>
            </a:p>
          </p:txBody>
        </p:sp>
        <p:sp>
          <p:nvSpPr>
            <p:cNvPr id="22549" name="Rectangle 23"/>
            <p:cNvSpPr>
              <a:spLocks noChangeArrowheads="1"/>
            </p:cNvSpPr>
            <p:nvPr/>
          </p:nvSpPr>
          <p:spPr bwMode="auto">
            <a:xfrm>
              <a:off x="1573" y="2917"/>
              <a:ext cx="203" cy="132"/>
            </a:xfrm>
            <a:prstGeom prst="rect">
              <a:avLst/>
            </a:prstGeom>
            <a:noFill/>
            <a:ln w="9525">
              <a:noFill/>
              <a:miter lim="800000"/>
              <a:headEnd/>
              <a:tailEnd/>
            </a:ln>
          </p:spPr>
          <p:txBody>
            <a:bodyPr wrap="none" lIns="0" tIns="0" rIns="0" bIns="0">
              <a:spAutoFit/>
            </a:bodyPr>
            <a:lstStyle/>
            <a:p>
              <a:r>
                <a:rPr lang="en-US" sz="1200">
                  <a:solidFill>
                    <a:srgbClr val="000000"/>
                  </a:solidFill>
                </a:rPr>
                <a:t>-8</a:t>
              </a:r>
              <a:endParaRPr lang="en-US"/>
            </a:p>
          </p:txBody>
        </p:sp>
        <p:sp>
          <p:nvSpPr>
            <p:cNvPr id="22550" name="Line 24"/>
            <p:cNvSpPr>
              <a:spLocks noChangeShapeType="1"/>
            </p:cNvSpPr>
            <p:nvPr/>
          </p:nvSpPr>
          <p:spPr bwMode="auto">
            <a:xfrm>
              <a:off x="1732" y="2986"/>
              <a:ext cx="44" cy="1"/>
            </a:xfrm>
            <a:prstGeom prst="line">
              <a:avLst/>
            </a:prstGeom>
            <a:noFill/>
            <a:ln w="9">
              <a:solidFill>
                <a:srgbClr val="010101"/>
              </a:solidFill>
              <a:round/>
              <a:headEnd/>
              <a:tailEnd/>
            </a:ln>
          </p:spPr>
          <p:txBody>
            <a:bodyPr/>
            <a:lstStyle/>
            <a:p>
              <a:endParaRPr lang="en-GB"/>
            </a:p>
          </p:txBody>
        </p:sp>
        <p:sp>
          <p:nvSpPr>
            <p:cNvPr id="22551" name="Rectangle 25"/>
            <p:cNvSpPr>
              <a:spLocks noChangeArrowheads="1"/>
            </p:cNvSpPr>
            <p:nvPr/>
          </p:nvSpPr>
          <p:spPr bwMode="auto">
            <a:xfrm>
              <a:off x="1573" y="2710"/>
              <a:ext cx="203" cy="132"/>
            </a:xfrm>
            <a:prstGeom prst="rect">
              <a:avLst/>
            </a:prstGeom>
            <a:noFill/>
            <a:ln w="9525">
              <a:noFill/>
              <a:miter lim="800000"/>
              <a:headEnd/>
              <a:tailEnd/>
            </a:ln>
          </p:spPr>
          <p:txBody>
            <a:bodyPr wrap="none" lIns="0" tIns="0" rIns="0" bIns="0">
              <a:spAutoFit/>
            </a:bodyPr>
            <a:lstStyle/>
            <a:p>
              <a:r>
                <a:rPr lang="en-US" sz="1200">
                  <a:solidFill>
                    <a:srgbClr val="000000"/>
                  </a:solidFill>
                </a:rPr>
                <a:t>-4</a:t>
              </a:r>
              <a:endParaRPr lang="en-US"/>
            </a:p>
          </p:txBody>
        </p:sp>
        <p:sp>
          <p:nvSpPr>
            <p:cNvPr id="22552" name="Line 26"/>
            <p:cNvSpPr>
              <a:spLocks noChangeShapeType="1"/>
            </p:cNvSpPr>
            <p:nvPr/>
          </p:nvSpPr>
          <p:spPr bwMode="auto">
            <a:xfrm>
              <a:off x="1732" y="2779"/>
              <a:ext cx="44" cy="1"/>
            </a:xfrm>
            <a:prstGeom prst="line">
              <a:avLst/>
            </a:prstGeom>
            <a:noFill/>
            <a:ln w="9">
              <a:solidFill>
                <a:srgbClr val="010101"/>
              </a:solidFill>
              <a:round/>
              <a:headEnd/>
              <a:tailEnd/>
            </a:ln>
          </p:spPr>
          <p:txBody>
            <a:bodyPr/>
            <a:lstStyle/>
            <a:p>
              <a:endParaRPr lang="en-GB"/>
            </a:p>
          </p:txBody>
        </p:sp>
        <p:sp>
          <p:nvSpPr>
            <p:cNvPr id="22553" name="Rectangle 27"/>
            <p:cNvSpPr>
              <a:spLocks noChangeArrowheads="1"/>
            </p:cNvSpPr>
            <p:nvPr/>
          </p:nvSpPr>
          <p:spPr bwMode="auto">
            <a:xfrm>
              <a:off x="1617" y="2503"/>
              <a:ext cx="150" cy="132"/>
            </a:xfrm>
            <a:prstGeom prst="rect">
              <a:avLst/>
            </a:prstGeom>
            <a:noFill/>
            <a:ln w="9525">
              <a:noFill/>
              <a:miter lim="800000"/>
              <a:headEnd/>
              <a:tailEnd/>
            </a:ln>
          </p:spPr>
          <p:txBody>
            <a:bodyPr wrap="none" lIns="0" tIns="0" rIns="0" bIns="0">
              <a:spAutoFit/>
            </a:bodyPr>
            <a:lstStyle/>
            <a:p>
              <a:r>
                <a:rPr lang="en-US" sz="1200">
                  <a:solidFill>
                    <a:srgbClr val="000000"/>
                  </a:solidFill>
                </a:rPr>
                <a:t>0</a:t>
              </a:r>
              <a:endParaRPr lang="en-US"/>
            </a:p>
          </p:txBody>
        </p:sp>
        <p:sp>
          <p:nvSpPr>
            <p:cNvPr id="22554" name="Line 28"/>
            <p:cNvSpPr>
              <a:spLocks noChangeShapeType="1"/>
            </p:cNvSpPr>
            <p:nvPr/>
          </p:nvSpPr>
          <p:spPr bwMode="auto">
            <a:xfrm>
              <a:off x="1732" y="2572"/>
              <a:ext cx="44" cy="1"/>
            </a:xfrm>
            <a:prstGeom prst="line">
              <a:avLst/>
            </a:prstGeom>
            <a:noFill/>
            <a:ln w="9">
              <a:solidFill>
                <a:srgbClr val="010101"/>
              </a:solidFill>
              <a:round/>
              <a:headEnd/>
              <a:tailEnd/>
            </a:ln>
          </p:spPr>
          <p:txBody>
            <a:bodyPr/>
            <a:lstStyle/>
            <a:p>
              <a:endParaRPr lang="en-GB"/>
            </a:p>
          </p:txBody>
        </p:sp>
        <p:sp>
          <p:nvSpPr>
            <p:cNvPr id="22555" name="Rectangle 29"/>
            <p:cNvSpPr>
              <a:spLocks noChangeArrowheads="1"/>
            </p:cNvSpPr>
            <p:nvPr/>
          </p:nvSpPr>
          <p:spPr bwMode="auto">
            <a:xfrm>
              <a:off x="1617" y="2302"/>
              <a:ext cx="150" cy="132"/>
            </a:xfrm>
            <a:prstGeom prst="rect">
              <a:avLst/>
            </a:prstGeom>
            <a:noFill/>
            <a:ln w="9525">
              <a:noFill/>
              <a:miter lim="800000"/>
              <a:headEnd/>
              <a:tailEnd/>
            </a:ln>
          </p:spPr>
          <p:txBody>
            <a:bodyPr wrap="none" lIns="0" tIns="0" rIns="0" bIns="0">
              <a:spAutoFit/>
            </a:bodyPr>
            <a:lstStyle/>
            <a:p>
              <a:r>
                <a:rPr lang="en-US" sz="1200">
                  <a:solidFill>
                    <a:srgbClr val="000000"/>
                  </a:solidFill>
                </a:rPr>
                <a:t>4</a:t>
              </a:r>
              <a:endParaRPr lang="en-US"/>
            </a:p>
          </p:txBody>
        </p:sp>
        <p:sp>
          <p:nvSpPr>
            <p:cNvPr id="22556" name="Line 30"/>
            <p:cNvSpPr>
              <a:spLocks noChangeShapeType="1"/>
            </p:cNvSpPr>
            <p:nvPr/>
          </p:nvSpPr>
          <p:spPr bwMode="auto">
            <a:xfrm>
              <a:off x="1732" y="2365"/>
              <a:ext cx="44" cy="1"/>
            </a:xfrm>
            <a:prstGeom prst="line">
              <a:avLst/>
            </a:prstGeom>
            <a:noFill/>
            <a:ln w="9">
              <a:solidFill>
                <a:srgbClr val="010101"/>
              </a:solidFill>
              <a:round/>
              <a:headEnd/>
              <a:tailEnd/>
            </a:ln>
          </p:spPr>
          <p:txBody>
            <a:bodyPr/>
            <a:lstStyle/>
            <a:p>
              <a:endParaRPr lang="en-GB"/>
            </a:p>
          </p:txBody>
        </p:sp>
        <p:sp>
          <p:nvSpPr>
            <p:cNvPr id="22557" name="Rectangle 31"/>
            <p:cNvSpPr>
              <a:spLocks noChangeArrowheads="1"/>
            </p:cNvSpPr>
            <p:nvPr/>
          </p:nvSpPr>
          <p:spPr bwMode="auto">
            <a:xfrm>
              <a:off x="1617" y="2096"/>
              <a:ext cx="150" cy="132"/>
            </a:xfrm>
            <a:prstGeom prst="rect">
              <a:avLst/>
            </a:prstGeom>
            <a:noFill/>
            <a:ln w="9525">
              <a:noFill/>
              <a:miter lim="800000"/>
              <a:headEnd/>
              <a:tailEnd/>
            </a:ln>
          </p:spPr>
          <p:txBody>
            <a:bodyPr wrap="none" lIns="0" tIns="0" rIns="0" bIns="0">
              <a:spAutoFit/>
            </a:bodyPr>
            <a:lstStyle/>
            <a:p>
              <a:r>
                <a:rPr lang="en-US" sz="1200">
                  <a:solidFill>
                    <a:srgbClr val="000000"/>
                  </a:solidFill>
                </a:rPr>
                <a:t>8</a:t>
              </a:r>
              <a:endParaRPr lang="en-US"/>
            </a:p>
          </p:txBody>
        </p:sp>
        <p:sp>
          <p:nvSpPr>
            <p:cNvPr id="22558" name="Line 32"/>
            <p:cNvSpPr>
              <a:spLocks noChangeShapeType="1"/>
            </p:cNvSpPr>
            <p:nvPr/>
          </p:nvSpPr>
          <p:spPr bwMode="auto">
            <a:xfrm>
              <a:off x="1732" y="2159"/>
              <a:ext cx="44" cy="1"/>
            </a:xfrm>
            <a:prstGeom prst="line">
              <a:avLst/>
            </a:prstGeom>
            <a:noFill/>
            <a:ln w="9">
              <a:solidFill>
                <a:srgbClr val="010101"/>
              </a:solidFill>
              <a:round/>
              <a:headEnd/>
              <a:tailEnd/>
            </a:ln>
          </p:spPr>
          <p:txBody>
            <a:bodyPr/>
            <a:lstStyle/>
            <a:p>
              <a:endParaRPr lang="en-GB"/>
            </a:p>
          </p:txBody>
        </p:sp>
        <p:sp>
          <p:nvSpPr>
            <p:cNvPr id="22559" name="Rectangle 33"/>
            <p:cNvSpPr>
              <a:spLocks noChangeArrowheads="1"/>
            </p:cNvSpPr>
            <p:nvPr/>
          </p:nvSpPr>
          <p:spPr bwMode="auto">
            <a:xfrm>
              <a:off x="1538" y="1889"/>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12</a:t>
              </a:r>
              <a:endParaRPr lang="en-US"/>
            </a:p>
          </p:txBody>
        </p:sp>
        <p:sp>
          <p:nvSpPr>
            <p:cNvPr id="22560" name="Line 34"/>
            <p:cNvSpPr>
              <a:spLocks noChangeShapeType="1"/>
            </p:cNvSpPr>
            <p:nvPr/>
          </p:nvSpPr>
          <p:spPr bwMode="auto">
            <a:xfrm>
              <a:off x="1732" y="1952"/>
              <a:ext cx="44" cy="1"/>
            </a:xfrm>
            <a:prstGeom prst="line">
              <a:avLst/>
            </a:prstGeom>
            <a:noFill/>
            <a:ln w="9">
              <a:solidFill>
                <a:srgbClr val="010101"/>
              </a:solidFill>
              <a:round/>
              <a:headEnd/>
              <a:tailEnd/>
            </a:ln>
          </p:spPr>
          <p:txBody>
            <a:bodyPr/>
            <a:lstStyle/>
            <a:p>
              <a:endParaRPr lang="en-GB"/>
            </a:p>
          </p:txBody>
        </p:sp>
        <p:sp>
          <p:nvSpPr>
            <p:cNvPr id="22561" name="Rectangle 35"/>
            <p:cNvSpPr>
              <a:spLocks noChangeArrowheads="1"/>
            </p:cNvSpPr>
            <p:nvPr/>
          </p:nvSpPr>
          <p:spPr bwMode="auto">
            <a:xfrm>
              <a:off x="1538" y="1682"/>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16</a:t>
              </a:r>
              <a:endParaRPr lang="en-US"/>
            </a:p>
          </p:txBody>
        </p:sp>
        <p:sp>
          <p:nvSpPr>
            <p:cNvPr id="22562" name="Line 36"/>
            <p:cNvSpPr>
              <a:spLocks noChangeShapeType="1"/>
            </p:cNvSpPr>
            <p:nvPr/>
          </p:nvSpPr>
          <p:spPr bwMode="auto">
            <a:xfrm>
              <a:off x="1732" y="1751"/>
              <a:ext cx="44" cy="1"/>
            </a:xfrm>
            <a:prstGeom prst="line">
              <a:avLst/>
            </a:prstGeom>
            <a:noFill/>
            <a:ln w="9">
              <a:solidFill>
                <a:srgbClr val="010101"/>
              </a:solidFill>
              <a:round/>
              <a:headEnd/>
              <a:tailEnd/>
            </a:ln>
          </p:spPr>
          <p:txBody>
            <a:bodyPr/>
            <a:lstStyle/>
            <a:p>
              <a:endParaRPr lang="en-GB"/>
            </a:p>
          </p:txBody>
        </p:sp>
        <p:sp>
          <p:nvSpPr>
            <p:cNvPr id="22563" name="Rectangle 37"/>
            <p:cNvSpPr>
              <a:spLocks noChangeArrowheads="1"/>
            </p:cNvSpPr>
            <p:nvPr/>
          </p:nvSpPr>
          <p:spPr bwMode="auto">
            <a:xfrm>
              <a:off x="1538" y="1475"/>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20</a:t>
              </a:r>
              <a:endParaRPr lang="en-US"/>
            </a:p>
          </p:txBody>
        </p:sp>
        <p:sp>
          <p:nvSpPr>
            <p:cNvPr id="22564" name="Line 38"/>
            <p:cNvSpPr>
              <a:spLocks noChangeShapeType="1"/>
            </p:cNvSpPr>
            <p:nvPr/>
          </p:nvSpPr>
          <p:spPr bwMode="auto">
            <a:xfrm>
              <a:off x="1732" y="1544"/>
              <a:ext cx="44" cy="1"/>
            </a:xfrm>
            <a:prstGeom prst="line">
              <a:avLst/>
            </a:prstGeom>
            <a:noFill/>
            <a:ln w="9">
              <a:solidFill>
                <a:srgbClr val="010101"/>
              </a:solidFill>
              <a:round/>
              <a:headEnd/>
              <a:tailEnd/>
            </a:ln>
          </p:spPr>
          <p:txBody>
            <a:bodyPr/>
            <a:lstStyle/>
            <a:p>
              <a:endParaRPr lang="en-GB"/>
            </a:p>
          </p:txBody>
        </p:sp>
        <p:sp>
          <p:nvSpPr>
            <p:cNvPr id="22565" name="Line 39"/>
            <p:cNvSpPr>
              <a:spLocks noChangeShapeType="1"/>
            </p:cNvSpPr>
            <p:nvPr/>
          </p:nvSpPr>
          <p:spPr bwMode="auto">
            <a:xfrm>
              <a:off x="2058" y="3198"/>
              <a:ext cx="1" cy="17"/>
            </a:xfrm>
            <a:prstGeom prst="line">
              <a:avLst/>
            </a:prstGeom>
            <a:noFill/>
            <a:ln w="9">
              <a:solidFill>
                <a:srgbClr val="010101"/>
              </a:solidFill>
              <a:round/>
              <a:headEnd/>
              <a:tailEnd/>
            </a:ln>
          </p:spPr>
          <p:txBody>
            <a:bodyPr/>
            <a:lstStyle/>
            <a:p>
              <a:endParaRPr lang="en-GB"/>
            </a:p>
          </p:txBody>
        </p:sp>
        <p:sp>
          <p:nvSpPr>
            <p:cNvPr id="22566" name="Line 40"/>
            <p:cNvSpPr>
              <a:spLocks noChangeShapeType="1"/>
            </p:cNvSpPr>
            <p:nvPr/>
          </p:nvSpPr>
          <p:spPr bwMode="auto">
            <a:xfrm>
              <a:off x="2402" y="3198"/>
              <a:ext cx="1" cy="17"/>
            </a:xfrm>
            <a:prstGeom prst="line">
              <a:avLst/>
            </a:prstGeom>
            <a:noFill/>
            <a:ln w="9">
              <a:solidFill>
                <a:srgbClr val="010101"/>
              </a:solidFill>
              <a:round/>
              <a:headEnd/>
              <a:tailEnd/>
            </a:ln>
          </p:spPr>
          <p:txBody>
            <a:bodyPr/>
            <a:lstStyle/>
            <a:p>
              <a:endParaRPr lang="en-GB"/>
            </a:p>
          </p:txBody>
        </p:sp>
        <p:sp>
          <p:nvSpPr>
            <p:cNvPr id="22567" name="Line 41"/>
            <p:cNvSpPr>
              <a:spLocks noChangeShapeType="1"/>
            </p:cNvSpPr>
            <p:nvPr/>
          </p:nvSpPr>
          <p:spPr bwMode="auto">
            <a:xfrm>
              <a:off x="2755" y="3198"/>
              <a:ext cx="1" cy="17"/>
            </a:xfrm>
            <a:prstGeom prst="line">
              <a:avLst/>
            </a:prstGeom>
            <a:noFill/>
            <a:ln w="9">
              <a:solidFill>
                <a:srgbClr val="010101"/>
              </a:solidFill>
              <a:round/>
              <a:headEnd/>
              <a:tailEnd/>
            </a:ln>
          </p:spPr>
          <p:txBody>
            <a:bodyPr/>
            <a:lstStyle/>
            <a:p>
              <a:endParaRPr lang="en-GB"/>
            </a:p>
          </p:txBody>
        </p:sp>
        <p:sp>
          <p:nvSpPr>
            <p:cNvPr id="22568" name="Line 42"/>
            <p:cNvSpPr>
              <a:spLocks noChangeShapeType="1"/>
            </p:cNvSpPr>
            <p:nvPr/>
          </p:nvSpPr>
          <p:spPr bwMode="auto">
            <a:xfrm>
              <a:off x="3099" y="3198"/>
              <a:ext cx="1" cy="17"/>
            </a:xfrm>
            <a:prstGeom prst="line">
              <a:avLst/>
            </a:prstGeom>
            <a:noFill/>
            <a:ln w="9">
              <a:solidFill>
                <a:srgbClr val="010101"/>
              </a:solidFill>
              <a:round/>
              <a:headEnd/>
              <a:tailEnd/>
            </a:ln>
          </p:spPr>
          <p:txBody>
            <a:bodyPr/>
            <a:lstStyle/>
            <a:p>
              <a:endParaRPr lang="en-GB"/>
            </a:p>
          </p:txBody>
        </p:sp>
        <p:sp>
          <p:nvSpPr>
            <p:cNvPr id="22569" name="Line 43"/>
            <p:cNvSpPr>
              <a:spLocks noChangeShapeType="1"/>
            </p:cNvSpPr>
            <p:nvPr/>
          </p:nvSpPr>
          <p:spPr bwMode="auto">
            <a:xfrm>
              <a:off x="3443" y="3198"/>
              <a:ext cx="1" cy="17"/>
            </a:xfrm>
            <a:prstGeom prst="line">
              <a:avLst/>
            </a:prstGeom>
            <a:noFill/>
            <a:ln w="9">
              <a:solidFill>
                <a:srgbClr val="010101"/>
              </a:solidFill>
              <a:round/>
              <a:headEnd/>
              <a:tailEnd/>
            </a:ln>
          </p:spPr>
          <p:txBody>
            <a:bodyPr/>
            <a:lstStyle/>
            <a:p>
              <a:endParaRPr lang="en-GB"/>
            </a:p>
          </p:txBody>
        </p:sp>
        <p:sp>
          <p:nvSpPr>
            <p:cNvPr id="22570" name="Line 44"/>
            <p:cNvSpPr>
              <a:spLocks noChangeShapeType="1"/>
            </p:cNvSpPr>
            <p:nvPr/>
          </p:nvSpPr>
          <p:spPr bwMode="auto">
            <a:xfrm>
              <a:off x="3787" y="3198"/>
              <a:ext cx="1" cy="17"/>
            </a:xfrm>
            <a:prstGeom prst="line">
              <a:avLst/>
            </a:prstGeom>
            <a:noFill/>
            <a:ln w="9">
              <a:solidFill>
                <a:srgbClr val="010101"/>
              </a:solidFill>
              <a:round/>
              <a:headEnd/>
              <a:tailEnd/>
            </a:ln>
          </p:spPr>
          <p:txBody>
            <a:bodyPr/>
            <a:lstStyle/>
            <a:p>
              <a:endParaRPr lang="en-GB"/>
            </a:p>
          </p:txBody>
        </p:sp>
        <p:sp>
          <p:nvSpPr>
            <p:cNvPr id="22571" name="Line 45"/>
            <p:cNvSpPr>
              <a:spLocks noChangeShapeType="1"/>
            </p:cNvSpPr>
            <p:nvPr/>
          </p:nvSpPr>
          <p:spPr bwMode="auto">
            <a:xfrm>
              <a:off x="4131" y="3198"/>
              <a:ext cx="1" cy="17"/>
            </a:xfrm>
            <a:prstGeom prst="line">
              <a:avLst/>
            </a:prstGeom>
            <a:noFill/>
            <a:ln w="9">
              <a:solidFill>
                <a:srgbClr val="010101"/>
              </a:solidFill>
              <a:round/>
              <a:headEnd/>
              <a:tailEnd/>
            </a:ln>
          </p:spPr>
          <p:txBody>
            <a:bodyPr/>
            <a:lstStyle/>
            <a:p>
              <a:endParaRPr lang="en-GB"/>
            </a:p>
          </p:txBody>
        </p:sp>
        <p:sp>
          <p:nvSpPr>
            <p:cNvPr id="22572" name="Line 46"/>
            <p:cNvSpPr>
              <a:spLocks noChangeShapeType="1"/>
            </p:cNvSpPr>
            <p:nvPr/>
          </p:nvSpPr>
          <p:spPr bwMode="auto">
            <a:xfrm>
              <a:off x="4475" y="3198"/>
              <a:ext cx="1" cy="17"/>
            </a:xfrm>
            <a:prstGeom prst="line">
              <a:avLst/>
            </a:prstGeom>
            <a:noFill/>
            <a:ln w="9">
              <a:solidFill>
                <a:srgbClr val="010101"/>
              </a:solidFill>
              <a:round/>
              <a:headEnd/>
              <a:tailEnd/>
            </a:ln>
          </p:spPr>
          <p:txBody>
            <a:bodyPr/>
            <a:lstStyle/>
            <a:p>
              <a:endParaRPr lang="en-GB"/>
            </a:p>
          </p:txBody>
        </p:sp>
        <p:sp>
          <p:nvSpPr>
            <p:cNvPr id="22573" name="Line 47"/>
            <p:cNvSpPr>
              <a:spLocks noChangeShapeType="1"/>
            </p:cNvSpPr>
            <p:nvPr/>
          </p:nvSpPr>
          <p:spPr bwMode="auto">
            <a:xfrm>
              <a:off x="4819" y="3198"/>
              <a:ext cx="1" cy="17"/>
            </a:xfrm>
            <a:prstGeom prst="line">
              <a:avLst/>
            </a:prstGeom>
            <a:noFill/>
            <a:ln w="9">
              <a:solidFill>
                <a:srgbClr val="010101"/>
              </a:solidFill>
              <a:round/>
              <a:headEnd/>
              <a:tailEnd/>
            </a:ln>
          </p:spPr>
          <p:txBody>
            <a:bodyPr/>
            <a:lstStyle/>
            <a:p>
              <a:endParaRPr lang="en-GB"/>
            </a:p>
          </p:txBody>
        </p:sp>
        <p:sp>
          <p:nvSpPr>
            <p:cNvPr id="22574" name="Line 48"/>
            <p:cNvSpPr>
              <a:spLocks noChangeShapeType="1"/>
            </p:cNvSpPr>
            <p:nvPr/>
          </p:nvSpPr>
          <p:spPr bwMode="auto">
            <a:xfrm>
              <a:off x="5163" y="3198"/>
              <a:ext cx="1" cy="17"/>
            </a:xfrm>
            <a:prstGeom prst="line">
              <a:avLst/>
            </a:prstGeom>
            <a:noFill/>
            <a:ln w="9">
              <a:solidFill>
                <a:srgbClr val="010101"/>
              </a:solidFill>
              <a:round/>
              <a:headEnd/>
              <a:tailEnd/>
            </a:ln>
          </p:spPr>
          <p:txBody>
            <a:bodyPr/>
            <a:lstStyle/>
            <a:p>
              <a:endParaRPr lang="en-GB"/>
            </a:p>
          </p:txBody>
        </p:sp>
        <p:sp>
          <p:nvSpPr>
            <p:cNvPr id="22575" name="Rectangle 49"/>
            <p:cNvSpPr>
              <a:spLocks noChangeArrowheads="1"/>
            </p:cNvSpPr>
            <p:nvPr/>
          </p:nvSpPr>
          <p:spPr bwMode="auto">
            <a:xfrm>
              <a:off x="1987"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10</a:t>
              </a:r>
              <a:endParaRPr lang="en-US"/>
            </a:p>
          </p:txBody>
        </p:sp>
        <p:sp>
          <p:nvSpPr>
            <p:cNvPr id="22576" name="Line 50"/>
            <p:cNvSpPr>
              <a:spLocks noChangeShapeType="1"/>
            </p:cNvSpPr>
            <p:nvPr/>
          </p:nvSpPr>
          <p:spPr bwMode="auto">
            <a:xfrm>
              <a:off x="2058" y="3198"/>
              <a:ext cx="1" cy="35"/>
            </a:xfrm>
            <a:prstGeom prst="line">
              <a:avLst/>
            </a:prstGeom>
            <a:noFill/>
            <a:ln w="9">
              <a:solidFill>
                <a:srgbClr val="010101"/>
              </a:solidFill>
              <a:round/>
              <a:headEnd/>
              <a:tailEnd/>
            </a:ln>
          </p:spPr>
          <p:txBody>
            <a:bodyPr/>
            <a:lstStyle/>
            <a:p>
              <a:endParaRPr lang="en-GB"/>
            </a:p>
          </p:txBody>
        </p:sp>
        <p:sp>
          <p:nvSpPr>
            <p:cNvPr id="22577" name="Rectangle 51"/>
            <p:cNvSpPr>
              <a:spLocks noChangeArrowheads="1"/>
            </p:cNvSpPr>
            <p:nvPr/>
          </p:nvSpPr>
          <p:spPr bwMode="auto">
            <a:xfrm>
              <a:off x="2331"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20</a:t>
              </a:r>
              <a:endParaRPr lang="en-US"/>
            </a:p>
          </p:txBody>
        </p:sp>
        <p:sp>
          <p:nvSpPr>
            <p:cNvPr id="22578" name="Line 52"/>
            <p:cNvSpPr>
              <a:spLocks noChangeShapeType="1"/>
            </p:cNvSpPr>
            <p:nvPr/>
          </p:nvSpPr>
          <p:spPr bwMode="auto">
            <a:xfrm>
              <a:off x="2402" y="3198"/>
              <a:ext cx="1" cy="35"/>
            </a:xfrm>
            <a:prstGeom prst="line">
              <a:avLst/>
            </a:prstGeom>
            <a:noFill/>
            <a:ln w="9">
              <a:solidFill>
                <a:srgbClr val="010101"/>
              </a:solidFill>
              <a:round/>
              <a:headEnd/>
              <a:tailEnd/>
            </a:ln>
          </p:spPr>
          <p:txBody>
            <a:bodyPr/>
            <a:lstStyle/>
            <a:p>
              <a:endParaRPr lang="en-GB"/>
            </a:p>
          </p:txBody>
        </p:sp>
        <p:sp>
          <p:nvSpPr>
            <p:cNvPr id="22579" name="Rectangle 53"/>
            <p:cNvSpPr>
              <a:spLocks noChangeArrowheads="1"/>
            </p:cNvSpPr>
            <p:nvPr/>
          </p:nvSpPr>
          <p:spPr bwMode="auto">
            <a:xfrm>
              <a:off x="2675"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30</a:t>
              </a:r>
              <a:endParaRPr lang="en-US"/>
            </a:p>
          </p:txBody>
        </p:sp>
        <p:sp>
          <p:nvSpPr>
            <p:cNvPr id="22580" name="Line 54"/>
            <p:cNvSpPr>
              <a:spLocks noChangeShapeType="1"/>
            </p:cNvSpPr>
            <p:nvPr/>
          </p:nvSpPr>
          <p:spPr bwMode="auto">
            <a:xfrm>
              <a:off x="2755" y="3198"/>
              <a:ext cx="1" cy="35"/>
            </a:xfrm>
            <a:prstGeom prst="line">
              <a:avLst/>
            </a:prstGeom>
            <a:noFill/>
            <a:ln w="9">
              <a:solidFill>
                <a:srgbClr val="010101"/>
              </a:solidFill>
              <a:round/>
              <a:headEnd/>
              <a:tailEnd/>
            </a:ln>
          </p:spPr>
          <p:txBody>
            <a:bodyPr/>
            <a:lstStyle/>
            <a:p>
              <a:endParaRPr lang="en-GB"/>
            </a:p>
          </p:txBody>
        </p:sp>
        <p:sp>
          <p:nvSpPr>
            <p:cNvPr id="22581" name="Rectangle 55"/>
            <p:cNvSpPr>
              <a:spLocks noChangeArrowheads="1"/>
            </p:cNvSpPr>
            <p:nvPr/>
          </p:nvSpPr>
          <p:spPr bwMode="auto">
            <a:xfrm>
              <a:off x="3019"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40</a:t>
              </a:r>
              <a:endParaRPr lang="en-US"/>
            </a:p>
          </p:txBody>
        </p:sp>
        <p:sp>
          <p:nvSpPr>
            <p:cNvPr id="22582" name="Line 56"/>
            <p:cNvSpPr>
              <a:spLocks noChangeShapeType="1"/>
            </p:cNvSpPr>
            <p:nvPr/>
          </p:nvSpPr>
          <p:spPr bwMode="auto">
            <a:xfrm>
              <a:off x="3099" y="3198"/>
              <a:ext cx="1" cy="35"/>
            </a:xfrm>
            <a:prstGeom prst="line">
              <a:avLst/>
            </a:prstGeom>
            <a:noFill/>
            <a:ln w="9">
              <a:solidFill>
                <a:srgbClr val="010101"/>
              </a:solidFill>
              <a:round/>
              <a:headEnd/>
              <a:tailEnd/>
            </a:ln>
          </p:spPr>
          <p:txBody>
            <a:bodyPr/>
            <a:lstStyle/>
            <a:p>
              <a:endParaRPr lang="en-GB"/>
            </a:p>
          </p:txBody>
        </p:sp>
        <p:sp>
          <p:nvSpPr>
            <p:cNvPr id="22583" name="Rectangle 57"/>
            <p:cNvSpPr>
              <a:spLocks noChangeArrowheads="1"/>
            </p:cNvSpPr>
            <p:nvPr/>
          </p:nvSpPr>
          <p:spPr bwMode="auto">
            <a:xfrm>
              <a:off x="3363"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50</a:t>
              </a:r>
              <a:endParaRPr lang="en-US"/>
            </a:p>
          </p:txBody>
        </p:sp>
        <p:sp>
          <p:nvSpPr>
            <p:cNvPr id="22584" name="Line 58"/>
            <p:cNvSpPr>
              <a:spLocks noChangeShapeType="1"/>
            </p:cNvSpPr>
            <p:nvPr/>
          </p:nvSpPr>
          <p:spPr bwMode="auto">
            <a:xfrm>
              <a:off x="3443" y="3198"/>
              <a:ext cx="1" cy="35"/>
            </a:xfrm>
            <a:prstGeom prst="line">
              <a:avLst/>
            </a:prstGeom>
            <a:noFill/>
            <a:ln w="9">
              <a:solidFill>
                <a:srgbClr val="010101"/>
              </a:solidFill>
              <a:round/>
              <a:headEnd/>
              <a:tailEnd/>
            </a:ln>
          </p:spPr>
          <p:txBody>
            <a:bodyPr/>
            <a:lstStyle/>
            <a:p>
              <a:endParaRPr lang="en-GB"/>
            </a:p>
          </p:txBody>
        </p:sp>
        <p:sp>
          <p:nvSpPr>
            <p:cNvPr id="22585" name="Rectangle 59"/>
            <p:cNvSpPr>
              <a:spLocks noChangeArrowheads="1"/>
            </p:cNvSpPr>
            <p:nvPr/>
          </p:nvSpPr>
          <p:spPr bwMode="auto">
            <a:xfrm>
              <a:off x="3707"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60</a:t>
              </a:r>
              <a:endParaRPr lang="en-US"/>
            </a:p>
          </p:txBody>
        </p:sp>
        <p:sp>
          <p:nvSpPr>
            <p:cNvPr id="22586" name="Line 60"/>
            <p:cNvSpPr>
              <a:spLocks noChangeShapeType="1"/>
            </p:cNvSpPr>
            <p:nvPr/>
          </p:nvSpPr>
          <p:spPr bwMode="auto">
            <a:xfrm>
              <a:off x="3787" y="3198"/>
              <a:ext cx="1" cy="35"/>
            </a:xfrm>
            <a:prstGeom prst="line">
              <a:avLst/>
            </a:prstGeom>
            <a:noFill/>
            <a:ln w="9">
              <a:solidFill>
                <a:srgbClr val="010101"/>
              </a:solidFill>
              <a:round/>
              <a:headEnd/>
              <a:tailEnd/>
            </a:ln>
          </p:spPr>
          <p:txBody>
            <a:bodyPr/>
            <a:lstStyle/>
            <a:p>
              <a:endParaRPr lang="en-GB"/>
            </a:p>
          </p:txBody>
        </p:sp>
        <p:sp>
          <p:nvSpPr>
            <p:cNvPr id="22587" name="Rectangle 61"/>
            <p:cNvSpPr>
              <a:spLocks noChangeArrowheads="1"/>
            </p:cNvSpPr>
            <p:nvPr/>
          </p:nvSpPr>
          <p:spPr bwMode="auto">
            <a:xfrm>
              <a:off x="4051"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70</a:t>
              </a:r>
              <a:endParaRPr lang="en-US"/>
            </a:p>
          </p:txBody>
        </p:sp>
        <p:sp>
          <p:nvSpPr>
            <p:cNvPr id="22588" name="Line 62"/>
            <p:cNvSpPr>
              <a:spLocks noChangeShapeType="1"/>
            </p:cNvSpPr>
            <p:nvPr/>
          </p:nvSpPr>
          <p:spPr bwMode="auto">
            <a:xfrm>
              <a:off x="4131" y="3198"/>
              <a:ext cx="1" cy="35"/>
            </a:xfrm>
            <a:prstGeom prst="line">
              <a:avLst/>
            </a:prstGeom>
            <a:noFill/>
            <a:ln w="9">
              <a:solidFill>
                <a:srgbClr val="010101"/>
              </a:solidFill>
              <a:round/>
              <a:headEnd/>
              <a:tailEnd/>
            </a:ln>
          </p:spPr>
          <p:txBody>
            <a:bodyPr/>
            <a:lstStyle/>
            <a:p>
              <a:endParaRPr lang="en-GB"/>
            </a:p>
          </p:txBody>
        </p:sp>
        <p:sp>
          <p:nvSpPr>
            <p:cNvPr id="22589" name="Rectangle 63"/>
            <p:cNvSpPr>
              <a:spLocks noChangeArrowheads="1"/>
            </p:cNvSpPr>
            <p:nvPr/>
          </p:nvSpPr>
          <p:spPr bwMode="auto">
            <a:xfrm>
              <a:off x="4395"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80</a:t>
              </a:r>
              <a:endParaRPr lang="en-US"/>
            </a:p>
          </p:txBody>
        </p:sp>
        <p:sp>
          <p:nvSpPr>
            <p:cNvPr id="22590" name="Line 64"/>
            <p:cNvSpPr>
              <a:spLocks noChangeShapeType="1"/>
            </p:cNvSpPr>
            <p:nvPr/>
          </p:nvSpPr>
          <p:spPr bwMode="auto">
            <a:xfrm>
              <a:off x="4475" y="3198"/>
              <a:ext cx="1" cy="35"/>
            </a:xfrm>
            <a:prstGeom prst="line">
              <a:avLst/>
            </a:prstGeom>
            <a:noFill/>
            <a:ln w="9">
              <a:solidFill>
                <a:srgbClr val="010101"/>
              </a:solidFill>
              <a:round/>
              <a:headEnd/>
              <a:tailEnd/>
            </a:ln>
          </p:spPr>
          <p:txBody>
            <a:bodyPr/>
            <a:lstStyle/>
            <a:p>
              <a:endParaRPr lang="en-GB"/>
            </a:p>
          </p:txBody>
        </p:sp>
        <p:sp>
          <p:nvSpPr>
            <p:cNvPr id="22591" name="Rectangle 65"/>
            <p:cNvSpPr>
              <a:spLocks noChangeArrowheads="1"/>
            </p:cNvSpPr>
            <p:nvPr/>
          </p:nvSpPr>
          <p:spPr bwMode="auto">
            <a:xfrm>
              <a:off x="4739" y="3238"/>
              <a:ext cx="229" cy="132"/>
            </a:xfrm>
            <a:prstGeom prst="rect">
              <a:avLst/>
            </a:prstGeom>
            <a:noFill/>
            <a:ln w="9525">
              <a:noFill/>
              <a:miter lim="800000"/>
              <a:headEnd/>
              <a:tailEnd/>
            </a:ln>
          </p:spPr>
          <p:txBody>
            <a:bodyPr wrap="none" lIns="0" tIns="0" rIns="0" bIns="0">
              <a:spAutoFit/>
            </a:bodyPr>
            <a:lstStyle/>
            <a:p>
              <a:r>
                <a:rPr lang="en-US" sz="1200">
                  <a:solidFill>
                    <a:srgbClr val="000000"/>
                  </a:solidFill>
                </a:rPr>
                <a:t>90</a:t>
              </a:r>
              <a:endParaRPr lang="en-US"/>
            </a:p>
          </p:txBody>
        </p:sp>
        <p:sp>
          <p:nvSpPr>
            <p:cNvPr id="22592" name="Line 66"/>
            <p:cNvSpPr>
              <a:spLocks noChangeShapeType="1"/>
            </p:cNvSpPr>
            <p:nvPr/>
          </p:nvSpPr>
          <p:spPr bwMode="auto">
            <a:xfrm>
              <a:off x="4819" y="3198"/>
              <a:ext cx="1" cy="35"/>
            </a:xfrm>
            <a:prstGeom prst="line">
              <a:avLst/>
            </a:prstGeom>
            <a:noFill/>
            <a:ln w="9">
              <a:solidFill>
                <a:srgbClr val="010101"/>
              </a:solidFill>
              <a:round/>
              <a:headEnd/>
              <a:tailEnd/>
            </a:ln>
          </p:spPr>
          <p:txBody>
            <a:bodyPr/>
            <a:lstStyle/>
            <a:p>
              <a:endParaRPr lang="en-GB"/>
            </a:p>
          </p:txBody>
        </p:sp>
        <p:sp>
          <p:nvSpPr>
            <p:cNvPr id="22593" name="Rectangle 67"/>
            <p:cNvSpPr>
              <a:spLocks noChangeArrowheads="1"/>
            </p:cNvSpPr>
            <p:nvPr/>
          </p:nvSpPr>
          <p:spPr bwMode="auto">
            <a:xfrm>
              <a:off x="5048" y="3238"/>
              <a:ext cx="309" cy="132"/>
            </a:xfrm>
            <a:prstGeom prst="rect">
              <a:avLst/>
            </a:prstGeom>
            <a:noFill/>
            <a:ln w="9525">
              <a:noFill/>
              <a:miter lim="800000"/>
              <a:headEnd/>
              <a:tailEnd/>
            </a:ln>
          </p:spPr>
          <p:txBody>
            <a:bodyPr wrap="none" lIns="0" tIns="0" rIns="0" bIns="0">
              <a:spAutoFit/>
            </a:bodyPr>
            <a:lstStyle/>
            <a:p>
              <a:r>
                <a:rPr lang="en-US" sz="1200">
                  <a:solidFill>
                    <a:srgbClr val="000000"/>
                  </a:solidFill>
                </a:rPr>
                <a:t>100</a:t>
              </a:r>
              <a:endParaRPr lang="en-US"/>
            </a:p>
          </p:txBody>
        </p:sp>
        <p:sp>
          <p:nvSpPr>
            <p:cNvPr id="22594" name="Line 68"/>
            <p:cNvSpPr>
              <a:spLocks noChangeShapeType="1"/>
            </p:cNvSpPr>
            <p:nvPr/>
          </p:nvSpPr>
          <p:spPr bwMode="auto">
            <a:xfrm>
              <a:off x="5163" y="3198"/>
              <a:ext cx="1" cy="35"/>
            </a:xfrm>
            <a:prstGeom prst="line">
              <a:avLst/>
            </a:prstGeom>
            <a:noFill/>
            <a:ln w="9">
              <a:solidFill>
                <a:srgbClr val="010101"/>
              </a:solidFill>
              <a:round/>
              <a:headEnd/>
              <a:tailEnd/>
            </a:ln>
          </p:spPr>
          <p:txBody>
            <a:bodyPr/>
            <a:lstStyle/>
            <a:p>
              <a:endParaRPr lang="en-GB"/>
            </a:p>
          </p:txBody>
        </p:sp>
        <p:sp>
          <p:nvSpPr>
            <p:cNvPr id="22595" name="Freeform 69"/>
            <p:cNvSpPr>
              <a:spLocks/>
            </p:cNvSpPr>
            <p:nvPr/>
          </p:nvSpPr>
          <p:spPr bwMode="auto">
            <a:xfrm>
              <a:off x="1784" y="2475"/>
              <a:ext cx="3379" cy="666"/>
            </a:xfrm>
            <a:custGeom>
              <a:avLst/>
              <a:gdLst>
                <a:gd name="T0" fmla="*/ 2147483647 w 383"/>
                <a:gd name="T1" fmla="*/ 0 h 116"/>
                <a:gd name="T2" fmla="*/ 2147483647 w 383"/>
                <a:gd name="T3" fmla="*/ 2147483647 h 116"/>
                <a:gd name="T4" fmla="*/ 2147483647 w 383"/>
                <a:gd name="T5" fmla="*/ 2147483647 h 116"/>
                <a:gd name="T6" fmla="*/ 2147483647 w 383"/>
                <a:gd name="T7" fmla="*/ 2147483647 h 116"/>
                <a:gd name="T8" fmla="*/ 2147483647 w 383"/>
                <a:gd name="T9" fmla="*/ 2147483647 h 116"/>
                <a:gd name="T10" fmla="*/ 2147483647 w 383"/>
                <a:gd name="T11" fmla="*/ 2147483647 h 116"/>
                <a:gd name="T12" fmla="*/ 2147483647 w 383"/>
                <a:gd name="T13" fmla="*/ 2147483647 h 116"/>
                <a:gd name="T14" fmla="*/ 2147483647 w 383"/>
                <a:gd name="T15" fmla="*/ 2147483647 h 116"/>
                <a:gd name="T16" fmla="*/ 2147483647 w 383"/>
                <a:gd name="T17" fmla="*/ 2147483647 h 116"/>
                <a:gd name="T18" fmla="*/ 2147483647 w 383"/>
                <a:gd name="T19" fmla="*/ 2147483647 h 116"/>
                <a:gd name="T20" fmla="*/ 2147483647 w 383"/>
                <a:gd name="T21" fmla="*/ 2147483647 h 116"/>
                <a:gd name="T22" fmla="*/ 2147483647 w 383"/>
                <a:gd name="T23" fmla="*/ 2147483647 h 116"/>
                <a:gd name="T24" fmla="*/ 2147483647 w 383"/>
                <a:gd name="T25" fmla="*/ 2147483647 h 116"/>
                <a:gd name="T26" fmla="*/ 2147483647 w 383"/>
                <a:gd name="T27" fmla="*/ 2147483647 h 116"/>
                <a:gd name="T28" fmla="*/ 2147483647 w 383"/>
                <a:gd name="T29" fmla="*/ 2147483647 h 116"/>
                <a:gd name="T30" fmla="*/ 2147483647 w 383"/>
                <a:gd name="T31" fmla="*/ 2147483647 h 116"/>
                <a:gd name="T32" fmla="*/ 2147483647 w 383"/>
                <a:gd name="T33" fmla="*/ 2147483647 h 116"/>
                <a:gd name="T34" fmla="*/ 2147483647 w 383"/>
                <a:gd name="T35" fmla="*/ 2147483647 h 116"/>
                <a:gd name="T36" fmla="*/ 2147483647 w 383"/>
                <a:gd name="T37" fmla="*/ 2147483647 h 116"/>
                <a:gd name="T38" fmla="*/ 2147483647 w 383"/>
                <a:gd name="T39" fmla="*/ 2147483647 h 116"/>
                <a:gd name="T40" fmla="*/ 2147483647 w 383"/>
                <a:gd name="T41" fmla="*/ 2147483647 h 116"/>
                <a:gd name="T42" fmla="*/ 2147483647 w 383"/>
                <a:gd name="T43" fmla="*/ 2147483647 h 116"/>
                <a:gd name="T44" fmla="*/ 2147483647 w 383"/>
                <a:gd name="T45" fmla="*/ 2147483647 h 116"/>
                <a:gd name="T46" fmla="*/ 2147483647 w 383"/>
                <a:gd name="T47" fmla="*/ 2147483647 h 116"/>
                <a:gd name="T48" fmla="*/ 2147483647 w 383"/>
                <a:gd name="T49" fmla="*/ 2147483647 h 116"/>
                <a:gd name="T50" fmla="*/ 2147483647 w 383"/>
                <a:gd name="T51" fmla="*/ 2147483647 h 116"/>
                <a:gd name="T52" fmla="*/ 2147483647 w 383"/>
                <a:gd name="T53" fmla="*/ 2147483647 h 116"/>
                <a:gd name="T54" fmla="*/ 2147483647 w 383"/>
                <a:gd name="T55" fmla="*/ 2147483647 h 116"/>
                <a:gd name="T56" fmla="*/ 2147483647 w 383"/>
                <a:gd name="T57" fmla="*/ 2147483647 h 116"/>
                <a:gd name="T58" fmla="*/ 2147483647 w 383"/>
                <a:gd name="T59" fmla="*/ 2147483647 h 116"/>
                <a:gd name="T60" fmla="*/ 2147483647 w 383"/>
                <a:gd name="T61" fmla="*/ 2147483647 h 116"/>
                <a:gd name="T62" fmla="*/ 2147483647 w 383"/>
                <a:gd name="T63" fmla="*/ 2147483647 h 116"/>
                <a:gd name="T64" fmla="*/ 2147483647 w 383"/>
                <a:gd name="T65" fmla="*/ 2147483647 h 116"/>
                <a:gd name="T66" fmla="*/ 2147483647 w 383"/>
                <a:gd name="T67" fmla="*/ 2147483647 h 116"/>
                <a:gd name="T68" fmla="*/ 2147483647 w 383"/>
                <a:gd name="T69" fmla="*/ 2147483647 h 116"/>
                <a:gd name="T70" fmla="*/ 2147483647 w 383"/>
                <a:gd name="T71" fmla="*/ 2147483647 h 116"/>
                <a:gd name="T72" fmla="*/ 2147483647 w 383"/>
                <a:gd name="T73" fmla="*/ 2147483647 h 116"/>
                <a:gd name="T74" fmla="*/ 2147483647 w 383"/>
                <a:gd name="T75" fmla="*/ 2147483647 h 116"/>
                <a:gd name="T76" fmla="*/ 2147483647 w 383"/>
                <a:gd name="T77" fmla="*/ 2147483647 h 116"/>
                <a:gd name="T78" fmla="*/ 2147483647 w 383"/>
                <a:gd name="T79" fmla="*/ 2147483647 h 116"/>
                <a:gd name="T80" fmla="*/ 2147483647 w 383"/>
                <a:gd name="T81" fmla="*/ 2147483647 h 116"/>
                <a:gd name="T82" fmla="*/ 2147483647 w 383"/>
                <a:gd name="T83" fmla="*/ 2147483647 h 116"/>
                <a:gd name="T84" fmla="*/ 2147483647 w 383"/>
                <a:gd name="T85" fmla="*/ 2147483647 h 116"/>
                <a:gd name="T86" fmla="*/ 2147483647 w 383"/>
                <a:gd name="T87" fmla="*/ 2147483647 h 116"/>
                <a:gd name="T88" fmla="*/ 2147483647 w 383"/>
                <a:gd name="T89" fmla="*/ 2147483647 h 116"/>
                <a:gd name="T90" fmla="*/ 2147483647 w 383"/>
                <a:gd name="T91" fmla="*/ 2147483647 h 116"/>
                <a:gd name="T92" fmla="*/ 2147483647 w 383"/>
                <a:gd name="T93" fmla="*/ 2147483647 h 116"/>
                <a:gd name="T94" fmla="*/ 2147483647 w 383"/>
                <a:gd name="T95" fmla="*/ 2147483647 h 116"/>
                <a:gd name="T96" fmla="*/ 2147483647 w 383"/>
                <a:gd name="T97" fmla="*/ 2147483647 h 1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3"/>
                <a:gd name="T148" fmla="*/ 0 h 116"/>
                <a:gd name="T149" fmla="*/ 383 w 383"/>
                <a:gd name="T150" fmla="*/ 116 h 1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3" h="116">
                  <a:moveTo>
                    <a:pt x="0" y="5"/>
                  </a:moveTo>
                  <a:lnTo>
                    <a:pt x="4" y="0"/>
                  </a:lnTo>
                  <a:lnTo>
                    <a:pt x="8" y="19"/>
                  </a:lnTo>
                  <a:lnTo>
                    <a:pt x="12" y="21"/>
                  </a:lnTo>
                  <a:lnTo>
                    <a:pt x="16" y="26"/>
                  </a:lnTo>
                  <a:lnTo>
                    <a:pt x="20" y="29"/>
                  </a:lnTo>
                  <a:lnTo>
                    <a:pt x="24" y="16"/>
                  </a:lnTo>
                  <a:lnTo>
                    <a:pt x="28" y="7"/>
                  </a:lnTo>
                  <a:lnTo>
                    <a:pt x="31" y="9"/>
                  </a:lnTo>
                  <a:lnTo>
                    <a:pt x="35" y="19"/>
                  </a:lnTo>
                  <a:lnTo>
                    <a:pt x="39" y="27"/>
                  </a:lnTo>
                  <a:lnTo>
                    <a:pt x="43" y="26"/>
                  </a:lnTo>
                  <a:lnTo>
                    <a:pt x="47" y="42"/>
                  </a:lnTo>
                  <a:lnTo>
                    <a:pt x="51" y="32"/>
                  </a:lnTo>
                  <a:lnTo>
                    <a:pt x="55" y="45"/>
                  </a:lnTo>
                  <a:lnTo>
                    <a:pt x="59" y="42"/>
                  </a:lnTo>
                  <a:lnTo>
                    <a:pt x="63" y="35"/>
                  </a:lnTo>
                  <a:lnTo>
                    <a:pt x="67" y="25"/>
                  </a:lnTo>
                  <a:lnTo>
                    <a:pt x="70" y="33"/>
                  </a:lnTo>
                  <a:lnTo>
                    <a:pt x="74" y="49"/>
                  </a:lnTo>
                  <a:lnTo>
                    <a:pt x="78" y="46"/>
                  </a:lnTo>
                  <a:lnTo>
                    <a:pt x="82" y="40"/>
                  </a:lnTo>
                  <a:lnTo>
                    <a:pt x="86" y="54"/>
                  </a:lnTo>
                  <a:lnTo>
                    <a:pt x="90" y="65"/>
                  </a:lnTo>
                  <a:lnTo>
                    <a:pt x="94" y="54"/>
                  </a:lnTo>
                  <a:lnTo>
                    <a:pt x="98" y="54"/>
                  </a:lnTo>
                  <a:lnTo>
                    <a:pt x="102" y="65"/>
                  </a:lnTo>
                  <a:lnTo>
                    <a:pt x="106" y="60"/>
                  </a:lnTo>
                  <a:lnTo>
                    <a:pt x="110" y="66"/>
                  </a:lnTo>
                  <a:lnTo>
                    <a:pt x="114" y="82"/>
                  </a:lnTo>
                  <a:lnTo>
                    <a:pt x="117" y="89"/>
                  </a:lnTo>
                  <a:lnTo>
                    <a:pt x="121" y="85"/>
                  </a:lnTo>
                  <a:lnTo>
                    <a:pt x="125" y="77"/>
                  </a:lnTo>
                  <a:lnTo>
                    <a:pt x="129" y="63"/>
                  </a:lnTo>
                  <a:lnTo>
                    <a:pt x="133" y="50"/>
                  </a:lnTo>
                  <a:lnTo>
                    <a:pt x="137" y="61"/>
                  </a:lnTo>
                  <a:lnTo>
                    <a:pt x="141" y="65"/>
                  </a:lnTo>
                  <a:lnTo>
                    <a:pt x="145" y="55"/>
                  </a:lnTo>
                  <a:lnTo>
                    <a:pt x="149" y="62"/>
                  </a:lnTo>
                  <a:lnTo>
                    <a:pt x="153" y="48"/>
                  </a:lnTo>
                  <a:lnTo>
                    <a:pt x="156" y="32"/>
                  </a:lnTo>
                  <a:lnTo>
                    <a:pt x="160" y="31"/>
                  </a:lnTo>
                  <a:lnTo>
                    <a:pt x="164" y="27"/>
                  </a:lnTo>
                  <a:lnTo>
                    <a:pt x="168" y="20"/>
                  </a:lnTo>
                  <a:lnTo>
                    <a:pt x="172" y="21"/>
                  </a:lnTo>
                  <a:lnTo>
                    <a:pt x="176" y="24"/>
                  </a:lnTo>
                  <a:lnTo>
                    <a:pt x="180" y="21"/>
                  </a:lnTo>
                  <a:lnTo>
                    <a:pt x="184" y="26"/>
                  </a:lnTo>
                  <a:lnTo>
                    <a:pt x="188" y="28"/>
                  </a:lnTo>
                  <a:lnTo>
                    <a:pt x="192" y="18"/>
                  </a:lnTo>
                  <a:lnTo>
                    <a:pt x="195" y="16"/>
                  </a:lnTo>
                  <a:lnTo>
                    <a:pt x="199" y="13"/>
                  </a:lnTo>
                  <a:lnTo>
                    <a:pt x="203" y="27"/>
                  </a:lnTo>
                  <a:lnTo>
                    <a:pt x="207" y="33"/>
                  </a:lnTo>
                  <a:lnTo>
                    <a:pt x="211" y="34"/>
                  </a:lnTo>
                  <a:lnTo>
                    <a:pt x="215" y="44"/>
                  </a:lnTo>
                  <a:lnTo>
                    <a:pt x="219" y="55"/>
                  </a:lnTo>
                  <a:lnTo>
                    <a:pt x="223" y="53"/>
                  </a:lnTo>
                  <a:lnTo>
                    <a:pt x="227" y="63"/>
                  </a:lnTo>
                  <a:lnTo>
                    <a:pt x="231" y="59"/>
                  </a:lnTo>
                  <a:lnTo>
                    <a:pt x="234" y="61"/>
                  </a:lnTo>
                  <a:lnTo>
                    <a:pt x="238" y="51"/>
                  </a:lnTo>
                  <a:lnTo>
                    <a:pt x="242" y="50"/>
                  </a:lnTo>
                  <a:lnTo>
                    <a:pt x="246" y="45"/>
                  </a:lnTo>
                  <a:lnTo>
                    <a:pt x="250" y="35"/>
                  </a:lnTo>
                  <a:lnTo>
                    <a:pt x="254" y="35"/>
                  </a:lnTo>
                  <a:lnTo>
                    <a:pt x="258" y="40"/>
                  </a:lnTo>
                  <a:lnTo>
                    <a:pt x="262" y="43"/>
                  </a:lnTo>
                  <a:lnTo>
                    <a:pt x="266" y="38"/>
                  </a:lnTo>
                  <a:lnTo>
                    <a:pt x="270" y="35"/>
                  </a:lnTo>
                  <a:lnTo>
                    <a:pt x="274" y="34"/>
                  </a:lnTo>
                  <a:lnTo>
                    <a:pt x="277" y="30"/>
                  </a:lnTo>
                  <a:lnTo>
                    <a:pt x="281" y="33"/>
                  </a:lnTo>
                  <a:lnTo>
                    <a:pt x="285" y="29"/>
                  </a:lnTo>
                  <a:lnTo>
                    <a:pt x="289" y="46"/>
                  </a:lnTo>
                  <a:lnTo>
                    <a:pt x="293" y="43"/>
                  </a:lnTo>
                  <a:lnTo>
                    <a:pt x="297" y="38"/>
                  </a:lnTo>
                  <a:lnTo>
                    <a:pt x="301" y="31"/>
                  </a:lnTo>
                  <a:lnTo>
                    <a:pt x="305" y="48"/>
                  </a:lnTo>
                  <a:lnTo>
                    <a:pt x="309" y="46"/>
                  </a:lnTo>
                  <a:lnTo>
                    <a:pt x="313" y="47"/>
                  </a:lnTo>
                  <a:lnTo>
                    <a:pt x="316" y="57"/>
                  </a:lnTo>
                  <a:lnTo>
                    <a:pt x="320" y="50"/>
                  </a:lnTo>
                  <a:lnTo>
                    <a:pt x="324" y="45"/>
                  </a:lnTo>
                  <a:lnTo>
                    <a:pt x="328" y="37"/>
                  </a:lnTo>
                  <a:lnTo>
                    <a:pt x="332" y="39"/>
                  </a:lnTo>
                  <a:lnTo>
                    <a:pt x="336" y="48"/>
                  </a:lnTo>
                  <a:lnTo>
                    <a:pt x="340" y="62"/>
                  </a:lnTo>
                  <a:lnTo>
                    <a:pt x="344" y="79"/>
                  </a:lnTo>
                  <a:lnTo>
                    <a:pt x="348" y="87"/>
                  </a:lnTo>
                  <a:lnTo>
                    <a:pt x="352" y="93"/>
                  </a:lnTo>
                  <a:lnTo>
                    <a:pt x="356" y="91"/>
                  </a:lnTo>
                  <a:lnTo>
                    <a:pt x="360" y="100"/>
                  </a:lnTo>
                  <a:lnTo>
                    <a:pt x="363" y="105"/>
                  </a:lnTo>
                  <a:lnTo>
                    <a:pt x="367" y="116"/>
                  </a:lnTo>
                  <a:lnTo>
                    <a:pt x="371" y="100"/>
                  </a:lnTo>
                  <a:lnTo>
                    <a:pt x="375" y="104"/>
                  </a:lnTo>
                  <a:lnTo>
                    <a:pt x="379" y="114"/>
                  </a:lnTo>
                  <a:lnTo>
                    <a:pt x="383" y="106"/>
                  </a:lnTo>
                </a:path>
              </a:pathLst>
            </a:custGeom>
            <a:noFill/>
            <a:ln w="9">
              <a:solidFill>
                <a:srgbClr val="0000FF"/>
              </a:solidFill>
              <a:prstDash val="solid"/>
              <a:round/>
              <a:headEnd/>
              <a:tailEnd/>
            </a:ln>
          </p:spPr>
          <p:txBody>
            <a:bodyPr/>
            <a:lstStyle/>
            <a:p>
              <a:endParaRPr lang="en-GB"/>
            </a:p>
          </p:txBody>
        </p:sp>
        <p:sp>
          <p:nvSpPr>
            <p:cNvPr id="22596" name="Freeform 70"/>
            <p:cNvSpPr>
              <a:spLocks/>
            </p:cNvSpPr>
            <p:nvPr/>
          </p:nvSpPr>
          <p:spPr bwMode="auto">
            <a:xfrm>
              <a:off x="1784" y="1671"/>
              <a:ext cx="3379" cy="855"/>
            </a:xfrm>
            <a:custGeom>
              <a:avLst/>
              <a:gdLst>
                <a:gd name="T0" fmla="*/ 2147483647 w 383"/>
                <a:gd name="T1" fmla="*/ 2147483647 h 149"/>
                <a:gd name="T2" fmla="*/ 2147483647 w 383"/>
                <a:gd name="T3" fmla="*/ 2147483647 h 149"/>
                <a:gd name="T4" fmla="*/ 2147483647 w 383"/>
                <a:gd name="T5" fmla="*/ 2147483647 h 149"/>
                <a:gd name="T6" fmla="*/ 2147483647 w 383"/>
                <a:gd name="T7" fmla="*/ 2147483647 h 149"/>
                <a:gd name="T8" fmla="*/ 2147483647 w 383"/>
                <a:gd name="T9" fmla="*/ 2147483647 h 149"/>
                <a:gd name="T10" fmla="*/ 2147483647 w 383"/>
                <a:gd name="T11" fmla="*/ 2147483647 h 149"/>
                <a:gd name="T12" fmla="*/ 2147483647 w 383"/>
                <a:gd name="T13" fmla="*/ 2147483647 h 149"/>
                <a:gd name="T14" fmla="*/ 2147483647 w 383"/>
                <a:gd name="T15" fmla="*/ 2147483647 h 149"/>
                <a:gd name="T16" fmla="*/ 2147483647 w 383"/>
                <a:gd name="T17" fmla="*/ 2147483647 h 149"/>
                <a:gd name="T18" fmla="*/ 2147483647 w 383"/>
                <a:gd name="T19" fmla="*/ 2147483647 h 149"/>
                <a:gd name="T20" fmla="*/ 2147483647 w 383"/>
                <a:gd name="T21" fmla="*/ 2147483647 h 149"/>
                <a:gd name="T22" fmla="*/ 2147483647 w 383"/>
                <a:gd name="T23" fmla="*/ 2147483647 h 149"/>
                <a:gd name="T24" fmla="*/ 2147483647 w 383"/>
                <a:gd name="T25" fmla="*/ 2147483647 h 149"/>
                <a:gd name="T26" fmla="*/ 2147483647 w 383"/>
                <a:gd name="T27" fmla="*/ 2147483647 h 149"/>
                <a:gd name="T28" fmla="*/ 2147483647 w 383"/>
                <a:gd name="T29" fmla="*/ 2147483647 h 149"/>
                <a:gd name="T30" fmla="*/ 2147483647 w 383"/>
                <a:gd name="T31" fmla="*/ 2147483647 h 149"/>
                <a:gd name="T32" fmla="*/ 2147483647 w 383"/>
                <a:gd name="T33" fmla="*/ 2147483647 h 149"/>
                <a:gd name="T34" fmla="*/ 2147483647 w 383"/>
                <a:gd name="T35" fmla="*/ 2147483647 h 149"/>
                <a:gd name="T36" fmla="*/ 2147483647 w 383"/>
                <a:gd name="T37" fmla="*/ 2147483647 h 149"/>
                <a:gd name="T38" fmla="*/ 2147483647 w 383"/>
                <a:gd name="T39" fmla="*/ 2147483647 h 149"/>
                <a:gd name="T40" fmla="*/ 2147483647 w 383"/>
                <a:gd name="T41" fmla="*/ 2147483647 h 149"/>
                <a:gd name="T42" fmla="*/ 2147483647 w 383"/>
                <a:gd name="T43" fmla="*/ 2147483647 h 149"/>
                <a:gd name="T44" fmla="*/ 2147483647 w 383"/>
                <a:gd name="T45" fmla="*/ 2147483647 h 149"/>
                <a:gd name="T46" fmla="*/ 2147483647 w 383"/>
                <a:gd name="T47" fmla="*/ 2147483647 h 149"/>
                <a:gd name="T48" fmla="*/ 2147483647 w 383"/>
                <a:gd name="T49" fmla="*/ 2147483647 h 149"/>
                <a:gd name="T50" fmla="*/ 2147483647 w 383"/>
                <a:gd name="T51" fmla="*/ 2147483647 h 149"/>
                <a:gd name="T52" fmla="*/ 2147483647 w 383"/>
                <a:gd name="T53" fmla="*/ 2147483647 h 149"/>
                <a:gd name="T54" fmla="*/ 2147483647 w 383"/>
                <a:gd name="T55" fmla="*/ 2147483647 h 149"/>
                <a:gd name="T56" fmla="*/ 2147483647 w 383"/>
                <a:gd name="T57" fmla="*/ 2147483647 h 149"/>
                <a:gd name="T58" fmla="*/ 2147483647 w 383"/>
                <a:gd name="T59" fmla="*/ 2147483647 h 149"/>
                <a:gd name="T60" fmla="*/ 2147483647 w 383"/>
                <a:gd name="T61" fmla="*/ 2147483647 h 149"/>
                <a:gd name="T62" fmla="*/ 2147483647 w 383"/>
                <a:gd name="T63" fmla="*/ 2147483647 h 149"/>
                <a:gd name="T64" fmla="*/ 2147483647 w 383"/>
                <a:gd name="T65" fmla="*/ 2147483647 h 149"/>
                <a:gd name="T66" fmla="*/ 2147483647 w 383"/>
                <a:gd name="T67" fmla="*/ 2147483647 h 149"/>
                <a:gd name="T68" fmla="*/ 2147483647 w 383"/>
                <a:gd name="T69" fmla="*/ 2147483647 h 149"/>
                <a:gd name="T70" fmla="*/ 2147483647 w 383"/>
                <a:gd name="T71" fmla="*/ 2147483647 h 149"/>
                <a:gd name="T72" fmla="*/ 2147483647 w 383"/>
                <a:gd name="T73" fmla="*/ 2147483647 h 149"/>
                <a:gd name="T74" fmla="*/ 2147483647 w 383"/>
                <a:gd name="T75" fmla="*/ 2147483647 h 149"/>
                <a:gd name="T76" fmla="*/ 2147483647 w 383"/>
                <a:gd name="T77" fmla="*/ 2147483647 h 149"/>
                <a:gd name="T78" fmla="*/ 2147483647 w 383"/>
                <a:gd name="T79" fmla="*/ 2147483647 h 149"/>
                <a:gd name="T80" fmla="*/ 2147483647 w 383"/>
                <a:gd name="T81" fmla="*/ 2147483647 h 149"/>
                <a:gd name="T82" fmla="*/ 2147483647 w 383"/>
                <a:gd name="T83" fmla="*/ 2147483647 h 149"/>
                <a:gd name="T84" fmla="*/ 2147483647 w 383"/>
                <a:gd name="T85" fmla="*/ 2147483647 h 149"/>
                <a:gd name="T86" fmla="*/ 2147483647 w 383"/>
                <a:gd name="T87" fmla="*/ 2147483647 h 149"/>
                <a:gd name="T88" fmla="*/ 2147483647 w 383"/>
                <a:gd name="T89" fmla="*/ 2147483647 h 149"/>
                <a:gd name="T90" fmla="*/ 2147483647 w 383"/>
                <a:gd name="T91" fmla="*/ 2147483647 h 149"/>
                <a:gd name="T92" fmla="*/ 2147483647 w 383"/>
                <a:gd name="T93" fmla="*/ 2147483647 h 149"/>
                <a:gd name="T94" fmla="*/ 2147483647 w 383"/>
                <a:gd name="T95" fmla="*/ 2147483647 h 149"/>
                <a:gd name="T96" fmla="*/ 2147483647 w 383"/>
                <a:gd name="T97" fmla="*/ 0 h 149"/>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3"/>
                <a:gd name="T148" fmla="*/ 0 h 149"/>
                <a:gd name="T149" fmla="*/ 383 w 383"/>
                <a:gd name="T150" fmla="*/ 149 h 149"/>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3" h="149">
                  <a:moveTo>
                    <a:pt x="0" y="149"/>
                  </a:moveTo>
                  <a:lnTo>
                    <a:pt x="4" y="147"/>
                  </a:lnTo>
                  <a:lnTo>
                    <a:pt x="8" y="137"/>
                  </a:lnTo>
                  <a:lnTo>
                    <a:pt x="12" y="143"/>
                  </a:lnTo>
                  <a:lnTo>
                    <a:pt x="16" y="133"/>
                  </a:lnTo>
                  <a:lnTo>
                    <a:pt x="20" y="135"/>
                  </a:lnTo>
                  <a:lnTo>
                    <a:pt x="24" y="139"/>
                  </a:lnTo>
                  <a:lnTo>
                    <a:pt x="28" y="139"/>
                  </a:lnTo>
                  <a:lnTo>
                    <a:pt x="31" y="135"/>
                  </a:lnTo>
                  <a:lnTo>
                    <a:pt x="35" y="125"/>
                  </a:lnTo>
                  <a:lnTo>
                    <a:pt x="39" y="129"/>
                  </a:lnTo>
                  <a:lnTo>
                    <a:pt x="43" y="110"/>
                  </a:lnTo>
                  <a:lnTo>
                    <a:pt x="47" y="93"/>
                  </a:lnTo>
                  <a:lnTo>
                    <a:pt x="51" y="105"/>
                  </a:lnTo>
                  <a:lnTo>
                    <a:pt x="55" y="122"/>
                  </a:lnTo>
                  <a:lnTo>
                    <a:pt x="59" y="102"/>
                  </a:lnTo>
                  <a:lnTo>
                    <a:pt x="63" y="111"/>
                  </a:lnTo>
                  <a:lnTo>
                    <a:pt x="67" y="112"/>
                  </a:lnTo>
                  <a:lnTo>
                    <a:pt x="70" y="99"/>
                  </a:lnTo>
                  <a:lnTo>
                    <a:pt x="74" y="102"/>
                  </a:lnTo>
                  <a:lnTo>
                    <a:pt x="78" y="95"/>
                  </a:lnTo>
                  <a:lnTo>
                    <a:pt x="82" y="92"/>
                  </a:lnTo>
                  <a:lnTo>
                    <a:pt x="86" y="90"/>
                  </a:lnTo>
                  <a:lnTo>
                    <a:pt x="90" y="81"/>
                  </a:lnTo>
                  <a:lnTo>
                    <a:pt x="94" y="78"/>
                  </a:lnTo>
                  <a:lnTo>
                    <a:pt x="98" y="79"/>
                  </a:lnTo>
                  <a:lnTo>
                    <a:pt x="102" y="80"/>
                  </a:lnTo>
                  <a:lnTo>
                    <a:pt x="106" y="76"/>
                  </a:lnTo>
                  <a:lnTo>
                    <a:pt x="110" y="63"/>
                  </a:lnTo>
                  <a:lnTo>
                    <a:pt x="114" y="60"/>
                  </a:lnTo>
                  <a:lnTo>
                    <a:pt x="117" y="54"/>
                  </a:lnTo>
                  <a:lnTo>
                    <a:pt x="121" y="60"/>
                  </a:lnTo>
                  <a:lnTo>
                    <a:pt x="125" y="48"/>
                  </a:lnTo>
                  <a:lnTo>
                    <a:pt x="129" y="61"/>
                  </a:lnTo>
                  <a:lnTo>
                    <a:pt x="133" y="62"/>
                  </a:lnTo>
                  <a:lnTo>
                    <a:pt x="137" y="78"/>
                  </a:lnTo>
                  <a:lnTo>
                    <a:pt x="141" y="76"/>
                  </a:lnTo>
                  <a:lnTo>
                    <a:pt x="145" y="66"/>
                  </a:lnTo>
                  <a:lnTo>
                    <a:pt x="149" y="65"/>
                  </a:lnTo>
                  <a:lnTo>
                    <a:pt x="153" y="65"/>
                  </a:lnTo>
                  <a:lnTo>
                    <a:pt x="156" y="64"/>
                  </a:lnTo>
                  <a:lnTo>
                    <a:pt x="160" y="55"/>
                  </a:lnTo>
                  <a:lnTo>
                    <a:pt x="164" y="41"/>
                  </a:lnTo>
                  <a:lnTo>
                    <a:pt x="168" y="22"/>
                  </a:lnTo>
                  <a:lnTo>
                    <a:pt x="172" y="23"/>
                  </a:lnTo>
                  <a:lnTo>
                    <a:pt x="176" y="34"/>
                  </a:lnTo>
                  <a:lnTo>
                    <a:pt x="180" y="36"/>
                  </a:lnTo>
                  <a:lnTo>
                    <a:pt x="184" y="38"/>
                  </a:lnTo>
                  <a:lnTo>
                    <a:pt x="188" y="47"/>
                  </a:lnTo>
                  <a:lnTo>
                    <a:pt x="192" y="58"/>
                  </a:lnTo>
                  <a:lnTo>
                    <a:pt x="195" y="58"/>
                  </a:lnTo>
                  <a:lnTo>
                    <a:pt x="199" y="67"/>
                  </a:lnTo>
                  <a:lnTo>
                    <a:pt x="203" y="41"/>
                  </a:lnTo>
                  <a:lnTo>
                    <a:pt x="207" y="52"/>
                  </a:lnTo>
                  <a:lnTo>
                    <a:pt x="211" y="52"/>
                  </a:lnTo>
                  <a:lnTo>
                    <a:pt x="215" y="53"/>
                  </a:lnTo>
                  <a:lnTo>
                    <a:pt x="219" y="61"/>
                  </a:lnTo>
                  <a:lnTo>
                    <a:pt x="223" y="68"/>
                  </a:lnTo>
                  <a:lnTo>
                    <a:pt x="227" y="58"/>
                  </a:lnTo>
                  <a:lnTo>
                    <a:pt x="231" y="45"/>
                  </a:lnTo>
                  <a:lnTo>
                    <a:pt x="234" y="41"/>
                  </a:lnTo>
                  <a:lnTo>
                    <a:pt x="238" y="56"/>
                  </a:lnTo>
                  <a:lnTo>
                    <a:pt x="242" y="50"/>
                  </a:lnTo>
                  <a:lnTo>
                    <a:pt x="246" y="57"/>
                  </a:lnTo>
                  <a:lnTo>
                    <a:pt x="250" y="63"/>
                  </a:lnTo>
                  <a:lnTo>
                    <a:pt x="254" y="70"/>
                  </a:lnTo>
                  <a:lnTo>
                    <a:pt x="258" y="55"/>
                  </a:lnTo>
                  <a:lnTo>
                    <a:pt x="262" y="57"/>
                  </a:lnTo>
                  <a:lnTo>
                    <a:pt x="266" y="52"/>
                  </a:lnTo>
                  <a:lnTo>
                    <a:pt x="270" y="50"/>
                  </a:lnTo>
                  <a:lnTo>
                    <a:pt x="274" y="55"/>
                  </a:lnTo>
                  <a:lnTo>
                    <a:pt x="277" y="60"/>
                  </a:lnTo>
                  <a:lnTo>
                    <a:pt x="281" y="69"/>
                  </a:lnTo>
                  <a:lnTo>
                    <a:pt x="285" y="72"/>
                  </a:lnTo>
                  <a:lnTo>
                    <a:pt x="289" y="61"/>
                  </a:lnTo>
                  <a:lnTo>
                    <a:pt x="293" y="60"/>
                  </a:lnTo>
                  <a:lnTo>
                    <a:pt x="297" y="60"/>
                  </a:lnTo>
                  <a:lnTo>
                    <a:pt x="301" y="62"/>
                  </a:lnTo>
                  <a:lnTo>
                    <a:pt x="305" y="57"/>
                  </a:lnTo>
                  <a:lnTo>
                    <a:pt x="309" y="62"/>
                  </a:lnTo>
                  <a:lnTo>
                    <a:pt x="313" y="70"/>
                  </a:lnTo>
                  <a:lnTo>
                    <a:pt x="316" y="66"/>
                  </a:lnTo>
                  <a:lnTo>
                    <a:pt x="320" y="62"/>
                  </a:lnTo>
                  <a:lnTo>
                    <a:pt x="324" y="54"/>
                  </a:lnTo>
                  <a:lnTo>
                    <a:pt x="328" y="60"/>
                  </a:lnTo>
                  <a:lnTo>
                    <a:pt x="332" y="56"/>
                  </a:lnTo>
                  <a:lnTo>
                    <a:pt x="336" y="40"/>
                  </a:lnTo>
                  <a:lnTo>
                    <a:pt x="340" y="39"/>
                  </a:lnTo>
                  <a:lnTo>
                    <a:pt x="344" y="33"/>
                  </a:lnTo>
                  <a:lnTo>
                    <a:pt x="348" y="51"/>
                  </a:lnTo>
                  <a:lnTo>
                    <a:pt x="352" y="39"/>
                  </a:lnTo>
                  <a:lnTo>
                    <a:pt x="356" y="33"/>
                  </a:lnTo>
                  <a:lnTo>
                    <a:pt x="360" y="29"/>
                  </a:lnTo>
                  <a:lnTo>
                    <a:pt x="363" y="28"/>
                  </a:lnTo>
                  <a:lnTo>
                    <a:pt x="367" y="37"/>
                  </a:lnTo>
                  <a:lnTo>
                    <a:pt x="371" y="22"/>
                  </a:lnTo>
                  <a:lnTo>
                    <a:pt x="375" y="15"/>
                  </a:lnTo>
                  <a:lnTo>
                    <a:pt x="379" y="0"/>
                  </a:lnTo>
                  <a:lnTo>
                    <a:pt x="383" y="4"/>
                  </a:lnTo>
                </a:path>
              </a:pathLst>
            </a:custGeom>
            <a:noFill/>
            <a:ln w="9">
              <a:solidFill>
                <a:srgbClr val="FF0000"/>
              </a:solidFill>
              <a:prstDash val="solid"/>
              <a:round/>
              <a:headEnd/>
              <a:tailEnd/>
            </a:ln>
          </p:spPr>
          <p:txBody>
            <a:bodyPr/>
            <a:lstStyle/>
            <a:p>
              <a:endParaRPr lang="en-GB"/>
            </a:p>
          </p:txBody>
        </p:sp>
        <p:sp>
          <p:nvSpPr>
            <p:cNvPr id="22597" name="Freeform 71"/>
            <p:cNvSpPr>
              <a:spLocks/>
            </p:cNvSpPr>
            <p:nvPr/>
          </p:nvSpPr>
          <p:spPr bwMode="auto">
            <a:xfrm>
              <a:off x="1784" y="2360"/>
              <a:ext cx="3379" cy="298"/>
            </a:xfrm>
            <a:custGeom>
              <a:avLst/>
              <a:gdLst>
                <a:gd name="T0" fmla="*/ 2147483647 w 383"/>
                <a:gd name="T1" fmla="*/ 2147483647 h 52"/>
                <a:gd name="T2" fmla="*/ 2147483647 w 383"/>
                <a:gd name="T3" fmla="*/ 2147483647 h 52"/>
                <a:gd name="T4" fmla="*/ 2147483647 w 383"/>
                <a:gd name="T5" fmla="*/ 2147483647 h 52"/>
                <a:gd name="T6" fmla="*/ 2147483647 w 383"/>
                <a:gd name="T7" fmla="*/ 2147483647 h 52"/>
                <a:gd name="T8" fmla="*/ 2147483647 w 383"/>
                <a:gd name="T9" fmla="*/ 2147483647 h 52"/>
                <a:gd name="T10" fmla="*/ 2147483647 w 383"/>
                <a:gd name="T11" fmla="*/ 2147483647 h 52"/>
                <a:gd name="T12" fmla="*/ 2147483647 w 383"/>
                <a:gd name="T13" fmla="*/ 2147483647 h 52"/>
                <a:gd name="T14" fmla="*/ 2147483647 w 383"/>
                <a:gd name="T15" fmla="*/ 2147483647 h 52"/>
                <a:gd name="T16" fmla="*/ 2147483647 w 383"/>
                <a:gd name="T17" fmla="*/ 2147483647 h 52"/>
                <a:gd name="T18" fmla="*/ 2147483647 w 383"/>
                <a:gd name="T19" fmla="*/ 2147483647 h 52"/>
                <a:gd name="T20" fmla="*/ 2147483647 w 383"/>
                <a:gd name="T21" fmla="*/ 2147483647 h 52"/>
                <a:gd name="T22" fmla="*/ 2147483647 w 383"/>
                <a:gd name="T23" fmla="*/ 2147483647 h 52"/>
                <a:gd name="T24" fmla="*/ 2147483647 w 383"/>
                <a:gd name="T25" fmla="*/ 2147483647 h 52"/>
                <a:gd name="T26" fmla="*/ 2147483647 w 383"/>
                <a:gd name="T27" fmla="*/ 2147483647 h 52"/>
                <a:gd name="T28" fmla="*/ 2147483647 w 383"/>
                <a:gd name="T29" fmla="*/ 2147483647 h 52"/>
                <a:gd name="T30" fmla="*/ 2147483647 w 383"/>
                <a:gd name="T31" fmla="*/ 2147483647 h 52"/>
                <a:gd name="T32" fmla="*/ 2147483647 w 383"/>
                <a:gd name="T33" fmla="*/ 2147483647 h 52"/>
                <a:gd name="T34" fmla="*/ 2147483647 w 383"/>
                <a:gd name="T35" fmla="*/ 2147483647 h 52"/>
                <a:gd name="T36" fmla="*/ 2147483647 w 383"/>
                <a:gd name="T37" fmla="*/ 2147483647 h 52"/>
                <a:gd name="T38" fmla="*/ 2147483647 w 383"/>
                <a:gd name="T39" fmla="*/ 2147483647 h 52"/>
                <a:gd name="T40" fmla="*/ 2147483647 w 383"/>
                <a:gd name="T41" fmla="*/ 2147483647 h 52"/>
                <a:gd name="T42" fmla="*/ 2147483647 w 383"/>
                <a:gd name="T43" fmla="*/ 0 h 52"/>
                <a:gd name="T44" fmla="*/ 2147483647 w 383"/>
                <a:gd name="T45" fmla="*/ 2147483647 h 52"/>
                <a:gd name="T46" fmla="*/ 2147483647 w 383"/>
                <a:gd name="T47" fmla="*/ 2147483647 h 52"/>
                <a:gd name="T48" fmla="*/ 2147483647 w 383"/>
                <a:gd name="T49" fmla="*/ 2147483647 h 52"/>
                <a:gd name="T50" fmla="*/ 2147483647 w 383"/>
                <a:gd name="T51" fmla="*/ 2147483647 h 52"/>
                <a:gd name="T52" fmla="*/ 2147483647 w 383"/>
                <a:gd name="T53" fmla="*/ 2147483647 h 52"/>
                <a:gd name="T54" fmla="*/ 2147483647 w 383"/>
                <a:gd name="T55" fmla="*/ 2147483647 h 52"/>
                <a:gd name="T56" fmla="*/ 2147483647 w 383"/>
                <a:gd name="T57" fmla="*/ 2147483647 h 52"/>
                <a:gd name="T58" fmla="*/ 2147483647 w 383"/>
                <a:gd name="T59" fmla="*/ 2147483647 h 52"/>
                <a:gd name="T60" fmla="*/ 2147483647 w 383"/>
                <a:gd name="T61" fmla="*/ 2147483647 h 52"/>
                <a:gd name="T62" fmla="*/ 2147483647 w 383"/>
                <a:gd name="T63" fmla="*/ 2147483647 h 52"/>
                <a:gd name="T64" fmla="*/ 2147483647 w 383"/>
                <a:gd name="T65" fmla="*/ 2147483647 h 52"/>
                <a:gd name="T66" fmla="*/ 2147483647 w 383"/>
                <a:gd name="T67" fmla="*/ 2147483647 h 52"/>
                <a:gd name="T68" fmla="*/ 2147483647 w 383"/>
                <a:gd name="T69" fmla="*/ 2147483647 h 52"/>
                <a:gd name="T70" fmla="*/ 2147483647 w 383"/>
                <a:gd name="T71" fmla="*/ 2147483647 h 52"/>
                <a:gd name="T72" fmla="*/ 2147483647 w 383"/>
                <a:gd name="T73" fmla="*/ 2147483647 h 52"/>
                <a:gd name="T74" fmla="*/ 2147483647 w 383"/>
                <a:gd name="T75" fmla="*/ 2147483647 h 52"/>
                <a:gd name="T76" fmla="*/ 2147483647 w 383"/>
                <a:gd name="T77" fmla="*/ 2147483647 h 52"/>
                <a:gd name="T78" fmla="*/ 2147483647 w 383"/>
                <a:gd name="T79" fmla="*/ 2147483647 h 52"/>
                <a:gd name="T80" fmla="*/ 2147483647 w 383"/>
                <a:gd name="T81" fmla="*/ 2147483647 h 52"/>
                <a:gd name="T82" fmla="*/ 2147483647 w 383"/>
                <a:gd name="T83" fmla="*/ 2147483647 h 52"/>
                <a:gd name="T84" fmla="*/ 2147483647 w 383"/>
                <a:gd name="T85" fmla="*/ 2147483647 h 52"/>
                <a:gd name="T86" fmla="*/ 2147483647 w 383"/>
                <a:gd name="T87" fmla="*/ 2147483647 h 52"/>
                <a:gd name="T88" fmla="*/ 2147483647 w 383"/>
                <a:gd name="T89" fmla="*/ 2147483647 h 52"/>
                <a:gd name="T90" fmla="*/ 2147483647 w 383"/>
                <a:gd name="T91" fmla="*/ 2147483647 h 52"/>
                <a:gd name="T92" fmla="*/ 2147483647 w 383"/>
                <a:gd name="T93" fmla="*/ 2147483647 h 52"/>
                <a:gd name="T94" fmla="*/ 2147483647 w 383"/>
                <a:gd name="T95" fmla="*/ 2147483647 h 52"/>
                <a:gd name="T96" fmla="*/ 2147483647 w 383"/>
                <a:gd name="T97" fmla="*/ 2147483647 h 52"/>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383"/>
                <a:gd name="T148" fmla="*/ 0 h 52"/>
                <a:gd name="T149" fmla="*/ 383 w 383"/>
                <a:gd name="T150" fmla="*/ 52 h 52"/>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383" h="52">
                  <a:moveTo>
                    <a:pt x="0" y="28"/>
                  </a:moveTo>
                  <a:lnTo>
                    <a:pt x="4" y="28"/>
                  </a:lnTo>
                  <a:lnTo>
                    <a:pt x="8" y="20"/>
                  </a:lnTo>
                  <a:lnTo>
                    <a:pt x="12" y="30"/>
                  </a:lnTo>
                  <a:lnTo>
                    <a:pt x="16" y="21"/>
                  </a:lnTo>
                  <a:lnTo>
                    <a:pt x="20" y="27"/>
                  </a:lnTo>
                  <a:lnTo>
                    <a:pt x="24" y="33"/>
                  </a:lnTo>
                  <a:lnTo>
                    <a:pt x="28" y="33"/>
                  </a:lnTo>
                  <a:lnTo>
                    <a:pt x="31" y="30"/>
                  </a:lnTo>
                  <a:lnTo>
                    <a:pt x="35" y="21"/>
                  </a:lnTo>
                  <a:lnTo>
                    <a:pt x="39" y="29"/>
                  </a:lnTo>
                  <a:lnTo>
                    <a:pt x="43" y="11"/>
                  </a:lnTo>
                  <a:lnTo>
                    <a:pt x="47" y="1"/>
                  </a:lnTo>
                  <a:lnTo>
                    <a:pt x="51" y="23"/>
                  </a:lnTo>
                  <a:lnTo>
                    <a:pt x="55" y="44"/>
                  </a:lnTo>
                  <a:lnTo>
                    <a:pt x="59" y="21"/>
                  </a:lnTo>
                  <a:lnTo>
                    <a:pt x="63" y="33"/>
                  </a:lnTo>
                  <a:lnTo>
                    <a:pt x="67" y="34"/>
                  </a:lnTo>
                  <a:lnTo>
                    <a:pt x="70" y="22"/>
                  </a:lnTo>
                  <a:lnTo>
                    <a:pt x="74" y="28"/>
                  </a:lnTo>
                  <a:lnTo>
                    <a:pt x="78" y="23"/>
                  </a:lnTo>
                  <a:lnTo>
                    <a:pt x="82" y="24"/>
                  </a:lnTo>
                  <a:lnTo>
                    <a:pt x="86" y="25"/>
                  </a:lnTo>
                  <a:lnTo>
                    <a:pt x="90" y="18"/>
                  </a:lnTo>
                  <a:lnTo>
                    <a:pt x="94" y="20"/>
                  </a:lnTo>
                  <a:lnTo>
                    <a:pt x="98" y="25"/>
                  </a:lnTo>
                  <a:lnTo>
                    <a:pt x="102" y="29"/>
                  </a:lnTo>
                  <a:lnTo>
                    <a:pt x="106" y="27"/>
                  </a:lnTo>
                  <a:lnTo>
                    <a:pt x="110" y="15"/>
                  </a:lnTo>
                  <a:lnTo>
                    <a:pt x="114" y="18"/>
                  </a:lnTo>
                  <a:lnTo>
                    <a:pt x="117" y="17"/>
                  </a:lnTo>
                  <a:lnTo>
                    <a:pt x="121" y="27"/>
                  </a:lnTo>
                  <a:lnTo>
                    <a:pt x="125" y="18"/>
                  </a:lnTo>
                  <a:lnTo>
                    <a:pt x="129" y="35"/>
                  </a:lnTo>
                  <a:lnTo>
                    <a:pt x="133" y="36"/>
                  </a:lnTo>
                  <a:lnTo>
                    <a:pt x="137" y="52"/>
                  </a:lnTo>
                  <a:lnTo>
                    <a:pt x="141" y="44"/>
                  </a:lnTo>
                  <a:lnTo>
                    <a:pt x="145" y="31"/>
                  </a:lnTo>
                  <a:lnTo>
                    <a:pt x="149" y="31"/>
                  </a:lnTo>
                  <a:lnTo>
                    <a:pt x="153" y="31"/>
                  </a:lnTo>
                  <a:lnTo>
                    <a:pt x="156" y="31"/>
                  </a:lnTo>
                  <a:lnTo>
                    <a:pt x="160" y="23"/>
                  </a:lnTo>
                  <a:lnTo>
                    <a:pt x="164" y="12"/>
                  </a:lnTo>
                  <a:lnTo>
                    <a:pt x="168" y="0"/>
                  </a:lnTo>
                  <a:lnTo>
                    <a:pt x="172" y="12"/>
                  </a:lnTo>
                  <a:lnTo>
                    <a:pt x="176" y="29"/>
                  </a:lnTo>
                  <a:lnTo>
                    <a:pt x="180" y="32"/>
                  </a:lnTo>
                  <a:lnTo>
                    <a:pt x="184" y="35"/>
                  </a:lnTo>
                  <a:lnTo>
                    <a:pt x="188" y="44"/>
                  </a:lnTo>
                  <a:lnTo>
                    <a:pt x="192" y="52"/>
                  </a:lnTo>
                  <a:lnTo>
                    <a:pt x="195" y="46"/>
                  </a:lnTo>
                  <a:lnTo>
                    <a:pt x="199" y="52"/>
                  </a:lnTo>
                  <a:lnTo>
                    <a:pt x="203" y="20"/>
                  </a:lnTo>
                  <a:lnTo>
                    <a:pt x="207" y="36"/>
                  </a:lnTo>
                  <a:lnTo>
                    <a:pt x="211" y="35"/>
                  </a:lnTo>
                  <a:lnTo>
                    <a:pt x="215" y="35"/>
                  </a:lnTo>
                  <a:lnTo>
                    <a:pt x="219" y="43"/>
                  </a:lnTo>
                  <a:lnTo>
                    <a:pt x="223" y="47"/>
                  </a:lnTo>
                  <a:lnTo>
                    <a:pt x="227" y="34"/>
                  </a:lnTo>
                  <a:lnTo>
                    <a:pt x="231" y="21"/>
                  </a:lnTo>
                  <a:lnTo>
                    <a:pt x="234" y="20"/>
                  </a:lnTo>
                  <a:lnTo>
                    <a:pt x="238" y="39"/>
                  </a:lnTo>
                  <a:lnTo>
                    <a:pt x="242" y="32"/>
                  </a:lnTo>
                  <a:lnTo>
                    <a:pt x="246" y="39"/>
                  </a:lnTo>
                  <a:lnTo>
                    <a:pt x="250" y="44"/>
                  </a:lnTo>
                  <a:lnTo>
                    <a:pt x="254" y="48"/>
                  </a:lnTo>
                  <a:lnTo>
                    <a:pt x="258" y="29"/>
                  </a:lnTo>
                  <a:lnTo>
                    <a:pt x="262" y="33"/>
                  </a:lnTo>
                  <a:lnTo>
                    <a:pt x="266" y="28"/>
                  </a:lnTo>
                  <a:lnTo>
                    <a:pt x="270" y="28"/>
                  </a:lnTo>
                  <a:lnTo>
                    <a:pt x="274" y="34"/>
                  </a:lnTo>
                  <a:lnTo>
                    <a:pt x="277" y="39"/>
                  </a:lnTo>
                  <a:lnTo>
                    <a:pt x="281" y="47"/>
                  </a:lnTo>
                  <a:lnTo>
                    <a:pt x="285" y="46"/>
                  </a:lnTo>
                  <a:lnTo>
                    <a:pt x="289" y="31"/>
                  </a:lnTo>
                  <a:lnTo>
                    <a:pt x="293" y="31"/>
                  </a:lnTo>
                  <a:lnTo>
                    <a:pt x="297" y="32"/>
                  </a:lnTo>
                  <a:lnTo>
                    <a:pt x="301" y="34"/>
                  </a:lnTo>
                  <a:lnTo>
                    <a:pt x="305" y="29"/>
                  </a:lnTo>
                  <a:lnTo>
                    <a:pt x="309" y="36"/>
                  </a:lnTo>
                  <a:lnTo>
                    <a:pt x="313" y="43"/>
                  </a:lnTo>
                  <a:lnTo>
                    <a:pt x="316" y="36"/>
                  </a:lnTo>
                  <a:lnTo>
                    <a:pt x="320" y="32"/>
                  </a:lnTo>
                  <a:lnTo>
                    <a:pt x="324" y="25"/>
                  </a:lnTo>
                  <a:lnTo>
                    <a:pt x="328" y="33"/>
                  </a:lnTo>
                  <a:lnTo>
                    <a:pt x="332" y="29"/>
                  </a:lnTo>
                  <a:lnTo>
                    <a:pt x="336" y="15"/>
                  </a:lnTo>
                  <a:lnTo>
                    <a:pt x="340" y="19"/>
                  </a:lnTo>
                  <a:lnTo>
                    <a:pt x="344" y="18"/>
                  </a:lnTo>
                  <a:lnTo>
                    <a:pt x="348" y="40"/>
                  </a:lnTo>
                  <a:lnTo>
                    <a:pt x="352" y="27"/>
                  </a:lnTo>
                  <a:lnTo>
                    <a:pt x="356" y="23"/>
                  </a:lnTo>
                  <a:lnTo>
                    <a:pt x="360" y="21"/>
                  </a:lnTo>
                  <a:lnTo>
                    <a:pt x="363" y="25"/>
                  </a:lnTo>
                  <a:lnTo>
                    <a:pt x="367" y="36"/>
                  </a:lnTo>
                  <a:lnTo>
                    <a:pt x="371" y="20"/>
                  </a:lnTo>
                  <a:lnTo>
                    <a:pt x="375" y="17"/>
                  </a:lnTo>
                  <a:lnTo>
                    <a:pt x="379" y="8"/>
                  </a:lnTo>
                  <a:lnTo>
                    <a:pt x="383" y="20"/>
                  </a:lnTo>
                </a:path>
              </a:pathLst>
            </a:custGeom>
            <a:noFill/>
            <a:ln w="9">
              <a:solidFill>
                <a:srgbClr val="007F00"/>
              </a:solidFill>
              <a:prstDash val="solid"/>
              <a:round/>
              <a:headEnd/>
              <a:tailEnd/>
            </a:ln>
          </p:spPr>
          <p:txBody>
            <a:bodyPr/>
            <a:lstStyle/>
            <a:p>
              <a:endParaRPr lang="en-GB"/>
            </a:p>
          </p:txBody>
        </p:sp>
        <p:sp>
          <p:nvSpPr>
            <p:cNvPr id="22598" name="Freeform 72"/>
            <p:cNvSpPr>
              <a:spLocks/>
            </p:cNvSpPr>
            <p:nvPr/>
          </p:nvSpPr>
          <p:spPr bwMode="auto">
            <a:xfrm>
              <a:off x="1784" y="1539"/>
              <a:ext cx="3388" cy="1659"/>
            </a:xfrm>
            <a:custGeom>
              <a:avLst/>
              <a:gdLst>
                <a:gd name="T0" fmla="*/ 0 w 384"/>
                <a:gd name="T1" fmla="*/ 0 h 289"/>
                <a:gd name="T2" fmla="*/ 0 w 384"/>
                <a:gd name="T3" fmla="*/ 2147483647 h 289"/>
                <a:gd name="T4" fmla="*/ 2147483647 w 384"/>
                <a:gd name="T5" fmla="*/ 2147483647 h 289"/>
                <a:gd name="T6" fmla="*/ 2147483647 w 384"/>
                <a:gd name="T7" fmla="*/ 0 h 289"/>
                <a:gd name="T8" fmla="*/ 0 60000 65536"/>
                <a:gd name="T9" fmla="*/ 0 60000 65536"/>
                <a:gd name="T10" fmla="*/ 0 60000 65536"/>
                <a:gd name="T11" fmla="*/ 0 60000 65536"/>
                <a:gd name="T12" fmla="*/ 0 w 384"/>
                <a:gd name="T13" fmla="*/ 0 h 289"/>
                <a:gd name="T14" fmla="*/ 384 w 384"/>
                <a:gd name="T15" fmla="*/ 289 h 289"/>
              </a:gdLst>
              <a:ahLst/>
              <a:cxnLst>
                <a:cxn ang="T8">
                  <a:pos x="T0" y="T1"/>
                </a:cxn>
                <a:cxn ang="T9">
                  <a:pos x="T2" y="T3"/>
                </a:cxn>
                <a:cxn ang="T10">
                  <a:pos x="T4" y="T5"/>
                </a:cxn>
                <a:cxn ang="T11">
                  <a:pos x="T6" y="T7"/>
                </a:cxn>
              </a:cxnLst>
              <a:rect l="T12" t="T13" r="T14" b="T15"/>
              <a:pathLst>
                <a:path w="384" h="289">
                  <a:moveTo>
                    <a:pt x="0" y="0"/>
                  </a:moveTo>
                  <a:lnTo>
                    <a:pt x="0" y="289"/>
                  </a:lnTo>
                  <a:lnTo>
                    <a:pt x="384" y="289"/>
                  </a:lnTo>
                  <a:lnTo>
                    <a:pt x="384" y="0"/>
                  </a:lnTo>
                </a:path>
              </a:pathLst>
            </a:custGeom>
            <a:noFill/>
            <a:ln w="9">
              <a:solidFill>
                <a:srgbClr val="010101"/>
              </a:solidFill>
              <a:prstDash val="solid"/>
              <a:round/>
              <a:headEnd/>
              <a:tailEnd/>
            </a:ln>
          </p:spPr>
          <p:txBody>
            <a:bodyPr/>
            <a:lstStyle/>
            <a:p>
              <a:endParaRPr lang="en-GB"/>
            </a:p>
          </p:txBody>
        </p:sp>
        <p:sp>
          <p:nvSpPr>
            <p:cNvPr id="22599" name="Line 73"/>
            <p:cNvSpPr>
              <a:spLocks noChangeShapeType="1"/>
            </p:cNvSpPr>
            <p:nvPr/>
          </p:nvSpPr>
          <p:spPr bwMode="auto">
            <a:xfrm>
              <a:off x="1784" y="1539"/>
              <a:ext cx="3388" cy="1"/>
            </a:xfrm>
            <a:prstGeom prst="line">
              <a:avLst/>
            </a:prstGeom>
            <a:noFill/>
            <a:ln w="9">
              <a:solidFill>
                <a:srgbClr val="010101"/>
              </a:solidFill>
              <a:round/>
              <a:headEnd/>
              <a:tailEnd/>
            </a:ln>
          </p:spPr>
          <p:txBody>
            <a:bodyPr/>
            <a:lstStyle/>
            <a:p>
              <a:endParaRPr lang="en-GB"/>
            </a:p>
          </p:txBody>
        </p:sp>
        <p:sp>
          <p:nvSpPr>
            <p:cNvPr id="22600" name="Rectangle 74"/>
            <p:cNvSpPr>
              <a:spLocks noChangeArrowheads="1"/>
            </p:cNvSpPr>
            <p:nvPr/>
          </p:nvSpPr>
          <p:spPr bwMode="auto">
            <a:xfrm>
              <a:off x="2525" y="3428"/>
              <a:ext cx="1897" cy="367"/>
            </a:xfrm>
            <a:prstGeom prst="rect">
              <a:avLst/>
            </a:prstGeom>
            <a:solidFill>
              <a:srgbClr val="FFFFFF"/>
            </a:solidFill>
            <a:ln w="9525">
              <a:noFill/>
              <a:miter lim="800000"/>
              <a:headEnd/>
              <a:tailEnd/>
            </a:ln>
          </p:spPr>
          <p:txBody>
            <a:bodyPr/>
            <a:lstStyle/>
            <a:p>
              <a:endParaRPr lang="de-DE"/>
            </a:p>
          </p:txBody>
        </p:sp>
        <p:sp>
          <p:nvSpPr>
            <p:cNvPr id="22601" name="Rectangle 75"/>
            <p:cNvSpPr>
              <a:spLocks noChangeArrowheads="1"/>
            </p:cNvSpPr>
            <p:nvPr/>
          </p:nvSpPr>
          <p:spPr bwMode="auto">
            <a:xfrm>
              <a:off x="2525" y="3428"/>
              <a:ext cx="1897" cy="362"/>
            </a:xfrm>
            <a:prstGeom prst="rect">
              <a:avLst/>
            </a:prstGeom>
            <a:noFill/>
            <a:ln w="9">
              <a:solidFill>
                <a:srgbClr val="010101"/>
              </a:solidFill>
              <a:miter lim="800000"/>
              <a:headEnd/>
              <a:tailEnd/>
            </a:ln>
          </p:spPr>
          <p:txBody>
            <a:bodyPr/>
            <a:lstStyle/>
            <a:p>
              <a:endParaRPr lang="de-DE"/>
            </a:p>
          </p:txBody>
        </p:sp>
        <p:sp>
          <p:nvSpPr>
            <p:cNvPr id="22602" name="Line 76"/>
            <p:cNvSpPr>
              <a:spLocks noChangeShapeType="1"/>
            </p:cNvSpPr>
            <p:nvPr/>
          </p:nvSpPr>
          <p:spPr bwMode="auto">
            <a:xfrm>
              <a:off x="2596" y="3508"/>
              <a:ext cx="309" cy="1"/>
            </a:xfrm>
            <a:prstGeom prst="line">
              <a:avLst/>
            </a:prstGeom>
            <a:noFill/>
            <a:ln w="9">
              <a:solidFill>
                <a:srgbClr val="0000FF"/>
              </a:solidFill>
              <a:round/>
              <a:headEnd/>
              <a:tailEnd/>
            </a:ln>
          </p:spPr>
          <p:txBody>
            <a:bodyPr/>
            <a:lstStyle/>
            <a:p>
              <a:endParaRPr lang="en-GB"/>
            </a:p>
          </p:txBody>
        </p:sp>
        <p:sp>
          <p:nvSpPr>
            <p:cNvPr id="22603" name="Rectangle 77"/>
            <p:cNvSpPr>
              <a:spLocks noChangeArrowheads="1"/>
            </p:cNvSpPr>
            <p:nvPr/>
          </p:nvSpPr>
          <p:spPr bwMode="auto">
            <a:xfrm>
              <a:off x="2966" y="3457"/>
              <a:ext cx="547" cy="116"/>
            </a:xfrm>
            <a:prstGeom prst="rect">
              <a:avLst/>
            </a:prstGeom>
            <a:noFill/>
            <a:ln w="9525">
              <a:noFill/>
              <a:miter lim="800000"/>
              <a:headEnd/>
              <a:tailEnd/>
            </a:ln>
          </p:spPr>
          <p:txBody>
            <a:bodyPr wrap="none" lIns="0" tIns="0" rIns="0" bIns="0">
              <a:spAutoFit/>
            </a:bodyPr>
            <a:lstStyle/>
            <a:p>
              <a:r>
                <a:rPr lang="en-US" sz="1200">
                  <a:solidFill>
                    <a:srgbClr val="000000"/>
                  </a:solidFill>
                </a:rPr>
                <a:t>random walk</a:t>
              </a:r>
              <a:endParaRPr lang="en-US"/>
            </a:p>
          </p:txBody>
        </p:sp>
        <p:sp>
          <p:nvSpPr>
            <p:cNvPr id="22604" name="Rectangle 78"/>
            <p:cNvSpPr>
              <a:spLocks noChangeArrowheads="1"/>
            </p:cNvSpPr>
            <p:nvPr/>
          </p:nvSpPr>
          <p:spPr bwMode="auto">
            <a:xfrm>
              <a:off x="3011" y="3457"/>
              <a:ext cx="0" cy="194"/>
            </a:xfrm>
            <a:prstGeom prst="rect">
              <a:avLst/>
            </a:prstGeom>
            <a:noFill/>
            <a:ln w="9525">
              <a:noFill/>
              <a:miter lim="800000"/>
              <a:headEnd/>
              <a:tailEnd/>
            </a:ln>
          </p:spPr>
          <p:txBody>
            <a:bodyPr wrap="none" lIns="0" tIns="0" rIns="0" bIns="0">
              <a:spAutoFit/>
            </a:bodyPr>
            <a:lstStyle/>
            <a:p>
              <a:endParaRPr lang="de-DE"/>
            </a:p>
          </p:txBody>
        </p:sp>
        <p:sp>
          <p:nvSpPr>
            <p:cNvPr id="22605" name="Rectangle 79"/>
            <p:cNvSpPr>
              <a:spLocks noChangeArrowheads="1"/>
            </p:cNvSpPr>
            <p:nvPr/>
          </p:nvSpPr>
          <p:spPr bwMode="auto">
            <a:xfrm>
              <a:off x="3090" y="3457"/>
              <a:ext cx="0" cy="194"/>
            </a:xfrm>
            <a:prstGeom prst="rect">
              <a:avLst/>
            </a:prstGeom>
            <a:noFill/>
            <a:ln w="9525">
              <a:noFill/>
              <a:miter lim="800000"/>
              <a:headEnd/>
              <a:tailEnd/>
            </a:ln>
          </p:spPr>
          <p:txBody>
            <a:bodyPr wrap="none" lIns="0" tIns="0" rIns="0" bIns="0">
              <a:spAutoFit/>
            </a:bodyPr>
            <a:lstStyle/>
            <a:p>
              <a:endParaRPr lang="de-DE"/>
            </a:p>
          </p:txBody>
        </p:sp>
        <p:sp>
          <p:nvSpPr>
            <p:cNvPr id="22606" name="Rectangle 80"/>
            <p:cNvSpPr>
              <a:spLocks noChangeArrowheads="1"/>
            </p:cNvSpPr>
            <p:nvPr/>
          </p:nvSpPr>
          <p:spPr bwMode="auto">
            <a:xfrm>
              <a:off x="3160" y="3457"/>
              <a:ext cx="0" cy="194"/>
            </a:xfrm>
            <a:prstGeom prst="rect">
              <a:avLst/>
            </a:prstGeom>
            <a:noFill/>
            <a:ln w="9525">
              <a:noFill/>
              <a:miter lim="800000"/>
              <a:headEnd/>
              <a:tailEnd/>
            </a:ln>
          </p:spPr>
          <p:txBody>
            <a:bodyPr wrap="none" lIns="0" tIns="0" rIns="0" bIns="0">
              <a:spAutoFit/>
            </a:bodyPr>
            <a:lstStyle/>
            <a:p>
              <a:endParaRPr lang="de-DE"/>
            </a:p>
          </p:txBody>
        </p:sp>
        <p:sp>
          <p:nvSpPr>
            <p:cNvPr id="22607" name="Rectangle 81"/>
            <p:cNvSpPr>
              <a:spLocks noChangeArrowheads="1"/>
            </p:cNvSpPr>
            <p:nvPr/>
          </p:nvSpPr>
          <p:spPr bwMode="auto">
            <a:xfrm>
              <a:off x="3240" y="3457"/>
              <a:ext cx="0" cy="194"/>
            </a:xfrm>
            <a:prstGeom prst="rect">
              <a:avLst/>
            </a:prstGeom>
            <a:noFill/>
            <a:ln w="9525">
              <a:noFill/>
              <a:miter lim="800000"/>
              <a:headEnd/>
              <a:tailEnd/>
            </a:ln>
          </p:spPr>
          <p:txBody>
            <a:bodyPr wrap="none" lIns="0" tIns="0" rIns="0" bIns="0">
              <a:spAutoFit/>
            </a:bodyPr>
            <a:lstStyle/>
            <a:p>
              <a:endParaRPr lang="de-DE"/>
            </a:p>
          </p:txBody>
        </p:sp>
        <p:sp>
          <p:nvSpPr>
            <p:cNvPr id="22608" name="Rectangle 83"/>
            <p:cNvSpPr>
              <a:spLocks noChangeArrowheads="1"/>
            </p:cNvSpPr>
            <p:nvPr/>
          </p:nvSpPr>
          <p:spPr bwMode="auto">
            <a:xfrm>
              <a:off x="3434" y="3457"/>
              <a:ext cx="115" cy="132"/>
            </a:xfrm>
            <a:prstGeom prst="rect">
              <a:avLst/>
            </a:prstGeom>
            <a:noFill/>
            <a:ln w="9525">
              <a:noFill/>
              <a:miter lim="800000"/>
              <a:headEnd/>
              <a:tailEnd/>
            </a:ln>
          </p:spPr>
          <p:txBody>
            <a:bodyPr wrap="none" lIns="0" tIns="0" rIns="0" bIns="0">
              <a:spAutoFit/>
            </a:bodyPr>
            <a:lstStyle/>
            <a:p>
              <a:r>
                <a:rPr lang="en-US" sz="1200">
                  <a:solidFill>
                    <a:srgbClr val="000000"/>
                  </a:solidFill>
                </a:rPr>
                <a:t> </a:t>
              </a:r>
              <a:endParaRPr lang="en-US"/>
            </a:p>
          </p:txBody>
        </p:sp>
        <p:sp>
          <p:nvSpPr>
            <p:cNvPr id="22609" name="Rectangle 84"/>
            <p:cNvSpPr>
              <a:spLocks noChangeArrowheads="1"/>
            </p:cNvSpPr>
            <p:nvPr/>
          </p:nvSpPr>
          <p:spPr bwMode="auto">
            <a:xfrm>
              <a:off x="3469" y="3457"/>
              <a:ext cx="0" cy="194"/>
            </a:xfrm>
            <a:prstGeom prst="rect">
              <a:avLst/>
            </a:prstGeom>
            <a:noFill/>
            <a:ln w="9525">
              <a:noFill/>
              <a:miter lim="800000"/>
              <a:headEnd/>
              <a:tailEnd/>
            </a:ln>
          </p:spPr>
          <p:txBody>
            <a:bodyPr wrap="none" lIns="0" tIns="0" rIns="0" bIns="0">
              <a:spAutoFit/>
            </a:bodyPr>
            <a:lstStyle/>
            <a:p>
              <a:endParaRPr lang="de-DE"/>
            </a:p>
          </p:txBody>
        </p:sp>
        <p:sp>
          <p:nvSpPr>
            <p:cNvPr id="22610" name="Rectangle 85"/>
            <p:cNvSpPr>
              <a:spLocks noChangeArrowheads="1"/>
            </p:cNvSpPr>
            <p:nvPr/>
          </p:nvSpPr>
          <p:spPr bwMode="auto">
            <a:xfrm>
              <a:off x="3566" y="3457"/>
              <a:ext cx="0" cy="194"/>
            </a:xfrm>
            <a:prstGeom prst="rect">
              <a:avLst/>
            </a:prstGeom>
            <a:noFill/>
            <a:ln w="9525">
              <a:noFill/>
              <a:miter lim="800000"/>
              <a:headEnd/>
              <a:tailEnd/>
            </a:ln>
          </p:spPr>
          <p:txBody>
            <a:bodyPr wrap="none" lIns="0" tIns="0" rIns="0" bIns="0">
              <a:spAutoFit/>
            </a:bodyPr>
            <a:lstStyle/>
            <a:p>
              <a:endParaRPr lang="de-DE"/>
            </a:p>
          </p:txBody>
        </p:sp>
        <p:sp>
          <p:nvSpPr>
            <p:cNvPr id="22611" name="Rectangle 86"/>
            <p:cNvSpPr>
              <a:spLocks noChangeArrowheads="1"/>
            </p:cNvSpPr>
            <p:nvPr/>
          </p:nvSpPr>
          <p:spPr bwMode="auto">
            <a:xfrm>
              <a:off x="3654" y="3457"/>
              <a:ext cx="0" cy="194"/>
            </a:xfrm>
            <a:prstGeom prst="rect">
              <a:avLst/>
            </a:prstGeom>
            <a:noFill/>
            <a:ln w="9525">
              <a:noFill/>
              <a:miter lim="800000"/>
              <a:headEnd/>
              <a:tailEnd/>
            </a:ln>
          </p:spPr>
          <p:txBody>
            <a:bodyPr wrap="none" lIns="0" tIns="0" rIns="0" bIns="0">
              <a:spAutoFit/>
            </a:bodyPr>
            <a:lstStyle/>
            <a:p>
              <a:endParaRPr lang="de-DE"/>
            </a:p>
          </p:txBody>
        </p:sp>
        <p:sp>
          <p:nvSpPr>
            <p:cNvPr id="22612" name="Rectangle 87"/>
            <p:cNvSpPr>
              <a:spLocks noChangeArrowheads="1"/>
            </p:cNvSpPr>
            <p:nvPr/>
          </p:nvSpPr>
          <p:spPr bwMode="auto">
            <a:xfrm>
              <a:off x="3681" y="3457"/>
              <a:ext cx="0" cy="194"/>
            </a:xfrm>
            <a:prstGeom prst="rect">
              <a:avLst/>
            </a:prstGeom>
            <a:noFill/>
            <a:ln w="9525">
              <a:noFill/>
              <a:miter lim="800000"/>
              <a:headEnd/>
              <a:tailEnd/>
            </a:ln>
          </p:spPr>
          <p:txBody>
            <a:bodyPr wrap="none" lIns="0" tIns="0" rIns="0" bIns="0">
              <a:spAutoFit/>
            </a:bodyPr>
            <a:lstStyle/>
            <a:p>
              <a:endParaRPr lang="de-DE"/>
            </a:p>
          </p:txBody>
        </p:sp>
        <p:sp>
          <p:nvSpPr>
            <p:cNvPr id="22613" name="Line 88"/>
            <p:cNvSpPr>
              <a:spLocks noChangeShapeType="1"/>
            </p:cNvSpPr>
            <p:nvPr/>
          </p:nvSpPr>
          <p:spPr bwMode="auto">
            <a:xfrm>
              <a:off x="2596" y="3612"/>
              <a:ext cx="309" cy="1"/>
            </a:xfrm>
            <a:prstGeom prst="line">
              <a:avLst/>
            </a:prstGeom>
            <a:noFill/>
            <a:ln w="9">
              <a:solidFill>
                <a:srgbClr val="FF0000"/>
              </a:solidFill>
              <a:round/>
              <a:headEnd/>
              <a:tailEnd/>
            </a:ln>
          </p:spPr>
          <p:txBody>
            <a:bodyPr/>
            <a:lstStyle/>
            <a:p>
              <a:endParaRPr lang="en-GB"/>
            </a:p>
          </p:txBody>
        </p:sp>
        <p:sp>
          <p:nvSpPr>
            <p:cNvPr id="22614" name="Rectangle 89"/>
            <p:cNvSpPr>
              <a:spLocks noChangeArrowheads="1"/>
            </p:cNvSpPr>
            <p:nvPr/>
          </p:nvSpPr>
          <p:spPr bwMode="auto">
            <a:xfrm>
              <a:off x="2966" y="3560"/>
              <a:ext cx="1025" cy="120"/>
            </a:xfrm>
            <a:prstGeom prst="rect">
              <a:avLst/>
            </a:prstGeom>
            <a:noFill/>
            <a:ln w="9525">
              <a:noFill/>
              <a:miter lim="800000"/>
              <a:headEnd/>
              <a:tailEnd/>
            </a:ln>
          </p:spPr>
          <p:txBody>
            <a:bodyPr wrap="none" lIns="0" tIns="0" rIns="0" bIns="0">
              <a:spAutoFit/>
            </a:bodyPr>
            <a:lstStyle/>
            <a:p>
              <a:r>
                <a:rPr lang="en-US" sz="1200">
                  <a:solidFill>
                    <a:srgbClr val="000000"/>
                  </a:solidFill>
                </a:rPr>
                <a:t>random walk with trend</a:t>
              </a:r>
              <a:endParaRPr lang="en-US"/>
            </a:p>
          </p:txBody>
        </p:sp>
        <p:sp>
          <p:nvSpPr>
            <p:cNvPr id="22615" name="Rectangle 90"/>
            <p:cNvSpPr>
              <a:spLocks noChangeArrowheads="1"/>
            </p:cNvSpPr>
            <p:nvPr/>
          </p:nvSpPr>
          <p:spPr bwMode="auto">
            <a:xfrm>
              <a:off x="3011" y="3560"/>
              <a:ext cx="0" cy="194"/>
            </a:xfrm>
            <a:prstGeom prst="rect">
              <a:avLst/>
            </a:prstGeom>
            <a:noFill/>
            <a:ln w="9525">
              <a:noFill/>
              <a:miter lim="800000"/>
              <a:headEnd/>
              <a:tailEnd/>
            </a:ln>
          </p:spPr>
          <p:txBody>
            <a:bodyPr wrap="none" lIns="0" tIns="0" rIns="0" bIns="0">
              <a:spAutoFit/>
            </a:bodyPr>
            <a:lstStyle/>
            <a:p>
              <a:endParaRPr lang="de-DE"/>
            </a:p>
          </p:txBody>
        </p:sp>
        <p:sp>
          <p:nvSpPr>
            <p:cNvPr id="22616" name="Rectangle 91"/>
            <p:cNvSpPr>
              <a:spLocks noChangeArrowheads="1"/>
            </p:cNvSpPr>
            <p:nvPr/>
          </p:nvSpPr>
          <p:spPr bwMode="auto">
            <a:xfrm>
              <a:off x="3090" y="3560"/>
              <a:ext cx="0" cy="194"/>
            </a:xfrm>
            <a:prstGeom prst="rect">
              <a:avLst/>
            </a:prstGeom>
            <a:noFill/>
            <a:ln w="9525">
              <a:noFill/>
              <a:miter lim="800000"/>
              <a:headEnd/>
              <a:tailEnd/>
            </a:ln>
          </p:spPr>
          <p:txBody>
            <a:bodyPr wrap="none" lIns="0" tIns="0" rIns="0" bIns="0">
              <a:spAutoFit/>
            </a:bodyPr>
            <a:lstStyle/>
            <a:p>
              <a:endParaRPr lang="de-DE"/>
            </a:p>
          </p:txBody>
        </p:sp>
        <p:sp>
          <p:nvSpPr>
            <p:cNvPr id="22617" name="Rectangle 93"/>
            <p:cNvSpPr>
              <a:spLocks noChangeArrowheads="1"/>
            </p:cNvSpPr>
            <p:nvPr/>
          </p:nvSpPr>
          <p:spPr bwMode="auto">
            <a:xfrm>
              <a:off x="3240" y="3560"/>
              <a:ext cx="0" cy="194"/>
            </a:xfrm>
            <a:prstGeom prst="rect">
              <a:avLst/>
            </a:prstGeom>
            <a:noFill/>
            <a:ln w="9525">
              <a:noFill/>
              <a:miter lim="800000"/>
              <a:headEnd/>
              <a:tailEnd/>
            </a:ln>
          </p:spPr>
          <p:txBody>
            <a:bodyPr wrap="none" lIns="0" tIns="0" rIns="0" bIns="0">
              <a:spAutoFit/>
            </a:bodyPr>
            <a:lstStyle/>
            <a:p>
              <a:endParaRPr lang="de-DE"/>
            </a:p>
          </p:txBody>
        </p:sp>
        <p:sp>
          <p:nvSpPr>
            <p:cNvPr id="22618" name="Rectangle 94"/>
            <p:cNvSpPr>
              <a:spLocks noChangeArrowheads="1"/>
            </p:cNvSpPr>
            <p:nvPr/>
          </p:nvSpPr>
          <p:spPr bwMode="auto">
            <a:xfrm>
              <a:off x="3319" y="3560"/>
              <a:ext cx="0" cy="194"/>
            </a:xfrm>
            <a:prstGeom prst="rect">
              <a:avLst/>
            </a:prstGeom>
            <a:noFill/>
            <a:ln w="9525">
              <a:noFill/>
              <a:miter lim="800000"/>
              <a:headEnd/>
              <a:tailEnd/>
            </a:ln>
          </p:spPr>
          <p:txBody>
            <a:bodyPr wrap="none" lIns="0" tIns="0" rIns="0" bIns="0">
              <a:spAutoFit/>
            </a:bodyPr>
            <a:lstStyle/>
            <a:p>
              <a:endParaRPr lang="de-DE"/>
            </a:p>
          </p:txBody>
        </p:sp>
        <p:sp>
          <p:nvSpPr>
            <p:cNvPr id="22619" name="Rectangle 95"/>
            <p:cNvSpPr>
              <a:spLocks noChangeArrowheads="1"/>
            </p:cNvSpPr>
            <p:nvPr/>
          </p:nvSpPr>
          <p:spPr bwMode="auto">
            <a:xfrm>
              <a:off x="3434" y="3560"/>
              <a:ext cx="115" cy="132"/>
            </a:xfrm>
            <a:prstGeom prst="rect">
              <a:avLst/>
            </a:prstGeom>
            <a:noFill/>
            <a:ln w="9525">
              <a:noFill/>
              <a:miter lim="800000"/>
              <a:headEnd/>
              <a:tailEnd/>
            </a:ln>
          </p:spPr>
          <p:txBody>
            <a:bodyPr wrap="none" lIns="0" tIns="0" rIns="0" bIns="0">
              <a:spAutoFit/>
            </a:bodyPr>
            <a:lstStyle/>
            <a:p>
              <a:r>
                <a:rPr lang="en-US" sz="1200">
                  <a:solidFill>
                    <a:srgbClr val="000000"/>
                  </a:solidFill>
                </a:rPr>
                <a:t> </a:t>
              </a:r>
              <a:endParaRPr lang="en-US"/>
            </a:p>
          </p:txBody>
        </p:sp>
        <p:sp>
          <p:nvSpPr>
            <p:cNvPr id="22620" name="Rectangle 96"/>
            <p:cNvSpPr>
              <a:spLocks noChangeArrowheads="1"/>
            </p:cNvSpPr>
            <p:nvPr/>
          </p:nvSpPr>
          <p:spPr bwMode="auto">
            <a:xfrm>
              <a:off x="3469" y="3560"/>
              <a:ext cx="0" cy="194"/>
            </a:xfrm>
            <a:prstGeom prst="rect">
              <a:avLst/>
            </a:prstGeom>
            <a:noFill/>
            <a:ln w="9525">
              <a:noFill/>
              <a:miter lim="800000"/>
              <a:headEnd/>
              <a:tailEnd/>
            </a:ln>
          </p:spPr>
          <p:txBody>
            <a:bodyPr wrap="none" lIns="0" tIns="0" rIns="0" bIns="0">
              <a:spAutoFit/>
            </a:bodyPr>
            <a:lstStyle/>
            <a:p>
              <a:endParaRPr lang="de-DE"/>
            </a:p>
          </p:txBody>
        </p:sp>
        <p:sp>
          <p:nvSpPr>
            <p:cNvPr id="22621" name="Rectangle 97"/>
            <p:cNvSpPr>
              <a:spLocks noChangeArrowheads="1"/>
            </p:cNvSpPr>
            <p:nvPr/>
          </p:nvSpPr>
          <p:spPr bwMode="auto">
            <a:xfrm>
              <a:off x="3566" y="3560"/>
              <a:ext cx="0" cy="194"/>
            </a:xfrm>
            <a:prstGeom prst="rect">
              <a:avLst/>
            </a:prstGeom>
            <a:noFill/>
            <a:ln w="9525">
              <a:noFill/>
              <a:miter lim="800000"/>
              <a:headEnd/>
              <a:tailEnd/>
            </a:ln>
          </p:spPr>
          <p:txBody>
            <a:bodyPr wrap="none" lIns="0" tIns="0" rIns="0" bIns="0">
              <a:spAutoFit/>
            </a:bodyPr>
            <a:lstStyle/>
            <a:p>
              <a:endParaRPr lang="de-DE"/>
            </a:p>
          </p:txBody>
        </p:sp>
        <p:sp>
          <p:nvSpPr>
            <p:cNvPr id="22622" name="Rectangle 98"/>
            <p:cNvSpPr>
              <a:spLocks noChangeArrowheads="1"/>
            </p:cNvSpPr>
            <p:nvPr/>
          </p:nvSpPr>
          <p:spPr bwMode="auto">
            <a:xfrm>
              <a:off x="3654" y="3560"/>
              <a:ext cx="0" cy="194"/>
            </a:xfrm>
            <a:prstGeom prst="rect">
              <a:avLst/>
            </a:prstGeom>
            <a:noFill/>
            <a:ln w="9525">
              <a:noFill/>
              <a:miter lim="800000"/>
              <a:headEnd/>
              <a:tailEnd/>
            </a:ln>
          </p:spPr>
          <p:txBody>
            <a:bodyPr wrap="none" lIns="0" tIns="0" rIns="0" bIns="0">
              <a:spAutoFit/>
            </a:bodyPr>
            <a:lstStyle/>
            <a:p>
              <a:endParaRPr lang="de-DE"/>
            </a:p>
          </p:txBody>
        </p:sp>
        <p:sp>
          <p:nvSpPr>
            <p:cNvPr id="22623" name="Rectangle 99"/>
            <p:cNvSpPr>
              <a:spLocks noChangeArrowheads="1"/>
            </p:cNvSpPr>
            <p:nvPr/>
          </p:nvSpPr>
          <p:spPr bwMode="auto">
            <a:xfrm>
              <a:off x="3681" y="3560"/>
              <a:ext cx="0" cy="194"/>
            </a:xfrm>
            <a:prstGeom prst="rect">
              <a:avLst/>
            </a:prstGeom>
            <a:noFill/>
            <a:ln w="9525">
              <a:noFill/>
              <a:miter lim="800000"/>
              <a:headEnd/>
              <a:tailEnd/>
            </a:ln>
          </p:spPr>
          <p:txBody>
            <a:bodyPr wrap="none" lIns="0" tIns="0" rIns="0" bIns="0">
              <a:spAutoFit/>
            </a:bodyPr>
            <a:lstStyle/>
            <a:p>
              <a:endParaRPr lang="de-DE"/>
            </a:p>
          </p:txBody>
        </p:sp>
        <p:sp>
          <p:nvSpPr>
            <p:cNvPr id="22624" name="Rectangle 100"/>
            <p:cNvSpPr>
              <a:spLocks noChangeArrowheads="1"/>
            </p:cNvSpPr>
            <p:nvPr/>
          </p:nvSpPr>
          <p:spPr bwMode="auto">
            <a:xfrm>
              <a:off x="3751" y="3560"/>
              <a:ext cx="115" cy="132"/>
            </a:xfrm>
            <a:prstGeom prst="rect">
              <a:avLst/>
            </a:prstGeom>
            <a:noFill/>
            <a:ln w="9525">
              <a:noFill/>
              <a:miter lim="800000"/>
              <a:headEnd/>
              <a:tailEnd/>
            </a:ln>
          </p:spPr>
          <p:txBody>
            <a:bodyPr wrap="none" lIns="0" tIns="0" rIns="0" bIns="0">
              <a:spAutoFit/>
            </a:bodyPr>
            <a:lstStyle/>
            <a:p>
              <a:r>
                <a:rPr lang="en-US" sz="1200">
                  <a:solidFill>
                    <a:srgbClr val="000000"/>
                  </a:solidFill>
                </a:rPr>
                <a:t> </a:t>
              </a:r>
              <a:endParaRPr lang="en-US"/>
            </a:p>
          </p:txBody>
        </p:sp>
        <p:sp>
          <p:nvSpPr>
            <p:cNvPr id="22625" name="Rectangle 101"/>
            <p:cNvSpPr>
              <a:spLocks noChangeArrowheads="1"/>
            </p:cNvSpPr>
            <p:nvPr/>
          </p:nvSpPr>
          <p:spPr bwMode="auto">
            <a:xfrm>
              <a:off x="3787" y="3560"/>
              <a:ext cx="0" cy="194"/>
            </a:xfrm>
            <a:prstGeom prst="rect">
              <a:avLst/>
            </a:prstGeom>
            <a:noFill/>
            <a:ln w="9525">
              <a:noFill/>
              <a:miter lim="800000"/>
              <a:headEnd/>
              <a:tailEnd/>
            </a:ln>
          </p:spPr>
          <p:txBody>
            <a:bodyPr wrap="none" lIns="0" tIns="0" rIns="0" bIns="0">
              <a:spAutoFit/>
            </a:bodyPr>
            <a:lstStyle/>
            <a:p>
              <a:endParaRPr lang="de-DE"/>
            </a:p>
          </p:txBody>
        </p:sp>
        <p:sp>
          <p:nvSpPr>
            <p:cNvPr id="22626" name="Rectangle 102"/>
            <p:cNvSpPr>
              <a:spLocks noChangeArrowheads="1"/>
            </p:cNvSpPr>
            <p:nvPr/>
          </p:nvSpPr>
          <p:spPr bwMode="auto">
            <a:xfrm>
              <a:off x="3901" y="3560"/>
              <a:ext cx="0" cy="194"/>
            </a:xfrm>
            <a:prstGeom prst="rect">
              <a:avLst/>
            </a:prstGeom>
            <a:noFill/>
            <a:ln w="9525">
              <a:noFill/>
              <a:miter lim="800000"/>
              <a:headEnd/>
              <a:tailEnd/>
            </a:ln>
          </p:spPr>
          <p:txBody>
            <a:bodyPr wrap="none" lIns="0" tIns="0" rIns="0" bIns="0">
              <a:spAutoFit/>
            </a:bodyPr>
            <a:lstStyle/>
            <a:p>
              <a:endParaRPr lang="de-DE"/>
            </a:p>
          </p:txBody>
        </p:sp>
        <p:sp>
          <p:nvSpPr>
            <p:cNvPr id="22627" name="Rectangle 103"/>
            <p:cNvSpPr>
              <a:spLocks noChangeArrowheads="1"/>
            </p:cNvSpPr>
            <p:nvPr/>
          </p:nvSpPr>
          <p:spPr bwMode="auto">
            <a:xfrm>
              <a:off x="3937" y="3560"/>
              <a:ext cx="115" cy="132"/>
            </a:xfrm>
            <a:prstGeom prst="rect">
              <a:avLst/>
            </a:prstGeom>
            <a:noFill/>
            <a:ln w="9525">
              <a:noFill/>
              <a:miter lim="800000"/>
              <a:headEnd/>
              <a:tailEnd/>
            </a:ln>
          </p:spPr>
          <p:txBody>
            <a:bodyPr wrap="none" lIns="0" tIns="0" rIns="0" bIns="0">
              <a:spAutoFit/>
            </a:bodyPr>
            <a:lstStyle/>
            <a:p>
              <a:r>
                <a:rPr lang="en-US" sz="1200">
                  <a:solidFill>
                    <a:srgbClr val="000000"/>
                  </a:solidFill>
                </a:rPr>
                <a:t> </a:t>
              </a:r>
              <a:endParaRPr lang="en-US"/>
            </a:p>
          </p:txBody>
        </p:sp>
        <p:sp>
          <p:nvSpPr>
            <p:cNvPr id="22628" name="Rectangle 105"/>
            <p:cNvSpPr>
              <a:spLocks noChangeArrowheads="1"/>
            </p:cNvSpPr>
            <p:nvPr/>
          </p:nvSpPr>
          <p:spPr bwMode="auto">
            <a:xfrm>
              <a:off x="4051" y="3560"/>
              <a:ext cx="0" cy="194"/>
            </a:xfrm>
            <a:prstGeom prst="rect">
              <a:avLst/>
            </a:prstGeom>
            <a:noFill/>
            <a:ln w="9525">
              <a:noFill/>
              <a:miter lim="800000"/>
              <a:headEnd/>
              <a:tailEnd/>
            </a:ln>
          </p:spPr>
          <p:txBody>
            <a:bodyPr wrap="none" lIns="0" tIns="0" rIns="0" bIns="0">
              <a:spAutoFit/>
            </a:bodyPr>
            <a:lstStyle/>
            <a:p>
              <a:endParaRPr lang="de-DE"/>
            </a:p>
          </p:txBody>
        </p:sp>
        <p:sp>
          <p:nvSpPr>
            <p:cNvPr id="22629" name="Rectangle 106"/>
            <p:cNvSpPr>
              <a:spLocks noChangeArrowheads="1"/>
            </p:cNvSpPr>
            <p:nvPr/>
          </p:nvSpPr>
          <p:spPr bwMode="auto">
            <a:xfrm>
              <a:off x="4095" y="3560"/>
              <a:ext cx="0" cy="194"/>
            </a:xfrm>
            <a:prstGeom prst="rect">
              <a:avLst/>
            </a:prstGeom>
            <a:noFill/>
            <a:ln w="9525">
              <a:noFill/>
              <a:miter lim="800000"/>
              <a:headEnd/>
              <a:tailEnd/>
            </a:ln>
          </p:spPr>
          <p:txBody>
            <a:bodyPr wrap="none" lIns="0" tIns="0" rIns="0" bIns="0">
              <a:spAutoFit/>
            </a:bodyPr>
            <a:lstStyle/>
            <a:p>
              <a:endParaRPr lang="de-DE"/>
            </a:p>
          </p:txBody>
        </p:sp>
        <p:sp>
          <p:nvSpPr>
            <p:cNvPr id="22630" name="Rectangle 107"/>
            <p:cNvSpPr>
              <a:spLocks noChangeArrowheads="1"/>
            </p:cNvSpPr>
            <p:nvPr/>
          </p:nvSpPr>
          <p:spPr bwMode="auto">
            <a:xfrm>
              <a:off x="4175" y="3560"/>
              <a:ext cx="0" cy="194"/>
            </a:xfrm>
            <a:prstGeom prst="rect">
              <a:avLst/>
            </a:prstGeom>
            <a:noFill/>
            <a:ln w="9525">
              <a:noFill/>
              <a:miter lim="800000"/>
              <a:headEnd/>
              <a:tailEnd/>
            </a:ln>
          </p:spPr>
          <p:txBody>
            <a:bodyPr wrap="none" lIns="0" tIns="0" rIns="0" bIns="0">
              <a:spAutoFit/>
            </a:bodyPr>
            <a:lstStyle/>
            <a:p>
              <a:endParaRPr lang="de-DE"/>
            </a:p>
          </p:txBody>
        </p:sp>
        <p:sp>
          <p:nvSpPr>
            <p:cNvPr id="22631" name="Rectangle 108"/>
            <p:cNvSpPr>
              <a:spLocks noChangeArrowheads="1"/>
            </p:cNvSpPr>
            <p:nvPr/>
          </p:nvSpPr>
          <p:spPr bwMode="auto">
            <a:xfrm>
              <a:off x="4245" y="3560"/>
              <a:ext cx="0" cy="194"/>
            </a:xfrm>
            <a:prstGeom prst="rect">
              <a:avLst/>
            </a:prstGeom>
            <a:noFill/>
            <a:ln w="9525">
              <a:noFill/>
              <a:miter lim="800000"/>
              <a:headEnd/>
              <a:tailEnd/>
            </a:ln>
          </p:spPr>
          <p:txBody>
            <a:bodyPr wrap="none" lIns="0" tIns="0" rIns="0" bIns="0">
              <a:spAutoFit/>
            </a:bodyPr>
            <a:lstStyle/>
            <a:p>
              <a:endParaRPr lang="de-DE"/>
            </a:p>
          </p:txBody>
        </p:sp>
        <p:sp>
          <p:nvSpPr>
            <p:cNvPr id="22632" name="Line 109"/>
            <p:cNvSpPr>
              <a:spLocks noChangeShapeType="1"/>
            </p:cNvSpPr>
            <p:nvPr/>
          </p:nvSpPr>
          <p:spPr bwMode="auto">
            <a:xfrm>
              <a:off x="2596" y="3721"/>
              <a:ext cx="309" cy="1"/>
            </a:xfrm>
            <a:prstGeom prst="line">
              <a:avLst/>
            </a:prstGeom>
            <a:noFill/>
            <a:ln w="9">
              <a:solidFill>
                <a:srgbClr val="007F00"/>
              </a:solidFill>
              <a:round/>
              <a:headEnd/>
              <a:tailEnd/>
            </a:ln>
          </p:spPr>
          <p:txBody>
            <a:bodyPr/>
            <a:lstStyle/>
            <a:p>
              <a:endParaRPr lang="en-GB"/>
            </a:p>
          </p:txBody>
        </p:sp>
        <p:sp>
          <p:nvSpPr>
            <p:cNvPr id="22633" name="Rectangle 110"/>
            <p:cNvSpPr>
              <a:spLocks noChangeArrowheads="1"/>
            </p:cNvSpPr>
            <p:nvPr/>
          </p:nvSpPr>
          <p:spPr bwMode="auto">
            <a:xfrm>
              <a:off x="2966" y="3669"/>
              <a:ext cx="1254" cy="120"/>
            </a:xfrm>
            <a:prstGeom prst="rect">
              <a:avLst/>
            </a:prstGeom>
            <a:noFill/>
            <a:ln w="9525">
              <a:noFill/>
              <a:miter lim="800000"/>
              <a:headEnd/>
              <a:tailEnd/>
            </a:ln>
          </p:spPr>
          <p:txBody>
            <a:bodyPr wrap="none" lIns="0" tIns="0" rIns="0" bIns="0">
              <a:spAutoFit/>
            </a:bodyPr>
            <a:lstStyle/>
            <a:p>
              <a:r>
                <a:rPr lang="en-US" sz="1200">
                  <a:solidFill>
                    <a:srgbClr val="000000"/>
                  </a:solidFill>
                </a:rPr>
                <a:t>AR(1) process, </a:t>
              </a:r>
              <a:r>
                <a:rPr lang="el-GR" sz="1200">
                  <a:solidFill>
                    <a:srgbClr val="000000"/>
                  </a:solidFill>
                </a:rPr>
                <a:t>δ</a:t>
              </a:r>
              <a:r>
                <a:rPr lang="de-AT" sz="1200">
                  <a:solidFill>
                    <a:srgbClr val="000000"/>
                  </a:solidFill>
                </a:rPr>
                <a:t>=0.2, </a:t>
              </a:r>
              <a:r>
                <a:rPr lang="el-GR" sz="1200">
                  <a:solidFill>
                    <a:srgbClr val="000000"/>
                  </a:solidFill>
                </a:rPr>
                <a:t>θ</a:t>
              </a:r>
              <a:r>
                <a:rPr lang="de-AT" sz="1200">
                  <a:solidFill>
                    <a:srgbClr val="000000"/>
                  </a:solidFill>
                </a:rPr>
                <a:t>=0.7</a:t>
              </a:r>
              <a:endParaRPr lang="en-US" sz="1200">
                <a:solidFill>
                  <a:srgbClr val="000000"/>
                </a:solidFill>
              </a:endParaRPr>
            </a:p>
          </p:txBody>
        </p:sp>
        <p:sp>
          <p:nvSpPr>
            <p:cNvPr id="22634" name="Rectangle 111"/>
            <p:cNvSpPr>
              <a:spLocks noChangeArrowheads="1"/>
            </p:cNvSpPr>
            <p:nvPr/>
          </p:nvSpPr>
          <p:spPr bwMode="auto">
            <a:xfrm>
              <a:off x="3063" y="3669"/>
              <a:ext cx="0" cy="194"/>
            </a:xfrm>
            <a:prstGeom prst="rect">
              <a:avLst/>
            </a:prstGeom>
            <a:noFill/>
            <a:ln w="9525">
              <a:noFill/>
              <a:miter lim="800000"/>
              <a:headEnd/>
              <a:tailEnd/>
            </a:ln>
          </p:spPr>
          <p:txBody>
            <a:bodyPr wrap="none" lIns="0" tIns="0" rIns="0" bIns="0">
              <a:spAutoFit/>
            </a:bodyPr>
            <a:lstStyle/>
            <a:p>
              <a:endParaRPr lang="de-DE"/>
            </a:p>
          </p:txBody>
        </p:sp>
        <p:sp>
          <p:nvSpPr>
            <p:cNvPr id="22635" name="Rectangle 112"/>
            <p:cNvSpPr>
              <a:spLocks noChangeArrowheads="1"/>
            </p:cNvSpPr>
            <p:nvPr/>
          </p:nvSpPr>
          <p:spPr bwMode="auto">
            <a:xfrm>
              <a:off x="3160" y="3669"/>
              <a:ext cx="0" cy="194"/>
            </a:xfrm>
            <a:prstGeom prst="rect">
              <a:avLst/>
            </a:prstGeom>
            <a:noFill/>
            <a:ln w="9525">
              <a:noFill/>
              <a:miter lim="800000"/>
              <a:headEnd/>
              <a:tailEnd/>
            </a:ln>
          </p:spPr>
          <p:txBody>
            <a:bodyPr wrap="none" lIns="0" tIns="0" rIns="0" bIns="0">
              <a:spAutoFit/>
            </a:bodyPr>
            <a:lstStyle/>
            <a:p>
              <a:endParaRPr lang="de-DE"/>
            </a:p>
          </p:txBody>
        </p:sp>
        <p:sp>
          <p:nvSpPr>
            <p:cNvPr id="22636" name="Rectangle 113"/>
            <p:cNvSpPr>
              <a:spLocks noChangeArrowheads="1"/>
            </p:cNvSpPr>
            <p:nvPr/>
          </p:nvSpPr>
          <p:spPr bwMode="auto">
            <a:xfrm>
              <a:off x="3205" y="3669"/>
              <a:ext cx="0" cy="194"/>
            </a:xfrm>
            <a:prstGeom prst="rect">
              <a:avLst/>
            </a:prstGeom>
            <a:noFill/>
            <a:ln w="9525">
              <a:noFill/>
              <a:miter lim="800000"/>
              <a:headEnd/>
              <a:tailEnd/>
            </a:ln>
          </p:spPr>
          <p:txBody>
            <a:bodyPr wrap="none" lIns="0" tIns="0" rIns="0" bIns="0">
              <a:spAutoFit/>
            </a:bodyPr>
            <a:lstStyle/>
            <a:p>
              <a:endParaRPr lang="de-DE"/>
            </a:p>
          </p:txBody>
        </p:sp>
        <p:sp>
          <p:nvSpPr>
            <p:cNvPr id="22637" name="Rectangle 114"/>
            <p:cNvSpPr>
              <a:spLocks noChangeArrowheads="1"/>
            </p:cNvSpPr>
            <p:nvPr/>
          </p:nvSpPr>
          <p:spPr bwMode="auto">
            <a:xfrm>
              <a:off x="3284" y="3669"/>
              <a:ext cx="0" cy="194"/>
            </a:xfrm>
            <a:prstGeom prst="rect">
              <a:avLst/>
            </a:prstGeom>
            <a:noFill/>
            <a:ln w="9525">
              <a:noFill/>
              <a:miter lim="800000"/>
              <a:headEnd/>
              <a:tailEnd/>
            </a:ln>
          </p:spPr>
          <p:txBody>
            <a:bodyPr wrap="none" lIns="0" tIns="0" rIns="0" bIns="0">
              <a:spAutoFit/>
            </a:bodyPr>
            <a:lstStyle/>
            <a:p>
              <a:endParaRPr lang="de-DE"/>
            </a:p>
          </p:txBody>
        </p:sp>
        <p:sp>
          <p:nvSpPr>
            <p:cNvPr id="22638" name="Rectangle 116"/>
            <p:cNvSpPr>
              <a:spLocks noChangeArrowheads="1"/>
            </p:cNvSpPr>
            <p:nvPr/>
          </p:nvSpPr>
          <p:spPr bwMode="auto">
            <a:xfrm>
              <a:off x="3381" y="3669"/>
              <a:ext cx="0" cy="194"/>
            </a:xfrm>
            <a:prstGeom prst="rect">
              <a:avLst/>
            </a:prstGeom>
            <a:noFill/>
            <a:ln w="9525">
              <a:noFill/>
              <a:miter lim="800000"/>
              <a:headEnd/>
              <a:tailEnd/>
            </a:ln>
          </p:spPr>
          <p:txBody>
            <a:bodyPr wrap="none" lIns="0" tIns="0" rIns="0" bIns="0">
              <a:spAutoFit/>
            </a:bodyPr>
            <a:lstStyle/>
            <a:p>
              <a:endParaRPr lang="de-DE"/>
            </a:p>
          </p:txBody>
        </p:sp>
        <p:sp>
          <p:nvSpPr>
            <p:cNvPr id="22639" name="Rectangle 117"/>
            <p:cNvSpPr>
              <a:spLocks noChangeArrowheads="1"/>
            </p:cNvSpPr>
            <p:nvPr/>
          </p:nvSpPr>
          <p:spPr bwMode="auto">
            <a:xfrm>
              <a:off x="3478" y="3669"/>
              <a:ext cx="0" cy="194"/>
            </a:xfrm>
            <a:prstGeom prst="rect">
              <a:avLst/>
            </a:prstGeom>
            <a:noFill/>
            <a:ln w="9525">
              <a:noFill/>
              <a:miter lim="800000"/>
              <a:headEnd/>
              <a:tailEnd/>
            </a:ln>
          </p:spPr>
          <p:txBody>
            <a:bodyPr wrap="none" lIns="0" tIns="0" rIns="0" bIns="0">
              <a:spAutoFit/>
            </a:bodyPr>
            <a:lstStyle/>
            <a:p>
              <a:endParaRPr lang="de-DE"/>
            </a:p>
          </p:txBody>
        </p:sp>
        <p:sp>
          <p:nvSpPr>
            <p:cNvPr id="22640" name="Rectangle 118"/>
            <p:cNvSpPr>
              <a:spLocks noChangeArrowheads="1"/>
            </p:cNvSpPr>
            <p:nvPr/>
          </p:nvSpPr>
          <p:spPr bwMode="auto">
            <a:xfrm>
              <a:off x="3522" y="3669"/>
              <a:ext cx="0" cy="194"/>
            </a:xfrm>
            <a:prstGeom prst="rect">
              <a:avLst/>
            </a:prstGeom>
            <a:noFill/>
            <a:ln w="9525">
              <a:noFill/>
              <a:miter lim="800000"/>
              <a:headEnd/>
              <a:tailEnd/>
            </a:ln>
          </p:spPr>
          <p:txBody>
            <a:bodyPr wrap="none" lIns="0" tIns="0" rIns="0" bIns="0">
              <a:spAutoFit/>
            </a:bodyPr>
            <a:lstStyle/>
            <a:p>
              <a:endParaRPr lang="de-DE"/>
            </a:p>
          </p:txBody>
        </p:sp>
        <p:sp>
          <p:nvSpPr>
            <p:cNvPr id="22641" name="Rectangle 119"/>
            <p:cNvSpPr>
              <a:spLocks noChangeArrowheads="1"/>
            </p:cNvSpPr>
            <p:nvPr/>
          </p:nvSpPr>
          <p:spPr bwMode="auto">
            <a:xfrm>
              <a:off x="3602" y="3669"/>
              <a:ext cx="0" cy="194"/>
            </a:xfrm>
            <a:prstGeom prst="rect">
              <a:avLst/>
            </a:prstGeom>
            <a:noFill/>
            <a:ln w="9525">
              <a:noFill/>
              <a:miter lim="800000"/>
              <a:headEnd/>
              <a:tailEnd/>
            </a:ln>
          </p:spPr>
          <p:txBody>
            <a:bodyPr wrap="none" lIns="0" tIns="0" rIns="0" bIns="0">
              <a:spAutoFit/>
            </a:bodyPr>
            <a:lstStyle/>
            <a:p>
              <a:endParaRPr lang="de-DE"/>
            </a:p>
          </p:txBody>
        </p:sp>
        <p:sp>
          <p:nvSpPr>
            <p:cNvPr id="22642" name="Rectangle 120"/>
            <p:cNvSpPr>
              <a:spLocks noChangeArrowheads="1"/>
            </p:cNvSpPr>
            <p:nvPr/>
          </p:nvSpPr>
          <p:spPr bwMode="auto">
            <a:xfrm>
              <a:off x="3663" y="3669"/>
              <a:ext cx="0" cy="194"/>
            </a:xfrm>
            <a:prstGeom prst="rect">
              <a:avLst/>
            </a:prstGeom>
            <a:noFill/>
            <a:ln w="9525">
              <a:noFill/>
              <a:miter lim="800000"/>
              <a:headEnd/>
              <a:tailEnd/>
            </a:ln>
          </p:spPr>
          <p:txBody>
            <a:bodyPr wrap="none" lIns="0" tIns="0" rIns="0" bIns="0">
              <a:spAutoFit/>
            </a:bodyPr>
            <a:lstStyle/>
            <a:p>
              <a:endParaRPr lang="de-DE"/>
            </a:p>
          </p:txBody>
        </p:sp>
        <p:sp>
          <p:nvSpPr>
            <p:cNvPr id="22643" name="Rectangle 121"/>
            <p:cNvSpPr>
              <a:spLocks noChangeArrowheads="1"/>
            </p:cNvSpPr>
            <p:nvPr/>
          </p:nvSpPr>
          <p:spPr bwMode="auto">
            <a:xfrm>
              <a:off x="3743" y="3669"/>
              <a:ext cx="0" cy="194"/>
            </a:xfrm>
            <a:prstGeom prst="rect">
              <a:avLst/>
            </a:prstGeom>
            <a:noFill/>
            <a:ln w="9525">
              <a:noFill/>
              <a:miter lim="800000"/>
              <a:headEnd/>
              <a:tailEnd/>
            </a:ln>
          </p:spPr>
          <p:txBody>
            <a:bodyPr wrap="none" lIns="0" tIns="0" rIns="0" bIns="0">
              <a:spAutoFit/>
            </a:bodyPr>
            <a:lstStyle/>
            <a:p>
              <a:endParaRPr lang="de-DE"/>
            </a:p>
          </p:txBody>
        </p:sp>
        <p:sp>
          <p:nvSpPr>
            <p:cNvPr id="22644" name="Rectangle 122"/>
            <p:cNvSpPr>
              <a:spLocks noChangeArrowheads="1"/>
            </p:cNvSpPr>
            <p:nvPr/>
          </p:nvSpPr>
          <p:spPr bwMode="auto">
            <a:xfrm>
              <a:off x="3813" y="3669"/>
              <a:ext cx="0" cy="194"/>
            </a:xfrm>
            <a:prstGeom prst="rect">
              <a:avLst/>
            </a:prstGeom>
            <a:noFill/>
            <a:ln w="9525">
              <a:noFill/>
              <a:miter lim="800000"/>
              <a:headEnd/>
              <a:tailEnd/>
            </a:ln>
          </p:spPr>
          <p:txBody>
            <a:bodyPr wrap="none" lIns="0" tIns="0" rIns="0" bIns="0">
              <a:spAutoFit/>
            </a:bodyPr>
            <a:lstStyle/>
            <a:p>
              <a:endParaRPr lang="de-DE"/>
            </a:p>
          </p:txBody>
        </p:sp>
      </p:gr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899B9890-9A7F-410B-8974-47AA2FE11EFB}" type="slidenum">
              <a:rPr lang="de-AT" altLang="en-US"/>
              <a:pPr>
                <a:defRPr/>
              </a:pPr>
              <a:t>51</a:t>
            </a:fld>
            <a:endParaRPr lang="de-AT" altLang="en-US" dirty="0"/>
          </a:p>
        </p:txBody>
      </p:sp>
      <p:sp>
        <p:nvSpPr>
          <p:cNvPr id="23557" name="Rectangle 2"/>
          <p:cNvSpPr>
            <a:spLocks noGrp="1" noChangeArrowheads="1"/>
          </p:cNvSpPr>
          <p:nvPr>
            <p:ph type="title"/>
          </p:nvPr>
        </p:nvSpPr>
        <p:spPr/>
        <p:txBody>
          <a:bodyPr/>
          <a:lstStyle/>
          <a:p>
            <a:r>
              <a:rPr lang="en-GB" sz="4000" dirty="0">
                <a:latin typeface="Verdana" pitchFamily="34" charset="0"/>
              </a:rPr>
              <a:t>Example: Private Consumption</a:t>
            </a:r>
            <a:endParaRPr lang="en-GB" sz="2400" dirty="0">
              <a:latin typeface="Verdana" pitchFamily="34" charset="0"/>
            </a:endParaRPr>
          </a:p>
        </p:txBody>
      </p:sp>
      <p:sp>
        <p:nvSpPr>
          <p:cNvPr id="20486" name="Rectangle 3"/>
          <p:cNvSpPr>
            <a:spLocks noGrp="1" noChangeArrowheads="1"/>
          </p:cNvSpPr>
          <p:nvPr>
            <p:ph type="body" sz="half" idx="1"/>
          </p:nvPr>
        </p:nvSpPr>
        <p:spPr>
          <a:xfrm>
            <a:off x="457200" y="1484313"/>
            <a:ext cx="8362950" cy="4608512"/>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marL="571500" indent="-571500">
              <a:buFont typeface="Wingdings" pitchFamily="2" charset="2"/>
              <a:buNone/>
              <a:defRPr/>
            </a:pPr>
            <a:r>
              <a:rPr lang="en-GB" sz="2000" dirty="0"/>
              <a:t>Private consumption, AWM database; level values (PCR) and first differences (PCR_D); random walk?</a:t>
            </a:r>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000" dirty="0"/>
          </a:p>
          <a:p>
            <a:pPr marL="571500" indent="-571500">
              <a:buFont typeface="Wingdings" pitchFamily="2" charset="2"/>
              <a:buNone/>
              <a:defRPr/>
            </a:pPr>
            <a:endParaRPr lang="en-GB" sz="2800" dirty="0"/>
          </a:p>
          <a:p>
            <a:pPr marL="571500" indent="-571500">
              <a:buFont typeface="Wingdings" pitchFamily="2" charset="2"/>
              <a:buNone/>
              <a:defRPr/>
            </a:pPr>
            <a:r>
              <a:rPr lang="en-GB" sz="2000" dirty="0"/>
              <a:t>Mean of PCD_D: 3740</a:t>
            </a:r>
          </a:p>
        </p:txBody>
      </p:sp>
      <p:graphicFrame>
        <p:nvGraphicFramePr>
          <p:cNvPr id="23554"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3568"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23559" name="Picture 7"/>
          <p:cNvPicPr>
            <a:picLocks noGrp="1" noChangeAspect="1" noChangeArrowheads="1"/>
          </p:cNvPicPr>
          <p:nvPr>
            <p:ph sz="half" idx="2"/>
          </p:nvPr>
        </p:nvPicPr>
        <p:blipFill>
          <a:blip r:embed="rId6" cstate="print"/>
          <a:srcRect/>
          <a:stretch>
            <a:fillRect/>
          </a:stretch>
        </p:blipFill>
        <p:spPr>
          <a:xfrm>
            <a:off x="755650" y="2357438"/>
            <a:ext cx="4038600" cy="3214687"/>
          </a:xfrm>
        </p:spPr>
      </p:pic>
      <p:pic>
        <p:nvPicPr>
          <p:cNvPr id="23560" name="Picture 15"/>
          <p:cNvPicPr>
            <a:picLocks noChangeAspect="1" noChangeArrowheads="1"/>
          </p:cNvPicPr>
          <p:nvPr/>
        </p:nvPicPr>
        <p:blipFill>
          <a:blip r:embed="rId7" cstate="print"/>
          <a:srcRect/>
          <a:stretch>
            <a:fillRect/>
          </a:stretch>
        </p:blipFill>
        <p:spPr bwMode="auto">
          <a:xfrm>
            <a:off x="4637088" y="2357438"/>
            <a:ext cx="4038600" cy="3214687"/>
          </a:xfrm>
          <a:prstGeom prst="rect">
            <a:avLst/>
          </a:prstGeom>
          <a:noFill/>
          <a:ln w="9525">
            <a:noFill/>
            <a:miter lim="800000"/>
            <a:headEnd/>
            <a:tailEnd/>
          </a:ln>
        </p:spPr>
      </p:pic>
      <p:sp>
        <p:nvSpPr>
          <p:cNvPr id="12" name="Datumsplatzhalter 11"/>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DA1F924D-650C-499F-ADD1-1DBF81C55EEA}" type="slidenum">
              <a:rPr lang="de-AT" altLang="en-US"/>
              <a:pPr>
                <a:defRPr/>
              </a:pPr>
              <a:t>52</a:t>
            </a:fld>
            <a:endParaRPr lang="de-AT" altLang="en-US" dirty="0"/>
          </a:p>
        </p:txBody>
      </p:sp>
      <p:sp>
        <p:nvSpPr>
          <p:cNvPr id="24581" name="Rectangle 2"/>
          <p:cNvSpPr>
            <a:spLocks noGrp="1" noChangeArrowheads="1"/>
          </p:cNvSpPr>
          <p:nvPr>
            <p:ph type="title"/>
          </p:nvPr>
        </p:nvSpPr>
        <p:spPr/>
        <p:txBody>
          <a:bodyPr/>
          <a:lstStyle/>
          <a:p>
            <a:r>
              <a:rPr lang="en-GB" sz="4000" dirty="0">
                <a:latin typeface="Verdana" pitchFamily="34" charset="0"/>
              </a:rPr>
              <a:t>How to Model Trends? </a:t>
            </a:r>
          </a:p>
        </p:txBody>
      </p:sp>
      <p:sp>
        <p:nvSpPr>
          <p:cNvPr id="24582" name="Rectangle 3"/>
          <p:cNvSpPr>
            <a:spLocks noGrp="1" noChangeArrowheads="1"/>
          </p:cNvSpPr>
          <p:nvPr>
            <p:ph type="body" sz="half" idx="1"/>
          </p:nvPr>
        </p:nvSpPr>
        <p:spPr>
          <a:xfrm>
            <a:off x="457200" y="1484313"/>
            <a:ext cx="8219256" cy="4530725"/>
          </a:xfrm>
        </p:spPr>
        <p:txBody>
          <a:bodyPr/>
          <a:lstStyle/>
          <a:p>
            <a:pPr marL="358775" indent="-358775">
              <a:buFont typeface="Wingdings" pitchFamily="2" charset="2"/>
              <a:buNone/>
            </a:pPr>
            <a:r>
              <a:rPr lang="en-GB" sz="2000" dirty="0"/>
              <a:t>Specification of a</a:t>
            </a:r>
          </a:p>
          <a:p>
            <a:pPr marL="358775" indent="-358775"/>
            <a:r>
              <a:rPr lang="en-GB" sz="2000" dirty="0"/>
              <a:t>deterministic trend, e.g., </a:t>
            </a:r>
            <a:r>
              <a:rPr lang="en-GB" sz="2000" i="1" dirty="0" err="1"/>
              <a:t>Y</a:t>
            </a:r>
            <a:r>
              <a:rPr lang="en-GB" sz="2000" baseline="-25000" dirty="0" err="1"/>
              <a:t>t</a:t>
            </a:r>
            <a:r>
              <a:rPr lang="en-GB" sz="2000" dirty="0"/>
              <a:t> = α + </a:t>
            </a:r>
            <a:r>
              <a:rPr lang="en-GB" sz="2000" dirty="0" err="1">
                <a:cs typeface="Arial" charset="0"/>
              </a:rPr>
              <a:t>β</a:t>
            </a:r>
            <a:r>
              <a:rPr lang="en-GB" sz="2000" i="1" dirty="0" err="1"/>
              <a:t>t</a:t>
            </a:r>
            <a:r>
              <a:rPr lang="en-GB" sz="2000" dirty="0"/>
              <a:t> + </a:t>
            </a:r>
            <a:r>
              <a:rPr lang="en-GB" sz="2000" dirty="0" err="1"/>
              <a:t>ε</a:t>
            </a:r>
            <a:r>
              <a:rPr lang="en-GB" sz="2000" baseline="-25000" dirty="0" err="1"/>
              <a:t>t</a:t>
            </a:r>
            <a:r>
              <a:rPr lang="en-GB" sz="2000" dirty="0"/>
              <a:t>: risk of spurious regression, wrong decisions</a:t>
            </a:r>
            <a:endParaRPr lang="en-GB" sz="2000" i="1" dirty="0"/>
          </a:p>
          <a:p>
            <a:pPr marL="358775" indent="-358775">
              <a:lnSpc>
                <a:spcPct val="90000"/>
              </a:lnSpc>
            </a:pPr>
            <a:r>
              <a:rPr lang="en-GB" sz="2000" dirty="0"/>
              <a:t>stochastic trend: analysis of differences </a:t>
            </a:r>
            <a:r>
              <a:rPr lang="en-GB" sz="2000" dirty="0" err="1"/>
              <a:t>Δ</a:t>
            </a:r>
            <a:r>
              <a:rPr lang="en-GB" sz="2000" i="1" dirty="0" err="1"/>
              <a:t>Y</a:t>
            </a:r>
            <a:r>
              <a:rPr lang="en-GB" sz="2000" baseline="-25000" dirty="0" err="1"/>
              <a:t>t</a:t>
            </a:r>
            <a:r>
              <a:rPr lang="en-GB" sz="2000" dirty="0"/>
              <a:t>  if a random walk, i.e., a unit root, is suspected</a:t>
            </a:r>
          </a:p>
        </p:txBody>
      </p:sp>
      <p:graphicFrame>
        <p:nvGraphicFramePr>
          <p:cNvPr id="24578"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4592"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FB916016-CE9B-407E-B119-AC9CD014AA12}" type="slidenum">
              <a:rPr lang="de-AT" altLang="en-US"/>
              <a:pPr>
                <a:defRPr/>
              </a:pPr>
              <a:t>53</a:t>
            </a:fld>
            <a:endParaRPr lang="de-AT" altLang="en-US" dirty="0"/>
          </a:p>
        </p:txBody>
      </p:sp>
      <p:sp>
        <p:nvSpPr>
          <p:cNvPr id="25605" name="Rectangle 2"/>
          <p:cNvSpPr>
            <a:spLocks noGrp="1" noChangeArrowheads="1"/>
          </p:cNvSpPr>
          <p:nvPr>
            <p:ph type="title"/>
          </p:nvPr>
        </p:nvSpPr>
        <p:spPr/>
        <p:txBody>
          <a:bodyPr/>
          <a:lstStyle/>
          <a:p>
            <a:r>
              <a:rPr lang="en-GB" sz="4000" dirty="0">
                <a:latin typeface="Verdana" pitchFamily="34" charset="0"/>
              </a:rPr>
              <a:t>Spurious Regression: An Illustration</a:t>
            </a:r>
          </a:p>
        </p:txBody>
      </p:sp>
      <p:sp>
        <p:nvSpPr>
          <p:cNvPr id="40966" name="Rectangle 3"/>
          <p:cNvSpPr>
            <a:spLocks noGrp="1" noChangeArrowheads="1"/>
          </p:cNvSpPr>
          <p:nvPr>
            <p:ph type="body" sz="half" idx="1"/>
          </p:nvPr>
        </p:nvSpPr>
        <p:spPr>
          <a:xfrm>
            <a:off x="457200" y="1484313"/>
            <a:ext cx="8362950" cy="4608512"/>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marL="358775" indent="-358775">
              <a:buFont typeface="Wingdings" pitchFamily="2" charset="2"/>
              <a:buNone/>
              <a:defRPr/>
            </a:pPr>
            <a:r>
              <a:rPr lang="en-GB" sz="2000" dirty="0"/>
              <a:t>Independent random walks: </a:t>
            </a:r>
            <a:r>
              <a:rPr lang="en-GB" sz="2000" i="1" dirty="0" err="1"/>
              <a:t>Y</a:t>
            </a:r>
            <a:r>
              <a:rPr lang="en-GB" sz="2000" baseline="-25000" dirty="0" err="1"/>
              <a:t>t</a:t>
            </a:r>
            <a:r>
              <a:rPr lang="en-GB" sz="2000" dirty="0"/>
              <a:t> = </a:t>
            </a:r>
            <a:r>
              <a:rPr lang="en-GB" sz="2000" i="1" dirty="0"/>
              <a:t>Y</a:t>
            </a:r>
            <a:r>
              <a:rPr lang="en-GB" sz="2000" baseline="-25000" dirty="0"/>
              <a:t>t-1</a:t>
            </a:r>
            <a:r>
              <a:rPr lang="en-GB" sz="2000" dirty="0"/>
              <a:t> + </a:t>
            </a:r>
            <a:r>
              <a:rPr lang="en-GB" sz="2000" dirty="0" err="1"/>
              <a:t>ε</a:t>
            </a:r>
            <a:r>
              <a:rPr lang="en-GB" sz="2000" baseline="-25000" dirty="0" err="1"/>
              <a:t>yt</a:t>
            </a:r>
            <a:r>
              <a:rPr lang="en-GB" sz="2000" dirty="0"/>
              <a:t>, </a:t>
            </a:r>
            <a:r>
              <a:rPr lang="en-GB" sz="2000" i="1" dirty="0" err="1"/>
              <a:t>X</a:t>
            </a:r>
            <a:r>
              <a:rPr lang="en-GB" sz="2000" baseline="-25000" dirty="0" err="1"/>
              <a:t>t</a:t>
            </a:r>
            <a:r>
              <a:rPr lang="en-GB" sz="2000" dirty="0"/>
              <a:t> = </a:t>
            </a:r>
            <a:r>
              <a:rPr lang="en-GB" sz="2000" i="1" dirty="0"/>
              <a:t>X</a:t>
            </a:r>
            <a:r>
              <a:rPr lang="en-GB" sz="2000" baseline="-25000" dirty="0"/>
              <a:t>t-1</a:t>
            </a:r>
            <a:r>
              <a:rPr lang="en-GB" sz="2000" dirty="0"/>
              <a:t> + </a:t>
            </a:r>
            <a:r>
              <a:rPr lang="en-GB" sz="2000" dirty="0" err="1"/>
              <a:t>ε</a:t>
            </a:r>
            <a:r>
              <a:rPr lang="en-GB" sz="2000" baseline="-25000" dirty="0" err="1"/>
              <a:t>xt</a:t>
            </a:r>
            <a:r>
              <a:rPr lang="en-GB" sz="2000" dirty="0"/>
              <a:t> </a:t>
            </a:r>
          </a:p>
          <a:p>
            <a:pPr marL="358775" indent="-358775">
              <a:buFont typeface="Wingdings" pitchFamily="2" charset="2"/>
              <a:buNone/>
              <a:defRPr/>
            </a:pPr>
            <a:r>
              <a:rPr lang="en-GB" sz="2000" dirty="0"/>
              <a:t>	</a:t>
            </a:r>
            <a:r>
              <a:rPr lang="en-GB" sz="2000" dirty="0" err="1"/>
              <a:t>ε</a:t>
            </a:r>
            <a:r>
              <a:rPr lang="en-GB" sz="2000" baseline="-25000" dirty="0" err="1"/>
              <a:t>yt</a:t>
            </a:r>
            <a:r>
              <a:rPr lang="en-GB" sz="2000" dirty="0"/>
              <a:t>, </a:t>
            </a:r>
            <a:r>
              <a:rPr lang="en-GB" sz="2000" dirty="0" err="1"/>
              <a:t>ε</a:t>
            </a:r>
            <a:r>
              <a:rPr lang="en-GB" sz="2000" baseline="-25000" dirty="0" err="1"/>
              <a:t>xt</a:t>
            </a:r>
            <a:r>
              <a:rPr lang="en-GB" sz="2000" dirty="0"/>
              <a:t>: independent white noises with variances </a:t>
            </a:r>
            <a:r>
              <a:rPr lang="en-GB" sz="2000" dirty="0">
                <a:cs typeface="Arial" charset="0"/>
              </a:rPr>
              <a:t>σ</a:t>
            </a:r>
            <a:r>
              <a:rPr lang="en-GB" sz="2000" baseline="-25000" dirty="0">
                <a:cs typeface="Arial" charset="0"/>
              </a:rPr>
              <a:t>y</a:t>
            </a:r>
            <a:r>
              <a:rPr lang="en-GB" sz="2000" dirty="0">
                <a:cs typeface="Arial" charset="0"/>
              </a:rPr>
              <a:t>² = 2, σ</a:t>
            </a:r>
            <a:r>
              <a:rPr lang="en-GB" sz="2000" baseline="-25000" dirty="0">
                <a:cs typeface="Arial" charset="0"/>
              </a:rPr>
              <a:t>x</a:t>
            </a:r>
            <a:r>
              <a:rPr lang="en-GB" sz="2000" dirty="0">
                <a:cs typeface="Arial" charset="0"/>
              </a:rPr>
              <a:t>² = 1</a:t>
            </a:r>
          </a:p>
          <a:p>
            <a:pPr marL="358775" indent="-358775">
              <a:buFont typeface="Wingdings" pitchFamily="2" charset="2"/>
              <a:buNone/>
              <a:defRPr/>
            </a:pPr>
            <a:r>
              <a:rPr lang="en-GB" sz="2000" dirty="0">
                <a:cs typeface="Arial" charset="0"/>
              </a:rPr>
              <a:t>Fitting the model</a:t>
            </a:r>
          </a:p>
          <a:p>
            <a:pPr marL="358775" indent="-358775">
              <a:buFont typeface="Wingdings" pitchFamily="2" charset="2"/>
              <a:buNone/>
              <a:defRPr/>
            </a:pPr>
            <a:r>
              <a:rPr lang="en-GB" sz="2000" dirty="0">
                <a:cs typeface="Arial" charset="0"/>
              </a:rPr>
              <a:t>	</a:t>
            </a:r>
            <a:r>
              <a:rPr lang="en-GB" sz="2000" i="1" dirty="0" err="1"/>
              <a:t>Y</a:t>
            </a:r>
            <a:r>
              <a:rPr lang="en-GB" sz="2000" baseline="-25000" dirty="0" err="1"/>
              <a:t>t</a:t>
            </a:r>
            <a:r>
              <a:rPr lang="en-GB" sz="2000" dirty="0"/>
              <a:t> = α + </a:t>
            </a:r>
            <a:r>
              <a:rPr lang="en-GB" sz="2000" dirty="0" err="1">
                <a:cs typeface="Arial" charset="0"/>
              </a:rPr>
              <a:t>β</a:t>
            </a:r>
            <a:r>
              <a:rPr lang="en-GB" sz="2000" i="1" dirty="0" err="1"/>
              <a:t>X</a:t>
            </a:r>
            <a:r>
              <a:rPr lang="en-GB" sz="2000" baseline="-25000" dirty="0" err="1"/>
              <a:t>t</a:t>
            </a:r>
            <a:r>
              <a:rPr lang="en-GB" sz="2000" dirty="0"/>
              <a:t> + </a:t>
            </a:r>
            <a:r>
              <a:rPr lang="en-GB" sz="2000" dirty="0" err="1"/>
              <a:t>ε</a:t>
            </a:r>
            <a:r>
              <a:rPr lang="en-GB" sz="2000" baseline="-25000" dirty="0" err="1"/>
              <a:t>t</a:t>
            </a:r>
            <a:endParaRPr lang="en-GB" sz="2000" baseline="-25000" dirty="0"/>
          </a:p>
          <a:p>
            <a:pPr marL="358775" indent="-358775">
              <a:buFont typeface="Wingdings" pitchFamily="2" charset="2"/>
              <a:buNone/>
              <a:defRPr/>
            </a:pPr>
            <a:r>
              <a:rPr lang="en-GB" sz="2000" baseline="-25000" dirty="0"/>
              <a:t> </a:t>
            </a:r>
            <a:r>
              <a:rPr lang="en-GB" sz="2000" dirty="0"/>
              <a:t>gives </a:t>
            </a:r>
          </a:p>
          <a:p>
            <a:pPr marL="358775" indent="-358775">
              <a:buFont typeface="Wingdings" pitchFamily="2" charset="2"/>
              <a:buNone/>
              <a:defRPr/>
            </a:pPr>
            <a:r>
              <a:rPr lang="en-GB" sz="2000" dirty="0"/>
              <a:t>	</a:t>
            </a:r>
            <a:r>
              <a:rPr lang="en-GB" sz="2000" i="1" dirty="0" err="1"/>
              <a:t>Ŷ</a:t>
            </a:r>
            <a:r>
              <a:rPr lang="en-GB" sz="2000" baseline="-25000" dirty="0" err="1"/>
              <a:t>t</a:t>
            </a:r>
            <a:r>
              <a:rPr lang="en-GB" sz="2000" dirty="0"/>
              <a:t> = - 8.18 + </a:t>
            </a:r>
            <a:r>
              <a:rPr lang="en-GB" sz="2000" dirty="0">
                <a:cs typeface="Arial" charset="0"/>
              </a:rPr>
              <a:t>0.68</a:t>
            </a:r>
            <a:r>
              <a:rPr lang="en-GB" sz="2000" i="1" dirty="0"/>
              <a:t>X</a:t>
            </a:r>
            <a:r>
              <a:rPr lang="en-GB" sz="2000" baseline="-25000" dirty="0"/>
              <a:t>t</a:t>
            </a:r>
          </a:p>
          <a:p>
            <a:pPr marL="358775" indent="-358775">
              <a:buFont typeface="Wingdings" pitchFamily="2" charset="2"/>
              <a:buNone/>
              <a:defRPr/>
            </a:pPr>
            <a:r>
              <a:rPr lang="en-GB" sz="2000" i="1" dirty="0"/>
              <a:t>t</a:t>
            </a:r>
            <a:r>
              <a:rPr lang="en-GB" sz="2000" dirty="0"/>
              <a:t>-statistic for </a:t>
            </a:r>
            <a:r>
              <a:rPr lang="en-GB" sz="2000" i="1" dirty="0"/>
              <a:t>X: t</a:t>
            </a:r>
            <a:r>
              <a:rPr lang="en-GB" sz="2000" dirty="0"/>
              <a:t> = 17.1</a:t>
            </a:r>
            <a:endParaRPr lang="en-GB" sz="2000" i="1" dirty="0"/>
          </a:p>
          <a:p>
            <a:pPr marL="358775" indent="-358775">
              <a:buFont typeface="Wingdings" pitchFamily="2" charset="2"/>
              <a:buNone/>
              <a:defRPr/>
            </a:pPr>
            <a:r>
              <a:rPr lang="en-GB" sz="2000" i="1" dirty="0"/>
              <a:t>	p</a:t>
            </a:r>
            <a:r>
              <a:rPr lang="en-GB" sz="2000" dirty="0"/>
              <a:t>-value = 1.2 E-40</a:t>
            </a:r>
          </a:p>
          <a:p>
            <a:pPr marL="358775" indent="-358775">
              <a:buFont typeface="Wingdings" pitchFamily="2" charset="2"/>
              <a:buNone/>
              <a:defRPr/>
            </a:pPr>
            <a:r>
              <a:rPr lang="en-GB" sz="2000" dirty="0"/>
              <a:t>R</a:t>
            </a:r>
            <a:r>
              <a:rPr lang="en-GB" sz="2000" baseline="30000" dirty="0"/>
              <a:t>2</a:t>
            </a:r>
            <a:r>
              <a:rPr lang="en-GB" sz="2000" dirty="0"/>
              <a:t> = 0.50,  DW = 0.11</a:t>
            </a:r>
          </a:p>
        </p:txBody>
      </p:sp>
      <p:graphicFrame>
        <p:nvGraphicFramePr>
          <p:cNvPr id="25602"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5616"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tr-TR" altLang="en-US"/>
              <a:t>Dec 13, 2018</a:t>
            </a:r>
            <a:endParaRPr lang="de-AT" altLang="en-US"/>
          </a:p>
        </p:txBody>
      </p:sp>
      <p:pic>
        <p:nvPicPr>
          <p:cNvPr id="25608" name="Picture 3"/>
          <p:cNvPicPr>
            <a:picLocks noChangeAspect="1" noChangeArrowheads="1"/>
          </p:cNvPicPr>
          <p:nvPr/>
        </p:nvPicPr>
        <p:blipFill>
          <a:blip r:embed="rId6" cstate="print"/>
          <a:srcRect/>
          <a:stretch>
            <a:fillRect/>
          </a:stretch>
        </p:blipFill>
        <p:spPr bwMode="auto">
          <a:xfrm>
            <a:off x="3492500" y="2205038"/>
            <a:ext cx="5256213" cy="3941762"/>
          </a:xfrm>
          <a:prstGeom prst="rect">
            <a:avLst/>
          </a:prstGeom>
          <a:noFill/>
          <a:ln w="9525">
            <a:noFill/>
            <a:miter lim="800000"/>
            <a:headEnd/>
            <a:tailEnd/>
          </a:ln>
        </p:spPr>
      </p:pic>
      <p:sp>
        <p:nvSpPr>
          <p:cNvPr id="9" name="Ellipse 8"/>
          <p:cNvSpPr/>
          <p:nvPr/>
        </p:nvSpPr>
        <p:spPr>
          <a:xfrm>
            <a:off x="2208213" y="3716338"/>
            <a:ext cx="936625" cy="315912"/>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dirty="0"/>
          </a:p>
        </p:txBody>
      </p:sp>
      <p:sp>
        <p:nvSpPr>
          <p:cNvPr id="10" name="Ellipse 9"/>
          <p:cNvSpPr/>
          <p:nvPr/>
        </p:nvSpPr>
        <p:spPr>
          <a:xfrm>
            <a:off x="1744663" y="4449763"/>
            <a:ext cx="1295400" cy="288925"/>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dirty="0"/>
          </a:p>
        </p:txBody>
      </p:sp>
      <p:sp>
        <p:nvSpPr>
          <p:cNvPr id="11" name="Ellipse 10"/>
          <p:cNvSpPr/>
          <p:nvPr/>
        </p:nvSpPr>
        <p:spPr>
          <a:xfrm>
            <a:off x="512763" y="4449763"/>
            <a:ext cx="1152525" cy="288925"/>
          </a:xfrm>
          <a:prstGeom prst="ellipse">
            <a:avLst/>
          </a:prstGeom>
          <a:noFill/>
          <a:ln>
            <a:solidFill>
              <a:srgbClr val="FF0000"/>
            </a:solidFill>
          </a:ln>
        </p:spPr>
        <p:style>
          <a:lnRef idx="2">
            <a:schemeClr val="accent6"/>
          </a:lnRef>
          <a:fillRef idx="1">
            <a:schemeClr val="lt1"/>
          </a:fillRef>
          <a:effectRef idx="0">
            <a:schemeClr val="accent6"/>
          </a:effectRef>
          <a:fontRef idx="minor">
            <a:schemeClr val="dk1"/>
          </a:fontRef>
        </p:style>
        <p:txBody>
          <a:bodyPr anchor="ctr"/>
          <a:lstStyle/>
          <a:p>
            <a:pPr algn="ctr">
              <a:defRPr/>
            </a:pPr>
            <a:endParaRPr lang="en-GB"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6311F6DD-03B0-4558-AC85-10CC871263D4}" type="slidenum">
              <a:rPr lang="de-AT" altLang="en-US"/>
              <a:pPr>
                <a:defRPr/>
              </a:pPr>
              <a:t>54</a:t>
            </a:fld>
            <a:endParaRPr lang="de-AT" altLang="en-US" dirty="0"/>
          </a:p>
        </p:txBody>
      </p:sp>
      <p:sp>
        <p:nvSpPr>
          <p:cNvPr id="26629" name="Rectangle 2"/>
          <p:cNvSpPr>
            <a:spLocks noGrp="1" noChangeArrowheads="1"/>
          </p:cNvSpPr>
          <p:nvPr>
            <p:ph type="title"/>
          </p:nvPr>
        </p:nvSpPr>
        <p:spPr/>
        <p:txBody>
          <a:bodyPr/>
          <a:lstStyle/>
          <a:p>
            <a:r>
              <a:rPr lang="en-GB" sz="4000" dirty="0">
                <a:latin typeface="Verdana" pitchFamily="34" charset="0"/>
              </a:rPr>
              <a:t>Models in Non-stationary Time Series </a:t>
            </a:r>
          </a:p>
        </p:txBody>
      </p:sp>
      <p:sp>
        <p:nvSpPr>
          <p:cNvPr id="35846" name="Rectangle 3"/>
          <p:cNvSpPr>
            <a:spLocks noGrp="1" noChangeArrowheads="1"/>
          </p:cNvSpPr>
          <p:nvPr>
            <p:ph type="body" sz="half" idx="1"/>
          </p:nvPr>
        </p:nvSpPr>
        <p:spPr>
          <a:xfrm>
            <a:off x="457200" y="1601788"/>
            <a:ext cx="8362950" cy="4530725"/>
          </a:xfrm>
        </p:spPr>
        <p:txBody>
          <a:bodyPr/>
          <a:lstStyle/>
          <a:p>
            <a:pPr marL="360000" indent="-360000">
              <a:buFont typeface="Wingdings" pitchFamily="2" charset="2"/>
              <a:buNone/>
              <a:defRPr/>
            </a:pPr>
            <a:r>
              <a:rPr lang="en-GB" sz="2000" dirty="0"/>
              <a:t>Given that  </a:t>
            </a:r>
            <a:r>
              <a:rPr lang="en-GB" sz="2000" i="1" dirty="0" err="1"/>
              <a:t>X</a:t>
            </a:r>
            <a:r>
              <a:rPr lang="en-GB" sz="2000" baseline="-25000" dirty="0" err="1"/>
              <a:t>t</a:t>
            </a:r>
            <a:r>
              <a:rPr lang="en-GB" sz="2000" dirty="0"/>
              <a:t> ~ </a:t>
            </a:r>
            <a:r>
              <a:rPr lang="en-GB" sz="2000" i="1" dirty="0"/>
              <a:t>I</a:t>
            </a:r>
            <a:r>
              <a:rPr lang="en-GB" sz="2000" dirty="0"/>
              <a:t>(1), </a:t>
            </a:r>
            <a:r>
              <a:rPr lang="en-GB" sz="2000" i="1" dirty="0" err="1"/>
              <a:t>Y</a:t>
            </a:r>
            <a:r>
              <a:rPr lang="en-GB" sz="2000" baseline="-25000" dirty="0" err="1"/>
              <a:t>t</a:t>
            </a:r>
            <a:r>
              <a:rPr lang="en-GB" sz="2000" dirty="0"/>
              <a:t> ~ </a:t>
            </a:r>
            <a:r>
              <a:rPr lang="en-GB" sz="2000" i="1" dirty="0"/>
              <a:t>I</a:t>
            </a:r>
            <a:r>
              <a:rPr lang="en-GB" sz="2000" dirty="0"/>
              <a:t>(1) and the model is</a:t>
            </a:r>
          </a:p>
          <a:p>
            <a:pPr marL="360000" indent="-360000">
              <a:buFont typeface="Wingdings" pitchFamily="2" charset="2"/>
              <a:buNone/>
              <a:defRPr/>
            </a:pPr>
            <a:r>
              <a:rPr lang="en-GB" sz="2000" i="1" dirty="0"/>
              <a:t>		</a:t>
            </a:r>
            <a:r>
              <a:rPr lang="en-GB" sz="2000" i="1" dirty="0" err="1"/>
              <a:t>Y</a:t>
            </a:r>
            <a:r>
              <a:rPr lang="en-GB" sz="2000" baseline="-25000" dirty="0" err="1"/>
              <a:t>t</a:t>
            </a:r>
            <a:r>
              <a:rPr lang="en-GB" sz="2000" dirty="0"/>
              <a:t> = α + </a:t>
            </a:r>
            <a:r>
              <a:rPr lang="en-GB" sz="2000" dirty="0" err="1">
                <a:cs typeface="Arial" charset="0"/>
              </a:rPr>
              <a:t>β</a:t>
            </a:r>
            <a:r>
              <a:rPr lang="en-GB" sz="2000" i="1" dirty="0" err="1"/>
              <a:t>X</a:t>
            </a:r>
            <a:r>
              <a:rPr lang="en-GB" sz="2000" baseline="-25000" dirty="0" err="1"/>
              <a:t>t</a:t>
            </a:r>
            <a:r>
              <a:rPr lang="en-GB" sz="2000" dirty="0"/>
              <a:t> + </a:t>
            </a:r>
            <a:r>
              <a:rPr lang="en-GB" sz="2000" dirty="0" err="1"/>
              <a:t>ε</a:t>
            </a:r>
            <a:r>
              <a:rPr lang="en-GB" sz="2000" baseline="-25000" dirty="0" err="1"/>
              <a:t>t</a:t>
            </a:r>
            <a:endParaRPr lang="en-GB" sz="2000" dirty="0"/>
          </a:p>
          <a:p>
            <a:pPr marL="360000" indent="-360000">
              <a:buFont typeface="Wingdings" pitchFamily="2" charset="2"/>
              <a:buNone/>
              <a:defRPr/>
            </a:pPr>
            <a:r>
              <a:rPr lang="en-GB" sz="2000" dirty="0"/>
              <a:t>	it follows in general that </a:t>
            </a:r>
            <a:r>
              <a:rPr lang="en-GB" sz="2000" dirty="0" err="1"/>
              <a:t>ε</a:t>
            </a:r>
            <a:r>
              <a:rPr lang="en-GB" sz="2000" baseline="-25000" dirty="0" err="1"/>
              <a:t>t</a:t>
            </a:r>
            <a:r>
              <a:rPr lang="en-GB" sz="2000" dirty="0"/>
              <a:t> ~ </a:t>
            </a:r>
            <a:r>
              <a:rPr lang="en-GB" sz="2000" i="1" dirty="0"/>
              <a:t>I</a:t>
            </a:r>
            <a:r>
              <a:rPr lang="en-GB" sz="2000" dirty="0"/>
              <a:t>(1), i.e., the error terms are non- stationary</a:t>
            </a:r>
          </a:p>
          <a:p>
            <a:pPr marL="360000" indent="-360000">
              <a:buFont typeface="Wingdings" pitchFamily="2" charset="2"/>
              <a:buNone/>
              <a:defRPr/>
            </a:pPr>
            <a:r>
              <a:rPr lang="en-GB" sz="2000" dirty="0"/>
              <a:t>Consequences for OLS estimation of α and </a:t>
            </a:r>
            <a:r>
              <a:rPr lang="en-GB" sz="2000" dirty="0">
                <a:cs typeface="Arial" charset="0"/>
              </a:rPr>
              <a:t>β </a:t>
            </a:r>
          </a:p>
          <a:p>
            <a:pPr marL="360000" indent="-360000">
              <a:defRPr/>
            </a:pPr>
            <a:r>
              <a:rPr lang="en-GB" sz="2000" dirty="0"/>
              <a:t>(Asymptotic) distributions of </a:t>
            </a:r>
            <a:r>
              <a:rPr lang="en-GB" sz="2000" i="1" dirty="0"/>
              <a:t>t</a:t>
            </a:r>
            <a:r>
              <a:rPr lang="en-GB" sz="2000" dirty="0"/>
              <a:t>- and </a:t>
            </a:r>
            <a:r>
              <a:rPr lang="en-GB" sz="2000" i="1" dirty="0"/>
              <a:t>F</a:t>
            </a:r>
            <a:r>
              <a:rPr lang="en-GB" sz="2000" dirty="0"/>
              <a:t> -statistics are not the </a:t>
            </a:r>
            <a:r>
              <a:rPr lang="en-GB" sz="2000" i="1" dirty="0"/>
              <a:t>t</a:t>
            </a:r>
            <a:r>
              <a:rPr lang="en-GB" sz="2000" dirty="0"/>
              <a:t>- and </a:t>
            </a:r>
            <a:r>
              <a:rPr lang="en-GB" sz="2000" i="1" dirty="0"/>
              <a:t>F</a:t>
            </a:r>
            <a:r>
              <a:rPr lang="en-GB" sz="2000" dirty="0"/>
              <a:t> -distribution</a:t>
            </a:r>
          </a:p>
          <a:p>
            <a:pPr marL="360000" indent="-360000">
              <a:defRPr/>
            </a:pPr>
            <a:r>
              <a:rPr lang="en-GB" sz="2000" i="1" dirty="0"/>
              <a:t>t</a:t>
            </a:r>
            <a:r>
              <a:rPr lang="en-GB" sz="2000" dirty="0"/>
              <a:t>-statistic, R</a:t>
            </a:r>
            <a:r>
              <a:rPr lang="en-GB" sz="2000" baseline="30000" dirty="0"/>
              <a:t>2</a:t>
            </a:r>
            <a:r>
              <a:rPr lang="en-GB" sz="2000" dirty="0"/>
              <a:t> indicate explanatory potential </a:t>
            </a:r>
          </a:p>
          <a:p>
            <a:pPr marL="360000" indent="-360000">
              <a:defRPr/>
            </a:pPr>
            <a:r>
              <a:rPr lang="en-GB" sz="2000" dirty="0"/>
              <a:t>Highly autocorrelated residuals, DW statistic converges for growing length of time series to zero</a:t>
            </a:r>
          </a:p>
          <a:p>
            <a:pPr marL="358775" indent="-358775">
              <a:lnSpc>
                <a:spcPct val="90000"/>
              </a:lnSpc>
              <a:buFont typeface="Wingdings" pitchFamily="2" charset="2"/>
              <a:buNone/>
              <a:defRPr/>
            </a:pPr>
            <a:r>
              <a:rPr lang="en-GB" sz="2000" dirty="0"/>
              <a:t>Nonsense or spurious regression (Granger &amp; </a:t>
            </a:r>
            <a:r>
              <a:rPr lang="en-GB" sz="2000" dirty="0" err="1"/>
              <a:t>Newbold</a:t>
            </a:r>
            <a:r>
              <a:rPr lang="en-GB" sz="2000" dirty="0"/>
              <a:t>, 1974)</a:t>
            </a:r>
          </a:p>
          <a:p>
            <a:pPr marL="358775" indent="-358775">
              <a:lnSpc>
                <a:spcPct val="90000"/>
              </a:lnSpc>
              <a:defRPr/>
            </a:pPr>
            <a:r>
              <a:rPr lang="en-GB" sz="2000" dirty="0"/>
              <a:t>Non-stationary time series are trended; non-</a:t>
            </a:r>
            <a:r>
              <a:rPr lang="en-GB" sz="2000" dirty="0" err="1"/>
              <a:t>stationarity</a:t>
            </a:r>
            <a:r>
              <a:rPr lang="en-GB" sz="2000" dirty="0"/>
              <a:t> causes an apparent relationship</a:t>
            </a:r>
          </a:p>
          <a:p>
            <a:pPr marL="360000" indent="-360000">
              <a:buFont typeface="Wingdings" pitchFamily="2" charset="2"/>
              <a:buNone/>
              <a:defRPr/>
            </a:pPr>
            <a:endParaRPr lang="en-US" sz="2000" dirty="0"/>
          </a:p>
          <a:p>
            <a:pPr marL="360000" indent="-360000">
              <a:buFont typeface="Wingdings" pitchFamily="2" charset="2"/>
              <a:buNone/>
              <a:defRPr/>
            </a:pPr>
            <a:endParaRPr lang="en-US" sz="2000" dirty="0"/>
          </a:p>
        </p:txBody>
      </p:sp>
      <p:graphicFrame>
        <p:nvGraphicFramePr>
          <p:cNvPr id="26626"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6640"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D02743F0-E653-41A7-846F-5FB4234AA4F5}" type="slidenum">
              <a:rPr lang="de-AT" altLang="en-US"/>
              <a:pPr>
                <a:defRPr/>
              </a:pPr>
              <a:t>55</a:t>
            </a:fld>
            <a:endParaRPr lang="de-AT" altLang="en-US" dirty="0"/>
          </a:p>
        </p:txBody>
      </p:sp>
      <p:sp>
        <p:nvSpPr>
          <p:cNvPr id="27653" name="Rectangle 2"/>
          <p:cNvSpPr>
            <a:spLocks noGrp="1" noChangeArrowheads="1"/>
          </p:cNvSpPr>
          <p:nvPr>
            <p:ph type="title"/>
          </p:nvPr>
        </p:nvSpPr>
        <p:spPr/>
        <p:txBody>
          <a:bodyPr/>
          <a:lstStyle/>
          <a:p>
            <a:r>
              <a:rPr lang="en-GB" sz="4000" dirty="0">
                <a:latin typeface="Verdana" pitchFamily="34" charset="0"/>
              </a:rPr>
              <a:t>Avoiding Spurious Regression</a:t>
            </a:r>
          </a:p>
        </p:txBody>
      </p:sp>
      <p:sp>
        <p:nvSpPr>
          <p:cNvPr id="27654" name="Rectangle 3"/>
          <p:cNvSpPr>
            <a:spLocks noGrp="1" noChangeArrowheads="1"/>
          </p:cNvSpPr>
          <p:nvPr>
            <p:ph type="body" sz="half" idx="1"/>
          </p:nvPr>
        </p:nvSpPr>
        <p:spPr>
          <a:xfrm>
            <a:off x="457200" y="1601788"/>
            <a:ext cx="8362950" cy="4530725"/>
          </a:xfrm>
        </p:spPr>
        <p:txBody>
          <a:bodyPr/>
          <a:lstStyle/>
          <a:p>
            <a:pPr marL="358775" indent="-358775"/>
            <a:r>
              <a:rPr lang="en-GB" sz="2000" dirty="0"/>
              <a:t>Identification of non-</a:t>
            </a:r>
            <a:r>
              <a:rPr lang="en-GB" sz="2000" dirty="0" err="1"/>
              <a:t>stationarity</a:t>
            </a:r>
            <a:r>
              <a:rPr lang="en-GB" sz="2000" dirty="0"/>
              <a:t>: unit-root tests</a:t>
            </a:r>
          </a:p>
          <a:p>
            <a:pPr marL="358775" indent="-358775"/>
            <a:r>
              <a:rPr lang="en-GB" sz="2000" dirty="0"/>
              <a:t>Models for non-stationary variables</a:t>
            </a:r>
          </a:p>
          <a:p>
            <a:pPr marL="685800" lvl="1" indent="-358775"/>
            <a:r>
              <a:rPr lang="en-GB" sz="1800" dirty="0"/>
              <a:t>Elimination of stochastic trends: specifying the model for differences</a:t>
            </a:r>
          </a:p>
          <a:p>
            <a:pPr marL="685800" lvl="1" indent="-358775"/>
            <a:r>
              <a:rPr lang="en-GB" sz="1800" dirty="0"/>
              <a:t>Inclusion of lagged variables may result in stationary error terms</a:t>
            </a:r>
          </a:p>
          <a:p>
            <a:pPr marL="685800" lvl="1" indent="-358775"/>
            <a:r>
              <a:rPr lang="en-GB" sz="1800" dirty="0"/>
              <a:t>Explained and explanatory variables may have a common stochastic trend, are cointegrated: equilibrium relation, error-correction models</a:t>
            </a:r>
            <a:endParaRPr lang="en-GB" sz="1800" baseline="-25000" dirty="0"/>
          </a:p>
          <a:p>
            <a:pPr marL="358775" indent="-358775">
              <a:buFont typeface="Wingdings" pitchFamily="2" charset="2"/>
              <a:buNone/>
            </a:pPr>
            <a:endParaRPr lang="en-US" sz="2000" dirty="0"/>
          </a:p>
        </p:txBody>
      </p:sp>
      <p:graphicFrame>
        <p:nvGraphicFramePr>
          <p:cNvPr id="27650"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7664"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E8E393ED-3BC5-4CED-810E-4B553553B003}" type="slidenum">
              <a:rPr lang="de-AT" altLang="en-US"/>
              <a:pPr>
                <a:defRPr/>
              </a:pPr>
              <a:t>56</a:t>
            </a:fld>
            <a:endParaRPr lang="de-AT" altLang="en-US" dirty="0"/>
          </a:p>
        </p:txBody>
      </p:sp>
      <p:sp>
        <p:nvSpPr>
          <p:cNvPr id="28677" name="Rectangle 2"/>
          <p:cNvSpPr>
            <a:spLocks noGrp="1" noChangeArrowheads="1"/>
          </p:cNvSpPr>
          <p:nvPr>
            <p:ph type="title"/>
          </p:nvPr>
        </p:nvSpPr>
        <p:spPr/>
        <p:txBody>
          <a:bodyPr/>
          <a:lstStyle/>
          <a:p>
            <a:r>
              <a:rPr lang="en-GB" sz="4000" dirty="0">
                <a:latin typeface="Verdana" pitchFamily="34" charset="0"/>
              </a:rPr>
              <a:t>Unit Root Tests</a:t>
            </a:r>
          </a:p>
        </p:txBody>
      </p:sp>
      <p:sp>
        <p:nvSpPr>
          <p:cNvPr id="28678" name="Rectangle 3"/>
          <p:cNvSpPr>
            <a:spLocks noGrp="1" noChangeArrowheads="1"/>
          </p:cNvSpPr>
          <p:nvPr>
            <p:ph type="body" sz="half" idx="1"/>
          </p:nvPr>
        </p:nvSpPr>
        <p:spPr>
          <a:xfrm>
            <a:off x="457200" y="1484313"/>
            <a:ext cx="8362950" cy="4530725"/>
          </a:xfrm>
        </p:spPr>
        <p:txBody>
          <a:bodyPr/>
          <a:lstStyle/>
          <a:p>
            <a:pPr marL="358775" indent="-358775">
              <a:spcBef>
                <a:spcPts val="475"/>
              </a:spcBef>
              <a:buFont typeface="Wingdings" pitchFamily="2" charset="2"/>
              <a:buNone/>
            </a:pPr>
            <a:r>
              <a:rPr lang="en-GB" sz="2000" dirty="0"/>
              <a:t>AR(1) process </a:t>
            </a:r>
            <a:r>
              <a:rPr lang="en-GB" sz="2000" i="1" dirty="0" err="1"/>
              <a:t>Y</a:t>
            </a:r>
            <a:r>
              <a:rPr lang="en-GB" sz="2000" baseline="-25000" dirty="0" err="1"/>
              <a:t>t</a:t>
            </a:r>
            <a:r>
              <a:rPr lang="en-GB" sz="2000" dirty="0"/>
              <a:t> = δ + θ</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with white noise </a:t>
            </a:r>
            <a:r>
              <a:rPr lang="en-GB" sz="2000" dirty="0" err="1"/>
              <a:t>ε</a:t>
            </a:r>
            <a:r>
              <a:rPr lang="en-GB" sz="2000" baseline="-25000" dirty="0" err="1"/>
              <a:t>t</a:t>
            </a:r>
            <a:endParaRPr lang="en-GB" sz="2000" dirty="0"/>
          </a:p>
          <a:p>
            <a:pPr marL="358775" indent="-358775">
              <a:spcBef>
                <a:spcPts val="475"/>
              </a:spcBef>
            </a:pPr>
            <a:r>
              <a:rPr lang="en-GB" sz="2000" dirty="0"/>
              <a:t>Dickey-Fuller or DF test (Dickey &amp; Fuller, 1979)</a:t>
            </a:r>
          </a:p>
          <a:p>
            <a:pPr marL="358775" indent="-358775">
              <a:spcBef>
                <a:spcPts val="475"/>
              </a:spcBef>
              <a:buFont typeface="Wingdings" pitchFamily="2" charset="2"/>
              <a:buNone/>
            </a:pPr>
            <a:r>
              <a:rPr lang="en-GB" sz="2000" dirty="0"/>
              <a:t>	Test of </a:t>
            </a:r>
            <a:r>
              <a:rPr lang="en-GB" sz="2000" i="1" dirty="0"/>
              <a:t>H</a:t>
            </a:r>
            <a:r>
              <a:rPr lang="en-GB" sz="2000" baseline="-25000" dirty="0"/>
              <a:t>0</a:t>
            </a:r>
            <a:r>
              <a:rPr lang="en-GB" sz="2000" dirty="0"/>
              <a:t>: θ = 1 against </a:t>
            </a:r>
            <a:r>
              <a:rPr lang="en-GB" sz="2000" i="1" dirty="0"/>
              <a:t>H</a:t>
            </a:r>
            <a:r>
              <a:rPr lang="en-GB" sz="2000" baseline="-25000" dirty="0"/>
              <a:t>1</a:t>
            </a:r>
            <a:r>
              <a:rPr lang="en-GB" sz="2000" dirty="0"/>
              <a:t>: θ &lt; 1</a:t>
            </a:r>
            <a:endParaRPr lang="en-GB" sz="2000" baseline="-25000" dirty="0"/>
          </a:p>
          <a:p>
            <a:pPr marL="358775" indent="-358775">
              <a:spcBef>
                <a:spcPts val="475"/>
              </a:spcBef>
            </a:pPr>
            <a:r>
              <a:rPr lang="en-GB" sz="2000" dirty="0"/>
              <a:t>KPSS test (Kwiatkowski, Phillips, Schmidt &amp; Shin, 1992) </a:t>
            </a:r>
          </a:p>
          <a:p>
            <a:pPr marL="358775" indent="-358775">
              <a:spcBef>
                <a:spcPts val="475"/>
              </a:spcBef>
              <a:buFont typeface="Wingdings" pitchFamily="2" charset="2"/>
              <a:buNone/>
            </a:pPr>
            <a:r>
              <a:rPr lang="en-GB" sz="2000" dirty="0"/>
              <a:t>	 Test of </a:t>
            </a:r>
            <a:r>
              <a:rPr lang="en-GB" sz="2000" i="1" dirty="0"/>
              <a:t>H</a:t>
            </a:r>
            <a:r>
              <a:rPr lang="en-GB" sz="2000" baseline="-25000" dirty="0"/>
              <a:t>0</a:t>
            </a:r>
            <a:r>
              <a:rPr lang="en-GB" sz="2000" dirty="0"/>
              <a:t>: θ &lt; 1 against </a:t>
            </a:r>
            <a:r>
              <a:rPr lang="en-GB" sz="2000" i="1" dirty="0"/>
              <a:t>H</a:t>
            </a:r>
            <a:r>
              <a:rPr lang="en-GB" sz="2000" baseline="-25000" dirty="0"/>
              <a:t>1</a:t>
            </a:r>
            <a:r>
              <a:rPr lang="en-GB" sz="2000" dirty="0"/>
              <a:t>: θ = 1</a:t>
            </a:r>
          </a:p>
          <a:p>
            <a:pPr marL="358775" indent="-358775">
              <a:spcBef>
                <a:spcPts val="475"/>
              </a:spcBef>
            </a:pPr>
            <a:r>
              <a:rPr lang="en-GB" sz="2000" dirty="0"/>
              <a:t>Augmented Dickey-Fuller or ADF test</a:t>
            </a:r>
          </a:p>
          <a:p>
            <a:pPr marL="358775" indent="-358775">
              <a:spcBef>
                <a:spcPts val="475"/>
              </a:spcBef>
              <a:buFont typeface="Wingdings" pitchFamily="2" charset="2"/>
              <a:buNone/>
            </a:pPr>
            <a:r>
              <a:rPr lang="en-GB" sz="2000" dirty="0"/>
              <a:t>	extension of DF test</a:t>
            </a:r>
          </a:p>
          <a:p>
            <a:pPr marL="358775" indent="-358775">
              <a:spcBef>
                <a:spcPts val="475"/>
              </a:spcBef>
            </a:pPr>
            <a:r>
              <a:rPr lang="en-GB" sz="2000" dirty="0"/>
              <a:t>Various modifications like Phillips-</a:t>
            </a:r>
            <a:r>
              <a:rPr lang="en-GB" sz="2000" dirty="0" err="1"/>
              <a:t>Perron</a:t>
            </a:r>
            <a:r>
              <a:rPr lang="en-GB" sz="2000" dirty="0"/>
              <a:t> test, Dickey-Fuller GLS test, etc.</a:t>
            </a:r>
          </a:p>
          <a:p>
            <a:pPr marL="358775" indent="-358775">
              <a:spcBef>
                <a:spcPts val="475"/>
              </a:spcBef>
              <a:buFont typeface="Wingdings" pitchFamily="2" charset="2"/>
              <a:buNone/>
            </a:pPr>
            <a:endParaRPr lang="en-GB" sz="2000" i="1" dirty="0"/>
          </a:p>
          <a:p>
            <a:pPr marL="358775" indent="-358775">
              <a:spcBef>
                <a:spcPts val="475"/>
              </a:spcBef>
              <a:buFont typeface="Wingdings" pitchFamily="2" charset="2"/>
              <a:buNone/>
            </a:pPr>
            <a:endParaRPr lang="en-US" sz="2000" i="1" dirty="0"/>
          </a:p>
          <a:p>
            <a:pPr marL="358775" indent="-358775">
              <a:spcBef>
                <a:spcPts val="475"/>
              </a:spcBef>
              <a:buFont typeface="Wingdings" pitchFamily="2" charset="2"/>
              <a:buNone/>
            </a:pPr>
            <a:endParaRPr lang="en-US" sz="2000" i="1" dirty="0"/>
          </a:p>
        </p:txBody>
      </p:sp>
      <p:graphicFrame>
        <p:nvGraphicFramePr>
          <p:cNvPr id="28674"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8688"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5A736588-DD30-458C-89A1-52F0C73A4C4D}" type="slidenum">
              <a:rPr lang="de-AT" altLang="en-US"/>
              <a:pPr>
                <a:defRPr/>
              </a:pPr>
              <a:t>57</a:t>
            </a:fld>
            <a:endParaRPr lang="de-AT" altLang="en-US" dirty="0"/>
          </a:p>
        </p:txBody>
      </p:sp>
      <p:sp>
        <p:nvSpPr>
          <p:cNvPr id="29701" name="Rectangle 2"/>
          <p:cNvSpPr>
            <a:spLocks noGrp="1" noChangeArrowheads="1"/>
          </p:cNvSpPr>
          <p:nvPr>
            <p:ph type="title"/>
          </p:nvPr>
        </p:nvSpPr>
        <p:spPr/>
        <p:txBody>
          <a:bodyPr/>
          <a:lstStyle/>
          <a:p>
            <a:r>
              <a:rPr lang="en-GB" sz="4000" dirty="0">
                <a:latin typeface="Verdana" pitchFamily="34" charset="0"/>
              </a:rPr>
              <a:t>The Error-correction Model</a:t>
            </a:r>
          </a:p>
        </p:txBody>
      </p:sp>
      <p:sp>
        <p:nvSpPr>
          <p:cNvPr id="31750" name="Rectangle 3"/>
          <p:cNvSpPr>
            <a:spLocks noGrp="1" noChangeArrowheads="1"/>
          </p:cNvSpPr>
          <p:nvPr>
            <p:ph type="body" sz="half" idx="1"/>
          </p:nvPr>
        </p:nvSpPr>
        <p:spPr>
          <a:xfrm>
            <a:off x="457200" y="1601788"/>
            <a:ext cx="8362950" cy="4530725"/>
          </a:xfrm>
        </p:spPr>
        <p:txBody>
          <a:bodyPr/>
          <a:lstStyle/>
          <a:p>
            <a:pPr marL="358775" indent="-358775">
              <a:buFont typeface="Wingdings" pitchFamily="2" charset="2"/>
              <a:buNone/>
              <a:defRPr/>
            </a:pPr>
            <a:r>
              <a:rPr lang="en-GB" sz="2000" dirty="0"/>
              <a:t>ADL(1,1) model with </a:t>
            </a:r>
            <a:r>
              <a:rPr lang="en-GB" sz="2000" i="1" dirty="0" err="1"/>
              <a:t>Y</a:t>
            </a:r>
            <a:r>
              <a:rPr lang="en-GB" sz="2000" baseline="-25000" dirty="0" err="1"/>
              <a:t>t</a:t>
            </a:r>
            <a:r>
              <a:rPr lang="en-GB" sz="2000" dirty="0"/>
              <a:t> ~ </a:t>
            </a:r>
            <a:r>
              <a:rPr lang="en-GB" sz="2000" i="1" dirty="0"/>
              <a:t>I</a:t>
            </a:r>
            <a:r>
              <a:rPr lang="en-GB" sz="2000" dirty="0"/>
              <a:t>(1), </a:t>
            </a:r>
            <a:r>
              <a:rPr lang="en-GB" sz="2000" i="1" dirty="0" err="1"/>
              <a:t>X</a:t>
            </a:r>
            <a:r>
              <a:rPr lang="en-GB" sz="2000" baseline="-25000" dirty="0" err="1"/>
              <a:t>t</a:t>
            </a:r>
            <a:r>
              <a:rPr lang="en-GB" sz="2000" dirty="0"/>
              <a:t> ~ </a:t>
            </a:r>
            <a:r>
              <a:rPr lang="en-GB" sz="2000" i="1" dirty="0"/>
              <a:t>I</a:t>
            </a:r>
            <a:r>
              <a:rPr lang="en-GB" sz="2000" dirty="0"/>
              <a:t>(1) </a:t>
            </a:r>
          </a:p>
          <a:p>
            <a:pPr marL="358775" indent="-358775">
              <a:buFont typeface="Wingdings" pitchFamily="2" charset="2"/>
              <a:buNone/>
              <a:defRPr/>
            </a:pPr>
            <a:r>
              <a:rPr lang="en-GB" sz="2000" i="1" dirty="0"/>
              <a:t>		</a:t>
            </a:r>
            <a:r>
              <a:rPr lang="en-GB" sz="2000" i="1" dirty="0" err="1"/>
              <a:t>Y</a:t>
            </a:r>
            <a:r>
              <a:rPr lang="en-GB" sz="2000" baseline="-25000" dirty="0" err="1"/>
              <a:t>t</a:t>
            </a:r>
            <a:r>
              <a:rPr lang="en-GB" sz="2000" dirty="0"/>
              <a:t> = δ + θ</a:t>
            </a:r>
            <a:r>
              <a:rPr lang="en-GB" sz="2000" i="1" dirty="0"/>
              <a:t>Y</a:t>
            </a:r>
            <a:r>
              <a:rPr lang="en-GB" sz="2000" baseline="-25000" dirty="0"/>
              <a:t>t-1</a:t>
            </a:r>
            <a:r>
              <a:rPr lang="en-GB" sz="2000" dirty="0"/>
              <a:t> + φ</a:t>
            </a:r>
            <a:r>
              <a:rPr lang="en-GB" sz="2000" baseline="-25000" dirty="0"/>
              <a:t>0</a:t>
            </a:r>
            <a:r>
              <a:rPr lang="en-GB" sz="2000" i="1" dirty="0"/>
              <a:t>X</a:t>
            </a:r>
            <a:r>
              <a:rPr lang="en-GB" sz="2000" baseline="-25000" dirty="0"/>
              <a:t>t</a:t>
            </a:r>
            <a:r>
              <a:rPr lang="en-GB" sz="2000" dirty="0"/>
              <a:t> + φ</a:t>
            </a:r>
            <a:r>
              <a:rPr lang="en-GB" sz="2000" baseline="-25000" dirty="0"/>
              <a:t>1</a:t>
            </a:r>
            <a:r>
              <a:rPr lang="en-GB" sz="2000" i="1" dirty="0"/>
              <a:t>X</a:t>
            </a:r>
            <a:r>
              <a:rPr lang="en-GB" sz="2000" baseline="-25000" dirty="0"/>
              <a:t>t-1</a:t>
            </a:r>
            <a:r>
              <a:rPr lang="en-GB" sz="2000" dirty="0"/>
              <a:t> + </a:t>
            </a:r>
            <a:r>
              <a:rPr lang="en-GB" sz="2000" dirty="0" err="1"/>
              <a:t>ε</a:t>
            </a:r>
            <a:r>
              <a:rPr lang="en-GB" sz="2000" baseline="-25000" dirty="0" err="1"/>
              <a:t>t</a:t>
            </a:r>
            <a:endParaRPr lang="en-GB" sz="2000" baseline="-25000" dirty="0"/>
          </a:p>
          <a:p>
            <a:pPr>
              <a:lnSpc>
                <a:spcPct val="90000"/>
              </a:lnSpc>
              <a:defRPr/>
            </a:pPr>
            <a:r>
              <a:rPr lang="en-GB" sz="2000" dirty="0"/>
              <a:t>Common trend implies an equilibrium relation, i.e.,</a:t>
            </a:r>
          </a:p>
          <a:p>
            <a:pPr>
              <a:lnSpc>
                <a:spcPct val="90000"/>
              </a:lnSpc>
              <a:buFont typeface="Wingdings" pitchFamily="2" charset="2"/>
              <a:buNone/>
              <a:defRPr/>
            </a:pPr>
            <a:r>
              <a:rPr lang="en-GB" sz="2000" i="1" dirty="0"/>
              <a:t>		Y</a:t>
            </a:r>
            <a:r>
              <a:rPr lang="en-GB" sz="2000" baseline="-25000" dirty="0"/>
              <a:t>t-1</a:t>
            </a:r>
            <a:r>
              <a:rPr lang="en-GB" sz="2000" dirty="0"/>
              <a:t> – </a:t>
            </a:r>
            <a:r>
              <a:rPr lang="en-GB" sz="2000" i="1" dirty="0"/>
              <a:t>βX</a:t>
            </a:r>
            <a:r>
              <a:rPr lang="en-GB" sz="2000" baseline="-25000" dirty="0"/>
              <a:t>t-1</a:t>
            </a:r>
            <a:r>
              <a:rPr lang="en-GB" sz="2000" dirty="0"/>
              <a:t> ~ </a:t>
            </a:r>
            <a:r>
              <a:rPr lang="en-GB" sz="2000" i="1" dirty="0"/>
              <a:t>I</a:t>
            </a:r>
            <a:r>
              <a:rPr lang="en-GB" sz="2000" dirty="0"/>
              <a:t>(0) </a:t>
            </a:r>
          </a:p>
          <a:p>
            <a:pPr>
              <a:lnSpc>
                <a:spcPct val="90000"/>
              </a:lnSpc>
              <a:buFont typeface="Wingdings" pitchFamily="2" charset="2"/>
              <a:buNone/>
              <a:defRPr/>
            </a:pPr>
            <a:r>
              <a:rPr lang="en-GB" sz="2000" dirty="0"/>
              <a:t>	error-correction form of the ADL(1,1) model</a:t>
            </a:r>
          </a:p>
          <a:p>
            <a:pPr marL="784225" lvl="1" indent="-457200">
              <a:lnSpc>
                <a:spcPct val="90000"/>
              </a:lnSpc>
              <a:buSzPct val="100000"/>
              <a:buFont typeface="Wingdings" pitchFamily="2" charset="2"/>
              <a:buNone/>
              <a:defRPr/>
            </a:pPr>
            <a:r>
              <a:rPr lang="en-GB" sz="1800" dirty="0"/>
              <a:t>		</a:t>
            </a:r>
            <a:r>
              <a:rPr lang="en-GB" sz="1800" dirty="0" err="1">
                <a:latin typeface="Verdana" pitchFamily="34" charset="0"/>
              </a:rPr>
              <a:t>Δ</a:t>
            </a:r>
            <a:r>
              <a:rPr lang="en-GB" sz="1800" i="1" dirty="0" err="1"/>
              <a:t>Y</a:t>
            </a:r>
            <a:r>
              <a:rPr lang="en-GB" sz="1800" baseline="-25000" dirty="0" err="1"/>
              <a:t>t</a:t>
            </a:r>
            <a:r>
              <a:rPr lang="en-GB" sz="1800" dirty="0"/>
              <a:t> = φ</a:t>
            </a:r>
            <a:r>
              <a:rPr lang="en-GB" sz="1800" baseline="-25000" dirty="0"/>
              <a:t>0</a:t>
            </a:r>
            <a:r>
              <a:rPr lang="en-GB" sz="1800" dirty="0">
                <a:latin typeface="Verdana" pitchFamily="34" charset="0"/>
              </a:rPr>
              <a:t>Δ</a:t>
            </a:r>
            <a:r>
              <a:rPr lang="en-GB" sz="1800" i="1" dirty="0"/>
              <a:t>X</a:t>
            </a:r>
            <a:r>
              <a:rPr lang="en-GB" sz="1800" baseline="-25000" dirty="0"/>
              <a:t>t</a:t>
            </a:r>
            <a:r>
              <a:rPr lang="en-GB" sz="1800" dirty="0"/>
              <a:t> – (1 – θ</a:t>
            </a:r>
            <a:r>
              <a:rPr lang="en-GB" sz="1800" dirty="0">
                <a:latin typeface="Verdana" pitchFamily="34" charset="0"/>
              </a:rPr>
              <a:t>)(</a:t>
            </a:r>
            <a:r>
              <a:rPr lang="en-GB" sz="1800" i="1" dirty="0"/>
              <a:t>Y</a:t>
            </a:r>
            <a:r>
              <a:rPr lang="en-GB" sz="1800" baseline="-25000" dirty="0"/>
              <a:t>t-1</a:t>
            </a:r>
            <a:r>
              <a:rPr lang="en-GB" sz="1800" dirty="0"/>
              <a:t> – α – </a:t>
            </a:r>
            <a:r>
              <a:rPr lang="en-GB" sz="1800" i="1" dirty="0"/>
              <a:t>βX</a:t>
            </a:r>
            <a:r>
              <a:rPr lang="en-GB" sz="1800" baseline="-25000" dirty="0"/>
              <a:t>t-1</a:t>
            </a:r>
            <a:r>
              <a:rPr lang="en-GB" sz="1800" dirty="0"/>
              <a:t>)</a:t>
            </a:r>
            <a:r>
              <a:rPr lang="en-GB" sz="1800" i="1" dirty="0"/>
              <a:t> </a:t>
            </a:r>
            <a:r>
              <a:rPr lang="en-GB" sz="1800" dirty="0"/>
              <a:t>+ </a:t>
            </a:r>
            <a:r>
              <a:rPr lang="en-GB" sz="1800" dirty="0" err="1"/>
              <a:t>ε</a:t>
            </a:r>
            <a:r>
              <a:rPr lang="en-GB" sz="1800" baseline="-25000" dirty="0" err="1"/>
              <a:t>t</a:t>
            </a:r>
            <a:r>
              <a:rPr lang="en-GB" sz="1800" dirty="0"/>
              <a:t> </a:t>
            </a:r>
          </a:p>
          <a:p>
            <a:pPr marL="358775" indent="-358775">
              <a:buFont typeface="Wingdings" pitchFamily="2" charset="2"/>
              <a:buNone/>
              <a:defRPr/>
            </a:pPr>
            <a:r>
              <a:rPr lang="en-GB" sz="2000" dirty="0"/>
              <a:t>Error-correction model describes</a:t>
            </a:r>
          </a:p>
          <a:p>
            <a:pPr marL="358775" indent="-358775">
              <a:defRPr/>
            </a:pPr>
            <a:r>
              <a:rPr lang="en-GB" sz="2000" dirty="0"/>
              <a:t>the short-run behaviour </a:t>
            </a:r>
          </a:p>
          <a:p>
            <a:pPr marL="358775" indent="-358775">
              <a:defRPr/>
            </a:pPr>
            <a:r>
              <a:rPr lang="en-GB" sz="2000" dirty="0"/>
              <a:t>consistently with the long-run equilibrium </a:t>
            </a:r>
            <a:r>
              <a:rPr lang="en-GB" sz="2000" i="1" dirty="0" err="1"/>
              <a:t>Y</a:t>
            </a:r>
            <a:r>
              <a:rPr lang="en-GB" sz="2000" baseline="-25000" dirty="0" err="1"/>
              <a:t>t</a:t>
            </a:r>
            <a:r>
              <a:rPr lang="en-GB" sz="2000" dirty="0"/>
              <a:t> = α + </a:t>
            </a:r>
            <a:r>
              <a:rPr lang="en-GB" sz="2000" i="1" dirty="0" err="1"/>
              <a:t>βX</a:t>
            </a:r>
            <a:r>
              <a:rPr lang="en-GB" sz="2000" baseline="-25000" dirty="0" err="1"/>
              <a:t>t</a:t>
            </a:r>
            <a:endParaRPr lang="en-GB" sz="2000" dirty="0"/>
          </a:p>
          <a:p>
            <a:pPr marL="358775" indent="-358775">
              <a:defRPr/>
            </a:pPr>
            <a:endParaRPr lang="en-GB" sz="2000" dirty="0"/>
          </a:p>
        </p:txBody>
      </p:sp>
      <p:graphicFrame>
        <p:nvGraphicFramePr>
          <p:cNvPr id="29698"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29712"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3552D317-49BA-4091-8E63-F0109BCA4348}" type="slidenum">
              <a:rPr lang="de-AT" altLang="en-US"/>
              <a:pPr>
                <a:defRPr/>
              </a:pPr>
              <a:t>58</a:t>
            </a:fld>
            <a:endParaRPr lang="de-AT" altLang="en-US" dirty="0"/>
          </a:p>
        </p:txBody>
      </p:sp>
      <p:sp>
        <p:nvSpPr>
          <p:cNvPr id="30725" name="Rectangle 2"/>
          <p:cNvSpPr>
            <a:spLocks noGrp="1" noChangeArrowheads="1"/>
          </p:cNvSpPr>
          <p:nvPr>
            <p:ph type="title"/>
          </p:nvPr>
        </p:nvSpPr>
        <p:spPr/>
        <p:txBody>
          <a:bodyPr/>
          <a:lstStyle/>
          <a:p>
            <a:r>
              <a:rPr lang="en-GB" sz="4000" dirty="0">
                <a:latin typeface="Verdana" pitchFamily="34" charset="0"/>
              </a:rPr>
              <a:t>Cointegration </a:t>
            </a:r>
          </a:p>
        </p:txBody>
      </p:sp>
      <p:sp>
        <p:nvSpPr>
          <p:cNvPr id="30726" name="Rectangle 3"/>
          <p:cNvSpPr>
            <a:spLocks noGrp="1" noChangeArrowheads="1"/>
          </p:cNvSpPr>
          <p:nvPr>
            <p:ph type="body" sz="half" idx="1"/>
          </p:nvPr>
        </p:nvSpPr>
        <p:spPr>
          <a:xfrm>
            <a:off x="457200" y="1601788"/>
            <a:ext cx="8147248" cy="4530725"/>
          </a:xfrm>
        </p:spPr>
        <p:txBody>
          <a:bodyPr/>
          <a:lstStyle/>
          <a:p>
            <a:pPr marL="358775" indent="-358775">
              <a:buFont typeface="Wingdings" pitchFamily="2" charset="2"/>
              <a:buNone/>
            </a:pPr>
            <a:r>
              <a:rPr lang="en-GB" sz="2000" dirty="0"/>
              <a:t>Non-stationary variables </a:t>
            </a:r>
            <a:r>
              <a:rPr lang="en-GB" sz="2000" i="1" dirty="0" err="1"/>
              <a:t>X</a:t>
            </a:r>
            <a:r>
              <a:rPr lang="en-GB" sz="2000" baseline="-25000" dirty="0" err="1"/>
              <a:t>t</a:t>
            </a:r>
            <a:r>
              <a:rPr lang="en-GB" sz="2000" dirty="0"/>
              <a:t> </a:t>
            </a:r>
            <a:r>
              <a:rPr lang="en-GB" sz="2000" dirty="0">
                <a:cs typeface="Arial" charset="0"/>
              </a:rPr>
              <a:t>~ </a:t>
            </a:r>
            <a:r>
              <a:rPr lang="en-GB" sz="2000" i="1" dirty="0">
                <a:cs typeface="Arial" charset="0"/>
              </a:rPr>
              <a:t>I</a:t>
            </a:r>
            <a:r>
              <a:rPr lang="en-GB" sz="2000" dirty="0">
                <a:cs typeface="Arial" charset="0"/>
              </a:rPr>
              <a:t>(1), </a:t>
            </a:r>
            <a:r>
              <a:rPr lang="en-GB" sz="2000" i="1" dirty="0" err="1"/>
              <a:t>Y</a:t>
            </a:r>
            <a:r>
              <a:rPr lang="en-GB" sz="2000" baseline="-25000" dirty="0" err="1"/>
              <a:t>t</a:t>
            </a:r>
            <a:r>
              <a:rPr lang="en-GB" sz="2000" dirty="0"/>
              <a:t> </a:t>
            </a:r>
            <a:r>
              <a:rPr lang="en-GB" sz="2000" dirty="0">
                <a:cs typeface="Arial" charset="0"/>
              </a:rPr>
              <a:t>~ </a:t>
            </a:r>
            <a:r>
              <a:rPr lang="en-GB" sz="2000" i="1" dirty="0">
                <a:cs typeface="Arial" charset="0"/>
              </a:rPr>
              <a:t>I</a:t>
            </a:r>
            <a:r>
              <a:rPr lang="en-GB" sz="2000" dirty="0">
                <a:cs typeface="Arial" charset="0"/>
              </a:rPr>
              <a:t>(1)</a:t>
            </a:r>
          </a:p>
          <a:p>
            <a:pPr marL="358775" indent="-358775">
              <a:buFont typeface="Wingdings" pitchFamily="2" charset="2"/>
              <a:buNone/>
            </a:pPr>
            <a:r>
              <a:rPr lang="en-GB" sz="2000" dirty="0"/>
              <a:t>		</a:t>
            </a:r>
            <a:r>
              <a:rPr lang="en-GB" sz="2000" i="1" dirty="0" err="1"/>
              <a:t>Y</a:t>
            </a:r>
            <a:r>
              <a:rPr lang="en-GB" sz="2000" baseline="-25000" dirty="0" err="1"/>
              <a:t>t</a:t>
            </a:r>
            <a:r>
              <a:rPr lang="en-GB" sz="2000" dirty="0"/>
              <a:t> = α + </a:t>
            </a:r>
            <a:r>
              <a:rPr lang="en-GB" sz="2000" dirty="0" err="1"/>
              <a:t>β</a:t>
            </a:r>
            <a:r>
              <a:rPr lang="en-GB" sz="2000" i="1" dirty="0" err="1"/>
              <a:t>X</a:t>
            </a:r>
            <a:r>
              <a:rPr lang="en-GB" sz="2000" baseline="-25000" dirty="0" err="1"/>
              <a:t>t</a:t>
            </a:r>
            <a:r>
              <a:rPr lang="en-GB" sz="2000" dirty="0"/>
              <a:t> + </a:t>
            </a:r>
            <a:r>
              <a:rPr lang="en-GB" sz="2000" dirty="0" err="1"/>
              <a:t>ε</a:t>
            </a:r>
            <a:r>
              <a:rPr lang="en-GB" sz="2000" baseline="-25000" dirty="0" err="1"/>
              <a:t>t</a:t>
            </a:r>
            <a:endParaRPr lang="en-GB" sz="2000" dirty="0"/>
          </a:p>
          <a:p>
            <a:pPr marL="358775" indent="-358775"/>
            <a:r>
              <a:rPr lang="en-GB" sz="2000" i="1" dirty="0" err="1"/>
              <a:t>X</a:t>
            </a:r>
            <a:r>
              <a:rPr lang="en-GB" sz="2000" baseline="-25000" dirty="0" err="1"/>
              <a:t>t</a:t>
            </a:r>
            <a:r>
              <a:rPr lang="en-GB" sz="2000" dirty="0"/>
              <a:t> and </a:t>
            </a:r>
            <a:r>
              <a:rPr lang="en-GB" sz="2000" i="1" dirty="0" err="1"/>
              <a:t>Y</a:t>
            </a:r>
            <a:r>
              <a:rPr lang="en-GB" sz="2000" baseline="-25000" dirty="0" err="1"/>
              <a:t>t</a:t>
            </a:r>
            <a:r>
              <a:rPr lang="en-GB" sz="2000" dirty="0"/>
              <a:t> are cointegrated: </a:t>
            </a:r>
            <a:r>
              <a:rPr lang="en-GB" sz="2000" dirty="0" err="1"/>
              <a:t>ε</a:t>
            </a:r>
            <a:r>
              <a:rPr lang="en-GB" sz="2000" baseline="-25000" dirty="0" err="1"/>
              <a:t>t</a:t>
            </a:r>
            <a:r>
              <a:rPr lang="en-GB" sz="2000" dirty="0"/>
              <a:t> </a:t>
            </a:r>
            <a:r>
              <a:rPr lang="en-GB" sz="2000" dirty="0">
                <a:cs typeface="Arial" charset="0"/>
              </a:rPr>
              <a:t>~ </a:t>
            </a:r>
            <a:r>
              <a:rPr lang="en-GB" sz="2000" i="1" dirty="0">
                <a:cs typeface="Arial" charset="0"/>
              </a:rPr>
              <a:t>I</a:t>
            </a:r>
            <a:r>
              <a:rPr lang="en-GB" sz="2000" dirty="0">
                <a:cs typeface="Arial" charset="0"/>
              </a:rPr>
              <a:t>(0)</a:t>
            </a:r>
          </a:p>
          <a:p>
            <a:pPr marL="358775" indent="-358775"/>
            <a:r>
              <a:rPr lang="en-GB" sz="2000" i="1" dirty="0" err="1"/>
              <a:t>X</a:t>
            </a:r>
            <a:r>
              <a:rPr lang="en-GB" sz="2000" baseline="-25000" dirty="0" err="1"/>
              <a:t>t</a:t>
            </a:r>
            <a:r>
              <a:rPr lang="en-GB" sz="2000" dirty="0"/>
              <a:t> and </a:t>
            </a:r>
            <a:r>
              <a:rPr lang="en-GB" sz="2000" i="1" dirty="0" err="1"/>
              <a:t>Y</a:t>
            </a:r>
            <a:r>
              <a:rPr lang="en-GB" sz="2000" baseline="-25000" dirty="0" err="1"/>
              <a:t>t</a:t>
            </a:r>
            <a:r>
              <a:rPr lang="en-GB" sz="2000" dirty="0"/>
              <a:t> are not cointegrated: </a:t>
            </a:r>
            <a:r>
              <a:rPr lang="en-GB" sz="2000" dirty="0" err="1"/>
              <a:t>ε</a:t>
            </a:r>
            <a:r>
              <a:rPr lang="en-GB" sz="2000" baseline="-25000" dirty="0" err="1"/>
              <a:t>t</a:t>
            </a:r>
            <a:r>
              <a:rPr lang="en-GB" sz="2000" dirty="0"/>
              <a:t> </a:t>
            </a:r>
            <a:r>
              <a:rPr lang="en-GB" sz="2000" dirty="0">
                <a:cs typeface="Arial" charset="0"/>
              </a:rPr>
              <a:t>~ </a:t>
            </a:r>
            <a:r>
              <a:rPr lang="en-GB" sz="2000" i="1" dirty="0">
                <a:cs typeface="Arial" charset="0"/>
              </a:rPr>
              <a:t>I</a:t>
            </a:r>
            <a:r>
              <a:rPr lang="en-GB" sz="2000" dirty="0">
                <a:cs typeface="Arial" charset="0"/>
              </a:rPr>
              <a:t>(1)</a:t>
            </a:r>
            <a:endParaRPr lang="en-GB" sz="2000" dirty="0"/>
          </a:p>
          <a:p>
            <a:pPr marL="358775" indent="-358775">
              <a:buFont typeface="Wingdings" pitchFamily="2" charset="2"/>
              <a:buNone/>
            </a:pPr>
            <a:r>
              <a:rPr lang="en-GB" sz="2000" dirty="0"/>
              <a:t>Tests for cointegration: </a:t>
            </a:r>
          </a:p>
          <a:p>
            <a:pPr marL="358775" indent="-358775"/>
            <a:r>
              <a:rPr lang="en-GB" sz="2000" dirty="0"/>
              <a:t>If β is known, unit root test based on differences </a:t>
            </a:r>
            <a:r>
              <a:rPr lang="en-GB" sz="2000" i="1" dirty="0" err="1"/>
              <a:t>Y</a:t>
            </a:r>
            <a:r>
              <a:rPr lang="en-GB" sz="2000" baseline="-25000" dirty="0" err="1"/>
              <a:t>t</a:t>
            </a:r>
            <a:r>
              <a:rPr lang="en-GB" sz="2000" dirty="0"/>
              <a:t> - </a:t>
            </a:r>
            <a:r>
              <a:rPr lang="en-GB" sz="2000" dirty="0" err="1"/>
              <a:t>β</a:t>
            </a:r>
            <a:r>
              <a:rPr lang="en-GB" sz="2000" i="1" dirty="0" err="1"/>
              <a:t>X</a:t>
            </a:r>
            <a:r>
              <a:rPr lang="en-GB" sz="2000" baseline="-25000" dirty="0" err="1"/>
              <a:t>t</a:t>
            </a:r>
            <a:r>
              <a:rPr lang="en-GB" sz="2000" dirty="0"/>
              <a:t> </a:t>
            </a:r>
          </a:p>
          <a:p>
            <a:pPr marL="358775" indent="-358775"/>
            <a:r>
              <a:rPr lang="en-GB" sz="2000" dirty="0"/>
              <a:t>Test procedures</a:t>
            </a:r>
          </a:p>
          <a:p>
            <a:pPr marL="719138" lvl="1" indent="-358775"/>
            <a:r>
              <a:rPr lang="en-GB" sz="1800" dirty="0"/>
              <a:t>Unit root test (DF or ADF) based on residuals e</a:t>
            </a:r>
            <a:r>
              <a:rPr lang="en-GB" sz="1800" baseline="-25000" dirty="0"/>
              <a:t>t</a:t>
            </a:r>
            <a:endParaRPr lang="en-GB" sz="1800" dirty="0"/>
          </a:p>
          <a:p>
            <a:pPr marL="719138" lvl="1" indent="-358775"/>
            <a:r>
              <a:rPr lang="en-GB" sz="1800" dirty="0"/>
              <a:t>Cointegrating regression Durbin-Watson (CRDW) test: DW statistic</a:t>
            </a:r>
          </a:p>
          <a:p>
            <a:pPr marL="719138" lvl="1" indent="-358775"/>
            <a:r>
              <a:rPr lang="en-GB" sz="1800" dirty="0"/>
              <a:t>Johansen technique: extends the cointegration technique to the multivariate case</a:t>
            </a:r>
          </a:p>
          <a:p>
            <a:pPr marL="358775" indent="-358775"/>
            <a:endParaRPr lang="en-GB" sz="2000" dirty="0"/>
          </a:p>
          <a:p>
            <a:pPr marL="358775" indent="-358775"/>
            <a:endParaRPr lang="en-US" sz="2000" dirty="0"/>
          </a:p>
        </p:txBody>
      </p:sp>
      <p:graphicFrame>
        <p:nvGraphicFramePr>
          <p:cNvPr id="30722"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30736"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Datumsplatzhalter 7"/>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ußzeilenplatzhalter 5"/>
          <p:cNvSpPr>
            <a:spLocks noGrp="1"/>
          </p:cNvSpPr>
          <p:nvPr>
            <p:ph type="ftr" sz="quarter" idx="11"/>
          </p:nvPr>
        </p:nvSpPr>
        <p:spPr/>
        <p:txBody>
          <a:bodyPr/>
          <a:lstStyle/>
          <a:p>
            <a:pPr>
              <a:defRPr/>
            </a:pPr>
            <a:r>
              <a:rPr lang="fr-FR" altLang="en-US"/>
              <a:t>Hackl,  Econometrics, Lecture 6</a:t>
            </a:r>
            <a:endParaRPr lang="de-AT" altLang="en-US"/>
          </a:p>
        </p:txBody>
      </p:sp>
      <p:sp>
        <p:nvSpPr>
          <p:cNvPr id="7" name="Foliennummernplatzhalter 6"/>
          <p:cNvSpPr>
            <a:spLocks noGrp="1"/>
          </p:cNvSpPr>
          <p:nvPr>
            <p:ph type="sldNum" sz="quarter" idx="12"/>
          </p:nvPr>
        </p:nvSpPr>
        <p:spPr/>
        <p:txBody>
          <a:bodyPr/>
          <a:lstStyle/>
          <a:p>
            <a:pPr>
              <a:defRPr/>
            </a:pPr>
            <a:fld id="{C2A51153-E1BA-49E0-AD44-DA47FB8DF665}" type="slidenum">
              <a:rPr lang="de-AT" altLang="en-US"/>
              <a:pPr>
                <a:defRPr/>
              </a:pPr>
              <a:t>59</a:t>
            </a:fld>
            <a:endParaRPr lang="de-AT" altLang="en-US"/>
          </a:p>
        </p:txBody>
      </p:sp>
      <p:sp>
        <p:nvSpPr>
          <p:cNvPr id="31749" name="Rectangle 2"/>
          <p:cNvSpPr>
            <a:spLocks noGrp="1" noChangeArrowheads="1"/>
          </p:cNvSpPr>
          <p:nvPr>
            <p:ph type="title"/>
          </p:nvPr>
        </p:nvSpPr>
        <p:spPr/>
        <p:txBody>
          <a:bodyPr/>
          <a:lstStyle/>
          <a:p>
            <a:r>
              <a:rPr lang="en-GB" sz="4000" dirty="0">
                <a:latin typeface="Verdana" pitchFamily="34" charset="0"/>
              </a:rPr>
              <a:t>Vector Error-Correction Model</a:t>
            </a:r>
            <a:endParaRPr lang="en-GB" sz="2400" dirty="0">
              <a:latin typeface="Verdana" pitchFamily="34" charset="0"/>
            </a:endParaRPr>
          </a:p>
        </p:txBody>
      </p:sp>
      <p:sp>
        <p:nvSpPr>
          <p:cNvPr id="31750" name="Rectangle 3"/>
          <p:cNvSpPr>
            <a:spLocks noGrp="1" noChangeArrowheads="1"/>
          </p:cNvSpPr>
          <p:nvPr>
            <p:ph type="body" sz="half" idx="1"/>
          </p:nvPr>
        </p:nvSpPr>
        <p:spPr>
          <a:xfrm>
            <a:off x="457200" y="1706563"/>
            <a:ext cx="8291264" cy="4530725"/>
          </a:xfrm>
        </p:spPr>
        <p:txBody>
          <a:bodyPr/>
          <a:lstStyle/>
          <a:p>
            <a:pPr marL="358775" indent="-358775">
              <a:spcBef>
                <a:spcPts val="475"/>
              </a:spcBef>
              <a:buFont typeface="Wingdings" pitchFamily="2" charset="2"/>
              <a:buNone/>
            </a:pPr>
            <a:r>
              <a:rPr lang="en-GB" sz="2000" i="1" dirty="0" err="1"/>
              <a:t>Y</a:t>
            </a:r>
            <a:r>
              <a:rPr lang="en-GB" sz="2000" baseline="-25000" dirty="0" err="1"/>
              <a:t>t</a:t>
            </a:r>
            <a:r>
              <a:rPr lang="en-GB" sz="2000" dirty="0"/>
              <a:t>: </a:t>
            </a:r>
            <a:r>
              <a:rPr lang="en-GB" sz="2000" i="1" dirty="0"/>
              <a:t>k</a:t>
            </a:r>
            <a:r>
              <a:rPr lang="en-GB" sz="2000" dirty="0"/>
              <a:t>-vector, each component </a:t>
            </a:r>
            <a:r>
              <a:rPr lang="en-GB" sz="2000" i="1" dirty="0"/>
              <a:t>I</a:t>
            </a:r>
            <a:r>
              <a:rPr lang="en-GB" sz="2000" dirty="0"/>
              <a:t>(1)</a:t>
            </a:r>
          </a:p>
          <a:p>
            <a:pPr marL="358775" indent="-358775">
              <a:spcBef>
                <a:spcPts val="475"/>
              </a:spcBef>
              <a:buFont typeface="Wingdings" pitchFamily="2" charset="2"/>
              <a:buNone/>
            </a:pPr>
            <a:r>
              <a:rPr lang="en-GB" sz="2000" dirty="0"/>
              <a:t>VAR(</a:t>
            </a:r>
            <a:r>
              <a:rPr lang="en-GB" sz="2000" i="1" dirty="0"/>
              <a:t>p</a:t>
            </a:r>
            <a:r>
              <a:rPr lang="en-GB" sz="2000" dirty="0"/>
              <a:t>) model for the </a:t>
            </a:r>
            <a:r>
              <a:rPr lang="en-GB" sz="2000" i="1" dirty="0"/>
              <a:t>k</a:t>
            </a:r>
            <a:r>
              <a:rPr lang="en-GB" sz="2000" dirty="0"/>
              <a:t>-vector</a:t>
            </a:r>
            <a:r>
              <a:rPr lang="en-GB" sz="2000" i="1" dirty="0"/>
              <a:t> </a:t>
            </a:r>
            <a:r>
              <a:rPr lang="en-GB" sz="2000" i="1" dirty="0" err="1"/>
              <a:t>Y</a:t>
            </a:r>
            <a:r>
              <a:rPr lang="en-GB" sz="2000" baseline="-25000" dirty="0" err="1"/>
              <a:t>t</a:t>
            </a:r>
            <a:endParaRPr lang="en-GB" sz="2000" dirty="0"/>
          </a:p>
          <a:p>
            <a:pPr marL="358775" indent="-358775">
              <a:spcBef>
                <a:spcPts val="475"/>
              </a:spcBef>
              <a:buFont typeface="Wingdings" pitchFamily="2" charset="2"/>
              <a:buNone/>
            </a:pPr>
            <a:r>
              <a:rPr lang="en-GB" sz="2000" dirty="0"/>
              <a:t>		</a:t>
            </a:r>
            <a:r>
              <a:rPr lang="en-GB" sz="2000" i="1" dirty="0" err="1"/>
              <a:t>Y</a:t>
            </a:r>
            <a:r>
              <a:rPr lang="en-GB" sz="2000" baseline="-25000" dirty="0" err="1"/>
              <a:t>t</a:t>
            </a:r>
            <a:r>
              <a:rPr lang="en-GB" sz="2000" dirty="0"/>
              <a:t> = δ + </a:t>
            </a:r>
            <a:r>
              <a:rPr lang="en-GB" sz="2000" dirty="0">
                <a:latin typeface="Verdana" pitchFamily="34" charset="0"/>
                <a:ea typeface="Verdana" pitchFamily="34" charset="0"/>
                <a:cs typeface="Verdana" pitchFamily="34" charset="0"/>
              </a:rPr>
              <a:t>Θ</a:t>
            </a:r>
            <a:r>
              <a:rPr lang="en-GB" sz="2000" baseline="-25000" dirty="0"/>
              <a:t>1</a:t>
            </a:r>
            <a:r>
              <a:rPr lang="en-GB" sz="2000" i="1" dirty="0"/>
              <a:t>Y</a:t>
            </a:r>
            <a:r>
              <a:rPr lang="en-GB" sz="2000" baseline="-25000" dirty="0"/>
              <a:t>t-1</a:t>
            </a:r>
            <a:r>
              <a:rPr lang="en-GB" sz="2000" dirty="0"/>
              <a:t> + … + </a:t>
            </a:r>
            <a:r>
              <a:rPr lang="en-GB" sz="2000" dirty="0" err="1">
                <a:latin typeface="Verdana" pitchFamily="34" charset="0"/>
                <a:ea typeface="Verdana" pitchFamily="34" charset="0"/>
                <a:cs typeface="Verdana" pitchFamily="34" charset="0"/>
              </a:rPr>
              <a:t>Θ</a:t>
            </a:r>
            <a:r>
              <a:rPr lang="en-GB" sz="2000" baseline="-25000" dirty="0" err="1"/>
              <a:t>p</a:t>
            </a:r>
            <a:r>
              <a:rPr lang="en-GB" sz="2000" i="1" dirty="0" err="1"/>
              <a:t>Y</a:t>
            </a:r>
            <a:r>
              <a:rPr lang="en-GB" sz="2000" baseline="-25000" dirty="0" err="1"/>
              <a:t>t</a:t>
            </a:r>
            <a:r>
              <a:rPr lang="en-GB" sz="2000" baseline="-25000" dirty="0"/>
              <a:t>-p</a:t>
            </a:r>
            <a:r>
              <a:rPr lang="en-GB" sz="2000" dirty="0"/>
              <a:t> + </a:t>
            </a:r>
            <a:r>
              <a:rPr lang="en-GB" sz="2000" dirty="0" err="1"/>
              <a:t>ε</a:t>
            </a:r>
            <a:r>
              <a:rPr lang="en-GB" sz="2000" baseline="-25000" dirty="0" err="1"/>
              <a:t>t</a:t>
            </a:r>
            <a:r>
              <a:rPr lang="en-GB" sz="2000" dirty="0"/>
              <a:t> </a:t>
            </a:r>
          </a:p>
          <a:p>
            <a:pPr marL="358775" indent="-358775">
              <a:spcBef>
                <a:spcPts val="475"/>
              </a:spcBef>
              <a:buFont typeface="Wingdings" pitchFamily="2" charset="2"/>
              <a:buNone/>
            </a:pPr>
            <a:r>
              <a:rPr lang="en-GB" sz="2000" dirty="0"/>
              <a:t>	transformed into </a:t>
            </a:r>
          </a:p>
          <a:p>
            <a:pPr marL="358775" indent="-358775">
              <a:spcBef>
                <a:spcPts val="475"/>
              </a:spcBef>
              <a:buFont typeface="Wingdings" pitchFamily="2" charset="2"/>
              <a:buNone/>
            </a:pPr>
            <a:r>
              <a:rPr lang="en-GB" sz="2000" dirty="0"/>
              <a:t>		</a:t>
            </a:r>
            <a:r>
              <a:rPr lang="en-GB" sz="2000" dirty="0" err="1">
                <a:latin typeface="Verdana" pitchFamily="34" charset="0"/>
              </a:rPr>
              <a:t>Δ</a:t>
            </a:r>
            <a:r>
              <a:rPr lang="en-GB" sz="2000" i="1" dirty="0" err="1"/>
              <a:t>Y</a:t>
            </a:r>
            <a:r>
              <a:rPr lang="en-GB" sz="2000" baseline="-25000" dirty="0" err="1"/>
              <a:t>t</a:t>
            </a:r>
            <a:r>
              <a:rPr lang="en-GB" sz="2000" dirty="0"/>
              <a:t> = δ + </a:t>
            </a:r>
            <a:r>
              <a:rPr lang="en-GB" sz="2000" dirty="0">
                <a:latin typeface="Verdana" pitchFamily="34" charset="0"/>
                <a:ea typeface="Verdana" pitchFamily="34" charset="0"/>
                <a:cs typeface="Verdana" pitchFamily="34" charset="0"/>
              </a:rPr>
              <a:t>Γ</a:t>
            </a:r>
            <a:r>
              <a:rPr lang="en-GB" sz="2000" baseline="-25000" dirty="0"/>
              <a:t>1</a:t>
            </a:r>
            <a:r>
              <a:rPr lang="en-GB" sz="2000" dirty="0">
                <a:latin typeface="Verdana" pitchFamily="34" charset="0"/>
              </a:rPr>
              <a:t>Δ</a:t>
            </a:r>
            <a:r>
              <a:rPr lang="en-GB" sz="2000" i="1" dirty="0"/>
              <a:t>Y</a:t>
            </a:r>
            <a:r>
              <a:rPr lang="en-GB" sz="2000" baseline="-25000" dirty="0"/>
              <a:t>t-1</a:t>
            </a:r>
            <a:r>
              <a:rPr lang="en-GB" sz="2000" dirty="0"/>
              <a:t> + … + </a:t>
            </a:r>
            <a:r>
              <a:rPr lang="en-GB" sz="2000" dirty="0">
                <a:latin typeface="Verdana" pitchFamily="34" charset="0"/>
                <a:ea typeface="Verdana" pitchFamily="34" charset="0"/>
                <a:cs typeface="Verdana" pitchFamily="34" charset="0"/>
              </a:rPr>
              <a:t>Γ</a:t>
            </a:r>
            <a:r>
              <a:rPr lang="en-GB" sz="2000" baseline="-25000" dirty="0"/>
              <a:t>p-1</a:t>
            </a:r>
            <a:r>
              <a:rPr lang="en-GB" sz="2000" dirty="0">
                <a:latin typeface="Verdana" pitchFamily="34" charset="0"/>
              </a:rPr>
              <a:t>Δ</a:t>
            </a:r>
            <a:r>
              <a:rPr lang="en-GB" sz="2000" i="1" dirty="0"/>
              <a:t>Y</a:t>
            </a:r>
            <a:r>
              <a:rPr lang="en-GB" sz="2000" baseline="-25000" dirty="0"/>
              <a:t>t-p+1</a:t>
            </a:r>
            <a:r>
              <a:rPr lang="en-GB" sz="2000" dirty="0"/>
              <a:t> + Π</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a:t>
            </a:r>
          </a:p>
          <a:p>
            <a:pPr marL="358775" indent="-358775">
              <a:spcBef>
                <a:spcPts val="475"/>
              </a:spcBef>
              <a:buFont typeface="Wingdings" pitchFamily="2" charset="2"/>
              <a:buNone/>
            </a:pPr>
            <a:r>
              <a:rPr lang="en-GB" sz="2000" dirty="0"/>
              <a:t>	with r{Π} = </a:t>
            </a:r>
            <a:r>
              <a:rPr lang="en-GB" sz="2000" i="1" dirty="0"/>
              <a:t>r</a:t>
            </a:r>
            <a:r>
              <a:rPr lang="en-GB" sz="2000" dirty="0"/>
              <a:t> and Π = </a:t>
            </a:r>
            <a:r>
              <a:rPr lang="en-GB" sz="2000" dirty="0" err="1"/>
              <a:t>γβ</a:t>
            </a:r>
            <a:r>
              <a:rPr lang="en-GB" sz="2000" dirty="0"/>
              <a:t>' gives </a:t>
            </a:r>
            <a:endParaRPr lang="en-GB" sz="2000" i="1" dirty="0"/>
          </a:p>
          <a:p>
            <a:pPr marL="358775" indent="-358775">
              <a:spcBef>
                <a:spcPts val="475"/>
              </a:spcBef>
              <a:buFont typeface="Wingdings" pitchFamily="2" charset="2"/>
              <a:buNone/>
            </a:pPr>
            <a:r>
              <a:rPr lang="en-GB" sz="2000" dirty="0"/>
              <a:t>		</a:t>
            </a:r>
            <a:r>
              <a:rPr lang="en-GB" sz="2000" dirty="0" err="1">
                <a:latin typeface="Verdana" pitchFamily="34" charset="0"/>
              </a:rPr>
              <a:t>Δ</a:t>
            </a:r>
            <a:r>
              <a:rPr lang="en-GB" sz="2000" i="1" dirty="0" err="1"/>
              <a:t>Y</a:t>
            </a:r>
            <a:r>
              <a:rPr lang="en-GB" sz="2000" baseline="-25000" dirty="0" err="1"/>
              <a:t>t</a:t>
            </a:r>
            <a:r>
              <a:rPr lang="en-GB" sz="2000" dirty="0"/>
              <a:t> = δ + </a:t>
            </a:r>
            <a:r>
              <a:rPr lang="en-GB" sz="2000" dirty="0">
                <a:latin typeface="Verdana" pitchFamily="34" charset="0"/>
                <a:ea typeface="Verdana" pitchFamily="34" charset="0"/>
                <a:cs typeface="Verdana" pitchFamily="34" charset="0"/>
              </a:rPr>
              <a:t>Γ</a:t>
            </a:r>
            <a:r>
              <a:rPr lang="en-GB" sz="2000" baseline="-25000" dirty="0"/>
              <a:t>1</a:t>
            </a:r>
            <a:r>
              <a:rPr lang="en-GB" sz="2000" dirty="0">
                <a:latin typeface="Verdana" pitchFamily="34" charset="0"/>
              </a:rPr>
              <a:t>Δ</a:t>
            </a:r>
            <a:r>
              <a:rPr lang="en-GB" sz="2000" i="1" dirty="0"/>
              <a:t>Y</a:t>
            </a:r>
            <a:r>
              <a:rPr lang="en-GB" sz="2000" baseline="-25000" dirty="0"/>
              <a:t>t-1</a:t>
            </a:r>
            <a:r>
              <a:rPr lang="en-GB" sz="2000" dirty="0"/>
              <a:t> + … + </a:t>
            </a:r>
            <a:r>
              <a:rPr lang="en-GB" sz="2000" dirty="0">
                <a:latin typeface="Verdana" pitchFamily="34" charset="0"/>
                <a:ea typeface="Verdana" pitchFamily="34" charset="0"/>
                <a:cs typeface="Verdana" pitchFamily="34" charset="0"/>
              </a:rPr>
              <a:t>Γ</a:t>
            </a:r>
            <a:r>
              <a:rPr lang="en-GB" sz="2000" baseline="-25000" dirty="0"/>
              <a:t>p-1</a:t>
            </a:r>
            <a:r>
              <a:rPr lang="en-GB" sz="2000" dirty="0">
                <a:latin typeface="Verdana" pitchFamily="34" charset="0"/>
              </a:rPr>
              <a:t>Δ</a:t>
            </a:r>
            <a:r>
              <a:rPr lang="en-GB" sz="2000" i="1" dirty="0"/>
              <a:t>Y</a:t>
            </a:r>
            <a:r>
              <a:rPr lang="en-GB" sz="2000" baseline="-25000" dirty="0"/>
              <a:t>t-p+1</a:t>
            </a:r>
            <a:r>
              <a:rPr lang="en-GB" sz="2000" dirty="0"/>
              <a:t> + γβ'</a:t>
            </a:r>
            <a:r>
              <a:rPr lang="en-GB" sz="2000" i="1" dirty="0"/>
              <a:t>Y</a:t>
            </a:r>
            <a:r>
              <a:rPr lang="en-GB" sz="2000" baseline="-25000" dirty="0"/>
              <a:t>t-1</a:t>
            </a:r>
            <a:r>
              <a:rPr lang="en-GB" sz="2000" dirty="0"/>
              <a:t> + </a:t>
            </a:r>
            <a:r>
              <a:rPr lang="en-GB" sz="2000" dirty="0" err="1"/>
              <a:t>ε</a:t>
            </a:r>
            <a:r>
              <a:rPr lang="en-GB" sz="2000" baseline="-25000" dirty="0" err="1"/>
              <a:t>t</a:t>
            </a:r>
            <a:r>
              <a:rPr lang="en-GB" sz="2000" dirty="0"/>
              <a:t> 		(B)</a:t>
            </a:r>
          </a:p>
          <a:p>
            <a:pPr marL="358775" indent="-358775">
              <a:spcBef>
                <a:spcPts val="475"/>
              </a:spcBef>
            </a:pPr>
            <a:r>
              <a:rPr lang="en-GB" sz="2000" i="1" dirty="0"/>
              <a:t>r</a:t>
            </a:r>
            <a:r>
              <a:rPr lang="en-GB" sz="2000" dirty="0"/>
              <a:t> cointegrating relations β'</a:t>
            </a:r>
            <a:r>
              <a:rPr lang="en-GB" sz="2000" i="1" dirty="0"/>
              <a:t>Y</a:t>
            </a:r>
            <a:r>
              <a:rPr lang="en-GB" sz="2000" baseline="-25000" dirty="0"/>
              <a:t>t-1</a:t>
            </a:r>
          </a:p>
          <a:p>
            <a:pPr marL="358775" indent="-358775">
              <a:spcBef>
                <a:spcPts val="475"/>
              </a:spcBef>
            </a:pPr>
            <a:r>
              <a:rPr lang="en-GB" sz="2000" dirty="0"/>
              <a:t>Adaptation parameters γ measure the portion or speed of adaptation of </a:t>
            </a:r>
            <a:r>
              <a:rPr lang="en-GB" sz="2000" i="1" dirty="0" err="1"/>
              <a:t>Y</a:t>
            </a:r>
            <a:r>
              <a:rPr lang="en-GB" sz="2000" baseline="-25000" dirty="0" err="1"/>
              <a:t>t</a:t>
            </a:r>
            <a:r>
              <a:rPr lang="en-GB" sz="2000" dirty="0"/>
              <a:t> in compensation of the equilibrium error </a:t>
            </a:r>
            <a:r>
              <a:rPr lang="en-GB" sz="2000" i="1" dirty="0"/>
              <a:t>Z</a:t>
            </a:r>
            <a:r>
              <a:rPr lang="en-GB" sz="2000" baseline="-25000" dirty="0"/>
              <a:t>t-1</a:t>
            </a:r>
            <a:r>
              <a:rPr lang="en-GB" sz="2000" dirty="0"/>
              <a:t> = β'</a:t>
            </a:r>
            <a:r>
              <a:rPr lang="en-GB" sz="2000" i="1" dirty="0"/>
              <a:t>Y</a:t>
            </a:r>
            <a:r>
              <a:rPr lang="en-GB" sz="2000" baseline="-25000" dirty="0"/>
              <a:t>t-1</a:t>
            </a:r>
          </a:p>
          <a:p>
            <a:pPr marL="358775" indent="-358775">
              <a:spcBef>
                <a:spcPts val="475"/>
              </a:spcBef>
            </a:pPr>
            <a:r>
              <a:rPr lang="en-GB" sz="2000" dirty="0"/>
              <a:t>Equation (B) is called the vector error-correction (VEC) form of the VAR(</a:t>
            </a:r>
            <a:r>
              <a:rPr lang="en-GB" sz="2000" i="1" dirty="0"/>
              <a:t>p</a:t>
            </a:r>
            <a:r>
              <a:rPr lang="en-GB" sz="2000" dirty="0"/>
              <a:t>) model</a:t>
            </a:r>
          </a:p>
          <a:p>
            <a:pPr marL="358775" indent="-358775">
              <a:spcBef>
                <a:spcPts val="475"/>
              </a:spcBef>
            </a:pPr>
            <a:endParaRPr lang="en-GB" sz="2000" dirty="0"/>
          </a:p>
        </p:txBody>
      </p:sp>
      <p:graphicFrame>
        <p:nvGraphicFramePr>
          <p:cNvPr id="31746" name="Object 2"/>
          <p:cNvGraphicFramePr>
            <a:graphicFrameLocks noChangeAspect="1"/>
          </p:cNvGraphicFramePr>
          <p:nvPr/>
        </p:nvGraphicFramePr>
        <p:xfrm>
          <a:off x="0" y="0"/>
          <a:ext cx="914400" cy="198438"/>
        </p:xfrm>
        <a:graphic>
          <a:graphicData uri="http://schemas.openxmlformats.org/presentationml/2006/ole">
            <mc:AlternateContent xmlns:mc="http://schemas.openxmlformats.org/markup-compatibility/2006">
              <mc:Choice xmlns:v="urn:schemas-microsoft-com:vml" Requires="v">
                <p:oleObj spid="_x0000_s31760" name="Formel" r:id="rId4" imgW="914400" imgH="198720" progId="Equation.DSMT4">
                  <p:embed/>
                </p:oleObj>
              </mc:Choice>
              <mc:Fallback>
                <p:oleObj name="Formel" r:id="rId4" imgW="914400" imgH="198720" progId="Equation.DSMT4">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914400" cy="1984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 name="Datumsplatzhalter 9"/>
          <p:cNvSpPr>
            <a:spLocks noGrp="1"/>
          </p:cNvSpPr>
          <p:nvPr>
            <p:ph type="dt" sz="quarter" idx="10"/>
          </p:nvPr>
        </p:nvSpPr>
        <p:spPr/>
        <p:txBody>
          <a:bodyPr/>
          <a:lstStyle/>
          <a:p>
            <a:pPr>
              <a:defRPr/>
            </a:pPr>
            <a:r>
              <a:rPr lang="tr-TR" altLang="en-US"/>
              <a:t>Dec 13, 2018</a:t>
            </a:r>
            <a:endParaRPr lang="de-AT"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r>
              <a:rPr lang="en-GB" sz="4000">
                <a:latin typeface="Verdana" pitchFamily="34" charset="0"/>
              </a:rPr>
              <a:t>The weighting matrix </a:t>
            </a:r>
            <a:r>
              <a:rPr lang="en-GB" sz="4000" i="1">
                <a:latin typeface="Verdana" pitchFamily="34" charset="0"/>
              </a:rPr>
              <a:t>W</a:t>
            </a:r>
            <a:r>
              <a:rPr lang="en-GB" sz="4000" baseline="-25000">
                <a:latin typeface="Verdana" pitchFamily="34" charset="0"/>
              </a:rPr>
              <a:t>N</a:t>
            </a:r>
          </a:p>
        </p:txBody>
      </p:sp>
      <p:sp>
        <p:nvSpPr>
          <p:cNvPr id="1029" name="Textplatzhalter 17"/>
          <p:cNvSpPr>
            <a:spLocks noGrp="1"/>
          </p:cNvSpPr>
          <p:nvPr>
            <p:ph type="body" sz="half" idx="1"/>
          </p:nvPr>
        </p:nvSpPr>
        <p:spPr>
          <a:xfrm>
            <a:off x="500063" y="1600200"/>
            <a:ext cx="7858125" cy="4400550"/>
          </a:xfrm>
        </p:spPr>
        <p:txBody>
          <a:bodyPr/>
          <a:lstStyle/>
          <a:p>
            <a:pPr marL="571500" indent="-571500" eaLnBrk="1" hangingPunct="1">
              <a:buSzPct val="100000"/>
              <a:buFont typeface="Wingdings" pitchFamily="2" charset="2"/>
              <a:buNone/>
              <a:defRPr/>
            </a:pPr>
            <a:r>
              <a:rPr lang="en-GB" sz="2000" i="1"/>
              <a:t>W</a:t>
            </a:r>
            <a:r>
              <a:rPr lang="en-GB" sz="2000" baseline="-25000"/>
              <a:t>N</a:t>
            </a:r>
            <a:r>
              <a:rPr lang="en-GB" sz="2000"/>
              <a:t>: positive definite, order </a:t>
            </a:r>
            <a:r>
              <a:rPr lang="en-GB" sz="2000" i="1" err="1"/>
              <a:t>RxR</a:t>
            </a:r>
            <a:endParaRPr lang="en-GB" sz="2000">
              <a:cs typeface="Arial" charset="0"/>
            </a:endParaRPr>
          </a:p>
          <a:p>
            <a:pPr>
              <a:spcBef>
                <a:spcPts val="600"/>
              </a:spcBef>
              <a:defRPr/>
            </a:pPr>
            <a:r>
              <a:rPr lang="en-GB" sz="2000"/>
              <a:t>Different weighting matrices result in different consistent GIV estimators with different covariance matrices</a:t>
            </a:r>
          </a:p>
          <a:p>
            <a:pPr>
              <a:spcBef>
                <a:spcPts val="600"/>
              </a:spcBef>
              <a:defRPr/>
            </a:pPr>
            <a:r>
              <a:rPr lang="en-GB" sz="2000"/>
              <a:t>Optimal choice for </a:t>
            </a:r>
            <a:r>
              <a:rPr lang="en-GB" sz="2000" i="1"/>
              <a:t>W</a:t>
            </a:r>
            <a:r>
              <a:rPr lang="en-GB" sz="2000" baseline="-25000"/>
              <a:t>N</a:t>
            </a:r>
            <a:r>
              <a:rPr lang="en-GB" sz="2000"/>
              <a:t>?</a:t>
            </a:r>
          </a:p>
          <a:p>
            <a:pPr>
              <a:spcBef>
                <a:spcPts val="600"/>
              </a:spcBef>
              <a:defRPr/>
            </a:pPr>
            <a:r>
              <a:rPr lang="en-GB" sz="2000"/>
              <a:t>For </a:t>
            </a:r>
            <a:r>
              <a:rPr lang="en-GB" sz="2000" i="1"/>
              <a:t>R</a:t>
            </a:r>
            <a:r>
              <a:rPr lang="en-GB" sz="2000"/>
              <a:t> = </a:t>
            </a:r>
            <a:r>
              <a:rPr lang="en-GB" sz="2000" i="1"/>
              <a:t>K</a:t>
            </a:r>
            <a:r>
              <a:rPr lang="en-GB" sz="2000"/>
              <a:t>, the matrix </a:t>
            </a:r>
            <a:r>
              <a:rPr lang="en-GB" sz="2000" i="1"/>
              <a:t>Z’X</a:t>
            </a:r>
            <a:r>
              <a:rPr lang="en-GB" sz="2000"/>
              <a:t> is square and invertible; the IV estimator is (</a:t>
            </a:r>
            <a:r>
              <a:rPr lang="en-GB" sz="2000" i="1"/>
              <a:t>Z’X</a:t>
            </a:r>
            <a:r>
              <a:rPr lang="en-GB" sz="2000"/>
              <a:t>)</a:t>
            </a:r>
            <a:r>
              <a:rPr lang="en-GB" sz="2000" baseline="30000"/>
              <a:t>-1</a:t>
            </a:r>
            <a:r>
              <a:rPr lang="en-GB" sz="2000" i="1"/>
              <a:t>Z’y</a:t>
            </a:r>
            <a:r>
              <a:rPr lang="en-GB" sz="2000"/>
              <a:t> for any </a:t>
            </a:r>
            <a:r>
              <a:rPr lang="en-GB" sz="2000" i="1"/>
              <a:t>W</a:t>
            </a:r>
            <a:r>
              <a:rPr lang="en-GB" sz="2000" baseline="-25000"/>
              <a:t>N</a:t>
            </a:r>
          </a:p>
          <a:p>
            <a:pPr>
              <a:spcBef>
                <a:spcPts val="600"/>
              </a:spcBef>
              <a:buFont typeface="Wingdings" pitchFamily="2" charset="2"/>
              <a:buNone/>
              <a:defRPr/>
            </a:pPr>
            <a:endParaRPr lang="en-GB" sz="280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1ECBD12A-3787-4C95-96EF-B0818EF549AD}" type="slidenum">
              <a:rPr lang="de-AT" altLang="en-US"/>
              <a:pPr>
                <a:defRPr/>
              </a:pPr>
              <a:t>6</a:t>
            </a:fld>
            <a:endParaRPr lang="de-AT" altLang="en-US"/>
          </a:p>
        </p:txBody>
      </p:sp>
      <p:graphicFrame>
        <p:nvGraphicFramePr>
          <p:cNvPr id="21506"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6552" name="Formel" r:id="rId4" imgW="114151" imgH="215619" progId="Equation.3">
                  <p:embed/>
                </p:oleObj>
              </mc:Choice>
              <mc:Fallback>
                <p:oleObj name="Formel" r:id="rId4" imgW="114151" imgH="215619" progId="Equation.3">
                  <p:embed/>
                  <p:pic>
                    <p:nvPicPr>
                      <p:cNvPr id="21506"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95203630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2"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bg1">
                    <a:lumMod val="50000"/>
                  </a:schemeClr>
                </a:solidFill>
              </a:rPr>
              <a:t>The GIV Estimator </a:t>
            </a:r>
          </a:p>
          <a:p>
            <a:pPr>
              <a:spcBef>
                <a:spcPts val="500"/>
              </a:spcBef>
              <a:defRPr/>
            </a:pPr>
            <a:r>
              <a:rPr lang="en-GB" sz="2000" dirty="0">
                <a:solidFill>
                  <a:schemeClr val="bg1">
                    <a:lumMod val="50000"/>
                  </a:schemeClr>
                </a:solidFill>
              </a:rPr>
              <a:t>GMM Estimation</a:t>
            </a:r>
          </a:p>
          <a:p>
            <a:pPr>
              <a:spcBef>
                <a:spcPts val="500"/>
              </a:spcBef>
              <a:defRPr/>
            </a:pPr>
            <a:r>
              <a:rPr lang="en-GB" sz="2000" dirty="0">
                <a:solidFill>
                  <a:schemeClr val="bg1">
                    <a:lumMod val="50000"/>
                  </a:schemeClr>
                </a:solidFill>
              </a:rPr>
              <a:t>Econometric Models</a:t>
            </a:r>
          </a:p>
          <a:p>
            <a:pPr>
              <a:spcBef>
                <a:spcPts val="500"/>
              </a:spcBef>
              <a:defRPr/>
            </a:pPr>
            <a:r>
              <a:rPr lang="en-GB" sz="2000" dirty="0">
                <a:solidFill>
                  <a:schemeClr val="bg1">
                    <a:lumMod val="50000"/>
                  </a:schemeClr>
                </a:solidFill>
              </a:rPr>
              <a:t>Dynamic Models</a:t>
            </a:r>
          </a:p>
          <a:p>
            <a:pPr>
              <a:spcBef>
                <a:spcPts val="500"/>
              </a:spcBef>
              <a:defRPr/>
            </a:pPr>
            <a:r>
              <a:rPr lang="en-GB" sz="2000" dirty="0">
                <a:solidFill>
                  <a:schemeClr val="bg1">
                    <a:lumMod val="50000"/>
                  </a:schemeClr>
                </a:solidFill>
              </a:rPr>
              <a:t>Multi-equation Models</a:t>
            </a:r>
          </a:p>
          <a:p>
            <a:pPr>
              <a:spcBef>
                <a:spcPts val="500"/>
              </a:spcBef>
              <a:defRPr/>
            </a:pPr>
            <a:r>
              <a:rPr lang="en-GB" sz="2000" dirty="0">
                <a:solidFill>
                  <a:schemeClr val="bg1">
                    <a:lumMod val="50000"/>
                  </a:schemeClr>
                </a:solidFill>
              </a:rPr>
              <a:t>Time Series Models</a:t>
            </a:r>
          </a:p>
          <a:p>
            <a:pPr>
              <a:spcBef>
                <a:spcPts val="500"/>
              </a:spcBef>
              <a:defRPr/>
            </a:pPr>
            <a:r>
              <a:rPr lang="en-GB" sz="2000" dirty="0"/>
              <a:t>Models for Limited Dependent Variables</a:t>
            </a:r>
          </a:p>
          <a:p>
            <a:pPr>
              <a:spcBef>
                <a:spcPts val="500"/>
              </a:spcBef>
              <a:defRPr/>
            </a:pPr>
            <a:r>
              <a:rPr lang="en-GB" sz="2000" dirty="0">
                <a:solidFill>
                  <a:schemeClr val="bg1">
                    <a:lumMod val="50000"/>
                  </a:schemeClr>
                </a:solidFill>
              </a:rPr>
              <a:t>Panel Data Models</a:t>
            </a:r>
          </a:p>
          <a:p>
            <a:pPr>
              <a:spcBef>
                <a:spcPts val="500"/>
              </a:spcBef>
              <a:defRPr/>
            </a:pPr>
            <a:r>
              <a:rPr lang="en-GB" sz="2000" dirty="0">
                <a:solidFill>
                  <a:schemeClr val="bg1">
                    <a:lumMod val="50000"/>
                  </a:schemeClr>
                </a:solidFill>
              </a:rPr>
              <a:t>Econometrics II</a:t>
            </a: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2985BEA9-47F9-449C-8F44-E9CC7A717C3C}" type="slidenum">
              <a:rPr lang="de-AT" altLang="en-US"/>
              <a:pPr>
                <a:defRPr/>
              </a:pPr>
              <a:t>60</a:t>
            </a:fld>
            <a:endParaRPr lang="de-AT" altLang="en-US"/>
          </a:p>
        </p:txBody>
      </p:sp>
      <p:graphicFrame>
        <p:nvGraphicFramePr>
          <p:cNvPr id="32770"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2796"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771"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2797"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GB" sz="4000" dirty="0">
                <a:latin typeface="Verdana" pitchFamily="34" charset="0"/>
              </a:rPr>
              <a:t>Example</a:t>
            </a:r>
          </a:p>
        </p:txBody>
      </p:sp>
      <p:sp>
        <p:nvSpPr>
          <p:cNvPr id="53251" name="Rectangle 3"/>
          <p:cNvSpPr>
            <a:spLocks noGrp="1" noChangeArrowheads="1"/>
          </p:cNvSpPr>
          <p:nvPr>
            <p:ph idx="1"/>
          </p:nvPr>
        </p:nvSpPr>
        <p:spPr>
          <a:xfrm>
            <a:off x="603250" y="1825625"/>
            <a:ext cx="8001000" cy="4267200"/>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marL="360000" indent="-360000">
              <a:buFont typeface="Wingdings" pitchFamily="2" charset="2"/>
              <a:buNone/>
              <a:defRPr/>
            </a:pPr>
            <a:r>
              <a:rPr lang="en-GB" sz="2000" dirty="0"/>
              <a:t>To be explained whether a household owns a car: explanatory power have </a:t>
            </a:r>
          </a:p>
          <a:p>
            <a:pPr marL="360000" indent="-360000">
              <a:defRPr/>
            </a:pPr>
            <a:r>
              <a:rPr lang="en-GB" sz="2000" dirty="0"/>
              <a:t>income </a:t>
            </a:r>
          </a:p>
          <a:p>
            <a:pPr marL="360000" indent="-360000">
              <a:defRPr/>
            </a:pPr>
            <a:r>
              <a:rPr lang="en-GB" sz="2000" dirty="0"/>
              <a:t>household size </a:t>
            </a:r>
          </a:p>
          <a:p>
            <a:pPr marL="360000" indent="-360000">
              <a:defRPr/>
            </a:pPr>
            <a:r>
              <a:rPr lang="en-GB" sz="2000" dirty="0"/>
              <a:t>etc. </a:t>
            </a:r>
          </a:p>
          <a:p>
            <a:pPr marL="360000" indent="-360000">
              <a:buFont typeface="Wingdings" pitchFamily="2" charset="2"/>
              <a:buNone/>
              <a:defRPr/>
            </a:pPr>
            <a:r>
              <a:rPr lang="en-GB" sz="2000" dirty="0"/>
              <a:t>Regression for describing car-ownership is not suitable!</a:t>
            </a:r>
          </a:p>
          <a:p>
            <a:pPr marL="360000" indent="-360000">
              <a:defRPr/>
            </a:pPr>
            <a:r>
              <a:rPr lang="en-GB" sz="2000" dirty="0"/>
              <a:t>Owning a car has two manifestations: yes/no</a:t>
            </a:r>
          </a:p>
          <a:p>
            <a:pPr marL="360000" indent="-360000">
              <a:defRPr/>
            </a:pPr>
            <a:r>
              <a:rPr lang="en-GB" sz="2000" dirty="0"/>
              <a:t>Indicator for owning a car is a binary variable </a:t>
            </a:r>
          </a:p>
          <a:p>
            <a:pPr marL="360000" indent="-360000">
              <a:buFont typeface="Wingdings" pitchFamily="2" charset="2"/>
              <a:buNone/>
              <a:defRPr/>
            </a:pPr>
            <a:r>
              <a:rPr lang="en-GB" sz="2000" dirty="0"/>
              <a:t>Models are needed that allow describing a binary dependent variable or a, more generally, limited dependent variable </a:t>
            </a:r>
          </a:p>
        </p:txBody>
      </p:sp>
      <p:sp>
        <p:nvSpPr>
          <p:cNvPr id="6" name="Datumsplatzhalter 5"/>
          <p:cNvSpPr>
            <a:spLocks noGrp="1"/>
          </p:cNvSpPr>
          <p:nvPr>
            <p:ph type="dt" sz="quarter" idx="10"/>
          </p:nvPr>
        </p:nvSpPr>
        <p:spPr/>
        <p:txBody>
          <a:bodyPr/>
          <a:lstStyle/>
          <a:p>
            <a:pPr>
              <a:defRPr/>
            </a:pPr>
            <a:r>
              <a:rPr lang="tr-TR" altLang="en-US"/>
              <a:t>Dec 13, 2018</a:t>
            </a:r>
            <a:endParaRPr lang="de-AT" altLang="en-US"/>
          </a:p>
        </p:txBody>
      </p:sp>
      <p:sp>
        <p:nvSpPr>
          <p:cNvPr id="4" name="Fußzeilenplatzhalter 4"/>
          <p:cNvSpPr>
            <a:spLocks noGrp="1"/>
          </p:cNvSpPr>
          <p:nvPr>
            <p:ph type="ftr" sz="quarter" idx="11"/>
          </p:nvPr>
        </p:nvSpPr>
        <p:spPr/>
        <p:txBody>
          <a:bodyPr/>
          <a:lstStyle/>
          <a:p>
            <a:pPr>
              <a:defRPr/>
            </a:pPr>
            <a:r>
              <a:rPr lang="fr-FR" altLang="en-US"/>
              <a:t>Hackl,  Econometrics, Lecture 6</a:t>
            </a:r>
            <a:endParaRPr lang="de-AT" altLang="en-US"/>
          </a:p>
        </p:txBody>
      </p:sp>
      <p:sp>
        <p:nvSpPr>
          <p:cNvPr id="5" name="Foliennummernplatzhalter 5"/>
          <p:cNvSpPr>
            <a:spLocks noGrp="1"/>
          </p:cNvSpPr>
          <p:nvPr>
            <p:ph type="sldNum" sz="quarter" idx="12"/>
          </p:nvPr>
        </p:nvSpPr>
        <p:spPr/>
        <p:txBody>
          <a:bodyPr/>
          <a:lstStyle/>
          <a:p>
            <a:pPr>
              <a:defRPr/>
            </a:pPr>
            <a:fld id="{503CBA9D-A204-4DBA-85A9-F1FDD7DBBFE9}" type="slidenum">
              <a:rPr lang="de-AT" altLang="en-US"/>
              <a:pPr>
                <a:defRPr/>
              </a:pPr>
              <a:t>61</a:t>
            </a:fld>
            <a:endParaRPr lang="de-AT" alt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Rectangle 2"/>
          <p:cNvSpPr>
            <a:spLocks noGrp="1" noChangeArrowheads="1"/>
          </p:cNvSpPr>
          <p:nvPr>
            <p:ph type="title"/>
          </p:nvPr>
        </p:nvSpPr>
        <p:spPr/>
        <p:txBody>
          <a:bodyPr/>
          <a:lstStyle/>
          <a:p>
            <a:r>
              <a:rPr lang="en-GB" sz="4000" dirty="0">
                <a:latin typeface="Verdana" pitchFamily="34" charset="0"/>
              </a:rPr>
              <a:t>Cases of Limited Dependent Variable</a:t>
            </a:r>
          </a:p>
        </p:txBody>
      </p:sp>
      <p:sp>
        <p:nvSpPr>
          <p:cNvPr id="2053" name="Textplatzhalter 17"/>
          <p:cNvSpPr>
            <a:spLocks noGrp="1"/>
          </p:cNvSpPr>
          <p:nvPr>
            <p:ph type="body" sz="half" idx="1"/>
          </p:nvPr>
        </p:nvSpPr>
        <p:spPr>
          <a:xfrm>
            <a:off x="500063" y="1600200"/>
            <a:ext cx="7858125" cy="4400550"/>
          </a:xfrm>
        </p:spPr>
        <p:txBody>
          <a:bodyPr/>
          <a:lstStyle/>
          <a:p>
            <a:pPr marL="360000" indent="-360000">
              <a:spcBef>
                <a:spcPts val="480"/>
              </a:spcBef>
              <a:buFont typeface="Wingdings" pitchFamily="2" charset="2"/>
              <a:buNone/>
              <a:defRPr/>
            </a:pPr>
            <a:r>
              <a:rPr lang="en-GB" sz="2000" dirty="0">
                <a:solidFill>
                  <a:srgbClr val="000000"/>
                </a:solidFill>
              </a:rPr>
              <a:t>Typical situations: functions of explanatory variables are used to describe or explain </a:t>
            </a:r>
          </a:p>
          <a:p>
            <a:pPr marL="360000" indent="-360000">
              <a:spcBef>
                <a:spcPts val="480"/>
              </a:spcBef>
              <a:defRPr/>
            </a:pPr>
            <a:r>
              <a:rPr lang="en-GB" sz="2000" dirty="0">
                <a:solidFill>
                  <a:srgbClr val="000000"/>
                </a:solidFill>
              </a:rPr>
              <a:t>Dichotomous dependent variable, e.g., ownership of a car (yes/no), employment status (employed/unemployed), etc.</a:t>
            </a:r>
            <a:endParaRPr lang="en-GB" sz="2000" dirty="0"/>
          </a:p>
          <a:p>
            <a:pPr marL="360000" indent="-360000">
              <a:spcBef>
                <a:spcPts val="480"/>
              </a:spcBef>
              <a:defRPr/>
            </a:pPr>
            <a:r>
              <a:rPr lang="en-GB" sz="2000" dirty="0"/>
              <a:t>Ordered response</a:t>
            </a:r>
            <a:r>
              <a:rPr lang="en-GB" sz="2000" dirty="0">
                <a:solidFill>
                  <a:srgbClr val="000000"/>
                </a:solidFill>
              </a:rPr>
              <a:t>, e.g., </a:t>
            </a:r>
            <a:r>
              <a:rPr lang="en-GB" sz="2000" dirty="0"/>
              <a:t>qualitative assessment (good/average/bad), working status (full-time/part-time/not working), etc.</a:t>
            </a:r>
          </a:p>
          <a:p>
            <a:pPr marL="360000" indent="-360000">
              <a:spcBef>
                <a:spcPts val="480"/>
              </a:spcBef>
              <a:defRPr/>
            </a:pPr>
            <a:r>
              <a:rPr lang="en-GB" sz="2000" dirty="0"/>
              <a:t>Multinomial response, e.g., trading destinations (Europe/Asia/Africa), transportation means (train/bus/car), etc.</a:t>
            </a:r>
          </a:p>
          <a:p>
            <a:pPr marL="360000" indent="-360000">
              <a:spcBef>
                <a:spcPts val="480"/>
              </a:spcBef>
              <a:defRPr/>
            </a:pPr>
            <a:r>
              <a:rPr lang="en-GB" sz="2000" dirty="0"/>
              <a:t>Count data, e.g., number of orders a company receives in a week, number of patents granted to a company in a year</a:t>
            </a:r>
          </a:p>
          <a:p>
            <a:pPr marL="360000" indent="-360000">
              <a:spcBef>
                <a:spcPts val="480"/>
              </a:spcBef>
              <a:defRPr/>
            </a:pPr>
            <a:r>
              <a:rPr lang="en-GB" sz="2000" dirty="0"/>
              <a:t>Censored data, e.g., expenditures for durable goods, duration of study with drop outs</a:t>
            </a:r>
          </a:p>
          <a:p>
            <a:pPr>
              <a:spcBef>
                <a:spcPts val="600"/>
              </a:spcBef>
              <a:buFont typeface="Wingdings" pitchFamily="2" charset="2"/>
              <a:buNone/>
              <a:defRPr/>
            </a:pPr>
            <a:endParaRPr lang="en-GB" sz="2000" dirty="0"/>
          </a:p>
          <a:p>
            <a:pPr>
              <a:spcBef>
                <a:spcPts val="600"/>
              </a:spcBef>
              <a:defRPr/>
            </a:pPr>
            <a:endParaRPr lang="en-US" sz="2000" dirty="0"/>
          </a:p>
          <a:p>
            <a:pPr>
              <a:spcBef>
                <a:spcPts val="600"/>
              </a:spcBef>
              <a:buFont typeface="Wingdings" pitchFamily="2" charset="2"/>
              <a:buNone/>
              <a:defRPr/>
            </a:pPr>
            <a:endParaRPr lang="en-US" sz="2800" dirty="0"/>
          </a:p>
          <a:p>
            <a:pPr>
              <a:spcBef>
                <a:spcPts val="600"/>
              </a:spcBef>
              <a:buFont typeface="Wingdings" pitchFamily="2" charset="2"/>
              <a:buNone/>
              <a:defRPr/>
            </a:pPr>
            <a:endParaRPr lang="en-US" sz="2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21BD43CB-051C-4565-BAA8-DD54DAE5709F}" type="slidenum">
              <a:rPr lang="de-AT" altLang="en-US"/>
              <a:pPr>
                <a:defRPr/>
              </a:pPr>
              <a:t>62</a:t>
            </a:fld>
            <a:endParaRPr lang="de-AT" altLang="en-US" dirty="0"/>
          </a:p>
        </p:txBody>
      </p:sp>
      <p:graphicFrame>
        <p:nvGraphicFramePr>
          <p:cNvPr id="34818"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4844"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4819"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4845"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4"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bg1">
                    <a:lumMod val="50000"/>
                  </a:schemeClr>
                </a:solidFill>
              </a:rPr>
              <a:t>The GIV Estimator </a:t>
            </a:r>
          </a:p>
          <a:p>
            <a:pPr>
              <a:spcBef>
                <a:spcPts val="500"/>
              </a:spcBef>
              <a:defRPr/>
            </a:pPr>
            <a:r>
              <a:rPr lang="en-GB" sz="2000" dirty="0">
                <a:solidFill>
                  <a:schemeClr val="bg1">
                    <a:lumMod val="50000"/>
                  </a:schemeClr>
                </a:solidFill>
              </a:rPr>
              <a:t>GMM Estimation</a:t>
            </a:r>
          </a:p>
          <a:p>
            <a:pPr>
              <a:spcBef>
                <a:spcPts val="500"/>
              </a:spcBef>
              <a:defRPr/>
            </a:pPr>
            <a:r>
              <a:rPr lang="en-GB" sz="2000" dirty="0">
                <a:solidFill>
                  <a:schemeClr val="bg1">
                    <a:lumMod val="50000"/>
                  </a:schemeClr>
                </a:solidFill>
              </a:rPr>
              <a:t>Econometric Models</a:t>
            </a:r>
          </a:p>
          <a:p>
            <a:pPr>
              <a:spcBef>
                <a:spcPts val="500"/>
              </a:spcBef>
              <a:defRPr/>
            </a:pPr>
            <a:r>
              <a:rPr lang="en-GB" sz="2000" dirty="0">
                <a:solidFill>
                  <a:schemeClr val="bg1">
                    <a:lumMod val="50000"/>
                  </a:schemeClr>
                </a:solidFill>
              </a:rPr>
              <a:t>Dynamic Models</a:t>
            </a:r>
          </a:p>
          <a:p>
            <a:pPr>
              <a:spcBef>
                <a:spcPts val="500"/>
              </a:spcBef>
              <a:defRPr/>
            </a:pPr>
            <a:r>
              <a:rPr lang="en-GB" sz="2000" dirty="0">
                <a:solidFill>
                  <a:schemeClr val="bg1">
                    <a:lumMod val="50000"/>
                  </a:schemeClr>
                </a:solidFill>
              </a:rPr>
              <a:t>Multi-equation Models</a:t>
            </a:r>
          </a:p>
          <a:p>
            <a:pPr>
              <a:spcBef>
                <a:spcPts val="500"/>
              </a:spcBef>
              <a:defRPr/>
            </a:pPr>
            <a:r>
              <a:rPr lang="en-GB" sz="2000" dirty="0">
                <a:solidFill>
                  <a:schemeClr val="bg1">
                    <a:lumMod val="50000"/>
                  </a:schemeClr>
                </a:solidFill>
              </a:rPr>
              <a:t>Time Series Models</a:t>
            </a:r>
          </a:p>
          <a:p>
            <a:pPr>
              <a:spcBef>
                <a:spcPts val="500"/>
              </a:spcBef>
              <a:defRPr/>
            </a:pPr>
            <a:r>
              <a:rPr lang="en-GB" sz="2000" dirty="0">
                <a:solidFill>
                  <a:schemeClr val="bg1">
                    <a:lumMod val="50000"/>
                  </a:schemeClr>
                </a:solidFill>
              </a:rPr>
              <a:t>Models for Limited Dependent Variables</a:t>
            </a:r>
          </a:p>
          <a:p>
            <a:pPr>
              <a:spcBef>
                <a:spcPts val="500"/>
              </a:spcBef>
              <a:defRPr/>
            </a:pPr>
            <a:r>
              <a:rPr lang="en-GB" sz="2000" dirty="0"/>
              <a:t>Panel Data Models</a:t>
            </a:r>
          </a:p>
          <a:p>
            <a:pPr>
              <a:spcBef>
                <a:spcPts val="500"/>
              </a:spcBef>
              <a:defRPr/>
            </a:pPr>
            <a:r>
              <a:rPr lang="en-GB" sz="2000" dirty="0">
                <a:solidFill>
                  <a:schemeClr val="bg1">
                    <a:lumMod val="50000"/>
                  </a:schemeClr>
                </a:solidFill>
              </a:rPr>
              <a:t>Econometrics II</a:t>
            </a: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6537DABC-885A-4FAA-976B-304D5835AE40}" type="slidenum">
              <a:rPr lang="de-AT" altLang="en-US"/>
              <a:pPr>
                <a:defRPr/>
              </a:pPr>
              <a:t>63</a:t>
            </a:fld>
            <a:endParaRPr lang="de-AT" altLang="en-US"/>
          </a:p>
        </p:txBody>
      </p:sp>
      <p:graphicFrame>
        <p:nvGraphicFramePr>
          <p:cNvPr id="35842"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35868"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5843"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5869"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p:txBody>
          <a:bodyPr/>
          <a:lstStyle/>
          <a:p>
            <a:r>
              <a:rPr lang="en-GB" sz="4000" dirty="0">
                <a:latin typeface="Verdana" pitchFamily="34" charset="0"/>
              </a:rPr>
              <a:t>Panel Data</a:t>
            </a:r>
          </a:p>
        </p:txBody>
      </p:sp>
      <p:sp>
        <p:nvSpPr>
          <p:cNvPr id="36868"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a:t>Population of interest: individuals, households, companies, countries</a:t>
            </a:r>
          </a:p>
          <a:p>
            <a:pPr>
              <a:spcBef>
                <a:spcPts val="600"/>
              </a:spcBef>
              <a:buFont typeface="Wingdings" pitchFamily="2" charset="2"/>
              <a:buNone/>
            </a:pPr>
            <a:r>
              <a:rPr lang="en-GB" sz="2000" dirty="0"/>
              <a:t>Types of observations</a:t>
            </a:r>
          </a:p>
          <a:p>
            <a:pPr>
              <a:spcBef>
                <a:spcPts val="600"/>
              </a:spcBef>
            </a:pPr>
            <a:r>
              <a:rPr lang="en-GB" sz="1800" dirty="0"/>
              <a:t>Cross-sectional data: Observations of all units of a population, or of a (representative) subset, at one specific point in time; e.g., wages in 2015</a:t>
            </a:r>
          </a:p>
          <a:p>
            <a:pPr>
              <a:spcBef>
                <a:spcPts val="600"/>
              </a:spcBef>
            </a:pPr>
            <a:r>
              <a:rPr lang="en-GB" sz="1800" dirty="0"/>
              <a:t>Time series data: Series of observations on units of the population over a period of time; e.g., wages of a worker in 2009 through 2015</a:t>
            </a:r>
            <a:endParaRPr lang="en-GB" sz="1800" i="1" dirty="0"/>
          </a:p>
          <a:p>
            <a:pPr>
              <a:spcBef>
                <a:spcPts val="600"/>
              </a:spcBef>
            </a:pPr>
            <a:r>
              <a:rPr lang="en-GB" sz="1800" dirty="0"/>
              <a:t>Panel data: Repeated observations of (the same) population units collected over a number of periods; data set with both a cross-sectional and a time series aspect; multi-dimensional data</a:t>
            </a:r>
          </a:p>
          <a:p>
            <a:pPr>
              <a:spcBef>
                <a:spcPts val="600"/>
              </a:spcBef>
              <a:buFont typeface="Wingdings" pitchFamily="2" charset="2"/>
              <a:buNone/>
            </a:pPr>
            <a:r>
              <a:rPr lang="en-GB" sz="2000" dirty="0"/>
              <a:t>Cross-sectional and time series data are one-dimensional, special cases of panel data</a:t>
            </a:r>
          </a:p>
          <a:p>
            <a:pPr>
              <a:spcBef>
                <a:spcPts val="600"/>
              </a:spcBef>
              <a:buFont typeface="Wingdings" pitchFamily="2" charset="2"/>
              <a:buNone/>
            </a:pPr>
            <a:r>
              <a:rPr lang="en-GB" sz="2000" dirty="0"/>
              <a:t>Pooling independent cross-sections: (only) similar to panel data</a:t>
            </a:r>
          </a:p>
          <a:p>
            <a:pPr>
              <a:spcBef>
                <a:spcPts val="600"/>
              </a:spcBef>
            </a:pPr>
            <a:endParaRPr lang="en-US" sz="2000" dirty="0"/>
          </a:p>
          <a:p>
            <a:pPr>
              <a:spcBef>
                <a:spcPts val="600"/>
              </a:spcBef>
              <a:buFont typeface="Wingdings" pitchFamily="2" charset="2"/>
              <a:buNone/>
            </a:pPr>
            <a:endParaRPr lang="en-US" sz="2800" dirty="0"/>
          </a:p>
          <a:p>
            <a:pPr>
              <a:spcBef>
                <a:spcPts val="600"/>
              </a:spcBef>
              <a:buFont typeface="Wingdings" pitchFamily="2" charset="2"/>
              <a:buNone/>
            </a:pPr>
            <a:endParaRPr lang="en-US" sz="2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59FE1EB1-8E14-4586-8695-810CA1027040}" type="slidenum">
              <a:rPr lang="de-AT" altLang="en-US"/>
              <a:pPr>
                <a:defRPr/>
              </a:pPr>
              <a:t>64</a:t>
            </a:fld>
            <a:endParaRPr lang="de-AT" altLang="en-US" dirty="0"/>
          </a:p>
        </p:txBody>
      </p:sp>
      <p:graphicFrame>
        <p:nvGraphicFramePr>
          <p:cNvPr id="36866"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6880"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2"/>
          <p:cNvSpPr>
            <a:spLocks noGrp="1" noChangeArrowheads="1"/>
          </p:cNvSpPr>
          <p:nvPr>
            <p:ph type="title"/>
          </p:nvPr>
        </p:nvSpPr>
        <p:spPr/>
        <p:txBody>
          <a:bodyPr/>
          <a:lstStyle/>
          <a:p>
            <a:r>
              <a:rPr lang="en-GB" sz="4000" dirty="0">
                <a:latin typeface="Verdana" pitchFamily="34" charset="0"/>
              </a:rPr>
              <a:t>Panel Data: Three Types </a:t>
            </a:r>
          </a:p>
        </p:txBody>
      </p:sp>
      <p:sp>
        <p:nvSpPr>
          <p:cNvPr id="37892"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a:t>Typically data at micro-economic level (individuals, households, firms), but also at macro-economic level (e.g., countries)</a:t>
            </a:r>
          </a:p>
          <a:p>
            <a:pPr>
              <a:spcBef>
                <a:spcPts val="600"/>
              </a:spcBef>
              <a:buFont typeface="Wingdings" pitchFamily="2" charset="2"/>
              <a:buNone/>
            </a:pPr>
            <a:r>
              <a:rPr lang="en-GB" sz="2000" dirty="0"/>
              <a:t>Notation:</a:t>
            </a:r>
          </a:p>
          <a:p>
            <a:pPr>
              <a:spcBef>
                <a:spcPts val="600"/>
              </a:spcBef>
            </a:pPr>
            <a:r>
              <a:rPr lang="en-GB" sz="1800" i="1" dirty="0"/>
              <a:t>N</a:t>
            </a:r>
            <a:r>
              <a:rPr lang="en-GB" sz="1800" dirty="0"/>
              <a:t>: Number of cross-sectional units </a:t>
            </a:r>
          </a:p>
          <a:p>
            <a:pPr>
              <a:spcBef>
                <a:spcPts val="600"/>
              </a:spcBef>
            </a:pPr>
            <a:r>
              <a:rPr lang="en-GB" sz="1800" i="1" dirty="0"/>
              <a:t>T</a:t>
            </a:r>
            <a:r>
              <a:rPr lang="en-GB" sz="1800" dirty="0"/>
              <a:t>: Number of time periods</a:t>
            </a:r>
          </a:p>
          <a:p>
            <a:pPr>
              <a:spcBef>
                <a:spcPts val="600"/>
              </a:spcBef>
              <a:buFont typeface="Wingdings" pitchFamily="2" charset="2"/>
              <a:buNone/>
            </a:pPr>
            <a:r>
              <a:rPr lang="en-GB" sz="2000" dirty="0"/>
              <a:t>Types of panel data:</a:t>
            </a:r>
            <a:endParaRPr lang="en-GB" sz="2000" i="1" dirty="0"/>
          </a:p>
          <a:p>
            <a:pPr>
              <a:spcBef>
                <a:spcPts val="600"/>
              </a:spcBef>
            </a:pPr>
            <a:r>
              <a:rPr lang="en-GB" sz="1800" dirty="0"/>
              <a:t>Large </a:t>
            </a:r>
            <a:r>
              <a:rPr lang="en-GB" sz="1800" i="1" dirty="0"/>
              <a:t>T</a:t>
            </a:r>
            <a:r>
              <a:rPr lang="en-GB" sz="1800" dirty="0"/>
              <a:t>, small </a:t>
            </a:r>
            <a:r>
              <a:rPr lang="en-GB" sz="1800" i="1" dirty="0"/>
              <a:t>N</a:t>
            </a:r>
            <a:r>
              <a:rPr lang="en-GB" sz="1800" dirty="0"/>
              <a:t>: “long and narrow” </a:t>
            </a:r>
          </a:p>
          <a:p>
            <a:pPr>
              <a:spcBef>
                <a:spcPts val="600"/>
              </a:spcBef>
            </a:pPr>
            <a:r>
              <a:rPr lang="en-GB" sz="1800" dirty="0"/>
              <a:t>Small </a:t>
            </a:r>
            <a:r>
              <a:rPr lang="en-GB" sz="1800" i="1" dirty="0"/>
              <a:t>T</a:t>
            </a:r>
            <a:r>
              <a:rPr lang="en-GB" sz="1800" dirty="0"/>
              <a:t>, large </a:t>
            </a:r>
            <a:r>
              <a:rPr lang="en-GB" sz="1800" i="1" dirty="0"/>
              <a:t>N</a:t>
            </a:r>
            <a:r>
              <a:rPr lang="en-GB" sz="1800" dirty="0"/>
              <a:t>: “short and wide”</a:t>
            </a:r>
          </a:p>
          <a:p>
            <a:pPr>
              <a:spcBef>
                <a:spcPts val="600"/>
              </a:spcBef>
            </a:pPr>
            <a:r>
              <a:rPr lang="en-GB" sz="1800" dirty="0"/>
              <a:t>Large </a:t>
            </a:r>
            <a:r>
              <a:rPr lang="en-GB" sz="1800" i="1" dirty="0"/>
              <a:t>T</a:t>
            </a:r>
            <a:r>
              <a:rPr lang="en-GB" sz="1800" dirty="0"/>
              <a:t>, large </a:t>
            </a:r>
            <a:r>
              <a:rPr lang="en-GB" sz="1800" i="1" dirty="0"/>
              <a:t>N</a:t>
            </a:r>
            <a:r>
              <a:rPr lang="en-GB" sz="1800" dirty="0"/>
              <a:t>: “long and wide” </a:t>
            </a:r>
          </a:p>
          <a:p>
            <a:pPr>
              <a:spcBef>
                <a:spcPts val="600"/>
              </a:spcBef>
              <a:buFont typeface="Wingdings" pitchFamily="2" charset="2"/>
              <a:buNone/>
            </a:pPr>
            <a:endParaRPr lang="en-GB" sz="12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BBAE728E-2F22-49D0-9C10-E8203468BCE7}" type="slidenum">
              <a:rPr lang="de-AT" altLang="en-US"/>
              <a:pPr>
                <a:defRPr/>
              </a:pPr>
              <a:t>65</a:t>
            </a:fld>
            <a:endParaRPr lang="de-AT" altLang="en-US" dirty="0"/>
          </a:p>
        </p:txBody>
      </p:sp>
      <p:graphicFrame>
        <p:nvGraphicFramePr>
          <p:cNvPr id="3789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7904"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5" name="Rectangle 2"/>
          <p:cNvSpPr>
            <a:spLocks noGrp="1" noChangeArrowheads="1"/>
          </p:cNvSpPr>
          <p:nvPr>
            <p:ph type="title"/>
          </p:nvPr>
        </p:nvSpPr>
        <p:spPr/>
        <p:txBody>
          <a:bodyPr/>
          <a:lstStyle/>
          <a:p>
            <a:r>
              <a:rPr lang="en-GB" sz="4000" dirty="0">
                <a:latin typeface="Verdana" pitchFamily="34" charset="0"/>
              </a:rPr>
              <a:t>Some Examples</a:t>
            </a:r>
          </a:p>
        </p:txBody>
      </p:sp>
      <p:sp>
        <p:nvSpPr>
          <p:cNvPr id="2053" name="Textplatzhalter 17"/>
          <p:cNvSpPr>
            <a:spLocks noGrp="1"/>
          </p:cNvSpPr>
          <p:nvPr>
            <p:ph type="body" sz="half" idx="1"/>
          </p:nvPr>
        </p:nvSpPr>
        <p:spPr>
          <a:xfrm>
            <a:off x="500063" y="1600200"/>
            <a:ext cx="7959725" cy="4492625"/>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a:spcBef>
                <a:spcPts val="600"/>
              </a:spcBef>
              <a:buFont typeface="Wingdings" pitchFamily="2" charset="2"/>
              <a:buNone/>
              <a:defRPr/>
            </a:pPr>
            <a:r>
              <a:rPr lang="en-GB" sz="2000" dirty="0" err="1"/>
              <a:t>Verbeek’s</a:t>
            </a:r>
            <a:r>
              <a:rPr lang="en-GB" sz="2000" dirty="0"/>
              <a:t> data set “males”: Wages  and related variables</a:t>
            </a:r>
          </a:p>
          <a:p>
            <a:pPr>
              <a:spcBef>
                <a:spcPts val="600"/>
              </a:spcBef>
              <a:defRPr/>
            </a:pPr>
            <a:r>
              <a:rPr lang="en-GB" sz="1800" dirty="0"/>
              <a:t>short and wide panel (</a:t>
            </a:r>
            <a:r>
              <a:rPr lang="en-GB" sz="1800" i="1" dirty="0"/>
              <a:t>N</a:t>
            </a:r>
            <a:r>
              <a:rPr lang="en-GB" sz="1800" dirty="0"/>
              <a:t> = 545, </a:t>
            </a:r>
            <a:r>
              <a:rPr lang="en-GB" sz="1800" i="1" dirty="0"/>
              <a:t>T</a:t>
            </a:r>
            <a:r>
              <a:rPr lang="en-GB" sz="1800" dirty="0"/>
              <a:t> = 8) </a:t>
            </a:r>
          </a:p>
          <a:p>
            <a:pPr>
              <a:spcBef>
                <a:spcPts val="600"/>
              </a:spcBef>
              <a:defRPr/>
            </a:pPr>
            <a:r>
              <a:rPr lang="en-GB" sz="1800" dirty="0"/>
              <a:t>rich in information (~40 variables)</a:t>
            </a:r>
          </a:p>
          <a:p>
            <a:pPr>
              <a:spcBef>
                <a:spcPts val="600"/>
              </a:spcBef>
              <a:buFont typeface="Wingdings" pitchFamily="2" charset="2"/>
              <a:buNone/>
              <a:defRPr/>
            </a:pPr>
            <a:r>
              <a:rPr lang="en-GB" sz="2000" dirty="0" err="1"/>
              <a:t>Grunfeld</a:t>
            </a:r>
            <a:r>
              <a:rPr lang="en-GB" sz="2000" dirty="0"/>
              <a:t> investment data: Investments in plant and equipment by</a:t>
            </a:r>
          </a:p>
          <a:p>
            <a:pPr>
              <a:spcBef>
                <a:spcPts val="600"/>
              </a:spcBef>
              <a:defRPr/>
            </a:pPr>
            <a:r>
              <a:rPr lang="en-GB" sz="1800" i="1" dirty="0"/>
              <a:t>N</a:t>
            </a:r>
            <a:r>
              <a:rPr lang="en-GB" sz="1800" dirty="0"/>
              <a:t> = 10 firms </a:t>
            </a:r>
          </a:p>
          <a:p>
            <a:pPr>
              <a:spcBef>
                <a:spcPts val="600"/>
              </a:spcBef>
              <a:defRPr/>
            </a:pPr>
            <a:r>
              <a:rPr lang="en-GB" sz="1800" dirty="0"/>
              <a:t>for each of </a:t>
            </a:r>
            <a:r>
              <a:rPr lang="en-GB" sz="1800" i="1" dirty="0"/>
              <a:t>T </a:t>
            </a:r>
            <a:r>
              <a:rPr lang="en-GB" sz="1800" dirty="0"/>
              <a:t>= 20 yearly observations for 1935-1954 </a:t>
            </a:r>
            <a:endParaRPr lang="en-GB" sz="2000" dirty="0"/>
          </a:p>
          <a:p>
            <a:pPr>
              <a:spcBef>
                <a:spcPts val="600"/>
              </a:spcBef>
              <a:buFont typeface="Wingdings" pitchFamily="2" charset="2"/>
              <a:buNone/>
              <a:defRPr/>
            </a:pPr>
            <a:r>
              <a:rPr lang="en-GB" sz="2000" dirty="0"/>
              <a:t>Penn World Table: Purchasing power parity and national income accounts for</a:t>
            </a:r>
          </a:p>
          <a:p>
            <a:pPr>
              <a:spcBef>
                <a:spcPts val="600"/>
              </a:spcBef>
              <a:defRPr/>
            </a:pPr>
            <a:r>
              <a:rPr lang="en-GB" sz="1800" i="1" dirty="0"/>
              <a:t>N</a:t>
            </a:r>
            <a:r>
              <a:rPr lang="en-GB" sz="1800" dirty="0"/>
              <a:t> = 189 countries/territories</a:t>
            </a:r>
          </a:p>
          <a:p>
            <a:pPr>
              <a:spcBef>
                <a:spcPts val="600"/>
              </a:spcBef>
              <a:defRPr/>
            </a:pPr>
            <a:r>
              <a:rPr lang="en-GB" sz="1800" dirty="0"/>
              <a:t>for some or all of the years 1950-2009 (</a:t>
            </a:r>
            <a:r>
              <a:rPr lang="en-GB" sz="1800" i="1" dirty="0"/>
              <a:t>T</a:t>
            </a:r>
            <a:r>
              <a:rPr lang="en-GB" sz="1800" dirty="0"/>
              <a:t> ≤ 60)</a:t>
            </a:r>
          </a:p>
          <a:p>
            <a:pPr>
              <a:spcBef>
                <a:spcPts val="600"/>
              </a:spcBef>
              <a:buFont typeface="Wingdings" pitchFamily="2" charset="2"/>
              <a:buNone/>
              <a:defRPr/>
            </a:pPr>
            <a:endParaRPr lang="en-GB" sz="2000" dirty="0"/>
          </a:p>
          <a:p>
            <a:pPr>
              <a:spcBef>
                <a:spcPts val="600"/>
              </a:spcBef>
              <a:buFont typeface="Wingdings" pitchFamily="2" charset="2"/>
              <a:buNone/>
              <a:defRPr/>
            </a:pPr>
            <a:br>
              <a:rPr lang="en-GB" sz="2000" dirty="0"/>
            </a:br>
            <a:endParaRPr lang="en-GB" sz="1200" dirty="0"/>
          </a:p>
          <a:p>
            <a:pPr>
              <a:spcBef>
                <a:spcPts val="600"/>
              </a:spcBef>
              <a:buFont typeface="Wingdings" pitchFamily="2" charset="2"/>
              <a:buNone/>
              <a:defRPr/>
            </a:pPr>
            <a:endParaRPr lang="en-GB" sz="2800" dirty="0"/>
          </a:p>
          <a:p>
            <a:pPr>
              <a:spcBef>
                <a:spcPts val="600"/>
              </a:spcBef>
              <a:buFont typeface="Wingdings" pitchFamily="2" charset="2"/>
              <a:buNone/>
              <a:defRPr/>
            </a:pPr>
            <a:endParaRPr lang="en-US" sz="2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05197A6E-C79C-406A-9784-286F49458A3C}" type="slidenum">
              <a:rPr lang="de-AT" altLang="en-US"/>
              <a:pPr>
                <a:defRPr/>
              </a:pPr>
              <a:t>66</a:t>
            </a:fld>
            <a:endParaRPr lang="de-AT" altLang="en-US" dirty="0"/>
          </a:p>
        </p:txBody>
      </p:sp>
      <p:graphicFrame>
        <p:nvGraphicFramePr>
          <p:cNvPr id="38914"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8928"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GB" sz="4000" dirty="0">
                <a:latin typeface="Verdana" pitchFamily="34" charset="0"/>
              </a:rPr>
              <a:t>Example: Individual Wages</a:t>
            </a:r>
          </a:p>
        </p:txBody>
      </p:sp>
      <p:sp>
        <p:nvSpPr>
          <p:cNvPr id="9225" name="Textplatzhalter 17"/>
          <p:cNvSpPr>
            <a:spLocks noGrp="1"/>
          </p:cNvSpPr>
          <p:nvPr>
            <p:ph type="body" sz="half" idx="1"/>
          </p:nvPr>
        </p:nvSpPr>
        <p:spPr>
          <a:xfrm>
            <a:off x="500063" y="1600200"/>
            <a:ext cx="7959725" cy="4492625"/>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a:spcBef>
                <a:spcPts val="600"/>
              </a:spcBef>
              <a:buFont typeface="Wingdings" pitchFamily="2" charset="2"/>
              <a:buNone/>
              <a:defRPr/>
            </a:pPr>
            <a:r>
              <a:rPr lang="en-GB" sz="2000" dirty="0" err="1"/>
              <a:t>Verbeek’s</a:t>
            </a:r>
            <a:r>
              <a:rPr lang="en-GB" sz="2000" dirty="0"/>
              <a:t> data set “males” </a:t>
            </a:r>
          </a:p>
          <a:p>
            <a:pPr>
              <a:spcBef>
                <a:spcPts val="600"/>
              </a:spcBef>
              <a:defRPr/>
            </a:pPr>
            <a:r>
              <a:rPr lang="en-GB" sz="2000" dirty="0"/>
              <a:t>Sample of </a:t>
            </a:r>
          </a:p>
          <a:p>
            <a:pPr marL="684000" lvl="1">
              <a:spcBef>
                <a:spcPts val="600"/>
              </a:spcBef>
              <a:defRPr/>
            </a:pPr>
            <a:r>
              <a:rPr lang="en-GB" sz="1800" dirty="0"/>
              <a:t>545 full-time working males, end of schooling in 1980</a:t>
            </a:r>
          </a:p>
          <a:p>
            <a:pPr marL="684000" lvl="1">
              <a:spcBef>
                <a:spcPts val="600"/>
              </a:spcBef>
              <a:defRPr/>
            </a:pPr>
            <a:r>
              <a:rPr lang="en-GB" sz="1800" dirty="0"/>
              <a:t>from each person: yearly data collection from 1980 till 1987</a:t>
            </a:r>
          </a:p>
          <a:p>
            <a:pPr>
              <a:spcBef>
                <a:spcPts val="600"/>
              </a:spcBef>
              <a:defRPr/>
            </a:pPr>
            <a:r>
              <a:rPr lang="en-GB" sz="2000" dirty="0"/>
              <a:t>Variables</a:t>
            </a:r>
          </a:p>
          <a:p>
            <a:pPr marL="684000" lvl="1" indent="-324000">
              <a:spcBef>
                <a:spcPts val="600"/>
              </a:spcBef>
              <a:defRPr/>
            </a:pPr>
            <a:r>
              <a:rPr lang="en-GB" sz="1800" i="1" dirty="0">
                <a:cs typeface="Arial" charset="0"/>
              </a:rPr>
              <a:t>wage</a:t>
            </a:r>
            <a:r>
              <a:rPr lang="en-GB" sz="1800" dirty="0">
                <a:cs typeface="Arial" charset="0"/>
              </a:rPr>
              <a:t>: </a:t>
            </a:r>
            <a:r>
              <a:rPr lang="en-GB" sz="1800" dirty="0"/>
              <a:t>log</a:t>
            </a:r>
            <a:r>
              <a:rPr lang="en-GB" sz="1800" dirty="0">
                <a:cs typeface="Arial" charset="0"/>
              </a:rPr>
              <a:t> of hourly wage (in USD)</a:t>
            </a:r>
          </a:p>
          <a:p>
            <a:pPr marL="684000" lvl="1" indent="-324000">
              <a:spcBef>
                <a:spcPts val="600"/>
              </a:spcBef>
              <a:defRPr/>
            </a:pPr>
            <a:r>
              <a:rPr lang="en-GB" sz="1800" i="1" dirty="0"/>
              <a:t>school</a:t>
            </a:r>
            <a:r>
              <a:rPr lang="en-GB" sz="1800" dirty="0">
                <a:cs typeface="Arial" charset="0"/>
              </a:rPr>
              <a:t>: years of schooling</a:t>
            </a:r>
          </a:p>
          <a:p>
            <a:pPr marL="684000" lvl="1" indent="-324000">
              <a:spcBef>
                <a:spcPts val="600"/>
              </a:spcBef>
              <a:defRPr/>
            </a:pPr>
            <a:r>
              <a:rPr lang="en-GB" sz="1800" i="1" dirty="0" err="1">
                <a:cs typeface="Arial" charset="0"/>
              </a:rPr>
              <a:t>exper</a:t>
            </a:r>
            <a:r>
              <a:rPr lang="en-GB" sz="1800" dirty="0">
                <a:cs typeface="Arial" charset="0"/>
              </a:rPr>
              <a:t>: age – 6 – </a:t>
            </a:r>
            <a:r>
              <a:rPr lang="en-GB" sz="1800" i="1" dirty="0">
                <a:cs typeface="Arial" charset="0"/>
              </a:rPr>
              <a:t>school</a:t>
            </a:r>
          </a:p>
          <a:p>
            <a:pPr marL="684000" lvl="1" indent="-324000">
              <a:spcBef>
                <a:spcPts val="600"/>
              </a:spcBef>
              <a:defRPr/>
            </a:pPr>
            <a:r>
              <a:rPr lang="en-GB" sz="1800" dirty="0"/>
              <a:t>dummies for union membership, married,  black, Hispanic, public sector</a:t>
            </a:r>
          </a:p>
          <a:p>
            <a:pPr marL="684000" lvl="1" indent="-324000">
              <a:spcBef>
                <a:spcPts val="600"/>
              </a:spcBef>
              <a:defRPr/>
            </a:pPr>
            <a:r>
              <a:rPr lang="en-GB" sz="1800" dirty="0">
                <a:cs typeface="Arial" charset="0"/>
              </a:rPr>
              <a:t>others</a:t>
            </a:r>
          </a:p>
          <a:p>
            <a:pPr>
              <a:spcBef>
                <a:spcPts val="600"/>
              </a:spcBef>
              <a:buFont typeface="Wingdings" pitchFamily="2" charset="2"/>
              <a:buNone/>
              <a:defRPr/>
            </a:pPr>
            <a:endParaRPr lang="en-US" sz="2000" i="1" dirty="0">
              <a:cs typeface="Arial" charset="0"/>
            </a:endParaRP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178B56E1-4A7D-480E-A2F5-1AE404C6EBD4}" type="slidenum">
              <a:rPr lang="de-AT" altLang="en-US"/>
              <a:pPr>
                <a:defRPr/>
              </a:pPr>
              <a:t>67</a:t>
            </a:fld>
            <a:endParaRPr lang="de-AT" altLang="en-US"/>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2"/>
          <p:cNvSpPr>
            <a:spLocks noGrp="1" noChangeArrowheads="1"/>
          </p:cNvSpPr>
          <p:nvPr>
            <p:ph type="title"/>
          </p:nvPr>
        </p:nvSpPr>
        <p:spPr/>
        <p:txBody>
          <a:bodyPr/>
          <a:lstStyle/>
          <a:p>
            <a:r>
              <a:rPr lang="en-GB" sz="4000" dirty="0">
                <a:latin typeface="Verdana" pitchFamily="34" charset="0"/>
              </a:rPr>
              <a:t>Use of Panel Data</a:t>
            </a:r>
          </a:p>
        </p:txBody>
      </p:sp>
      <p:sp>
        <p:nvSpPr>
          <p:cNvPr id="39940" name="Textplatzhalter 17"/>
          <p:cNvSpPr>
            <a:spLocks noGrp="1"/>
          </p:cNvSpPr>
          <p:nvPr>
            <p:ph type="body" sz="half" idx="1"/>
          </p:nvPr>
        </p:nvSpPr>
        <p:spPr>
          <a:xfrm>
            <a:off x="500063" y="1600200"/>
            <a:ext cx="7858125" cy="4400550"/>
          </a:xfrm>
        </p:spPr>
        <p:txBody>
          <a:bodyPr/>
          <a:lstStyle/>
          <a:p>
            <a:pPr>
              <a:spcBef>
                <a:spcPts val="600"/>
              </a:spcBef>
              <a:buFont typeface="Wingdings" pitchFamily="2" charset="2"/>
              <a:buNone/>
            </a:pPr>
            <a:r>
              <a:rPr lang="en-GB" sz="2000" dirty="0"/>
              <a:t>Econometric models for describing the behaviour of cross-sectional units over time </a:t>
            </a:r>
          </a:p>
          <a:p>
            <a:pPr>
              <a:spcBef>
                <a:spcPts val="600"/>
              </a:spcBef>
              <a:buFont typeface="Wingdings" pitchFamily="2" charset="2"/>
              <a:buNone/>
            </a:pPr>
            <a:r>
              <a:rPr lang="en-GB" sz="2000" dirty="0"/>
              <a:t>Panel data models </a:t>
            </a:r>
          </a:p>
          <a:p>
            <a:pPr>
              <a:spcBef>
                <a:spcPts val="600"/>
              </a:spcBef>
            </a:pPr>
            <a:r>
              <a:rPr lang="en-GB" sz="1800" dirty="0"/>
              <a:t>Allow controlling individual differences, comparing behaviour, analysing dynamic adjustment, measuring effects of policy changes </a:t>
            </a:r>
          </a:p>
          <a:p>
            <a:pPr>
              <a:spcBef>
                <a:spcPts val="600"/>
              </a:spcBef>
            </a:pPr>
            <a:r>
              <a:rPr lang="en-GB" sz="1800" dirty="0"/>
              <a:t>More realistic models than cross-sectional and time-series models</a:t>
            </a:r>
          </a:p>
          <a:p>
            <a:pPr>
              <a:spcBef>
                <a:spcPts val="600"/>
              </a:spcBef>
            </a:pPr>
            <a:r>
              <a:rPr lang="en-GB" sz="1800" dirty="0"/>
              <a:t>Allow more detailed or sophisticated research questions   </a:t>
            </a:r>
            <a:endParaRPr lang="en-GB" sz="1600" dirty="0"/>
          </a:p>
          <a:p>
            <a:pPr>
              <a:spcBef>
                <a:spcPts val="600"/>
              </a:spcBef>
              <a:buFont typeface="Wingdings" pitchFamily="2" charset="2"/>
              <a:buNone/>
            </a:pPr>
            <a:r>
              <a:rPr lang="en-GB" sz="2000" dirty="0"/>
              <a:t>Methodological implications</a:t>
            </a:r>
          </a:p>
          <a:p>
            <a:pPr>
              <a:spcBef>
                <a:spcPts val="600"/>
              </a:spcBef>
            </a:pPr>
            <a:r>
              <a:rPr lang="en-GB" sz="1800" dirty="0"/>
              <a:t>Dependence of sample units in time-dimension </a:t>
            </a:r>
          </a:p>
          <a:p>
            <a:pPr>
              <a:spcBef>
                <a:spcPts val="600"/>
              </a:spcBef>
            </a:pPr>
            <a:r>
              <a:rPr lang="en-GB" sz="1800" dirty="0"/>
              <a:t>Some variables might be time-constant (e.g., variable </a:t>
            </a:r>
            <a:r>
              <a:rPr lang="en-GB" sz="1800" i="1" dirty="0"/>
              <a:t>school</a:t>
            </a:r>
            <a:r>
              <a:rPr lang="en-GB" sz="1800" dirty="0"/>
              <a:t> in “males”, population size in the Penn World Table dataset)</a:t>
            </a:r>
          </a:p>
          <a:p>
            <a:pPr>
              <a:spcBef>
                <a:spcPts val="600"/>
              </a:spcBef>
            </a:pPr>
            <a:r>
              <a:rPr lang="en-GB" sz="1800" dirty="0"/>
              <a:t>Missing values</a:t>
            </a:r>
          </a:p>
          <a:p>
            <a:pPr>
              <a:spcBef>
                <a:spcPts val="600"/>
              </a:spcBef>
            </a:pPr>
            <a:endParaRPr lang="en-GB" sz="1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62B1E157-A3FC-4DCD-9D19-248F3D4C3E39}" type="slidenum">
              <a:rPr lang="de-AT" altLang="en-US"/>
              <a:pPr>
                <a:defRPr/>
              </a:pPr>
              <a:t>68</a:t>
            </a:fld>
            <a:endParaRPr lang="de-AT" altLang="en-US" dirty="0"/>
          </a:p>
        </p:txBody>
      </p:sp>
      <p:graphicFrame>
        <p:nvGraphicFramePr>
          <p:cNvPr id="39938"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39952"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GB" sz="4000" dirty="0">
                <a:latin typeface="Verdana" pitchFamily="34" charset="0"/>
              </a:rPr>
              <a:t>Examples for Fixed- and Random-effects</a:t>
            </a:r>
          </a:p>
        </p:txBody>
      </p:sp>
      <p:sp>
        <p:nvSpPr>
          <p:cNvPr id="2053" name="Textplatzhalter 17"/>
          <p:cNvSpPr>
            <a:spLocks noGrp="1"/>
          </p:cNvSpPr>
          <p:nvPr>
            <p:ph type="body" sz="half" idx="1"/>
          </p:nvPr>
        </p:nvSpPr>
        <p:spPr>
          <a:xfrm>
            <a:off x="500063" y="1600200"/>
            <a:ext cx="8104187" cy="4492625"/>
          </a:xfr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3500000" scaled="1"/>
            <a:tileRect/>
          </a:gradFill>
          <a:ln w="28575">
            <a:solidFill>
              <a:schemeClr val="accent1"/>
            </a:solidFill>
          </a:ln>
        </p:spPr>
        <p:txBody>
          <a:bodyPr/>
          <a:lstStyle/>
          <a:p>
            <a:pPr>
              <a:spcBef>
                <a:spcPts val="600"/>
              </a:spcBef>
              <a:buFont typeface="Wingdings" pitchFamily="2" charset="2"/>
              <a:buNone/>
              <a:defRPr/>
            </a:pPr>
            <a:r>
              <a:rPr lang="en-GB" sz="2000" dirty="0" err="1"/>
              <a:t>Grunfeld</a:t>
            </a:r>
            <a:r>
              <a:rPr lang="en-GB" sz="2000" dirty="0"/>
              <a:t> investment data: Investment model</a:t>
            </a:r>
            <a:endParaRPr lang="en-GB" sz="2000" i="1" dirty="0"/>
          </a:p>
          <a:p>
            <a:pPr>
              <a:spcBef>
                <a:spcPts val="480"/>
              </a:spcBef>
              <a:buFont typeface="Wingdings" pitchFamily="2" charset="2"/>
              <a:buNone/>
              <a:defRPr/>
            </a:pPr>
            <a:r>
              <a:rPr lang="en-GB" sz="2000" i="1" dirty="0"/>
              <a:t>		</a:t>
            </a:r>
            <a:r>
              <a:rPr lang="en-GB" sz="2000" i="1" dirty="0" err="1"/>
              <a:t>I</a:t>
            </a:r>
            <a:r>
              <a:rPr lang="en-GB" sz="2000" baseline="-25000" dirty="0" err="1"/>
              <a:t>it</a:t>
            </a:r>
            <a:r>
              <a:rPr lang="en-GB" sz="2000" i="1" dirty="0"/>
              <a:t> </a:t>
            </a:r>
            <a:r>
              <a:rPr lang="en-GB" sz="2000" dirty="0"/>
              <a:t>= </a:t>
            </a:r>
            <a:r>
              <a:rPr lang="en-GB" sz="2000" i="1" dirty="0" err="1"/>
              <a:t>α</a:t>
            </a:r>
            <a:r>
              <a:rPr lang="en-GB" sz="2000" baseline="-25000" dirty="0" err="1"/>
              <a:t>i</a:t>
            </a:r>
            <a:r>
              <a:rPr lang="en-GB" sz="2000" dirty="0"/>
              <a:t> + β</a:t>
            </a:r>
            <a:r>
              <a:rPr lang="en-GB" sz="2000" baseline="-25000" dirty="0"/>
              <a:t>i1</a:t>
            </a:r>
            <a:r>
              <a:rPr lang="en-GB" sz="2000" i="1" dirty="0"/>
              <a:t>F</a:t>
            </a:r>
            <a:r>
              <a:rPr lang="en-GB" sz="2000" baseline="-25000" dirty="0"/>
              <a:t>it</a:t>
            </a:r>
            <a:r>
              <a:rPr lang="en-GB" sz="2000" i="1" dirty="0"/>
              <a:t> </a:t>
            </a:r>
            <a:r>
              <a:rPr lang="en-GB" sz="2000" dirty="0"/>
              <a:t>+ β</a:t>
            </a:r>
            <a:r>
              <a:rPr lang="en-GB" sz="2000" baseline="-25000" dirty="0"/>
              <a:t>i2</a:t>
            </a:r>
            <a:r>
              <a:rPr lang="en-GB" sz="2000" i="1" dirty="0"/>
              <a:t>C</a:t>
            </a:r>
            <a:r>
              <a:rPr lang="en-GB" sz="2000" baseline="-25000" dirty="0"/>
              <a:t>it</a:t>
            </a:r>
            <a:r>
              <a:rPr lang="en-GB" sz="2000" i="1" dirty="0"/>
              <a:t> </a:t>
            </a:r>
            <a:r>
              <a:rPr lang="en-GB" sz="2000" dirty="0"/>
              <a:t>+ </a:t>
            </a:r>
            <a:r>
              <a:rPr lang="en-GB" sz="2000" i="1" dirty="0" err="1"/>
              <a:t>u</a:t>
            </a:r>
            <a:r>
              <a:rPr lang="en-GB" sz="2000" baseline="-25000" dirty="0" err="1"/>
              <a:t>it</a:t>
            </a:r>
            <a:endParaRPr lang="en-GB" sz="2000" dirty="0"/>
          </a:p>
          <a:p>
            <a:pPr lvl="1">
              <a:spcBef>
                <a:spcPts val="480"/>
              </a:spcBef>
              <a:buFont typeface="Wingdings" pitchFamily="2" charset="2"/>
              <a:buNone/>
              <a:defRPr/>
            </a:pPr>
            <a:r>
              <a:rPr lang="en-GB" sz="1800" dirty="0"/>
              <a:t>with </a:t>
            </a:r>
            <a:r>
              <a:rPr lang="en-GB" sz="1800" i="1" dirty="0"/>
              <a:t>F</a:t>
            </a:r>
            <a:r>
              <a:rPr lang="en-GB" sz="1800" baseline="-25000" dirty="0"/>
              <a:t>it</a:t>
            </a:r>
            <a:r>
              <a:rPr lang="en-GB" sz="1800" dirty="0"/>
              <a:t>: market value, </a:t>
            </a:r>
            <a:r>
              <a:rPr lang="en-GB" sz="1800" i="1" dirty="0"/>
              <a:t>C</a:t>
            </a:r>
            <a:r>
              <a:rPr lang="en-GB" sz="1800" baseline="-25000" dirty="0"/>
              <a:t>it</a:t>
            </a:r>
            <a:r>
              <a:rPr lang="en-GB" sz="1800" dirty="0"/>
              <a:t>: value of stock of plant and equipment, both of firm </a:t>
            </a:r>
            <a:r>
              <a:rPr lang="en-GB" sz="1800" i="1" dirty="0" err="1"/>
              <a:t>i</a:t>
            </a:r>
            <a:r>
              <a:rPr lang="en-GB" sz="1800" dirty="0"/>
              <a:t> at the end of year </a:t>
            </a:r>
            <a:r>
              <a:rPr lang="en-GB" sz="1800" i="1" dirty="0"/>
              <a:t>t</a:t>
            </a:r>
            <a:r>
              <a:rPr lang="en-GB" sz="1800" dirty="0"/>
              <a:t>-1</a:t>
            </a:r>
          </a:p>
          <a:p>
            <a:pPr lvl="1">
              <a:spcBef>
                <a:spcPts val="600"/>
              </a:spcBef>
              <a:defRPr/>
            </a:pPr>
            <a:r>
              <a:rPr lang="en-GB" sz="1800" i="1" dirty="0"/>
              <a:t>N</a:t>
            </a:r>
            <a:r>
              <a:rPr lang="en-GB" sz="1800" dirty="0"/>
              <a:t> = 10 firms, </a:t>
            </a:r>
            <a:r>
              <a:rPr lang="en-GB" sz="1800" i="1" dirty="0"/>
              <a:t>T </a:t>
            </a:r>
            <a:r>
              <a:rPr lang="en-GB" sz="1800" dirty="0"/>
              <a:t>= 20 yearly observations </a:t>
            </a:r>
          </a:p>
          <a:p>
            <a:pPr lvl="1">
              <a:spcBef>
                <a:spcPts val="600"/>
              </a:spcBef>
              <a:defRPr/>
            </a:pPr>
            <a:r>
              <a:rPr lang="en-GB" sz="1800" dirty="0"/>
              <a:t>Fixed effects </a:t>
            </a:r>
            <a:r>
              <a:rPr lang="en-GB" sz="1800" i="1" dirty="0" err="1"/>
              <a:t>α</a:t>
            </a:r>
            <a:r>
              <a:rPr lang="en-GB" sz="1800" baseline="-25000" dirty="0" err="1"/>
              <a:t>i</a:t>
            </a:r>
            <a:r>
              <a:rPr lang="en-GB" sz="1800" dirty="0"/>
              <a:t> allow for firm-specific, time-constant factors </a:t>
            </a:r>
          </a:p>
          <a:p>
            <a:pPr eaLnBrk="1" fontAlgn="t" hangingPunct="1">
              <a:spcBef>
                <a:spcPts val="300"/>
              </a:spcBef>
              <a:buFont typeface="Wingdings" pitchFamily="2" charset="2"/>
              <a:buNone/>
              <a:defRPr/>
            </a:pPr>
            <a:r>
              <a:rPr lang="en-GB" sz="2000" dirty="0"/>
              <a:t>Wage equation</a:t>
            </a:r>
          </a:p>
          <a:p>
            <a:pPr>
              <a:spcBef>
                <a:spcPts val="300"/>
              </a:spcBef>
              <a:buFont typeface="Wingdings" pitchFamily="2" charset="2"/>
              <a:buNone/>
              <a:defRPr/>
            </a:pPr>
            <a:r>
              <a:rPr lang="en-GB" sz="2000" i="1" dirty="0"/>
              <a:t>		</a:t>
            </a:r>
            <a:r>
              <a:rPr lang="en-GB" sz="2000" i="1" dirty="0" err="1"/>
              <a:t>wage</a:t>
            </a:r>
            <a:r>
              <a:rPr lang="en-GB" sz="2000" baseline="-25000" dirty="0" err="1"/>
              <a:t>it</a:t>
            </a:r>
            <a:r>
              <a:rPr lang="en-GB" sz="2000" dirty="0"/>
              <a:t> = β</a:t>
            </a:r>
            <a:r>
              <a:rPr lang="en-GB" sz="2000" baseline="-25000" dirty="0"/>
              <a:t>1</a:t>
            </a:r>
            <a:r>
              <a:rPr lang="en-GB" sz="2000" dirty="0"/>
              <a:t> + β</a:t>
            </a:r>
            <a:r>
              <a:rPr lang="en-GB" sz="2000" baseline="-25000" dirty="0"/>
              <a:t>2</a:t>
            </a:r>
            <a:r>
              <a:rPr lang="en-GB" sz="2000" dirty="0"/>
              <a:t> </a:t>
            </a:r>
            <a:r>
              <a:rPr lang="en-GB" sz="2000" i="1" dirty="0" err="1"/>
              <a:t>exper</a:t>
            </a:r>
            <a:r>
              <a:rPr lang="en-GB" sz="2000" baseline="-25000" dirty="0" err="1"/>
              <a:t>it</a:t>
            </a:r>
            <a:r>
              <a:rPr lang="en-GB" sz="2000" i="1" dirty="0"/>
              <a:t> + </a:t>
            </a:r>
            <a:r>
              <a:rPr lang="en-GB" sz="2000" dirty="0"/>
              <a:t>β</a:t>
            </a:r>
            <a:r>
              <a:rPr lang="en-GB" sz="2000" baseline="-25000" dirty="0"/>
              <a:t>3</a:t>
            </a:r>
            <a:r>
              <a:rPr lang="en-GB" sz="2000" dirty="0"/>
              <a:t> </a:t>
            </a:r>
            <a:r>
              <a:rPr lang="en-GB" sz="2000" i="1" dirty="0"/>
              <a:t>exper2</a:t>
            </a:r>
            <a:r>
              <a:rPr lang="en-GB" sz="2000" baseline="-25000" dirty="0"/>
              <a:t>it</a:t>
            </a:r>
            <a:r>
              <a:rPr lang="en-GB" sz="2000" dirty="0"/>
              <a:t> + β</a:t>
            </a:r>
            <a:r>
              <a:rPr lang="en-GB" sz="2000" baseline="-25000" dirty="0"/>
              <a:t>4</a:t>
            </a:r>
            <a:r>
              <a:rPr lang="en-GB" sz="2000" dirty="0"/>
              <a:t> </a:t>
            </a:r>
            <a:r>
              <a:rPr lang="en-GB" sz="2000" i="1" dirty="0" err="1"/>
              <a:t>school</a:t>
            </a:r>
            <a:r>
              <a:rPr lang="en-GB" sz="2000" baseline="-25000" dirty="0" err="1"/>
              <a:t>it</a:t>
            </a:r>
            <a:r>
              <a:rPr lang="en-GB" sz="2000" dirty="0"/>
              <a:t> + β</a:t>
            </a:r>
            <a:r>
              <a:rPr lang="en-GB" sz="2000" baseline="-25000" dirty="0"/>
              <a:t>5</a:t>
            </a:r>
            <a:r>
              <a:rPr lang="en-GB" sz="2000" dirty="0"/>
              <a:t> </a:t>
            </a:r>
            <a:r>
              <a:rPr lang="en-GB" sz="2000" i="1" dirty="0" err="1"/>
              <a:t>union</a:t>
            </a:r>
            <a:r>
              <a:rPr lang="en-GB" sz="2000" baseline="-25000" dirty="0" err="1"/>
              <a:t>it</a:t>
            </a:r>
            <a:r>
              <a:rPr lang="en-GB" sz="2000" dirty="0"/>
              <a:t> </a:t>
            </a:r>
          </a:p>
          <a:p>
            <a:pPr>
              <a:spcBef>
                <a:spcPts val="300"/>
              </a:spcBef>
              <a:buFont typeface="Wingdings" pitchFamily="2" charset="2"/>
              <a:buNone/>
              <a:defRPr/>
            </a:pPr>
            <a:r>
              <a:rPr lang="en-GB" sz="2000" dirty="0"/>
              <a:t>		 + β</a:t>
            </a:r>
            <a:r>
              <a:rPr lang="en-GB" sz="2000" baseline="-25000" dirty="0"/>
              <a:t>6</a:t>
            </a:r>
            <a:r>
              <a:rPr lang="en-GB" sz="2000" dirty="0"/>
              <a:t> </a:t>
            </a:r>
            <a:r>
              <a:rPr lang="en-GB" sz="2000" i="1" dirty="0" err="1"/>
              <a:t>mar</a:t>
            </a:r>
            <a:r>
              <a:rPr lang="en-GB" sz="2000" baseline="-25000" dirty="0" err="1"/>
              <a:t>it</a:t>
            </a:r>
            <a:r>
              <a:rPr lang="en-GB" sz="2000" dirty="0"/>
              <a:t> + β</a:t>
            </a:r>
            <a:r>
              <a:rPr lang="en-GB" sz="2000" baseline="-25000" dirty="0"/>
              <a:t>7</a:t>
            </a:r>
            <a:r>
              <a:rPr lang="en-GB" sz="2000" dirty="0"/>
              <a:t> </a:t>
            </a:r>
            <a:r>
              <a:rPr lang="en-GB" sz="2000" i="1" dirty="0" err="1"/>
              <a:t>black</a:t>
            </a:r>
            <a:r>
              <a:rPr lang="en-GB" sz="2000" baseline="-25000" dirty="0" err="1"/>
              <a:t>it</a:t>
            </a:r>
            <a:r>
              <a:rPr lang="en-GB" sz="2000" dirty="0"/>
              <a:t> + β</a:t>
            </a:r>
            <a:r>
              <a:rPr lang="en-GB" sz="2000" baseline="-25000" dirty="0"/>
              <a:t>8</a:t>
            </a:r>
            <a:r>
              <a:rPr lang="en-GB" sz="2000" dirty="0"/>
              <a:t> </a:t>
            </a:r>
            <a:r>
              <a:rPr lang="en-GB" sz="2000" i="1" dirty="0" err="1"/>
              <a:t>rural</a:t>
            </a:r>
            <a:r>
              <a:rPr lang="en-GB" sz="2000" baseline="-25000" dirty="0" err="1"/>
              <a:t>it</a:t>
            </a:r>
            <a:r>
              <a:rPr lang="en-GB" sz="2000" dirty="0"/>
              <a:t> + </a:t>
            </a:r>
            <a:r>
              <a:rPr lang="en-GB" sz="2000" i="1" dirty="0" err="1"/>
              <a:t>α</a:t>
            </a:r>
            <a:r>
              <a:rPr lang="en-GB" sz="2000" baseline="-25000" dirty="0" err="1"/>
              <a:t>i</a:t>
            </a:r>
            <a:r>
              <a:rPr lang="en-GB" sz="2000" dirty="0"/>
              <a:t> + </a:t>
            </a:r>
            <a:r>
              <a:rPr lang="en-GB" sz="2000" i="1" dirty="0" err="1"/>
              <a:t>u</a:t>
            </a:r>
            <a:r>
              <a:rPr lang="en-GB" sz="2000" baseline="-25000" dirty="0" err="1"/>
              <a:t>it</a:t>
            </a:r>
            <a:endParaRPr lang="en-GB" sz="2000" baseline="-25000" dirty="0"/>
          </a:p>
          <a:p>
            <a:pPr>
              <a:spcBef>
                <a:spcPts val="600"/>
              </a:spcBef>
              <a:buFont typeface="Wingdings" pitchFamily="2" charset="2"/>
              <a:buNone/>
              <a:defRPr/>
            </a:pPr>
            <a:r>
              <a:rPr lang="en-GB" sz="2000" dirty="0"/>
              <a:t>	with composite error </a:t>
            </a:r>
            <a:r>
              <a:rPr lang="en-GB" sz="2000" i="1" dirty="0" err="1"/>
              <a:t>ε</a:t>
            </a:r>
            <a:r>
              <a:rPr lang="en-GB" sz="2000" baseline="-25000" dirty="0" err="1"/>
              <a:t>it</a:t>
            </a:r>
            <a:r>
              <a:rPr lang="en-GB" sz="2000" dirty="0"/>
              <a:t> = </a:t>
            </a:r>
            <a:r>
              <a:rPr lang="en-GB" sz="2000" i="1" dirty="0" err="1"/>
              <a:t>α</a:t>
            </a:r>
            <a:r>
              <a:rPr lang="en-GB" sz="2000" baseline="-25000" dirty="0" err="1"/>
              <a:t>i</a:t>
            </a:r>
            <a:r>
              <a:rPr lang="en-GB" sz="2000" dirty="0"/>
              <a:t> + </a:t>
            </a:r>
            <a:r>
              <a:rPr lang="en-GB" sz="2000" i="1" dirty="0" err="1"/>
              <a:t>u</a:t>
            </a:r>
            <a:r>
              <a:rPr lang="en-GB" sz="2000" baseline="-25000" dirty="0" err="1"/>
              <a:t>it</a:t>
            </a:r>
            <a:endParaRPr lang="en-GB" sz="2000" dirty="0"/>
          </a:p>
          <a:p>
            <a:pPr lvl="1">
              <a:spcBef>
                <a:spcPts val="300"/>
              </a:spcBef>
              <a:defRPr/>
            </a:pPr>
            <a:r>
              <a:rPr lang="en-GB" sz="1800" i="1" dirty="0" err="1"/>
              <a:t>α</a:t>
            </a:r>
            <a:r>
              <a:rPr lang="en-GB" sz="1800" baseline="-25000" dirty="0" err="1"/>
              <a:t>i</a:t>
            </a:r>
            <a:r>
              <a:rPr lang="en-GB" sz="1800" dirty="0"/>
              <a:t>: unit-specific parameter for each of 545 units</a:t>
            </a:r>
          </a:p>
          <a:p>
            <a:pPr lvl="1">
              <a:spcBef>
                <a:spcPts val="300"/>
              </a:spcBef>
              <a:defRPr/>
            </a:pPr>
            <a:r>
              <a:rPr lang="en-GB" sz="1800" dirty="0"/>
              <a:t>Time-constant factors </a:t>
            </a:r>
            <a:r>
              <a:rPr lang="en-GB" sz="1800" i="1" dirty="0" err="1"/>
              <a:t>α</a:t>
            </a:r>
            <a:r>
              <a:rPr lang="en-GB" sz="1800" baseline="-25000" dirty="0" err="1"/>
              <a:t>i</a:t>
            </a:r>
            <a:r>
              <a:rPr lang="en-GB" sz="1800" dirty="0"/>
              <a:t>: stochastic variables with identical distribution</a:t>
            </a:r>
          </a:p>
          <a:p>
            <a:pPr lvl="1">
              <a:spcBef>
                <a:spcPts val="300"/>
              </a:spcBef>
              <a:defRPr/>
            </a:pPr>
            <a:r>
              <a:rPr lang="en-GB" sz="1800" dirty="0"/>
              <a:t>Regressors are uncorrelated with </a:t>
            </a:r>
            <a:r>
              <a:rPr lang="en-GB" sz="1800" i="1" dirty="0" err="1"/>
              <a:t>u</a:t>
            </a:r>
            <a:r>
              <a:rPr lang="en-GB" sz="1800" baseline="-25000" dirty="0" err="1"/>
              <a:t>it</a:t>
            </a:r>
            <a:endParaRPr lang="en-GB" sz="1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740136DB-8C99-494F-A652-C89B7CAB0233}" type="slidenum">
              <a:rPr lang="de-AT" altLang="en-US"/>
              <a:pPr>
                <a:defRPr/>
              </a:pPr>
              <a:t>69</a:t>
            </a:fld>
            <a:endParaRPr lang="de-AT" altLang="en-US" dirty="0"/>
          </a:p>
        </p:txBody>
      </p:sp>
      <p:graphicFrame>
        <p:nvGraphicFramePr>
          <p:cNvPr id="16386"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28368"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5" name="Rectangle 2"/>
          <p:cNvSpPr>
            <a:spLocks noGrp="1" noChangeArrowheads="1"/>
          </p:cNvSpPr>
          <p:nvPr>
            <p:ph type="title"/>
          </p:nvPr>
        </p:nvSpPr>
        <p:spPr/>
        <p:txBody>
          <a:bodyPr/>
          <a:lstStyle/>
          <a:p>
            <a:r>
              <a:rPr lang="en-GB" sz="4000">
                <a:latin typeface="Verdana" pitchFamily="34" charset="0"/>
              </a:rPr>
              <a:t>GIV and TSLS Estimator </a:t>
            </a:r>
          </a:p>
        </p:txBody>
      </p:sp>
      <p:sp>
        <p:nvSpPr>
          <p:cNvPr id="1029" name="Textplatzhalter 17"/>
          <p:cNvSpPr>
            <a:spLocks noGrp="1"/>
          </p:cNvSpPr>
          <p:nvPr>
            <p:ph type="body" sz="half" idx="1"/>
          </p:nvPr>
        </p:nvSpPr>
        <p:spPr>
          <a:xfrm>
            <a:off x="500063" y="1600200"/>
            <a:ext cx="7960369" cy="4400550"/>
          </a:xfrm>
        </p:spPr>
        <p:txBody>
          <a:bodyPr/>
          <a:lstStyle/>
          <a:p>
            <a:pPr marL="571500" indent="-571500" eaLnBrk="1" hangingPunct="1">
              <a:buSzPct val="100000"/>
              <a:buFont typeface="Wingdings" pitchFamily="2" charset="2"/>
              <a:buNone/>
              <a:defRPr/>
            </a:pPr>
            <a:r>
              <a:rPr lang="en-GB" sz="2000" dirty="0"/>
              <a:t>Optimal weighting matrix: </a:t>
            </a:r>
            <a:r>
              <a:rPr lang="en-GB" sz="2000" i="1" dirty="0" err="1"/>
              <a:t>W</a:t>
            </a:r>
            <a:r>
              <a:rPr lang="en-GB" sz="2000" baseline="-25000" dirty="0" err="1"/>
              <a:t>N</a:t>
            </a:r>
            <a:r>
              <a:rPr lang="en-GB" sz="2000" baseline="30000" dirty="0" err="1"/>
              <a:t>opt</a:t>
            </a:r>
            <a:r>
              <a:rPr lang="en-GB" sz="2000" dirty="0"/>
              <a:t> = [1/</a:t>
            </a:r>
            <a:r>
              <a:rPr lang="en-GB" sz="2000" i="1" dirty="0"/>
              <a:t>N</a:t>
            </a:r>
            <a:r>
              <a:rPr lang="en-GB" sz="2000" dirty="0"/>
              <a:t>(Z’Z)]</a:t>
            </a:r>
            <a:r>
              <a:rPr lang="en-GB" sz="2000" baseline="30000" dirty="0"/>
              <a:t>-1</a:t>
            </a:r>
            <a:r>
              <a:rPr lang="en-GB" sz="2000" dirty="0"/>
              <a:t>; corresponds to the most efficient IV estimator</a:t>
            </a:r>
            <a:endParaRPr lang="en-GB" sz="2000" i="1" dirty="0">
              <a:solidFill>
                <a:schemeClr val="accent3">
                  <a:lumMod val="65000"/>
                </a:schemeClr>
              </a:solidFill>
            </a:endParaRPr>
          </a:p>
          <a:p>
            <a:pPr marL="571500" indent="-571500" eaLnBrk="1" hangingPunct="1">
              <a:buSzPct val="100000"/>
              <a:buFont typeface="Wingdings" pitchFamily="2" charset="2"/>
              <a:buNone/>
              <a:defRPr/>
            </a:pPr>
            <a:endParaRPr lang="en-GB" sz="2000" dirty="0">
              <a:cs typeface="Arial" charset="0"/>
            </a:endParaRPr>
          </a:p>
          <a:p>
            <a:pPr>
              <a:spcBef>
                <a:spcPts val="600"/>
              </a:spcBef>
              <a:defRPr/>
            </a:pPr>
            <a:r>
              <a:rPr lang="en-GB" sz="2000" dirty="0"/>
              <a:t>If the error terms are heteroskedastic or autocorrelated, the optimal weighting matrix has to be adapted</a:t>
            </a:r>
          </a:p>
          <a:p>
            <a:pPr>
              <a:spcBef>
                <a:spcPts val="600"/>
              </a:spcBef>
              <a:defRPr/>
            </a:pPr>
            <a:r>
              <a:rPr lang="en-GB" sz="2000" dirty="0"/>
              <a:t>Regression of each regressor, i.e., each column of </a:t>
            </a:r>
            <a:r>
              <a:rPr lang="en-GB" sz="2000" i="1" dirty="0"/>
              <a:t>X</a:t>
            </a:r>
            <a:r>
              <a:rPr lang="en-GB" sz="2000" dirty="0"/>
              <a:t>, on </a:t>
            </a:r>
            <a:r>
              <a:rPr lang="en-GB" sz="2000" i="1" dirty="0"/>
              <a:t>Z</a:t>
            </a:r>
            <a:r>
              <a:rPr lang="en-GB" sz="2000" dirty="0"/>
              <a:t>, i.e., on the </a:t>
            </a:r>
            <a:r>
              <a:rPr lang="en-GB" sz="2000" i="1" dirty="0"/>
              <a:t>R</a:t>
            </a:r>
            <a:r>
              <a:rPr lang="en-GB" sz="2000" dirty="0"/>
              <a:t> column of </a:t>
            </a:r>
            <a:r>
              <a:rPr lang="en-GB" sz="2000" i="1" dirty="0"/>
              <a:t>Z</a:t>
            </a:r>
            <a:r>
              <a:rPr lang="en-GB" sz="2000" dirty="0"/>
              <a:t>, results in                                 and </a:t>
            </a:r>
          </a:p>
          <a:p>
            <a:pPr>
              <a:spcBef>
                <a:spcPts val="600"/>
              </a:spcBef>
              <a:defRPr/>
            </a:pPr>
            <a:endParaRPr lang="en-GB" sz="2400" dirty="0"/>
          </a:p>
          <a:p>
            <a:pPr>
              <a:spcBef>
                <a:spcPts val="600"/>
              </a:spcBef>
              <a:defRPr/>
            </a:pPr>
            <a:r>
              <a:rPr lang="en-GB" sz="2000" dirty="0">
                <a:cs typeface="Arial" charset="0"/>
              </a:rPr>
              <a:t>This explains why the GIV estimator is also called “two stage least squares” (TSLS) estimator:</a:t>
            </a:r>
          </a:p>
          <a:p>
            <a:pPr marL="784225" lvl="1" indent="-457200">
              <a:spcBef>
                <a:spcPts val="600"/>
              </a:spcBef>
              <a:buSzPct val="100000"/>
              <a:buFont typeface="+mj-lt"/>
              <a:buAutoNum type="arabicPeriod"/>
              <a:defRPr/>
            </a:pPr>
            <a:r>
              <a:rPr lang="en-GB" sz="1800" dirty="0">
                <a:cs typeface="Arial" charset="0"/>
              </a:rPr>
              <a:t>First step: regress each </a:t>
            </a:r>
            <a:r>
              <a:rPr lang="en-GB" sz="1800" dirty="0"/>
              <a:t>column of </a:t>
            </a:r>
            <a:r>
              <a:rPr lang="en-GB" sz="1800" i="1" dirty="0"/>
              <a:t>X</a:t>
            </a:r>
            <a:r>
              <a:rPr lang="en-GB" sz="1800" dirty="0"/>
              <a:t> on </a:t>
            </a:r>
            <a:r>
              <a:rPr lang="en-GB" sz="1800" i="1" dirty="0"/>
              <a:t>Z</a:t>
            </a:r>
            <a:r>
              <a:rPr lang="en-GB" sz="1800" dirty="0"/>
              <a:t> </a:t>
            </a:r>
          </a:p>
          <a:p>
            <a:pPr marL="784225" lvl="1" indent="-457200">
              <a:spcBef>
                <a:spcPts val="600"/>
              </a:spcBef>
              <a:buSzPct val="100000"/>
              <a:buFont typeface="+mj-lt"/>
              <a:buAutoNum type="arabicPeriod"/>
              <a:defRPr/>
            </a:pPr>
            <a:r>
              <a:rPr lang="en-GB" sz="1800" dirty="0"/>
              <a:t>Second step: regress </a:t>
            </a:r>
            <a:r>
              <a:rPr lang="en-GB" sz="1800" i="1" dirty="0"/>
              <a:t>y</a:t>
            </a:r>
            <a:r>
              <a:rPr lang="en-GB" sz="1800" dirty="0"/>
              <a:t> on predictions of </a:t>
            </a:r>
            <a:r>
              <a:rPr lang="en-GB" sz="1800" i="1" dirty="0"/>
              <a:t>X</a:t>
            </a:r>
          </a:p>
          <a:p>
            <a:pPr>
              <a:spcBef>
                <a:spcPts val="600"/>
              </a:spcBef>
              <a:defRPr/>
            </a:pPr>
            <a:endParaRPr lang="en-US" sz="2000" dirty="0"/>
          </a:p>
          <a:p>
            <a:pPr>
              <a:spcBef>
                <a:spcPts val="600"/>
              </a:spcBef>
              <a:buFont typeface="Wingdings" pitchFamily="2" charset="2"/>
              <a:buNone/>
              <a:defRPr/>
            </a:pPr>
            <a:endParaRPr lang="en-US" sz="2800" dirty="0"/>
          </a:p>
          <a:p>
            <a:pPr>
              <a:spcBef>
                <a:spcPts val="600"/>
              </a:spcBef>
              <a:buFont typeface="Wingdings" pitchFamily="2" charset="2"/>
              <a:buNone/>
              <a:defRPr/>
            </a:pPr>
            <a:endParaRPr lang="en-US" sz="2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8C995A4B-86FA-46F5-930E-BAF6AA4585EA}" type="slidenum">
              <a:rPr lang="de-AT" altLang="en-US"/>
              <a:pPr>
                <a:defRPr/>
              </a:pPr>
              <a:t>7</a:t>
            </a:fld>
            <a:endParaRPr lang="de-AT" altLang="en-US"/>
          </a:p>
        </p:txBody>
      </p:sp>
      <p:graphicFrame>
        <p:nvGraphicFramePr>
          <p:cNvPr id="2253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7604" name="Formel" r:id="rId4" imgW="114151" imgH="215619" progId="Equation.3">
                  <p:embed/>
                </p:oleObj>
              </mc:Choice>
              <mc:Fallback>
                <p:oleObj name="Formel" r:id="rId4" imgW="114151" imgH="215619" progId="Equation.3">
                  <p:embed/>
                  <p:pic>
                    <p:nvPicPr>
                      <p:cNvPr id="2253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1" name="Object 5"/>
          <p:cNvGraphicFramePr>
            <a:graphicFrameLocks noChangeAspect="1"/>
          </p:cNvGraphicFramePr>
          <p:nvPr/>
        </p:nvGraphicFramePr>
        <p:xfrm>
          <a:off x="1403350" y="2203450"/>
          <a:ext cx="5154613" cy="539750"/>
        </p:xfrm>
        <a:graphic>
          <a:graphicData uri="http://schemas.openxmlformats.org/presentationml/2006/ole">
            <mc:AlternateContent xmlns:mc="http://schemas.openxmlformats.org/markup-compatibility/2006">
              <mc:Choice xmlns:v="urn:schemas-microsoft-com:vml" Requires="v">
                <p:oleObj spid="_x0000_s237605" name="Equation" r:id="rId6" imgW="2425680" imgH="253800" progId="Equation.DSMT4">
                  <p:embed/>
                </p:oleObj>
              </mc:Choice>
              <mc:Fallback>
                <p:oleObj name="Equation" r:id="rId6" imgW="2425680" imgH="253800" progId="Equation.DSMT4">
                  <p:embed/>
                  <p:pic>
                    <p:nvPicPr>
                      <p:cNvPr id="22531"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03350" y="2203450"/>
                        <a:ext cx="5154613" cy="539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2" name="Object 4"/>
          <p:cNvGraphicFramePr>
            <a:graphicFrameLocks noChangeAspect="1"/>
          </p:cNvGraphicFramePr>
          <p:nvPr/>
        </p:nvGraphicFramePr>
        <p:xfrm>
          <a:off x="4549427" y="3620448"/>
          <a:ext cx="2182813" cy="431800"/>
        </p:xfrm>
        <a:graphic>
          <a:graphicData uri="http://schemas.openxmlformats.org/presentationml/2006/ole">
            <mc:AlternateContent xmlns:mc="http://schemas.openxmlformats.org/markup-compatibility/2006">
              <mc:Choice xmlns:v="urn:schemas-microsoft-com:vml" Requires="v">
                <p:oleObj spid="_x0000_s237606" name="Equation" r:id="rId8" imgW="1218960" imgH="241200" progId="Equation.DSMT4">
                  <p:embed/>
                </p:oleObj>
              </mc:Choice>
              <mc:Fallback>
                <p:oleObj name="Equation" r:id="rId8" imgW="1218960" imgH="241200" progId="Equation.DSMT4">
                  <p:embed/>
                  <p:pic>
                    <p:nvPicPr>
                      <p:cNvPr id="22532" name="Object 4"/>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49427" y="3620448"/>
                        <a:ext cx="2182813" cy="431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3" name="Object 6"/>
          <p:cNvGraphicFramePr>
            <a:graphicFrameLocks noChangeAspect="1"/>
          </p:cNvGraphicFramePr>
          <p:nvPr/>
        </p:nvGraphicFramePr>
        <p:xfrm>
          <a:off x="4514850" y="3340100"/>
          <a:ext cx="114300" cy="177800"/>
        </p:xfrm>
        <a:graphic>
          <a:graphicData uri="http://schemas.openxmlformats.org/presentationml/2006/ole">
            <mc:AlternateContent xmlns:mc="http://schemas.openxmlformats.org/markup-compatibility/2006">
              <mc:Choice xmlns:v="urn:schemas-microsoft-com:vml" Requires="v">
                <p:oleObj spid="_x0000_s237607" name="Equation" r:id="rId10" imgW="914400" imgH="198720" progId="Equation.DSMT4">
                  <p:embed/>
                </p:oleObj>
              </mc:Choice>
              <mc:Fallback>
                <p:oleObj name="Equation" r:id="rId10" imgW="914400" imgH="198720" progId="Equation.DSMT4">
                  <p:embed/>
                  <p:pic>
                    <p:nvPicPr>
                      <p:cNvPr id="22533" name="Object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514850" y="33401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4" name="Object 6"/>
          <p:cNvGraphicFramePr>
            <a:graphicFrameLocks noChangeAspect="1"/>
          </p:cNvGraphicFramePr>
          <p:nvPr/>
        </p:nvGraphicFramePr>
        <p:xfrm>
          <a:off x="1403350" y="3987800"/>
          <a:ext cx="2320925" cy="539750"/>
        </p:xfrm>
        <a:graphic>
          <a:graphicData uri="http://schemas.openxmlformats.org/presentationml/2006/ole">
            <mc:AlternateContent xmlns:mc="http://schemas.openxmlformats.org/markup-compatibility/2006">
              <mc:Choice xmlns:v="urn:schemas-microsoft-com:vml" Requires="v">
                <p:oleObj spid="_x0000_s237608" name="Equation" r:id="rId12" imgW="1091880" imgH="253800" progId="Equation.DSMT4">
                  <p:embed/>
                </p:oleObj>
              </mc:Choice>
              <mc:Fallback>
                <p:oleObj name="Equation" r:id="rId12" imgW="1091880" imgH="253800" progId="Equation.DSMT4">
                  <p:embed/>
                  <p:pic>
                    <p:nvPicPr>
                      <p:cNvPr id="22534" name="Object 6"/>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403350" y="3987800"/>
                        <a:ext cx="2320925" cy="5397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10833706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GB" sz="4000" dirty="0">
                <a:latin typeface="Verdana" pitchFamily="34" charset="0"/>
              </a:rPr>
              <a:t>Models for Panel Data</a:t>
            </a:r>
          </a:p>
        </p:txBody>
      </p:sp>
      <p:sp>
        <p:nvSpPr>
          <p:cNvPr id="63491" name="Textplatzhalter 17"/>
          <p:cNvSpPr>
            <a:spLocks noGrp="1"/>
          </p:cNvSpPr>
          <p:nvPr>
            <p:ph type="body" sz="half" idx="1"/>
          </p:nvPr>
        </p:nvSpPr>
        <p:spPr>
          <a:xfrm>
            <a:off x="500063" y="1600200"/>
            <a:ext cx="7858125" cy="4400550"/>
          </a:xfrm>
        </p:spPr>
        <p:txBody>
          <a:bodyPr/>
          <a:lstStyle/>
          <a:p>
            <a:pPr>
              <a:spcBef>
                <a:spcPts val="300"/>
              </a:spcBef>
              <a:buFont typeface="Wingdings" pitchFamily="2" charset="2"/>
              <a:buNone/>
            </a:pPr>
            <a:r>
              <a:rPr lang="en-GB" sz="2000" dirty="0"/>
              <a:t>Model for </a:t>
            </a:r>
            <a:r>
              <a:rPr lang="en-GB" sz="2000" i="1" dirty="0"/>
              <a:t>y</a:t>
            </a:r>
            <a:r>
              <a:rPr lang="en-GB" sz="2000" dirty="0"/>
              <a:t>, based on panel data from </a:t>
            </a:r>
            <a:r>
              <a:rPr lang="en-GB" sz="2000" i="1" dirty="0"/>
              <a:t>N </a:t>
            </a:r>
            <a:r>
              <a:rPr lang="en-GB" sz="2000" dirty="0"/>
              <a:t>cross-sectional units and </a:t>
            </a:r>
            <a:r>
              <a:rPr lang="en-GB" sz="2000" i="1" dirty="0"/>
              <a:t>T</a:t>
            </a:r>
            <a:r>
              <a:rPr lang="en-GB" sz="2000" dirty="0"/>
              <a:t> periods</a:t>
            </a:r>
          </a:p>
          <a:p>
            <a:pPr>
              <a:spcBef>
                <a:spcPts val="300"/>
              </a:spcBef>
              <a:buFont typeface="Wingdings" pitchFamily="2" charset="2"/>
              <a:buNone/>
            </a:pPr>
            <a:r>
              <a:rPr lang="en-GB" sz="2000" dirty="0"/>
              <a:t>		</a:t>
            </a:r>
            <a:r>
              <a:rPr lang="en-GB" sz="2000" i="1" dirty="0" err="1"/>
              <a:t>y</a:t>
            </a:r>
            <a:r>
              <a:rPr lang="en-GB" sz="2000" baseline="-25000" dirty="0" err="1"/>
              <a:t>it</a:t>
            </a:r>
            <a:r>
              <a:rPr lang="en-GB" sz="2000" dirty="0"/>
              <a:t> = β</a:t>
            </a:r>
            <a:r>
              <a:rPr lang="en-GB" sz="2000" baseline="-25000" dirty="0"/>
              <a:t>0</a:t>
            </a:r>
            <a:r>
              <a:rPr lang="en-GB" sz="2000" dirty="0"/>
              <a:t> + </a:t>
            </a:r>
            <a:r>
              <a:rPr lang="en-GB" sz="2000" i="1" dirty="0"/>
              <a:t>x</a:t>
            </a:r>
            <a:r>
              <a:rPr lang="en-GB" sz="2000" baseline="-25000" dirty="0"/>
              <a:t>it</a:t>
            </a:r>
            <a:r>
              <a:rPr lang="en-GB" sz="2000" dirty="0"/>
              <a:t>’β</a:t>
            </a:r>
            <a:r>
              <a:rPr lang="en-GB" sz="2000" baseline="-25000" dirty="0"/>
              <a:t>1</a:t>
            </a:r>
            <a:r>
              <a:rPr lang="en-GB" sz="2000" dirty="0"/>
              <a:t> + </a:t>
            </a:r>
            <a:r>
              <a:rPr lang="en-GB" sz="2000" i="1" dirty="0" err="1"/>
              <a:t>ε</a:t>
            </a:r>
            <a:r>
              <a:rPr lang="en-GB" sz="2000" baseline="-25000" dirty="0" err="1"/>
              <a:t>it</a:t>
            </a:r>
            <a:r>
              <a:rPr lang="en-GB" sz="2000" dirty="0"/>
              <a:t>   </a:t>
            </a:r>
          </a:p>
          <a:p>
            <a:pPr>
              <a:spcBef>
                <a:spcPts val="300"/>
              </a:spcBef>
              <a:buFont typeface="Wingdings" pitchFamily="2" charset="2"/>
              <a:buNone/>
            </a:pPr>
            <a:r>
              <a:rPr lang="en-GB" sz="2000" dirty="0"/>
              <a:t>	</a:t>
            </a:r>
            <a:r>
              <a:rPr lang="en-GB" sz="2000" i="1" dirty="0" err="1"/>
              <a:t>i</a:t>
            </a:r>
            <a:r>
              <a:rPr lang="en-GB" sz="2000" i="1" dirty="0"/>
              <a:t> </a:t>
            </a:r>
            <a:r>
              <a:rPr lang="en-GB" sz="2000" dirty="0"/>
              <a:t>= 1, ..., </a:t>
            </a:r>
            <a:r>
              <a:rPr lang="en-GB" sz="2000" i="1" dirty="0"/>
              <a:t>N</a:t>
            </a:r>
            <a:r>
              <a:rPr lang="en-GB" sz="2000" dirty="0"/>
              <a:t>: sample unit </a:t>
            </a:r>
          </a:p>
          <a:p>
            <a:pPr>
              <a:spcBef>
                <a:spcPts val="300"/>
              </a:spcBef>
              <a:buFont typeface="Wingdings" pitchFamily="2" charset="2"/>
              <a:buNone/>
            </a:pPr>
            <a:r>
              <a:rPr lang="en-GB" sz="2000" i="1" dirty="0"/>
              <a:t>	t </a:t>
            </a:r>
            <a:r>
              <a:rPr lang="en-GB" sz="2000" dirty="0"/>
              <a:t>= 1, ..., </a:t>
            </a:r>
            <a:r>
              <a:rPr lang="en-GB" sz="2000" i="1" dirty="0"/>
              <a:t>T</a:t>
            </a:r>
            <a:r>
              <a:rPr lang="en-GB" sz="2000" dirty="0"/>
              <a:t>: time period of sample</a:t>
            </a:r>
          </a:p>
          <a:p>
            <a:pPr>
              <a:spcBef>
                <a:spcPts val="300"/>
              </a:spcBef>
              <a:buFont typeface="Wingdings" pitchFamily="2" charset="2"/>
              <a:buNone/>
            </a:pPr>
            <a:r>
              <a:rPr lang="en-GB" sz="2000" dirty="0"/>
              <a:t>	</a:t>
            </a:r>
            <a:r>
              <a:rPr lang="en-GB" sz="2000" i="1" dirty="0" err="1"/>
              <a:t>x</a:t>
            </a:r>
            <a:r>
              <a:rPr lang="en-GB" sz="2000" baseline="-25000" dirty="0" err="1"/>
              <a:t>it</a:t>
            </a:r>
            <a:r>
              <a:rPr lang="en-GB" sz="2000" dirty="0"/>
              <a:t> and β</a:t>
            </a:r>
            <a:r>
              <a:rPr lang="en-GB" sz="2000" baseline="-25000" dirty="0"/>
              <a:t>1</a:t>
            </a:r>
            <a:r>
              <a:rPr lang="en-GB" sz="2000" dirty="0"/>
              <a:t>: </a:t>
            </a:r>
            <a:r>
              <a:rPr lang="en-GB" sz="2000" i="1" dirty="0"/>
              <a:t>K</a:t>
            </a:r>
            <a:r>
              <a:rPr lang="en-GB" sz="2000" dirty="0"/>
              <a:t>-vectors</a:t>
            </a:r>
          </a:p>
          <a:p>
            <a:pPr>
              <a:spcBef>
                <a:spcPts val="300"/>
              </a:spcBef>
            </a:pPr>
            <a:r>
              <a:rPr lang="en-GB" sz="2000" dirty="0"/>
              <a:t>β</a:t>
            </a:r>
            <a:r>
              <a:rPr lang="en-GB" sz="2000" baseline="-25000" dirty="0"/>
              <a:t>0</a:t>
            </a:r>
            <a:r>
              <a:rPr lang="en-GB" sz="2000" dirty="0"/>
              <a:t> and β</a:t>
            </a:r>
            <a:r>
              <a:rPr lang="en-GB" sz="2000" baseline="-25000" dirty="0"/>
              <a:t>1</a:t>
            </a:r>
            <a:r>
              <a:rPr lang="en-GB" sz="2000" dirty="0"/>
              <a:t>: represent intercept and </a:t>
            </a:r>
            <a:r>
              <a:rPr lang="en-GB" sz="2000" i="1" dirty="0"/>
              <a:t>K</a:t>
            </a:r>
            <a:r>
              <a:rPr lang="en-GB" sz="2000" dirty="0"/>
              <a:t> regression coefficients; are assumed to be identical for all units and all time periods</a:t>
            </a:r>
          </a:p>
          <a:p>
            <a:pPr>
              <a:spcBef>
                <a:spcPts val="300"/>
              </a:spcBef>
            </a:pPr>
            <a:r>
              <a:rPr lang="en-GB" sz="2000" i="1" dirty="0" err="1"/>
              <a:t>ε</a:t>
            </a:r>
            <a:r>
              <a:rPr lang="en-GB" sz="2000" baseline="-25000" dirty="0" err="1"/>
              <a:t>it</a:t>
            </a:r>
            <a:r>
              <a:rPr lang="en-GB" sz="2000" dirty="0"/>
              <a:t>: represents unobserved factors that may affect </a:t>
            </a:r>
            <a:r>
              <a:rPr lang="en-GB" sz="1800" i="1" dirty="0" err="1"/>
              <a:t>y</a:t>
            </a:r>
            <a:r>
              <a:rPr lang="en-GB" sz="1800" baseline="-25000" dirty="0" err="1"/>
              <a:t>it</a:t>
            </a:r>
            <a:r>
              <a:rPr lang="en-GB" sz="1800" dirty="0"/>
              <a:t> </a:t>
            </a:r>
          </a:p>
          <a:p>
            <a:pPr lvl="1">
              <a:spcBef>
                <a:spcPts val="300"/>
              </a:spcBef>
            </a:pPr>
            <a:r>
              <a:rPr lang="en-GB" sz="1800" dirty="0"/>
              <a:t>Assumption that </a:t>
            </a:r>
            <a:r>
              <a:rPr lang="en-GB" sz="1800" i="1" dirty="0" err="1"/>
              <a:t>ε</a:t>
            </a:r>
            <a:r>
              <a:rPr lang="en-GB" sz="1800" baseline="-25000" dirty="0" err="1"/>
              <a:t>it</a:t>
            </a:r>
            <a:r>
              <a:rPr lang="en-GB" sz="1800" dirty="0"/>
              <a:t> are uncorrelated over time not realistic; refer to the same unit or individual</a:t>
            </a:r>
          </a:p>
          <a:p>
            <a:pPr lvl="1">
              <a:spcBef>
                <a:spcPts val="300"/>
              </a:spcBef>
            </a:pPr>
            <a:r>
              <a:rPr lang="en-GB" sz="1800" dirty="0"/>
              <a:t>Standard errors of OLS estimates misleading, OLS estimation not efficient (does not exploit dependence structure over time)</a:t>
            </a:r>
          </a:p>
          <a:p>
            <a:pPr>
              <a:spcBef>
                <a:spcPts val="600"/>
              </a:spcBef>
              <a:buFont typeface="Wingdings" pitchFamily="2" charset="2"/>
              <a:buNone/>
            </a:pPr>
            <a:endParaRPr lang="en-GB" sz="1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08080C93-5A33-4B8A-A34A-A68C72C6F8D6}" type="slidenum">
              <a:rPr lang="de-AT" altLang="en-US"/>
              <a:pPr>
                <a:defRPr/>
              </a:pPr>
              <a:t>70</a:t>
            </a:fld>
            <a:endParaRPr lang="de-AT" alt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r>
              <a:rPr lang="en-GB" sz="4000" dirty="0">
                <a:latin typeface="Verdana" pitchFamily="34" charset="0"/>
              </a:rPr>
              <a:t>Fixed Effects Model</a:t>
            </a:r>
          </a:p>
        </p:txBody>
      </p:sp>
      <p:sp>
        <p:nvSpPr>
          <p:cNvPr id="64515" name="Textplatzhalter 17"/>
          <p:cNvSpPr>
            <a:spLocks noGrp="1"/>
          </p:cNvSpPr>
          <p:nvPr>
            <p:ph type="body" sz="half" idx="1"/>
          </p:nvPr>
        </p:nvSpPr>
        <p:spPr>
          <a:xfrm>
            <a:off x="500063" y="1600200"/>
            <a:ext cx="8032750" cy="4400550"/>
          </a:xfrm>
        </p:spPr>
        <p:txBody>
          <a:bodyPr/>
          <a:lstStyle/>
          <a:p>
            <a:pPr>
              <a:spcBef>
                <a:spcPts val="300"/>
              </a:spcBef>
              <a:buFont typeface="Wingdings" pitchFamily="2" charset="2"/>
              <a:buNone/>
            </a:pPr>
            <a:r>
              <a:rPr lang="en-GB" sz="2000" dirty="0"/>
              <a:t>The general model</a:t>
            </a:r>
          </a:p>
          <a:p>
            <a:pPr>
              <a:spcBef>
                <a:spcPts val="300"/>
              </a:spcBef>
              <a:buFont typeface="Wingdings" pitchFamily="2" charset="2"/>
              <a:buNone/>
            </a:pPr>
            <a:r>
              <a:rPr lang="en-GB" sz="2000" dirty="0"/>
              <a:t>		</a:t>
            </a:r>
            <a:r>
              <a:rPr lang="en-GB" sz="2000" i="1" dirty="0" err="1"/>
              <a:t>y</a:t>
            </a:r>
            <a:r>
              <a:rPr lang="en-GB" sz="2000" baseline="-25000" dirty="0" err="1"/>
              <a:t>it</a:t>
            </a:r>
            <a:r>
              <a:rPr lang="en-GB" sz="2000" dirty="0"/>
              <a:t> = β</a:t>
            </a:r>
            <a:r>
              <a:rPr lang="en-GB" sz="2000" baseline="-25000" dirty="0"/>
              <a:t>0</a:t>
            </a:r>
            <a:r>
              <a:rPr lang="en-GB" sz="2000" dirty="0"/>
              <a:t> + </a:t>
            </a:r>
            <a:r>
              <a:rPr lang="en-GB" sz="2000" i="1" dirty="0"/>
              <a:t>x</a:t>
            </a:r>
            <a:r>
              <a:rPr lang="en-GB" sz="2000" baseline="-25000" dirty="0"/>
              <a:t>it</a:t>
            </a:r>
            <a:r>
              <a:rPr lang="en-GB" sz="2000" dirty="0"/>
              <a:t>’β</a:t>
            </a:r>
            <a:r>
              <a:rPr lang="en-GB" sz="2000" baseline="-25000" dirty="0"/>
              <a:t>1</a:t>
            </a:r>
            <a:r>
              <a:rPr lang="en-GB" sz="2000" dirty="0"/>
              <a:t> + </a:t>
            </a:r>
            <a:r>
              <a:rPr lang="en-GB" sz="2000" i="1" dirty="0" err="1"/>
              <a:t>ε</a:t>
            </a:r>
            <a:r>
              <a:rPr lang="en-GB" sz="2000" baseline="-25000" dirty="0" err="1"/>
              <a:t>it</a:t>
            </a:r>
            <a:endParaRPr lang="en-GB" sz="2000" dirty="0"/>
          </a:p>
          <a:p>
            <a:pPr>
              <a:spcBef>
                <a:spcPts val="300"/>
              </a:spcBef>
            </a:pPr>
            <a:r>
              <a:rPr lang="en-GB" sz="2000" dirty="0"/>
              <a:t>Specification for the error terms: two components</a:t>
            </a:r>
          </a:p>
          <a:p>
            <a:pPr>
              <a:spcBef>
                <a:spcPts val="300"/>
              </a:spcBef>
              <a:buFont typeface="Wingdings" pitchFamily="2" charset="2"/>
              <a:buNone/>
            </a:pPr>
            <a:r>
              <a:rPr lang="en-GB" sz="2000" i="1" dirty="0"/>
              <a:t>		</a:t>
            </a:r>
            <a:r>
              <a:rPr lang="en-GB" sz="2000" i="1" dirty="0" err="1"/>
              <a:t>ε</a:t>
            </a:r>
            <a:r>
              <a:rPr lang="en-GB" sz="2000" baseline="-25000" dirty="0" err="1"/>
              <a:t>it</a:t>
            </a:r>
            <a:r>
              <a:rPr lang="en-GB" sz="2000" dirty="0"/>
              <a:t> = </a:t>
            </a:r>
            <a:r>
              <a:rPr lang="en-GB" sz="2000" i="1" dirty="0" err="1"/>
              <a:t>α</a:t>
            </a:r>
            <a:r>
              <a:rPr lang="en-GB" sz="2000" baseline="-25000" dirty="0" err="1"/>
              <a:t>i</a:t>
            </a:r>
            <a:r>
              <a:rPr lang="en-GB" sz="2000" dirty="0"/>
              <a:t> + </a:t>
            </a:r>
            <a:r>
              <a:rPr lang="en-GB" sz="2000" i="1" dirty="0" err="1"/>
              <a:t>u</a:t>
            </a:r>
            <a:r>
              <a:rPr lang="en-GB" sz="2000" baseline="-25000" dirty="0" err="1"/>
              <a:t>it</a:t>
            </a:r>
            <a:endParaRPr lang="en-GB" sz="2000" baseline="-25000" dirty="0"/>
          </a:p>
          <a:p>
            <a:pPr lvl="1">
              <a:spcBef>
                <a:spcPts val="300"/>
              </a:spcBef>
            </a:pPr>
            <a:r>
              <a:rPr lang="en-GB" sz="1800" i="1" dirty="0" err="1"/>
              <a:t>α</a:t>
            </a:r>
            <a:r>
              <a:rPr lang="en-GB" sz="1800" baseline="-25000" dirty="0" err="1"/>
              <a:t>i</a:t>
            </a:r>
            <a:r>
              <a:rPr lang="en-GB" sz="1800" dirty="0"/>
              <a:t> fixed, unit-specific, time-constant factors, also called unobserved (individual) heterogeneity; may be correlated with </a:t>
            </a:r>
            <a:r>
              <a:rPr lang="en-GB" sz="1800" i="1" dirty="0" err="1"/>
              <a:t>x</a:t>
            </a:r>
            <a:r>
              <a:rPr lang="en-GB" sz="1800" baseline="-25000" dirty="0" err="1"/>
              <a:t>it</a:t>
            </a:r>
            <a:endParaRPr lang="en-GB" sz="1800" dirty="0"/>
          </a:p>
          <a:p>
            <a:pPr lvl="1">
              <a:spcBef>
                <a:spcPts val="300"/>
              </a:spcBef>
            </a:pPr>
            <a:r>
              <a:rPr lang="en-GB" sz="1800" i="1" dirty="0" err="1"/>
              <a:t>u</a:t>
            </a:r>
            <a:r>
              <a:rPr lang="en-GB" sz="1800" baseline="-25000" dirty="0" err="1"/>
              <a:t>it</a:t>
            </a:r>
            <a:r>
              <a:rPr lang="en-GB" sz="1800" dirty="0"/>
              <a:t> ~ IID(0, σ</a:t>
            </a:r>
            <a:r>
              <a:rPr lang="en-GB" sz="1800" baseline="-25000" dirty="0"/>
              <a:t>u</a:t>
            </a:r>
            <a:r>
              <a:rPr lang="en-GB" sz="1800" baseline="30000" dirty="0"/>
              <a:t>2</a:t>
            </a:r>
            <a:r>
              <a:rPr lang="en-GB" sz="1800" dirty="0"/>
              <a:t>); homoskedastic, uncorrelated over time; represents unobserved factors that change over time, also called idiosyncratic or time-varying error</a:t>
            </a:r>
          </a:p>
          <a:p>
            <a:pPr lvl="1">
              <a:spcBef>
                <a:spcPts val="300"/>
              </a:spcBef>
            </a:pPr>
            <a:r>
              <a:rPr lang="en-GB" sz="1800" i="1" dirty="0" err="1"/>
              <a:t>ε</a:t>
            </a:r>
            <a:r>
              <a:rPr lang="en-GB" sz="1800" baseline="-25000" dirty="0" err="1"/>
              <a:t>it</a:t>
            </a:r>
            <a:r>
              <a:rPr lang="en-GB" sz="1800" baseline="-25000" dirty="0"/>
              <a:t> </a:t>
            </a:r>
            <a:r>
              <a:rPr lang="en-GB" sz="1800" dirty="0"/>
              <a:t>: also called composite error</a:t>
            </a:r>
          </a:p>
          <a:p>
            <a:pPr>
              <a:spcBef>
                <a:spcPts val="300"/>
              </a:spcBef>
            </a:pPr>
            <a:r>
              <a:rPr lang="en-GB" sz="2000" dirty="0"/>
              <a:t>Fixed effects (FE) model</a:t>
            </a:r>
          </a:p>
          <a:p>
            <a:pPr>
              <a:spcBef>
                <a:spcPts val="300"/>
              </a:spcBef>
              <a:buFont typeface="Wingdings" pitchFamily="2" charset="2"/>
              <a:buNone/>
            </a:pPr>
            <a:r>
              <a:rPr lang="en-GB" sz="2000" dirty="0"/>
              <a:t>		</a:t>
            </a:r>
            <a:r>
              <a:rPr lang="en-GB" sz="2000" i="1" dirty="0"/>
              <a:t> </a:t>
            </a:r>
            <a:r>
              <a:rPr lang="en-GB" sz="2000" i="1" dirty="0" err="1"/>
              <a:t>y</a:t>
            </a:r>
            <a:r>
              <a:rPr lang="en-GB" sz="2000" baseline="-25000" dirty="0" err="1"/>
              <a:t>it</a:t>
            </a:r>
            <a:r>
              <a:rPr lang="en-GB" sz="2000" dirty="0"/>
              <a:t> = </a:t>
            </a:r>
            <a:r>
              <a:rPr lang="en-GB" sz="2000" dirty="0" err="1"/>
              <a:t>Σ</a:t>
            </a:r>
            <a:r>
              <a:rPr lang="en-GB" sz="2000" baseline="-25000" dirty="0" err="1"/>
              <a:t>j</a:t>
            </a:r>
            <a:r>
              <a:rPr lang="en-GB" sz="2000" baseline="-25000" dirty="0"/>
              <a:t> </a:t>
            </a:r>
            <a:r>
              <a:rPr lang="en-GB" sz="2000" i="1" dirty="0" err="1"/>
              <a:t>α</a:t>
            </a:r>
            <a:r>
              <a:rPr lang="en-GB" sz="2000" baseline="-25000" dirty="0" err="1"/>
              <a:t>i</a:t>
            </a:r>
            <a:r>
              <a:rPr lang="en-GB" sz="2000" baseline="-25000" dirty="0"/>
              <a:t> </a:t>
            </a:r>
            <a:r>
              <a:rPr lang="en-GB" sz="2000" i="1" dirty="0" err="1"/>
              <a:t>d</a:t>
            </a:r>
            <a:r>
              <a:rPr lang="en-GB" sz="2000" baseline="-25000" dirty="0" err="1"/>
              <a:t>ij</a:t>
            </a:r>
            <a:r>
              <a:rPr lang="en-GB" sz="2000" dirty="0"/>
              <a:t> + </a:t>
            </a:r>
            <a:r>
              <a:rPr lang="en-GB" sz="2000" i="1" dirty="0"/>
              <a:t>x</a:t>
            </a:r>
            <a:r>
              <a:rPr lang="en-GB" sz="2000" baseline="-25000" dirty="0"/>
              <a:t>it</a:t>
            </a:r>
            <a:r>
              <a:rPr lang="en-GB" sz="2000" dirty="0"/>
              <a:t>’β</a:t>
            </a:r>
            <a:r>
              <a:rPr lang="en-GB" sz="2000" baseline="-25000" dirty="0"/>
              <a:t>1</a:t>
            </a:r>
            <a:r>
              <a:rPr lang="en-GB" sz="2000" dirty="0"/>
              <a:t> + </a:t>
            </a:r>
            <a:r>
              <a:rPr lang="en-GB" sz="2000" i="1" dirty="0" err="1"/>
              <a:t>u</a:t>
            </a:r>
            <a:r>
              <a:rPr lang="en-GB" sz="2000" baseline="-25000" dirty="0" err="1"/>
              <a:t>it</a:t>
            </a:r>
            <a:r>
              <a:rPr lang="en-GB" sz="2000" dirty="0"/>
              <a:t> </a:t>
            </a:r>
          </a:p>
          <a:p>
            <a:pPr>
              <a:spcBef>
                <a:spcPts val="300"/>
              </a:spcBef>
              <a:buFont typeface="Wingdings" pitchFamily="2" charset="2"/>
              <a:buNone/>
            </a:pPr>
            <a:r>
              <a:rPr lang="en-GB" sz="2000" dirty="0"/>
              <a:t>	</a:t>
            </a:r>
            <a:r>
              <a:rPr lang="en-GB" sz="2000" i="1" dirty="0" err="1"/>
              <a:t>d</a:t>
            </a:r>
            <a:r>
              <a:rPr lang="en-GB" sz="2000" baseline="-25000" dirty="0" err="1"/>
              <a:t>ij</a:t>
            </a:r>
            <a:r>
              <a:rPr lang="en-GB" sz="2000" dirty="0"/>
              <a:t>: dummy variable for unit </a:t>
            </a:r>
            <a:r>
              <a:rPr lang="en-GB" sz="2000" i="1" dirty="0" err="1"/>
              <a:t>i</a:t>
            </a:r>
            <a:r>
              <a:rPr lang="en-GB" sz="2000" dirty="0"/>
              <a:t>: </a:t>
            </a:r>
            <a:r>
              <a:rPr lang="en-GB" sz="2000" i="1" dirty="0" err="1"/>
              <a:t>d</a:t>
            </a:r>
            <a:r>
              <a:rPr lang="en-GB" sz="2000" baseline="-25000" dirty="0" err="1"/>
              <a:t>ij</a:t>
            </a:r>
            <a:r>
              <a:rPr lang="en-GB" sz="2000" dirty="0"/>
              <a:t> = 1 if </a:t>
            </a:r>
            <a:r>
              <a:rPr lang="en-GB" sz="2000" i="1" dirty="0" err="1"/>
              <a:t>i</a:t>
            </a:r>
            <a:r>
              <a:rPr lang="en-GB" sz="2000" i="1" dirty="0"/>
              <a:t> </a:t>
            </a:r>
            <a:r>
              <a:rPr lang="en-GB" sz="2000" dirty="0"/>
              <a:t>= </a:t>
            </a:r>
            <a:r>
              <a:rPr lang="en-GB" sz="2000" i="1" dirty="0"/>
              <a:t>j</a:t>
            </a:r>
            <a:r>
              <a:rPr lang="en-GB" sz="2000" dirty="0"/>
              <a:t>, otherwise </a:t>
            </a:r>
            <a:r>
              <a:rPr lang="en-GB" sz="2000" i="1" dirty="0" err="1"/>
              <a:t>d</a:t>
            </a:r>
            <a:r>
              <a:rPr lang="en-GB" sz="2000" baseline="-25000" dirty="0" err="1"/>
              <a:t>ij</a:t>
            </a:r>
            <a:r>
              <a:rPr lang="en-GB" sz="2000" dirty="0"/>
              <a:t> = 0 </a:t>
            </a:r>
          </a:p>
          <a:p>
            <a:pPr>
              <a:spcBef>
                <a:spcPts val="300"/>
              </a:spcBef>
            </a:pPr>
            <a:r>
              <a:rPr lang="en-GB" sz="2000" dirty="0"/>
              <a:t>Overall intercept β</a:t>
            </a:r>
            <a:r>
              <a:rPr lang="en-GB" sz="2000" baseline="-25000" dirty="0"/>
              <a:t>0</a:t>
            </a:r>
            <a:r>
              <a:rPr lang="en-GB" sz="2000" dirty="0"/>
              <a:t> omitted; unit-specific intercepts </a:t>
            </a:r>
            <a:r>
              <a:rPr lang="en-GB" sz="2000" dirty="0" err="1"/>
              <a:t>α</a:t>
            </a:r>
            <a:r>
              <a:rPr lang="en-GB" sz="2000" baseline="-25000" dirty="0" err="1"/>
              <a:t>i</a:t>
            </a:r>
            <a:endParaRPr lang="en-GB" sz="2000" dirty="0"/>
          </a:p>
          <a:p>
            <a:pPr>
              <a:spcBef>
                <a:spcPts val="300"/>
              </a:spcBef>
            </a:pPr>
            <a:endParaRPr lang="en-GB" sz="2000" dirty="0"/>
          </a:p>
          <a:p>
            <a:pPr>
              <a:spcBef>
                <a:spcPts val="300"/>
              </a:spcBef>
              <a:buFont typeface="Wingdings" pitchFamily="2" charset="2"/>
              <a:buNone/>
            </a:pPr>
            <a:endParaRPr lang="en-GB" sz="2000" dirty="0"/>
          </a:p>
          <a:p>
            <a:pPr>
              <a:spcBef>
                <a:spcPts val="600"/>
              </a:spcBef>
              <a:buFont typeface="Wingdings" pitchFamily="2" charset="2"/>
              <a:buNone/>
            </a:pPr>
            <a:endParaRPr lang="en-GB" sz="1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A47FBB5F-9126-4102-BCD9-633B3C74998F}" type="slidenum">
              <a:rPr lang="de-AT" altLang="en-US"/>
              <a:pPr>
                <a:defRPr/>
              </a:pPr>
              <a:t>71</a:t>
            </a:fld>
            <a:endParaRPr lang="de-AT" alt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eaLnBrk="1" hangingPunct="1"/>
            <a:r>
              <a:rPr lang="en-GB" sz="4000" dirty="0">
                <a:latin typeface="Verdana" pitchFamily="34" charset="0"/>
              </a:rPr>
              <a:t>Fixed Effects Estimator</a:t>
            </a:r>
          </a:p>
        </p:txBody>
      </p:sp>
      <p:sp>
        <p:nvSpPr>
          <p:cNvPr id="7" name="Datumsplatzhalter 6"/>
          <p:cNvSpPr>
            <a:spLocks noGrp="1"/>
          </p:cNvSpPr>
          <p:nvPr>
            <p:ph type="dt" sz="quarter" idx="10"/>
          </p:nvPr>
        </p:nvSpPr>
        <p:spPr/>
        <p:txBody>
          <a:bodyPr/>
          <a:lstStyle/>
          <a:p>
            <a:pPr>
              <a:defRPr/>
            </a:pPr>
            <a:r>
              <a:rPr lang="tr-TR" altLang="en-US"/>
              <a:t>Dec 13, 2018</a:t>
            </a:r>
            <a:endParaRPr lang="de-AT" altLang="en-US"/>
          </a:p>
        </p:txBody>
      </p:sp>
      <p:sp>
        <p:nvSpPr>
          <p:cNvPr id="36" name="Fußzeilenplatzhalter 4"/>
          <p:cNvSpPr>
            <a:spLocks noGrp="1"/>
          </p:cNvSpPr>
          <p:nvPr>
            <p:ph type="ftr" sz="quarter" idx="11"/>
          </p:nvPr>
        </p:nvSpPr>
        <p:spPr/>
        <p:txBody>
          <a:bodyPr/>
          <a:lstStyle/>
          <a:p>
            <a:pPr>
              <a:defRPr/>
            </a:pPr>
            <a:r>
              <a:rPr lang="fr-FR" altLang="en-US"/>
              <a:t>Hackl,  Econometrics, Lecture 6</a:t>
            </a:r>
            <a:endParaRPr lang="de-AT" altLang="en-US" dirty="0"/>
          </a:p>
        </p:txBody>
      </p:sp>
      <p:sp>
        <p:nvSpPr>
          <p:cNvPr id="37" name="Foliennummernplatzhalter 5"/>
          <p:cNvSpPr>
            <a:spLocks noGrp="1"/>
          </p:cNvSpPr>
          <p:nvPr>
            <p:ph type="sldNum" sz="quarter" idx="12"/>
          </p:nvPr>
        </p:nvSpPr>
        <p:spPr/>
        <p:txBody>
          <a:bodyPr/>
          <a:lstStyle/>
          <a:p>
            <a:pPr>
              <a:defRPr/>
            </a:pPr>
            <a:fld id="{E0D555A4-C77F-4C65-A2DD-892486EBF9A9}" type="slidenum">
              <a:rPr lang="de-AT" altLang="en-US"/>
              <a:pPr>
                <a:defRPr/>
              </a:pPr>
              <a:t>72</a:t>
            </a:fld>
            <a:endParaRPr lang="de-AT" altLang="en-US" dirty="0"/>
          </a:p>
        </p:txBody>
      </p:sp>
      <p:sp>
        <p:nvSpPr>
          <p:cNvPr id="65542" name="Rectangle 299"/>
          <p:cNvSpPr txBox="1">
            <a:spLocks noChangeArrowheads="1"/>
          </p:cNvSpPr>
          <p:nvPr/>
        </p:nvSpPr>
        <p:spPr bwMode="auto">
          <a:xfrm>
            <a:off x="457200" y="1600200"/>
            <a:ext cx="8043863" cy="4329113"/>
          </a:xfrm>
          <a:prstGeom prst="rect">
            <a:avLst/>
          </a:prstGeom>
          <a:noFill/>
          <a:ln w="9525">
            <a:noFill/>
            <a:miter lim="800000"/>
            <a:headEnd/>
            <a:tailEnd/>
          </a:ln>
        </p:spPr>
        <p:txBody>
          <a:bodyPr/>
          <a:lstStyle/>
          <a:p>
            <a:pPr>
              <a:spcBef>
                <a:spcPts val="300"/>
              </a:spcBef>
              <a:buFont typeface="Wingdings" pitchFamily="2" charset="2"/>
              <a:buNone/>
            </a:pPr>
            <a:r>
              <a:rPr lang="en-GB" sz="2000" dirty="0"/>
              <a:t>Within transformation”: transforms </a:t>
            </a:r>
            <a:r>
              <a:rPr lang="en-GB" sz="2000" i="1" dirty="0" err="1"/>
              <a:t>y</a:t>
            </a:r>
            <a:r>
              <a:rPr lang="en-GB" sz="2000" baseline="-25000" dirty="0" err="1"/>
              <a:t>it</a:t>
            </a:r>
            <a:r>
              <a:rPr lang="en-GB" sz="2000" dirty="0"/>
              <a:t> into time-demeaned </a:t>
            </a:r>
            <a:r>
              <a:rPr lang="en-GB" sz="2000" i="1" dirty="0" err="1"/>
              <a:t>ÿ</a:t>
            </a:r>
            <a:r>
              <a:rPr lang="en-GB" sz="2000" baseline="-25000" dirty="0" err="1"/>
              <a:t>it</a:t>
            </a:r>
            <a:r>
              <a:rPr lang="en-GB" sz="2000" dirty="0"/>
              <a:t> by subtracting the average </a:t>
            </a:r>
            <a:r>
              <a:rPr lang="en-GB" sz="2000" i="1" dirty="0" err="1"/>
              <a:t>ӯ</a:t>
            </a:r>
            <a:r>
              <a:rPr lang="en-GB" sz="2000" baseline="-25000" dirty="0" err="1"/>
              <a:t>i</a:t>
            </a:r>
            <a:r>
              <a:rPr lang="en-GB" sz="2000" dirty="0"/>
              <a:t> = (</a:t>
            </a:r>
            <a:r>
              <a:rPr lang="en-GB" sz="2000" dirty="0" err="1"/>
              <a:t>Σ</a:t>
            </a:r>
            <a:r>
              <a:rPr lang="en-GB" sz="2000" baseline="-25000" dirty="0" err="1"/>
              <a:t>t</a:t>
            </a:r>
            <a:r>
              <a:rPr lang="en-GB" sz="2000" baseline="-25000" dirty="0"/>
              <a:t> </a:t>
            </a:r>
            <a:r>
              <a:rPr lang="en-GB" sz="2000" i="1" dirty="0" err="1"/>
              <a:t>y</a:t>
            </a:r>
            <a:r>
              <a:rPr lang="en-GB" sz="2000" baseline="-25000" dirty="0" err="1"/>
              <a:t>it</a:t>
            </a:r>
            <a:r>
              <a:rPr lang="en-GB" sz="2000" baseline="-25000" dirty="0"/>
              <a:t> </a:t>
            </a:r>
            <a:r>
              <a:rPr lang="en-GB" sz="2000" dirty="0"/>
              <a:t>)/</a:t>
            </a:r>
            <a:r>
              <a:rPr lang="en-GB" sz="2000" i="1" dirty="0"/>
              <a:t>T</a:t>
            </a:r>
            <a:r>
              <a:rPr lang="en-GB" sz="2000" dirty="0"/>
              <a:t>: </a:t>
            </a:r>
            <a:r>
              <a:rPr lang="en-GB" sz="2000" i="1" dirty="0" err="1"/>
              <a:t>ÿ</a:t>
            </a:r>
            <a:r>
              <a:rPr lang="en-GB" sz="2000" baseline="-25000" dirty="0" err="1"/>
              <a:t>it</a:t>
            </a:r>
            <a:r>
              <a:rPr lang="en-GB" sz="2000" dirty="0"/>
              <a:t> = </a:t>
            </a:r>
            <a:r>
              <a:rPr lang="en-GB" sz="2000" i="1" dirty="0" err="1"/>
              <a:t>y</a:t>
            </a:r>
            <a:r>
              <a:rPr lang="en-GB" sz="2000" baseline="-25000" dirty="0" err="1"/>
              <a:t>it</a:t>
            </a:r>
            <a:r>
              <a:rPr lang="en-GB" sz="2000" dirty="0"/>
              <a:t> - </a:t>
            </a:r>
            <a:r>
              <a:rPr lang="en-GB" sz="2000" i="1" dirty="0" err="1"/>
              <a:t>ӯ</a:t>
            </a:r>
            <a:r>
              <a:rPr lang="en-GB" sz="2000" baseline="-25000" dirty="0" err="1"/>
              <a:t>i</a:t>
            </a:r>
            <a:r>
              <a:rPr lang="en-GB" sz="2000" dirty="0"/>
              <a:t>; analogously </a:t>
            </a:r>
            <a:r>
              <a:rPr lang="en-GB" sz="2000" i="1" dirty="0" err="1"/>
              <a:t>ẍ</a:t>
            </a:r>
            <a:r>
              <a:rPr lang="en-GB" sz="2000" baseline="-25000" dirty="0" err="1"/>
              <a:t>it</a:t>
            </a:r>
            <a:r>
              <a:rPr lang="en-GB" sz="2000" dirty="0"/>
              <a:t> and </a:t>
            </a:r>
            <a:r>
              <a:rPr lang="en-GB" sz="2000" i="1" dirty="0" err="1"/>
              <a:t>ü</a:t>
            </a:r>
            <a:r>
              <a:rPr lang="en-GB" sz="2000" baseline="-25000" dirty="0" err="1"/>
              <a:t>it</a:t>
            </a:r>
            <a:r>
              <a:rPr lang="en-GB" sz="2000" dirty="0"/>
              <a:t>, for all </a:t>
            </a:r>
            <a:r>
              <a:rPr lang="en-GB" sz="2000" i="1" dirty="0" err="1"/>
              <a:t>i</a:t>
            </a:r>
            <a:r>
              <a:rPr lang="en-GB" sz="2000" i="1" dirty="0"/>
              <a:t> </a:t>
            </a:r>
            <a:r>
              <a:rPr lang="en-GB" sz="2000" dirty="0"/>
              <a:t>and </a:t>
            </a:r>
            <a:r>
              <a:rPr lang="en-GB" sz="2000" i="1" dirty="0"/>
              <a:t>t</a:t>
            </a:r>
            <a:endParaRPr lang="en-GB" sz="2000" dirty="0"/>
          </a:p>
          <a:p>
            <a:pPr marL="342900" indent="-342900">
              <a:lnSpc>
                <a:spcPct val="90000"/>
              </a:lnSpc>
              <a:spcBef>
                <a:spcPct val="20000"/>
              </a:spcBef>
              <a:buClr>
                <a:schemeClr val="accent1"/>
              </a:buClr>
              <a:buSzPct val="65000"/>
            </a:pPr>
            <a:r>
              <a:rPr lang="en-GB" dirty="0"/>
              <a:t>		</a:t>
            </a:r>
            <a:r>
              <a:rPr lang="en-GB" sz="2000" i="1" dirty="0" err="1"/>
              <a:t>b</a:t>
            </a:r>
            <a:r>
              <a:rPr lang="en-GB" sz="2000" baseline="-25000" dirty="0" err="1"/>
              <a:t>FE</a:t>
            </a:r>
            <a:r>
              <a:rPr lang="en-GB" sz="2000" i="1" dirty="0"/>
              <a:t> = </a:t>
            </a:r>
            <a:r>
              <a:rPr lang="en-GB" sz="2000" dirty="0"/>
              <a:t>(</a:t>
            </a:r>
            <a:r>
              <a:rPr lang="en-GB" sz="2000" dirty="0" err="1"/>
              <a:t>Σ</a:t>
            </a:r>
            <a:r>
              <a:rPr lang="en-GB" sz="2000" baseline="-25000" dirty="0" err="1"/>
              <a:t>i</a:t>
            </a:r>
            <a:r>
              <a:rPr lang="en-GB" sz="2000" dirty="0" err="1"/>
              <a:t>Σ</a:t>
            </a:r>
            <a:r>
              <a:rPr lang="en-GB" sz="2000" baseline="-25000" dirty="0" err="1"/>
              <a:t>t</a:t>
            </a:r>
            <a:r>
              <a:rPr lang="en-GB" sz="2000" dirty="0"/>
              <a:t> </a:t>
            </a:r>
            <a:r>
              <a:rPr lang="en-GB" sz="2000" i="1" dirty="0" err="1"/>
              <a:t>ẍ</a:t>
            </a:r>
            <a:r>
              <a:rPr lang="en-GB" sz="2000" baseline="-25000" dirty="0" err="1"/>
              <a:t>it</a:t>
            </a:r>
            <a:r>
              <a:rPr lang="en-GB" sz="2000" i="1" dirty="0"/>
              <a:t> </a:t>
            </a:r>
            <a:r>
              <a:rPr lang="en-GB" sz="2000" i="1" dirty="0" err="1"/>
              <a:t>ẍ</a:t>
            </a:r>
            <a:r>
              <a:rPr lang="en-GB" sz="2000" baseline="-25000" dirty="0" err="1"/>
              <a:t>it</a:t>
            </a:r>
            <a:r>
              <a:rPr lang="en-GB" sz="2000" dirty="0"/>
              <a:t>’)</a:t>
            </a:r>
            <a:r>
              <a:rPr lang="en-GB" sz="2000" baseline="30000" dirty="0"/>
              <a:t>-1</a:t>
            </a:r>
            <a:r>
              <a:rPr lang="en-GB" sz="2000" dirty="0"/>
              <a:t> </a:t>
            </a:r>
            <a:r>
              <a:rPr lang="en-GB" sz="2000" dirty="0" err="1"/>
              <a:t>Σ</a:t>
            </a:r>
            <a:r>
              <a:rPr lang="en-GB" sz="2000" baseline="-25000" dirty="0" err="1"/>
              <a:t>i</a:t>
            </a:r>
            <a:r>
              <a:rPr lang="en-GB" sz="2000" dirty="0" err="1"/>
              <a:t>Σ</a:t>
            </a:r>
            <a:r>
              <a:rPr lang="en-GB" sz="2000" baseline="-25000" dirty="0" err="1"/>
              <a:t>t</a:t>
            </a:r>
            <a:r>
              <a:rPr lang="en-GB" sz="2000" dirty="0"/>
              <a:t> </a:t>
            </a:r>
            <a:r>
              <a:rPr lang="en-GB" sz="2000" i="1" dirty="0" err="1"/>
              <a:t>ẍ</a:t>
            </a:r>
            <a:r>
              <a:rPr lang="en-GB" sz="2000" baseline="-25000" dirty="0" err="1"/>
              <a:t>it</a:t>
            </a:r>
            <a:r>
              <a:rPr lang="en-GB" sz="2000" i="1" dirty="0"/>
              <a:t> </a:t>
            </a:r>
            <a:r>
              <a:rPr lang="en-GB" sz="2000" i="1" dirty="0" err="1"/>
              <a:t>ÿ</a:t>
            </a:r>
            <a:r>
              <a:rPr lang="en-GB" sz="2000" baseline="-25000" dirty="0" err="1"/>
              <a:t>it</a:t>
            </a:r>
            <a:endParaRPr lang="en-GB" sz="2000" dirty="0"/>
          </a:p>
          <a:p>
            <a:pPr marL="342900" indent="-342900">
              <a:lnSpc>
                <a:spcPct val="90000"/>
              </a:lnSpc>
              <a:spcBef>
                <a:spcPct val="20000"/>
              </a:spcBef>
              <a:buClr>
                <a:schemeClr val="accent1"/>
              </a:buClr>
              <a:buSzPct val="65000"/>
              <a:buFont typeface="Wingdings" pitchFamily="2" charset="2"/>
              <a:buChar char="n"/>
            </a:pPr>
            <a:r>
              <a:rPr lang="en-GB" sz="2000" dirty="0"/>
              <a:t>Unbiased if all </a:t>
            </a:r>
            <a:r>
              <a:rPr lang="en-GB" sz="2000" i="1" dirty="0" err="1"/>
              <a:t>x</a:t>
            </a:r>
            <a:r>
              <a:rPr lang="en-GB" sz="2000" baseline="-25000" dirty="0" err="1"/>
              <a:t>it</a:t>
            </a:r>
            <a:r>
              <a:rPr lang="en-GB" sz="2000" dirty="0"/>
              <a:t> are independent of all </a:t>
            </a:r>
            <a:r>
              <a:rPr lang="en-GB" sz="2000" i="1" dirty="0" err="1"/>
              <a:t>u</a:t>
            </a:r>
            <a:r>
              <a:rPr lang="en-GB" sz="2000" baseline="-25000" dirty="0" err="1"/>
              <a:t>it</a:t>
            </a:r>
            <a:r>
              <a:rPr lang="en-GB" sz="2000" dirty="0"/>
              <a:t> </a:t>
            </a:r>
          </a:p>
          <a:p>
            <a:pPr marL="342900" indent="-342900">
              <a:lnSpc>
                <a:spcPct val="90000"/>
              </a:lnSpc>
              <a:spcBef>
                <a:spcPct val="20000"/>
              </a:spcBef>
              <a:buClr>
                <a:schemeClr val="accent1"/>
              </a:buClr>
              <a:buSzPct val="65000"/>
              <a:buFont typeface="Wingdings" pitchFamily="2" charset="2"/>
              <a:buChar char="n"/>
            </a:pPr>
            <a:r>
              <a:rPr lang="en-GB" sz="2000" dirty="0"/>
              <a:t>Consistent (for </a:t>
            </a:r>
            <a:r>
              <a:rPr lang="en-GB" sz="2000" i="1" dirty="0"/>
              <a:t>N</a:t>
            </a:r>
            <a:r>
              <a:rPr lang="en-GB" sz="2000" dirty="0"/>
              <a:t> → ∞) if </a:t>
            </a:r>
            <a:r>
              <a:rPr lang="en-GB" sz="2000" i="1" dirty="0" err="1"/>
              <a:t>x</a:t>
            </a:r>
            <a:r>
              <a:rPr lang="en-GB" sz="2000" baseline="-25000" dirty="0" err="1"/>
              <a:t>it</a:t>
            </a:r>
            <a:r>
              <a:rPr lang="en-GB" sz="2000" dirty="0"/>
              <a:t> are strictly exogenous, i.e., E{</a:t>
            </a:r>
            <a:r>
              <a:rPr lang="en-GB" sz="2000" i="1" dirty="0" err="1"/>
              <a:t>x</a:t>
            </a:r>
            <a:r>
              <a:rPr lang="en-GB" sz="2000" baseline="-25000" dirty="0" err="1"/>
              <a:t>it</a:t>
            </a:r>
            <a:r>
              <a:rPr lang="en-GB" sz="2000" baseline="-25000" dirty="0"/>
              <a:t> </a:t>
            </a:r>
            <a:r>
              <a:rPr lang="en-GB" sz="2000" i="1" dirty="0" err="1"/>
              <a:t>u</a:t>
            </a:r>
            <a:r>
              <a:rPr lang="en-GB" sz="2000" baseline="-25000" dirty="0" err="1"/>
              <a:t>is</a:t>
            </a:r>
            <a:r>
              <a:rPr lang="en-GB" sz="2000" dirty="0"/>
              <a:t>} = 0 for all </a:t>
            </a:r>
            <a:r>
              <a:rPr lang="en-GB" sz="2000" i="1" dirty="0"/>
              <a:t>s</a:t>
            </a:r>
            <a:r>
              <a:rPr lang="en-GB" sz="2000" dirty="0"/>
              <a:t>, </a:t>
            </a:r>
            <a:r>
              <a:rPr lang="en-GB" sz="2000" i="1" dirty="0"/>
              <a:t>t</a:t>
            </a:r>
          </a:p>
          <a:p>
            <a:pPr marL="342900" indent="-342900">
              <a:lnSpc>
                <a:spcPct val="90000"/>
              </a:lnSpc>
              <a:spcBef>
                <a:spcPct val="20000"/>
              </a:spcBef>
              <a:buClr>
                <a:schemeClr val="accent1"/>
              </a:buClr>
              <a:buSzPct val="65000"/>
              <a:buFont typeface="Wingdings" pitchFamily="2" charset="2"/>
              <a:buChar char="n"/>
            </a:pPr>
            <a:r>
              <a:rPr lang="en-GB" sz="2000" dirty="0"/>
              <a:t>Asymptotically normally distributed </a:t>
            </a:r>
          </a:p>
          <a:p>
            <a:pPr marL="342900" indent="-342900">
              <a:lnSpc>
                <a:spcPct val="90000"/>
              </a:lnSpc>
              <a:spcBef>
                <a:spcPct val="20000"/>
              </a:spcBef>
              <a:buClr>
                <a:schemeClr val="accent1"/>
              </a:buClr>
              <a:buSzPct val="65000"/>
              <a:buFont typeface="Wingdings" pitchFamily="2" charset="2"/>
              <a:buChar char="n"/>
            </a:pPr>
            <a:r>
              <a:rPr lang="en-GB" sz="2000" dirty="0"/>
              <a:t>Covariance matrix  </a:t>
            </a:r>
          </a:p>
          <a:p>
            <a:pPr marL="342900" indent="-342900">
              <a:lnSpc>
                <a:spcPct val="90000"/>
              </a:lnSpc>
              <a:spcBef>
                <a:spcPct val="20000"/>
              </a:spcBef>
              <a:buClr>
                <a:schemeClr val="accent1"/>
              </a:buClr>
              <a:buSzPct val="65000"/>
            </a:pPr>
            <a:r>
              <a:rPr lang="en-GB" sz="2000" dirty="0"/>
              <a:t>		V{</a:t>
            </a:r>
            <a:r>
              <a:rPr lang="en-GB" sz="2000" i="1" dirty="0" err="1"/>
              <a:t>b</a:t>
            </a:r>
            <a:r>
              <a:rPr lang="en-GB" sz="2000" baseline="-25000" dirty="0" err="1"/>
              <a:t>FE</a:t>
            </a:r>
            <a:r>
              <a:rPr lang="en-GB" sz="2000" dirty="0"/>
              <a:t>}</a:t>
            </a:r>
            <a:r>
              <a:rPr lang="en-GB" sz="2000" i="1" dirty="0"/>
              <a:t> = </a:t>
            </a:r>
            <a:r>
              <a:rPr lang="en-GB" sz="2000" dirty="0"/>
              <a:t>σ</a:t>
            </a:r>
            <a:r>
              <a:rPr lang="en-GB" sz="2000" baseline="-25000" dirty="0"/>
              <a:t>u</a:t>
            </a:r>
            <a:r>
              <a:rPr lang="en-GB" sz="2000" baseline="30000" dirty="0"/>
              <a:t>2</a:t>
            </a:r>
            <a:r>
              <a:rPr lang="en-GB" sz="2000" dirty="0"/>
              <a:t>(</a:t>
            </a:r>
            <a:r>
              <a:rPr lang="en-GB" sz="2000" dirty="0" err="1"/>
              <a:t>Σ</a:t>
            </a:r>
            <a:r>
              <a:rPr lang="en-GB" sz="2000" baseline="-25000" dirty="0" err="1"/>
              <a:t>i</a:t>
            </a:r>
            <a:r>
              <a:rPr lang="en-GB" sz="2000" dirty="0" err="1"/>
              <a:t>Σ</a:t>
            </a:r>
            <a:r>
              <a:rPr lang="en-GB" sz="2000" baseline="-25000" dirty="0" err="1"/>
              <a:t>t</a:t>
            </a:r>
            <a:r>
              <a:rPr lang="en-GB" sz="2000" dirty="0"/>
              <a:t> </a:t>
            </a:r>
            <a:r>
              <a:rPr lang="en-GB" sz="2000" i="1" dirty="0" err="1"/>
              <a:t>ẍ</a:t>
            </a:r>
            <a:r>
              <a:rPr lang="en-GB" sz="2000" baseline="-25000" dirty="0" err="1"/>
              <a:t>it</a:t>
            </a:r>
            <a:r>
              <a:rPr lang="en-GB" sz="2000" i="1" dirty="0"/>
              <a:t> </a:t>
            </a:r>
            <a:r>
              <a:rPr lang="en-GB" sz="2000" i="1" dirty="0" err="1"/>
              <a:t>ẍ</a:t>
            </a:r>
            <a:r>
              <a:rPr lang="en-GB" sz="2000" baseline="-25000" dirty="0" err="1"/>
              <a:t>it</a:t>
            </a:r>
            <a:r>
              <a:rPr lang="en-GB" sz="2000" dirty="0"/>
              <a:t>’)</a:t>
            </a:r>
            <a:r>
              <a:rPr lang="en-GB" sz="2000" baseline="30000" dirty="0"/>
              <a:t>-1</a:t>
            </a:r>
            <a:endParaRPr lang="en-GB" sz="2000" dirty="0"/>
          </a:p>
          <a:p>
            <a:pPr marL="342900" indent="-342900">
              <a:lnSpc>
                <a:spcPct val="90000"/>
              </a:lnSpc>
              <a:spcBef>
                <a:spcPct val="20000"/>
              </a:spcBef>
              <a:buClr>
                <a:schemeClr val="accent1"/>
              </a:buClr>
              <a:buSzPct val="65000"/>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r>
              <a:rPr lang="en-GB" sz="4000" dirty="0">
                <a:latin typeface="Verdana" pitchFamily="34" charset="0"/>
              </a:rPr>
              <a:t>Random Effects Model</a:t>
            </a:r>
          </a:p>
        </p:txBody>
      </p:sp>
      <p:sp>
        <p:nvSpPr>
          <p:cNvPr id="66563" name="Textplatzhalter 17"/>
          <p:cNvSpPr>
            <a:spLocks noGrp="1"/>
          </p:cNvSpPr>
          <p:nvPr>
            <p:ph type="body" sz="half" idx="1"/>
          </p:nvPr>
        </p:nvSpPr>
        <p:spPr>
          <a:xfrm>
            <a:off x="500063" y="1600200"/>
            <a:ext cx="7858125" cy="4400550"/>
          </a:xfrm>
        </p:spPr>
        <p:txBody>
          <a:bodyPr/>
          <a:lstStyle/>
          <a:p>
            <a:pPr>
              <a:spcBef>
                <a:spcPts val="300"/>
              </a:spcBef>
              <a:buFont typeface="Wingdings" pitchFamily="2" charset="2"/>
              <a:buNone/>
            </a:pPr>
            <a:r>
              <a:rPr lang="en-GB" sz="2000" dirty="0"/>
              <a:t>Starting point is again the model</a:t>
            </a:r>
          </a:p>
          <a:p>
            <a:pPr>
              <a:spcBef>
                <a:spcPts val="300"/>
              </a:spcBef>
              <a:buFont typeface="Wingdings" pitchFamily="2" charset="2"/>
              <a:buNone/>
            </a:pPr>
            <a:r>
              <a:rPr lang="en-GB" sz="2000" dirty="0"/>
              <a:t>		</a:t>
            </a:r>
            <a:r>
              <a:rPr lang="en-GB" sz="2000" i="1" dirty="0" err="1"/>
              <a:t>y</a:t>
            </a:r>
            <a:r>
              <a:rPr lang="en-GB" sz="2000" baseline="-25000" dirty="0" err="1"/>
              <a:t>it</a:t>
            </a:r>
            <a:r>
              <a:rPr lang="en-GB" sz="2000" dirty="0"/>
              <a:t> = β</a:t>
            </a:r>
            <a:r>
              <a:rPr lang="en-GB" sz="2000" baseline="-25000" dirty="0"/>
              <a:t>0</a:t>
            </a:r>
            <a:r>
              <a:rPr lang="en-GB" sz="2000" dirty="0"/>
              <a:t> + </a:t>
            </a:r>
            <a:r>
              <a:rPr lang="en-GB" sz="2000" i="1" dirty="0"/>
              <a:t>x</a:t>
            </a:r>
            <a:r>
              <a:rPr lang="en-GB" sz="2000" baseline="-25000" dirty="0"/>
              <a:t>it</a:t>
            </a:r>
            <a:r>
              <a:rPr lang="en-GB" sz="2000" dirty="0"/>
              <a:t>’β</a:t>
            </a:r>
            <a:r>
              <a:rPr lang="en-GB" sz="2000" baseline="-25000" dirty="0"/>
              <a:t>1</a:t>
            </a:r>
            <a:r>
              <a:rPr lang="en-GB" sz="2000" dirty="0"/>
              <a:t> + </a:t>
            </a:r>
            <a:r>
              <a:rPr lang="en-GB" sz="2000" i="1" dirty="0" err="1"/>
              <a:t>ε</a:t>
            </a:r>
            <a:r>
              <a:rPr lang="en-GB" sz="2000" baseline="-25000" dirty="0" err="1"/>
              <a:t>it</a:t>
            </a:r>
            <a:endParaRPr lang="en-GB" sz="2000" dirty="0"/>
          </a:p>
          <a:p>
            <a:pPr>
              <a:spcBef>
                <a:spcPts val="300"/>
              </a:spcBef>
              <a:buFont typeface="Wingdings" pitchFamily="2" charset="2"/>
              <a:buNone/>
            </a:pPr>
            <a:r>
              <a:rPr lang="en-GB" sz="2000" dirty="0"/>
              <a:t>	with composite error </a:t>
            </a:r>
            <a:r>
              <a:rPr lang="en-GB" sz="2000" i="1" dirty="0" err="1"/>
              <a:t>ε</a:t>
            </a:r>
            <a:r>
              <a:rPr lang="en-GB" sz="2000" baseline="-25000" dirty="0" err="1"/>
              <a:t>it</a:t>
            </a:r>
            <a:r>
              <a:rPr lang="en-GB" sz="2000" dirty="0"/>
              <a:t> = </a:t>
            </a:r>
            <a:r>
              <a:rPr lang="en-GB" sz="2000" i="1" dirty="0" err="1"/>
              <a:t>α</a:t>
            </a:r>
            <a:r>
              <a:rPr lang="en-GB" sz="2000" baseline="-25000" dirty="0" err="1"/>
              <a:t>i</a:t>
            </a:r>
            <a:r>
              <a:rPr lang="en-GB" sz="2000" dirty="0"/>
              <a:t> + </a:t>
            </a:r>
            <a:r>
              <a:rPr lang="en-GB" sz="2000" i="1" dirty="0" err="1"/>
              <a:t>u</a:t>
            </a:r>
            <a:r>
              <a:rPr lang="en-GB" sz="2000" baseline="-25000" dirty="0" err="1"/>
              <a:t>it</a:t>
            </a:r>
            <a:endParaRPr lang="en-GB" sz="2000" dirty="0"/>
          </a:p>
          <a:p>
            <a:pPr>
              <a:spcBef>
                <a:spcPts val="300"/>
              </a:spcBef>
            </a:pPr>
            <a:r>
              <a:rPr lang="en-GB" sz="2000" dirty="0"/>
              <a:t>Specification for the error terms:</a:t>
            </a:r>
            <a:endParaRPr lang="en-GB" sz="2000" baseline="-25000" dirty="0"/>
          </a:p>
          <a:p>
            <a:pPr lvl="1">
              <a:spcBef>
                <a:spcPts val="300"/>
              </a:spcBef>
            </a:pPr>
            <a:r>
              <a:rPr lang="en-GB" sz="1800" i="1" dirty="0" err="1"/>
              <a:t>u</a:t>
            </a:r>
            <a:r>
              <a:rPr lang="en-GB" sz="1800" baseline="-25000" dirty="0" err="1"/>
              <a:t>it</a:t>
            </a:r>
            <a:r>
              <a:rPr lang="en-GB" sz="1800" dirty="0"/>
              <a:t> ~ IID(0, σ</a:t>
            </a:r>
            <a:r>
              <a:rPr lang="en-GB" sz="1800" baseline="-25000" dirty="0"/>
              <a:t>u</a:t>
            </a:r>
            <a:r>
              <a:rPr lang="en-GB" sz="1800" baseline="30000" dirty="0"/>
              <a:t>2</a:t>
            </a:r>
            <a:r>
              <a:rPr lang="en-GB" sz="1800" dirty="0"/>
              <a:t>); homoskedastic, uncorrelated over time</a:t>
            </a:r>
          </a:p>
          <a:p>
            <a:pPr lvl="1">
              <a:spcBef>
                <a:spcPts val="300"/>
              </a:spcBef>
            </a:pPr>
            <a:r>
              <a:rPr lang="en-GB" sz="1800" i="1" dirty="0" err="1"/>
              <a:t>α</a:t>
            </a:r>
            <a:r>
              <a:rPr lang="en-GB" sz="1800" baseline="-25000" dirty="0" err="1"/>
              <a:t>i</a:t>
            </a:r>
            <a:r>
              <a:rPr lang="en-GB" sz="1800" dirty="0"/>
              <a:t> ~ IID(0, σ</a:t>
            </a:r>
            <a:r>
              <a:rPr lang="en-GB" sz="1800" baseline="-25000" dirty="0"/>
              <a:t>a</a:t>
            </a:r>
            <a:r>
              <a:rPr lang="en-GB" sz="1800" baseline="30000" dirty="0"/>
              <a:t>2</a:t>
            </a:r>
            <a:r>
              <a:rPr lang="en-GB" sz="1800" dirty="0"/>
              <a:t>); represents all unit-specific, time-constant factors; correlation of error terms over time only via the </a:t>
            </a:r>
            <a:r>
              <a:rPr lang="en-GB" sz="1800" dirty="0" err="1"/>
              <a:t>α</a:t>
            </a:r>
            <a:r>
              <a:rPr lang="en-GB" sz="1800" baseline="-25000" dirty="0" err="1"/>
              <a:t>i</a:t>
            </a:r>
            <a:endParaRPr lang="en-GB" sz="1800" dirty="0"/>
          </a:p>
          <a:p>
            <a:pPr lvl="1">
              <a:spcBef>
                <a:spcPts val="300"/>
              </a:spcBef>
            </a:pPr>
            <a:r>
              <a:rPr lang="en-GB" sz="1800" i="1" dirty="0" err="1"/>
              <a:t>α</a:t>
            </a:r>
            <a:r>
              <a:rPr lang="en-GB" sz="1800" baseline="-25000" dirty="0" err="1"/>
              <a:t>i</a:t>
            </a:r>
            <a:r>
              <a:rPr lang="en-GB" sz="1800" dirty="0"/>
              <a:t> and </a:t>
            </a:r>
            <a:r>
              <a:rPr lang="en-GB" sz="1800" i="1" dirty="0" err="1"/>
              <a:t>u</a:t>
            </a:r>
            <a:r>
              <a:rPr lang="en-GB" sz="1800" baseline="-25000" dirty="0" err="1"/>
              <a:t>it</a:t>
            </a:r>
            <a:r>
              <a:rPr lang="en-GB" sz="1800" dirty="0"/>
              <a:t> are assumed to be mutually independent and independent of </a:t>
            </a:r>
            <a:r>
              <a:rPr lang="en-GB" sz="1800" i="1" dirty="0" err="1"/>
              <a:t>x</a:t>
            </a:r>
            <a:r>
              <a:rPr lang="en-GB" sz="1800" baseline="-25000" dirty="0" err="1"/>
              <a:t>js</a:t>
            </a:r>
            <a:r>
              <a:rPr lang="en-GB" sz="1800" dirty="0"/>
              <a:t> for all </a:t>
            </a:r>
            <a:r>
              <a:rPr lang="en-GB" sz="1800" i="1" dirty="0"/>
              <a:t>j</a:t>
            </a:r>
            <a:r>
              <a:rPr lang="en-GB" sz="1800" dirty="0"/>
              <a:t> and </a:t>
            </a:r>
            <a:r>
              <a:rPr lang="en-GB" sz="1800" i="1" dirty="0"/>
              <a:t>s</a:t>
            </a:r>
            <a:endParaRPr lang="en-GB" sz="2000" dirty="0"/>
          </a:p>
          <a:p>
            <a:pPr>
              <a:spcBef>
                <a:spcPts val="300"/>
              </a:spcBef>
            </a:pPr>
            <a:r>
              <a:rPr lang="en-GB" sz="2000" dirty="0"/>
              <a:t>Random effects (RE) model</a:t>
            </a:r>
          </a:p>
          <a:p>
            <a:pPr>
              <a:spcBef>
                <a:spcPts val="300"/>
              </a:spcBef>
              <a:buFont typeface="Wingdings" pitchFamily="2" charset="2"/>
              <a:buNone/>
            </a:pPr>
            <a:r>
              <a:rPr lang="en-GB" sz="2000" dirty="0"/>
              <a:t>		</a:t>
            </a:r>
            <a:r>
              <a:rPr lang="en-GB" sz="2000" i="1" dirty="0"/>
              <a:t> </a:t>
            </a:r>
            <a:r>
              <a:rPr lang="en-GB" sz="2000" i="1" dirty="0" err="1"/>
              <a:t>y</a:t>
            </a:r>
            <a:r>
              <a:rPr lang="en-GB" sz="2000" baseline="-25000" dirty="0" err="1"/>
              <a:t>it</a:t>
            </a:r>
            <a:r>
              <a:rPr lang="en-GB" sz="2000" dirty="0"/>
              <a:t> = β</a:t>
            </a:r>
            <a:r>
              <a:rPr lang="en-GB" sz="2000" baseline="-25000" dirty="0"/>
              <a:t>0</a:t>
            </a:r>
            <a:r>
              <a:rPr lang="en-GB" sz="2000" dirty="0"/>
              <a:t> + </a:t>
            </a:r>
            <a:r>
              <a:rPr lang="en-GB" sz="2000" i="1" dirty="0"/>
              <a:t>x</a:t>
            </a:r>
            <a:r>
              <a:rPr lang="en-GB" sz="2000" baseline="-25000" dirty="0"/>
              <a:t>it</a:t>
            </a:r>
            <a:r>
              <a:rPr lang="en-GB" sz="2000" dirty="0"/>
              <a:t>’β</a:t>
            </a:r>
            <a:r>
              <a:rPr lang="en-GB" sz="2000" baseline="-25000" dirty="0"/>
              <a:t>1</a:t>
            </a:r>
            <a:r>
              <a:rPr lang="en-GB" sz="2000" dirty="0"/>
              <a:t> + </a:t>
            </a:r>
            <a:r>
              <a:rPr lang="en-GB" sz="2000" i="1" dirty="0" err="1"/>
              <a:t>α</a:t>
            </a:r>
            <a:r>
              <a:rPr lang="en-GB" sz="2000" baseline="-25000" dirty="0" err="1"/>
              <a:t>i</a:t>
            </a:r>
            <a:r>
              <a:rPr lang="en-GB" sz="2000" dirty="0"/>
              <a:t> + </a:t>
            </a:r>
            <a:r>
              <a:rPr lang="en-GB" sz="2000" i="1" dirty="0" err="1"/>
              <a:t>u</a:t>
            </a:r>
            <a:r>
              <a:rPr lang="en-GB" sz="2000" baseline="-25000" dirty="0" err="1"/>
              <a:t>it</a:t>
            </a:r>
            <a:r>
              <a:rPr lang="en-GB" sz="2000" dirty="0"/>
              <a:t> </a:t>
            </a:r>
          </a:p>
          <a:p>
            <a:pPr>
              <a:spcBef>
                <a:spcPts val="300"/>
              </a:spcBef>
            </a:pPr>
            <a:r>
              <a:rPr lang="en-GB" sz="2000" dirty="0"/>
              <a:t>Unbiased and consistent (N → ∞) estimation of β</a:t>
            </a:r>
            <a:r>
              <a:rPr lang="en-GB" sz="2000" baseline="-25000" dirty="0"/>
              <a:t>0</a:t>
            </a:r>
            <a:r>
              <a:rPr lang="en-GB" sz="2000" dirty="0"/>
              <a:t> and β</a:t>
            </a:r>
            <a:r>
              <a:rPr lang="en-GB" sz="2000" baseline="-25000" dirty="0"/>
              <a:t>1</a:t>
            </a:r>
            <a:endParaRPr lang="en-GB" sz="2000" dirty="0"/>
          </a:p>
          <a:p>
            <a:pPr>
              <a:spcBef>
                <a:spcPts val="300"/>
              </a:spcBef>
            </a:pPr>
            <a:r>
              <a:rPr lang="en-GB" sz="2000" dirty="0"/>
              <a:t>Efficient estimation of β</a:t>
            </a:r>
            <a:r>
              <a:rPr lang="en-GB" sz="2000" baseline="-25000" dirty="0"/>
              <a:t>0</a:t>
            </a:r>
            <a:r>
              <a:rPr lang="en-GB" sz="2000" dirty="0"/>
              <a:t> and β</a:t>
            </a:r>
            <a:r>
              <a:rPr lang="en-GB" sz="2000" baseline="-25000" dirty="0"/>
              <a:t>1</a:t>
            </a:r>
            <a:r>
              <a:rPr lang="en-GB" sz="2000" dirty="0"/>
              <a:t>: takes error covariance structure into account; GLS estimation</a:t>
            </a:r>
          </a:p>
          <a:p>
            <a:pPr>
              <a:spcBef>
                <a:spcPts val="300"/>
              </a:spcBef>
              <a:buFont typeface="Wingdings" pitchFamily="2" charset="2"/>
              <a:buNone/>
            </a:pPr>
            <a:endParaRPr lang="en-GB" sz="2000" dirty="0"/>
          </a:p>
          <a:p>
            <a:pPr>
              <a:spcBef>
                <a:spcPts val="600"/>
              </a:spcBef>
              <a:buFont typeface="Wingdings" pitchFamily="2" charset="2"/>
              <a:buNone/>
            </a:pPr>
            <a:endParaRPr lang="en-GB" sz="1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E15E2294-07E9-4D93-A421-24A0D24E3A8C}" type="slidenum">
              <a:rPr lang="de-AT" altLang="en-US"/>
              <a:pPr>
                <a:defRPr/>
              </a:pPr>
              <a:t>73</a:t>
            </a:fld>
            <a:endParaRPr lang="de-AT" alt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defRPr/>
            </a:pPr>
            <a:r>
              <a:rPr lang="en-GB" sz="2000" dirty="0">
                <a:solidFill>
                  <a:schemeClr val="bg1">
                    <a:lumMod val="50000"/>
                  </a:schemeClr>
                </a:solidFill>
              </a:rPr>
              <a:t>The GIV Estimator </a:t>
            </a:r>
          </a:p>
          <a:p>
            <a:pPr>
              <a:spcBef>
                <a:spcPts val="500"/>
              </a:spcBef>
              <a:defRPr/>
            </a:pPr>
            <a:r>
              <a:rPr lang="en-GB" sz="2000" dirty="0">
                <a:solidFill>
                  <a:schemeClr val="bg1">
                    <a:lumMod val="50000"/>
                  </a:schemeClr>
                </a:solidFill>
              </a:rPr>
              <a:t>GMM Estimation</a:t>
            </a:r>
          </a:p>
          <a:p>
            <a:pPr>
              <a:spcBef>
                <a:spcPts val="500"/>
              </a:spcBef>
              <a:defRPr/>
            </a:pPr>
            <a:r>
              <a:rPr lang="en-GB" sz="2000" dirty="0">
                <a:solidFill>
                  <a:schemeClr val="bg1">
                    <a:lumMod val="50000"/>
                  </a:schemeClr>
                </a:solidFill>
              </a:rPr>
              <a:t>Econometric Models</a:t>
            </a:r>
          </a:p>
          <a:p>
            <a:pPr>
              <a:spcBef>
                <a:spcPts val="500"/>
              </a:spcBef>
              <a:defRPr/>
            </a:pPr>
            <a:r>
              <a:rPr lang="en-GB" sz="2000" dirty="0">
                <a:solidFill>
                  <a:schemeClr val="bg1">
                    <a:lumMod val="50000"/>
                  </a:schemeClr>
                </a:solidFill>
              </a:rPr>
              <a:t>Dynamic Models</a:t>
            </a:r>
          </a:p>
          <a:p>
            <a:pPr>
              <a:spcBef>
                <a:spcPts val="500"/>
              </a:spcBef>
              <a:defRPr/>
            </a:pPr>
            <a:r>
              <a:rPr lang="en-GB" sz="2000" dirty="0">
                <a:solidFill>
                  <a:schemeClr val="bg1">
                    <a:lumMod val="50000"/>
                  </a:schemeClr>
                </a:solidFill>
              </a:rPr>
              <a:t>Multi-equation Models</a:t>
            </a:r>
          </a:p>
          <a:p>
            <a:pPr>
              <a:spcBef>
                <a:spcPts val="500"/>
              </a:spcBef>
              <a:defRPr/>
            </a:pPr>
            <a:r>
              <a:rPr lang="en-GB" sz="2000" dirty="0">
                <a:solidFill>
                  <a:schemeClr val="bg1">
                    <a:lumMod val="50000"/>
                  </a:schemeClr>
                </a:solidFill>
              </a:rPr>
              <a:t>Time Series Models</a:t>
            </a:r>
          </a:p>
          <a:p>
            <a:pPr>
              <a:spcBef>
                <a:spcPts val="500"/>
              </a:spcBef>
              <a:defRPr/>
            </a:pPr>
            <a:r>
              <a:rPr lang="en-GB" sz="2000" dirty="0">
                <a:solidFill>
                  <a:schemeClr val="bg1">
                    <a:lumMod val="50000"/>
                  </a:schemeClr>
                </a:solidFill>
              </a:rPr>
              <a:t>Models for Limited Dependent Variables</a:t>
            </a:r>
          </a:p>
          <a:p>
            <a:pPr>
              <a:spcBef>
                <a:spcPts val="500"/>
              </a:spcBef>
              <a:defRPr/>
            </a:pPr>
            <a:r>
              <a:rPr lang="en-GB" sz="2000" dirty="0">
                <a:solidFill>
                  <a:schemeClr val="bg1">
                    <a:lumMod val="50000"/>
                  </a:schemeClr>
                </a:solidFill>
              </a:rPr>
              <a:t>Panel Data Models</a:t>
            </a:r>
          </a:p>
          <a:p>
            <a:pPr>
              <a:spcBef>
                <a:spcPts val="500"/>
              </a:spcBef>
              <a:defRPr/>
            </a:pPr>
            <a:r>
              <a:rPr lang="en-GB" sz="2000" dirty="0"/>
              <a:t>Econometrics II</a:t>
            </a: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4A2B7BE9-62E2-4E49-9FE9-06DEF617E715}" type="slidenum">
              <a:rPr lang="de-AT" altLang="en-US"/>
              <a:pPr>
                <a:defRPr/>
              </a:pPr>
              <a:t>74</a:t>
            </a:fld>
            <a:endParaRPr lang="de-AT" altLang="en-US"/>
          </a:p>
        </p:txBody>
      </p:sp>
      <p:graphicFrame>
        <p:nvGraphicFramePr>
          <p:cNvPr id="40962"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40988"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963"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40989"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a:xfrm>
            <a:off x="457200" y="277813"/>
            <a:ext cx="8329613" cy="1139825"/>
          </a:xfrm>
        </p:spPr>
        <p:txBody>
          <a:bodyPr/>
          <a:lstStyle/>
          <a:p>
            <a:r>
              <a:rPr lang="en-GB" sz="4000" dirty="0">
                <a:latin typeface="Verdana" pitchFamily="34" charset="0"/>
              </a:rPr>
              <a:t>Econometrics II</a:t>
            </a:r>
          </a:p>
        </p:txBody>
      </p:sp>
      <p:sp>
        <p:nvSpPr>
          <p:cNvPr id="41988" name="Textplatzhalter 17"/>
          <p:cNvSpPr>
            <a:spLocks noGrp="1"/>
          </p:cNvSpPr>
          <p:nvPr>
            <p:ph type="body" sz="half" idx="1"/>
          </p:nvPr>
        </p:nvSpPr>
        <p:spPr>
          <a:xfrm>
            <a:off x="428625" y="1571625"/>
            <a:ext cx="7900988" cy="4400550"/>
          </a:xfrm>
        </p:spPr>
        <p:txBody>
          <a:bodyPr/>
          <a:lstStyle/>
          <a:p>
            <a:pPr marL="457200" indent="-457200">
              <a:buSzPct val="100000"/>
              <a:buFont typeface="Garamond" pitchFamily="18" charset="0"/>
              <a:buAutoNum type="arabicPeriod"/>
            </a:pPr>
            <a:r>
              <a:rPr lang="en-GB" sz="2000" dirty="0"/>
              <a:t>ML Estimation and Specification Tests (MV, Ch.6)</a:t>
            </a:r>
          </a:p>
          <a:p>
            <a:pPr marL="457200" indent="-457200">
              <a:buSzPct val="100000"/>
              <a:buFont typeface="Garamond" pitchFamily="18" charset="0"/>
              <a:buAutoNum type="arabicPeriod"/>
            </a:pPr>
            <a:r>
              <a:rPr lang="en-GB" sz="2000" dirty="0"/>
              <a:t>Models with Limited Dependent Variables (MV, Ch.7)</a:t>
            </a:r>
          </a:p>
          <a:p>
            <a:pPr marL="457200" indent="-457200">
              <a:buSzPct val="100000"/>
              <a:buFont typeface="Garamond" pitchFamily="18" charset="0"/>
              <a:buAutoNum type="arabicPeriod"/>
            </a:pPr>
            <a:r>
              <a:rPr lang="en-GB" sz="2000" dirty="0" err="1"/>
              <a:t>Univariate</a:t>
            </a:r>
            <a:r>
              <a:rPr lang="en-GB" sz="2000" dirty="0"/>
              <a:t> time series models (MV, Ch.8)</a:t>
            </a:r>
          </a:p>
          <a:p>
            <a:pPr marL="457200" indent="-457200">
              <a:buSzPct val="100000"/>
              <a:buFont typeface="Garamond" pitchFamily="18" charset="0"/>
              <a:buAutoNum type="arabicPeriod"/>
            </a:pPr>
            <a:r>
              <a:rPr lang="en-GB" sz="2000" dirty="0"/>
              <a:t>Multivariate time series models, part 1 (MV, Ch.9)</a:t>
            </a:r>
          </a:p>
          <a:p>
            <a:pPr marL="457200" indent="-457200">
              <a:buSzPct val="100000"/>
              <a:buFont typeface="Garamond" pitchFamily="18" charset="0"/>
              <a:buAutoNum type="arabicPeriod"/>
            </a:pPr>
            <a:r>
              <a:rPr lang="en-GB" sz="2000" dirty="0"/>
              <a:t>Multivariate time series models, part 2 (MV, Ch.9)</a:t>
            </a:r>
          </a:p>
          <a:p>
            <a:pPr marL="457200" indent="-457200">
              <a:buSzPct val="100000"/>
              <a:buFont typeface="Garamond" pitchFamily="18" charset="0"/>
              <a:buAutoNum type="arabicPeriod"/>
            </a:pPr>
            <a:r>
              <a:rPr lang="en-GB" sz="2000" dirty="0"/>
              <a:t>Models Based on Panel Data (MV, Ch.10)</a:t>
            </a: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a:p>
        </p:txBody>
      </p:sp>
      <p:sp>
        <p:nvSpPr>
          <p:cNvPr id="14" name="Fußzeilenplatzhalter 6"/>
          <p:cNvSpPr>
            <a:spLocks noGrp="1"/>
          </p:cNvSpPr>
          <p:nvPr>
            <p:ph type="ftr" sz="quarter" idx="11"/>
          </p:nvPr>
        </p:nvSpPr>
        <p:spPr/>
        <p:txBody>
          <a:bodyPr/>
          <a:lstStyle/>
          <a:p>
            <a:pPr>
              <a:defRPr/>
            </a:pPr>
            <a:r>
              <a:rPr lang="de-AT" altLang="en-US"/>
              <a:t>Hackl,  Econometrics, Lecture 6</a:t>
            </a:r>
            <a:endParaRPr lang="de-AT" altLang="en-US" dirty="0"/>
          </a:p>
        </p:txBody>
      </p:sp>
      <p:sp>
        <p:nvSpPr>
          <p:cNvPr id="15" name="Foliennummernplatzhalter 7"/>
          <p:cNvSpPr>
            <a:spLocks noGrp="1"/>
          </p:cNvSpPr>
          <p:nvPr>
            <p:ph type="sldNum" sz="quarter" idx="12"/>
          </p:nvPr>
        </p:nvSpPr>
        <p:spPr/>
        <p:txBody>
          <a:bodyPr/>
          <a:lstStyle/>
          <a:p>
            <a:pPr>
              <a:defRPr/>
            </a:pPr>
            <a:fld id="{B03B21AB-7C22-4E88-978B-50A65FDB89C2}" type="slidenum">
              <a:rPr lang="de-AT" altLang="en-US"/>
              <a:pPr>
                <a:defRPr/>
              </a:pPr>
              <a:t>75</a:t>
            </a:fld>
            <a:endParaRPr lang="de-AT" altLang="en-US" dirty="0"/>
          </a:p>
        </p:txBody>
      </p:sp>
      <p:graphicFrame>
        <p:nvGraphicFramePr>
          <p:cNvPr id="41986" name="Object 9"/>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42000" name="Formel" r:id="rId4" imgW="114151" imgH="215619" progId="Equation.3">
                  <p:embed/>
                </p:oleObj>
              </mc:Choice>
              <mc:Fallback>
                <p:oleObj name="Formel" r:id="rId4" imgW="114151" imgH="215619" progId="Equation.3">
                  <p:embed/>
                  <p:pic>
                    <p:nvPicPr>
                      <p:cNvPr id="0" name="Object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GB" sz="4000" dirty="0" err="1">
                <a:latin typeface="Verdana" pitchFamily="34" charset="0"/>
              </a:rPr>
              <a:t>Univariate</a:t>
            </a:r>
            <a:r>
              <a:rPr lang="en-GB" sz="4000" dirty="0">
                <a:latin typeface="Verdana" pitchFamily="34" charset="0"/>
              </a:rPr>
              <a:t> Time Series Models</a:t>
            </a:r>
          </a:p>
        </p:txBody>
      </p:sp>
      <p:sp>
        <p:nvSpPr>
          <p:cNvPr id="67587" name="Textplatzhalter 17"/>
          <p:cNvSpPr>
            <a:spLocks noGrp="1"/>
          </p:cNvSpPr>
          <p:nvPr>
            <p:ph type="body" sz="half" idx="1"/>
          </p:nvPr>
        </p:nvSpPr>
        <p:spPr>
          <a:xfrm>
            <a:off x="500063" y="1600200"/>
            <a:ext cx="7858125" cy="4400550"/>
          </a:xfrm>
        </p:spPr>
        <p:txBody>
          <a:bodyPr/>
          <a:lstStyle/>
          <a:p>
            <a:pPr>
              <a:spcBef>
                <a:spcPts val="600"/>
              </a:spcBef>
            </a:pPr>
            <a:r>
              <a:rPr lang="en-GB" sz="2000" dirty="0"/>
              <a:t>Time Series</a:t>
            </a:r>
            <a:endParaRPr lang="en-GB" sz="2000" i="1" dirty="0"/>
          </a:p>
          <a:p>
            <a:pPr>
              <a:spcBef>
                <a:spcPts val="600"/>
              </a:spcBef>
            </a:pPr>
            <a:r>
              <a:rPr lang="en-GB" sz="2000" dirty="0"/>
              <a:t>Stochastic Processes </a:t>
            </a:r>
          </a:p>
          <a:p>
            <a:pPr>
              <a:spcBef>
                <a:spcPts val="600"/>
              </a:spcBef>
            </a:pPr>
            <a:r>
              <a:rPr lang="en-GB" sz="2000" dirty="0"/>
              <a:t>Stationary Processes </a:t>
            </a:r>
          </a:p>
          <a:p>
            <a:pPr>
              <a:spcBef>
                <a:spcPts val="600"/>
              </a:spcBef>
            </a:pPr>
            <a:r>
              <a:rPr lang="en-GB" sz="2000" dirty="0"/>
              <a:t>The ARMA Process</a:t>
            </a:r>
          </a:p>
          <a:p>
            <a:pPr>
              <a:spcBef>
                <a:spcPts val="600"/>
              </a:spcBef>
            </a:pPr>
            <a:r>
              <a:rPr lang="en-GB" sz="2000" dirty="0"/>
              <a:t>Deterministic and Stochastic Trends</a:t>
            </a:r>
          </a:p>
          <a:p>
            <a:pPr>
              <a:spcBef>
                <a:spcPts val="600"/>
              </a:spcBef>
            </a:pPr>
            <a:r>
              <a:rPr lang="en-GB" sz="2000" dirty="0"/>
              <a:t>Models with Trend</a:t>
            </a:r>
          </a:p>
          <a:p>
            <a:pPr>
              <a:spcBef>
                <a:spcPts val="600"/>
              </a:spcBef>
            </a:pPr>
            <a:r>
              <a:rPr lang="en-GB" sz="2000" dirty="0"/>
              <a:t>Unit Root Tests</a:t>
            </a:r>
          </a:p>
          <a:p>
            <a:pPr>
              <a:spcBef>
                <a:spcPts val="600"/>
              </a:spcBef>
              <a:buFont typeface="Wingdings" pitchFamily="2" charset="2"/>
              <a:buNone/>
            </a:pPr>
            <a:endParaRPr lang="en-GB" sz="2000" dirty="0"/>
          </a:p>
          <a:p>
            <a:pPr>
              <a:spcBef>
                <a:spcPts val="600"/>
              </a:spcBef>
            </a:pPr>
            <a:endParaRPr lang="en-GB" sz="2000" dirty="0"/>
          </a:p>
          <a:p>
            <a:pPr>
              <a:spcBef>
                <a:spcPts val="600"/>
              </a:spcBef>
              <a:buFont typeface="Wingdings" pitchFamily="2" charset="2"/>
              <a:buNone/>
            </a:pPr>
            <a:endParaRPr lang="en-GB" sz="2800" dirty="0"/>
          </a:p>
          <a:p>
            <a:pPr>
              <a:spcBef>
                <a:spcPts val="600"/>
              </a:spcBef>
              <a:buFont typeface="Wingdings" pitchFamily="2" charset="2"/>
              <a:buNone/>
            </a:pPr>
            <a:endParaRPr lang="en-US" sz="2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6D67B90A-8CE0-461D-89CF-81E1251366D6}" type="slidenum">
              <a:rPr lang="de-AT" altLang="en-US"/>
              <a:pPr>
                <a:defRPr/>
              </a:pPr>
              <a:t>76</a:t>
            </a:fld>
            <a:endParaRPr lang="de-AT" altLang="en-US" dirty="0"/>
          </a:p>
        </p:txBody>
      </p:sp>
      <p:pic>
        <p:nvPicPr>
          <p:cNvPr id="67591" name="Object 3"/>
          <p:cNvPicPr>
            <a:picLocks noChangeAspect="1" noChangeArrowheads="1"/>
          </p:cNvPicPr>
          <p:nvPr/>
        </p:nvPicPr>
        <p:blipFill>
          <a:blip r:embed="rId3" cstate="print"/>
          <a:srcRect/>
          <a:stretch>
            <a:fillRect/>
          </a:stretch>
        </p:blipFill>
        <p:spPr bwMode="auto">
          <a:xfrm>
            <a:off x="4357688" y="3321050"/>
            <a:ext cx="271462" cy="215900"/>
          </a:xfrm>
          <a:prstGeom prst="rect">
            <a:avLst/>
          </a:prstGeom>
          <a:noFill/>
          <a:ln w="9525">
            <a:noFill/>
            <a:miter lim="800000"/>
            <a:headEnd/>
            <a:tailEnd/>
          </a:ln>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p:txBody>
          <a:bodyPr/>
          <a:lstStyle/>
          <a:p>
            <a:r>
              <a:rPr lang="en-GB" sz="4000" dirty="0">
                <a:latin typeface="Verdana" pitchFamily="34" charset="0"/>
              </a:rPr>
              <a:t>Multivariate Time Series Models</a:t>
            </a:r>
            <a:endParaRPr lang="en-US" sz="4000" dirty="0">
              <a:latin typeface="Verdana" pitchFamily="34" charset="0"/>
            </a:endParaRPr>
          </a:p>
        </p:txBody>
      </p:sp>
      <p:sp>
        <p:nvSpPr>
          <p:cNvPr id="1028" name="Textplatzhalter 17"/>
          <p:cNvSpPr>
            <a:spLocks noGrp="1"/>
          </p:cNvSpPr>
          <p:nvPr>
            <p:ph type="body" sz="half" idx="1"/>
          </p:nvPr>
        </p:nvSpPr>
        <p:spPr>
          <a:xfrm>
            <a:off x="500063" y="1600200"/>
            <a:ext cx="7858125" cy="4400550"/>
          </a:xfrm>
        </p:spPr>
        <p:txBody>
          <a:bodyPr/>
          <a:lstStyle/>
          <a:p>
            <a:pPr>
              <a:spcBef>
                <a:spcPts val="475"/>
              </a:spcBef>
              <a:defRPr/>
            </a:pPr>
            <a:r>
              <a:rPr lang="en-GB" sz="2000" dirty="0"/>
              <a:t>Dynamic Models</a:t>
            </a:r>
          </a:p>
          <a:p>
            <a:pPr>
              <a:spcBef>
                <a:spcPts val="475"/>
              </a:spcBef>
              <a:defRPr/>
            </a:pPr>
            <a:r>
              <a:rPr lang="en-GB" sz="2000" dirty="0"/>
              <a:t>Lag Structures, ADL Models</a:t>
            </a:r>
          </a:p>
          <a:p>
            <a:pPr>
              <a:spcBef>
                <a:spcPts val="475"/>
              </a:spcBef>
              <a:defRPr/>
            </a:pPr>
            <a:r>
              <a:rPr lang="en-GB" sz="2000" dirty="0"/>
              <a:t>Models with Non-stationary Variables</a:t>
            </a:r>
          </a:p>
          <a:p>
            <a:pPr>
              <a:spcBef>
                <a:spcPts val="475"/>
              </a:spcBef>
              <a:defRPr/>
            </a:pPr>
            <a:r>
              <a:rPr lang="en-GB" sz="2000" dirty="0"/>
              <a:t>Cointegration, Tests for Cointegration</a:t>
            </a:r>
          </a:p>
          <a:p>
            <a:pPr>
              <a:spcBef>
                <a:spcPts val="475"/>
              </a:spcBef>
              <a:defRPr/>
            </a:pPr>
            <a:r>
              <a:rPr lang="en-GB" sz="2000" dirty="0"/>
              <a:t>Error-correction Model</a:t>
            </a:r>
          </a:p>
          <a:p>
            <a:pPr marL="360000" indent="-360000">
              <a:spcBef>
                <a:spcPts val="480"/>
              </a:spcBef>
              <a:defRPr/>
            </a:pPr>
            <a:r>
              <a:rPr lang="en-GB" sz="2000" dirty="0"/>
              <a:t>Systems of Equations</a:t>
            </a:r>
          </a:p>
          <a:p>
            <a:pPr marL="360000" indent="-360000">
              <a:spcBef>
                <a:spcPts val="480"/>
              </a:spcBef>
              <a:defRPr/>
            </a:pPr>
            <a:r>
              <a:rPr lang="en-GB" sz="2000" dirty="0"/>
              <a:t>VAR Models</a:t>
            </a:r>
          </a:p>
          <a:p>
            <a:pPr>
              <a:spcBef>
                <a:spcPts val="480"/>
              </a:spcBef>
              <a:defRPr/>
            </a:pPr>
            <a:r>
              <a:rPr lang="en-GB" sz="2000" dirty="0"/>
              <a:t>Simultaneous Equations and VAR Models</a:t>
            </a:r>
          </a:p>
          <a:p>
            <a:pPr>
              <a:spcBef>
                <a:spcPts val="480"/>
              </a:spcBef>
              <a:defRPr/>
            </a:pPr>
            <a:r>
              <a:rPr lang="en-GB" sz="2000" dirty="0"/>
              <a:t>VAR Models and Cointegration</a:t>
            </a:r>
          </a:p>
          <a:p>
            <a:pPr>
              <a:spcBef>
                <a:spcPts val="480"/>
              </a:spcBef>
              <a:defRPr/>
            </a:pPr>
            <a:r>
              <a:rPr lang="en-GB" sz="2000" dirty="0"/>
              <a:t>VEC Models </a:t>
            </a:r>
          </a:p>
          <a:p>
            <a:pPr>
              <a:spcBef>
                <a:spcPts val="475"/>
              </a:spcBef>
              <a:defRPr/>
            </a:pPr>
            <a:endParaRPr lang="en-US" sz="2000" dirty="0"/>
          </a:p>
          <a:p>
            <a:pPr>
              <a:spcBef>
                <a:spcPts val="600"/>
              </a:spcBef>
              <a:buFont typeface="Wingdings" pitchFamily="2" charset="2"/>
              <a:buNone/>
              <a:defRPr/>
            </a:pPr>
            <a:endParaRPr lang="en-US" sz="2000" dirty="0"/>
          </a:p>
          <a:p>
            <a:pPr>
              <a:spcBef>
                <a:spcPts val="600"/>
              </a:spcBef>
              <a:defRPr/>
            </a:pPr>
            <a:endParaRPr lang="en-US" sz="2000" dirty="0"/>
          </a:p>
          <a:p>
            <a:pPr>
              <a:spcBef>
                <a:spcPts val="600"/>
              </a:spcBef>
              <a:buFont typeface="Wingdings" pitchFamily="2" charset="2"/>
              <a:buNone/>
              <a:defRPr/>
            </a:pPr>
            <a:endParaRPr lang="en-US" sz="2800" dirty="0"/>
          </a:p>
          <a:p>
            <a:pPr>
              <a:spcBef>
                <a:spcPts val="600"/>
              </a:spcBef>
              <a:buFont typeface="Wingdings" pitchFamily="2" charset="2"/>
              <a:buNone/>
              <a:defRPr/>
            </a:pPr>
            <a:endParaRPr lang="en-US" sz="2800" dirty="0"/>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fr-FR"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9AC923A0-9123-46DD-91DA-FB1B84947304}" type="slidenum">
              <a:rPr lang="de-AT" altLang="en-US"/>
              <a:pPr>
                <a:defRPr/>
              </a:pPr>
              <a:t>77</a:t>
            </a:fld>
            <a:endParaRPr lang="de-AT" altLang="en-US" dirty="0"/>
          </a:p>
        </p:txBody>
      </p:sp>
      <p:graphicFrame>
        <p:nvGraphicFramePr>
          <p:cNvPr id="43010"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43024" name="Formel" r:id="rId4" imgW="114151" imgH="215619" progId="Equation.3">
                  <p:embed/>
                </p:oleObj>
              </mc:Choice>
              <mc:Fallback>
                <p:oleObj name="Formel" r:id="rId4" imgW="114151" imgH="215619"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0" name="Rectangle 2"/>
          <p:cNvSpPr>
            <a:spLocks noGrp="1" noChangeArrowheads="1"/>
          </p:cNvSpPr>
          <p:nvPr>
            <p:ph type="title"/>
          </p:nvPr>
        </p:nvSpPr>
        <p:spPr/>
        <p:txBody>
          <a:bodyPr/>
          <a:lstStyle/>
          <a:p>
            <a:r>
              <a:rPr lang="en-GB" sz="4000">
                <a:latin typeface="Verdana" pitchFamily="34" charset="0"/>
              </a:rPr>
              <a:t>GIV Estimator and Properties</a:t>
            </a:r>
          </a:p>
        </p:txBody>
      </p:sp>
      <p:sp>
        <p:nvSpPr>
          <p:cNvPr id="23561" name="Textplatzhalter 17"/>
          <p:cNvSpPr>
            <a:spLocks noGrp="1"/>
          </p:cNvSpPr>
          <p:nvPr>
            <p:ph type="body" sz="half" idx="1"/>
          </p:nvPr>
        </p:nvSpPr>
        <p:spPr>
          <a:xfrm>
            <a:off x="500063" y="1620838"/>
            <a:ext cx="7858125" cy="4400550"/>
          </a:xfrm>
        </p:spPr>
        <p:txBody>
          <a:bodyPr/>
          <a:lstStyle/>
          <a:p>
            <a:pPr>
              <a:spcBef>
                <a:spcPts val="600"/>
              </a:spcBef>
            </a:pPr>
            <a:r>
              <a:rPr lang="en-GB" sz="2000" dirty="0">
                <a:cs typeface="Arial" charset="0"/>
              </a:rPr>
              <a:t>GIV estimator is consistent</a:t>
            </a:r>
          </a:p>
          <a:p>
            <a:pPr>
              <a:spcBef>
                <a:spcPts val="600"/>
              </a:spcBef>
            </a:pPr>
            <a:r>
              <a:rPr lang="en-GB" sz="2000" dirty="0">
                <a:cs typeface="Arial" charset="0"/>
              </a:rPr>
              <a:t>The asymptotic distribution of the GIV estimator, given IID(0, σ</a:t>
            </a:r>
            <a:r>
              <a:rPr lang="en-GB" sz="2000" baseline="-25000" dirty="0"/>
              <a:t>ε</a:t>
            </a:r>
            <a:r>
              <a:rPr lang="en-GB" sz="2000" dirty="0">
                <a:cs typeface="Arial" charset="0"/>
              </a:rPr>
              <a:t>²) error terms, leads to</a:t>
            </a:r>
            <a:endParaRPr lang="en-GB" sz="2000" dirty="0"/>
          </a:p>
          <a:p>
            <a:pPr>
              <a:spcBef>
                <a:spcPts val="600"/>
              </a:spcBef>
            </a:pPr>
            <a:endParaRPr lang="en-GB" sz="2400" dirty="0"/>
          </a:p>
          <a:p>
            <a:pPr>
              <a:spcBef>
                <a:spcPts val="600"/>
              </a:spcBef>
              <a:buFont typeface="Wingdings" pitchFamily="2" charset="2"/>
              <a:buNone/>
            </a:pPr>
            <a:r>
              <a:rPr lang="en-GB" sz="2000" dirty="0">
                <a:cs typeface="Arial" charset="0"/>
              </a:rPr>
              <a:t>	which is used as approximate distribution in case of finite </a:t>
            </a:r>
            <a:r>
              <a:rPr lang="en-GB" sz="2000" i="1" dirty="0">
                <a:cs typeface="Arial" charset="0"/>
              </a:rPr>
              <a:t>N</a:t>
            </a:r>
          </a:p>
          <a:p>
            <a:pPr>
              <a:spcBef>
                <a:spcPts val="600"/>
              </a:spcBef>
            </a:pPr>
            <a:r>
              <a:rPr lang="en-GB" sz="2000" dirty="0">
                <a:cs typeface="Arial" charset="0"/>
              </a:rPr>
              <a:t>The (asymptotic) covariance matrix of the GIV estimator is given by </a:t>
            </a:r>
          </a:p>
          <a:p>
            <a:pPr>
              <a:spcBef>
                <a:spcPts val="600"/>
              </a:spcBef>
              <a:buFont typeface="Wingdings" pitchFamily="2" charset="2"/>
              <a:buNone/>
            </a:pPr>
            <a:endParaRPr lang="en-GB" sz="1400" dirty="0">
              <a:cs typeface="Arial" charset="0"/>
            </a:endParaRPr>
          </a:p>
          <a:p>
            <a:pPr>
              <a:spcBef>
                <a:spcPts val="600"/>
              </a:spcBef>
              <a:buFont typeface="Wingdings" pitchFamily="2" charset="2"/>
              <a:buNone/>
            </a:pPr>
            <a:endParaRPr lang="en-GB" sz="1400" dirty="0">
              <a:cs typeface="Arial" charset="0"/>
            </a:endParaRPr>
          </a:p>
          <a:p>
            <a:pPr>
              <a:spcBef>
                <a:spcPts val="600"/>
              </a:spcBef>
            </a:pPr>
            <a:r>
              <a:rPr lang="en-GB" sz="2000" dirty="0"/>
              <a:t>In the estimated </a:t>
            </a:r>
            <a:r>
              <a:rPr lang="en-GB" sz="2000" dirty="0">
                <a:cs typeface="Arial" charset="0"/>
              </a:rPr>
              <a:t>covariance matrix, σ² is substituted by </a:t>
            </a:r>
          </a:p>
          <a:p>
            <a:pPr>
              <a:spcBef>
                <a:spcPts val="600"/>
              </a:spcBef>
              <a:buFont typeface="Wingdings" pitchFamily="2" charset="2"/>
              <a:buNone/>
            </a:pPr>
            <a:endParaRPr lang="en-GB" sz="2400" dirty="0"/>
          </a:p>
          <a:p>
            <a:pPr>
              <a:spcBef>
                <a:spcPts val="600"/>
              </a:spcBef>
              <a:buFont typeface="Wingdings" pitchFamily="2" charset="2"/>
              <a:buNone/>
            </a:pPr>
            <a:r>
              <a:rPr lang="en-GB" sz="2800" dirty="0"/>
              <a:t>	</a:t>
            </a:r>
            <a:r>
              <a:rPr lang="en-GB" sz="2000" dirty="0">
                <a:cs typeface="Arial" charset="0"/>
              </a:rPr>
              <a:t>the estimate based on the IV residuals </a:t>
            </a: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a:p>
        </p:txBody>
      </p:sp>
      <p:sp>
        <p:nvSpPr>
          <p:cNvPr id="14" name="Fußzeilenplatzhalter 6"/>
          <p:cNvSpPr>
            <a:spLocks noGrp="1"/>
          </p:cNvSpPr>
          <p:nvPr>
            <p:ph type="ftr" sz="quarter" idx="11"/>
          </p:nvPr>
        </p:nvSpPr>
        <p:spPr/>
        <p:txBody>
          <a:bodyPr/>
          <a:lstStyle/>
          <a:p>
            <a:pPr>
              <a:defRPr/>
            </a:pPr>
            <a:r>
              <a:rPr lang="en-US" altLang="en-US"/>
              <a:t>Hackl,  Econometrics, Lecture 6</a:t>
            </a:r>
            <a:endParaRPr lang="de-AT" altLang="en-US"/>
          </a:p>
        </p:txBody>
      </p:sp>
      <p:sp>
        <p:nvSpPr>
          <p:cNvPr id="15" name="Foliennummernplatzhalter 7"/>
          <p:cNvSpPr>
            <a:spLocks noGrp="1"/>
          </p:cNvSpPr>
          <p:nvPr>
            <p:ph type="sldNum" sz="quarter" idx="12"/>
          </p:nvPr>
        </p:nvSpPr>
        <p:spPr/>
        <p:txBody>
          <a:bodyPr/>
          <a:lstStyle/>
          <a:p>
            <a:pPr>
              <a:defRPr/>
            </a:pPr>
            <a:fld id="{CC19D85B-2434-4A47-A3FD-9E63D5E7C633}" type="slidenum">
              <a:rPr lang="de-AT" altLang="en-US"/>
              <a:pPr>
                <a:defRPr/>
              </a:pPr>
              <a:t>8</a:t>
            </a:fld>
            <a:endParaRPr lang="de-AT" altLang="en-US"/>
          </a:p>
        </p:txBody>
      </p:sp>
      <p:graphicFrame>
        <p:nvGraphicFramePr>
          <p:cNvPr id="23554"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238635" name="Formel" r:id="rId4" imgW="114151" imgH="215619" progId="Equation.3">
                  <p:embed/>
                </p:oleObj>
              </mc:Choice>
              <mc:Fallback>
                <p:oleObj name="Formel" r:id="rId4" imgW="114151" imgH="215619" progId="Equation.3">
                  <p:embed/>
                  <p:pic>
                    <p:nvPicPr>
                      <p:cNvPr id="23554"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5" name="Object 5"/>
          <p:cNvGraphicFramePr>
            <a:graphicFrameLocks noChangeAspect="1"/>
          </p:cNvGraphicFramePr>
          <p:nvPr/>
        </p:nvGraphicFramePr>
        <p:xfrm>
          <a:off x="4514850" y="3340100"/>
          <a:ext cx="114300" cy="177800"/>
        </p:xfrm>
        <a:graphic>
          <a:graphicData uri="http://schemas.openxmlformats.org/presentationml/2006/ole">
            <mc:AlternateContent xmlns:mc="http://schemas.openxmlformats.org/markup-compatibility/2006">
              <mc:Choice xmlns:v="urn:schemas-microsoft-com:vml" Requires="v">
                <p:oleObj spid="_x0000_s238636" name="Equation" r:id="rId6" imgW="914400" imgH="198720" progId="Equation.DSMT4">
                  <p:embed/>
                </p:oleObj>
              </mc:Choice>
              <mc:Fallback>
                <p:oleObj name="Equation" r:id="rId6" imgW="914400" imgH="198720" progId="Equation.DSMT4">
                  <p:embed/>
                  <p:pic>
                    <p:nvPicPr>
                      <p:cNvPr id="23555"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14850" y="3340100"/>
                        <a:ext cx="114300" cy="1778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6" name="Object 9"/>
          <p:cNvGraphicFramePr>
            <a:graphicFrameLocks noChangeAspect="1"/>
          </p:cNvGraphicFramePr>
          <p:nvPr/>
        </p:nvGraphicFramePr>
        <p:xfrm>
          <a:off x="1293813" y="2674938"/>
          <a:ext cx="1693862" cy="582612"/>
        </p:xfrm>
        <a:graphic>
          <a:graphicData uri="http://schemas.openxmlformats.org/presentationml/2006/ole">
            <mc:AlternateContent xmlns:mc="http://schemas.openxmlformats.org/markup-compatibility/2006">
              <mc:Choice xmlns:v="urn:schemas-microsoft-com:vml" Requires="v">
                <p:oleObj spid="_x0000_s238637" name="Equation" r:id="rId8" imgW="888840" imgH="304560" progId="Equation.DSMT4">
                  <p:embed/>
                </p:oleObj>
              </mc:Choice>
              <mc:Fallback>
                <p:oleObj name="Equation" r:id="rId8" imgW="888840" imgH="304560" progId="Equation.DSMT4">
                  <p:embed/>
                  <p:pic>
                    <p:nvPicPr>
                      <p:cNvPr id="23556" name="Object 9"/>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93813" y="2674938"/>
                        <a:ext cx="1693862" cy="5826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7" name="Object 5"/>
          <p:cNvGraphicFramePr>
            <a:graphicFrameLocks noChangeAspect="1"/>
          </p:cNvGraphicFramePr>
          <p:nvPr/>
        </p:nvGraphicFramePr>
        <p:xfrm>
          <a:off x="1276350" y="3987800"/>
          <a:ext cx="5743575" cy="809625"/>
        </p:xfrm>
        <a:graphic>
          <a:graphicData uri="http://schemas.openxmlformats.org/presentationml/2006/ole">
            <mc:AlternateContent xmlns:mc="http://schemas.openxmlformats.org/markup-compatibility/2006">
              <mc:Choice xmlns:v="urn:schemas-microsoft-com:vml" Requires="v">
                <p:oleObj spid="_x0000_s238638" name="Equation" r:id="rId10" imgW="2869920" imgH="406080" progId="Equation.DSMT4">
                  <p:embed/>
                </p:oleObj>
              </mc:Choice>
              <mc:Fallback>
                <p:oleObj name="Equation" r:id="rId10" imgW="2869920" imgH="406080" progId="Equation.DSMT4">
                  <p:embed/>
                  <p:pic>
                    <p:nvPicPr>
                      <p:cNvPr id="23557" name="Object 5"/>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76350" y="3987800"/>
                        <a:ext cx="5743575" cy="8096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8" name="Object 4"/>
          <p:cNvGraphicFramePr>
            <a:graphicFrameLocks noChangeAspect="1"/>
          </p:cNvGraphicFramePr>
          <p:nvPr/>
        </p:nvGraphicFramePr>
        <p:xfrm>
          <a:off x="1277938" y="5084763"/>
          <a:ext cx="2933700" cy="681037"/>
        </p:xfrm>
        <a:graphic>
          <a:graphicData uri="http://schemas.openxmlformats.org/presentationml/2006/ole">
            <mc:AlternateContent xmlns:mc="http://schemas.openxmlformats.org/markup-compatibility/2006">
              <mc:Choice xmlns:v="urn:schemas-microsoft-com:vml" Requires="v">
                <p:oleObj spid="_x0000_s238639" name="Equation" r:id="rId12" imgW="1473120" imgH="342720" progId="Equation.DSMT4">
                  <p:embed/>
                </p:oleObj>
              </mc:Choice>
              <mc:Fallback>
                <p:oleObj name="Equation" r:id="rId12" imgW="1473120" imgH="342720" progId="Equation.DSMT4">
                  <p:embed/>
                  <p:pic>
                    <p:nvPicPr>
                      <p:cNvPr id="23558" name="Object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1277938" y="5084763"/>
                        <a:ext cx="2933700" cy="68103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9" name="Object 12"/>
          <p:cNvGraphicFramePr>
            <a:graphicFrameLocks noChangeAspect="1"/>
          </p:cNvGraphicFramePr>
          <p:nvPr/>
        </p:nvGraphicFramePr>
        <p:xfrm>
          <a:off x="5283200" y="5589588"/>
          <a:ext cx="1449388" cy="557212"/>
        </p:xfrm>
        <a:graphic>
          <a:graphicData uri="http://schemas.openxmlformats.org/presentationml/2006/ole">
            <mc:AlternateContent xmlns:mc="http://schemas.openxmlformats.org/markup-compatibility/2006">
              <mc:Choice xmlns:v="urn:schemas-microsoft-com:vml" Requires="v">
                <p:oleObj spid="_x0000_s238640" name="Formel" r:id="rId14" imgW="660240" imgH="253800" progId="Equation.3">
                  <p:embed/>
                </p:oleObj>
              </mc:Choice>
              <mc:Fallback>
                <p:oleObj name="Formel" r:id="rId14" imgW="660240" imgH="253800" progId="Equation.3">
                  <p:embed/>
                  <p:pic>
                    <p:nvPicPr>
                      <p:cNvPr id="23559" name="Object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283200" y="5589588"/>
                        <a:ext cx="1449388" cy="557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8683277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p:txBody>
          <a:bodyPr/>
          <a:lstStyle/>
          <a:p>
            <a:r>
              <a:rPr lang="en-GB" sz="4000" dirty="0">
                <a:latin typeface="Verdana" pitchFamily="34" charset="0"/>
              </a:rPr>
              <a:t>Contents</a:t>
            </a:r>
          </a:p>
        </p:txBody>
      </p:sp>
      <p:sp>
        <p:nvSpPr>
          <p:cNvPr id="1029" name="Textplatzhalter 17"/>
          <p:cNvSpPr>
            <a:spLocks noGrp="1"/>
          </p:cNvSpPr>
          <p:nvPr>
            <p:ph type="body" sz="half" idx="1"/>
          </p:nvPr>
        </p:nvSpPr>
        <p:spPr>
          <a:xfrm>
            <a:off x="500063" y="1600200"/>
            <a:ext cx="7858125" cy="4400550"/>
          </a:xfrm>
        </p:spPr>
        <p:txBody>
          <a:bodyPr/>
          <a:lstStyle/>
          <a:p>
            <a:pPr>
              <a:spcBef>
                <a:spcPts val="500"/>
              </a:spcBef>
            </a:pPr>
            <a:r>
              <a:rPr lang="en-GB" sz="2000" dirty="0">
                <a:solidFill>
                  <a:schemeClr val="bg1">
                    <a:lumMod val="50000"/>
                  </a:schemeClr>
                </a:solidFill>
              </a:rPr>
              <a:t>The GIV Estimator </a:t>
            </a:r>
          </a:p>
          <a:p>
            <a:pPr>
              <a:spcBef>
                <a:spcPts val="500"/>
              </a:spcBef>
            </a:pPr>
            <a:r>
              <a:rPr lang="en-GB" sz="2000" dirty="0"/>
              <a:t>GMM Estimation</a:t>
            </a:r>
          </a:p>
          <a:p>
            <a:pPr>
              <a:spcBef>
                <a:spcPts val="500"/>
              </a:spcBef>
            </a:pPr>
            <a:r>
              <a:rPr lang="en-GB" sz="2000" dirty="0">
                <a:solidFill>
                  <a:schemeClr val="bg1">
                    <a:lumMod val="50000"/>
                  </a:schemeClr>
                </a:solidFill>
              </a:rPr>
              <a:t>Econometric Models</a:t>
            </a:r>
          </a:p>
          <a:p>
            <a:pPr>
              <a:spcBef>
                <a:spcPts val="500"/>
              </a:spcBef>
            </a:pPr>
            <a:r>
              <a:rPr lang="en-GB" sz="2000" dirty="0">
                <a:solidFill>
                  <a:schemeClr val="bg1">
                    <a:lumMod val="50000"/>
                  </a:schemeClr>
                </a:solidFill>
              </a:rPr>
              <a:t>Dynamic Models</a:t>
            </a:r>
          </a:p>
          <a:p>
            <a:pPr>
              <a:spcBef>
                <a:spcPts val="500"/>
              </a:spcBef>
            </a:pPr>
            <a:r>
              <a:rPr lang="en-GB" sz="2000" dirty="0">
                <a:solidFill>
                  <a:schemeClr val="bg1">
                    <a:lumMod val="50000"/>
                  </a:schemeClr>
                </a:solidFill>
              </a:rPr>
              <a:t>Multi-equation Models</a:t>
            </a:r>
          </a:p>
          <a:p>
            <a:pPr>
              <a:spcBef>
                <a:spcPts val="500"/>
              </a:spcBef>
            </a:pPr>
            <a:r>
              <a:rPr lang="en-GB" sz="2000" dirty="0">
                <a:solidFill>
                  <a:schemeClr val="bg1">
                    <a:lumMod val="50000"/>
                  </a:schemeClr>
                </a:solidFill>
              </a:rPr>
              <a:t>Time Series Models</a:t>
            </a:r>
          </a:p>
          <a:p>
            <a:pPr>
              <a:spcBef>
                <a:spcPts val="500"/>
              </a:spcBef>
            </a:pPr>
            <a:r>
              <a:rPr lang="en-GB" sz="2000" dirty="0">
                <a:solidFill>
                  <a:schemeClr val="bg1">
                    <a:lumMod val="50000"/>
                  </a:schemeClr>
                </a:solidFill>
              </a:rPr>
              <a:t>Models for Limited Dependent Variables</a:t>
            </a:r>
          </a:p>
          <a:p>
            <a:pPr>
              <a:spcBef>
                <a:spcPts val="500"/>
              </a:spcBef>
            </a:pPr>
            <a:r>
              <a:rPr lang="en-GB" sz="2000" dirty="0">
                <a:solidFill>
                  <a:schemeClr val="bg1">
                    <a:lumMod val="50000"/>
                  </a:schemeClr>
                </a:solidFill>
              </a:rPr>
              <a:t>Panel Data Models</a:t>
            </a:r>
          </a:p>
          <a:p>
            <a:pPr>
              <a:spcBef>
                <a:spcPts val="500"/>
              </a:spcBef>
            </a:pPr>
            <a:r>
              <a:rPr lang="en-GB" sz="2000" dirty="0">
                <a:solidFill>
                  <a:schemeClr val="bg1">
                    <a:lumMod val="50000"/>
                  </a:schemeClr>
                </a:solidFill>
              </a:rPr>
              <a:t>Econometrics II</a:t>
            </a:r>
          </a:p>
        </p:txBody>
      </p:sp>
      <p:sp>
        <p:nvSpPr>
          <p:cNvPr id="16" name="Datumsplatzhalter 15"/>
          <p:cNvSpPr>
            <a:spLocks noGrp="1"/>
          </p:cNvSpPr>
          <p:nvPr>
            <p:ph type="dt" sz="quarter" idx="10"/>
          </p:nvPr>
        </p:nvSpPr>
        <p:spPr/>
        <p:txBody>
          <a:bodyPr/>
          <a:lstStyle/>
          <a:p>
            <a:pPr>
              <a:defRPr/>
            </a:pPr>
            <a:r>
              <a:rPr lang="tr-TR" altLang="en-US"/>
              <a:t>Dec 13, 2018</a:t>
            </a:r>
            <a:endParaRPr lang="de-AT" altLang="en-US" dirty="0"/>
          </a:p>
        </p:txBody>
      </p:sp>
      <p:sp>
        <p:nvSpPr>
          <p:cNvPr id="14" name="Fußzeilenplatzhalter 6"/>
          <p:cNvSpPr>
            <a:spLocks noGrp="1"/>
          </p:cNvSpPr>
          <p:nvPr>
            <p:ph type="ftr" sz="quarter" idx="11"/>
          </p:nvPr>
        </p:nvSpPr>
        <p:spPr/>
        <p:txBody>
          <a:bodyPr/>
          <a:lstStyle/>
          <a:p>
            <a:pPr>
              <a:defRPr/>
            </a:pPr>
            <a:r>
              <a:rPr lang="de-AT" altLang="en-US"/>
              <a:t>Hackl,  Econometrics, Lecture 6</a:t>
            </a:r>
          </a:p>
        </p:txBody>
      </p:sp>
      <p:sp>
        <p:nvSpPr>
          <p:cNvPr id="15" name="Foliennummernplatzhalter 7"/>
          <p:cNvSpPr>
            <a:spLocks noGrp="1"/>
          </p:cNvSpPr>
          <p:nvPr>
            <p:ph type="sldNum" sz="quarter" idx="12"/>
          </p:nvPr>
        </p:nvSpPr>
        <p:spPr/>
        <p:txBody>
          <a:bodyPr/>
          <a:lstStyle/>
          <a:p>
            <a:pPr>
              <a:defRPr/>
            </a:pPr>
            <a:fld id="{D41732F1-2BA2-4672-AA7D-8F622FF1185A}" type="slidenum">
              <a:rPr lang="de-AT" altLang="en-US"/>
              <a:pPr>
                <a:defRPr/>
              </a:pPr>
              <a:t>9</a:t>
            </a:fld>
            <a:endParaRPr lang="de-AT" altLang="en-US"/>
          </a:p>
        </p:txBody>
      </p:sp>
      <p:graphicFrame>
        <p:nvGraphicFramePr>
          <p:cNvPr id="1026" name="Object 5"/>
          <p:cNvGraphicFramePr>
            <a:graphicFrameLocks noChangeAspect="1"/>
          </p:cNvGraphicFramePr>
          <p:nvPr/>
        </p:nvGraphicFramePr>
        <p:xfrm>
          <a:off x="7092950" y="3644900"/>
          <a:ext cx="388938" cy="460375"/>
        </p:xfrm>
        <a:graphic>
          <a:graphicData uri="http://schemas.openxmlformats.org/presentationml/2006/ole">
            <mc:AlternateContent xmlns:mc="http://schemas.openxmlformats.org/markup-compatibility/2006">
              <mc:Choice xmlns:v="urn:schemas-microsoft-com:vml" Requires="v">
                <p:oleObj spid="_x0000_s1052" name="Formel" r:id="rId4" imgW="139579" imgH="164957" progId="Equation.DSMT4">
                  <p:embed/>
                </p:oleObj>
              </mc:Choice>
              <mc:Fallback>
                <p:oleObj name="Formel" r:id="rId4" imgW="139579" imgH="164957" progId="Equation.DSMT4">
                  <p:embed/>
                  <p:pic>
                    <p:nvPicPr>
                      <p:cNvPr id="0" name="Object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92950" y="3644900"/>
                        <a:ext cx="388938" cy="4603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7" name="Object 3"/>
          <p:cNvGraphicFramePr>
            <a:graphicFrameLocks noChangeAspect="1"/>
          </p:cNvGraphicFramePr>
          <p:nvPr/>
        </p:nvGraphicFramePr>
        <p:xfrm>
          <a:off x="4357688" y="3321050"/>
          <a:ext cx="271462" cy="215900"/>
        </p:xfrm>
        <a:graphic>
          <a:graphicData uri="http://schemas.openxmlformats.org/presentationml/2006/ole">
            <mc:AlternateContent xmlns:mc="http://schemas.openxmlformats.org/markup-compatibility/2006">
              <mc:Choice xmlns:v="urn:schemas-microsoft-com:vml" Requires="v">
                <p:oleObj spid="_x0000_s1053" name="Formel" r:id="rId6" imgW="114151" imgH="215619" progId="Equation.3">
                  <p:embed/>
                </p:oleObj>
              </mc:Choice>
              <mc:Fallback>
                <p:oleObj name="Formel" r:id="rId6" imgW="114151" imgH="215619"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357688" y="3321050"/>
                        <a:ext cx="271462" cy="215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sld>
</file>

<file path=ppt/theme/theme1.xml><?xml version="1.0" encoding="utf-8"?>
<a:theme xmlns:a="http://schemas.openxmlformats.org/drawingml/2006/main" name="Kante">
  <a:themeElements>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fontScheme name="Kante">
      <a:majorFont>
        <a:latin typeface="Garamond"/>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ant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Kant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Kant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Kant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Kant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Kant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Kant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431</TotalTime>
  <Words>4071</Words>
  <Application>Microsoft Macintosh PowerPoint</Application>
  <PresentationFormat>On-screen Show (4:3)</PresentationFormat>
  <Paragraphs>1135</Paragraphs>
  <Slides>77</Slides>
  <Notes>77</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77</vt:i4>
      </vt:variant>
    </vt:vector>
  </HeadingPairs>
  <TitlesOfParts>
    <vt:vector size="86" baseType="lpstr">
      <vt:lpstr>Arial</vt:lpstr>
      <vt:lpstr>Courier New</vt:lpstr>
      <vt:lpstr>Garamond</vt:lpstr>
      <vt:lpstr>Symbol</vt:lpstr>
      <vt:lpstr>Verdana</vt:lpstr>
      <vt:lpstr>Wingdings</vt:lpstr>
      <vt:lpstr>Kante</vt:lpstr>
      <vt:lpstr>Formel</vt:lpstr>
      <vt:lpstr>Equation</vt:lpstr>
      <vt:lpstr>Econometrics - Lecture 6  GMM-Estimator and Econometric Models</vt:lpstr>
      <vt:lpstr>Contents</vt:lpstr>
      <vt:lpstr>From OLS to IV Estimation</vt:lpstr>
      <vt:lpstr>Number of Instruments</vt:lpstr>
      <vt:lpstr>The GIV Estimator</vt:lpstr>
      <vt:lpstr>The weighting matrix WN</vt:lpstr>
      <vt:lpstr>GIV and TSLS Estimator </vt:lpstr>
      <vt:lpstr>GIV Estimator and Properties</vt:lpstr>
      <vt:lpstr>Contents</vt:lpstr>
      <vt:lpstr>Moment Conditions of OLS and IV Estimation</vt:lpstr>
      <vt:lpstr>Generalized Method of Moments (GMM) Estimation</vt:lpstr>
      <vt:lpstr>GMM Estimation</vt:lpstr>
      <vt:lpstr>The GMM Estimator</vt:lpstr>
      <vt:lpstr>Example: The Linear Model</vt:lpstr>
      <vt:lpstr>Linear Model, E{εt xt}  ≠ 0 </vt:lpstr>
      <vt:lpstr>Linear Model: GMM Estimator </vt:lpstr>
      <vt:lpstr>Example: Labour Demand</vt:lpstr>
      <vt:lpstr>Labour Demand Function: OLS Estimation</vt:lpstr>
      <vt:lpstr>GMM Estimation in GRETL</vt:lpstr>
      <vt:lpstr>Labour Demand Function: GMM Estimation</vt:lpstr>
      <vt:lpstr>Labour Demand Functions: Comparison of Estimates</vt:lpstr>
      <vt:lpstr>GMM Estimator: Properties</vt:lpstr>
      <vt:lpstr>GMM Estimator: Calculation</vt:lpstr>
      <vt:lpstr>GMM and Other Estimation Methods</vt:lpstr>
      <vt:lpstr>Contents</vt:lpstr>
      <vt:lpstr>Klein‘s Model 1</vt:lpstr>
      <vt:lpstr>Early Econometric Models</vt:lpstr>
      <vt:lpstr>Econometric Models</vt:lpstr>
      <vt:lpstr>Contents</vt:lpstr>
      <vt:lpstr>Dynamic Models: Examples</vt:lpstr>
      <vt:lpstr>Dynamic of Processes</vt:lpstr>
      <vt:lpstr>Elements of Dynamic Models</vt:lpstr>
      <vt:lpstr>The Koyck Transformation</vt:lpstr>
      <vt:lpstr>Contents</vt:lpstr>
      <vt:lpstr>Example: Income and Consumption</vt:lpstr>
      <vt:lpstr>Multi-equation Models</vt:lpstr>
      <vt:lpstr>Klein‘s Model 1</vt:lpstr>
      <vt:lpstr>Types of Equations</vt:lpstr>
      <vt:lpstr>Types of Variables</vt:lpstr>
      <vt:lpstr>Systems of Regression Equations</vt:lpstr>
      <vt:lpstr>Types of Multi-equation Models</vt:lpstr>
      <vt:lpstr>Capital Asset Pricing Model</vt:lpstr>
      <vt:lpstr>A Model for Investment</vt:lpstr>
      <vt:lpstr>The Hog Market</vt:lpstr>
      <vt:lpstr>Examples of Multi-equation Models</vt:lpstr>
      <vt:lpstr>Single- vs. Multi-equation Models</vt:lpstr>
      <vt:lpstr>Multi-equation Models: Estimation of Parameters</vt:lpstr>
      <vt:lpstr>Contents</vt:lpstr>
      <vt:lpstr>Types of Trend</vt:lpstr>
      <vt:lpstr>Trends: Random Walk and AR Process</vt:lpstr>
      <vt:lpstr>Example: Private Consumption</vt:lpstr>
      <vt:lpstr>How to Model Trends? </vt:lpstr>
      <vt:lpstr>Spurious Regression: An Illustration</vt:lpstr>
      <vt:lpstr>Models in Non-stationary Time Series </vt:lpstr>
      <vt:lpstr>Avoiding Spurious Regression</vt:lpstr>
      <vt:lpstr>Unit Root Tests</vt:lpstr>
      <vt:lpstr>The Error-correction Model</vt:lpstr>
      <vt:lpstr>Cointegration </vt:lpstr>
      <vt:lpstr>Vector Error-Correction Model</vt:lpstr>
      <vt:lpstr>Contents</vt:lpstr>
      <vt:lpstr>Example</vt:lpstr>
      <vt:lpstr>Cases of Limited Dependent Variable</vt:lpstr>
      <vt:lpstr>Contents</vt:lpstr>
      <vt:lpstr>Panel Data</vt:lpstr>
      <vt:lpstr>Panel Data: Three Types </vt:lpstr>
      <vt:lpstr>Some Examples</vt:lpstr>
      <vt:lpstr>Example: Individual Wages</vt:lpstr>
      <vt:lpstr>Use of Panel Data</vt:lpstr>
      <vt:lpstr>Examples for Fixed- and Random-effects</vt:lpstr>
      <vt:lpstr>Models for Panel Data</vt:lpstr>
      <vt:lpstr>Fixed Effects Model</vt:lpstr>
      <vt:lpstr>Fixed Effects Estimator</vt:lpstr>
      <vt:lpstr>Random Effects Model</vt:lpstr>
      <vt:lpstr>Contents</vt:lpstr>
      <vt:lpstr>Econometrics II</vt:lpstr>
      <vt:lpstr>Univariate Time Series Models</vt:lpstr>
      <vt:lpstr>Multivariate Time Series Models</vt:lpstr>
    </vt:vector>
  </TitlesOfParts>
  <Company>WU-WIEN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Ökonometrie  AWI, 10.12.03</dc:title>
  <dc:creator>hackl</dc:creator>
  <cp:lastModifiedBy>Wolfgang Hackl</cp:lastModifiedBy>
  <cp:revision>700</cp:revision>
  <cp:lastPrinted>1601-01-01T00:00:00Z</cp:lastPrinted>
  <dcterms:created xsi:type="dcterms:W3CDTF">2003-12-05T13:14:44Z</dcterms:created>
  <dcterms:modified xsi:type="dcterms:W3CDTF">2018-12-11T15:27:19Z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