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51" r:id="rId3"/>
    <p:sldMasterId id="2147483807" r:id="rId4"/>
  </p:sldMasterIdLst>
  <p:notesMasterIdLst>
    <p:notesMasterId r:id="rId17"/>
  </p:notesMasterIdLst>
  <p:sldIdLst>
    <p:sldId id="257" r:id="rId5"/>
    <p:sldId id="266" r:id="rId6"/>
    <p:sldId id="270" r:id="rId7"/>
    <p:sldId id="271" r:id="rId8"/>
    <p:sldId id="261" r:id="rId9"/>
    <p:sldId id="262" r:id="rId10"/>
    <p:sldId id="263" r:id="rId11"/>
    <p:sldId id="264" r:id="rId12"/>
    <p:sldId id="258" r:id="rId13"/>
    <p:sldId id="268" r:id="rId14"/>
    <p:sldId id="269" r:id="rId15"/>
    <p:sldId id="273" r:id="rId16"/>
  </p:sldIdLst>
  <p:sldSz cx="9144000" cy="6858000" type="screen4x3"/>
  <p:notesSz cx="6797675" cy="98567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70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F8526-164E-4C32-8BC1-8C45186C6C07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AB565-C7EC-4BC5-B119-CA3BD7EA9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374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BF02882-0EAA-429B-8ED8-B74E9134E2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DEB25CD-0E23-4493-A893-0F4987A591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CBDC629-CB72-4FDD-81DC-E3F24A269E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5189FE9-94BF-4ED4-8096-10A3BB57C2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4C55872-EB0E-490C-82BA-00CAA2214C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46EE83C-332B-4CE5-A802-6A018AE8BC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DB02C95-AA91-4F7D-A7EE-9F0CD7DE78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5C097A-3C3F-42B2-B27A-41F6C32FFB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5F583C6-9637-4A86-AADB-5F5413F8E9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11E59FB-88E5-4BFD-99FA-7F23DC0298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E4B4E31-3E94-452E-B7CE-F204483B93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5B713B0-C0B0-4F90-A865-3132E07CED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DABE445-A701-410F-9EBF-E3D200722B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E9235B8-2C2F-4FC7-99DE-E7F290037C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C47544F-00E8-480A-9B12-01C9B86515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5958D-D320-4386-A1D9-4DFDF8A07F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05294-44AD-4ACF-BFA0-93A0C708E7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2A8AC-F5C6-4D99-8C73-DD9686802A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247D-1B73-476E-9B07-D842798405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92383-19C7-4B32-A767-EAE4CCA107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E27AC-FDFC-4149-99FE-045FC5A5F2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CA7B2-B388-4CDE-A1F7-54E2AE1FF4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5DCE436-A386-4711-A89C-90AFB63EE1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F7172-5716-44AA-8D48-01AD61E742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D0170-AEBB-4AAE-ACFC-4017CEF81C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344D7-648E-4EA2-9F45-48CE5AF590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88382-3AF1-4B20-A0FD-CCD0953797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AD1B7-8F18-4140-B589-54276178F0F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323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DD2AF-6FEF-4382-95F6-C9B5D43DE3BF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374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40039-2BC5-4CDB-AAE1-2E8905F9E5F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2019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E9D2F-7DEF-4D42-898C-91579A36883F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658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99E2F-E0D5-4E6A-A247-F6CA52A9BBF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57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0FD3E-2AF0-432C-A0DC-11B2955D80A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90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EA0E09-AFC1-41ED-8A5F-507F54F092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60D33-F517-4ABA-8401-663ACF2D87CD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6474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302BE-A2F8-4775-9926-1616E40A190D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8524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BCAD7-D195-41D7-B54D-1B9DC0A6CEBB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3224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1A6C2-DFAA-4322-875E-AD7317E9E8A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0446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22461-DCA0-4192-9365-DE5D3616E849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58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9111C6B-06C8-4597-9F01-343EE5A0EE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35E42EB-9711-4EDC-A3B8-70876C4AC8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6928E1-2FFA-4C74-BAF0-D35877002D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64894D-A130-4B8D-8D68-7DCA0FCF48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542CF68-7C7C-4DD3-91DF-BB2E2C1EF9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F3F8FC85-407D-43DC-8A88-3FF24270D8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68447BF6-1F59-4238-BABF-7A54D5781D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B53DCFD-6C43-4283-8D97-C6623D3F32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3" r:id="rId2"/>
    <p:sldLayoutId id="2147483782" r:id="rId3"/>
    <p:sldLayoutId id="2147483781" r:id="rId4"/>
    <p:sldLayoutId id="2147483780" r:id="rId5"/>
    <p:sldLayoutId id="2147483779" r:id="rId6"/>
    <p:sldLayoutId id="2147483778" r:id="rId7"/>
    <p:sldLayoutId id="2147483777" r:id="rId8"/>
    <p:sldLayoutId id="2147483776" r:id="rId9"/>
    <p:sldLayoutId id="2147483775" r:id="rId10"/>
    <p:sldLayoutId id="21474837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2E4D8E5-4CA0-41B1-BC3E-6233FEA26329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70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3"/>
          <p:cNvSpPr txBox="1">
            <a:spLocks noChangeArrowheads="1"/>
          </p:cNvSpPr>
          <p:nvPr/>
        </p:nvSpPr>
        <p:spPr bwMode="auto">
          <a:xfrm>
            <a:off x="508000" y="476250"/>
            <a:ext cx="78740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000" b="1" i="1" u="sng">
                <a:solidFill>
                  <a:srgbClr val="002060"/>
                </a:solidFill>
              </a:rPr>
              <a:t>Téma</a:t>
            </a:r>
            <a:r>
              <a:rPr lang="cs-CZ" altLang="cs-CZ" sz="2400" b="1" i="1" u="sng">
                <a:solidFill>
                  <a:srgbClr val="002060"/>
                </a:solidFill>
              </a:rPr>
              <a:t> </a:t>
            </a:r>
            <a:r>
              <a:rPr lang="cs-CZ" altLang="cs-CZ" sz="2000" b="1" i="1" u="sng">
                <a:solidFill>
                  <a:srgbClr val="002060"/>
                </a:solidFill>
              </a:rPr>
              <a:t>5</a:t>
            </a:r>
            <a:r>
              <a:rPr lang="cs-CZ" altLang="cs-CZ" sz="2400" b="1" i="1" u="sng">
                <a:solidFill>
                  <a:srgbClr val="002060"/>
                </a:solidFill>
              </a:rPr>
              <a:t>:</a:t>
            </a:r>
          </a:p>
          <a:p>
            <a:pPr algn="ctr">
              <a:spcBef>
                <a:spcPct val="20000"/>
              </a:spcBef>
            </a:pPr>
            <a:r>
              <a:rPr lang="cs-CZ" altLang="cs-CZ" sz="2800" b="1" u="sng">
                <a:solidFill>
                  <a:srgbClr val="002060"/>
                </a:solidFill>
              </a:rPr>
              <a:t>Řízení vztahu podniku k zaměstnancům</a:t>
            </a:r>
          </a:p>
          <a:p>
            <a:pPr>
              <a:spcBef>
                <a:spcPct val="50000"/>
              </a:spcBef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7890" name="TextovéPole 1"/>
          <p:cNvSpPr txBox="1">
            <a:spLocks noChangeArrowheads="1"/>
          </p:cNvSpPr>
          <p:nvPr/>
        </p:nvSpPr>
        <p:spPr bwMode="auto">
          <a:xfrm>
            <a:off x="981075" y="2852738"/>
            <a:ext cx="640715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cs-CZ" sz="2000">
                <a:solidFill>
                  <a:srgbClr val="002060"/>
                </a:solidFill>
              </a:rPr>
              <a:t>Podnik a zaměstnanci – vklad, očekávání, moc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cs-CZ" sz="2000">
                <a:solidFill>
                  <a:srgbClr val="002060"/>
                </a:solidFill>
              </a:rPr>
              <a:t>Analýza vztahu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cs-CZ" sz="2000">
                <a:solidFill>
                  <a:srgbClr val="002060"/>
                </a:solidFill>
              </a:rPr>
              <a:t>Vývojové trendy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cs-CZ" sz="2000">
                <a:solidFill>
                  <a:srgbClr val="002060"/>
                </a:solidFill>
              </a:rPr>
              <a:t>Personální činnosti</a:t>
            </a:r>
          </a:p>
          <a:p>
            <a:pPr marL="342900" indent="-342900">
              <a:buFontTx/>
              <a:buAutoNum type="arabicPeriod"/>
            </a:pPr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928E1-2FFA-4C74-BAF0-D35877002D1E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Přímá spojnice 16"/>
          <p:cNvCxnSpPr/>
          <p:nvPr/>
        </p:nvCxnSpPr>
        <p:spPr>
          <a:xfrm>
            <a:off x="8180388" y="649288"/>
            <a:ext cx="0" cy="208915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6738938" y="1519238"/>
            <a:ext cx="0" cy="1219200"/>
          </a:xfrm>
          <a:prstGeom prst="line">
            <a:avLst/>
          </a:prstGeom>
          <a:ln w="1270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971550" y="161925"/>
            <a:ext cx="3571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>
                <a:solidFill>
                  <a:srgbClr val="002060"/>
                </a:solidFill>
              </a:rPr>
              <a:t>3. Vývojové trendy - </a:t>
            </a:r>
            <a:r>
              <a:rPr lang="cs-CZ" sz="1600">
                <a:solidFill>
                  <a:srgbClr val="002060"/>
                </a:solidFill>
              </a:rPr>
              <a:t>pokrač.</a:t>
            </a:r>
            <a:endParaRPr lang="cs-CZ" sz="2000" b="1">
              <a:solidFill>
                <a:srgbClr val="002060"/>
              </a:solidFill>
            </a:endParaRPr>
          </a:p>
        </p:txBody>
      </p:sp>
      <p:sp>
        <p:nvSpPr>
          <p:cNvPr id="51204" name="Text Box 8"/>
          <p:cNvSpPr txBox="1">
            <a:spLocks noChangeArrowheads="1"/>
          </p:cNvSpPr>
          <p:nvPr/>
        </p:nvSpPr>
        <p:spPr bwMode="auto">
          <a:xfrm>
            <a:off x="3817938" y="1306513"/>
            <a:ext cx="2568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1205" name="Text Box 430"/>
          <p:cNvSpPr txBox="1">
            <a:spLocks noChangeArrowheads="1"/>
          </p:cNvSpPr>
          <p:nvPr/>
        </p:nvSpPr>
        <p:spPr bwMode="auto">
          <a:xfrm>
            <a:off x="684213" y="5421313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000000"/>
                </a:solidFill>
                <a:cs typeface="Arial" charset="0"/>
              </a:rPr>
              <a:t>Za první dekádu dvacátého století dosáhnul jeho příjem sice neuvěřitelných 1836 mil. USD, avšak hodnota akcií společnosti Oracle vzrostla přibližně třikrát. </a:t>
            </a:r>
          </a:p>
        </p:txBody>
      </p:sp>
      <p:sp>
        <p:nvSpPr>
          <p:cNvPr id="51206" name="Text Box 428"/>
          <p:cNvSpPr txBox="1">
            <a:spLocks noChangeArrowheads="1"/>
          </p:cNvSpPr>
          <p:nvPr/>
        </p:nvSpPr>
        <p:spPr bwMode="auto">
          <a:xfrm>
            <a:off x="2851150" y="3517900"/>
            <a:ext cx="618490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Aft>
                <a:spcPct val="50000"/>
              </a:spcAft>
            </a:pPr>
            <a:r>
              <a:rPr lang="cs-CZ" altLang="cs-CZ" b="1">
                <a:solidFill>
                  <a:srgbClr val="000000"/>
                </a:solidFill>
                <a:cs typeface="Arial" charset="0"/>
              </a:rPr>
              <a:t>Lawrence J. Ellison  generální ředitel (CEO) Oracle</a:t>
            </a:r>
          </a:p>
          <a:p>
            <a:pPr eaLnBrk="0" hangingPunct="0">
              <a:spcAft>
                <a:spcPct val="35000"/>
              </a:spcAft>
            </a:pPr>
            <a:r>
              <a:rPr lang="cs-CZ" altLang="cs-CZ">
                <a:solidFill>
                  <a:srgbClr val="000000"/>
                </a:solidFill>
                <a:cs typeface="Arial" charset="0"/>
              </a:rPr>
              <a:t> plat 250,0 tis. USD</a:t>
            </a:r>
          </a:p>
          <a:p>
            <a:pPr eaLnBrk="0" hangingPunct="0">
              <a:spcAft>
                <a:spcPct val="35000"/>
              </a:spcAft>
            </a:pPr>
            <a:r>
              <a:rPr lang="cs-CZ" altLang="cs-CZ">
                <a:solidFill>
                  <a:srgbClr val="000000"/>
                </a:solidFill>
                <a:cs typeface="Arial" charset="0"/>
              </a:rPr>
              <a:t> krátkodobé odměny 6 453,3 tis. USD</a:t>
            </a:r>
          </a:p>
          <a:p>
            <a:pPr eaLnBrk="0" hangingPunct="0">
              <a:spcAft>
                <a:spcPct val="35000"/>
              </a:spcAft>
            </a:pPr>
            <a:r>
              <a:rPr lang="cs-CZ" altLang="cs-CZ">
                <a:solidFill>
                  <a:srgbClr val="000000"/>
                </a:solidFill>
                <a:cs typeface="Arial" charset="0"/>
              </a:rPr>
              <a:t> dlouhodobé odměny 61 946,5 tis. USD</a:t>
            </a:r>
          </a:p>
          <a:p>
            <a:pPr eaLnBrk="0" hangingPunct="0">
              <a:spcAft>
                <a:spcPct val="35000"/>
              </a:spcAft>
            </a:pPr>
            <a:r>
              <a:rPr lang="cs-CZ" altLang="cs-CZ">
                <a:solidFill>
                  <a:srgbClr val="000000"/>
                </a:solidFill>
                <a:cs typeface="Arial" charset="0"/>
              </a:rPr>
              <a:t> příjmy celkem </a:t>
            </a:r>
            <a:r>
              <a:rPr lang="cs-CZ" altLang="cs-CZ" u="sng">
                <a:solidFill>
                  <a:srgbClr val="000000"/>
                </a:solidFill>
                <a:cs typeface="Arial" charset="0"/>
              </a:rPr>
              <a:t>68 649,8 tis. USD</a:t>
            </a:r>
            <a:r>
              <a:rPr lang="cs-CZ" altLang="cs-CZ">
                <a:solidFill>
                  <a:srgbClr val="000000"/>
                </a:solidFill>
                <a:cs typeface="Arial" charset="0"/>
              </a:rPr>
              <a:t>    </a:t>
            </a:r>
            <a:r>
              <a:rPr lang="cs-CZ" altLang="cs-CZ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tj. cca 1,7 mld. CZK</a:t>
            </a:r>
            <a:endParaRPr lang="cs-CZ" altLang="cs-CZ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1207" name="Picture 390" descr="ellison_orac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328988"/>
            <a:ext cx="14478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8" name="TextovéPole 1"/>
          <p:cNvSpPr txBox="1">
            <a:spLocks noChangeArrowheads="1"/>
          </p:cNvSpPr>
          <p:nvPr/>
        </p:nvSpPr>
        <p:spPr bwMode="auto">
          <a:xfrm>
            <a:off x="236538" y="765175"/>
            <a:ext cx="5041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Rozevírání nůžek v platovém a společenském ohodnocení práce.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6738938" y="2738438"/>
            <a:ext cx="22336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V="1">
            <a:off x="6738938" y="2449513"/>
            <a:ext cx="2160587" cy="144462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6738938" y="192088"/>
            <a:ext cx="2160587" cy="1327150"/>
          </a:xfrm>
          <a:prstGeom prst="line">
            <a:avLst/>
          </a:prstGeom>
          <a:ln w="317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2" name="TextovéPole 12"/>
          <p:cNvSpPr txBox="1">
            <a:spLocks noChangeArrowheads="1"/>
          </p:cNvSpPr>
          <p:nvPr/>
        </p:nvSpPr>
        <p:spPr bwMode="auto">
          <a:xfrm>
            <a:off x="6480175" y="2789238"/>
            <a:ext cx="2058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1960                    1990</a:t>
            </a:r>
          </a:p>
        </p:txBody>
      </p:sp>
      <p:sp>
        <p:nvSpPr>
          <p:cNvPr id="51213" name="TextovéPole 17"/>
          <p:cNvSpPr txBox="1">
            <a:spLocks noChangeArrowheads="1"/>
          </p:cNvSpPr>
          <p:nvPr/>
        </p:nvSpPr>
        <p:spPr bwMode="auto">
          <a:xfrm>
            <a:off x="6480175" y="1665288"/>
            <a:ext cx="1944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>
                <a:solidFill>
                  <a:srgbClr val="C00000"/>
                </a:solidFill>
              </a:rPr>
              <a:t>40x                  70x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15900" y="1411288"/>
            <a:ext cx="5040313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Ve vyspělých zemích je méně kvalifikovaná práce pod konkurencí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cs-CZ" dirty="0"/>
              <a:t>hmotného a nehmotného kapitálu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cs-CZ" dirty="0"/>
              <a:t>pracovní síly v méně rozvinutých zemích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Thurow</a:t>
            </a:r>
            <a:r>
              <a:rPr lang="cs-CZ" dirty="0">
                <a:solidFill>
                  <a:srgbClr val="C00000"/>
                </a:solidFill>
                <a:latin typeface="Comic Sans MS" panose="030F0702030302020204" pitchFamily="66" charset="0"/>
              </a:rPr>
              <a:t>: „Vítěz bere vše“.</a:t>
            </a:r>
          </a:p>
        </p:txBody>
      </p:sp>
      <p:sp>
        <p:nvSpPr>
          <p:cNvPr id="51215" name="TextovéPole 20"/>
          <p:cNvSpPr txBox="1">
            <a:spLocks noChangeArrowheads="1"/>
          </p:cNvSpPr>
          <p:nvPr/>
        </p:nvSpPr>
        <p:spPr bwMode="auto">
          <a:xfrm>
            <a:off x="5724525" y="473075"/>
            <a:ext cx="2303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solidFill>
                  <a:srgbClr val="C00000"/>
                </a:solidFill>
                <a:latin typeface="Comic Sans MS" pitchFamily="66" charset="0"/>
              </a:rPr>
              <a:t>porovnání příjmu CEO s příjmem dělníka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59FB-88E5-4BFD-99FA-7F23DC029818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Obdélník 1"/>
          <p:cNvSpPr>
            <a:spLocks noChangeArrowheads="1"/>
          </p:cNvSpPr>
          <p:nvPr/>
        </p:nvSpPr>
        <p:spPr bwMode="auto">
          <a:xfrm>
            <a:off x="966788" y="120650"/>
            <a:ext cx="2832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>
                <a:solidFill>
                  <a:srgbClr val="002060"/>
                </a:solidFill>
              </a:rPr>
              <a:t>4. Personální činnosti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1188" y="563563"/>
            <a:ext cx="8353425" cy="62944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kern="0" dirty="0">
                <a:solidFill>
                  <a:srgbClr val="CC0000"/>
                </a:solidFill>
              </a:rPr>
              <a:t>Strategie rozvoje lidských zdrojů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</a:rPr>
              <a:t>vize a hodnoty podniku</a:t>
            </a:r>
            <a:r>
              <a:rPr lang="cs-CZ" altLang="cs-CZ" kern="0" dirty="0">
                <a:solidFill>
                  <a:srgbClr val="7030A0"/>
                </a:solidFill>
              </a:rPr>
              <a:t>     </a:t>
            </a:r>
            <a:r>
              <a:rPr lang="cs-CZ" altLang="cs-CZ" kern="0" dirty="0">
                <a:solidFill>
                  <a:srgbClr val="00B050"/>
                </a:solidFill>
                <a:latin typeface="Comic Sans MS" panose="030F0702030302020204" pitchFamily="66" charset="0"/>
              </a:rPr>
              <a:t>podniková kultura    „firemní demokracie“</a:t>
            </a:r>
            <a:r>
              <a:rPr lang="cs-CZ" altLang="cs-CZ" kern="0" dirty="0">
                <a:solidFill>
                  <a:srgbClr val="7030A0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kern="0" dirty="0">
                <a:solidFill>
                  <a:srgbClr val="CC0000"/>
                </a:solidFill>
              </a:rPr>
              <a:t>Získávání, výběr a adaptace pracovníků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</a:rPr>
              <a:t>vnější a vnitřní trh práce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</a:rPr>
              <a:t>výběrové řízení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</a:rPr>
              <a:t>adaptační proces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kern="0" dirty="0">
                <a:solidFill>
                  <a:srgbClr val="CC0000"/>
                </a:solidFill>
              </a:rPr>
              <a:t>Budování kariéry a systémy vzdělávání      </a:t>
            </a:r>
            <a:r>
              <a:rPr lang="cs-CZ" altLang="cs-CZ" kern="0" dirty="0">
                <a:solidFill>
                  <a:srgbClr val="00B050"/>
                </a:solidFill>
                <a:latin typeface="Comic Sans MS" panose="030F0702030302020204" pitchFamily="66" charset="0"/>
              </a:rPr>
              <a:t>perspektiva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identifikace perspektivní pracovní pozice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individuální plán vzdělávání a rozvoje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kern="0" dirty="0">
                <a:solidFill>
                  <a:srgbClr val="CC0000"/>
                </a:solidFill>
              </a:rPr>
              <a:t>Hodnocení pracovníků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</a:rPr>
              <a:t>informovanost, pravidelnost, diferenciace, standardizace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</a:rPr>
              <a:t>hodnocení a sebehodnocení, použití více zdrojů (systém 360</a:t>
            </a:r>
            <a:r>
              <a:rPr lang="cs-CZ" altLang="cs-CZ" kern="0" baseline="30000" dirty="0">
                <a:solidFill>
                  <a:srgbClr val="0070C0"/>
                </a:solidFill>
              </a:rPr>
              <a:t>0 </a:t>
            </a:r>
            <a:r>
              <a:rPr lang="cs-CZ" altLang="cs-CZ" kern="0" dirty="0">
                <a:solidFill>
                  <a:srgbClr val="0070C0"/>
                </a:solidFill>
              </a:rPr>
              <a:t>zpětné vazby)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kern="0" dirty="0">
                <a:solidFill>
                  <a:srgbClr val="CC0000"/>
                </a:solidFill>
              </a:rPr>
              <a:t>Mzdový a sociální systém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kern="0" dirty="0">
                <a:solidFill>
                  <a:srgbClr val="0070C0"/>
                </a:solidFill>
              </a:rPr>
              <a:t>Mzdový systém – princip výkonnosti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</a:rPr>
              <a:t>základní a doplňková mzda        </a:t>
            </a:r>
            <a:r>
              <a:rPr lang="cs-CZ" altLang="cs-CZ" kern="0" dirty="0">
                <a:solidFill>
                  <a:srgbClr val="00B050"/>
                </a:solidFill>
                <a:latin typeface="Comic Sans MS" panose="030F0702030302020204" pitchFamily="66" charset="0"/>
              </a:rPr>
              <a:t>diferenciace      podíl na HV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systém – princip sounáležitosti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reprodukce pracovní síly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využívání volného času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 v tíživých životních situacích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kvalifikace</a:t>
            </a:r>
          </a:p>
          <a:p>
            <a:pPr marL="285750" indent="-285750"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služby                                                   </a:t>
            </a:r>
            <a:r>
              <a:rPr lang="cs-CZ" altLang="cs-CZ" dirty="0" err="1">
                <a:solidFill>
                  <a:srgbClr val="00B050"/>
                </a:solidFill>
                <a:latin typeface="Comic Sans MS" panose="030F0702030302020204" pitchFamily="66" charset="0"/>
              </a:rPr>
              <a:t>Kafetéria</a:t>
            </a:r>
            <a:r>
              <a:rPr lang="cs-CZ" altLang="cs-CZ" dirty="0">
                <a:solidFill>
                  <a:srgbClr val="00B050"/>
                </a:solidFill>
                <a:latin typeface="Comic Sans MS" panose="030F0702030302020204" pitchFamily="66" charset="0"/>
              </a:rPr>
              <a:t> systém</a:t>
            </a:r>
            <a:endParaRPr lang="cs-CZ" altLang="cs-CZ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59FB-88E5-4BFD-99FA-7F23DC029818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bdélník 2"/>
          <p:cNvSpPr>
            <a:spLocks noChangeArrowheads="1"/>
          </p:cNvSpPr>
          <p:nvPr/>
        </p:nvSpPr>
        <p:spPr bwMode="auto">
          <a:xfrm>
            <a:off x="971550" y="549275"/>
            <a:ext cx="648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cs-CZ" altLang="cs-CZ" sz="2400" b="1" smtClean="0">
                <a:solidFill>
                  <a:srgbClr val="333399"/>
                </a:solidFill>
              </a:rPr>
              <a:t>Literatura</a:t>
            </a:r>
            <a:endParaRPr lang="cs-CZ" altLang="cs-CZ" sz="2000" b="1" smtClean="0">
              <a:solidFill>
                <a:srgbClr val="333399"/>
              </a:solidFill>
            </a:endParaRPr>
          </a:p>
        </p:txBody>
      </p:sp>
      <p:sp>
        <p:nvSpPr>
          <p:cNvPr id="15363" name="TextovéPole 1"/>
          <p:cNvSpPr txBox="1">
            <a:spLocks noChangeArrowheads="1"/>
          </p:cNvSpPr>
          <p:nvPr/>
        </p:nvSpPr>
        <p:spPr bwMode="auto">
          <a:xfrm>
            <a:off x="971550" y="1484313"/>
            <a:ext cx="727233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cs-CZ" altLang="cs-CZ" dirty="0" smtClean="0">
                <a:solidFill>
                  <a:srgbClr val="000000"/>
                </a:solidFill>
              </a:rPr>
              <a:t>Armstrong, </a:t>
            </a:r>
            <a:r>
              <a:rPr lang="cs-CZ" altLang="cs-CZ" dirty="0">
                <a:solidFill>
                  <a:srgbClr val="000000"/>
                </a:solidFill>
              </a:rPr>
              <a:t>M. </a:t>
            </a:r>
            <a:r>
              <a:rPr lang="cs-CZ" altLang="cs-CZ" i="1" dirty="0">
                <a:solidFill>
                  <a:srgbClr val="000000"/>
                </a:solidFill>
              </a:rPr>
              <a:t>Řízení lidských zdrojů</a:t>
            </a:r>
            <a:r>
              <a:rPr lang="cs-CZ" altLang="cs-CZ" dirty="0" smtClean="0">
                <a:solidFill>
                  <a:srgbClr val="000000"/>
                </a:solidFill>
              </a:rPr>
              <a:t>. </a:t>
            </a:r>
            <a:r>
              <a:rPr lang="cs-CZ" altLang="cs-CZ" dirty="0">
                <a:solidFill>
                  <a:srgbClr val="000000"/>
                </a:solidFill>
              </a:rPr>
              <a:t>Praha: </a:t>
            </a:r>
            <a:r>
              <a:rPr lang="cs-CZ" altLang="cs-CZ" dirty="0" err="1">
                <a:solidFill>
                  <a:srgbClr val="000000"/>
                </a:solidFill>
              </a:rPr>
              <a:t>Grada</a:t>
            </a:r>
            <a:r>
              <a:rPr lang="cs-CZ" altLang="cs-CZ" dirty="0">
                <a:solidFill>
                  <a:srgbClr val="000000"/>
                </a:solidFill>
              </a:rPr>
              <a:t>, 2007</a:t>
            </a:r>
            <a:r>
              <a:rPr lang="cs-CZ" altLang="cs-CZ" dirty="0" smtClean="0">
                <a:solidFill>
                  <a:srgbClr val="000000"/>
                </a:solidFill>
              </a:rPr>
              <a:t>. </a:t>
            </a:r>
            <a:r>
              <a:rPr lang="cs-CZ" altLang="cs-CZ" dirty="0">
                <a:solidFill>
                  <a:srgbClr val="000000"/>
                </a:solidFill>
              </a:rPr>
              <a:t>ISBN </a:t>
            </a:r>
            <a:r>
              <a:rPr lang="cs-CZ" altLang="cs-CZ" dirty="0" smtClean="0">
                <a:solidFill>
                  <a:srgbClr val="000000"/>
                </a:solidFill>
              </a:rPr>
              <a:t>978-80-247-1407-3.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dirty="0" err="1" smtClean="0">
                <a:solidFill>
                  <a:srgbClr val="000000"/>
                </a:solidFill>
              </a:rPr>
              <a:t>Carney</a:t>
            </a:r>
            <a:r>
              <a:rPr lang="cs-CZ" altLang="cs-CZ" dirty="0" smtClean="0">
                <a:solidFill>
                  <a:srgbClr val="000000"/>
                </a:solidFill>
              </a:rPr>
              <a:t>, B., </a:t>
            </a:r>
            <a:r>
              <a:rPr lang="cs-CZ" altLang="cs-CZ" dirty="0" err="1" smtClean="0">
                <a:solidFill>
                  <a:srgbClr val="000000"/>
                </a:solidFill>
              </a:rPr>
              <a:t>Getz</a:t>
            </a:r>
            <a:r>
              <a:rPr lang="cs-CZ" altLang="cs-CZ" dirty="0" smtClean="0">
                <a:solidFill>
                  <a:srgbClr val="000000"/>
                </a:solidFill>
              </a:rPr>
              <a:t>, I. </a:t>
            </a:r>
            <a:r>
              <a:rPr lang="cs-CZ" altLang="cs-CZ" i="1" dirty="0">
                <a:solidFill>
                  <a:srgbClr val="000000"/>
                </a:solidFill>
              </a:rPr>
              <a:t>Svoboda v práci</a:t>
            </a:r>
            <a:r>
              <a:rPr lang="cs-CZ" altLang="cs-CZ" dirty="0">
                <a:solidFill>
                  <a:srgbClr val="000000"/>
                </a:solidFill>
              </a:rPr>
              <a:t>. </a:t>
            </a:r>
            <a:r>
              <a:rPr lang="cs-CZ" altLang="cs-CZ" dirty="0" smtClean="0">
                <a:solidFill>
                  <a:srgbClr val="000000"/>
                </a:solidFill>
              </a:rPr>
              <a:t>Praha </a:t>
            </a:r>
            <a:r>
              <a:rPr lang="cs-CZ" altLang="cs-CZ" dirty="0">
                <a:solidFill>
                  <a:srgbClr val="000000"/>
                </a:solidFill>
              </a:rPr>
              <a:t>: </a:t>
            </a:r>
            <a:r>
              <a:rPr lang="cs-CZ" altLang="cs-CZ" dirty="0" err="1">
                <a:solidFill>
                  <a:srgbClr val="000000"/>
                </a:solidFill>
              </a:rPr>
              <a:t>PeopleComm</a:t>
            </a:r>
            <a:r>
              <a:rPr lang="cs-CZ" altLang="cs-CZ" dirty="0">
                <a:solidFill>
                  <a:srgbClr val="000000"/>
                </a:solidFill>
              </a:rPr>
              <a:t>, 2013. ISBN 978-80-904890-7-3. 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dirty="0" smtClean="0">
                <a:solidFill>
                  <a:srgbClr val="000000"/>
                </a:solidFill>
              </a:rPr>
              <a:t>Dvořáková, </a:t>
            </a:r>
            <a:r>
              <a:rPr lang="cs-CZ" altLang="cs-CZ" dirty="0">
                <a:solidFill>
                  <a:srgbClr val="000000"/>
                </a:solidFill>
              </a:rPr>
              <a:t>Z. a kol. </a:t>
            </a:r>
            <a:r>
              <a:rPr lang="cs-CZ" altLang="cs-CZ" i="1" dirty="0">
                <a:solidFill>
                  <a:srgbClr val="000000"/>
                </a:solidFill>
              </a:rPr>
              <a:t>Řízení lidských zdrojů</a:t>
            </a:r>
            <a:r>
              <a:rPr lang="cs-CZ" altLang="cs-CZ" dirty="0">
                <a:solidFill>
                  <a:srgbClr val="000000"/>
                </a:solidFill>
              </a:rPr>
              <a:t>. 1. vydání. Praha: C. H. Beck, 2012</a:t>
            </a:r>
            <a:r>
              <a:rPr lang="cs-CZ" altLang="cs-CZ" dirty="0" smtClean="0">
                <a:solidFill>
                  <a:srgbClr val="000000"/>
                </a:solidFill>
              </a:rPr>
              <a:t>. </a:t>
            </a:r>
            <a:r>
              <a:rPr lang="cs-CZ" altLang="cs-CZ" dirty="0">
                <a:solidFill>
                  <a:srgbClr val="000000"/>
                </a:solidFill>
              </a:rPr>
              <a:t>ISBN </a:t>
            </a:r>
            <a:r>
              <a:rPr lang="cs-CZ" altLang="cs-CZ" dirty="0" smtClean="0">
                <a:solidFill>
                  <a:srgbClr val="000000"/>
                </a:solidFill>
              </a:rPr>
              <a:t>978-80-7400-347-9.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dirty="0" smtClean="0">
                <a:solidFill>
                  <a:srgbClr val="000000"/>
                </a:solidFill>
              </a:rPr>
              <a:t>Kašparová, K., Kunz, V. </a:t>
            </a:r>
            <a:r>
              <a:rPr lang="cs-CZ" altLang="cs-CZ" i="1" dirty="0">
                <a:solidFill>
                  <a:srgbClr val="000000"/>
                </a:solidFill>
              </a:rPr>
              <a:t>Moderní přístupy ke společenské odpovědnosti firem a CSR reportování</a:t>
            </a:r>
            <a:r>
              <a:rPr lang="cs-CZ" altLang="cs-CZ" dirty="0">
                <a:solidFill>
                  <a:srgbClr val="000000"/>
                </a:solidFill>
              </a:rPr>
              <a:t>. </a:t>
            </a:r>
            <a:r>
              <a:rPr lang="cs-CZ" altLang="cs-CZ" dirty="0" smtClean="0">
                <a:solidFill>
                  <a:srgbClr val="000000"/>
                </a:solidFill>
              </a:rPr>
              <a:t>Praha</a:t>
            </a:r>
            <a:r>
              <a:rPr lang="cs-CZ" altLang="cs-CZ" dirty="0">
                <a:solidFill>
                  <a:srgbClr val="000000"/>
                </a:solidFill>
              </a:rPr>
              <a:t>: </a:t>
            </a:r>
            <a:r>
              <a:rPr lang="cs-CZ" altLang="cs-CZ" dirty="0" err="1">
                <a:solidFill>
                  <a:srgbClr val="000000"/>
                </a:solidFill>
              </a:rPr>
              <a:t>Grada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Publishing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smtClean="0">
                <a:solidFill>
                  <a:srgbClr val="000000"/>
                </a:solidFill>
              </a:rPr>
              <a:t>2013.ISBN </a:t>
            </a:r>
            <a:r>
              <a:rPr lang="cs-CZ" altLang="cs-CZ" dirty="0">
                <a:solidFill>
                  <a:srgbClr val="000000"/>
                </a:solidFill>
              </a:rPr>
              <a:t>978-80-247-4480-3.</a:t>
            </a:r>
            <a:endParaRPr lang="cs-CZ" altLang="cs-CZ" dirty="0" smtClean="0">
              <a:solidFill>
                <a:srgbClr val="000000"/>
              </a:solidFill>
            </a:endParaRPr>
          </a:p>
          <a:p>
            <a:pPr eaLnBrk="1" hangingPunct="1">
              <a:spcAft>
                <a:spcPts val="600"/>
              </a:spcAft>
            </a:pPr>
            <a:r>
              <a:rPr lang="cs-CZ" altLang="cs-CZ" dirty="0" err="1" smtClean="0">
                <a:solidFill>
                  <a:srgbClr val="000000"/>
                </a:solidFill>
              </a:rPr>
              <a:t>Semler</a:t>
            </a:r>
            <a:r>
              <a:rPr lang="cs-CZ" altLang="cs-CZ" dirty="0" smtClean="0">
                <a:solidFill>
                  <a:srgbClr val="000000"/>
                </a:solidFill>
              </a:rPr>
              <a:t>, R. </a:t>
            </a:r>
            <a:r>
              <a:rPr lang="cs-CZ" altLang="cs-CZ" i="1" dirty="0">
                <a:solidFill>
                  <a:srgbClr val="000000"/>
                </a:solidFill>
              </a:rPr>
              <a:t>Sedmidenní víkend</a:t>
            </a:r>
            <a:r>
              <a:rPr lang="cs-CZ" altLang="cs-CZ" dirty="0">
                <a:solidFill>
                  <a:srgbClr val="000000"/>
                </a:solidFill>
              </a:rPr>
              <a:t>. Praha : </a:t>
            </a:r>
            <a:r>
              <a:rPr lang="cs-CZ" altLang="cs-CZ" dirty="0" err="1">
                <a:solidFill>
                  <a:srgbClr val="000000"/>
                </a:solidFill>
              </a:rPr>
              <a:t>PeopleComm</a:t>
            </a:r>
            <a:r>
              <a:rPr lang="cs-CZ" altLang="cs-CZ" dirty="0">
                <a:solidFill>
                  <a:srgbClr val="000000"/>
                </a:solidFill>
              </a:rPr>
              <a:t>, 2013</a:t>
            </a:r>
            <a:r>
              <a:rPr lang="cs-CZ" altLang="cs-CZ" dirty="0" smtClean="0">
                <a:solidFill>
                  <a:srgbClr val="000000"/>
                </a:solidFill>
              </a:rPr>
              <a:t>. ISBN 978-80-904890-4-2.</a:t>
            </a:r>
            <a:endParaRPr lang="cs-CZ" altLang="cs-CZ" dirty="0">
              <a:solidFill>
                <a:srgbClr val="000000"/>
              </a:solidFill>
            </a:endParaRPr>
          </a:p>
          <a:p>
            <a:pPr eaLnBrk="1" hangingPunct="1">
              <a:spcAft>
                <a:spcPts val="600"/>
              </a:spcAft>
            </a:pPr>
            <a:endParaRPr lang="cs-CZ" altLang="cs-CZ" dirty="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 dirty="0" smtClean="0">
                <a:solidFill>
                  <a:srgbClr val="000000"/>
                </a:solidFill>
              </a:rPr>
              <a:t> </a:t>
            </a:r>
            <a:endParaRPr lang="cs-CZ" altLang="cs-CZ" dirty="0" smtClean="0">
              <a:solidFill>
                <a:srgbClr val="00000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60D33-F517-4ABA-8401-663ACF2D87CD}" type="slidenum">
              <a:rPr lang="cs-CZ" altLang="cs-CZ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27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750" y="1125538"/>
            <a:ext cx="2952750" cy="1465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cs-CZ" b="1">
                <a:solidFill>
                  <a:srgbClr val="7030A0"/>
                </a:solidFill>
              </a:rPr>
              <a:t>PODNIK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sz="1600">
                <a:solidFill>
                  <a:srgbClr val="000000"/>
                </a:solidFill>
              </a:rPr>
              <a:t>má k dispozici</a:t>
            </a:r>
            <a:endParaRPr lang="cs-CZ" sz="1600">
              <a:solidFill>
                <a:srgbClr val="606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>
                <a:solidFill>
                  <a:srgbClr val="7030A0"/>
                </a:solidFill>
              </a:rPr>
              <a:t>hmotný kapitál</a:t>
            </a:r>
          </a:p>
          <a:p>
            <a:pPr>
              <a:buFont typeface="Wingdings" pitchFamily="2" charset="2"/>
              <a:buChar char="ü"/>
            </a:pPr>
            <a:r>
              <a:rPr lang="cs-CZ">
                <a:solidFill>
                  <a:srgbClr val="7030A0"/>
                </a:solidFill>
              </a:rPr>
              <a:t>nehmotný kapitál</a:t>
            </a:r>
          </a:p>
          <a:p>
            <a:pPr>
              <a:buFont typeface="Wingdings" pitchFamily="2" charset="2"/>
              <a:buChar char="ü"/>
            </a:pPr>
            <a:r>
              <a:rPr lang="cs-CZ">
                <a:solidFill>
                  <a:srgbClr val="7030A0"/>
                </a:solidFill>
              </a:rPr>
              <a:t>finanční kapitál</a:t>
            </a:r>
          </a:p>
          <a:p>
            <a:r>
              <a:rPr lang="cs-CZ">
                <a:solidFill>
                  <a:srgbClr val="00B050"/>
                </a:solidFill>
                <a:latin typeface="Comic Sans MS" pitchFamily="66" charset="0"/>
              </a:rPr>
              <a:t>práce zvěcnělá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51500" y="1127125"/>
            <a:ext cx="3241675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b="1" cap="all" dirty="0">
                <a:solidFill>
                  <a:srgbClr val="002060"/>
                </a:solidFill>
              </a:rPr>
              <a:t>zaměstnanec</a:t>
            </a:r>
            <a:r>
              <a:rPr lang="cs-CZ" b="1" cap="all" dirty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808080">
                    <a:lumMod val="75000"/>
                  </a:srgbClr>
                </a:solidFill>
              </a:rPr>
              <a:t>je nositelem</a:t>
            </a:r>
          </a:p>
          <a:p>
            <a:pPr>
              <a:defRPr/>
            </a:pPr>
            <a:r>
              <a:rPr lang="cs-CZ" dirty="0">
                <a:solidFill>
                  <a:srgbClr val="002060"/>
                </a:solidFill>
              </a:rPr>
              <a:t>schopnosti pracovat</a:t>
            </a:r>
          </a:p>
          <a:p>
            <a:pPr>
              <a:defRPr/>
            </a:pPr>
            <a:r>
              <a:rPr lang="cs-CZ" dirty="0">
                <a:solidFill>
                  <a:srgbClr val="00B050"/>
                </a:solidFill>
                <a:latin typeface="Comic Sans MS" panose="030F0702030302020204" pitchFamily="66" charset="0"/>
              </a:rPr>
              <a:t>práce živá</a:t>
            </a:r>
            <a:r>
              <a:rPr lang="cs-CZ" b="1" cap="all" dirty="0">
                <a:solidFill>
                  <a:srgbClr val="000000"/>
                </a:solidFill>
              </a:rPr>
              <a:t> </a:t>
            </a:r>
            <a:endParaRPr lang="cs-CZ" cap="all" dirty="0">
              <a:solidFill>
                <a:srgbClr val="000000"/>
              </a:solidFill>
            </a:endParaRPr>
          </a:p>
        </p:txBody>
      </p:sp>
      <p:sp>
        <p:nvSpPr>
          <p:cNvPr id="11" name="Obousměrná vodorovná šipka 10"/>
          <p:cNvSpPr/>
          <p:nvPr/>
        </p:nvSpPr>
        <p:spPr>
          <a:xfrm>
            <a:off x="3132138" y="1171575"/>
            <a:ext cx="2447925" cy="2159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40966" name="TextovéPole 11"/>
          <p:cNvSpPr txBox="1">
            <a:spLocks noChangeArrowheads="1"/>
          </p:cNvSpPr>
          <p:nvPr/>
        </p:nvSpPr>
        <p:spPr bwMode="auto">
          <a:xfrm>
            <a:off x="3024188" y="138747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solidFill>
                  <a:srgbClr val="002060"/>
                </a:solidFill>
                <a:latin typeface="Comic Sans MS" pitchFamily="66" charset="0"/>
              </a:rPr>
              <a:t>vklad        očekávání</a:t>
            </a:r>
          </a:p>
        </p:txBody>
      </p:sp>
      <p:sp>
        <p:nvSpPr>
          <p:cNvPr id="40967" name="TextovéPole 12"/>
          <p:cNvSpPr txBox="1">
            <a:spLocks noChangeArrowheads="1"/>
          </p:cNvSpPr>
          <p:nvPr/>
        </p:nvSpPr>
        <p:spPr bwMode="auto">
          <a:xfrm>
            <a:off x="3132138" y="801688"/>
            <a:ext cx="2447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solidFill>
                  <a:srgbClr val="7030A0"/>
                </a:solidFill>
                <a:latin typeface="Comic Sans MS" pitchFamily="66" charset="0"/>
              </a:rPr>
              <a:t>očekávání      vklad</a:t>
            </a:r>
          </a:p>
        </p:txBody>
      </p:sp>
      <p:sp>
        <p:nvSpPr>
          <p:cNvPr id="40977" name="Obdélník 2"/>
          <p:cNvSpPr>
            <a:spLocks noChangeArrowheads="1"/>
          </p:cNvSpPr>
          <p:nvPr/>
        </p:nvSpPr>
        <p:spPr bwMode="auto">
          <a:xfrm>
            <a:off x="971550" y="188913"/>
            <a:ext cx="7272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cs-CZ" sz="2000" b="1">
                <a:solidFill>
                  <a:srgbClr val="002060"/>
                </a:solidFill>
              </a:rPr>
              <a:t>Podnik a zaměstnanci – vklad, očekávání, moc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928E1-2FFA-4C74-BAF0-D35877002D1E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750" y="1125538"/>
            <a:ext cx="2952750" cy="1465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cs-CZ" b="1">
                <a:solidFill>
                  <a:srgbClr val="7030A0"/>
                </a:solidFill>
              </a:rPr>
              <a:t>PODNIK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sz="1600">
                <a:solidFill>
                  <a:srgbClr val="000000"/>
                </a:solidFill>
              </a:rPr>
              <a:t>má k dispozici</a:t>
            </a:r>
            <a:endParaRPr lang="cs-CZ" sz="1600">
              <a:solidFill>
                <a:srgbClr val="606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>
                <a:solidFill>
                  <a:srgbClr val="7030A0"/>
                </a:solidFill>
              </a:rPr>
              <a:t>hmotný kapitál</a:t>
            </a:r>
          </a:p>
          <a:p>
            <a:pPr>
              <a:buFont typeface="Wingdings" pitchFamily="2" charset="2"/>
              <a:buChar char="ü"/>
            </a:pPr>
            <a:r>
              <a:rPr lang="cs-CZ">
                <a:solidFill>
                  <a:srgbClr val="7030A0"/>
                </a:solidFill>
              </a:rPr>
              <a:t>nehmotný kapitál</a:t>
            </a:r>
          </a:p>
          <a:p>
            <a:pPr>
              <a:buFont typeface="Wingdings" pitchFamily="2" charset="2"/>
              <a:buChar char="ü"/>
            </a:pPr>
            <a:r>
              <a:rPr lang="cs-CZ">
                <a:solidFill>
                  <a:srgbClr val="7030A0"/>
                </a:solidFill>
              </a:rPr>
              <a:t>finanční kapitál</a:t>
            </a:r>
          </a:p>
          <a:p>
            <a:r>
              <a:rPr lang="cs-CZ">
                <a:solidFill>
                  <a:srgbClr val="00B050"/>
                </a:solidFill>
                <a:latin typeface="Comic Sans MS" pitchFamily="66" charset="0"/>
              </a:rPr>
              <a:t>práce zvěcnělá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51500" y="1127125"/>
            <a:ext cx="3241675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b="1" cap="all" dirty="0">
                <a:solidFill>
                  <a:srgbClr val="002060"/>
                </a:solidFill>
              </a:rPr>
              <a:t>zaměstnanec</a:t>
            </a:r>
            <a:r>
              <a:rPr lang="cs-CZ" b="1" cap="all" dirty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808080">
                    <a:lumMod val="75000"/>
                  </a:srgbClr>
                </a:solidFill>
              </a:rPr>
              <a:t>je nositelem</a:t>
            </a:r>
          </a:p>
          <a:p>
            <a:pPr>
              <a:defRPr/>
            </a:pPr>
            <a:r>
              <a:rPr lang="cs-CZ" dirty="0">
                <a:solidFill>
                  <a:srgbClr val="002060"/>
                </a:solidFill>
              </a:rPr>
              <a:t>schopnosti pracovat</a:t>
            </a:r>
          </a:p>
          <a:p>
            <a:pPr>
              <a:defRPr/>
            </a:pPr>
            <a:r>
              <a:rPr lang="cs-CZ" dirty="0">
                <a:solidFill>
                  <a:srgbClr val="00B050"/>
                </a:solidFill>
                <a:latin typeface="Comic Sans MS" panose="030F0702030302020204" pitchFamily="66" charset="0"/>
              </a:rPr>
              <a:t>práce živá</a:t>
            </a:r>
            <a:r>
              <a:rPr lang="cs-CZ" b="1" cap="all" dirty="0">
                <a:solidFill>
                  <a:srgbClr val="000000"/>
                </a:solidFill>
              </a:rPr>
              <a:t> </a:t>
            </a:r>
            <a:endParaRPr lang="cs-CZ" cap="all" dirty="0">
              <a:solidFill>
                <a:srgbClr val="000000"/>
              </a:solidFill>
            </a:endParaRPr>
          </a:p>
        </p:txBody>
      </p:sp>
      <p:sp>
        <p:nvSpPr>
          <p:cNvPr id="75781" name="TextovéPole 5"/>
          <p:cNvSpPr txBox="1">
            <a:spLocks noChangeArrowheads="1"/>
          </p:cNvSpPr>
          <p:nvPr/>
        </p:nvSpPr>
        <p:spPr bwMode="auto">
          <a:xfrm>
            <a:off x="539750" y="2854325"/>
            <a:ext cx="6119813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b="1">
                <a:solidFill>
                  <a:srgbClr val="C00000"/>
                </a:solidFill>
                <a:latin typeface="Comic Sans MS" pitchFamily="66" charset="0"/>
              </a:rPr>
              <a:t>očekávání / vklad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kvalifikace (znalosti, dovednosti aj.)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čas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fyzické a duševní úsilí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rozvoj pozitivních mezilidských vztahů uvnitř i vně podniku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plat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hmotné a nehmotné požitky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seberealizace</a:t>
            </a:r>
          </a:p>
          <a:p>
            <a:pPr algn="ctr"/>
            <a:endParaRPr lang="cs-CZ">
              <a:solidFill>
                <a:srgbClr val="00000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cs-CZ" b="1">
                <a:solidFill>
                  <a:srgbClr val="C00000"/>
                </a:solidFill>
                <a:latin typeface="Comic Sans MS" pitchFamily="66" charset="0"/>
              </a:rPr>
              <a:t>moc</a:t>
            </a:r>
          </a:p>
          <a:p>
            <a:pPr algn="ctr">
              <a:spcAft>
                <a:spcPts val="600"/>
              </a:spcAft>
            </a:pPr>
            <a:r>
              <a:rPr lang="cs-CZ">
                <a:solidFill>
                  <a:srgbClr val="000000"/>
                </a:solidFill>
                <a:cs typeface="Arial" charset="0"/>
              </a:rPr>
              <a:t>odmítnutí realizace vztahu</a:t>
            </a:r>
          </a:p>
          <a:p>
            <a:pPr algn="ctr"/>
            <a:endParaRPr lang="cs-CZ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bousměrná vodorovná šipka 10"/>
          <p:cNvSpPr/>
          <p:nvPr/>
        </p:nvSpPr>
        <p:spPr>
          <a:xfrm>
            <a:off x="3132138" y="1171575"/>
            <a:ext cx="2447925" cy="2159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75783" name="TextovéPole 11"/>
          <p:cNvSpPr txBox="1">
            <a:spLocks noChangeArrowheads="1"/>
          </p:cNvSpPr>
          <p:nvPr/>
        </p:nvSpPr>
        <p:spPr bwMode="auto">
          <a:xfrm>
            <a:off x="3024188" y="138747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solidFill>
                  <a:srgbClr val="002060"/>
                </a:solidFill>
                <a:latin typeface="Comic Sans MS" pitchFamily="66" charset="0"/>
              </a:rPr>
              <a:t>vklad        očekávání</a:t>
            </a:r>
          </a:p>
        </p:txBody>
      </p:sp>
      <p:sp>
        <p:nvSpPr>
          <p:cNvPr id="75784" name="TextovéPole 12"/>
          <p:cNvSpPr txBox="1">
            <a:spLocks noChangeArrowheads="1"/>
          </p:cNvSpPr>
          <p:nvPr/>
        </p:nvSpPr>
        <p:spPr bwMode="auto">
          <a:xfrm>
            <a:off x="3132138" y="801688"/>
            <a:ext cx="2447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solidFill>
                  <a:srgbClr val="7030A0"/>
                </a:solidFill>
                <a:latin typeface="Comic Sans MS" pitchFamily="66" charset="0"/>
              </a:rPr>
              <a:t>očekávání      vklad</a:t>
            </a:r>
          </a:p>
        </p:txBody>
      </p:sp>
      <p:sp>
        <p:nvSpPr>
          <p:cNvPr id="75794" name="Obdélník 2"/>
          <p:cNvSpPr>
            <a:spLocks noChangeArrowheads="1"/>
          </p:cNvSpPr>
          <p:nvPr/>
        </p:nvSpPr>
        <p:spPr bwMode="auto">
          <a:xfrm>
            <a:off x="971550" y="188913"/>
            <a:ext cx="7272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cs-CZ" sz="2000" b="1">
                <a:solidFill>
                  <a:srgbClr val="002060"/>
                </a:solidFill>
              </a:rPr>
              <a:t>Podnik a zaměstnanci – vklad, očekávání, moc - </a:t>
            </a:r>
            <a:r>
              <a:rPr lang="cs-CZ" sz="1600">
                <a:solidFill>
                  <a:srgbClr val="002060"/>
                </a:solidFill>
              </a:rPr>
              <a:t>pokrač.</a:t>
            </a:r>
            <a:endParaRPr lang="cs-CZ" sz="2000" b="1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928E1-2FFA-4C74-BAF0-D35877002D1E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ál 21"/>
          <p:cNvSpPr/>
          <p:nvPr/>
        </p:nvSpPr>
        <p:spPr>
          <a:xfrm>
            <a:off x="6300788" y="1916113"/>
            <a:ext cx="2808287" cy="2592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750" y="1125538"/>
            <a:ext cx="2952750" cy="1465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cs-CZ" b="1">
                <a:solidFill>
                  <a:srgbClr val="7030A0"/>
                </a:solidFill>
              </a:rPr>
              <a:t>PODNIK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sz="1600">
                <a:solidFill>
                  <a:srgbClr val="000000"/>
                </a:solidFill>
              </a:rPr>
              <a:t>má k dispozici</a:t>
            </a:r>
            <a:endParaRPr lang="cs-CZ" sz="1600">
              <a:solidFill>
                <a:srgbClr val="606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>
                <a:solidFill>
                  <a:srgbClr val="7030A0"/>
                </a:solidFill>
              </a:rPr>
              <a:t>hmotný kapitál</a:t>
            </a:r>
          </a:p>
          <a:p>
            <a:pPr>
              <a:buFont typeface="Wingdings" pitchFamily="2" charset="2"/>
              <a:buChar char="ü"/>
            </a:pPr>
            <a:r>
              <a:rPr lang="cs-CZ">
                <a:solidFill>
                  <a:srgbClr val="7030A0"/>
                </a:solidFill>
              </a:rPr>
              <a:t>nehmotný kapitál</a:t>
            </a:r>
          </a:p>
          <a:p>
            <a:pPr>
              <a:buFont typeface="Wingdings" pitchFamily="2" charset="2"/>
              <a:buChar char="ü"/>
            </a:pPr>
            <a:r>
              <a:rPr lang="cs-CZ">
                <a:solidFill>
                  <a:srgbClr val="7030A0"/>
                </a:solidFill>
              </a:rPr>
              <a:t>finanční kapitál</a:t>
            </a:r>
          </a:p>
          <a:p>
            <a:r>
              <a:rPr lang="cs-CZ">
                <a:solidFill>
                  <a:srgbClr val="00B050"/>
                </a:solidFill>
                <a:latin typeface="Comic Sans MS" pitchFamily="66" charset="0"/>
              </a:rPr>
              <a:t>práce zvěcnělá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51500" y="1127125"/>
            <a:ext cx="3241675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b="1" cap="all" dirty="0">
                <a:solidFill>
                  <a:srgbClr val="002060"/>
                </a:solidFill>
              </a:rPr>
              <a:t>zaměstnanec</a:t>
            </a:r>
            <a:r>
              <a:rPr lang="cs-CZ" b="1" cap="all" dirty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808080">
                    <a:lumMod val="75000"/>
                  </a:srgbClr>
                </a:solidFill>
              </a:rPr>
              <a:t>je nositelem</a:t>
            </a:r>
          </a:p>
          <a:p>
            <a:pPr>
              <a:defRPr/>
            </a:pPr>
            <a:r>
              <a:rPr lang="cs-CZ" dirty="0">
                <a:solidFill>
                  <a:srgbClr val="002060"/>
                </a:solidFill>
              </a:rPr>
              <a:t>schopnosti pracovat</a:t>
            </a:r>
          </a:p>
          <a:p>
            <a:pPr>
              <a:defRPr/>
            </a:pPr>
            <a:r>
              <a:rPr lang="cs-CZ" dirty="0">
                <a:solidFill>
                  <a:srgbClr val="00B050"/>
                </a:solidFill>
                <a:latin typeface="Comic Sans MS" panose="030F0702030302020204" pitchFamily="66" charset="0"/>
              </a:rPr>
              <a:t>práce živá</a:t>
            </a:r>
            <a:r>
              <a:rPr lang="cs-CZ" b="1" cap="all" dirty="0">
                <a:solidFill>
                  <a:srgbClr val="000000"/>
                </a:solidFill>
              </a:rPr>
              <a:t> </a:t>
            </a:r>
            <a:endParaRPr lang="cs-CZ" cap="all" dirty="0">
              <a:solidFill>
                <a:srgbClr val="000000"/>
              </a:solidFill>
            </a:endParaRPr>
          </a:p>
        </p:txBody>
      </p:sp>
      <p:sp>
        <p:nvSpPr>
          <p:cNvPr id="76805" name="TextovéPole 5"/>
          <p:cNvSpPr txBox="1">
            <a:spLocks noChangeArrowheads="1"/>
          </p:cNvSpPr>
          <p:nvPr/>
        </p:nvSpPr>
        <p:spPr bwMode="auto">
          <a:xfrm>
            <a:off x="539750" y="2854325"/>
            <a:ext cx="6119813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b="1">
                <a:solidFill>
                  <a:srgbClr val="C00000"/>
                </a:solidFill>
                <a:latin typeface="Comic Sans MS" pitchFamily="66" charset="0"/>
              </a:rPr>
              <a:t>očekávání / vklad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kvalifikace (znalosti, dovednosti aj.)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čas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fyzické a duševní úsilí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rozvoj pozitivních mezilidských vztahů uvnitř i vně podniku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plat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hmotné a nehmotné požitky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seberealizace</a:t>
            </a:r>
          </a:p>
          <a:p>
            <a:pPr algn="ctr"/>
            <a:endParaRPr lang="cs-CZ">
              <a:solidFill>
                <a:srgbClr val="00000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cs-CZ" b="1">
                <a:solidFill>
                  <a:srgbClr val="C00000"/>
                </a:solidFill>
                <a:latin typeface="Comic Sans MS" pitchFamily="66" charset="0"/>
              </a:rPr>
              <a:t>moc</a:t>
            </a:r>
          </a:p>
          <a:p>
            <a:pPr algn="ctr">
              <a:spcAft>
                <a:spcPts val="600"/>
              </a:spcAft>
            </a:pPr>
            <a:r>
              <a:rPr lang="cs-CZ">
                <a:solidFill>
                  <a:srgbClr val="000000"/>
                </a:solidFill>
                <a:cs typeface="Arial" charset="0"/>
              </a:rPr>
              <a:t>odmítnutí realizace vztahu</a:t>
            </a:r>
          </a:p>
          <a:p>
            <a:pPr algn="ctr"/>
            <a:endParaRPr lang="cs-CZ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bousměrná vodorovná šipka 10"/>
          <p:cNvSpPr/>
          <p:nvPr/>
        </p:nvSpPr>
        <p:spPr>
          <a:xfrm>
            <a:off x="3132138" y="1171575"/>
            <a:ext cx="2447925" cy="2159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76807" name="TextovéPole 11"/>
          <p:cNvSpPr txBox="1">
            <a:spLocks noChangeArrowheads="1"/>
          </p:cNvSpPr>
          <p:nvPr/>
        </p:nvSpPr>
        <p:spPr bwMode="auto">
          <a:xfrm>
            <a:off x="3024188" y="138747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solidFill>
                  <a:srgbClr val="002060"/>
                </a:solidFill>
                <a:latin typeface="Comic Sans MS" pitchFamily="66" charset="0"/>
              </a:rPr>
              <a:t>vklad        očekávání</a:t>
            </a:r>
          </a:p>
        </p:txBody>
      </p:sp>
      <p:sp>
        <p:nvSpPr>
          <p:cNvPr id="76808" name="TextovéPole 12"/>
          <p:cNvSpPr txBox="1">
            <a:spLocks noChangeArrowheads="1"/>
          </p:cNvSpPr>
          <p:nvPr/>
        </p:nvSpPr>
        <p:spPr bwMode="auto">
          <a:xfrm>
            <a:off x="3132138" y="801688"/>
            <a:ext cx="2447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>
                <a:solidFill>
                  <a:srgbClr val="7030A0"/>
                </a:solidFill>
                <a:latin typeface="Comic Sans MS" pitchFamily="66" charset="0"/>
              </a:rPr>
              <a:t>očekávání      vklad</a:t>
            </a:r>
          </a:p>
        </p:txBody>
      </p:sp>
      <p:sp>
        <p:nvSpPr>
          <p:cNvPr id="76809" name="Oval 2"/>
          <p:cNvSpPr>
            <a:spLocks noChangeAspect="1" noChangeArrowheads="1"/>
          </p:cNvSpPr>
          <p:nvPr/>
        </p:nvSpPr>
        <p:spPr bwMode="auto">
          <a:xfrm>
            <a:off x="6816725" y="2041525"/>
            <a:ext cx="911225" cy="912813"/>
          </a:xfrm>
          <a:prstGeom prst="ellipse">
            <a:avLst/>
          </a:prstGeom>
          <a:solidFill>
            <a:schemeClr val="accent1">
              <a:alpha val="63921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6810" name="Oval 3"/>
          <p:cNvSpPr>
            <a:spLocks noChangeAspect="1" noChangeArrowheads="1"/>
          </p:cNvSpPr>
          <p:nvPr/>
        </p:nvSpPr>
        <p:spPr bwMode="auto">
          <a:xfrm>
            <a:off x="6818313" y="3482975"/>
            <a:ext cx="911225" cy="9112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6811" name="Oval 4"/>
          <p:cNvSpPr>
            <a:spLocks noChangeAspect="1" noChangeArrowheads="1"/>
          </p:cNvSpPr>
          <p:nvPr/>
        </p:nvSpPr>
        <p:spPr bwMode="auto">
          <a:xfrm>
            <a:off x="8061325" y="2814638"/>
            <a:ext cx="911225" cy="912812"/>
          </a:xfrm>
          <a:prstGeom prst="ellipse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6812" name="Text Box 9"/>
          <p:cNvSpPr txBox="1">
            <a:spLocks noChangeAspect="1" noChangeArrowheads="1"/>
          </p:cNvSpPr>
          <p:nvPr/>
        </p:nvSpPr>
        <p:spPr bwMode="auto">
          <a:xfrm>
            <a:off x="6726238" y="2447925"/>
            <a:ext cx="1108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000" b="1">
                <a:solidFill>
                  <a:srgbClr val="000000"/>
                </a:solidFill>
              </a:rPr>
              <a:t>VLASTNÍCI</a:t>
            </a:r>
          </a:p>
        </p:txBody>
      </p:sp>
      <p:sp>
        <p:nvSpPr>
          <p:cNvPr id="76813" name="Text Box 10"/>
          <p:cNvSpPr txBox="1">
            <a:spLocks noChangeAspect="1" noChangeArrowheads="1"/>
          </p:cNvSpPr>
          <p:nvPr/>
        </p:nvSpPr>
        <p:spPr bwMode="auto">
          <a:xfrm>
            <a:off x="7875588" y="3197225"/>
            <a:ext cx="12811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000" b="1">
                <a:solidFill>
                  <a:srgbClr val="000000"/>
                </a:solidFill>
              </a:rPr>
              <a:t>ZAMĚSTNANCI</a:t>
            </a:r>
          </a:p>
        </p:txBody>
      </p:sp>
      <p:sp>
        <p:nvSpPr>
          <p:cNvPr id="76814" name="Text Box 11"/>
          <p:cNvSpPr txBox="1">
            <a:spLocks noChangeAspect="1" noChangeArrowheads="1"/>
          </p:cNvSpPr>
          <p:nvPr/>
        </p:nvSpPr>
        <p:spPr bwMode="auto">
          <a:xfrm>
            <a:off x="6726238" y="3827463"/>
            <a:ext cx="1108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000" b="1">
                <a:solidFill>
                  <a:srgbClr val="000000"/>
                </a:solidFill>
              </a:rPr>
              <a:t>PODNIK</a:t>
            </a:r>
          </a:p>
        </p:txBody>
      </p:sp>
      <p:sp>
        <p:nvSpPr>
          <p:cNvPr id="76815" name="Line 16"/>
          <p:cNvSpPr>
            <a:spLocks noChangeAspect="1" noChangeShapeType="1"/>
          </p:cNvSpPr>
          <p:nvPr/>
        </p:nvSpPr>
        <p:spPr bwMode="auto">
          <a:xfrm>
            <a:off x="7265988" y="2954338"/>
            <a:ext cx="9525" cy="5286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76816" name="Line 17"/>
          <p:cNvSpPr>
            <a:spLocks noChangeAspect="1" noChangeShapeType="1"/>
          </p:cNvSpPr>
          <p:nvPr/>
        </p:nvSpPr>
        <p:spPr bwMode="auto">
          <a:xfrm flipH="1">
            <a:off x="7677150" y="3502025"/>
            <a:ext cx="438150" cy="244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76817" name="TextovéPole 22"/>
          <p:cNvSpPr txBox="1">
            <a:spLocks noChangeArrowheads="1"/>
          </p:cNvSpPr>
          <p:nvPr/>
        </p:nvSpPr>
        <p:spPr bwMode="auto">
          <a:xfrm>
            <a:off x="6594475" y="4678363"/>
            <a:ext cx="21653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solidFill>
                  <a:srgbClr val="0070C0"/>
                </a:solidFill>
                <a:latin typeface="Comic Sans MS" pitchFamily="66" charset="0"/>
              </a:rPr>
              <a:t>podnik jako společenství lidí</a:t>
            </a:r>
          </a:p>
        </p:txBody>
      </p:sp>
      <p:sp>
        <p:nvSpPr>
          <p:cNvPr id="76818" name="Obdélník 2"/>
          <p:cNvSpPr>
            <a:spLocks noChangeArrowheads="1"/>
          </p:cNvSpPr>
          <p:nvPr/>
        </p:nvSpPr>
        <p:spPr bwMode="auto">
          <a:xfrm>
            <a:off x="971550" y="188913"/>
            <a:ext cx="7272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cs-CZ" sz="2000" b="1">
                <a:solidFill>
                  <a:srgbClr val="002060"/>
                </a:solidFill>
              </a:rPr>
              <a:t>Podnik a zaměstnanci – vklad, očekávání, moc - </a:t>
            </a:r>
            <a:r>
              <a:rPr lang="cs-CZ" sz="1600">
                <a:solidFill>
                  <a:srgbClr val="002060"/>
                </a:solidFill>
              </a:rPr>
              <a:t>pokrač.</a:t>
            </a:r>
            <a:endParaRPr lang="cs-CZ" sz="2000" b="1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928E1-2FFA-4C74-BAF0-D35877002D1E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049338" y="908050"/>
          <a:ext cx="6943725" cy="577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List" r:id="rId3" imgW="6943767" imgH="5772060" progId="Excel.Sheet.12">
                  <p:embed/>
                </p:oleObj>
              </mc:Choice>
              <mc:Fallback>
                <p:oleObj name="List" r:id="rId3" imgW="6943767" imgH="5772060" progId="Excel.Shee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8" y="908050"/>
                        <a:ext cx="6943725" cy="577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Line 3"/>
          <p:cNvSpPr>
            <a:spLocks noChangeShapeType="1"/>
          </p:cNvSpPr>
          <p:nvPr/>
        </p:nvSpPr>
        <p:spPr bwMode="auto">
          <a:xfrm>
            <a:off x="1841500" y="2492375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37" name="Line 4"/>
          <p:cNvSpPr>
            <a:spLocks noChangeShapeType="1"/>
          </p:cNvSpPr>
          <p:nvPr/>
        </p:nvSpPr>
        <p:spPr bwMode="auto">
          <a:xfrm>
            <a:off x="3209925" y="249237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38" name="Line 5"/>
          <p:cNvSpPr>
            <a:spLocks noChangeShapeType="1"/>
          </p:cNvSpPr>
          <p:nvPr/>
        </p:nvSpPr>
        <p:spPr bwMode="auto">
          <a:xfrm>
            <a:off x="1841500" y="2492375"/>
            <a:ext cx="433388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39" name="Line 6"/>
          <p:cNvSpPr>
            <a:spLocks noChangeShapeType="1"/>
          </p:cNvSpPr>
          <p:nvPr/>
        </p:nvSpPr>
        <p:spPr bwMode="auto">
          <a:xfrm>
            <a:off x="3282950" y="328295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0" name="Line 7"/>
          <p:cNvSpPr>
            <a:spLocks noChangeShapeType="1"/>
          </p:cNvSpPr>
          <p:nvPr/>
        </p:nvSpPr>
        <p:spPr bwMode="auto">
          <a:xfrm>
            <a:off x="4146550" y="3282950"/>
            <a:ext cx="719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1" name="Line 8"/>
          <p:cNvSpPr>
            <a:spLocks noChangeShapeType="1"/>
          </p:cNvSpPr>
          <p:nvPr/>
        </p:nvSpPr>
        <p:spPr bwMode="auto">
          <a:xfrm>
            <a:off x="5441950" y="3282950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9"/>
          <p:cNvSpPr>
            <a:spLocks noChangeShapeType="1"/>
          </p:cNvSpPr>
          <p:nvPr/>
        </p:nvSpPr>
        <p:spPr bwMode="auto">
          <a:xfrm>
            <a:off x="6523038" y="3282950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10"/>
          <p:cNvSpPr>
            <a:spLocks noChangeShapeType="1"/>
          </p:cNvSpPr>
          <p:nvPr/>
        </p:nvSpPr>
        <p:spPr bwMode="auto">
          <a:xfrm>
            <a:off x="4146550" y="3282950"/>
            <a:ext cx="792163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11"/>
          <p:cNvSpPr>
            <a:spLocks noChangeShapeType="1"/>
          </p:cNvSpPr>
          <p:nvPr/>
        </p:nvSpPr>
        <p:spPr bwMode="auto">
          <a:xfrm>
            <a:off x="5370513" y="4003675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12"/>
          <p:cNvSpPr>
            <a:spLocks noChangeShapeType="1"/>
          </p:cNvSpPr>
          <p:nvPr/>
        </p:nvSpPr>
        <p:spPr bwMode="auto">
          <a:xfrm>
            <a:off x="1770063" y="4795838"/>
            <a:ext cx="5762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6" name="Line 13"/>
          <p:cNvSpPr>
            <a:spLocks noChangeShapeType="1"/>
          </p:cNvSpPr>
          <p:nvPr/>
        </p:nvSpPr>
        <p:spPr bwMode="auto">
          <a:xfrm>
            <a:off x="3209925" y="4795838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7" name="Line 14"/>
          <p:cNvSpPr>
            <a:spLocks noChangeShapeType="1"/>
          </p:cNvSpPr>
          <p:nvPr/>
        </p:nvSpPr>
        <p:spPr bwMode="auto">
          <a:xfrm>
            <a:off x="1770063" y="4795838"/>
            <a:ext cx="504825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8" name="Line 15"/>
          <p:cNvSpPr>
            <a:spLocks noChangeShapeType="1"/>
          </p:cNvSpPr>
          <p:nvPr/>
        </p:nvSpPr>
        <p:spPr bwMode="auto">
          <a:xfrm>
            <a:off x="3282950" y="5516563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49" name="Line 16"/>
          <p:cNvSpPr>
            <a:spLocks noChangeShapeType="1"/>
          </p:cNvSpPr>
          <p:nvPr/>
        </p:nvSpPr>
        <p:spPr bwMode="auto">
          <a:xfrm>
            <a:off x="4217988" y="5551488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50" name="Line 17"/>
          <p:cNvSpPr>
            <a:spLocks noChangeShapeType="1"/>
          </p:cNvSpPr>
          <p:nvPr/>
        </p:nvSpPr>
        <p:spPr bwMode="auto">
          <a:xfrm>
            <a:off x="5441950" y="5551488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51" name="Line 18"/>
          <p:cNvSpPr>
            <a:spLocks noChangeShapeType="1"/>
          </p:cNvSpPr>
          <p:nvPr/>
        </p:nvSpPr>
        <p:spPr bwMode="auto">
          <a:xfrm>
            <a:off x="6523038" y="5551488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52" name="Line 19"/>
          <p:cNvSpPr>
            <a:spLocks noChangeShapeType="1"/>
          </p:cNvSpPr>
          <p:nvPr/>
        </p:nvSpPr>
        <p:spPr bwMode="auto">
          <a:xfrm>
            <a:off x="4217988" y="5588000"/>
            <a:ext cx="720725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53" name="Line 20"/>
          <p:cNvSpPr>
            <a:spLocks noChangeShapeType="1"/>
          </p:cNvSpPr>
          <p:nvPr/>
        </p:nvSpPr>
        <p:spPr bwMode="auto">
          <a:xfrm>
            <a:off x="5370513" y="6308725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968375" y="115888"/>
            <a:ext cx="2320925" cy="4016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2000" b="1" kern="0" dirty="0">
                <a:solidFill>
                  <a:srgbClr val="002060"/>
                </a:solidFill>
              </a:rPr>
              <a:t>2. Analýza vztahu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5958D-D320-4386-A1D9-4DFDF8A07FA8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Oval 29"/>
          <p:cNvSpPr>
            <a:spLocks noChangeArrowheads="1"/>
          </p:cNvSpPr>
          <p:nvPr/>
        </p:nvSpPr>
        <p:spPr bwMode="auto">
          <a:xfrm>
            <a:off x="7219950" y="537368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1027113" y="909638"/>
          <a:ext cx="6943725" cy="577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List" r:id="rId3" imgW="6943767" imgH="5772060" progId="Excel.Sheet.12">
                  <p:embed/>
                </p:oleObj>
              </mc:Choice>
              <mc:Fallback>
                <p:oleObj name="List" r:id="rId3" imgW="6943767" imgH="5772060" progId="Excel.Shee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909638"/>
                        <a:ext cx="6943725" cy="577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Line 3"/>
          <p:cNvSpPr>
            <a:spLocks noChangeShapeType="1"/>
          </p:cNvSpPr>
          <p:nvPr/>
        </p:nvSpPr>
        <p:spPr bwMode="auto">
          <a:xfrm>
            <a:off x="1819275" y="2493963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2" name="Line 4"/>
          <p:cNvSpPr>
            <a:spLocks noChangeShapeType="1"/>
          </p:cNvSpPr>
          <p:nvPr/>
        </p:nvSpPr>
        <p:spPr bwMode="auto">
          <a:xfrm>
            <a:off x="3187700" y="2493963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3" name="Line 5"/>
          <p:cNvSpPr>
            <a:spLocks noChangeShapeType="1"/>
          </p:cNvSpPr>
          <p:nvPr/>
        </p:nvSpPr>
        <p:spPr bwMode="auto">
          <a:xfrm>
            <a:off x="1819275" y="2493963"/>
            <a:ext cx="433388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4" name="Line 6"/>
          <p:cNvSpPr>
            <a:spLocks noChangeShapeType="1"/>
          </p:cNvSpPr>
          <p:nvPr/>
        </p:nvSpPr>
        <p:spPr bwMode="auto">
          <a:xfrm>
            <a:off x="3260725" y="3284538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5" name="Line 7"/>
          <p:cNvSpPr>
            <a:spLocks noChangeShapeType="1"/>
          </p:cNvSpPr>
          <p:nvPr/>
        </p:nvSpPr>
        <p:spPr bwMode="auto">
          <a:xfrm>
            <a:off x="4124325" y="3284538"/>
            <a:ext cx="719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6" name="Line 8"/>
          <p:cNvSpPr>
            <a:spLocks noChangeShapeType="1"/>
          </p:cNvSpPr>
          <p:nvPr/>
        </p:nvSpPr>
        <p:spPr bwMode="auto">
          <a:xfrm>
            <a:off x="5419725" y="3284538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7" name="Line 9"/>
          <p:cNvSpPr>
            <a:spLocks noChangeShapeType="1"/>
          </p:cNvSpPr>
          <p:nvPr/>
        </p:nvSpPr>
        <p:spPr bwMode="auto">
          <a:xfrm>
            <a:off x="6500813" y="3284538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8" name="Line 10"/>
          <p:cNvSpPr>
            <a:spLocks noChangeShapeType="1"/>
          </p:cNvSpPr>
          <p:nvPr/>
        </p:nvSpPr>
        <p:spPr bwMode="auto">
          <a:xfrm>
            <a:off x="4124325" y="3284538"/>
            <a:ext cx="792163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9" name="Line 11"/>
          <p:cNvSpPr>
            <a:spLocks noChangeShapeType="1"/>
          </p:cNvSpPr>
          <p:nvPr/>
        </p:nvSpPr>
        <p:spPr bwMode="auto">
          <a:xfrm>
            <a:off x="5348288" y="4005263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0" name="Line 12"/>
          <p:cNvSpPr>
            <a:spLocks noChangeShapeType="1"/>
          </p:cNvSpPr>
          <p:nvPr/>
        </p:nvSpPr>
        <p:spPr bwMode="auto">
          <a:xfrm>
            <a:off x="1747838" y="4797425"/>
            <a:ext cx="5762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1" name="Line 13"/>
          <p:cNvSpPr>
            <a:spLocks noChangeShapeType="1"/>
          </p:cNvSpPr>
          <p:nvPr/>
        </p:nvSpPr>
        <p:spPr bwMode="auto">
          <a:xfrm>
            <a:off x="3187700" y="479742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2" name="Line 14"/>
          <p:cNvSpPr>
            <a:spLocks noChangeShapeType="1"/>
          </p:cNvSpPr>
          <p:nvPr/>
        </p:nvSpPr>
        <p:spPr bwMode="auto">
          <a:xfrm>
            <a:off x="1747838" y="4797425"/>
            <a:ext cx="504825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3" name="Line 15"/>
          <p:cNvSpPr>
            <a:spLocks noChangeShapeType="1"/>
          </p:cNvSpPr>
          <p:nvPr/>
        </p:nvSpPr>
        <p:spPr bwMode="auto">
          <a:xfrm>
            <a:off x="3260725" y="551815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4" name="Line 16"/>
          <p:cNvSpPr>
            <a:spLocks noChangeShapeType="1"/>
          </p:cNvSpPr>
          <p:nvPr/>
        </p:nvSpPr>
        <p:spPr bwMode="auto">
          <a:xfrm>
            <a:off x="4195763" y="555307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5" name="Line 17"/>
          <p:cNvSpPr>
            <a:spLocks noChangeShapeType="1"/>
          </p:cNvSpPr>
          <p:nvPr/>
        </p:nvSpPr>
        <p:spPr bwMode="auto">
          <a:xfrm>
            <a:off x="5419725" y="5553075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6" name="Line 18"/>
          <p:cNvSpPr>
            <a:spLocks noChangeShapeType="1"/>
          </p:cNvSpPr>
          <p:nvPr/>
        </p:nvSpPr>
        <p:spPr bwMode="auto">
          <a:xfrm>
            <a:off x="6500813" y="5553075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7" name="Line 19"/>
          <p:cNvSpPr>
            <a:spLocks noChangeShapeType="1"/>
          </p:cNvSpPr>
          <p:nvPr/>
        </p:nvSpPr>
        <p:spPr bwMode="auto">
          <a:xfrm>
            <a:off x="4195763" y="5589588"/>
            <a:ext cx="720725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8" name="Line 20"/>
          <p:cNvSpPr>
            <a:spLocks noChangeShapeType="1"/>
          </p:cNvSpPr>
          <p:nvPr/>
        </p:nvSpPr>
        <p:spPr bwMode="auto">
          <a:xfrm>
            <a:off x="5348288" y="6310313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79" name="Text Box 22"/>
          <p:cNvSpPr txBox="1">
            <a:spLocks noChangeArrowheads="1"/>
          </p:cNvSpPr>
          <p:nvPr/>
        </p:nvSpPr>
        <p:spPr bwMode="auto">
          <a:xfrm>
            <a:off x="2179638" y="2636838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11</a:t>
            </a: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 &gt; p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12</a:t>
            </a:r>
            <a:r>
              <a:rPr lang="cs-CZ" altLang="cs-CZ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80" name="Text Box 26"/>
          <p:cNvSpPr txBox="1">
            <a:spLocks noChangeArrowheads="1"/>
          </p:cNvSpPr>
          <p:nvPr/>
        </p:nvSpPr>
        <p:spPr bwMode="auto">
          <a:xfrm>
            <a:off x="2108200" y="4941888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 &gt;&gt; p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14</a:t>
            </a:r>
            <a:endParaRPr lang="cs-CZ" altLang="cs-CZ" sz="16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81" name="Text Box 27"/>
          <p:cNvSpPr txBox="1">
            <a:spLocks noChangeArrowheads="1"/>
          </p:cNvSpPr>
          <p:nvPr/>
        </p:nvSpPr>
        <p:spPr bwMode="auto">
          <a:xfrm>
            <a:off x="3332163" y="3789363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h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 &gt; h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12</a:t>
            </a:r>
            <a:r>
              <a:rPr lang="cs-CZ" altLang="cs-CZ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82" name="Text Box 28"/>
          <p:cNvSpPr txBox="1">
            <a:spLocks noChangeArrowheads="1"/>
          </p:cNvSpPr>
          <p:nvPr/>
        </p:nvSpPr>
        <p:spPr bwMode="auto">
          <a:xfrm>
            <a:off x="5635625" y="458152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 &gt; z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12</a:t>
            </a:r>
            <a:r>
              <a:rPr lang="cs-CZ" altLang="cs-CZ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968375" y="115888"/>
            <a:ext cx="3278188" cy="4016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2000" b="1" kern="0" dirty="0">
                <a:solidFill>
                  <a:srgbClr val="002060"/>
                </a:solidFill>
              </a:rPr>
              <a:t>2. Analýza vztahu – </a:t>
            </a:r>
            <a:r>
              <a:rPr lang="cs-CZ" sz="1600" kern="0" dirty="0" err="1">
                <a:solidFill>
                  <a:srgbClr val="002060"/>
                </a:solidFill>
              </a:rPr>
              <a:t>pokrač</a:t>
            </a:r>
            <a:r>
              <a:rPr lang="cs-CZ" sz="1600" kern="0" dirty="0">
                <a:solidFill>
                  <a:srgbClr val="002060"/>
                </a:solidFill>
              </a:rPr>
              <a:t>.</a:t>
            </a:r>
            <a:endParaRPr lang="cs-CZ" sz="2000" b="1" kern="0" dirty="0">
              <a:solidFill>
                <a:srgbClr val="00206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5958D-D320-4386-A1D9-4DFDF8A07FA8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1027113" y="908050"/>
          <a:ext cx="6943725" cy="577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List" r:id="rId3" imgW="6943767" imgH="5772060" progId="Excel.Sheet.12">
                  <p:embed/>
                </p:oleObj>
              </mc:Choice>
              <mc:Fallback>
                <p:oleObj name="List" r:id="rId3" imgW="6943767" imgH="5772060" progId="Excel.Shee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908050"/>
                        <a:ext cx="6943725" cy="577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Line 593"/>
          <p:cNvSpPr>
            <a:spLocks noChangeShapeType="1"/>
          </p:cNvSpPr>
          <p:nvPr/>
        </p:nvSpPr>
        <p:spPr bwMode="auto">
          <a:xfrm>
            <a:off x="1819275" y="2492375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85" name="Line 594"/>
          <p:cNvSpPr>
            <a:spLocks noChangeShapeType="1"/>
          </p:cNvSpPr>
          <p:nvPr/>
        </p:nvSpPr>
        <p:spPr bwMode="auto">
          <a:xfrm>
            <a:off x="3187700" y="249237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86" name="Line 595"/>
          <p:cNvSpPr>
            <a:spLocks noChangeShapeType="1"/>
          </p:cNvSpPr>
          <p:nvPr/>
        </p:nvSpPr>
        <p:spPr bwMode="auto">
          <a:xfrm>
            <a:off x="1819275" y="2492375"/>
            <a:ext cx="433388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87" name="Line 596"/>
          <p:cNvSpPr>
            <a:spLocks noChangeShapeType="1"/>
          </p:cNvSpPr>
          <p:nvPr/>
        </p:nvSpPr>
        <p:spPr bwMode="auto">
          <a:xfrm>
            <a:off x="3260725" y="328295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88" name="Line 597"/>
          <p:cNvSpPr>
            <a:spLocks noChangeShapeType="1"/>
          </p:cNvSpPr>
          <p:nvPr/>
        </p:nvSpPr>
        <p:spPr bwMode="auto">
          <a:xfrm>
            <a:off x="4124325" y="3282950"/>
            <a:ext cx="719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89" name="Line 598"/>
          <p:cNvSpPr>
            <a:spLocks noChangeShapeType="1"/>
          </p:cNvSpPr>
          <p:nvPr/>
        </p:nvSpPr>
        <p:spPr bwMode="auto">
          <a:xfrm>
            <a:off x="5419725" y="3282950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0" name="Line 599"/>
          <p:cNvSpPr>
            <a:spLocks noChangeShapeType="1"/>
          </p:cNvSpPr>
          <p:nvPr/>
        </p:nvSpPr>
        <p:spPr bwMode="auto">
          <a:xfrm>
            <a:off x="6500813" y="3282950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1" name="Line 600"/>
          <p:cNvSpPr>
            <a:spLocks noChangeShapeType="1"/>
          </p:cNvSpPr>
          <p:nvPr/>
        </p:nvSpPr>
        <p:spPr bwMode="auto">
          <a:xfrm>
            <a:off x="4124325" y="3282950"/>
            <a:ext cx="792163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2" name="Line 601"/>
          <p:cNvSpPr>
            <a:spLocks noChangeShapeType="1"/>
          </p:cNvSpPr>
          <p:nvPr/>
        </p:nvSpPr>
        <p:spPr bwMode="auto">
          <a:xfrm>
            <a:off x="5348288" y="4003675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3" name="Line 602"/>
          <p:cNvSpPr>
            <a:spLocks noChangeShapeType="1"/>
          </p:cNvSpPr>
          <p:nvPr/>
        </p:nvSpPr>
        <p:spPr bwMode="auto">
          <a:xfrm>
            <a:off x="1747838" y="4795838"/>
            <a:ext cx="5762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4" name="Line 603"/>
          <p:cNvSpPr>
            <a:spLocks noChangeShapeType="1"/>
          </p:cNvSpPr>
          <p:nvPr/>
        </p:nvSpPr>
        <p:spPr bwMode="auto">
          <a:xfrm>
            <a:off x="3187700" y="4795838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5" name="Line 604"/>
          <p:cNvSpPr>
            <a:spLocks noChangeShapeType="1"/>
          </p:cNvSpPr>
          <p:nvPr/>
        </p:nvSpPr>
        <p:spPr bwMode="auto">
          <a:xfrm>
            <a:off x="1747838" y="4795838"/>
            <a:ext cx="504825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6" name="Line 606"/>
          <p:cNvSpPr>
            <a:spLocks noChangeShapeType="1"/>
          </p:cNvSpPr>
          <p:nvPr/>
        </p:nvSpPr>
        <p:spPr bwMode="auto">
          <a:xfrm>
            <a:off x="3260725" y="5516563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7" name="Line 607"/>
          <p:cNvSpPr>
            <a:spLocks noChangeShapeType="1"/>
          </p:cNvSpPr>
          <p:nvPr/>
        </p:nvSpPr>
        <p:spPr bwMode="auto">
          <a:xfrm>
            <a:off x="4195763" y="5551488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8" name="Line 608"/>
          <p:cNvSpPr>
            <a:spLocks noChangeShapeType="1"/>
          </p:cNvSpPr>
          <p:nvPr/>
        </p:nvSpPr>
        <p:spPr bwMode="auto">
          <a:xfrm>
            <a:off x="5419725" y="5551488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99" name="Line 609"/>
          <p:cNvSpPr>
            <a:spLocks noChangeShapeType="1"/>
          </p:cNvSpPr>
          <p:nvPr/>
        </p:nvSpPr>
        <p:spPr bwMode="auto">
          <a:xfrm>
            <a:off x="6500813" y="5551488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100" name="Line 610"/>
          <p:cNvSpPr>
            <a:spLocks noChangeShapeType="1"/>
          </p:cNvSpPr>
          <p:nvPr/>
        </p:nvSpPr>
        <p:spPr bwMode="auto">
          <a:xfrm>
            <a:off x="4195763" y="5588000"/>
            <a:ext cx="720725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101" name="Line 611"/>
          <p:cNvSpPr>
            <a:spLocks noChangeShapeType="1"/>
          </p:cNvSpPr>
          <p:nvPr/>
        </p:nvSpPr>
        <p:spPr bwMode="auto">
          <a:xfrm>
            <a:off x="5348288" y="6308725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68375" y="115888"/>
            <a:ext cx="3551238" cy="4016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2000" b="1" kern="0" dirty="0">
                <a:solidFill>
                  <a:srgbClr val="002060"/>
                </a:solidFill>
              </a:rPr>
              <a:t>2. Analýza vztahu - </a:t>
            </a:r>
            <a:r>
              <a:rPr lang="cs-CZ" sz="1600" kern="0" dirty="0" err="1">
                <a:solidFill>
                  <a:srgbClr val="002060"/>
                </a:solidFill>
              </a:rPr>
              <a:t>pokrač</a:t>
            </a:r>
            <a:r>
              <a:rPr lang="cs-CZ" sz="1600" kern="0" dirty="0">
                <a:solidFill>
                  <a:srgbClr val="002060"/>
                </a:solidFill>
              </a:rPr>
              <a:t>.</a:t>
            </a:r>
            <a:r>
              <a:rPr lang="cs-CZ" sz="2000" b="1" kern="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5958D-D320-4386-A1D9-4DFDF8A07FA8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Oval 27"/>
          <p:cNvSpPr>
            <a:spLocks noChangeArrowheads="1"/>
          </p:cNvSpPr>
          <p:nvPr/>
        </p:nvSpPr>
        <p:spPr bwMode="auto">
          <a:xfrm>
            <a:off x="7219950" y="537368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graphicFrame>
        <p:nvGraphicFramePr>
          <p:cNvPr id="4116" name="Object 20"/>
          <p:cNvGraphicFramePr>
            <a:graphicFrameLocks noChangeAspect="1"/>
          </p:cNvGraphicFramePr>
          <p:nvPr/>
        </p:nvGraphicFramePr>
        <p:xfrm>
          <a:off x="1027113" y="909638"/>
          <a:ext cx="6943725" cy="577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List" r:id="rId3" imgW="6943767" imgH="5772060" progId="Excel.Sheet.12">
                  <p:embed/>
                </p:oleObj>
              </mc:Choice>
              <mc:Fallback>
                <p:oleObj name="List" r:id="rId3" imgW="6943767" imgH="5772060" progId="Excel.Sheet.12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909638"/>
                        <a:ext cx="6943725" cy="577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9" name="Line 3"/>
          <p:cNvSpPr>
            <a:spLocks noChangeShapeType="1"/>
          </p:cNvSpPr>
          <p:nvPr/>
        </p:nvSpPr>
        <p:spPr bwMode="auto">
          <a:xfrm>
            <a:off x="1819275" y="2493963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0" name="Line 4"/>
          <p:cNvSpPr>
            <a:spLocks noChangeShapeType="1"/>
          </p:cNvSpPr>
          <p:nvPr/>
        </p:nvSpPr>
        <p:spPr bwMode="auto">
          <a:xfrm>
            <a:off x="3187700" y="2493963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1" name="Line 5"/>
          <p:cNvSpPr>
            <a:spLocks noChangeShapeType="1"/>
          </p:cNvSpPr>
          <p:nvPr/>
        </p:nvSpPr>
        <p:spPr bwMode="auto">
          <a:xfrm>
            <a:off x="1819275" y="2493963"/>
            <a:ext cx="433388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2" name="Line 6"/>
          <p:cNvSpPr>
            <a:spLocks noChangeShapeType="1"/>
          </p:cNvSpPr>
          <p:nvPr/>
        </p:nvSpPr>
        <p:spPr bwMode="auto">
          <a:xfrm>
            <a:off x="3260725" y="3284538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3" name="Line 7"/>
          <p:cNvSpPr>
            <a:spLocks noChangeShapeType="1"/>
          </p:cNvSpPr>
          <p:nvPr/>
        </p:nvSpPr>
        <p:spPr bwMode="auto">
          <a:xfrm>
            <a:off x="4124325" y="3284538"/>
            <a:ext cx="7191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4" name="Line 8"/>
          <p:cNvSpPr>
            <a:spLocks noChangeShapeType="1"/>
          </p:cNvSpPr>
          <p:nvPr/>
        </p:nvSpPr>
        <p:spPr bwMode="auto">
          <a:xfrm>
            <a:off x="5419725" y="3284538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5" name="Line 9"/>
          <p:cNvSpPr>
            <a:spLocks noChangeShapeType="1"/>
          </p:cNvSpPr>
          <p:nvPr/>
        </p:nvSpPr>
        <p:spPr bwMode="auto">
          <a:xfrm>
            <a:off x="6500813" y="3284538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6" name="Line 10"/>
          <p:cNvSpPr>
            <a:spLocks noChangeShapeType="1"/>
          </p:cNvSpPr>
          <p:nvPr/>
        </p:nvSpPr>
        <p:spPr bwMode="auto">
          <a:xfrm>
            <a:off x="4124325" y="3284538"/>
            <a:ext cx="792163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7" name="Line 11"/>
          <p:cNvSpPr>
            <a:spLocks noChangeShapeType="1"/>
          </p:cNvSpPr>
          <p:nvPr/>
        </p:nvSpPr>
        <p:spPr bwMode="auto">
          <a:xfrm>
            <a:off x="5348288" y="4005263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8" name="Line 12"/>
          <p:cNvSpPr>
            <a:spLocks noChangeShapeType="1"/>
          </p:cNvSpPr>
          <p:nvPr/>
        </p:nvSpPr>
        <p:spPr bwMode="auto">
          <a:xfrm>
            <a:off x="1747838" y="4797425"/>
            <a:ext cx="5762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9" name="Line 13"/>
          <p:cNvSpPr>
            <a:spLocks noChangeShapeType="1"/>
          </p:cNvSpPr>
          <p:nvPr/>
        </p:nvSpPr>
        <p:spPr bwMode="auto">
          <a:xfrm>
            <a:off x="3187700" y="479742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0" name="Line 14"/>
          <p:cNvSpPr>
            <a:spLocks noChangeShapeType="1"/>
          </p:cNvSpPr>
          <p:nvPr/>
        </p:nvSpPr>
        <p:spPr bwMode="auto">
          <a:xfrm>
            <a:off x="1747838" y="4797425"/>
            <a:ext cx="504825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1" name="Line 15"/>
          <p:cNvSpPr>
            <a:spLocks noChangeShapeType="1"/>
          </p:cNvSpPr>
          <p:nvPr/>
        </p:nvSpPr>
        <p:spPr bwMode="auto">
          <a:xfrm>
            <a:off x="3260725" y="551815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2" name="Line 16"/>
          <p:cNvSpPr>
            <a:spLocks noChangeShapeType="1"/>
          </p:cNvSpPr>
          <p:nvPr/>
        </p:nvSpPr>
        <p:spPr bwMode="auto">
          <a:xfrm>
            <a:off x="4195763" y="555307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3" name="Line 17"/>
          <p:cNvSpPr>
            <a:spLocks noChangeShapeType="1"/>
          </p:cNvSpPr>
          <p:nvPr/>
        </p:nvSpPr>
        <p:spPr bwMode="auto">
          <a:xfrm>
            <a:off x="5419725" y="5553075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4" name="Line 18"/>
          <p:cNvSpPr>
            <a:spLocks noChangeShapeType="1"/>
          </p:cNvSpPr>
          <p:nvPr/>
        </p:nvSpPr>
        <p:spPr bwMode="auto">
          <a:xfrm>
            <a:off x="6500813" y="5553075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5" name="Line 19"/>
          <p:cNvSpPr>
            <a:spLocks noChangeShapeType="1"/>
          </p:cNvSpPr>
          <p:nvPr/>
        </p:nvSpPr>
        <p:spPr bwMode="auto">
          <a:xfrm>
            <a:off x="4195763" y="5589588"/>
            <a:ext cx="720725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6" name="Line 20"/>
          <p:cNvSpPr>
            <a:spLocks noChangeShapeType="1"/>
          </p:cNvSpPr>
          <p:nvPr/>
        </p:nvSpPr>
        <p:spPr bwMode="auto">
          <a:xfrm>
            <a:off x="5348288" y="6310313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4117" name="Object 21"/>
          <p:cNvGraphicFramePr>
            <a:graphicFrameLocks noChangeAspect="1"/>
          </p:cNvGraphicFramePr>
          <p:nvPr/>
        </p:nvGraphicFramePr>
        <p:xfrm>
          <a:off x="1027113" y="909638"/>
          <a:ext cx="6943725" cy="577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List" r:id="rId5" imgW="6943767" imgH="5772060" progId="Excel.Sheet.12">
                  <p:embed/>
                </p:oleObj>
              </mc:Choice>
              <mc:Fallback>
                <p:oleObj name="List" r:id="rId5" imgW="6943767" imgH="5772060" progId="Excel.Sheet.12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909638"/>
                        <a:ext cx="6943725" cy="577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" name="Text Box 22"/>
          <p:cNvSpPr txBox="1">
            <a:spLocks noChangeArrowheads="1"/>
          </p:cNvSpPr>
          <p:nvPr/>
        </p:nvSpPr>
        <p:spPr bwMode="auto">
          <a:xfrm>
            <a:off x="2179638" y="2636838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21</a:t>
            </a: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 &gt; p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22</a:t>
            </a:r>
            <a:r>
              <a:rPr lang="cs-CZ" altLang="cs-CZ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38" name="Text Box 24"/>
          <p:cNvSpPr txBox="1">
            <a:spLocks noChangeArrowheads="1"/>
          </p:cNvSpPr>
          <p:nvPr/>
        </p:nvSpPr>
        <p:spPr bwMode="auto">
          <a:xfrm>
            <a:off x="2108200" y="4941888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 &gt;&gt; p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24</a:t>
            </a:r>
            <a:endParaRPr lang="cs-CZ" altLang="cs-CZ" sz="16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39" name="Text Box 25"/>
          <p:cNvSpPr txBox="1">
            <a:spLocks noChangeArrowheads="1"/>
          </p:cNvSpPr>
          <p:nvPr/>
        </p:nvSpPr>
        <p:spPr bwMode="auto">
          <a:xfrm>
            <a:off x="3332163" y="3789363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h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 &gt; h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22</a:t>
            </a:r>
            <a:r>
              <a:rPr lang="cs-CZ" altLang="cs-CZ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40" name="Text Box 26"/>
          <p:cNvSpPr txBox="1">
            <a:spLocks noChangeArrowheads="1"/>
          </p:cNvSpPr>
          <p:nvPr/>
        </p:nvSpPr>
        <p:spPr bwMode="auto">
          <a:xfrm>
            <a:off x="5635625" y="458152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25</a:t>
            </a:r>
            <a:r>
              <a:rPr lang="cs-CZ" altLang="cs-CZ" sz="1600" b="1">
                <a:solidFill>
                  <a:srgbClr val="FF0000"/>
                </a:solidFill>
                <a:latin typeface="Comic Sans MS" pitchFamily="66" charset="0"/>
              </a:rPr>
              <a:t> &gt; z</a:t>
            </a:r>
            <a:r>
              <a:rPr lang="cs-CZ" altLang="cs-CZ" sz="1600" b="1" baseline="-25000">
                <a:solidFill>
                  <a:srgbClr val="FF0000"/>
                </a:solidFill>
                <a:latin typeface="Comic Sans MS" pitchFamily="66" charset="0"/>
              </a:rPr>
              <a:t>22</a:t>
            </a:r>
            <a:r>
              <a:rPr lang="cs-CZ" altLang="cs-CZ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968375" y="115888"/>
            <a:ext cx="3587750" cy="4016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2000" b="1" kern="0" dirty="0">
                <a:solidFill>
                  <a:srgbClr val="002060"/>
                </a:solidFill>
              </a:rPr>
              <a:t>2. Analýza vztahu - </a:t>
            </a:r>
            <a:r>
              <a:rPr lang="cs-CZ" sz="1600" kern="0" dirty="0" err="1">
                <a:solidFill>
                  <a:srgbClr val="002060"/>
                </a:solidFill>
              </a:rPr>
              <a:t>pokrač</a:t>
            </a:r>
            <a:r>
              <a:rPr lang="cs-CZ" sz="1600" kern="0" dirty="0">
                <a:solidFill>
                  <a:srgbClr val="002060"/>
                </a:solidFill>
              </a:rPr>
              <a:t>.</a:t>
            </a:r>
            <a:endParaRPr lang="cs-CZ" sz="2000" b="1" kern="0" dirty="0">
              <a:solidFill>
                <a:srgbClr val="00206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5958D-D320-4386-A1D9-4DFDF8A07FA8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4"/>
          <p:cNvSpPr txBox="1">
            <a:spLocks noChangeArrowheads="1"/>
          </p:cNvSpPr>
          <p:nvPr/>
        </p:nvSpPr>
        <p:spPr bwMode="auto">
          <a:xfrm>
            <a:off x="971550" y="161925"/>
            <a:ext cx="3571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>
                <a:solidFill>
                  <a:srgbClr val="002060"/>
                </a:solidFill>
              </a:rPr>
              <a:t>3. Vývojové trendy</a:t>
            </a:r>
          </a:p>
        </p:txBody>
      </p:sp>
      <p:sp>
        <p:nvSpPr>
          <p:cNvPr id="50178" name="Text Box 6"/>
          <p:cNvSpPr txBox="1">
            <a:spLocks noChangeArrowheads="1"/>
          </p:cNvSpPr>
          <p:nvPr/>
        </p:nvSpPr>
        <p:spPr bwMode="auto">
          <a:xfrm>
            <a:off x="246063" y="1306513"/>
            <a:ext cx="336867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002060"/>
                </a:solidFill>
              </a:rPr>
              <a:t>ÉTOS PRÁCE</a:t>
            </a:r>
          </a:p>
          <a:p>
            <a:pPr>
              <a:spcBef>
                <a:spcPct val="50000"/>
              </a:spcBef>
            </a:pPr>
            <a:endParaRPr lang="cs-CZ" altLang="cs-CZ" sz="2400" b="1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002060"/>
                </a:solidFill>
              </a:rPr>
              <a:t>ODLIDŠTĚNÍ PRÁCE</a:t>
            </a:r>
          </a:p>
          <a:p>
            <a:pPr>
              <a:spcBef>
                <a:spcPct val="50000"/>
              </a:spcBef>
            </a:pPr>
            <a:endParaRPr lang="cs-CZ" altLang="cs-CZ" sz="2400" b="1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002060"/>
                </a:solidFill>
              </a:rPr>
              <a:t>HEDONISMUS</a:t>
            </a:r>
          </a:p>
          <a:p>
            <a:pPr>
              <a:spcBef>
                <a:spcPct val="50000"/>
              </a:spcBef>
            </a:pPr>
            <a:endParaRPr lang="cs-CZ" altLang="cs-CZ" sz="2400" b="1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002060"/>
                </a:solidFill>
              </a:rPr>
              <a:t>ZÁJEM O PRÁCI</a:t>
            </a:r>
          </a:p>
        </p:txBody>
      </p:sp>
      <p:sp>
        <p:nvSpPr>
          <p:cNvPr id="50179" name="Text Box 8"/>
          <p:cNvSpPr txBox="1">
            <a:spLocks noChangeArrowheads="1"/>
          </p:cNvSpPr>
          <p:nvPr/>
        </p:nvSpPr>
        <p:spPr bwMode="auto">
          <a:xfrm>
            <a:off x="3817938" y="1306513"/>
            <a:ext cx="2568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817938" y="1304925"/>
            <a:ext cx="256857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i="1">
                <a:solidFill>
                  <a:srgbClr val="990033"/>
                </a:solidFill>
              </a:rPr>
              <a:t>abstraktní morální</a:t>
            </a:r>
          </a:p>
          <a:p>
            <a:r>
              <a:rPr lang="cs-CZ" altLang="cs-CZ" sz="2000" b="1" i="1">
                <a:solidFill>
                  <a:srgbClr val="990033"/>
                </a:solidFill>
              </a:rPr>
              <a:t>závazek pracovat</a:t>
            </a:r>
          </a:p>
          <a:p>
            <a:endParaRPr lang="cs-CZ" altLang="cs-CZ" sz="2000" b="1" i="1">
              <a:solidFill>
                <a:srgbClr val="990033"/>
              </a:solidFill>
            </a:endParaRPr>
          </a:p>
          <a:p>
            <a:endParaRPr lang="cs-CZ" altLang="cs-CZ" sz="2000" b="1" i="1">
              <a:solidFill>
                <a:srgbClr val="000000"/>
              </a:solidFill>
            </a:endParaRPr>
          </a:p>
          <a:p>
            <a:endParaRPr lang="cs-CZ" altLang="cs-CZ" sz="2000" b="1" i="1">
              <a:solidFill>
                <a:srgbClr val="000000"/>
              </a:solidFill>
            </a:endParaRPr>
          </a:p>
          <a:p>
            <a:endParaRPr lang="cs-CZ" altLang="cs-CZ" sz="2000" b="1" i="1">
              <a:solidFill>
                <a:srgbClr val="000000"/>
              </a:solidFill>
            </a:endParaRPr>
          </a:p>
          <a:p>
            <a:endParaRPr lang="cs-CZ" altLang="cs-CZ" sz="2000" b="1" i="1">
              <a:solidFill>
                <a:srgbClr val="000000"/>
              </a:solidFill>
            </a:endParaRPr>
          </a:p>
          <a:p>
            <a:endParaRPr lang="cs-CZ" altLang="cs-CZ" sz="2000" b="1" i="1">
              <a:solidFill>
                <a:srgbClr val="000000"/>
              </a:solidFill>
            </a:endParaRPr>
          </a:p>
          <a:p>
            <a:endParaRPr lang="cs-CZ" altLang="cs-CZ" sz="2000" b="1" i="1">
              <a:solidFill>
                <a:srgbClr val="000000"/>
              </a:solidFill>
            </a:endParaRPr>
          </a:p>
          <a:p>
            <a:endParaRPr lang="cs-CZ" altLang="cs-CZ" sz="2000" b="1" i="1">
              <a:solidFill>
                <a:srgbClr val="000000"/>
              </a:solidFill>
            </a:endParaRPr>
          </a:p>
          <a:p>
            <a:endParaRPr lang="cs-CZ" altLang="cs-CZ" sz="2000" b="1" i="1">
              <a:solidFill>
                <a:srgbClr val="000000"/>
              </a:solidFill>
            </a:endParaRPr>
          </a:p>
          <a:p>
            <a:r>
              <a:rPr lang="cs-CZ" altLang="cs-CZ" sz="2000" b="1" i="1">
                <a:solidFill>
                  <a:srgbClr val="990033"/>
                </a:solidFill>
              </a:rPr>
              <a:t>osobní touha uspět</a:t>
            </a:r>
          </a:p>
          <a:p>
            <a:endParaRPr lang="cs-CZ" altLang="cs-CZ" sz="2000" b="1" i="1">
              <a:solidFill>
                <a:srgbClr val="990033"/>
              </a:solidFill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4992688" y="2032000"/>
            <a:ext cx="0" cy="2655888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386513" y="1304925"/>
            <a:ext cx="25400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2060"/>
                </a:solidFill>
              </a:rPr>
              <a:t>PRÁCE JAKO</a:t>
            </a:r>
          </a:p>
          <a:p>
            <a:pPr algn="ctr">
              <a:spcBef>
                <a:spcPct val="25000"/>
              </a:spcBef>
            </a:pPr>
            <a:r>
              <a:rPr lang="cs-CZ" altLang="cs-CZ" sz="2000" b="1">
                <a:solidFill>
                  <a:srgbClr val="002060"/>
                </a:solidFill>
              </a:rPr>
              <a:t>POVINNOST</a:t>
            </a:r>
          </a:p>
          <a:p>
            <a:pPr algn="ctr">
              <a:spcBef>
                <a:spcPct val="25000"/>
              </a:spcBef>
            </a:pPr>
            <a:endParaRPr lang="cs-CZ" altLang="cs-CZ" sz="2000" b="1">
              <a:solidFill>
                <a:srgbClr val="002060"/>
              </a:solidFill>
            </a:endParaRPr>
          </a:p>
          <a:p>
            <a:pPr algn="ctr">
              <a:spcBef>
                <a:spcPct val="25000"/>
              </a:spcBef>
            </a:pPr>
            <a:endParaRPr lang="cs-CZ" altLang="cs-CZ" sz="2000" b="1">
              <a:solidFill>
                <a:srgbClr val="002060"/>
              </a:solidFill>
            </a:endParaRPr>
          </a:p>
          <a:p>
            <a:pPr algn="ctr">
              <a:spcBef>
                <a:spcPct val="25000"/>
              </a:spcBef>
            </a:pPr>
            <a:endParaRPr lang="cs-CZ" altLang="cs-CZ" sz="2000" b="1">
              <a:solidFill>
                <a:srgbClr val="002060"/>
              </a:solidFill>
            </a:endParaRPr>
          </a:p>
          <a:p>
            <a:pPr algn="ctr">
              <a:spcBef>
                <a:spcPct val="25000"/>
              </a:spcBef>
            </a:pPr>
            <a:endParaRPr lang="cs-CZ" altLang="cs-CZ" sz="2000" b="1">
              <a:solidFill>
                <a:srgbClr val="002060"/>
              </a:solidFill>
            </a:endParaRPr>
          </a:p>
          <a:p>
            <a:pPr algn="ctr"/>
            <a:endParaRPr lang="cs-CZ" altLang="cs-CZ" sz="2000" b="1">
              <a:solidFill>
                <a:srgbClr val="002060"/>
              </a:solidFill>
            </a:endParaRPr>
          </a:p>
          <a:p>
            <a:pPr algn="ctr">
              <a:spcBef>
                <a:spcPct val="25000"/>
              </a:spcBef>
            </a:pPr>
            <a:endParaRPr lang="cs-CZ" altLang="cs-CZ" sz="2000" b="1">
              <a:solidFill>
                <a:srgbClr val="002060"/>
              </a:solidFill>
            </a:endParaRPr>
          </a:p>
          <a:p>
            <a:pPr algn="ctr">
              <a:spcBef>
                <a:spcPct val="25000"/>
              </a:spcBef>
            </a:pPr>
            <a:r>
              <a:rPr lang="cs-CZ" altLang="cs-CZ" sz="2000" b="1">
                <a:solidFill>
                  <a:srgbClr val="002060"/>
                </a:solidFill>
              </a:rPr>
              <a:t>PRÁCE JAKO</a:t>
            </a:r>
          </a:p>
          <a:p>
            <a:pPr algn="ctr">
              <a:spcBef>
                <a:spcPct val="25000"/>
              </a:spcBef>
            </a:pPr>
            <a:r>
              <a:rPr lang="cs-CZ" altLang="cs-CZ" sz="2000" b="1">
                <a:solidFill>
                  <a:srgbClr val="002060"/>
                </a:solidFill>
              </a:rPr>
              <a:t>SEBEREALIZACE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7532688" y="2032000"/>
            <a:ext cx="28575" cy="22780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84" name="Text Box 13"/>
          <p:cNvSpPr txBox="1">
            <a:spLocks noChangeArrowheads="1"/>
          </p:cNvSpPr>
          <p:nvPr/>
        </p:nvSpPr>
        <p:spPr bwMode="auto">
          <a:xfrm>
            <a:off x="647700" y="5943600"/>
            <a:ext cx="8026400" cy="3667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b="1">
                <a:solidFill>
                  <a:srgbClr val="BBE0E3"/>
                </a:solidFill>
              </a:rPr>
              <a:t>MODRÉ LÍMEČKY</a:t>
            </a:r>
            <a:r>
              <a:rPr lang="cs-CZ" altLang="cs-CZ" b="1">
                <a:solidFill>
                  <a:srgbClr val="000000"/>
                </a:solidFill>
              </a:rPr>
              <a:t>      </a:t>
            </a:r>
            <a:r>
              <a:rPr lang="cs-CZ" altLang="cs-CZ" b="1">
                <a:solidFill>
                  <a:srgbClr val="FFFFFF"/>
                </a:solidFill>
              </a:rPr>
              <a:t>BÍLÉ LÍMEČKY</a:t>
            </a:r>
            <a:r>
              <a:rPr lang="cs-CZ" altLang="cs-CZ" b="1">
                <a:solidFill>
                  <a:srgbClr val="000000"/>
                </a:solidFill>
              </a:rPr>
              <a:t>     </a:t>
            </a:r>
            <a:r>
              <a:rPr lang="cs-CZ" altLang="cs-CZ" b="1">
                <a:solidFill>
                  <a:srgbClr val="FFCC00"/>
                </a:solidFill>
              </a:rPr>
              <a:t>ZLATÉ LÍMEČKY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59FB-88E5-4BFD-99FA-7F23DC029818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5132" grpId="0" animBg="1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536</Words>
  <Application>Microsoft Office PowerPoint</Application>
  <PresentationFormat>Předvádění na obrazovce (4:3)</PresentationFormat>
  <Paragraphs>166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4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Výchozí návrh</vt:lpstr>
      <vt:lpstr>1_Výchozí návrh</vt:lpstr>
      <vt:lpstr>2_Výchozí návrh</vt:lpstr>
      <vt:lpstr>3_Výchozí návrh</vt:lpstr>
      <vt:lpstr>List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Blazek Ladislav</dc:creator>
  <cp:lastModifiedBy>Blazek Ladislav</cp:lastModifiedBy>
  <cp:revision>36</cp:revision>
  <cp:lastPrinted>2016-10-17T14:50:40Z</cp:lastPrinted>
  <dcterms:created xsi:type="dcterms:W3CDTF">2015-10-09T14:52:06Z</dcterms:created>
  <dcterms:modified xsi:type="dcterms:W3CDTF">2016-10-17T15:19:16Z</dcterms:modified>
</cp:coreProperties>
</file>