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3" r:id="rId14"/>
    <p:sldId id="271" r:id="rId15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E83413-6889-4F32-903B-CDDBE3287829}" type="datetimeFigureOut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F5BC6A-629E-47C2-B857-14CC3030C2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359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F0DA-D237-45F2-A62E-85571A0DBFC7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1EAB-5775-4F2B-B5E5-EA77F4E57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4793-DE9E-4C10-AC44-0CEE1969A7D1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5040-35EC-484B-A315-5AD5D98E07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4B54-9CCF-4911-A568-884986F04B93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D8F8-A1FE-4984-89F6-CAD6B76F7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630C-EA5C-4B29-8BF8-2912B8A39D3E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9709-A297-4B70-8804-D6DCC45D78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3FDE-2398-46A6-955D-9182CD3FB3E5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DABA-0B4E-4065-B0C9-1C58880B67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B178-2E04-43C1-9917-41995BF4B6B2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E12D-A600-4CF9-83F8-8E07FD4B0E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B0E8-07FD-4DAF-ACCF-51715D31F0EA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6ECD-0098-4005-82C3-C9322C364B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CBA3-FDC8-47B1-87A5-C7AAAC212A47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5A34-15E8-4142-9B77-F67510EA58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6A3-C308-4DA3-90D0-8D489AD52517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B3BE-871C-4785-973F-FEE541C17A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3340-84C2-472B-9ACC-55FE3E5D9FF3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E7FC-B680-4834-B0AB-3ADD7263B6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D4901-5388-4BBD-BD04-1F74246CCA1A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6273-D0CF-495B-B75C-C8CCBB1F76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84D80E-5CFA-49CB-9C83-63F481263816}" type="datetime1">
              <a:rPr lang="cs-CZ"/>
              <a:pPr>
                <a:defRPr/>
              </a:pPr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55977-9BB6-4EA0-9711-1AF89DB69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508000" y="476250"/>
            <a:ext cx="7874000" cy="182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b="1" i="1" u="sng" dirty="0">
                <a:solidFill>
                  <a:srgbClr val="002060"/>
                </a:solidFill>
              </a:rPr>
              <a:t>Téma</a:t>
            </a:r>
            <a:r>
              <a:rPr lang="cs-CZ" altLang="cs-CZ" sz="2400" b="1" i="1" u="sng" dirty="0">
                <a:solidFill>
                  <a:srgbClr val="002060"/>
                </a:solidFill>
              </a:rPr>
              <a:t> </a:t>
            </a:r>
            <a:r>
              <a:rPr lang="cs-CZ" altLang="cs-CZ" sz="2000" b="1" i="1" u="sng" dirty="0">
                <a:solidFill>
                  <a:srgbClr val="002060"/>
                </a:solidFill>
              </a:rPr>
              <a:t>9</a:t>
            </a:r>
            <a:r>
              <a:rPr lang="cs-CZ" altLang="cs-CZ" sz="2400" b="1" i="1" u="sng" dirty="0">
                <a:solidFill>
                  <a:srgbClr val="002060"/>
                </a:solidFill>
              </a:rPr>
              <a:t>:</a:t>
            </a:r>
          </a:p>
          <a:p>
            <a:pPr algn="ctr">
              <a:spcBef>
                <a:spcPct val="20000"/>
              </a:spcBef>
            </a:pPr>
            <a:r>
              <a:rPr lang="cs-CZ" altLang="cs-CZ" sz="2800" b="1" u="sng" dirty="0">
                <a:solidFill>
                  <a:srgbClr val="002060"/>
                </a:solidFill>
              </a:rPr>
              <a:t>Řízení vztahu podniku ke </a:t>
            </a:r>
            <a:r>
              <a:rPr lang="cs-CZ" altLang="cs-CZ" sz="2800" b="1" u="sng" dirty="0" smtClean="0">
                <a:solidFill>
                  <a:srgbClr val="002060"/>
                </a:solidFill>
              </a:rPr>
              <a:t>státu</a:t>
            </a:r>
          </a:p>
          <a:p>
            <a:pPr algn="ctr">
              <a:spcBef>
                <a:spcPct val="20000"/>
              </a:spcBef>
            </a:pPr>
            <a:endParaRPr lang="cs-CZ" altLang="cs-CZ" sz="2800" b="1" u="sng" dirty="0">
              <a:solidFill>
                <a:srgbClr val="00206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cs-CZ" altLang="cs-CZ" dirty="0" smtClean="0"/>
              <a:t>Ladislav Blažek</a:t>
            </a:r>
            <a:endParaRPr lang="cs-CZ" altLang="cs-CZ" dirty="0"/>
          </a:p>
        </p:txBody>
      </p:sp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1225550" y="2852936"/>
            <a:ext cx="64389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cs typeface="Arial" charset="0"/>
              </a:rPr>
              <a:t>1. Stát jako </a:t>
            </a:r>
            <a:r>
              <a:rPr lang="cs-CZ" sz="2000" dirty="0" err="1">
                <a:solidFill>
                  <a:srgbClr val="002060"/>
                </a:solidFill>
                <a:cs typeface="Arial" charset="0"/>
              </a:rPr>
              <a:t>stakeholder</a:t>
            </a:r>
            <a:endParaRPr lang="cs-CZ" sz="2000" dirty="0">
              <a:solidFill>
                <a:srgbClr val="002060"/>
              </a:solidFill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cs typeface="Arial" charset="0"/>
              </a:rPr>
              <a:t>2. Stát jako mocenský orgán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cs typeface="Arial" charset="0"/>
              </a:rPr>
              <a:t>3. Stát jako partner podniku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cs typeface="Arial" charset="0"/>
              </a:rPr>
              <a:t>4. Podnik jako partner státu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  <a:cs typeface="Arial" charset="0"/>
              </a:rPr>
              <a:t>5. Deklarovaná a skutečná moc státu</a:t>
            </a:r>
            <a:endParaRPr lang="cs-CZ" sz="2000" dirty="0">
              <a:cs typeface="Arial" charset="0"/>
            </a:endParaRPr>
          </a:p>
          <a:p>
            <a:endParaRPr lang="cs-CZ" sz="2400" dirty="0">
              <a:cs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F8B59-017C-431C-8270-DFC688820218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ovéPole 1"/>
          <p:cNvSpPr txBox="1">
            <a:spLocks noChangeArrowheads="1"/>
          </p:cNvSpPr>
          <p:nvPr/>
        </p:nvSpPr>
        <p:spPr bwMode="auto">
          <a:xfrm>
            <a:off x="611188" y="10525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002060"/>
                </a:solidFill>
                <a:cs typeface="Arial" charset="0"/>
              </a:rPr>
              <a:t>Stát versus nadnárodní společnost</a:t>
            </a:r>
          </a:p>
        </p:txBody>
      </p:sp>
      <p:sp>
        <p:nvSpPr>
          <p:cNvPr id="23554" name="TextovéPole 3"/>
          <p:cNvSpPr txBox="1">
            <a:spLocks noChangeArrowheads="1"/>
          </p:cNvSpPr>
          <p:nvPr/>
        </p:nvSpPr>
        <p:spPr bwMode="auto">
          <a:xfrm>
            <a:off x="250825" y="1773238"/>
            <a:ext cx="4033838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Stát je řízený demokraticky.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Slouží občanům. 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Jeho působnost je teritoriálně zakotvena.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Stát plní svoji funkci v rámci svých teritoriálních hranic.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Stát je „doma“ na svém území.</a:t>
            </a:r>
          </a:p>
        </p:txBody>
      </p:sp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4859338" y="1773238"/>
            <a:ext cx="410527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NNS je řízena hierarchicky. 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Slouží vlastníkům.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Její působnost teritoriálně zakotvena není.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NNS plní svoji funkci tam, kde je to pro ni ekonomicky výhodnější.</a:t>
            </a:r>
          </a:p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002060"/>
                </a:solidFill>
                <a:latin typeface="Calibri" pitchFamily="34" charset="0"/>
              </a:rPr>
              <a:t>NNS není „doma“ nikde, je hostem v těch zemích, kde má svoje podniky.</a:t>
            </a:r>
          </a:p>
        </p:txBody>
      </p:sp>
      <p:sp>
        <p:nvSpPr>
          <p:cNvPr id="23556" name="TextovéPole 6"/>
          <p:cNvSpPr txBox="1">
            <a:spLocks noChangeArrowheads="1"/>
          </p:cNvSpPr>
          <p:nvPr/>
        </p:nvSpPr>
        <p:spPr bwMode="auto">
          <a:xfrm>
            <a:off x="395288" y="4508500"/>
            <a:ext cx="8353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C00000"/>
                </a:solidFill>
                <a:latin typeface="Calibri" pitchFamily="34" charset="0"/>
              </a:rPr>
              <a:t>Národní stát a velká nadnárodní společnost jsou vzájemně závislí partneři. </a:t>
            </a:r>
          </a:p>
          <a:p>
            <a:pPr algn="ctr"/>
            <a:r>
              <a:rPr lang="cs-CZ" b="1">
                <a:solidFill>
                  <a:srgbClr val="C00000"/>
                </a:solidFill>
                <a:latin typeface="Calibri" pitchFamily="34" charset="0"/>
              </a:rPr>
              <a:t>Každý z nich plní jinou funkci. </a:t>
            </a:r>
          </a:p>
          <a:p>
            <a:pPr algn="ctr"/>
            <a:r>
              <a:rPr lang="cs-CZ" b="1">
                <a:solidFill>
                  <a:srgbClr val="C00000"/>
                </a:solidFill>
                <a:latin typeface="Calibri" pitchFamily="34" charset="0"/>
              </a:rPr>
              <a:t>Jejich vztahy mohou být jak kooperativní, tak konkurenční.</a:t>
            </a:r>
          </a:p>
          <a:p>
            <a:pPr algn="ctr"/>
            <a:endParaRPr lang="cs-CZ" b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cs-CZ">
                <a:solidFill>
                  <a:srgbClr val="00B050"/>
                </a:solidFill>
                <a:latin typeface="Comic Sans MS" pitchFamily="66" charset="0"/>
              </a:rPr>
              <a:t>Zdá se, že národní státy, zvláště méně ekonomicky vyspělé, se dostávají do defenzívy. </a:t>
            </a:r>
            <a:endParaRPr lang="cs-CZ" b="1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F48A3-3309-4ADC-9FB9-1B61A8D072D3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23560" name="TextovéPole 4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5.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Deklarovaná a skutečná moc státu </a:t>
            </a:r>
            <a:r>
              <a:rPr lang="cs-CZ" b="1" dirty="0" err="1">
                <a:solidFill>
                  <a:srgbClr val="002060"/>
                </a:solidFill>
                <a:cs typeface="Arial" charset="0"/>
              </a:rPr>
              <a:t>pokrač</a:t>
            </a:r>
            <a:r>
              <a:rPr lang="cs-CZ" b="1" dirty="0">
                <a:solidFill>
                  <a:srgbClr val="002060"/>
                </a:solidFill>
                <a:cs typeface="Arial" charset="0"/>
              </a:rPr>
              <a:t>.</a:t>
            </a:r>
            <a:endParaRPr lang="cs-CZ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8313" y="1341438"/>
            <a:ext cx="8064500" cy="501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státy jsou </a:t>
            </a: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předmětem pravidelného hodnocení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provádí specializované instituce, a to z hlediska podmínek, které státy vytvářejí pro podnikatelskou činnost, i z některých dalších hledisek.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nejznámějším patří: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Světové banky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názvem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Report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Pořadí je stanoveno dle indexu snadnosti podnikání).  V současnosti je hodnoceno 185 zemí. Zpracovává se od roku 2002.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Centra světové konkurenceschopnosti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Competitiveness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Pořadí je stanoveno dle širší soustavy kritérií. V současné době je hodnoceno 144 států. Zpracovává se od roku 1989.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výhody takových „žebříčků“: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snadno pochopitelné i pro laiky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vyvíjejí automatický tlak na reformní opatření vlád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poskytují názornou viditelnost vzorů chování úspěšných států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A4B8E-A60E-4ACC-B052-44CD94E33EA5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5.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Deklarovaná a skutečná moc státu </a:t>
            </a:r>
            <a:r>
              <a:rPr lang="cs-CZ" b="1" dirty="0" err="1" smtClean="0">
                <a:solidFill>
                  <a:srgbClr val="002060"/>
                </a:solidFill>
                <a:cs typeface="Arial" charset="0"/>
              </a:rPr>
              <a:t>pokrač</a:t>
            </a:r>
            <a:r>
              <a:rPr lang="cs-CZ" b="1" dirty="0">
                <a:solidFill>
                  <a:srgbClr val="002060"/>
                </a:solidFill>
                <a:cs typeface="Arial" charset="0"/>
              </a:rPr>
              <a:t>.</a:t>
            </a:r>
            <a:endParaRPr lang="cs-CZ" dirty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84213" y="836613"/>
            <a:ext cx="2879725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United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States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2. Singapore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Germany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4.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Switzerland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5.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Japan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6.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Netherlands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7.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Hong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Kong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8.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United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Kingdom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9.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Sweden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10.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Denmark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11.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Finland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12.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Canada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13.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Taiwan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China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14.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Australia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15.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Korea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Rep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16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Norway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17.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France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18.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New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Zealand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19.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Luxembourg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20.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Israel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995738" y="836613"/>
            <a:ext cx="2879725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21.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Belgium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22.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Austria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23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Ireland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24.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Iceland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25.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Malaysia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26.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Spain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27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. United Arab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Emirates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28.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China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29. 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Czech </a:t>
            </a:r>
            <a:r>
              <a:rPr lang="cs-CZ" altLang="cs-CZ" dirty="0">
                <a:solidFill>
                  <a:srgbClr val="FF0000"/>
                </a:solidFill>
                <a:cs typeface="Arial" charset="0"/>
              </a:rPr>
              <a:t>Republic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30.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Qatar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31.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Italy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32.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Estonia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33.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Chile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34.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Portugal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35.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Slovenia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36.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Malta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37.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Poland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38.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Thailand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39.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Saudi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Arabia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40.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Lithuania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5327650" cy="3693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dirty="0" err="1">
                <a:solidFill>
                  <a:srgbClr val="C0504D"/>
                </a:solidFill>
                <a:cs typeface="Arial" charset="0"/>
              </a:rPr>
              <a:t>The</a:t>
            </a:r>
            <a:r>
              <a:rPr lang="cs-CZ" altLang="cs-CZ" b="1" dirty="0">
                <a:solidFill>
                  <a:srgbClr val="C0504D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C0504D"/>
                </a:solidFill>
                <a:cs typeface="Arial" charset="0"/>
              </a:rPr>
              <a:t>Global</a:t>
            </a:r>
            <a:r>
              <a:rPr lang="cs-CZ" altLang="cs-CZ" b="1" dirty="0">
                <a:solidFill>
                  <a:srgbClr val="C0504D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C0504D"/>
                </a:solidFill>
                <a:cs typeface="Arial" charset="0"/>
              </a:rPr>
              <a:t>Competitiveness</a:t>
            </a:r>
            <a:r>
              <a:rPr lang="cs-CZ" altLang="cs-CZ" b="1" dirty="0">
                <a:solidFill>
                  <a:srgbClr val="C0504D"/>
                </a:solidFill>
                <a:cs typeface="Arial" charset="0"/>
              </a:rPr>
              <a:t> </a:t>
            </a:r>
            <a:r>
              <a:rPr lang="cs-CZ" altLang="cs-CZ" b="1" dirty="0" smtClean="0">
                <a:solidFill>
                  <a:srgbClr val="C0504D"/>
                </a:solidFill>
                <a:cs typeface="Arial" charset="0"/>
              </a:rPr>
              <a:t>Index 4.0 2018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596188" y="188913"/>
            <a:ext cx="1439862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World </a:t>
            </a:r>
          </a:p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Economic </a:t>
            </a:r>
          </a:p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Forum</a:t>
            </a:r>
            <a:endParaRPr lang="cs-CZ" alt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3B8BD-98D3-4799-905F-3FD652D4F564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684213" y="836613"/>
            <a:ext cx="2879725" cy="559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1. </a:t>
            </a:r>
            <a:r>
              <a:rPr lang="cs-CZ" altLang="cs-CZ" smtClean="0">
                <a:solidFill>
                  <a:srgbClr val="7030A0"/>
                </a:solidFill>
                <a:cs typeface="Arial" charset="0"/>
              </a:rPr>
              <a:t>Switzerland</a:t>
            </a:r>
            <a:r>
              <a:rPr lang="cs-CZ" altLang="cs-CZ" smtClean="0">
                <a:solidFill>
                  <a:srgbClr val="000000"/>
                </a:solidFill>
                <a:cs typeface="Arial" charset="0"/>
              </a:rPr>
              <a:t> </a:t>
            </a:r>
            <a:endParaRPr lang="cs-CZ" altLang="cs-CZ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2. Singapore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3. United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States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4.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Finland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5.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Germany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6. Japan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7.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Hong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Kong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8.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Netherlands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9. </a:t>
            </a:r>
            <a:r>
              <a:rPr lang="cs-CZ" altLang="cs-CZ" dirty="0">
                <a:solidFill>
                  <a:srgbClr val="7030A0"/>
                </a:solidFill>
                <a:cs typeface="Arial" charset="0"/>
              </a:rPr>
              <a:t>United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Kingdom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10.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Sweden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11.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Norway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12. United Arab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Emirates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13.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Denmark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14.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Taiwan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15.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Canada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16.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Qatar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17. New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Zealand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18.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Belgium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19.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Luxembourg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20.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Malaysia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3995738" y="836613"/>
            <a:ext cx="2879725" cy="559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21.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Austria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22.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Australia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23. </a:t>
            </a:r>
            <a:r>
              <a:rPr lang="cs-CZ" altLang="cs-CZ" dirty="0">
                <a:solidFill>
                  <a:srgbClr val="7030A0"/>
                </a:solidFill>
                <a:cs typeface="Arial" charset="0"/>
              </a:rPr>
              <a:t>France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24.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Saudi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Arabia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25.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Ireland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26. Korea,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Rep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. 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27.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Israel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28.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China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29.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Estonia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30.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Iceland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31.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Thailand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32.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Puerto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Rico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33. Chile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34.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Indonesia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35. </a:t>
            </a:r>
            <a:r>
              <a:rPr lang="cs-CZ" altLang="cs-CZ" dirty="0" err="1">
                <a:solidFill>
                  <a:srgbClr val="7030A0"/>
                </a:solidFill>
                <a:cs typeface="Arial" charset="0"/>
              </a:rPr>
              <a:t>Spain</a:t>
            </a:r>
            <a:endParaRPr lang="cs-CZ" altLang="cs-CZ" dirty="0">
              <a:solidFill>
                <a:srgbClr val="7030A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36. </a:t>
            </a:r>
            <a:r>
              <a:rPr lang="cs-CZ" altLang="cs-CZ" dirty="0">
                <a:solidFill>
                  <a:srgbClr val="7030A0"/>
                </a:solidFill>
                <a:cs typeface="Arial" charset="0"/>
              </a:rPr>
              <a:t>Portugal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37. </a:t>
            </a:r>
            <a:r>
              <a:rPr lang="cs-CZ" altLang="cs-CZ" dirty="0">
                <a:solidFill>
                  <a:srgbClr val="FF0000"/>
                </a:solidFill>
                <a:cs typeface="Arial" charset="0"/>
              </a:rPr>
              <a:t>Czech Republic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38.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Azerbaijan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39. Mauritius</a:t>
            </a:r>
          </a:p>
          <a:p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40.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Kuwait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5283" y="64259"/>
            <a:ext cx="5327650" cy="646331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Pro srovnání:</a:t>
            </a:r>
          </a:p>
          <a:p>
            <a:r>
              <a:rPr lang="cs-CZ" altLang="cs-CZ" b="1" dirty="0" err="1" smtClean="0">
                <a:solidFill>
                  <a:srgbClr val="C0504D"/>
                </a:solidFill>
                <a:cs typeface="Arial" charset="0"/>
              </a:rPr>
              <a:t>The</a:t>
            </a:r>
            <a:r>
              <a:rPr lang="cs-CZ" altLang="cs-CZ" b="1" dirty="0" smtClean="0">
                <a:solidFill>
                  <a:srgbClr val="C0504D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C0504D"/>
                </a:solidFill>
                <a:cs typeface="Arial" charset="0"/>
              </a:rPr>
              <a:t>Global</a:t>
            </a:r>
            <a:r>
              <a:rPr lang="cs-CZ" altLang="cs-CZ" b="1" dirty="0">
                <a:solidFill>
                  <a:srgbClr val="C0504D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C0504D"/>
                </a:solidFill>
                <a:cs typeface="Arial" charset="0"/>
              </a:rPr>
              <a:t>Competitiveness</a:t>
            </a:r>
            <a:r>
              <a:rPr lang="cs-CZ" altLang="cs-CZ" b="1" dirty="0">
                <a:solidFill>
                  <a:srgbClr val="C0504D"/>
                </a:solidFill>
                <a:cs typeface="Arial" charset="0"/>
              </a:rPr>
              <a:t> Report 2014–2015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596188" y="188913"/>
            <a:ext cx="1439862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World </a:t>
            </a:r>
          </a:p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Economic </a:t>
            </a:r>
          </a:p>
          <a:p>
            <a:pPr algn="r"/>
            <a:r>
              <a:rPr lang="cs-CZ" altLang="cs-CZ" b="1">
                <a:solidFill>
                  <a:srgbClr val="C0504D"/>
                </a:solidFill>
                <a:cs typeface="Arial" charset="0"/>
              </a:rPr>
              <a:t>Forum</a:t>
            </a:r>
            <a:endParaRPr lang="cs-CZ" altLang="cs-CZ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4E858-6ED9-4352-9E1B-335660B8377A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ovéPole 3"/>
          <p:cNvSpPr txBox="1">
            <a:spLocks noChangeArrowheads="1"/>
          </p:cNvSpPr>
          <p:nvPr/>
        </p:nvSpPr>
        <p:spPr bwMode="auto">
          <a:xfrm>
            <a:off x="577850" y="488950"/>
            <a:ext cx="838676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>
                <a:solidFill>
                  <a:srgbClr val="002060"/>
                </a:solidFill>
                <a:cs typeface="Arial" charset="0"/>
              </a:rPr>
              <a:t>OTÁZKY K ZAMYŠLENÍ</a:t>
            </a:r>
          </a:p>
          <a:p>
            <a:pPr>
              <a:spcAft>
                <a:spcPts val="1200"/>
              </a:spcAft>
            </a:pPr>
            <a:r>
              <a:rPr lang="cs-CZ" sz="2000" b="1" dirty="0" smtClean="0">
                <a:solidFill>
                  <a:srgbClr val="660033"/>
                </a:solidFill>
                <a:cs typeface="Arial" charset="0"/>
              </a:rPr>
              <a:t>1) Co </a:t>
            </a:r>
            <a:r>
              <a:rPr lang="cs-CZ" sz="2000" b="1" dirty="0">
                <a:solidFill>
                  <a:srgbClr val="660033"/>
                </a:solidFill>
                <a:cs typeface="Arial" charset="0"/>
              </a:rPr>
              <a:t>je předmětem směny mezi podnikem a </a:t>
            </a:r>
            <a:r>
              <a:rPr lang="cs-CZ" sz="2000" b="1" dirty="0" err="1">
                <a:solidFill>
                  <a:srgbClr val="660033"/>
                </a:solidFill>
                <a:cs typeface="Arial" charset="0"/>
              </a:rPr>
              <a:t>stakeholderem</a:t>
            </a:r>
            <a:r>
              <a:rPr lang="cs-CZ" sz="2000" b="1" dirty="0">
                <a:solidFill>
                  <a:srgbClr val="660033"/>
                </a:solidFill>
                <a:cs typeface="Arial" charset="0"/>
              </a:rPr>
              <a:t> „stát“?</a:t>
            </a:r>
          </a:p>
          <a:p>
            <a:pPr lvl="0">
              <a:spcAft>
                <a:spcPts val="1200"/>
              </a:spcAft>
            </a:pPr>
            <a:r>
              <a:rPr lang="cs-CZ" sz="2000" b="1" dirty="0" smtClean="0">
                <a:solidFill>
                  <a:srgbClr val="660033"/>
                </a:solidFill>
                <a:cs typeface="Arial" charset="0"/>
              </a:rPr>
              <a:t>2) Jaké </a:t>
            </a:r>
            <a:r>
              <a:rPr lang="cs-CZ" sz="2000" b="1" dirty="0">
                <a:solidFill>
                  <a:srgbClr val="660033"/>
                </a:solidFill>
                <a:cs typeface="Arial" charset="0"/>
              </a:rPr>
              <a:t>faktory ovlivňují výši ingerence státu v podnikové sféře?</a:t>
            </a:r>
          </a:p>
          <a:p>
            <a:endParaRPr lang="cs-CZ" sz="20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AE22E-C424-4030-8067-48276305C50C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Oval 2"/>
          <p:cNvSpPr>
            <a:spLocks noChangeAspect="1" noChangeArrowheads="1"/>
          </p:cNvSpPr>
          <p:nvPr/>
        </p:nvSpPr>
        <p:spPr bwMode="auto">
          <a:xfrm>
            <a:off x="1662113" y="1504950"/>
            <a:ext cx="911225" cy="912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2" name="Oval 3"/>
          <p:cNvSpPr>
            <a:spLocks noChangeAspect="1" noChangeArrowheads="1"/>
          </p:cNvSpPr>
          <p:nvPr/>
        </p:nvSpPr>
        <p:spPr bwMode="auto">
          <a:xfrm>
            <a:off x="1665288" y="2946400"/>
            <a:ext cx="911225" cy="9112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3" name="Oval 4"/>
          <p:cNvSpPr>
            <a:spLocks noChangeAspect="1" noChangeArrowheads="1"/>
          </p:cNvSpPr>
          <p:nvPr/>
        </p:nvSpPr>
        <p:spPr bwMode="auto">
          <a:xfrm>
            <a:off x="2906713" y="2278063"/>
            <a:ext cx="911225" cy="9128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4" name="Oval 5"/>
          <p:cNvSpPr>
            <a:spLocks noChangeAspect="1" noChangeArrowheads="1"/>
          </p:cNvSpPr>
          <p:nvPr/>
        </p:nvSpPr>
        <p:spPr bwMode="auto">
          <a:xfrm>
            <a:off x="2906713" y="3625850"/>
            <a:ext cx="911225" cy="912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5" name="Oval 6"/>
          <p:cNvSpPr>
            <a:spLocks noChangeAspect="1" noChangeArrowheads="1"/>
          </p:cNvSpPr>
          <p:nvPr/>
        </p:nvSpPr>
        <p:spPr bwMode="auto">
          <a:xfrm>
            <a:off x="1662113" y="4367213"/>
            <a:ext cx="914400" cy="912812"/>
          </a:xfrm>
          <a:prstGeom prst="ellipse">
            <a:avLst/>
          </a:prstGeom>
          <a:solidFill>
            <a:srgbClr val="0070C0">
              <a:alpha val="5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6" name="Oval 7"/>
          <p:cNvSpPr>
            <a:spLocks noChangeAspect="1" noChangeArrowheads="1"/>
          </p:cNvSpPr>
          <p:nvPr/>
        </p:nvSpPr>
        <p:spPr bwMode="auto">
          <a:xfrm>
            <a:off x="325438" y="3625850"/>
            <a:ext cx="911225" cy="912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7" name="Oval 8"/>
          <p:cNvSpPr>
            <a:spLocks noChangeAspect="1" noChangeArrowheads="1"/>
          </p:cNvSpPr>
          <p:nvPr/>
        </p:nvSpPr>
        <p:spPr bwMode="auto">
          <a:xfrm>
            <a:off x="325438" y="2278063"/>
            <a:ext cx="911225" cy="9128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68" name="Text Box 9"/>
          <p:cNvSpPr txBox="1">
            <a:spLocks noChangeAspect="1" noChangeArrowheads="1"/>
          </p:cNvSpPr>
          <p:nvPr/>
        </p:nvSpPr>
        <p:spPr bwMode="auto">
          <a:xfrm>
            <a:off x="1573213" y="1911350"/>
            <a:ext cx="1108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VLASTNÍCI</a:t>
            </a:r>
          </a:p>
        </p:txBody>
      </p:sp>
      <p:sp>
        <p:nvSpPr>
          <p:cNvPr id="15369" name="Text Box 10"/>
          <p:cNvSpPr txBox="1">
            <a:spLocks noChangeAspect="1" noChangeArrowheads="1"/>
          </p:cNvSpPr>
          <p:nvPr/>
        </p:nvSpPr>
        <p:spPr bwMode="auto">
          <a:xfrm>
            <a:off x="2722563" y="2660650"/>
            <a:ext cx="1279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ZAMĚSTNANCI</a:t>
            </a:r>
          </a:p>
        </p:txBody>
      </p:sp>
      <p:sp>
        <p:nvSpPr>
          <p:cNvPr id="15370" name="Text Box 11"/>
          <p:cNvSpPr txBox="1">
            <a:spLocks noChangeAspect="1" noChangeArrowheads="1"/>
          </p:cNvSpPr>
          <p:nvPr/>
        </p:nvSpPr>
        <p:spPr bwMode="auto">
          <a:xfrm>
            <a:off x="1573213" y="3290888"/>
            <a:ext cx="1108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PODNIK</a:t>
            </a:r>
          </a:p>
        </p:txBody>
      </p:sp>
      <p:sp>
        <p:nvSpPr>
          <p:cNvPr id="15371" name="Text Box 12"/>
          <p:cNvSpPr txBox="1">
            <a:spLocks noChangeAspect="1" noChangeArrowheads="1"/>
          </p:cNvSpPr>
          <p:nvPr/>
        </p:nvSpPr>
        <p:spPr bwMode="auto">
          <a:xfrm>
            <a:off x="325438" y="2660650"/>
            <a:ext cx="911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VĚŘITELÉ</a:t>
            </a:r>
          </a:p>
        </p:txBody>
      </p:sp>
      <p:sp>
        <p:nvSpPr>
          <p:cNvPr id="15372" name="Text Box 13"/>
          <p:cNvSpPr txBox="1">
            <a:spLocks noChangeAspect="1" noChangeArrowheads="1"/>
          </p:cNvSpPr>
          <p:nvPr/>
        </p:nvSpPr>
        <p:spPr bwMode="auto">
          <a:xfrm>
            <a:off x="230188" y="3998913"/>
            <a:ext cx="1101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DODAVATELÉ</a:t>
            </a:r>
          </a:p>
        </p:txBody>
      </p:sp>
      <p:sp>
        <p:nvSpPr>
          <p:cNvPr id="15373" name="Text Box 14"/>
          <p:cNvSpPr txBox="1">
            <a:spLocks noChangeAspect="1" noChangeArrowheads="1"/>
          </p:cNvSpPr>
          <p:nvPr/>
        </p:nvSpPr>
        <p:spPr bwMode="auto">
          <a:xfrm>
            <a:off x="2817813" y="3998913"/>
            <a:ext cx="1098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ODBĚRATELÉ</a:t>
            </a:r>
          </a:p>
        </p:txBody>
      </p:sp>
      <p:sp>
        <p:nvSpPr>
          <p:cNvPr id="15374" name="Text Box 15"/>
          <p:cNvSpPr txBox="1">
            <a:spLocks noChangeAspect="1" noChangeArrowheads="1"/>
          </p:cNvSpPr>
          <p:nvPr/>
        </p:nvSpPr>
        <p:spPr bwMode="auto">
          <a:xfrm>
            <a:off x="1677988" y="4732338"/>
            <a:ext cx="904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1000" b="1">
                <a:solidFill>
                  <a:srgbClr val="000000"/>
                </a:solidFill>
              </a:rPr>
              <a:t>STÁT</a:t>
            </a:r>
          </a:p>
        </p:txBody>
      </p:sp>
      <p:sp>
        <p:nvSpPr>
          <p:cNvPr id="15375" name="Line 16"/>
          <p:cNvSpPr>
            <a:spLocks noChangeAspect="1" noChangeShapeType="1"/>
          </p:cNvSpPr>
          <p:nvPr/>
        </p:nvSpPr>
        <p:spPr bwMode="auto">
          <a:xfrm>
            <a:off x="2112963" y="2417763"/>
            <a:ext cx="9525" cy="528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76" name="Line 17"/>
          <p:cNvSpPr>
            <a:spLocks noChangeAspect="1" noChangeShapeType="1"/>
          </p:cNvSpPr>
          <p:nvPr/>
        </p:nvSpPr>
        <p:spPr bwMode="auto">
          <a:xfrm flipH="1">
            <a:off x="2522538" y="2965450"/>
            <a:ext cx="438150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77" name="Line 18"/>
          <p:cNvSpPr>
            <a:spLocks noChangeAspect="1" noChangeShapeType="1"/>
          </p:cNvSpPr>
          <p:nvPr/>
        </p:nvSpPr>
        <p:spPr bwMode="auto">
          <a:xfrm>
            <a:off x="2116138" y="3857625"/>
            <a:ext cx="63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78" name="Line 19"/>
          <p:cNvSpPr>
            <a:spLocks noChangeAspect="1" noChangeShapeType="1"/>
          </p:cNvSpPr>
          <p:nvPr/>
        </p:nvSpPr>
        <p:spPr bwMode="auto">
          <a:xfrm>
            <a:off x="1157288" y="2965450"/>
            <a:ext cx="590550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79" name="Line 20"/>
          <p:cNvSpPr>
            <a:spLocks noChangeAspect="1" noChangeShapeType="1"/>
          </p:cNvSpPr>
          <p:nvPr/>
        </p:nvSpPr>
        <p:spPr bwMode="auto">
          <a:xfrm flipH="1">
            <a:off x="1217613" y="3646488"/>
            <a:ext cx="530225" cy="347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80" name="Line 21"/>
          <p:cNvSpPr>
            <a:spLocks noChangeAspect="1" noChangeShapeType="1"/>
          </p:cNvSpPr>
          <p:nvPr/>
        </p:nvSpPr>
        <p:spPr bwMode="auto">
          <a:xfrm>
            <a:off x="2522538" y="3646488"/>
            <a:ext cx="438150" cy="211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5381" name="Text Box 22"/>
          <p:cNvSpPr txBox="1">
            <a:spLocks noChangeAspect="1" noChangeArrowheads="1"/>
          </p:cNvSpPr>
          <p:nvPr/>
        </p:nvSpPr>
        <p:spPr bwMode="auto">
          <a:xfrm>
            <a:off x="2960688" y="478790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577850" y="290513"/>
            <a:ext cx="399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2000" b="1">
              <a:solidFill>
                <a:srgbClr val="333399"/>
              </a:solidFill>
            </a:endParaRPr>
          </a:p>
        </p:txBody>
      </p:sp>
      <p:sp>
        <p:nvSpPr>
          <p:cNvPr id="15383" name="Obdélník 2"/>
          <p:cNvSpPr>
            <a:spLocks noChangeArrowheads="1"/>
          </p:cNvSpPr>
          <p:nvPr/>
        </p:nvSpPr>
        <p:spPr bwMode="auto">
          <a:xfrm>
            <a:off x="4356100" y="2278063"/>
            <a:ext cx="4572000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altLang="cs-CZ" i="1" dirty="0">
                <a:solidFill>
                  <a:srgbClr val="7030A0"/>
                </a:solidFill>
              </a:rPr>
              <a:t>Vklad:</a:t>
            </a:r>
            <a:r>
              <a:rPr lang="cs-CZ" altLang="cs-CZ" i="1" dirty="0"/>
              <a:t> </a:t>
            </a:r>
            <a:r>
              <a:rPr lang="cs-CZ" altLang="cs-CZ" dirty="0"/>
              <a:t>Veřejné statky, právo</a:t>
            </a:r>
            <a:r>
              <a:rPr lang="cs-CZ" altLang="cs-CZ" dirty="0" smtClean="0"/>
              <a:t>, bezpečnost, </a:t>
            </a:r>
            <a:r>
              <a:rPr lang="cs-CZ" altLang="cs-CZ" dirty="0"/>
              <a:t>infrastruktura, různé formy podpory.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altLang="cs-CZ" i="1" dirty="0">
                <a:solidFill>
                  <a:srgbClr val="7030A0"/>
                </a:solidFill>
              </a:rPr>
              <a:t>Očekávání:</a:t>
            </a:r>
            <a:r>
              <a:rPr lang="cs-CZ" altLang="cs-CZ" i="1" dirty="0"/>
              <a:t> </a:t>
            </a:r>
            <a:r>
              <a:rPr lang="cs-CZ" altLang="cs-CZ" dirty="0"/>
              <a:t> Řádné odvádění daní a plnění dalších povinností daných právními předpisy, zajišťování zaměstnanosti, pomoc při rozvoji infrastruktury, sponzorování veřejně prospěšné činnosti a pod.</a:t>
            </a:r>
          </a:p>
          <a:p>
            <a:r>
              <a:rPr lang="cs-CZ" altLang="cs-CZ" i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Moc:</a:t>
            </a:r>
            <a:r>
              <a:rPr lang="cs-CZ" altLang="cs-CZ" dirty="0">
                <a:ea typeface="Calibri" pitchFamily="34" charset="0"/>
                <a:cs typeface="Times New Roman" pitchFamily="18" charset="0"/>
              </a:rPr>
              <a:t> Moc daných orgánů, ať na úrovni obce, regionu či centra, vyplývá jednoznačně z jejich pravomoci vydávat právní předpisy a ze schopnosti přinutit podnik k jejich respektování.</a:t>
            </a:r>
            <a:endParaRPr lang="cs-CZ" altLang="cs-CZ" dirty="0"/>
          </a:p>
        </p:txBody>
      </p:sp>
      <p:sp>
        <p:nvSpPr>
          <p:cNvPr id="15384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1.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</a:t>
            </a:r>
            <a:r>
              <a:rPr lang="cs-CZ" sz="2400" b="1" dirty="0" err="1">
                <a:solidFill>
                  <a:srgbClr val="002060"/>
                </a:solidFill>
                <a:cs typeface="Arial" charset="0"/>
              </a:rPr>
              <a:t>stakeholder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30A60-DB10-462F-AA40-97F68CF6E9AC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356100" y="94615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 pojem „stát“ zahrnujeme též regionální a municipální orgány veřejné správy a samosprávy.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2.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mocenský orgán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7850" y="1196975"/>
            <a:ext cx="7881938" cy="401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>
                <a:solidFill>
                  <a:srgbClr val="002060"/>
                </a:solidFill>
                <a:cs typeface="Arial" charset="0"/>
              </a:rPr>
              <a:t>Povinnosti podniku vůči státu: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placení daní, odvodů, poplatku apod.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oznamovací povinnost v ekonomické oblasti, v oblasti bezpečnosti práce, životního prostředí atd.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řada dalších povinností vyplývajících z právních předpisů.</a:t>
            </a:r>
          </a:p>
          <a:p>
            <a:endParaRPr lang="cs-CZ">
              <a:solidFill>
                <a:srgbClr val="002060"/>
              </a:solidFill>
              <a:cs typeface="Arial" charset="0"/>
            </a:endParaRPr>
          </a:p>
          <a:p>
            <a:r>
              <a:rPr lang="cs-CZ">
                <a:solidFill>
                  <a:srgbClr val="002060"/>
                </a:solidFill>
                <a:cs typeface="Arial" charset="0"/>
              </a:rPr>
              <a:t>Podnik 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může vyjednávat o způsobu uplatnění předpisů (výjimky, míra tvrdosti aj.)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se může podílet na formulaci nových, resp. novelizaci stávajících předpisů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může participovat na přípravě hospodářské politiky vlády</a:t>
            </a:r>
          </a:p>
          <a:p>
            <a:pPr>
              <a:buFont typeface="Arial" charset="0"/>
              <a:buChar char="•"/>
            </a:pPr>
            <a:endParaRPr lang="cs-CZ">
              <a:solidFill>
                <a:srgbClr val="002060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cs-CZ" b="1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Funkce státu se rozšiřují a ve stále větší míře na nich participuje podnikatelská sféra.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B355A-98B7-493B-B25A-C4C905D0C7C1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3.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partner podniku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650" y="1268413"/>
            <a:ext cx="8388350" cy="546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b="1">
                <a:solidFill>
                  <a:srgbClr val="002060"/>
                </a:solidFill>
                <a:cs typeface="Arial" charset="0"/>
              </a:rPr>
              <a:t>Tripartita (Rada hospodářské a sociální dohody ČR)</a:t>
            </a:r>
            <a:r>
              <a:rPr lang="cs-CZ">
                <a:solidFill>
                  <a:srgbClr val="002060"/>
                </a:solidFill>
                <a:cs typeface="Arial" charset="0"/>
              </a:rPr>
              <a:t> je společným dobrovolným dohadovacím a iniciativním orgánem </a:t>
            </a:r>
            <a:r>
              <a:rPr lang="cs-CZ" b="1">
                <a:solidFill>
                  <a:srgbClr val="002060"/>
                </a:solidFill>
                <a:cs typeface="Arial" charset="0"/>
              </a:rPr>
              <a:t>odborů</a:t>
            </a:r>
            <a:r>
              <a:rPr lang="cs-CZ">
                <a:solidFill>
                  <a:srgbClr val="002060"/>
                </a:solidFill>
                <a:cs typeface="Arial" charset="0"/>
              </a:rPr>
              <a:t>, </a:t>
            </a:r>
            <a:r>
              <a:rPr lang="cs-CZ" b="1">
                <a:solidFill>
                  <a:srgbClr val="002060"/>
                </a:solidFill>
                <a:cs typeface="Arial" charset="0"/>
              </a:rPr>
              <a:t>zaměstnavatelů</a:t>
            </a:r>
            <a:r>
              <a:rPr lang="cs-CZ">
                <a:solidFill>
                  <a:srgbClr val="002060"/>
                </a:solidFill>
                <a:cs typeface="Arial" charset="0"/>
              </a:rPr>
              <a:t> a </a:t>
            </a:r>
            <a:r>
              <a:rPr lang="cs-CZ" b="1">
                <a:solidFill>
                  <a:srgbClr val="002060"/>
                </a:solidFill>
                <a:cs typeface="Arial" charset="0"/>
              </a:rPr>
              <a:t>vlády České republiky</a:t>
            </a:r>
            <a:r>
              <a:rPr lang="cs-CZ">
                <a:solidFill>
                  <a:srgbClr val="002060"/>
                </a:solidFill>
                <a:cs typeface="Arial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cs-CZ">
                <a:solidFill>
                  <a:srgbClr val="7030A0"/>
                </a:solidFill>
                <a:cs typeface="Arial" charset="0"/>
              </a:rPr>
              <a:t>Cílem tripartity je vzájemně respektovanou formou dialogu dosáhnout shody v zásadních otázkách hospodářského a sociálního rozvoje a udržet sociální smír, jako základní předpoklad pozitivního vývoje ekonomiky i životní úrovně občanů. </a:t>
            </a:r>
          </a:p>
          <a:p>
            <a:r>
              <a:rPr lang="cs-CZ">
                <a:solidFill>
                  <a:srgbClr val="002060"/>
                </a:solidFill>
                <a:cs typeface="Arial" charset="0"/>
              </a:rPr>
              <a:t>Oblasti: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hospodářská politika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pracovněprávní vztahy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kolektivní vyjednávání a zaměstnanost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sociální otázky a zdravotnictví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mzdy a platy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veřejné služby a veřejná správa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bezpečnost práce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rozvoj lidských zdrojů a vzdělávání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rgbClr val="002060"/>
                </a:solidFill>
                <a:cs typeface="Arial" charset="0"/>
              </a:rPr>
              <a:t> postavení ČR v rámci EU</a:t>
            </a:r>
          </a:p>
          <a:p>
            <a:pPr>
              <a:buFont typeface="Arial" charset="0"/>
              <a:buChar char="•"/>
            </a:pPr>
            <a:endParaRPr lang="cs-CZ">
              <a:cs typeface="Arial" charset="0"/>
            </a:endParaRPr>
          </a:p>
          <a:p>
            <a:r>
              <a:rPr lang="cs-CZ">
                <a:solidFill>
                  <a:srgbClr val="C00000"/>
                </a:solidFill>
                <a:cs typeface="Arial" charset="0"/>
              </a:rPr>
              <a:t>Vrcholným dohadovacím orgánem tripartity je Plenární schůze </a:t>
            </a:r>
          </a:p>
          <a:p>
            <a:r>
              <a:rPr lang="cs-CZ">
                <a:solidFill>
                  <a:srgbClr val="C00000"/>
                </a:solidFill>
                <a:cs typeface="Arial" charset="0"/>
              </a:rPr>
              <a:t>Zastoupení: 7 + 7 + 7</a:t>
            </a:r>
            <a:endParaRPr lang="cs-CZ"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F5591-F447-43CB-BC83-73E74535A233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3.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partner podniku </a:t>
            </a:r>
            <a:r>
              <a:rPr lang="cs-CZ" b="1" i="1" dirty="0" err="1">
                <a:solidFill>
                  <a:srgbClr val="002060"/>
                </a:solidFill>
                <a:cs typeface="Arial" charset="0"/>
              </a:rPr>
              <a:t>pokrač</a:t>
            </a:r>
            <a:r>
              <a:rPr lang="cs-CZ" b="1" i="1" dirty="0">
                <a:solidFill>
                  <a:srgbClr val="002060"/>
                </a:solidFill>
                <a:cs typeface="Arial" charset="0"/>
              </a:rPr>
              <a:t>.</a:t>
            </a:r>
            <a:endParaRPr lang="cs-CZ" sz="2400" i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1338" y="1125538"/>
            <a:ext cx="7954962" cy="6110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dirty="0">
                <a:solidFill>
                  <a:srgbClr val="002060"/>
                </a:solidFill>
                <a:ea typeface="Calibri" pitchFamily="34" charset="0"/>
                <a:cs typeface="Arial" charset="0"/>
              </a:rPr>
              <a:t>Stát podporuje podnikání, neboť očekává</a:t>
            </a:r>
          </a:p>
          <a:p>
            <a:pPr>
              <a:buFont typeface="Symbol" pitchFamily="18" charset="2"/>
              <a:buChar char=""/>
            </a:pPr>
            <a:r>
              <a:rPr lang="cs-CZ" dirty="0">
                <a:solidFill>
                  <a:srgbClr val="002060"/>
                </a:solidFill>
                <a:ea typeface="Calibri" pitchFamily="34" charset="0"/>
                <a:cs typeface="Arial" charset="0"/>
              </a:rPr>
              <a:t> zvýšení zaměstnanosti,</a:t>
            </a:r>
          </a:p>
          <a:p>
            <a:pPr>
              <a:buFont typeface="Symbol" pitchFamily="18" charset="2"/>
              <a:buChar char=""/>
            </a:pPr>
            <a:r>
              <a:rPr lang="cs-CZ" dirty="0">
                <a:solidFill>
                  <a:srgbClr val="002060"/>
                </a:solidFill>
                <a:ea typeface="Calibri" pitchFamily="34" charset="0"/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zvýšení příjmů z daní,</a:t>
            </a:r>
          </a:p>
          <a:p>
            <a:pPr>
              <a:spcAft>
                <a:spcPts val="600"/>
              </a:spcAft>
              <a:buFont typeface="Symbol" pitchFamily="18" charset="2"/>
              <a:buChar char="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podporu, resp. spolupráci ze strany podniků při plnění svých funkcí.</a:t>
            </a:r>
          </a:p>
          <a:p>
            <a:pPr>
              <a:spcAft>
                <a:spcPts val="600"/>
              </a:spcAft>
            </a:pPr>
            <a:endParaRPr lang="cs-CZ" dirty="0">
              <a:ea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cs-CZ" b="1" i="1" u="sng" dirty="0">
                <a:solidFill>
                  <a:srgbClr val="660033"/>
                </a:solidFill>
                <a:ea typeface="Calibri" pitchFamily="34" charset="0"/>
                <a:cs typeface="Calibri" pitchFamily="34" charset="0"/>
              </a:rPr>
              <a:t>Nabídka ze strany státu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Významnou roli v ČR plní agentury </a:t>
            </a:r>
            <a:r>
              <a:rPr lang="cs-CZ" dirty="0" err="1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CzechInvest</a:t>
            </a:r>
            <a:r>
              <a:rPr lang="cs-CZ" dirty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a </a:t>
            </a:r>
            <a:r>
              <a:rPr lang="cs-CZ" dirty="0" err="1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CzechTrade</a:t>
            </a:r>
            <a:r>
              <a:rPr lang="cs-CZ" dirty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podřízené Ministerstvu průmyslu a obchodu</a:t>
            </a:r>
          </a:p>
          <a:p>
            <a:pPr>
              <a:spcAft>
                <a:spcPts val="300"/>
              </a:spcAft>
            </a:pPr>
            <a:r>
              <a:rPr lang="cs-CZ" b="1" dirty="0" err="1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CzechInvest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 přispívá k rozvoji české podnikatelské infrastruktury podporou ze strukturálních fondů EU a ze státního rozpočtu České republiky v rámci tří základních oblastí:</a:t>
            </a:r>
          </a:p>
          <a:p>
            <a:pPr>
              <a:spcAft>
                <a:spcPts val="3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Lidské zdroje a zaměstnanost</a:t>
            </a:r>
          </a:p>
          <a:p>
            <a:pPr>
              <a:spcAft>
                <a:spcPts val="3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Podnikání a inovace	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Výzkum a vývoj</a:t>
            </a:r>
          </a:p>
          <a:p>
            <a:pPr>
              <a:spcAft>
                <a:spcPts val="300"/>
              </a:spcAft>
            </a:pP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Podporuje rozvoj </a:t>
            </a:r>
          </a:p>
          <a:p>
            <a:pPr>
              <a:spcAft>
                <a:spcPts val="3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domácích firem, </a:t>
            </a:r>
          </a:p>
          <a:p>
            <a:pPr>
              <a:spcAft>
                <a:spcPts val="3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českých a zahraničních investorů,  </a:t>
            </a:r>
          </a:p>
          <a:p>
            <a:pPr>
              <a:spcAft>
                <a:spcPts val="300"/>
              </a:spcAft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celkového podnikatelského prostředí.	</a:t>
            </a:r>
            <a:endParaRPr lang="cs-CZ" dirty="0">
              <a:ea typeface="Calibri" pitchFamily="34" charset="0"/>
              <a:cs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9FF0B-F4CF-4365-B926-1A8930C6F0C3}" type="slidenum">
              <a:rPr lang="cs-CZ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3.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partner podniku </a:t>
            </a:r>
            <a:r>
              <a:rPr lang="cs-CZ" b="1" i="1" dirty="0" err="1">
                <a:solidFill>
                  <a:srgbClr val="002060"/>
                </a:solidFill>
                <a:cs typeface="Arial" charset="0"/>
              </a:rPr>
              <a:t>pokrač</a:t>
            </a:r>
            <a:r>
              <a:rPr lang="cs-CZ" b="1" i="1" dirty="0">
                <a:solidFill>
                  <a:srgbClr val="002060"/>
                </a:solidFill>
                <a:cs typeface="Arial" charset="0"/>
              </a:rPr>
              <a:t>.</a:t>
            </a:r>
            <a:r>
              <a:rPr lang="cs-CZ" sz="2000" b="1" dirty="0">
                <a:solidFill>
                  <a:srgbClr val="002060"/>
                </a:solidFill>
                <a:cs typeface="Arial" charset="0"/>
              </a:rPr>
              <a:t> </a:t>
            </a:r>
            <a:endParaRPr lang="cs-CZ" sz="20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7850" y="1196975"/>
            <a:ext cx="8315325" cy="421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CzechTrade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je agenturou na podporu exportu.</a:t>
            </a:r>
          </a:p>
          <a:p>
            <a:r>
              <a:rPr lang="cs-CZ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Cílem agentury je usnadnit firmám rozhodování o výběru vhodných teritorií, zkrátit dobu vstupu na daný trh a podpořit aktivity směřující k dalšímu rozvoji firmy v zahraničí.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cs-CZ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 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cs-CZ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Poskytované služby: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Informace o systému státní podpory exportu českým podnikatelům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Zhodnocení exportní připravenosti klienta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Identifikace obchodních příležitostí v zahraničí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Detailní cílený průzkum trhu (zjištění informací o konkurenci, pozice značek na trhu atd.)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Zjištění bonity zahraničních obchodních partnerů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Organizace obchodních jednání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cs-CZ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Prezentace českých firem v zahraničí aj.</a:t>
            </a:r>
            <a:endParaRPr lang="cs-CZ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EAA2-DACD-460E-A466-9C52A142BBA9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4. Podnik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partner státu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4213" y="1196975"/>
            <a:ext cx="8351837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i="1" u="sng" dirty="0">
                <a:solidFill>
                  <a:srgbClr val="660033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Nabídka ze strany podniku</a:t>
            </a:r>
            <a:endParaRPr lang="cs-CZ" u="sng" dirty="0">
              <a:solidFill>
                <a:srgbClr val="660033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Společenská odpovědnost podniků (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Corporate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Social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Responsibility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CSR)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Zapojení podniků do života komunity (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Corporate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Community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Involvement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CCI)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cs-CZ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Společenská odpovědnost podniků: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Dobrovolné integrování podnikatelských, sociálních a environmetálních hledisek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PPP = profit, </a:t>
            </a:r>
            <a:r>
              <a:rPr lang="cs-CZ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people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planet 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endParaRPr lang="cs-CZ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Zapojení podniků do života komunity: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Dobrovolná podpora společensky prospěšných aktivit.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Jde zejména o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poskytování finančních darů,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sponzoring,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firemní dobrovolnictví,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partnerské programy, včetně programů PPP (Public 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Private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Partnership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5A38E-024F-437E-A5D7-31D5C8B6B6C2}" type="slidenum">
              <a:rPr lang="cs-CZ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ovéPole 1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4.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Podnik </a:t>
            </a:r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jako partner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státu </a:t>
            </a:r>
            <a:r>
              <a:rPr lang="cs-CZ" b="1" i="1" dirty="0" err="1" smtClean="0">
                <a:solidFill>
                  <a:srgbClr val="002060"/>
                </a:solidFill>
                <a:cs typeface="Arial" charset="0"/>
              </a:rPr>
              <a:t>pokrač</a:t>
            </a:r>
            <a:r>
              <a:rPr lang="cs-CZ" b="1" i="1" dirty="0" smtClean="0">
                <a:solidFill>
                  <a:srgbClr val="002060"/>
                </a:solidFill>
                <a:cs typeface="Arial" charset="0"/>
              </a:rPr>
              <a:t>.</a:t>
            </a:r>
            <a:endParaRPr lang="cs-CZ" sz="2400" i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38300" y="1268413"/>
            <a:ext cx="5761037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Partnerství veřejného a soukromého sektoru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(Public 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PPP) – spolupráce obou sektorů za účelem využití zdrojů a schopností soukromého sektoru při zajištění veřejné infrastruktury nebo veřejných služeb.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např. o vybudování a zajišťování provozu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infrastruktury,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administrativních budov,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univerzitních kampusů,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nemocnic apod. </a:t>
            </a:r>
          </a:p>
        </p:txBody>
      </p:sp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755650" y="4581525"/>
            <a:ext cx="80645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CSR a CCI vyžadují komplexní a strategický přístup.</a:t>
            </a:r>
          </a:p>
          <a:p>
            <a:endParaRPr lang="cs-CZ" b="1">
              <a:solidFill>
                <a:srgbClr val="C00000"/>
              </a:solidFill>
              <a:latin typeface="Comic Sans MS" pitchFamily="66" charset="0"/>
              <a:cs typeface="Arial" charset="0"/>
            </a:endParaRPr>
          </a:p>
          <a:p>
            <a:r>
              <a:rPr lang="cs-CZ" b="1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Efekt?   Pozitivní rozvoj vztahů se stakeholdery.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B845A-558B-4F7E-8721-EC320E922B74}" type="slidenum">
              <a:rPr lang="cs-CZ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7688" y="1125538"/>
            <a:ext cx="7881937" cy="5292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Teze: Stát je suverénem na svém území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globalizace: Vývojové trendy směřují k oslabování moci státu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organizace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spojených národů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měnový fond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Světová banka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Světová obchodní organizace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Nadnárodní seskupení regionálního charakteru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Evropská unie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Sdružení národů jihovýchodní Asie (ASEAN)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Severoamerická dohoda o volném obchodu NAFTA aj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nevládní organizace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Amnesty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</a:t>
            </a: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Greenpeace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aj.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Podniky a skupiny podniků (nadnárodní společnosti)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0" name="TextovéPole 2"/>
          <p:cNvSpPr txBox="1">
            <a:spLocks noChangeArrowheads="1"/>
          </p:cNvSpPr>
          <p:nvPr/>
        </p:nvSpPr>
        <p:spPr bwMode="auto">
          <a:xfrm>
            <a:off x="6375400" y="1773238"/>
            <a:ext cx="2735263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00B050"/>
                </a:solidFill>
                <a:latin typeface="Comic Sans MS" pitchFamily="66" charset="0"/>
              </a:rPr>
              <a:t>Demokratická pravidla</a:t>
            </a:r>
          </a:p>
          <a:p>
            <a:r>
              <a:rPr lang="cs-CZ" sz="1600">
                <a:solidFill>
                  <a:srgbClr val="00B050"/>
                </a:solidFill>
                <a:latin typeface="Comic Sans MS" pitchFamily="66" charset="0"/>
              </a:rPr>
              <a:t>Usnesení v rámci těchto organizací jsou přijímána demokraticky, často konsensuálně. Tím samozřejmě nemá být řečeno, že mezi členy nedochází k rivalitě, ke střetům, v nejednom případě závažným, nicméně principy demokracie jsou zachovávány.</a:t>
            </a:r>
          </a:p>
        </p:txBody>
      </p:sp>
      <p:sp>
        <p:nvSpPr>
          <p:cNvPr id="22531" name="TextovéPole 3"/>
          <p:cNvSpPr txBox="1">
            <a:spLocks noChangeArrowheads="1"/>
          </p:cNvSpPr>
          <p:nvPr/>
        </p:nvSpPr>
        <p:spPr bwMode="auto">
          <a:xfrm>
            <a:off x="4230688" y="5376863"/>
            <a:ext cx="4229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solidFill>
                  <a:srgbClr val="C00000"/>
                </a:solidFill>
                <a:latin typeface="Comic Sans MS" pitchFamily="66" charset="0"/>
              </a:rPr>
              <a:t>Jsou nezávislé a podporují obecné blaho.</a:t>
            </a:r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577850" y="488950"/>
            <a:ext cx="788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Arial" charset="0"/>
              </a:rPr>
              <a:t>5. </a:t>
            </a:r>
            <a:r>
              <a:rPr lang="cs-CZ" sz="2400" b="1" dirty="0" smtClean="0">
                <a:solidFill>
                  <a:srgbClr val="002060"/>
                </a:solidFill>
                <a:cs typeface="Arial" charset="0"/>
              </a:rPr>
              <a:t>Deklarovaná a skutečná moc státu</a:t>
            </a:r>
            <a:endParaRPr lang="cs-CZ" sz="24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05BB0-CB45-4AF6-9B0C-893C8BE9187B}" type="slidenum">
              <a:rPr lang="cs-CZ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1062</Words>
  <Application>Microsoft Office PowerPoint</Application>
  <PresentationFormat>Předvádění na obrazovce (4:3)</PresentationFormat>
  <Paragraphs>259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52</cp:revision>
  <cp:lastPrinted>2018-11-24T10:26:02Z</cp:lastPrinted>
  <dcterms:created xsi:type="dcterms:W3CDTF">2015-11-09T15:36:00Z</dcterms:created>
  <dcterms:modified xsi:type="dcterms:W3CDTF">2018-11-24T12:40:31Z</dcterms:modified>
</cp:coreProperties>
</file>