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no Expat Centre" initials="BE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DE4"/>
    <a:srgbClr val="135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5320" autoAdjust="0"/>
  </p:normalViewPr>
  <p:slideViewPr>
    <p:cSldViewPr snapToGrid="0">
      <p:cViewPr varScale="1">
        <p:scale>
          <a:sx n="90" d="100"/>
          <a:sy n="90" d="100"/>
        </p:scale>
        <p:origin x="76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notesViewPr>
    <p:cSldViewPr snapToGrid="0">
      <p:cViewPr varScale="1">
        <p:scale>
          <a:sx n="66" d="100"/>
          <a:sy n="66" d="100"/>
        </p:scale>
        <p:origin x="31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PŘÍPRAVA A POSOUZENÍ DANÉHO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ZPRACOVÁNÍ </a:t>
          </a:r>
          <a:r>
            <a:rPr lang="cs-CZ" smtClean="0">
              <a:latin typeface="Gill Sans MT" panose="020B0502020104020203" pitchFamily="34" charset="-18"/>
            </a:rPr>
            <a:t>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320EA3A9-C87C-417D-8588-8B0EAD83385D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latin typeface="Gill Sans MT" panose="020B0502020104020203" pitchFamily="34" charset="-18"/>
          </a:endParaRPr>
        </a:p>
      </dgm:t>
    </dgm:pt>
    <dgm:pt modelId="{2C75F294-D105-42AF-9A36-2DBC5DF61E18}" type="parTrans" cxnId="{DAC54486-FC88-45D5-A913-DBE52F8D54D3}">
      <dgm:prSet/>
      <dgm:spPr/>
    </dgm:pt>
    <dgm:pt modelId="{34DD5312-A746-4672-99B2-7FEA0E595883}" type="sibTrans" cxnId="{DAC54486-FC88-45D5-A913-DBE52F8D54D3}">
      <dgm:prSet/>
      <dgm:spPr/>
    </dgm:pt>
    <dgm:pt modelId="{EDD2C17A-85A5-44C2-AA5F-AB50FD933B1B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POVĚŘOVÁNÍ A PŘEJÍMKA PROJEKTU</a:t>
          </a:r>
          <a:endParaRPr lang="en-US" dirty="0" smtClean="0">
            <a:latin typeface="Gill Sans MT" panose="020B0502020104020203" pitchFamily="34" charset="-1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latin typeface="Gill Sans MT" panose="020B0502020104020203" pitchFamily="34" charset="-18"/>
          </a:endParaRPr>
        </a:p>
      </dgm:t>
    </dgm:pt>
    <dgm:pt modelId="{49F96DB5-A5A0-403D-B3EB-6B0FB7A364BF}" type="parTrans" cxnId="{76BF18B4-AE5B-48C7-9D6A-450EEC819FF9}">
      <dgm:prSet/>
      <dgm:spPr/>
    </dgm:pt>
    <dgm:pt modelId="{8597EFF6-C057-49F7-B6FC-8A50CE6D38BC}" type="sibTrans" cxnId="{76BF18B4-AE5B-48C7-9D6A-450EEC819FF9}">
      <dgm:prSet/>
      <dgm:spPr/>
    </dgm:pt>
    <dgm:pt modelId="{B802CDD7-BD9D-4C64-A3BB-F380FB99F433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KONTRAKCE DODÁVEK</a:t>
          </a:r>
          <a:endParaRPr lang="en-US" dirty="0" smtClean="0">
            <a:latin typeface="Gill Sans MT" panose="020B0502020104020203" pitchFamily="34" charset="-18"/>
          </a:endParaRPr>
        </a:p>
      </dgm:t>
    </dgm:pt>
    <dgm:pt modelId="{4D676406-1030-4FA8-86B1-F96CD3E2F6CA}" type="parTrans" cxnId="{F6FECC3A-5AC5-4978-9CBC-B0F898DA9B59}">
      <dgm:prSet/>
      <dgm:spPr/>
    </dgm:pt>
    <dgm:pt modelId="{AD5B5FDD-6AC5-4ADD-86FE-E575E76C60E5}" type="sibTrans" cxnId="{F6FECC3A-5AC5-4978-9CBC-B0F898DA9B59}">
      <dgm:prSet/>
      <dgm:spPr/>
    </dgm:pt>
    <dgm:pt modelId="{6AC1C635-9C07-45F3-9852-C74FD3700036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REALIZAC EPROJEKTU</a:t>
          </a:r>
          <a:endParaRPr lang="en-US" dirty="0" smtClean="0">
            <a:latin typeface="Gill Sans MT" panose="020B0502020104020203" pitchFamily="34" charset="-18"/>
          </a:endParaRPr>
        </a:p>
      </dgm:t>
    </dgm:pt>
    <dgm:pt modelId="{FEC04FBD-3416-4E6B-8F79-5535DB25E5C4}" type="parTrans" cxnId="{92B5AA9B-6F18-4E29-BE1C-A1A949272689}">
      <dgm:prSet/>
      <dgm:spPr/>
    </dgm:pt>
    <dgm:pt modelId="{A464324F-F5E8-4087-BCC8-E55E511B440D}" type="sibTrans" cxnId="{92B5AA9B-6F18-4E29-BE1C-A1A949272689}">
      <dgm:prSet/>
      <dgm:spPr/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 custLinFactNeighborX="-50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92B5AA9B-6F18-4E29-BE1C-A1A949272689}" srcId="{09A19E94-9364-464A-B615-B7D223FBFA1C}" destId="{6AC1C635-9C07-45F3-9852-C74FD3700036}" srcOrd="2" destOrd="0" parTransId="{FEC04FBD-3416-4E6B-8F79-5535DB25E5C4}" sibTransId="{A464324F-F5E8-4087-BCC8-E55E511B440D}"/>
    <dgm:cxn modelId="{F6FECC3A-5AC5-4978-9CBC-B0F898DA9B59}" srcId="{09A19E94-9364-464A-B615-B7D223FBFA1C}" destId="{B802CDD7-BD9D-4C64-A3BB-F380FB99F433}" srcOrd="1" destOrd="0" parTransId="{4D676406-1030-4FA8-86B1-F96CD3E2F6CA}" sibTransId="{AD5B5FDD-6AC5-4ADD-86FE-E575E76C60E5}"/>
    <dgm:cxn modelId="{E49D0054-E4A6-4E67-85EE-DE6757F3D2F6}" type="presOf" srcId="{B802CDD7-BD9D-4C64-A3BB-F380FB99F433}" destId="{00228E39-D482-489C-A684-3AF3FBED7455}" srcOrd="0" destOrd="1" presId="urn:microsoft.com/office/officeart/2005/8/layout/chevron2"/>
    <dgm:cxn modelId="{1D6F932F-54A8-4BE5-B4A4-7D684C084A23}" type="presOf" srcId="{EDD2C17A-85A5-44C2-AA5F-AB50FD933B1B}" destId="{00228E39-D482-489C-A684-3AF3FBED7455}" srcOrd="0" destOrd="3" presId="urn:microsoft.com/office/officeart/2005/8/layout/chevron2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DAC54486-FC88-45D5-A913-DBE52F8D54D3}" srcId="{09A19E94-9364-464A-B615-B7D223FBFA1C}" destId="{320EA3A9-C87C-417D-8588-8B0EAD83385D}" srcOrd="4" destOrd="0" parTransId="{2C75F294-D105-42AF-9A36-2DBC5DF61E18}" sibTransId="{34DD5312-A746-4672-99B2-7FEA0E595883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21E231ED-E469-4757-A35A-81FE3D3AD79D}" type="presOf" srcId="{6AC1C635-9C07-45F3-9852-C74FD3700036}" destId="{00228E39-D482-489C-A684-3AF3FBED7455}" srcOrd="0" destOrd="2" presId="urn:microsoft.com/office/officeart/2005/8/layout/chevron2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76BF18B4-AE5B-48C7-9D6A-450EEC819FF9}" srcId="{09A19E94-9364-464A-B615-B7D223FBFA1C}" destId="{EDD2C17A-85A5-44C2-AA5F-AB50FD933B1B}" srcOrd="3" destOrd="0" parTransId="{49F96DB5-A5A0-403D-B3EB-6B0FB7A364BF}" sibTransId="{8597EFF6-C057-49F7-B6FC-8A50CE6D38BC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E5CDA17-7D5A-43DB-83E1-AB6E19B58B7B}" type="presOf" srcId="{320EA3A9-C87C-417D-8588-8B0EAD83385D}" destId="{00228E39-D482-489C-A684-3AF3FBED7455}" srcOrd="0" destOrd="4" presId="urn:microsoft.com/office/officeart/2005/8/layout/chevron2"/>
    <dgm:cxn modelId="{F8E2BF86-3BAA-44B0-A6FE-5BAE7C8802FB}" srcId="{09A19E94-9364-464A-B615-B7D223FBFA1C}" destId="{32F0DB16-2475-4272-B7EC-7D01DDA28D10}" srcOrd="5" destOrd="0" parTransId="{C591955A-AFD8-48D8-BC3F-17176AE6A64D}" sibTransId="{494D28B7-FAEF-44E1-8BB6-8775211A94FB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2B944E3-5717-4B33-B688-0910E3C54CF7}" type="presOf" srcId="{32F0DB16-2475-4272-B7EC-7D01DDA28D10}" destId="{00228E39-D482-489C-A684-3AF3FBED7455}" srcOrd="0" destOrd="5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 custLinFactNeighborY="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b="1" i="1" u="none" dirty="0" smtClean="0">
              <a:latin typeface="Gill Sans MT" panose="020B0502020104020203" pitchFamily="34" charset="-18"/>
            </a:rPr>
            <a:t>PŘÍPRAVA A POSOUZENÍ DANÉHO PROJEKTU</a:t>
          </a:r>
          <a:endParaRPr lang="en-US" b="1" i="1" u="none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KONTRAKCE DODÁVEK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8C26F2CC-62B4-47EF-AD91-249E1FBC1145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REALIZACE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08A1B965-9D7B-43EC-A0FC-85A1E6DC7F36}" type="parTrans" cxnId="{500F3C56-2D9B-4F0E-BD8D-2D548341D34C}">
      <dgm:prSet/>
      <dgm:spPr/>
      <dgm:t>
        <a:bodyPr/>
        <a:lstStyle/>
        <a:p>
          <a:endParaRPr lang="en-US"/>
        </a:p>
      </dgm:t>
    </dgm:pt>
    <dgm:pt modelId="{EF218D17-EC34-4DFF-A967-1D3F704CF0CD}" type="sibTrans" cxnId="{500F3C56-2D9B-4F0E-BD8D-2D548341D34C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FBA6479C-4CE7-43D7-BC80-983A3B8D333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ZPRACOVÁNÍ 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1F7A3C15-0E8F-4ABB-B81D-71FE20795586}" type="parTrans" cxnId="{0E4AC31A-70CE-4160-800D-1A246D1DE8DC}">
      <dgm:prSet/>
      <dgm:spPr/>
      <dgm:t>
        <a:bodyPr/>
        <a:lstStyle/>
        <a:p>
          <a:endParaRPr lang="en-US"/>
        </a:p>
      </dgm:t>
    </dgm:pt>
    <dgm:pt modelId="{5A90A3F8-7E5A-4659-A705-6C5D0DD92350}" type="sibTrans" cxnId="{0E4AC31A-70CE-4160-800D-1A246D1DE8DC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OVĚŘOVÁNÍ A PŘEJÍMKA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2BF86-3BAA-44B0-A6FE-5BAE7C8802FB}" srcId="{09A19E94-9364-464A-B615-B7D223FBFA1C}" destId="{32F0DB16-2475-4272-B7EC-7D01DDA28D10}" srcOrd="3" destOrd="0" parTransId="{C591955A-AFD8-48D8-BC3F-17176AE6A64D}" sibTransId="{494D28B7-FAEF-44E1-8BB6-8775211A94FB}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B189ED69-31EB-4E34-BF3A-F681F00A1BF5}" type="presOf" srcId="{FBA6479C-4CE7-43D7-BC80-983A3B8D3333}" destId="{00228E39-D482-489C-A684-3AF3FBED7455}" srcOrd="0" destOrd="1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500F3C56-2D9B-4F0E-BD8D-2D548341D34C}" srcId="{09A19E94-9364-464A-B615-B7D223FBFA1C}" destId="{8C26F2CC-62B4-47EF-AD91-249E1FBC1145}" srcOrd="2" destOrd="0" parTransId="{08A1B965-9D7B-43EC-A0FC-85A1E6DC7F36}" sibTransId="{EF218D17-EC34-4DFF-A967-1D3F704CF0CD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E4AC31A-70CE-4160-800D-1A246D1DE8DC}" srcId="{09A19E94-9364-464A-B615-B7D223FBFA1C}" destId="{FBA6479C-4CE7-43D7-BC80-983A3B8D3333}" srcOrd="1" destOrd="0" parTransId="{1F7A3C15-0E8F-4ABB-B81D-71FE20795586}" sibTransId="{5A90A3F8-7E5A-4659-A705-6C5D0DD92350}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373BE86B-40B1-4038-B72D-5CCB07A75ED1}" type="presOf" srcId="{8C26F2CC-62B4-47EF-AD91-249E1FBC1145}" destId="{00228E39-D482-489C-A684-3AF3FBED7455}" srcOrd="0" destOrd="2" presId="urn:microsoft.com/office/officeart/2005/8/layout/chevron2"/>
    <dgm:cxn modelId="{02B944E3-5717-4B33-B688-0910E3C54CF7}" type="presOf" srcId="{32F0DB16-2475-4272-B7EC-7D01DDA28D10}" destId="{00228E39-D482-489C-A684-3AF3FBED7455}" srcOrd="0" destOrd="3" presId="urn:microsoft.com/office/officeart/2005/8/layout/chevron2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SOUHRNNÝ PŘEHLED VÝSLEDKŮ</a:t>
          </a:r>
          <a:endParaRPr lang="en-US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/>
        </a:p>
      </dgm:t>
    </dgm:pt>
    <dgm:pt modelId="{CFB51379-F818-46FB-BBC0-48E28C2C294A}" type="sibTrans" cxnId="{70534D0A-FB9D-4F2A-9A1F-BB8EF645DD9D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2B14A070-5127-49CD-9341-F272CF61699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ZDŮVODNĚNÍ A ZÁKLADNÍ IDEA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/>
        </a:p>
      </dgm:t>
    </dgm:pt>
    <dgm:pt modelId="{E0B07586-5EC9-4012-9BBD-C5BF450C3485}" type="sibTrans" cxnId="{811E183B-E998-40F4-AD1A-9C536632D002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8F4D252D-4013-4F77-9F58-4ED412B46402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HMOTNE VSTUPY A JEJICH DODAVKY</a:t>
          </a:r>
          <a:endParaRPr lang="en-US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/>
        </a:p>
      </dgm:t>
    </dgm:pt>
    <dgm:pt modelId="{C108364C-291C-40CA-9821-499F27A2C022}" type="sibTrans" cxnId="{6921DF97-9255-400E-A64B-926AE3232444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5919EA2B-1575-4B9F-8C07-08625443C4A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ANALÝZA TRHU A OBCHODNI STRATEGIE</a:t>
          </a:r>
          <a:endParaRPr lang="en-US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/>
        </a:p>
      </dgm:t>
    </dgm:pt>
    <dgm:pt modelId="{8CDE2C66-6E58-4DF8-BFB7-E996E3D2E6FC}" type="sibTrans" cxnId="{516A1AA6-5C1E-44CD-8726-BAD581E57BE4}">
      <dgm:prSet/>
      <dgm:spPr/>
      <dgm:t>
        <a:bodyPr/>
        <a:lstStyle/>
        <a:p>
          <a:endParaRPr lang="en-US">
            <a:latin typeface="Gill Sans MT" panose="020B0502020104020203" pitchFamily="34" charset="-18"/>
          </a:endParaRPr>
        </a:p>
      </dgm:t>
    </dgm:pt>
    <dgm:pt modelId="{408E2D5D-5684-4560-A473-2A9E4B74680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LOKALIZACE A PROSTŘEDÍ</a:t>
          </a:r>
          <a:endParaRPr lang="en-US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/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/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TECHNICKY PROJEKT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FB51379-F818-46FB-BBC0-48E28C2C294A}" type="sibTrans" cxnId="{70534D0A-FB9D-4F2A-9A1F-BB8EF645DD9D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2B14A070-5127-49CD-9341-F272CF616993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E0B07586-5EC9-4012-9BBD-C5BF450C3485}" type="sibTrans" cxnId="{811E183B-E998-40F4-AD1A-9C536632D002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F4D252D-4013-4F77-9F58-4ED412B46402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108364C-291C-40CA-9821-499F27A2C022}" type="sibTrans" cxnId="{6921DF97-9255-400E-A64B-926AE3232444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5919EA2B-1575-4B9F-8C07-08625443C4A5}">
      <dgm:prSet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POTŘEBNÉ LIDSKÉ ZDROJE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CDE2C66-6E58-4DF8-BFB7-E996E3D2E6FC}" type="sibTrans" cxnId="{516A1AA6-5C1E-44CD-8726-BAD581E57BE4}">
      <dgm:prSet custT="1"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408E2D5D-5684-4560-A473-2A9E4B746805}">
      <dgm:prSet custT="1"/>
      <dgm:spPr>
        <a:ln>
          <a:noFill/>
        </a:ln>
      </dgm:spPr>
      <dgm:t>
        <a:bodyPr/>
        <a:lstStyle/>
        <a:p>
          <a:r>
            <a:rPr lang="cs-CZ" sz="2000" b="1" i="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3B2D8-CB48-45AE-A771-BCAC925A2B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54A57-7063-46E8-B8DC-15E649824B9B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FINANČNÍ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(KOMERČNÍ) ANALÝZA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5F571013-6405-4670-8DB9-25103BE86C6E}" type="parTrans" cxnId="{D9DFFDCF-3652-4ED1-AA14-8AA175B0F7BF}">
      <dgm:prSet/>
      <dgm:spPr/>
      <dgm:t>
        <a:bodyPr/>
        <a:lstStyle/>
        <a:p>
          <a:endParaRPr lang="en-US"/>
        </a:p>
      </dgm:t>
    </dgm:pt>
    <dgm:pt modelId="{8460414D-CFA9-4E6C-9B73-A72A699FAEB2}" type="sibTrans" cxnId="{D9DFFDCF-3652-4ED1-AA14-8AA175B0F7BF}">
      <dgm:prSet/>
      <dgm:spPr/>
      <dgm:t>
        <a:bodyPr/>
        <a:lstStyle/>
        <a:p>
          <a:endParaRPr lang="en-US"/>
        </a:p>
      </dgm:t>
    </dgm:pt>
    <dgm:pt modelId="{AC05278D-6AFC-4F6F-AFFF-F18C8E98BCD3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47E99379-146F-4A52-BD79-125604B829CA}" type="parTrans" cxnId="{10160BC6-D5CA-424B-98AF-F19ED04E42B1}">
      <dgm:prSet/>
      <dgm:spPr/>
      <dgm:t>
        <a:bodyPr/>
        <a:lstStyle/>
        <a:p>
          <a:endParaRPr lang="en-US"/>
        </a:p>
      </dgm:t>
    </dgm:pt>
    <dgm:pt modelId="{01B4CC5F-8EF6-416B-A4CC-8448054B88ED}" type="sibTrans" cxnId="{10160BC6-D5CA-424B-98AF-F19ED04E42B1}">
      <dgm:prSet/>
      <dgm:spPr/>
      <dgm:t>
        <a:bodyPr/>
        <a:lstStyle/>
        <a:p>
          <a:endParaRPr lang="en-US"/>
        </a:p>
      </dgm:t>
    </dgm:pt>
    <dgm:pt modelId="{94DDF029-135B-4922-9E65-D43BF7A1A27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C19E7DB-F019-4891-AC4B-6F62358575FE}" type="parTrans" cxnId="{A6E53B2E-97BC-459A-AF07-DECB47F5FDEE}">
      <dgm:prSet/>
      <dgm:spPr/>
      <dgm:t>
        <a:bodyPr/>
        <a:lstStyle/>
        <a:p>
          <a:endParaRPr lang="en-US"/>
        </a:p>
      </dgm:t>
    </dgm:pt>
    <dgm:pt modelId="{992B246D-146B-43F1-BD59-BC34C771F385}" type="sibTrans" cxnId="{A6E53B2E-97BC-459A-AF07-DECB47F5FDEE}">
      <dgm:prSet/>
      <dgm:spPr/>
      <dgm:t>
        <a:bodyPr/>
        <a:lstStyle/>
        <a:p>
          <a:endParaRPr lang="en-US"/>
        </a:p>
      </dgm:t>
    </dgm:pt>
    <dgm:pt modelId="{E97FD24B-9B0D-48AC-B7C6-DEEAD4924C23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EKONOMICKÉ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A64FE7D9-F88D-4C7A-BC37-C345919961C8}" type="parTrans" cxnId="{EBF6C633-59AA-446B-B3AA-4789A758623B}">
      <dgm:prSet/>
      <dgm:spPr/>
      <dgm:t>
        <a:bodyPr/>
        <a:lstStyle/>
        <a:p>
          <a:endParaRPr lang="en-US"/>
        </a:p>
      </dgm:t>
    </dgm:pt>
    <dgm:pt modelId="{FF3CAE62-4421-43DF-9D16-DAA1A7D021B6}" type="sibTrans" cxnId="{EBF6C633-59AA-446B-B3AA-4789A758623B}">
      <dgm:prSet/>
      <dgm:spPr/>
      <dgm:t>
        <a:bodyPr/>
        <a:lstStyle/>
        <a:p>
          <a:endParaRPr lang="en-US"/>
        </a:p>
      </dgm:t>
    </dgm:pt>
    <dgm:pt modelId="{17438E69-797E-4BDC-BDB6-AB86B9720D74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14C790F-2D38-40D5-8332-E6B0952781D5}" type="parTrans" cxnId="{61FA0BFB-A4E8-4D78-A936-002A9BE3EF3C}">
      <dgm:prSet/>
      <dgm:spPr/>
      <dgm:t>
        <a:bodyPr/>
        <a:lstStyle/>
        <a:p>
          <a:endParaRPr lang="en-US"/>
        </a:p>
      </dgm:t>
    </dgm:pt>
    <dgm:pt modelId="{9B6E86D2-6729-4DFB-9062-173C7F976E19}" type="sibTrans" cxnId="{61FA0BFB-A4E8-4D78-A936-002A9BE3EF3C}">
      <dgm:prSet/>
      <dgm:spPr/>
      <dgm:t>
        <a:bodyPr/>
        <a:lstStyle/>
        <a:p>
          <a:endParaRPr lang="en-US"/>
        </a:p>
      </dgm:t>
    </dgm:pt>
    <dgm:pt modelId="{4E4F55DA-EA1E-45C3-A544-DADB8A1DF6C5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155DC47-A4FF-46E2-B9CA-414606D1B080}" type="parTrans" cxnId="{FB5A59CD-E895-42F7-835F-A7857B4EEDF1}">
      <dgm:prSet/>
      <dgm:spPr/>
      <dgm:t>
        <a:bodyPr/>
        <a:lstStyle/>
        <a:p>
          <a:endParaRPr lang="en-US"/>
        </a:p>
      </dgm:t>
    </dgm:pt>
    <dgm:pt modelId="{5D9DFE3C-5EAF-4388-9ED9-DBC1B6F5C593}" type="sibTrans" cxnId="{FB5A59CD-E895-42F7-835F-A7857B4EEDF1}">
      <dgm:prSet/>
      <dgm:spPr/>
      <dgm:t>
        <a:bodyPr/>
        <a:lstStyle/>
        <a:p>
          <a:endParaRPr lang="en-US"/>
        </a:p>
      </dgm:t>
    </dgm:pt>
    <dgm:pt modelId="{F1BE56FF-F0A3-4133-841B-C02A14ED272B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93F3AC9-9BC7-48C6-BC5E-0FEDF647D0DE}" type="parTrans" cxnId="{B74DAD2C-4066-4E8B-9076-E87DE6F28D64}">
      <dgm:prSet/>
      <dgm:spPr/>
      <dgm:t>
        <a:bodyPr/>
        <a:lstStyle/>
        <a:p>
          <a:endParaRPr lang="en-US"/>
        </a:p>
      </dgm:t>
    </dgm:pt>
    <dgm:pt modelId="{F0FDA3B9-BA0C-46E6-A6AC-4164077B7B8F}" type="sibTrans" cxnId="{B74DAD2C-4066-4E8B-9076-E87DE6F28D64}">
      <dgm:prSet/>
      <dgm:spPr/>
      <dgm:t>
        <a:bodyPr/>
        <a:lstStyle/>
        <a:p>
          <a:endParaRPr lang="en-US"/>
        </a:p>
      </dgm:t>
    </dgm:pt>
    <dgm:pt modelId="{2C461AC7-5207-4213-BD9D-378E32DED262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0AC4C10-F215-456C-A9E0-87A80D04867C}" type="parTrans" cxnId="{DE151DA5-B2D4-41E4-9E2A-D3976D5DB4A7}">
      <dgm:prSet/>
      <dgm:spPr/>
      <dgm:t>
        <a:bodyPr/>
        <a:lstStyle/>
        <a:p>
          <a:endParaRPr lang="en-US"/>
        </a:p>
      </dgm:t>
    </dgm:pt>
    <dgm:pt modelId="{90838F0F-3A51-4EB1-89D3-E305239E00DA}" type="sibTrans" cxnId="{DE151DA5-B2D4-41E4-9E2A-D3976D5DB4A7}">
      <dgm:prSet/>
      <dgm:spPr/>
      <dgm:t>
        <a:bodyPr/>
        <a:lstStyle/>
        <a:p>
          <a:endParaRPr lang="en-US"/>
        </a:p>
      </dgm:t>
    </dgm:pt>
    <dgm:pt modelId="{33F3DDF4-24E3-47F6-88C5-19DBD25EC35E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C745FAD-B828-43B8-AADA-6A33D9DF47F6}" type="parTrans" cxnId="{5767C16A-4A0F-4731-B913-E0B6A2251583}">
      <dgm:prSet/>
      <dgm:spPr/>
      <dgm:t>
        <a:bodyPr/>
        <a:lstStyle/>
        <a:p>
          <a:endParaRPr lang="en-US"/>
        </a:p>
      </dgm:t>
    </dgm:pt>
    <dgm:pt modelId="{D9D06BAB-09CB-4A77-BDCA-9402C0F590E8}" type="sibTrans" cxnId="{5767C16A-4A0F-4731-B913-E0B6A2251583}">
      <dgm:prSet/>
      <dgm:spPr/>
      <dgm:t>
        <a:bodyPr/>
        <a:lstStyle/>
        <a:p>
          <a:endParaRPr lang="en-US"/>
        </a:p>
      </dgm:t>
    </dgm:pt>
    <dgm:pt modelId="{4B86F528-62F6-4917-ABCC-AF9B820B7E6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B49C1B8-C947-4F4B-8CEC-72D920368A64}" type="parTrans" cxnId="{D3F64D52-A005-4A3F-88DA-763409F666A6}">
      <dgm:prSet/>
      <dgm:spPr/>
      <dgm:t>
        <a:bodyPr/>
        <a:lstStyle/>
        <a:p>
          <a:endParaRPr lang="en-US"/>
        </a:p>
      </dgm:t>
    </dgm:pt>
    <dgm:pt modelId="{AFD5CB43-9A7D-4A35-9FBF-C3D3D36564C8}" type="sibTrans" cxnId="{D3F64D52-A005-4A3F-88DA-763409F666A6}">
      <dgm:prSet/>
      <dgm:spPr/>
      <dgm:t>
        <a:bodyPr/>
        <a:lstStyle/>
        <a:p>
          <a:endParaRPr lang="en-US"/>
        </a:p>
      </dgm:t>
    </dgm:pt>
    <dgm:pt modelId="{8D9C3FFD-6E5C-4BC5-85E4-784FBB36BCC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A175F28-584F-474A-9C94-11147350449D}" type="parTrans" cxnId="{A07A7CE2-4254-4360-B90E-A0C33CC0D86B}">
      <dgm:prSet/>
      <dgm:spPr/>
      <dgm:t>
        <a:bodyPr/>
        <a:lstStyle/>
        <a:p>
          <a:endParaRPr lang="en-US"/>
        </a:p>
      </dgm:t>
    </dgm:pt>
    <dgm:pt modelId="{FECE010C-8990-4C54-998C-9F287BA27C2A}" type="sibTrans" cxnId="{A07A7CE2-4254-4360-B90E-A0C33CC0D86B}">
      <dgm:prSet/>
      <dgm:spPr/>
      <dgm:t>
        <a:bodyPr/>
        <a:lstStyle/>
        <a:p>
          <a:endParaRPr lang="en-US"/>
        </a:p>
      </dgm:t>
    </dgm:pt>
    <dgm:pt modelId="{C4ED95DF-2429-4C35-8CB4-37504C9D9DC6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37BF6A6-C796-465E-886F-6A641AD3B342}" type="parTrans" cxnId="{03AB2C2F-7A2E-4339-94E4-D01FDCC93A33}">
      <dgm:prSet/>
      <dgm:spPr/>
      <dgm:t>
        <a:bodyPr/>
        <a:lstStyle/>
        <a:p>
          <a:endParaRPr lang="en-US"/>
        </a:p>
      </dgm:t>
    </dgm:pt>
    <dgm:pt modelId="{DC2D17BD-7675-43F9-A4E1-E000E7C8E835}" type="sibTrans" cxnId="{03AB2C2F-7A2E-4339-94E4-D01FDCC93A33}">
      <dgm:prSet/>
      <dgm:spPr/>
      <dgm:t>
        <a:bodyPr/>
        <a:lstStyle/>
        <a:p>
          <a:endParaRPr lang="en-US"/>
        </a:p>
      </dgm:t>
    </dgm:pt>
    <dgm:pt modelId="{77070F55-43B3-475B-B452-868B7F596F2A}" type="pres">
      <dgm:prSet presAssocID="{D7B3B2D8-CB48-45AE-A771-BCAC925A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81636-F21F-4911-B901-2B809371F71B}" type="pres">
      <dgm:prSet presAssocID="{48854A57-7063-46E8-B8DC-15E649824B9B}" presName="composite" presStyleCnt="0"/>
      <dgm:spPr/>
    </dgm:pt>
    <dgm:pt modelId="{7705F7F5-ABDC-4E62-96DF-8F3F80FD9642}" type="pres">
      <dgm:prSet presAssocID="{48854A57-7063-46E8-B8DC-15E649824B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F05F0-A8AA-4C47-BCE5-973C995068C6}" type="pres">
      <dgm:prSet presAssocID="{48854A57-7063-46E8-B8DC-15E649824B9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7529-9EF0-4A5B-AA2D-D13752A8B403}" type="pres">
      <dgm:prSet presAssocID="{8460414D-CFA9-4E6C-9B73-A72A699FAEB2}" presName="space" presStyleCnt="0"/>
      <dgm:spPr/>
    </dgm:pt>
    <dgm:pt modelId="{A54F8880-E5E1-4158-80BD-025CF2164BFD}" type="pres">
      <dgm:prSet presAssocID="{E97FD24B-9B0D-48AC-B7C6-DEEAD4924C23}" presName="composite" presStyleCnt="0"/>
      <dgm:spPr/>
    </dgm:pt>
    <dgm:pt modelId="{3159425C-E167-4202-917A-5F57B9A1A44A}" type="pres">
      <dgm:prSet presAssocID="{E97FD24B-9B0D-48AC-B7C6-DEEAD4924C2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1BE2-E6F6-4CCF-9133-9E08CEB0F360}" type="pres">
      <dgm:prSet presAssocID="{E97FD24B-9B0D-48AC-B7C6-DEEAD4924C2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A7CE2-4254-4360-B90E-A0C33CC0D86B}" srcId="{E97FD24B-9B0D-48AC-B7C6-DEEAD4924C23}" destId="{8D9C3FFD-6E5C-4BC5-85E4-784FBB36BCCF}" srcOrd="3" destOrd="0" parTransId="{7A175F28-584F-474A-9C94-11147350449D}" sibTransId="{FECE010C-8990-4C54-998C-9F287BA27C2A}"/>
    <dgm:cxn modelId="{B74DAD2C-4066-4E8B-9076-E87DE6F28D64}" srcId="{48854A57-7063-46E8-B8DC-15E649824B9B}" destId="{F1BE56FF-F0A3-4133-841B-C02A14ED272B}" srcOrd="2" destOrd="0" parTransId="{193F3AC9-9BC7-48C6-BC5E-0FEDF647D0DE}" sibTransId="{F0FDA3B9-BA0C-46E6-A6AC-4164077B7B8F}"/>
    <dgm:cxn modelId="{EBF6C633-59AA-446B-B3AA-4789A758623B}" srcId="{D7B3B2D8-CB48-45AE-A771-BCAC925A2B13}" destId="{E97FD24B-9B0D-48AC-B7C6-DEEAD4924C23}" srcOrd="1" destOrd="0" parTransId="{A64FE7D9-F88D-4C7A-BC37-C345919961C8}" sibTransId="{FF3CAE62-4421-43DF-9D16-DAA1A7D021B6}"/>
    <dgm:cxn modelId="{DE151DA5-B2D4-41E4-9E2A-D3976D5DB4A7}" srcId="{48854A57-7063-46E8-B8DC-15E649824B9B}" destId="{2C461AC7-5207-4213-BD9D-378E32DED262}" srcOrd="3" destOrd="0" parTransId="{C0AC4C10-F215-456C-A9E0-87A80D04867C}" sibTransId="{90838F0F-3A51-4EB1-89D3-E305239E00DA}"/>
    <dgm:cxn modelId="{10160BC6-D5CA-424B-98AF-F19ED04E42B1}" srcId="{48854A57-7063-46E8-B8DC-15E649824B9B}" destId="{AC05278D-6AFC-4F6F-AFFF-F18C8E98BCD3}" srcOrd="0" destOrd="0" parTransId="{47E99379-146F-4A52-BD79-125604B829CA}" sibTransId="{01B4CC5F-8EF6-416B-A4CC-8448054B88ED}"/>
    <dgm:cxn modelId="{1F33A8AD-9F9B-4F36-AF3B-186C991E5E64}" type="presOf" srcId="{2C461AC7-5207-4213-BD9D-378E32DED262}" destId="{69FF05F0-A8AA-4C47-BCE5-973C995068C6}" srcOrd="0" destOrd="3" presId="urn:microsoft.com/office/officeart/2005/8/layout/hList1"/>
    <dgm:cxn modelId="{064530DD-58ED-4D32-A2B0-946F4EED31B1}" type="presOf" srcId="{4E4F55DA-EA1E-45C3-A544-DADB8A1DF6C5}" destId="{8C061BE2-E6F6-4CCF-9133-9E08CEB0F360}" srcOrd="0" destOrd="1" presId="urn:microsoft.com/office/officeart/2005/8/layout/hList1"/>
    <dgm:cxn modelId="{EE4DF7FB-CE02-44C1-A78E-2D3181F157E8}" type="presOf" srcId="{8D9C3FFD-6E5C-4BC5-85E4-784FBB36BCCF}" destId="{8C061BE2-E6F6-4CCF-9133-9E08CEB0F360}" srcOrd="0" destOrd="3" presId="urn:microsoft.com/office/officeart/2005/8/layout/hList1"/>
    <dgm:cxn modelId="{851ADC4D-25D1-4F42-AC64-80FC2EA9E744}" type="presOf" srcId="{94DDF029-135B-4922-9E65-D43BF7A1A27F}" destId="{69FF05F0-A8AA-4C47-BCE5-973C995068C6}" srcOrd="0" destOrd="1" presId="urn:microsoft.com/office/officeart/2005/8/layout/hList1"/>
    <dgm:cxn modelId="{14E19D0F-311A-4898-92EF-AFDE617ECA0D}" type="presOf" srcId="{E97FD24B-9B0D-48AC-B7C6-DEEAD4924C23}" destId="{3159425C-E167-4202-917A-5F57B9A1A44A}" srcOrd="0" destOrd="0" presId="urn:microsoft.com/office/officeart/2005/8/layout/hList1"/>
    <dgm:cxn modelId="{94180FB7-FD21-47F9-9620-339AD5AED166}" type="presOf" srcId="{4B86F528-62F6-4917-ABCC-AF9B820B7E6F}" destId="{8C061BE2-E6F6-4CCF-9133-9E08CEB0F360}" srcOrd="0" destOrd="2" presId="urn:microsoft.com/office/officeart/2005/8/layout/hList1"/>
    <dgm:cxn modelId="{21D36DD1-0883-4494-B535-CBA6D770178A}" type="presOf" srcId="{F1BE56FF-F0A3-4133-841B-C02A14ED272B}" destId="{69FF05F0-A8AA-4C47-BCE5-973C995068C6}" srcOrd="0" destOrd="2" presId="urn:microsoft.com/office/officeart/2005/8/layout/hList1"/>
    <dgm:cxn modelId="{C547973B-4364-4D4E-BC21-650BF36EE791}" type="presOf" srcId="{AC05278D-6AFC-4F6F-AFFF-F18C8E98BCD3}" destId="{69FF05F0-A8AA-4C47-BCE5-973C995068C6}" srcOrd="0" destOrd="0" presId="urn:microsoft.com/office/officeart/2005/8/layout/hList1"/>
    <dgm:cxn modelId="{FB5A59CD-E895-42F7-835F-A7857B4EEDF1}" srcId="{E97FD24B-9B0D-48AC-B7C6-DEEAD4924C23}" destId="{4E4F55DA-EA1E-45C3-A544-DADB8A1DF6C5}" srcOrd="1" destOrd="0" parTransId="{A155DC47-A4FF-46E2-B9CA-414606D1B080}" sibTransId="{5D9DFE3C-5EAF-4388-9ED9-DBC1B6F5C593}"/>
    <dgm:cxn modelId="{03AB2C2F-7A2E-4339-94E4-D01FDCC93A33}" srcId="{E97FD24B-9B0D-48AC-B7C6-DEEAD4924C23}" destId="{C4ED95DF-2429-4C35-8CB4-37504C9D9DC6}" srcOrd="4" destOrd="0" parTransId="{937BF6A6-C796-465E-886F-6A641AD3B342}" sibTransId="{DC2D17BD-7675-43F9-A4E1-E000E7C8E835}"/>
    <dgm:cxn modelId="{D9DFFDCF-3652-4ED1-AA14-8AA175B0F7BF}" srcId="{D7B3B2D8-CB48-45AE-A771-BCAC925A2B13}" destId="{48854A57-7063-46E8-B8DC-15E649824B9B}" srcOrd="0" destOrd="0" parTransId="{5F571013-6405-4670-8DB9-25103BE86C6E}" sibTransId="{8460414D-CFA9-4E6C-9B73-A72A699FAEB2}"/>
    <dgm:cxn modelId="{D91E4F78-C8A8-46BC-9D06-CD997C47D0F3}" type="presOf" srcId="{D7B3B2D8-CB48-45AE-A771-BCAC925A2B13}" destId="{77070F55-43B3-475B-B452-868B7F596F2A}" srcOrd="0" destOrd="0" presId="urn:microsoft.com/office/officeart/2005/8/layout/hList1"/>
    <dgm:cxn modelId="{61FA0BFB-A4E8-4D78-A936-002A9BE3EF3C}" srcId="{E97FD24B-9B0D-48AC-B7C6-DEEAD4924C23}" destId="{17438E69-797E-4BDC-BDB6-AB86B9720D74}" srcOrd="0" destOrd="0" parTransId="{E14C790F-2D38-40D5-8332-E6B0952781D5}" sibTransId="{9B6E86D2-6729-4DFB-9062-173C7F976E19}"/>
    <dgm:cxn modelId="{931DD55B-CCE7-454A-AD77-DF689474F6CB}" type="presOf" srcId="{48854A57-7063-46E8-B8DC-15E649824B9B}" destId="{7705F7F5-ABDC-4E62-96DF-8F3F80FD9642}" srcOrd="0" destOrd="0" presId="urn:microsoft.com/office/officeart/2005/8/layout/hList1"/>
    <dgm:cxn modelId="{7CDA377E-832B-4B1D-8110-2BAD326C2828}" type="presOf" srcId="{C4ED95DF-2429-4C35-8CB4-37504C9D9DC6}" destId="{8C061BE2-E6F6-4CCF-9133-9E08CEB0F360}" srcOrd="0" destOrd="4" presId="urn:microsoft.com/office/officeart/2005/8/layout/hList1"/>
    <dgm:cxn modelId="{58606855-DC8D-4566-8D72-84198F978EFA}" type="presOf" srcId="{33F3DDF4-24E3-47F6-88C5-19DBD25EC35E}" destId="{69FF05F0-A8AA-4C47-BCE5-973C995068C6}" srcOrd="0" destOrd="4" presId="urn:microsoft.com/office/officeart/2005/8/layout/hList1"/>
    <dgm:cxn modelId="{1CC44FBC-9E21-4F5E-8416-5BFF0F7DA085}" type="presOf" srcId="{17438E69-797E-4BDC-BDB6-AB86B9720D74}" destId="{8C061BE2-E6F6-4CCF-9133-9E08CEB0F360}" srcOrd="0" destOrd="0" presId="urn:microsoft.com/office/officeart/2005/8/layout/hList1"/>
    <dgm:cxn modelId="{A6E53B2E-97BC-459A-AF07-DECB47F5FDEE}" srcId="{48854A57-7063-46E8-B8DC-15E649824B9B}" destId="{94DDF029-135B-4922-9E65-D43BF7A1A27F}" srcOrd="1" destOrd="0" parTransId="{3C19E7DB-F019-4891-AC4B-6F62358575FE}" sibTransId="{992B246D-146B-43F1-BD59-BC34C771F385}"/>
    <dgm:cxn modelId="{5767C16A-4A0F-4731-B913-E0B6A2251583}" srcId="{48854A57-7063-46E8-B8DC-15E649824B9B}" destId="{33F3DDF4-24E3-47F6-88C5-19DBD25EC35E}" srcOrd="4" destOrd="0" parTransId="{EC745FAD-B828-43B8-AADA-6A33D9DF47F6}" sibTransId="{D9D06BAB-09CB-4A77-BDCA-9402C0F590E8}"/>
    <dgm:cxn modelId="{D3F64D52-A005-4A3F-88DA-763409F666A6}" srcId="{E97FD24B-9B0D-48AC-B7C6-DEEAD4924C23}" destId="{4B86F528-62F6-4917-ABCC-AF9B820B7E6F}" srcOrd="2" destOrd="0" parTransId="{EB49C1B8-C947-4F4B-8CEC-72D920368A64}" sibTransId="{AFD5CB43-9A7D-4A35-9FBF-C3D3D36564C8}"/>
    <dgm:cxn modelId="{961DB1C4-CA39-4C0A-831B-CBBE91F6DA91}" type="presParOf" srcId="{77070F55-43B3-475B-B452-868B7F596F2A}" destId="{15081636-F21F-4911-B901-2B809371F71B}" srcOrd="0" destOrd="0" presId="urn:microsoft.com/office/officeart/2005/8/layout/hList1"/>
    <dgm:cxn modelId="{E58CFDBB-6F22-45B3-95BA-D5B6142B9D35}" type="presParOf" srcId="{15081636-F21F-4911-B901-2B809371F71B}" destId="{7705F7F5-ABDC-4E62-96DF-8F3F80FD9642}" srcOrd="0" destOrd="0" presId="urn:microsoft.com/office/officeart/2005/8/layout/hList1"/>
    <dgm:cxn modelId="{C72A3DE3-0D36-4C22-B18A-5910A1C5F83A}" type="presParOf" srcId="{15081636-F21F-4911-B901-2B809371F71B}" destId="{69FF05F0-A8AA-4C47-BCE5-973C995068C6}" srcOrd="1" destOrd="0" presId="urn:microsoft.com/office/officeart/2005/8/layout/hList1"/>
    <dgm:cxn modelId="{8C005CD6-C120-4761-9234-333B20E501E0}" type="presParOf" srcId="{77070F55-43B3-475B-B452-868B7F596F2A}" destId="{749A7529-9EF0-4A5B-AA2D-D13752A8B403}" srcOrd="1" destOrd="0" presId="urn:microsoft.com/office/officeart/2005/8/layout/hList1"/>
    <dgm:cxn modelId="{0A9C52BE-C285-4249-9154-4379B17F8BE9}" type="presParOf" srcId="{77070F55-43B3-475B-B452-868B7F596F2A}" destId="{A54F8880-E5E1-4158-80BD-025CF2164BFD}" srcOrd="2" destOrd="0" presId="urn:microsoft.com/office/officeart/2005/8/layout/hList1"/>
    <dgm:cxn modelId="{9763B528-8886-434C-82A5-6F2D20EC301B}" type="presParOf" srcId="{A54F8880-E5E1-4158-80BD-025CF2164BFD}" destId="{3159425C-E167-4202-917A-5F57B9A1A44A}" srcOrd="0" destOrd="0" presId="urn:microsoft.com/office/officeart/2005/8/layout/hList1"/>
    <dgm:cxn modelId="{1CE63574-AD8A-42D0-9F1C-6AFCB9854BD3}" type="presParOf" srcId="{A54F8880-E5E1-4158-80BD-025CF2164BFD}" destId="{8C061BE2-E6F6-4CCF-9133-9E08CEB0F360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C6153-CC17-4895-87BE-ED4C9E2959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FC0D8-AC97-493F-A87F-FD860E58B56A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CELKOVÝ PŘEHLED PARAMETRŮ</a:t>
          </a:r>
          <a:endParaRPr lang="en-US" b="1" dirty="0">
            <a:latin typeface="Gill Sans MT" panose="020B0502020104020203" pitchFamily="34" charset="-18"/>
          </a:endParaRPr>
        </a:p>
      </dgm:t>
    </dgm:pt>
    <dgm:pt modelId="{21478BAE-E2A9-4077-93C9-79E892970999}" type="parTrans" cxnId="{41233399-A854-46BA-B8D1-E4CFFA771DD2}">
      <dgm:prSet/>
      <dgm:spPr/>
      <dgm:t>
        <a:bodyPr/>
        <a:lstStyle/>
        <a:p>
          <a:endParaRPr lang="en-US"/>
        </a:p>
      </dgm:t>
    </dgm:pt>
    <dgm:pt modelId="{F03498A8-D0A5-446E-882E-689C3084BD24}" type="sibTrans" cxnId="{41233399-A854-46BA-B8D1-E4CFFA771DD2}">
      <dgm:prSet/>
      <dgm:spPr/>
      <dgm:t>
        <a:bodyPr/>
        <a:lstStyle/>
        <a:p>
          <a:endParaRPr lang="en-US"/>
        </a:p>
      </dgm:t>
    </dgm:pt>
    <dgm:pt modelId="{13C3E2A7-911C-4B97-B0FE-8B974978464E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INVESTIČNÍ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D1528373-0D8D-48A1-879D-6BF01BC2A5F5}" type="parTrans" cxnId="{04DA280A-6193-490E-A092-7DC751FB6AAF}">
      <dgm:prSet/>
      <dgm:spPr/>
      <dgm:t>
        <a:bodyPr/>
        <a:lstStyle/>
        <a:p>
          <a:endParaRPr lang="en-US"/>
        </a:p>
      </dgm:t>
    </dgm:pt>
    <dgm:pt modelId="{E8CE04C4-D7F7-4FA0-880B-27B849B7D696}" type="sibTrans" cxnId="{04DA280A-6193-490E-A092-7DC751FB6AAF}">
      <dgm:prSet/>
      <dgm:spPr/>
      <dgm:t>
        <a:bodyPr/>
        <a:lstStyle/>
        <a:p>
          <a:endParaRPr lang="en-US"/>
        </a:p>
      </dgm:t>
    </dgm:pt>
    <dgm:pt modelId="{CC96C7EF-EFF1-4CC1-B9FA-4C22E75F5788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PROVOZNÍ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B8124B74-0E54-4737-8D9E-846B0E98FA98}" type="parTrans" cxnId="{549C5E35-25FA-4B36-85D7-A9A0D10DAA5A}">
      <dgm:prSet/>
      <dgm:spPr/>
      <dgm:t>
        <a:bodyPr/>
        <a:lstStyle/>
        <a:p>
          <a:endParaRPr lang="en-US"/>
        </a:p>
      </dgm:t>
    </dgm:pt>
    <dgm:pt modelId="{3F15DD04-19B5-41D4-BD92-DE9153372F87}" type="sibTrans" cxnId="{549C5E35-25FA-4B36-85D7-A9A0D10DAA5A}">
      <dgm:prSet/>
      <dgm:spPr/>
      <dgm:t>
        <a:bodyPr/>
        <a:lstStyle/>
        <a:p>
          <a:endParaRPr lang="en-US"/>
        </a:p>
      </dgm:t>
    </dgm:pt>
    <dgm:pt modelId="{CE87BC4B-20AE-404A-A68E-469014B3DE0C}">
      <dgm:prSet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TRŽBY Z REALIZOVANÉ PRODUKCE</a:t>
          </a:r>
          <a:endParaRPr lang="en-US" b="1" dirty="0">
            <a:latin typeface="Gill Sans MT" panose="020B0502020104020203" pitchFamily="34" charset="-18"/>
          </a:endParaRPr>
        </a:p>
      </dgm:t>
    </dgm:pt>
    <dgm:pt modelId="{616F9034-E646-4029-BAFC-4653E1A46A2E}" type="parTrans" cxnId="{F7E6021D-17DC-4DD0-A4A7-64D06335AFFA}">
      <dgm:prSet/>
      <dgm:spPr/>
      <dgm:t>
        <a:bodyPr/>
        <a:lstStyle/>
        <a:p>
          <a:endParaRPr lang="en-US"/>
        </a:p>
      </dgm:t>
    </dgm:pt>
    <dgm:pt modelId="{4CAEEE86-DF83-443C-A276-7C215A3BADBA}" type="sibTrans" cxnId="{F7E6021D-17DC-4DD0-A4A7-64D06335AFFA}">
      <dgm:prSet/>
      <dgm:spPr/>
      <dgm:t>
        <a:bodyPr/>
        <a:lstStyle/>
        <a:p>
          <a:endParaRPr lang="en-US"/>
        </a:p>
      </dgm:t>
    </dgm:pt>
    <dgm:pt modelId="{CFF08197-43C7-4CA3-80EA-0C8B107B4962}" type="pres">
      <dgm:prSet presAssocID="{E3FC6153-CC17-4895-87BE-ED4C9E2959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DF0CC4-0CD4-4192-B295-58B63B278ACB}" type="pres">
      <dgm:prSet presAssocID="{2FAFC0D8-AC97-493F-A87F-FD860E58B56A}" presName="parentLin" presStyleCnt="0"/>
      <dgm:spPr/>
    </dgm:pt>
    <dgm:pt modelId="{756AB5C7-C20F-4DE2-99D5-ECF990603522}" type="pres">
      <dgm:prSet presAssocID="{2FAFC0D8-AC97-493F-A87F-FD860E58B5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C9FA46-B09A-4A1C-A1A2-BBC0C648C504}" type="pres">
      <dgm:prSet presAssocID="{2FAFC0D8-AC97-493F-A87F-FD860E58B5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D25A6-A162-463D-9DFE-A8A86175C214}" type="pres">
      <dgm:prSet presAssocID="{2FAFC0D8-AC97-493F-A87F-FD860E58B56A}" presName="negativeSpace" presStyleCnt="0"/>
      <dgm:spPr/>
    </dgm:pt>
    <dgm:pt modelId="{8BD79025-AB0C-4E44-8BD7-E7F5FDEF1B94}" type="pres">
      <dgm:prSet presAssocID="{2FAFC0D8-AC97-493F-A87F-FD860E58B56A}" presName="childText" presStyleLbl="conFgAcc1" presStyleIdx="0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</dgm:spPr>
      <dgm:t>
        <a:bodyPr/>
        <a:lstStyle/>
        <a:p>
          <a:endParaRPr lang="en-US"/>
        </a:p>
      </dgm:t>
    </dgm:pt>
    <dgm:pt modelId="{64E14110-4AD5-426C-B340-C777801A38CC}" type="pres">
      <dgm:prSet presAssocID="{F03498A8-D0A5-446E-882E-689C3084BD24}" presName="spaceBetweenRectangles" presStyleCnt="0"/>
      <dgm:spPr/>
    </dgm:pt>
    <dgm:pt modelId="{F7899898-F876-44A4-86E5-CDD52C7929A2}" type="pres">
      <dgm:prSet presAssocID="{13C3E2A7-911C-4B97-B0FE-8B974978464E}" presName="parentLin" presStyleCnt="0"/>
      <dgm:spPr/>
    </dgm:pt>
    <dgm:pt modelId="{16784DC0-3ED3-4288-8B04-E89BF3687F63}" type="pres">
      <dgm:prSet presAssocID="{13C3E2A7-911C-4B97-B0FE-8B97497846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487BEE-0311-41A1-BC2B-531546338FDA}" type="pres">
      <dgm:prSet presAssocID="{13C3E2A7-911C-4B97-B0FE-8B97497846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E24B-E1BD-435B-8BA9-F25AA2E821B2}" type="pres">
      <dgm:prSet presAssocID="{13C3E2A7-911C-4B97-B0FE-8B974978464E}" presName="negativeSpace" presStyleCnt="0"/>
      <dgm:spPr/>
    </dgm:pt>
    <dgm:pt modelId="{51467822-E989-46A2-8BDC-F216A5BA4020}" type="pres">
      <dgm:prSet presAssocID="{13C3E2A7-911C-4B97-B0FE-8B974978464E}" presName="childText" presStyleLbl="conFgAcc1" presStyleIdx="1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CA07F0D-9E67-45C0-9C7C-6F8F30024F2F}" type="pres">
      <dgm:prSet presAssocID="{E8CE04C4-D7F7-4FA0-880B-27B849B7D696}" presName="spaceBetweenRectangles" presStyleCnt="0"/>
      <dgm:spPr/>
    </dgm:pt>
    <dgm:pt modelId="{21EDE2A6-8D00-4134-9504-8DB3D2E8652D}" type="pres">
      <dgm:prSet presAssocID="{CC96C7EF-EFF1-4CC1-B9FA-4C22E75F5788}" presName="parentLin" presStyleCnt="0"/>
      <dgm:spPr/>
    </dgm:pt>
    <dgm:pt modelId="{2606D3AE-769E-42A0-A8B4-93131C8F03BB}" type="pres">
      <dgm:prSet presAssocID="{CC96C7EF-EFF1-4CC1-B9FA-4C22E75F57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95B672-CD84-4F61-85D6-F27A13A09B0E}" type="pres">
      <dgm:prSet presAssocID="{CC96C7EF-EFF1-4CC1-B9FA-4C22E75F57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F2F34-AFD8-4AA0-B2BB-F4A552E690AF}" type="pres">
      <dgm:prSet presAssocID="{CC96C7EF-EFF1-4CC1-B9FA-4C22E75F5788}" presName="negativeSpace" presStyleCnt="0"/>
      <dgm:spPr/>
    </dgm:pt>
    <dgm:pt modelId="{4CB6B130-EC93-46B5-8E8A-EE018D2EB9E5}" type="pres">
      <dgm:prSet presAssocID="{CC96C7EF-EFF1-4CC1-B9FA-4C22E75F5788}" presName="childText" presStyleLbl="conFgAcc1" presStyleIdx="2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E1D9D52-2AF6-4BF5-894A-7142ADC975DA}" type="pres">
      <dgm:prSet presAssocID="{3F15DD04-19B5-41D4-BD92-DE9153372F87}" presName="spaceBetweenRectangles" presStyleCnt="0"/>
      <dgm:spPr/>
    </dgm:pt>
    <dgm:pt modelId="{D5C34B7D-F825-4F45-AC00-FC57ECFEFF87}" type="pres">
      <dgm:prSet presAssocID="{CE87BC4B-20AE-404A-A68E-469014B3DE0C}" presName="parentLin" presStyleCnt="0"/>
      <dgm:spPr/>
    </dgm:pt>
    <dgm:pt modelId="{53EEC117-9896-4157-9214-51AC7C69B067}" type="pres">
      <dgm:prSet presAssocID="{CE87BC4B-20AE-404A-A68E-469014B3DE0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298B294-AE1D-4166-9A78-42AD47333207}" type="pres">
      <dgm:prSet presAssocID="{CE87BC4B-20AE-404A-A68E-469014B3DE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9128-DBC3-4DC8-9302-5E44176CBD8C}" type="pres">
      <dgm:prSet presAssocID="{CE87BC4B-20AE-404A-A68E-469014B3DE0C}" presName="negativeSpace" presStyleCnt="0"/>
      <dgm:spPr/>
    </dgm:pt>
    <dgm:pt modelId="{981F105C-2FC2-4DFE-A912-2CE8704865FE}" type="pres">
      <dgm:prSet presAssocID="{CE87BC4B-20AE-404A-A68E-469014B3DE0C}" presName="childText" presStyleLbl="conFgAcc1" presStyleIdx="3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AF46470-BA85-45D8-ACF9-A99ECCA5C20A}" type="presOf" srcId="{CE87BC4B-20AE-404A-A68E-469014B3DE0C}" destId="{4298B294-AE1D-4166-9A78-42AD47333207}" srcOrd="1" destOrd="0" presId="urn:microsoft.com/office/officeart/2005/8/layout/list1"/>
    <dgm:cxn modelId="{F7E6021D-17DC-4DD0-A4A7-64D06335AFFA}" srcId="{E3FC6153-CC17-4895-87BE-ED4C9E29591D}" destId="{CE87BC4B-20AE-404A-A68E-469014B3DE0C}" srcOrd="3" destOrd="0" parTransId="{616F9034-E646-4029-BAFC-4653E1A46A2E}" sibTransId="{4CAEEE86-DF83-443C-A276-7C215A3BADBA}"/>
    <dgm:cxn modelId="{C5DA9EF9-107A-4BFB-AE95-575DAD4CAB9A}" type="presOf" srcId="{CE87BC4B-20AE-404A-A68E-469014B3DE0C}" destId="{53EEC117-9896-4157-9214-51AC7C69B067}" srcOrd="0" destOrd="0" presId="urn:microsoft.com/office/officeart/2005/8/layout/list1"/>
    <dgm:cxn modelId="{629934F5-CA19-4A04-A722-2076A4C5195B}" type="presOf" srcId="{CC96C7EF-EFF1-4CC1-B9FA-4C22E75F5788}" destId="{2606D3AE-769E-42A0-A8B4-93131C8F03BB}" srcOrd="0" destOrd="0" presId="urn:microsoft.com/office/officeart/2005/8/layout/list1"/>
    <dgm:cxn modelId="{41233399-A854-46BA-B8D1-E4CFFA771DD2}" srcId="{E3FC6153-CC17-4895-87BE-ED4C9E29591D}" destId="{2FAFC0D8-AC97-493F-A87F-FD860E58B56A}" srcOrd="0" destOrd="0" parTransId="{21478BAE-E2A9-4077-93C9-79E892970999}" sibTransId="{F03498A8-D0A5-446E-882E-689C3084BD24}"/>
    <dgm:cxn modelId="{FCA96131-9383-406E-942B-90BE8034F4A0}" type="presOf" srcId="{E3FC6153-CC17-4895-87BE-ED4C9E29591D}" destId="{CFF08197-43C7-4CA3-80EA-0C8B107B4962}" srcOrd="0" destOrd="0" presId="urn:microsoft.com/office/officeart/2005/8/layout/list1"/>
    <dgm:cxn modelId="{3A76AC64-F168-481D-B107-502E38CA804E}" type="presOf" srcId="{13C3E2A7-911C-4B97-B0FE-8B974978464E}" destId="{16784DC0-3ED3-4288-8B04-E89BF3687F63}" srcOrd="0" destOrd="0" presId="urn:microsoft.com/office/officeart/2005/8/layout/list1"/>
    <dgm:cxn modelId="{918E37A7-A691-405D-B349-930033FC2D27}" type="presOf" srcId="{2FAFC0D8-AC97-493F-A87F-FD860E58B56A}" destId="{756AB5C7-C20F-4DE2-99D5-ECF990603522}" srcOrd="0" destOrd="0" presId="urn:microsoft.com/office/officeart/2005/8/layout/list1"/>
    <dgm:cxn modelId="{6B8B3CBA-83FE-4635-A080-A976C43E2264}" type="presOf" srcId="{13C3E2A7-911C-4B97-B0FE-8B974978464E}" destId="{D0487BEE-0311-41A1-BC2B-531546338FDA}" srcOrd="1" destOrd="0" presId="urn:microsoft.com/office/officeart/2005/8/layout/list1"/>
    <dgm:cxn modelId="{EAF7843C-125A-4984-A06C-8C3E6E3F0B28}" type="presOf" srcId="{2FAFC0D8-AC97-493F-A87F-FD860E58B56A}" destId="{D5C9FA46-B09A-4A1C-A1A2-BBC0C648C504}" srcOrd="1" destOrd="0" presId="urn:microsoft.com/office/officeart/2005/8/layout/list1"/>
    <dgm:cxn modelId="{549C5E35-25FA-4B36-85D7-A9A0D10DAA5A}" srcId="{E3FC6153-CC17-4895-87BE-ED4C9E29591D}" destId="{CC96C7EF-EFF1-4CC1-B9FA-4C22E75F5788}" srcOrd="2" destOrd="0" parTransId="{B8124B74-0E54-4737-8D9E-846B0E98FA98}" sibTransId="{3F15DD04-19B5-41D4-BD92-DE9153372F87}"/>
    <dgm:cxn modelId="{04DA280A-6193-490E-A092-7DC751FB6AAF}" srcId="{E3FC6153-CC17-4895-87BE-ED4C9E29591D}" destId="{13C3E2A7-911C-4B97-B0FE-8B974978464E}" srcOrd="1" destOrd="0" parTransId="{D1528373-0D8D-48A1-879D-6BF01BC2A5F5}" sibTransId="{E8CE04C4-D7F7-4FA0-880B-27B849B7D696}"/>
    <dgm:cxn modelId="{4455D0E7-9E6C-42E8-A16A-0A45DD956D0A}" type="presOf" srcId="{CC96C7EF-EFF1-4CC1-B9FA-4C22E75F5788}" destId="{E595B672-CD84-4F61-85D6-F27A13A09B0E}" srcOrd="1" destOrd="0" presId="urn:microsoft.com/office/officeart/2005/8/layout/list1"/>
    <dgm:cxn modelId="{22D57195-5B62-4087-877F-B5F8CBF6AD31}" type="presParOf" srcId="{CFF08197-43C7-4CA3-80EA-0C8B107B4962}" destId="{B6DF0CC4-0CD4-4192-B295-58B63B278ACB}" srcOrd="0" destOrd="0" presId="urn:microsoft.com/office/officeart/2005/8/layout/list1"/>
    <dgm:cxn modelId="{0DD4624A-F99A-494F-92A5-B4463F2A8989}" type="presParOf" srcId="{B6DF0CC4-0CD4-4192-B295-58B63B278ACB}" destId="{756AB5C7-C20F-4DE2-99D5-ECF990603522}" srcOrd="0" destOrd="0" presId="urn:microsoft.com/office/officeart/2005/8/layout/list1"/>
    <dgm:cxn modelId="{510B06C3-B078-4652-93C2-C0B06751CB3D}" type="presParOf" srcId="{B6DF0CC4-0CD4-4192-B295-58B63B278ACB}" destId="{D5C9FA46-B09A-4A1C-A1A2-BBC0C648C504}" srcOrd="1" destOrd="0" presId="urn:microsoft.com/office/officeart/2005/8/layout/list1"/>
    <dgm:cxn modelId="{F75AE6D2-2E4D-4842-A284-2A000398DD3E}" type="presParOf" srcId="{CFF08197-43C7-4CA3-80EA-0C8B107B4962}" destId="{32AD25A6-A162-463D-9DFE-A8A86175C214}" srcOrd="1" destOrd="0" presId="urn:microsoft.com/office/officeart/2005/8/layout/list1"/>
    <dgm:cxn modelId="{97C5AEFC-F9CA-478B-AB63-A91C96B240F9}" type="presParOf" srcId="{CFF08197-43C7-4CA3-80EA-0C8B107B4962}" destId="{8BD79025-AB0C-4E44-8BD7-E7F5FDEF1B94}" srcOrd="2" destOrd="0" presId="urn:microsoft.com/office/officeart/2005/8/layout/list1"/>
    <dgm:cxn modelId="{B1D6F52C-CB65-41E1-81C1-776F8F951A26}" type="presParOf" srcId="{CFF08197-43C7-4CA3-80EA-0C8B107B4962}" destId="{64E14110-4AD5-426C-B340-C777801A38CC}" srcOrd="3" destOrd="0" presId="urn:microsoft.com/office/officeart/2005/8/layout/list1"/>
    <dgm:cxn modelId="{49C9BD6A-3136-426C-8D41-B273017D4227}" type="presParOf" srcId="{CFF08197-43C7-4CA3-80EA-0C8B107B4962}" destId="{F7899898-F876-44A4-86E5-CDD52C7929A2}" srcOrd="4" destOrd="0" presId="urn:microsoft.com/office/officeart/2005/8/layout/list1"/>
    <dgm:cxn modelId="{FF75C036-5776-49CD-BE0E-CA13B23830E4}" type="presParOf" srcId="{F7899898-F876-44A4-86E5-CDD52C7929A2}" destId="{16784DC0-3ED3-4288-8B04-E89BF3687F63}" srcOrd="0" destOrd="0" presId="urn:microsoft.com/office/officeart/2005/8/layout/list1"/>
    <dgm:cxn modelId="{EA221258-E12C-4ACE-9764-A977790AA979}" type="presParOf" srcId="{F7899898-F876-44A4-86E5-CDD52C7929A2}" destId="{D0487BEE-0311-41A1-BC2B-531546338FDA}" srcOrd="1" destOrd="0" presId="urn:microsoft.com/office/officeart/2005/8/layout/list1"/>
    <dgm:cxn modelId="{D3D712FC-D952-446A-A50C-55D65BA73D66}" type="presParOf" srcId="{CFF08197-43C7-4CA3-80EA-0C8B107B4962}" destId="{AAD5E24B-E1BD-435B-8BA9-F25AA2E821B2}" srcOrd="5" destOrd="0" presId="urn:microsoft.com/office/officeart/2005/8/layout/list1"/>
    <dgm:cxn modelId="{D8EE8D67-E6FA-49DF-86AF-7420C556D61A}" type="presParOf" srcId="{CFF08197-43C7-4CA3-80EA-0C8B107B4962}" destId="{51467822-E989-46A2-8BDC-F216A5BA4020}" srcOrd="6" destOrd="0" presId="urn:microsoft.com/office/officeart/2005/8/layout/list1"/>
    <dgm:cxn modelId="{A8830FB9-B63A-4B13-AC47-334829B91255}" type="presParOf" srcId="{CFF08197-43C7-4CA3-80EA-0C8B107B4962}" destId="{3CA07F0D-9E67-45C0-9C7C-6F8F30024F2F}" srcOrd="7" destOrd="0" presId="urn:microsoft.com/office/officeart/2005/8/layout/list1"/>
    <dgm:cxn modelId="{A5414381-5030-4A68-ABE1-6821D6FCD8EE}" type="presParOf" srcId="{CFF08197-43C7-4CA3-80EA-0C8B107B4962}" destId="{21EDE2A6-8D00-4134-9504-8DB3D2E8652D}" srcOrd="8" destOrd="0" presId="urn:microsoft.com/office/officeart/2005/8/layout/list1"/>
    <dgm:cxn modelId="{890059C8-A82E-487B-9DD5-EEC3C6828EB0}" type="presParOf" srcId="{21EDE2A6-8D00-4134-9504-8DB3D2E8652D}" destId="{2606D3AE-769E-42A0-A8B4-93131C8F03BB}" srcOrd="0" destOrd="0" presId="urn:microsoft.com/office/officeart/2005/8/layout/list1"/>
    <dgm:cxn modelId="{6A5A420D-1953-4FBD-84A4-DFA53EA8E336}" type="presParOf" srcId="{21EDE2A6-8D00-4134-9504-8DB3D2E8652D}" destId="{E595B672-CD84-4F61-85D6-F27A13A09B0E}" srcOrd="1" destOrd="0" presId="urn:microsoft.com/office/officeart/2005/8/layout/list1"/>
    <dgm:cxn modelId="{A907319B-FEC0-45A3-9E61-E15CD5DA32C1}" type="presParOf" srcId="{CFF08197-43C7-4CA3-80EA-0C8B107B4962}" destId="{8E8F2F34-AFD8-4AA0-B2BB-F4A552E690AF}" srcOrd="9" destOrd="0" presId="urn:microsoft.com/office/officeart/2005/8/layout/list1"/>
    <dgm:cxn modelId="{E3BAF0BE-BDE7-40E2-B348-BAF6BFB4366B}" type="presParOf" srcId="{CFF08197-43C7-4CA3-80EA-0C8B107B4962}" destId="{4CB6B130-EC93-46B5-8E8A-EE018D2EB9E5}" srcOrd="10" destOrd="0" presId="urn:microsoft.com/office/officeart/2005/8/layout/list1"/>
    <dgm:cxn modelId="{1131AD00-41BD-4494-93A3-0E297E3680ED}" type="presParOf" srcId="{CFF08197-43C7-4CA3-80EA-0C8B107B4962}" destId="{7E1D9D52-2AF6-4BF5-894A-7142ADC975DA}" srcOrd="11" destOrd="0" presId="urn:microsoft.com/office/officeart/2005/8/layout/list1"/>
    <dgm:cxn modelId="{18CD119B-976B-438C-83A6-D1C82FC72CA1}" type="presParOf" srcId="{CFF08197-43C7-4CA3-80EA-0C8B107B4962}" destId="{D5C34B7D-F825-4F45-AC00-FC57ECFEFF87}" srcOrd="12" destOrd="0" presId="urn:microsoft.com/office/officeart/2005/8/layout/list1"/>
    <dgm:cxn modelId="{26E760CA-FB8F-4C40-8B64-97DB5EA26FCF}" type="presParOf" srcId="{D5C34B7D-F825-4F45-AC00-FC57ECFEFF87}" destId="{53EEC117-9896-4157-9214-51AC7C69B067}" srcOrd="0" destOrd="0" presId="urn:microsoft.com/office/officeart/2005/8/layout/list1"/>
    <dgm:cxn modelId="{A6CF58C1-4528-499F-9084-EBA67B5D6F45}" type="presParOf" srcId="{D5C34B7D-F825-4F45-AC00-FC57ECFEFF87}" destId="{4298B294-AE1D-4166-9A78-42AD47333207}" srcOrd="1" destOrd="0" presId="urn:microsoft.com/office/officeart/2005/8/layout/list1"/>
    <dgm:cxn modelId="{FCD7FE99-3396-41C7-A433-4C5780324ECF}" type="presParOf" srcId="{CFF08197-43C7-4CA3-80EA-0C8B107B4962}" destId="{A1E39128-DBC3-4DC8-9302-5E44176CBD8C}" srcOrd="13" destOrd="0" presId="urn:microsoft.com/office/officeart/2005/8/layout/list1"/>
    <dgm:cxn modelId="{E38B5B31-894A-4C8E-B832-2238CBC8E898}" type="presParOf" srcId="{CFF08197-43C7-4CA3-80EA-0C8B107B4962}" destId="{981F105C-2FC2-4DFE-A912-2CE8704865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8D88A-F7FB-4CBA-A2D2-14A4C9D1E60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BC1EBA05-93D3-430A-B53A-7F87A7B4E051}">
      <dgm:prSet phldrT="[Text]"/>
      <dgm:spPr>
        <a:solidFill>
          <a:srgbClr val="13536F"/>
        </a:solidFill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FINANCOVÁNÍ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24B07B2-7ECE-4E4E-8787-2FB1931DA20C}" type="parTrans" cxnId="{B2ADAD04-196A-4547-B1F3-B5F6832F8C3E}">
      <dgm:prSet/>
      <dgm:spPr/>
      <dgm:t>
        <a:bodyPr/>
        <a:lstStyle/>
        <a:p>
          <a:endParaRPr lang="en-US"/>
        </a:p>
      </dgm:t>
    </dgm:pt>
    <dgm:pt modelId="{72DF3356-4DD1-4AE2-938E-5A3BF2A37813}" type="sibTrans" cxnId="{B2ADAD04-196A-4547-B1F3-B5F6832F8C3E}">
      <dgm:prSet/>
      <dgm:spPr/>
      <dgm:t>
        <a:bodyPr/>
        <a:lstStyle/>
        <a:p>
          <a:endParaRPr lang="en-US"/>
        </a:p>
      </dgm:t>
    </dgm:pt>
    <dgm:pt modelId="{7832C5E1-E9CE-4821-A6AB-CCFBD58797AD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CASH FLOW</a:t>
          </a:r>
          <a:endParaRPr lang="en-US" dirty="0">
            <a:latin typeface="Gill Sans MT" panose="020B0502020104020203" pitchFamily="34" charset="-18"/>
          </a:endParaRPr>
        </a:p>
      </dgm:t>
    </dgm:pt>
    <dgm:pt modelId="{0A4D0751-4775-486F-9488-FABED73BAD46}" type="parTrans" cxnId="{6CBEDCFC-A62C-411B-B6A5-68C4EA39D9CB}">
      <dgm:prSet/>
      <dgm:spPr/>
      <dgm:t>
        <a:bodyPr/>
        <a:lstStyle/>
        <a:p>
          <a:endParaRPr lang="en-US"/>
        </a:p>
      </dgm:t>
    </dgm:pt>
    <dgm:pt modelId="{BF4CA3DC-EE8A-4C49-B4B3-529E420AFCC4}" type="sibTrans" cxnId="{6CBEDCFC-A62C-411B-B6A5-68C4EA39D9CB}">
      <dgm:prSet/>
      <dgm:spPr/>
      <dgm:t>
        <a:bodyPr/>
        <a:lstStyle/>
        <a:p>
          <a:endParaRPr lang="en-US"/>
        </a:p>
      </dgm:t>
    </dgm:pt>
    <dgm:pt modelId="{E2BC78C3-551B-4FBD-B079-C13F7B93AECC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ROZVAHA</a:t>
          </a:r>
          <a:endParaRPr lang="en-US" dirty="0">
            <a:latin typeface="Gill Sans MT" panose="020B0502020104020203" pitchFamily="34" charset="-18"/>
          </a:endParaRPr>
        </a:p>
      </dgm:t>
    </dgm:pt>
    <dgm:pt modelId="{A1D131FF-5A9E-49F9-B1DE-E3355F30DB0F}" type="parTrans" cxnId="{D5F58DF4-2F14-4967-9B19-D31855DA7598}">
      <dgm:prSet/>
      <dgm:spPr/>
      <dgm:t>
        <a:bodyPr/>
        <a:lstStyle/>
        <a:p>
          <a:endParaRPr lang="en-US"/>
        </a:p>
      </dgm:t>
    </dgm:pt>
    <dgm:pt modelId="{78AF6223-1299-4AA4-9DE8-D134C9A70FE5}" type="sibTrans" cxnId="{D5F58DF4-2F14-4967-9B19-D31855DA7598}">
      <dgm:prSet/>
      <dgm:spPr/>
      <dgm:t>
        <a:bodyPr/>
        <a:lstStyle/>
        <a:p>
          <a:endParaRPr lang="en-US"/>
        </a:p>
      </dgm:t>
    </dgm:pt>
    <dgm:pt modelId="{8FBCAF5E-4FC4-4D7D-A2BC-C834738980EB}" type="pres">
      <dgm:prSet presAssocID="{08D8D88A-F7FB-4CBA-A2D2-14A4C9D1E60E}" presName="Name0" presStyleCnt="0">
        <dgm:presLayoutVars>
          <dgm:resizeHandles/>
        </dgm:presLayoutVars>
      </dgm:prSet>
      <dgm:spPr/>
    </dgm:pt>
    <dgm:pt modelId="{1852CD0B-A8D2-4882-A50F-3F0B01A78936}" type="pres">
      <dgm:prSet presAssocID="{BC1EBA05-93D3-430A-B53A-7F87A7B4E0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B0AB-E33D-46A7-B3E7-23330D795897}" type="pres">
      <dgm:prSet presAssocID="{72DF3356-4DD1-4AE2-938E-5A3BF2A37813}" presName="space" presStyleCnt="0"/>
      <dgm:spPr/>
    </dgm:pt>
    <dgm:pt modelId="{80168991-F6F7-4DC7-8F3A-1B9245FD1DA3}" type="pres">
      <dgm:prSet presAssocID="{7832C5E1-E9CE-4821-A6AB-CCFBD58797AD}" presName="text" presStyleLbl="node1" presStyleIdx="1" presStyleCnt="3" custScaleX="23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22B32-919A-44B1-88F3-7B687DD58B45}" type="pres">
      <dgm:prSet presAssocID="{BF4CA3DC-EE8A-4C49-B4B3-529E420AFCC4}" presName="space" presStyleCnt="0"/>
      <dgm:spPr/>
    </dgm:pt>
    <dgm:pt modelId="{538BF35E-AEA9-4F4A-869A-2A2F3FEFFFF4}" type="pres">
      <dgm:prSet presAssocID="{E2BC78C3-551B-4FBD-B079-C13F7B93AECC}" presName="text" presStyleLbl="node1" presStyleIdx="2" presStyleCnt="3" custScaleX="14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F8D3D-EC1D-4226-87A8-E291F060051A}" type="presOf" srcId="{BC1EBA05-93D3-430A-B53A-7F87A7B4E051}" destId="{1852CD0B-A8D2-4882-A50F-3F0B01A78936}" srcOrd="0" destOrd="0" presId="urn:diagrams.loki3.com/VaryingWidthList"/>
    <dgm:cxn modelId="{B2ADAD04-196A-4547-B1F3-B5F6832F8C3E}" srcId="{08D8D88A-F7FB-4CBA-A2D2-14A4C9D1E60E}" destId="{BC1EBA05-93D3-430A-B53A-7F87A7B4E051}" srcOrd="0" destOrd="0" parTransId="{C24B07B2-7ECE-4E4E-8787-2FB1931DA20C}" sibTransId="{72DF3356-4DD1-4AE2-938E-5A3BF2A37813}"/>
    <dgm:cxn modelId="{6CBEDCFC-A62C-411B-B6A5-68C4EA39D9CB}" srcId="{08D8D88A-F7FB-4CBA-A2D2-14A4C9D1E60E}" destId="{7832C5E1-E9CE-4821-A6AB-CCFBD58797AD}" srcOrd="1" destOrd="0" parTransId="{0A4D0751-4775-486F-9488-FABED73BAD46}" sibTransId="{BF4CA3DC-EE8A-4C49-B4B3-529E420AFCC4}"/>
    <dgm:cxn modelId="{4382F267-C455-454E-AD1F-F807E8C58FF9}" type="presOf" srcId="{08D8D88A-F7FB-4CBA-A2D2-14A4C9D1E60E}" destId="{8FBCAF5E-4FC4-4D7D-A2BC-C834738980EB}" srcOrd="0" destOrd="0" presId="urn:diagrams.loki3.com/VaryingWidthList"/>
    <dgm:cxn modelId="{31F83726-E685-4374-AE22-2383A61CAAF6}" type="presOf" srcId="{E2BC78C3-551B-4FBD-B079-C13F7B93AECC}" destId="{538BF35E-AEA9-4F4A-869A-2A2F3FEFFFF4}" srcOrd="0" destOrd="0" presId="urn:diagrams.loki3.com/VaryingWidthList"/>
    <dgm:cxn modelId="{D5F58DF4-2F14-4967-9B19-D31855DA7598}" srcId="{08D8D88A-F7FB-4CBA-A2D2-14A4C9D1E60E}" destId="{E2BC78C3-551B-4FBD-B079-C13F7B93AECC}" srcOrd="2" destOrd="0" parTransId="{A1D131FF-5A9E-49F9-B1DE-E3355F30DB0F}" sibTransId="{78AF6223-1299-4AA4-9DE8-D134C9A70FE5}"/>
    <dgm:cxn modelId="{7FAFA6ED-D1A6-4E16-BF3B-16B50FBA4F98}" type="presOf" srcId="{7832C5E1-E9CE-4821-A6AB-CCFBD58797AD}" destId="{80168991-F6F7-4DC7-8F3A-1B9245FD1DA3}" srcOrd="0" destOrd="0" presId="urn:diagrams.loki3.com/VaryingWidthList"/>
    <dgm:cxn modelId="{37D9E65E-8761-4E2E-AA7E-DA1A6E39132E}" type="presParOf" srcId="{8FBCAF5E-4FC4-4D7D-A2BC-C834738980EB}" destId="{1852CD0B-A8D2-4882-A50F-3F0B01A78936}" srcOrd="0" destOrd="0" presId="urn:diagrams.loki3.com/VaryingWidthList"/>
    <dgm:cxn modelId="{1DD33889-36C0-4312-8EC8-ABF196790B9E}" type="presParOf" srcId="{8FBCAF5E-4FC4-4D7D-A2BC-C834738980EB}" destId="{5464B0AB-E33D-46A7-B3E7-23330D795897}" srcOrd="1" destOrd="0" presId="urn:diagrams.loki3.com/VaryingWidthList"/>
    <dgm:cxn modelId="{65CFB972-0BAC-4543-8D83-8083FE95CE45}" type="presParOf" srcId="{8FBCAF5E-4FC4-4D7D-A2BC-C834738980EB}" destId="{80168991-F6F7-4DC7-8F3A-1B9245FD1DA3}" srcOrd="2" destOrd="0" presId="urn:diagrams.loki3.com/VaryingWidthList"/>
    <dgm:cxn modelId="{0409105A-BA9D-475A-97A1-2BE575DF8DDD}" type="presParOf" srcId="{8FBCAF5E-4FC4-4D7D-A2BC-C834738980EB}" destId="{4CE22B32-919A-44B1-88F3-7B687DD58B45}" srcOrd="3" destOrd="0" presId="urn:diagrams.loki3.com/VaryingWidthList"/>
    <dgm:cxn modelId="{58E1CCE0-8DC1-4429-9FA0-B1A4E3E3A242}" type="presParOf" srcId="{8FBCAF5E-4FC4-4D7D-A2BC-C834738980EB}" destId="{538BF35E-AEA9-4F4A-869A-2A2F3FEFFFF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>
            <a:spcAft>
              <a:spcPts val="600"/>
            </a:spcAft>
          </a:pPr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 custScaleX="62338" custScaleY="53723" custLinFactNeighborX="-292" custLinFactNeighborY="-26090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 custLinFactNeighborX="283" custLinFactNeighborY="-13221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194213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ZPRACOVÁNÍ </a:t>
          </a:r>
          <a:r>
            <a:rPr lang="cs-CZ" sz="1000" kern="1200" smtClean="0">
              <a:latin typeface="Gill Sans MT" panose="020B0502020104020203" pitchFamily="34" charset="-18"/>
            </a:rPr>
            <a:t>REALIZAČNÍ DOKUMENTACE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KONTRAKCE DODÁVEK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REALIZAC EPROJEKTU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POVĚŘOVÁNÍ A PŘEJÍMKA PROJEKTU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000" kern="1200" dirty="0" smtClean="0">
            <a:latin typeface="Gill Sans MT" panose="020B0502020104020203" pitchFamily="34" charset="-18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50000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NÁBĚH PROVOZU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UDRŽOVÁNÍ PROVOZU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ROZŠIŘOVÁNÍ PROVOZU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2554735" y="437811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453317"/>
        <a:ext cx="1821967" cy="498410"/>
      </dsp:txXfrm>
    </dsp:sp>
    <dsp:sp modelId="{4349CBB9-077B-4866-8473-25E2446564DC}">
      <dsp:nvSpPr>
        <dsp:cNvPr id="0" name=""/>
        <dsp:cNvSpPr/>
      </dsp:nvSpPr>
      <dsp:spPr>
        <a:xfrm rot="19660923">
          <a:off x="4332656" y="42306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2972" y="419250"/>
        <a:ext cx="48454" cy="48454"/>
      </dsp:txXfrm>
    </dsp:sp>
    <dsp:sp modelId="{78951103-F5C3-4082-9508-A2F91C940962}">
      <dsp:nvSpPr>
        <dsp:cNvPr id="0" name=""/>
        <dsp:cNvSpPr/>
      </dsp:nvSpPr>
      <dsp:spPr>
        <a:xfrm>
          <a:off x="5226684" y="216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2843"/>
        <a:ext cx="4266134" cy="343179"/>
      </dsp:txXfrm>
    </dsp:sp>
    <dsp:sp modelId="{28DDFB9A-99B7-4C43-91F9-B86860AC8AD2}">
      <dsp:nvSpPr>
        <dsp:cNvPr id="0" name=""/>
        <dsp:cNvSpPr/>
      </dsp:nvSpPr>
      <dsp:spPr>
        <a:xfrm>
          <a:off x="4407714" y="682110"/>
          <a:ext cx="81896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1896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6725" y="682048"/>
        <a:ext cx="40948" cy="40948"/>
      </dsp:txXfrm>
    </dsp:sp>
    <dsp:sp modelId="{E16B42E8-F13B-4D35-8601-CD8F0D02C1F8}">
      <dsp:nvSpPr>
        <dsp:cNvPr id="0" name=""/>
        <dsp:cNvSpPr/>
      </dsp:nvSpPr>
      <dsp:spPr>
        <a:xfrm>
          <a:off x="5226684" y="52025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530933"/>
        <a:ext cx="4266134" cy="343179"/>
      </dsp:txXfrm>
    </dsp:sp>
    <dsp:sp modelId="{64A46FE9-DA66-4962-8EB6-709870CCBBED}">
      <dsp:nvSpPr>
        <dsp:cNvPr id="0" name=""/>
        <dsp:cNvSpPr/>
      </dsp:nvSpPr>
      <dsp:spPr>
        <a:xfrm rot="1939077">
          <a:off x="4332656" y="94115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2972" y="937340"/>
        <a:ext cx="48454" cy="48454"/>
      </dsp:txXfrm>
    </dsp:sp>
    <dsp:sp modelId="{DC9B9EDE-8BF8-4C2B-B627-5B07179EBC32}">
      <dsp:nvSpPr>
        <dsp:cNvPr id="0" name=""/>
        <dsp:cNvSpPr/>
      </dsp:nvSpPr>
      <dsp:spPr>
        <a:xfrm>
          <a:off x="5226684" y="103834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049023"/>
        <a:ext cx="4266134" cy="343179"/>
      </dsp:txXfrm>
    </dsp:sp>
    <dsp:sp modelId="{FF40921F-33E3-479F-BA02-AA7C2EEF0800}">
      <dsp:nvSpPr>
        <dsp:cNvPr id="0" name=""/>
        <dsp:cNvSpPr/>
      </dsp:nvSpPr>
      <dsp:spPr>
        <a:xfrm>
          <a:off x="2554735" y="2769217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2784723"/>
        <a:ext cx="1821967" cy="498410"/>
      </dsp:txXfrm>
    </dsp:sp>
    <dsp:sp modelId="{23B849F4-51C0-4C0B-AEDA-2668512AD833}">
      <dsp:nvSpPr>
        <dsp:cNvPr id="0" name=""/>
        <dsp:cNvSpPr/>
      </dsp:nvSpPr>
      <dsp:spPr>
        <a:xfrm rot="18179690">
          <a:off x="4065249" y="2382840"/>
          <a:ext cx="150390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0390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9602" y="2365655"/>
        <a:ext cx="75195" cy="75195"/>
      </dsp:txXfrm>
    </dsp:sp>
    <dsp:sp modelId="{86AB0315-26CD-4881-BE99-20C6C9F380F2}">
      <dsp:nvSpPr>
        <dsp:cNvPr id="0" name=""/>
        <dsp:cNvSpPr/>
      </dsp:nvSpPr>
      <dsp:spPr>
        <a:xfrm>
          <a:off x="5226684" y="1590311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600988"/>
        <a:ext cx="4266134" cy="343179"/>
      </dsp:txXfrm>
    </dsp:sp>
    <dsp:sp modelId="{6FB8B473-8DC2-4CA6-9AB0-DD42D4996C8F}">
      <dsp:nvSpPr>
        <dsp:cNvPr id="0" name=""/>
        <dsp:cNvSpPr/>
      </dsp:nvSpPr>
      <dsp:spPr>
        <a:xfrm rot="18990083">
          <a:off x="4252697" y="2624948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974" y="2617136"/>
        <a:ext cx="56450" cy="56450"/>
      </dsp:txXfrm>
    </dsp:sp>
    <dsp:sp modelId="{4BDFFA2E-BEA4-417A-AF0F-FDC7675735E3}">
      <dsp:nvSpPr>
        <dsp:cNvPr id="0" name=""/>
        <dsp:cNvSpPr/>
      </dsp:nvSpPr>
      <dsp:spPr>
        <a:xfrm>
          <a:off x="5226684" y="207452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085203"/>
        <a:ext cx="4266134" cy="343179"/>
      </dsp:txXfrm>
    </dsp:sp>
    <dsp:sp modelId="{3F824479-9A7B-43BB-823A-ED5EC284FAC8}">
      <dsp:nvSpPr>
        <dsp:cNvPr id="0" name=""/>
        <dsp:cNvSpPr/>
      </dsp:nvSpPr>
      <dsp:spPr>
        <a:xfrm rot="20546851">
          <a:off x="4387718" y="2883993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725" y="2882932"/>
        <a:ext cx="42948" cy="42948"/>
      </dsp:txXfrm>
    </dsp:sp>
    <dsp:sp modelId="{977CDCB6-3CB9-4D5D-9110-88DEAB30A0B8}">
      <dsp:nvSpPr>
        <dsp:cNvPr id="0" name=""/>
        <dsp:cNvSpPr/>
      </dsp:nvSpPr>
      <dsp:spPr>
        <a:xfrm>
          <a:off x="5226684" y="259261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603293"/>
        <a:ext cx="4266134" cy="343179"/>
      </dsp:txXfrm>
    </dsp:sp>
    <dsp:sp modelId="{888180D3-940D-4D45-B868-904C9ACC91B2}">
      <dsp:nvSpPr>
        <dsp:cNvPr id="0" name=""/>
        <dsp:cNvSpPr/>
      </dsp:nvSpPr>
      <dsp:spPr>
        <a:xfrm rot="1053149">
          <a:off x="4387718" y="3143038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5725" y="3141977"/>
        <a:ext cx="42948" cy="42948"/>
      </dsp:txXfrm>
    </dsp:sp>
    <dsp:sp modelId="{90E013BE-7ED6-4D14-BE52-ED930EE48764}">
      <dsp:nvSpPr>
        <dsp:cNvPr id="0" name=""/>
        <dsp:cNvSpPr/>
      </dsp:nvSpPr>
      <dsp:spPr>
        <a:xfrm>
          <a:off x="5226684" y="311070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121384"/>
        <a:ext cx="4266134" cy="343179"/>
      </dsp:txXfrm>
    </dsp:sp>
    <dsp:sp modelId="{BDF4E8D7-0440-4F6E-AEF1-FFDC2CAD45FB}">
      <dsp:nvSpPr>
        <dsp:cNvPr id="0" name=""/>
        <dsp:cNvSpPr/>
      </dsp:nvSpPr>
      <dsp:spPr>
        <a:xfrm rot="2609917">
          <a:off x="4252697" y="3402083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974" y="3394271"/>
        <a:ext cx="56450" cy="56450"/>
      </dsp:txXfrm>
    </dsp:sp>
    <dsp:sp modelId="{B3E40652-2939-4AC3-A361-82A470B61F78}">
      <dsp:nvSpPr>
        <dsp:cNvPr id="0" name=""/>
        <dsp:cNvSpPr/>
      </dsp:nvSpPr>
      <dsp:spPr>
        <a:xfrm>
          <a:off x="5226684" y="362879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639474"/>
        <a:ext cx="4266134" cy="343179"/>
      </dsp:txXfrm>
    </dsp:sp>
    <dsp:sp modelId="{F5927126-8203-4BDF-9A06-782E682AD77A}">
      <dsp:nvSpPr>
        <dsp:cNvPr id="0" name=""/>
        <dsp:cNvSpPr/>
      </dsp:nvSpPr>
      <dsp:spPr>
        <a:xfrm rot="3461693">
          <a:off x="4050988" y="3661128"/>
          <a:ext cx="1532422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2422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8889" y="3643230"/>
        <a:ext cx="76621" cy="76621"/>
      </dsp:txXfrm>
    </dsp:sp>
    <dsp:sp modelId="{77932986-4EF0-4C3B-9707-4D1105A2D6C9}">
      <dsp:nvSpPr>
        <dsp:cNvPr id="0" name=""/>
        <dsp:cNvSpPr/>
      </dsp:nvSpPr>
      <dsp:spPr>
        <a:xfrm>
          <a:off x="5226684" y="414688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4157564"/>
        <a:ext cx="4266134" cy="3431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083829" y="62287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644939"/>
        <a:ext cx="2592127" cy="709092"/>
      </dsp:txXfrm>
    </dsp:sp>
    <dsp:sp modelId="{4349CBB9-077B-4866-8473-25E2446564DC}">
      <dsp:nvSpPr>
        <dsp:cNvPr id="0" name=""/>
        <dsp:cNvSpPr/>
      </dsp:nvSpPr>
      <dsp:spPr>
        <a:xfrm rot="19660923">
          <a:off x="3613292" y="610527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8187" y="596471"/>
        <a:ext cx="68936" cy="68936"/>
      </dsp:txXfrm>
    </dsp:sp>
    <dsp:sp modelId="{78951103-F5C3-4082-9508-A2F91C940962}">
      <dsp:nvSpPr>
        <dsp:cNvPr id="0" name=""/>
        <dsp:cNvSpPr/>
      </dsp:nvSpPr>
      <dsp:spPr>
        <a:xfrm>
          <a:off x="4885233" y="3081"/>
          <a:ext cx="6099845" cy="518624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00423" y="18271"/>
        <a:ext cx="6069465" cy="488244"/>
      </dsp:txXfrm>
    </dsp:sp>
    <dsp:sp modelId="{28DDFB9A-99B7-4C43-91F9-B86860AC8AD2}">
      <dsp:nvSpPr>
        <dsp:cNvPr id="0" name=""/>
        <dsp:cNvSpPr/>
      </dsp:nvSpPr>
      <dsp:spPr>
        <a:xfrm>
          <a:off x="3720078" y="979072"/>
          <a:ext cx="1165154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5154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3527" y="970356"/>
        <a:ext cx="58257" cy="58257"/>
      </dsp:txXfrm>
    </dsp:sp>
    <dsp:sp modelId="{E16B42E8-F13B-4D35-8601-CD8F0D02C1F8}">
      <dsp:nvSpPr>
        <dsp:cNvPr id="0" name=""/>
        <dsp:cNvSpPr/>
      </dsp:nvSpPr>
      <dsp:spPr>
        <a:xfrm>
          <a:off x="4885233" y="740173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755363"/>
        <a:ext cx="6069465" cy="488244"/>
      </dsp:txXfrm>
    </dsp:sp>
    <dsp:sp modelId="{64A46FE9-DA66-4962-8EB6-709870CCBBED}">
      <dsp:nvSpPr>
        <dsp:cNvPr id="0" name=""/>
        <dsp:cNvSpPr/>
      </dsp:nvSpPr>
      <dsp:spPr>
        <a:xfrm rot="1939077">
          <a:off x="3613292" y="1347618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8187" y="1333562"/>
        <a:ext cx="68936" cy="68936"/>
      </dsp:txXfrm>
    </dsp:sp>
    <dsp:sp modelId="{DC9B9EDE-8BF8-4C2B-B627-5B07179EBC32}">
      <dsp:nvSpPr>
        <dsp:cNvPr id="0" name=""/>
        <dsp:cNvSpPr/>
      </dsp:nvSpPr>
      <dsp:spPr>
        <a:xfrm>
          <a:off x="4885233" y="1477264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1492454"/>
        <a:ext cx="6069465" cy="488244"/>
      </dsp:txXfrm>
    </dsp:sp>
    <dsp:sp modelId="{FF40921F-33E3-479F-BA02-AA7C2EEF0800}">
      <dsp:nvSpPr>
        <dsp:cNvPr id="0" name=""/>
        <dsp:cNvSpPr/>
      </dsp:nvSpPr>
      <dsp:spPr>
        <a:xfrm>
          <a:off x="1083829" y="393978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3961849"/>
        <a:ext cx="2592127" cy="709092"/>
      </dsp:txXfrm>
    </dsp:sp>
    <dsp:sp modelId="{23B849F4-51C0-4C0B-AEDA-2668512AD833}">
      <dsp:nvSpPr>
        <dsp:cNvPr id="0" name=""/>
        <dsp:cNvSpPr/>
      </dsp:nvSpPr>
      <dsp:spPr>
        <a:xfrm rot="18138307">
          <a:off x="3212560" y="3374619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48151" y="3340527"/>
        <a:ext cx="109009" cy="109009"/>
      </dsp:txXfrm>
    </dsp:sp>
    <dsp:sp modelId="{86AB0315-26CD-4881-BE99-20C6C9F380F2}">
      <dsp:nvSpPr>
        <dsp:cNvPr id="0" name=""/>
        <dsp:cNvSpPr/>
      </dsp:nvSpPr>
      <dsp:spPr>
        <a:xfrm>
          <a:off x="4885233" y="2214355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229545"/>
        <a:ext cx="6069465" cy="488244"/>
      </dsp:txXfrm>
    </dsp:sp>
    <dsp:sp modelId="{6FB8B473-8DC2-4CA6-9AB0-DD42D4996C8F}">
      <dsp:nvSpPr>
        <dsp:cNvPr id="0" name=""/>
        <dsp:cNvSpPr/>
      </dsp:nvSpPr>
      <dsp:spPr>
        <a:xfrm rot="18990083">
          <a:off x="3499534" y="3743164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2499" y="3723421"/>
        <a:ext cx="80312" cy="80312"/>
      </dsp:txXfrm>
    </dsp:sp>
    <dsp:sp modelId="{4BDFFA2E-BEA4-417A-AF0F-FDC7675735E3}">
      <dsp:nvSpPr>
        <dsp:cNvPr id="0" name=""/>
        <dsp:cNvSpPr/>
      </dsp:nvSpPr>
      <dsp:spPr>
        <a:xfrm>
          <a:off x="4885233" y="2951446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966636"/>
        <a:ext cx="6069465" cy="488244"/>
      </dsp:txXfrm>
    </dsp:sp>
    <dsp:sp modelId="{3F824479-9A7B-43BB-823A-ED5EC284FAC8}">
      <dsp:nvSpPr>
        <dsp:cNvPr id="0" name=""/>
        <dsp:cNvSpPr/>
      </dsp:nvSpPr>
      <dsp:spPr>
        <a:xfrm rot="20546851">
          <a:off x="3691630" y="4111710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104" y="4101571"/>
        <a:ext cx="61102" cy="61102"/>
      </dsp:txXfrm>
    </dsp:sp>
    <dsp:sp modelId="{977CDCB6-3CB9-4D5D-9110-88DEAB30A0B8}">
      <dsp:nvSpPr>
        <dsp:cNvPr id="0" name=""/>
        <dsp:cNvSpPr/>
      </dsp:nvSpPr>
      <dsp:spPr>
        <a:xfrm>
          <a:off x="4885233" y="3688537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3703727"/>
        <a:ext cx="6069465" cy="488244"/>
      </dsp:txXfrm>
    </dsp:sp>
    <dsp:sp modelId="{888180D3-940D-4D45-B868-904C9ACC91B2}">
      <dsp:nvSpPr>
        <dsp:cNvPr id="0" name=""/>
        <dsp:cNvSpPr/>
      </dsp:nvSpPr>
      <dsp:spPr>
        <a:xfrm rot="1053149">
          <a:off x="3691630" y="4480256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2104" y="4470117"/>
        <a:ext cx="61102" cy="61102"/>
      </dsp:txXfrm>
    </dsp:sp>
    <dsp:sp modelId="{90E013BE-7ED6-4D14-BE52-ED930EE48764}">
      <dsp:nvSpPr>
        <dsp:cNvPr id="0" name=""/>
        <dsp:cNvSpPr/>
      </dsp:nvSpPr>
      <dsp:spPr>
        <a:xfrm>
          <a:off x="4885233" y="4425629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4440819"/>
        <a:ext cx="6069465" cy="488244"/>
      </dsp:txXfrm>
    </dsp:sp>
    <dsp:sp modelId="{BDF4E8D7-0440-4F6E-AEF1-FFDC2CAD45FB}">
      <dsp:nvSpPr>
        <dsp:cNvPr id="0" name=""/>
        <dsp:cNvSpPr/>
      </dsp:nvSpPr>
      <dsp:spPr>
        <a:xfrm rot="2609917">
          <a:off x="3499534" y="4848801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2499" y="4829058"/>
        <a:ext cx="80312" cy="80312"/>
      </dsp:txXfrm>
    </dsp:sp>
    <dsp:sp modelId="{B3E40652-2939-4AC3-A361-82A470B61F78}">
      <dsp:nvSpPr>
        <dsp:cNvPr id="0" name=""/>
        <dsp:cNvSpPr/>
      </dsp:nvSpPr>
      <dsp:spPr>
        <a:xfrm>
          <a:off x="4885233" y="5162720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177910"/>
        <a:ext cx="6069465" cy="488244"/>
      </dsp:txXfrm>
    </dsp:sp>
    <dsp:sp modelId="{F5927126-8203-4BDF-9A06-782E682AD77A}">
      <dsp:nvSpPr>
        <dsp:cNvPr id="0" name=""/>
        <dsp:cNvSpPr/>
      </dsp:nvSpPr>
      <dsp:spPr>
        <a:xfrm rot="3461693">
          <a:off x="3212560" y="5217347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248151" y="5183255"/>
        <a:ext cx="109009" cy="109009"/>
      </dsp:txXfrm>
    </dsp:sp>
    <dsp:sp modelId="{77932986-4EF0-4C3B-9707-4D1105A2D6C9}">
      <dsp:nvSpPr>
        <dsp:cNvPr id="0" name=""/>
        <dsp:cNvSpPr/>
      </dsp:nvSpPr>
      <dsp:spPr>
        <a:xfrm>
          <a:off x="4885233" y="5899811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915001"/>
        <a:ext cx="6069465" cy="48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i="1" u="none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700" b="1" i="1" u="none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219831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KONTRAKCE DODÁVEK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ZPRACOVÁNÍ REALIZAČNÍ DOKUMENTACE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REALIZACE PROJEKTU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OVĚŘOVÁNÍ A PŘEJÍMKA PROJEKTU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NÁBĚH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UDRŽOVÁNÍ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ROZŠIŘOVÁNÍ PROVOZU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SOUHRNNÝ PŘEHLED VÝSLEDKŮ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29276" y="29276"/>
        <a:ext cx="2599288" cy="941001"/>
      </dsp:txXfrm>
    </dsp:sp>
    <dsp:sp modelId="{2348BCB5-39AB-4AFF-AADB-06C3496F90E0}">
      <dsp:nvSpPr>
        <dsp:cNvPr id="0" name=""/>
        <dsp:cNvSpPr/>
      </dsp:nvSpPr>
      <dsp:spPr>
        <a:xfrm>
          <a:off x="283380" y="113838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ZDŮVODNĚNÍ A ZÁKLADNÍ IDEA PROJEKTU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312656" y="1167656"/>
        <a:ext cx="2803190" cy="941001"/>
      </dsp:txXfrm>
    </dsp:sp>
    <dsp:sp modelId="{41E8EE6A-CDB1-4B68-AB26-AA403FE6C1E6}">
      <dsp:nvSpPr>
        <dsp:cNvPr id="0" name=""/>
        <dsp:cNvSpPr/>
      </dsp:nvSpPr>
      <dsp:spPr>
        <a:xfrm>
          <a:off x="566760" y="227676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ANALÝZA TRHU A OBCHODNI STRATEGIE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596036" y="2306036"/>
        <a:ext cx="2803190" cy="941001"/>
      </dsp:txXfrm>
    </dsp:sp>
    <dsp:sp modelId="{C1F0267A-A88F-4A37-ACA1-8BE1C4E67EA9}">
      <dsp:nvSpPr>
        <dsp:cNvPr id="0" name=""/>
        <dsp:cNvSpPr/>
      </dsp:nvSpPr>
      <dsp:spPr>
        <a:xfrm>
          <a:off x="850141" y="341514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HMOTNE VSTUPY A JEJICH DODAVKY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879417" y="3444417"/>
        <a:ext cx="2803190" cy="941001"/>
      </dsp:txXfrm>
    </dsp:sp>
    <dsp:sp modelId="{C8F1DE82-32D0-400C-8247-C1D63C33094A}">
      <dsp:nvSpPr>
        <dsp:cNvPr id="0" name=""/>
        <dsp:cNvSpPr/>
      </dsp:nvSpPr>
      <dsp:spPr>
        <a:xfrm>
          <a:off x="1133521" y="455352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LOKALIZACE A PROSTŘEDÍ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1162797" y="4582797"/>
        <a:ext cx="2803190" cy="941001"/>
      </dsp:txXfrm>
    </dsp:sp>
    <dsp:sp modelId="{4067FE43-8EC3-4692-A0F7-1BECEBF6C1E9}">
      <dsp:nvSpPr>
        <dsp:cNvPr id="0" name=""/>
        <dsp:cNvSpPr/>
      </dsp:nvSpPr>
      <dsp:spPr>
        <a:xfrm>
          <a:off x="3145122" y="73022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291307" y="730229"/>
        <a:ext cx="357339" cy="488906"/>
      </dsp:txXfrm>
    </dsp:sp>
    <dsp:sp modelId="{35C4B5D4-E42C-41A2-BC62-DB330BEB0D62}">
      <dsp:nvSpPr>
        <dsp:cNvPr id="0" name=""/>
        <dsp:cNvSpPr/>
      </dsp:nvSpPr>
      <dsp:spPr>
        <a:xfrm>
          <a:off x="3428503" y="186860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574688" y="1868609"/>
        <a:ext cx="357339" cy="488906"/>
      </dsp:txXfrm>
    </dsp:sp>
    <dsp:sp modelId="{9AD3E66D-9950-48C7-88FE-1FD16C97F909}">
      <dsp:nvSpPr>
        <dsp:cNvPr id="0" name=""/>
        <dsp:cNvSpPr/>
      </dsp:nvSpPr>
      <dsp:spPr>
        <a:xfrm>
          <a:off x="3711883" y="2990330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3858068" y="2990330"/>
        <a:ext cx="357339" cy="488906"/>
      </dsp:txXfrm>
    </dsp:sp>
    <dsp:sp modelId="{6B49ECE8-185A-4584-B84E-A56274890036}">
      <dsp:nvSpPr>
        <dsp:cNvPr id="0" name=""/>
        <dsp:cNvSpPr/>
      </dsp:nvSpPr>
      <dsp:spPr>
        <a:xfrm>
          <a:off x="3995263" y="4139817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>
            <a:latin typeface="Gill Sans MT" panose="020B0502020104020203" pitchFamily="34" charset="-18"/>
          </a:endParaRPr>
        </a:p>
      </dsp:txBody>
      <dsp:txXfrm>
        <a:off x="4141448" y="4139817"/>
        <a:ext cx="357339" cy="488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TECHNICKY PROJEKT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29245" y="29245"/>
        <a:ext cx="2596525" cy="940001"/>
      </dsp:txXfrm>
    </dsp:sp>
    <dsp:sp modelId="{2348BCB5-39AB-4AFF-AADB-06C3496F90E0}">
      <dsp:nvSpPr>
        <dsp:cNvPr id="0" name=""/>
        <dsp:cNvSpPr/>
      </dsp:nvSpPr>
      <dsp:spPr>
        <a:xfrm>
          <a:off x="283079" y="113717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12324" y="1166415"/>
        <a:ext cx="2800210" cy="940001"/>
      </dsp:txXfrm>
    </dsp:sp>
    <dsp:sp modelId="{41E8EE6A-CDB1-4B68-AB26-AA403FE6C1E6}">
      <dsp:nvSpPr>
        <dsp:cNvPr id="0" name=""/>
        <dsp:cNvSpPr/>
      </dsp:nvSpPr>
      <dsp:spPr>
        <a:xfrm>
          <a:off x="566158" y="227434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POTŘEBNÉ LIDSKÉ ZDROJE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595403" y="2303585"/>
        <a:ext cx="2800210" cy="940001"/>
      </dsp:txXfrm>
    </dsp:sp>
    <dsp:sp modelId="{C1F0267A-A88F-4A37-ACA1-8BE1C4E67EA9}">
      <dsp:nvSpPr>
        <dsp:cNvPr id="0" name=""/>
        <dsp:cNvSpPr/>
      </dsp:nvSpPr>
      <dsp:spPr>
        <a:xfrm>
          <a:off x="849237" y="341151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878482" y="3440756"/>
        <a:ext cx="2800210" cy="940001"/>
      </dsp:txXfrm>
    </dsp:sp>
    <dsp:sp modelId="{C8F1DE82-32D0-400C-8247-C1D63C33094A}">
      <dsp:nvSpPr>
        <dsp:cNvPr id="0" name=""/>
        <dsp:cNvSpPr/>
      </dsp:nvSpPr>
      <dsp:spPr>
        <a:xfrm>
          <a:off x="1132316" y="454868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kern="120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kern="1200" dirty="0">
            <a:latin typeface="Gill Sans MT" panose="020B0502020104020203" pitchFamily="34" charset="-18"/>
          </a:endParaRPr>
        </a:p>
      </dsp:txBody>
      <dsp:txXfrm>
        <a:off x="1161561" y="4577926"/>
        <a:ext cx="2800210" cy="940001"/>
      </dsp:txXfrm>
    </dsp:sp>
    <dsp:sp modelId="{4067FE43-8EC3-4692-A0F7-1BECEBF6C1E9}">
      <dsp:nvSpPr>
        <dsp:cNvPr id="0" name=""/>
        <dsp:cNvSpPr/>
      </dsp:nvSpPr>
      <dsp:spPr>
        <a:xfrm>
          <a:off x="3141780" y="72945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287809" y="729453"/>
        <a:ext cx="356961" cy="488387"/>
      </dsp:txXfrm>
    </dsp:sp>
    <dsp:sp modelId="{35C4B5D4-E42C-41A2-BC62-DB330BEB0D62}">
      <dsp:nvSpPr>
        <dsp:cNvPr id="0" name=""/>
        <dsp:cNvSpPr/>
      </dsp:nvSpPr>
      <dsp:spPr>
        <a:xfrm>
          <a:off x="3424859" y="186662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570888" y="1866623"/>
        <a:ext cx="356961" cy="488387"/>
      </dsp:txXfrm>
    </dsp:sp>
    <dsp:sp modelId="{9AD3E66D-9950-48C7-88FE-1FD16C97F909}">
      <dsp:nvSpPr>
        <dsp:cNvPr id="0" name=""/>
        <dsp:cNvSpPr/>
      </dsp:nvSpPr>
      <dsp:spPr>
        <a:xfrm>
          <a:off x="3707938" y="2987152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3853967" y="2987152"/>
        <a:ext cx="356961" cy="488387"/>
      </dsp:txXfrm>
    </dsp:sp>
    <dsp:sp modelId="{6B49ECE8-185A-4584-B84E-A56274890036}">
      <dsp:nvSpPr>
        <dsp:cNvPr id="0" name=""/>
        <dsp:cNvSpPr/>
      </dsp:nvSpPr>
      <dsp:spPr>
        <a:xfrm>
          <a:off x="3991017" y="4135417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Gill Sans MT" panose="020B0502020104020203" pitchFamily="34" charset="-18"/>
          </a:endParaRPr>
        </a:p>
      </dsp:txBody>
      <dsp:txXfrm>
        <a:off x="4137046" y="4135417"/>
        <a:ext cx="356961" cy="488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F7F5-ABDC-4E62-96DF-8F3F80FD9642}">
      <dsp:nvSpPr>
        <dsp:cNvPr id="0" name=""/>
        <dsp:cNvSpPr/>
      </dsp:nvSpPr>
      <dsp:spPr>
        <a:xfrm>
          <a:off x="43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FINANČNÍ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(KOMERČNÍ) ANALÝZA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3" y="19184"/>
        <a:ext cx="4205576" cy="892800"/>
      </dsp:txXfrm>
    </dsp:sp>
    <dsp:sp modelId="{69FF05F0-A8AA-4C47-BCE5-973C995068C6}">
      <dsp:nvSpPr>
        <dsp:cNvPr id="0" name=""/>
        <dsp:cNvSpPr/>
      </dsp:nvSpPr>
      <dsp:spPr>
        <a:xfrm>
          <a:off x="43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3" y="911984"/>
        <a:ext cx="4205576" cy="2345430"/>
      </dsp:txXfrm>
    </dsp:sp>
    <dsp:sp modelId="{3159425C-E167-4202-917A-5F57B9A1A44A}">
      <dsp:nvSpPr>
        <dsp:cNvPr id="0" name=""/>
        <dsp:cNvSpPr/>
      </dsp:nvSpPr>
      <dsp:spPr>
        <a:xfrm>
          <a:off x="4794400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EKONOMICKÉ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794400" y="19184"/>
        <a:ext cx="4205576" cy="892800"/>
      </dsp:txXfrm>
    </dsp:sp>
    <dsp:sp modelId="{8C061BE2-E6F6-4CCF-9133-9E08CEB0F360}">
      <dsp:nvSpPr>
        <dsp:cNvPr id="0" name=""/>
        <dsp:cNvSpPr/>
      </dsp:nvSpPr>
      <dsp:spPr>
        <a:xfrm>
          <a:off x="4794400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794400" y="911984"/>
        <a:ext cx="4205576" cy="2345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79025-AB0C-4E44-8BD7-E7F5FDEF1B94}">
      <dsp:nvSpPr>
        <dsp:cNvPr id="0" name=""/>
        <dsp:cNvSpPr/>
      </dsp:nvSpPr>
      <dsp:spPr>
        <a:xfrm>
          <a:off x="0" y="290925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9FA46-B09A-4A1C-A1A2-BBC0C648C504}">
      <dsp:nvSpPr>
        <dsp:cNvPr id="0" name=""/>
        <dsp:cNvSpPr/>
      </dsp:nvSpPr>
      <dsp:spPr>
        <a:xfrm>
          <a:off x="197484" y="84285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CELKOVÝ PŘEHLED PARAMETRŮ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04460"/>
        <a:ext cx="2724438" cy="372930"/>
      </dsp:txXfrm>
    </dsp:sp>
    <dsp:sp modelId="{51467822-E989-46A2-8BDC-F216A5BA4020}">
      <dsp:nvSpPr>
        <dsp:cNvPr id="0" name=""/>
        <dsp:cNvSpPr/>
      </dsp:nvSpPr>
      <dsp:spPr>
        <a:xfrm>
          <a:off x="0" y="92596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87BEE-0311-41A1-BC2B-531546338FDA}">
      <dsp:nvSpPr>
        <dsp:cNvPr id="0" name=""/>
        <dsp:cNvSpPr/>
      </dsp:nvSpPr>
      <dsp:spPr>
        <a:xfrm>
          <a:off x="197484" y="71932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INVESTIČNÍ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739501"/>
        <a:ext cx="2724438" cy="372930"/>
      </dsp:txXfrm>
    </dsp:sp>
    <dsp:sp modelId="{4CB6B130-EC93-46B5-8E8A-EE018D2EB9E5}">
      <dsp:nvSpPr>
        <dsp:cNvPr id="0" name=""/>
        <dsp:cNvSpPr/>
      </dsp:nvSpPr>
      <dsp:spPr>
        <a:xfrm>
          <a:off x="0" y="156100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B672-CD84-4F61-85D6-F27A13A09B0E}">
      <dsp:nvSpPr>
        <dsp:cNvPr id="0" name=""/>
        <dsp:cNvSpPr/>
      </dsp:nvSpPr>
      <dsp:spPr>
        <a:xfrm>
          <a:off x="197484" y="135436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PROVOZNÍ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374541"/>
        <a:ext cx="2724438" cy="372930"/>
      </dsp:txXfrm>
    </dsp:sp>
    <dsp:sp modelId="{981F105C-2FC2-4DFE-A912-2CE8704865FE}">
      <dsp:nvSpPr>
        <dsp:cNvPr id="0" name=""/>
        <dsp:cNvSpPr/>
      </dsp:nvSpPr>
      <dsp:spPr>
        <a:xfrm>
          <a:off x="0" y="219604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8B294-AE1D-4166-9A78-42AD47333207}">
      <dsp:nvSpPr>
        <dsp:cNvPr id="0" name=""/>
        <dsp:cNvSpPr/>
      </dsp:nvSpPr>
      <dsp:spPr>
        <a:xfrm>
          <a:off x="197484" y="198940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TRŽBY Z REALIZOVANÉ PRODUKCE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2009581"/>
        <a:ext cx="272443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2CD0B-A8D2-4882-A50F-3F0B01A78936}">
      <dsp:nvSpPr>
        <dsp:cNvPr id="0" name=""/>
        <dsp:cNvSpPr/>
      </dsp:nvSpPr>
      <dsp:spPr>
        <a:xfrm>
          <a:off x="617874" y="1002"/>
          <a:ext cx="1845000" cy="661879"/>
        </a:xfrm>
        <a:prstGeom prst="rect">
          <a:avLst/>
        </a:prstGeom>
        <a:solidFill>
          <a:srgbClr val="1353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FINANCOVÁNÍ PROJEKTU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17874" y="1002"/>
        <a:ext cx="1845000" cy="661879"/>
      </dsp:txXfrm>
    </dsp:sp>
    <dsp:sp modelId="{80168991-F6F7-4DC7-8F3A-1B9245FD1DA3}">
      <dsp:nvSpPr>
        <dsp:cNvPr id="0" name=""/>
        <dsp:cNvSpPr/>
      </dsp:nvSpPr>
      <dsp:spPr>
        <a:xfrm>
          <a:off x="605691" y="695976"/>
          <a:ext cx="1869366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CASH FLOW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05691" y="695976"/>
        <a:ext cx="1869366" cy="661879"/>
      </dsp:txXfrm>
    </dsp:sp>
    <dsp:sp modelId="{538BF35E-AEA9-4F4A-869A-2A2F3FEFFFF4}">
      <dsp:nvSpPr>
        <dsp:cNvPr id="0" name=""/>
        <dsp:cNvSpPr/>
      </dsp:nvSpPr>
      <dsp:spPr>
        <a:xfrm>
          <a:off x="596165" y="1390949"/>
          <a:ext cx="1888417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ROZVAHA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596165" y="1390949"/>
        <a:ext cx="1888417" cy="661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9899"/>
          <a:ext cx="3860319" cy="99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ANALÝZA LIKVIDITY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07072" y="49899"/>
        <a:ext cx="3860319" cy="997984"/>
      </dsp:txXfrm>
    </dsp:sp>
    <dsp:sp modelId="{F552B506-DD53-41EE-B876-62E90F1071BD}">
      <dsp:nvSpPr>
        <dsp:cNvPr id="0" name=""/>
        <dsp:cNvSpPr/>
      </dsp:nvSpPr>
      <dsp:spPr>
        <a:xfrm>
          <a:off x="3056670" y="1047884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1097783"/>
          <a:ext cx="3860319" cy="99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07072" y="1097783"/>
        <a:ext cx="3860319" cy="997984"/>
      </dsp:txXfrm>
    </dsp:sp>
    <dsp:sp modelId="{E7945E3E-A088-49F7-B537-036A23457A30}">
      <dsp:nvSpPr>
        <dsp:cNvPr id="0" name=""/>
        <dsp:cNvSpPr/>
      </dsp:nvSpPr>
      <dsp:spPr>
        <a:xfrm>
          <a:off x="3056670" y="209576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195800" y="1885293"/>
          <a:ext cx="2406445" cy="53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FINANČNÍ UKAZATELE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195800" y="1885293"/>
        <a:ext cx="2406445" cy="536147"/>
      </dsp:txXfrm>
    </dsp:sp>
    <dsp:sp modelId="{F3B6DCB0-CF2B-43DB-AB4F-4B076733DC77}">
      <dsp:nvSpPr>
        <dsp:cNvPr id="0" name=""/>
        <dsp:cNvSpPr/>
      </dsp:nvSpPr>
      <dsp:spPr>
        <a:xfrm>
          <a:off x="3056670" y="2563631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51982" y="2662252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STATICKÉ PARAMETRY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51982" y="2662252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67A6-633D-4F3A-BAD8-C574103838F7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044F-66F2-4D9B-A8E9-C7E328A889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0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044F-66F2-4D9B-A8E9-C7E328A889C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8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9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3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4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9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5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4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159F-CCCF-41E2-8B92-E0799519B090}" type="datetimeFigureOut">
              <a:rPr lang="cs-CZ" smtClean="0"/>
              <a:t>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464C-219F-4778-90A9-FF451F997E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36348" y="5455829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PROGRAMY A PROJEKTY REGIONÁLNÍHO A LOKÁLNÍHO ROZVOJE</a:t>
            </a:r>
            <a:endParaRPr lang="cs-CZ" sz="4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734" y="1030288"/>
            <a:ext cx="5240551" cy="1836004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prof. RNDr. Milan Viturka, CSc</a:t>
            </a: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.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23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192000" cy="81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5250" y="-542924"/>
            <a:ext cx="12353925" cy="7915274"/>
          </a:xfrm>
          <a:prstGeom prst="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SAMOSTATNĚ ZOPAKOVAT:</a:t>
            </a:r>
          </a:p>
          <a:p>
            <a:pPr algn="ctr"/>
            <a:endParaRPr lang="cs-CZ" sz="6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CASH FLOW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VÝKAZ ZISKU A ZTRÁT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ROZVAHA</a:t>
            </a:r>
            <a:endParaRPr lang="cs-CZ" sz="6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2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72226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39" y="1933575"/>
            <a:ext cx="3036786" cy="733425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551575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884635" y="-449367"/>
            <a:ext cx="6857998" cy="7756733"/>
          </a:xfrm>
          <a:prstGeom prst="wedgeRectCallout">
            <a:avLst>
              <a:gd name="adj1" fmla="val -16389"/>
              <a:gd name="adj2" fmla="val 62764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/>
          <a:lstStyle/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                            ZDROJEM INFORMACÍ </a:t>
            </a:r>
            <a:r>
              <a:rPr lang="cs-CZ" sz="1000" dirty="0">
                <a:latin typeface="Gill Sans MT" panose="020B0502020104020203" pitchFamily="34" charset="-18"/>
              </a:rPr>
              <a:t>PRO TUTO OBLAST ANALÝZY JE CASH FLOW PRO FINANČNÍ </a:t>
            </a:r>
            <a:r>
              <a:rPr lang="cs-CZ" sz="1000" dirty="0" smtClean="0">
                <a:latin typeface="Gill Sans MT" panose="020B0502020104020203" pitchFamily="34" charset="-18"/>
              </a:rPr>
              <a:t>PLÁNOVÁNÍ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CASH </a:t>
            </a:r>
            <a:r>
              <a:rPr lang="cs-CZ" sz="1000" dirty="0">
                <a:latin typeface="Gill Sans MT" panose="020B0502020104020203" pitchFamily="34" charset="-18"/>
              </a:rPr>
              <a:t>FLOW MŮŽE BÝT </a:t>
            </a:r>
            <a:r>
              <a:rPr lang="cs-CZ" sz="1000" dirty="0" smtClean="0">
                <a:latin typeface="Gill Sans MT" panose="020B0502020104020203" pitchFamily="34" charset="-18"/>
              </a:rPr>
              <a:t>ZÁPORNÉ,  </a:t>
            </a:r>
            <a:r>
              <a:rPr lang="cs-CZ" sz="1000" dirty="0">
                <a:latin typeface="Gill Sans MT" panose="020B0502020104020203" pitchFamily="34" charset="-18"/>
              </a:rPr>
              <a:t>POMÍJÍ TEDY KRÁTKODOBÉ </a:t>
            </a:r>
            <a:r>
              <a:rPr lang="cs-CZ" sz="1000" dirty="0" smtClean="0">
                <a:latin typeface="Gill Sans MT" panose="020B0502020104020203" pitchFamily="34" charset="-18"/>
              </a:rPr>
              <a:t>VÝKYVY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86" y="1671638"/>
            <a:ext cx="47180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808" y="1175657"/>
            <a:ext cx="3200400" cy="494523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8732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 rot="5400000">
            <a:off x="8115625" y="464635"/>
            <a:ext cx="2698047" cy="3258911"/>
          </a:xfrm>
          <a:prstGeom prst="wedgeRectCallout">
            <a:avLst>
              <a:gd name="adj1" fmla="val -21128"/>
              <a:gd name="adj2" fmla="val 62390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 anchorCtr="1"/>
          <a:lstStyle/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SOLVENTNOST VS. LIKVIDITA</a:t>
            </a:r>
          </a:p>
        </p:txBody>
      </p:sp>
    </p:spTree>
    <p:extLst>
      <p:ext uri="{BB962C8B-B14F-4D97-AF65-F5344CB8AC3E}">
        <p14:creationId xmlns:p14="http://schemas.microsoft.com/office/powerpoint/2010/main" val="357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016" y="1938528"/>
            <a:ext cx="3462528" cy="719328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28894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079557" y="-787717"/>
            <a:ext cx="3810000" cy="11481434"/>
          </a:xfrm>
          <a:prstGeom prst="wedgeRectCallout">
            <a:avLst>
              <a:gd name="adj1" fmla="val -57029"/>
              <a:gd name="adj2" fmla="val 1450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0" tIns="180000" bIns="360000"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JAK </a:t>
            </a:r>
            <a:r>
              <a:rPr lang="cs-CZ" sz="1000" dirty="0">
                <a:latin typeface="Gill Sans MT" panose="020B0502020104020203" pitchFamily="34" charset="-18"/>
              </a:rPr>
              <a:t>OVLIVŇUJE STRUKTURA KAPITÁLU ŽIVOTASCHOPNOST </a:t>
            </a:r>
            <a:r>
              <a:rPr lang="cs-CZ" sz="1000" dirty="0" smtClean="0">
                <a:latin typeface="Gill Sans MT" panose="020B0502020104020203" pitchFamily="34" charset="-18"/>
              </a:rPr>
              <a:t>PROJEKTU VNITŘNÍ </a:t>
            </a:r>
            <a:r>
              <a:rPr lang="cs-CZ" sz="1000" dirty="0">
                <a:latin typeface="Gill Sans MT" panose="020B0502020104020203" pitchFamily="34" charset="-18"/>
              </a:rPr>
              <a:t>/ VNĚJŠÍ FINANCOVÁNÍ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>
                <a:latin typeface="Gill Sans MT" panose="020B0502020104020203" pitchFamily="34" charset="-18"/>
              </a:rPr>
              <a:t>VLASTNÍ / CIZÍ (z hlediska rozvahy) </a:t>
            </a:r>
            <a:r>
              <a:rPr lang="cs-CZ" sz="1000" dirty="0" smtClean="0">
                <a:latin typeface="Gill Sans MT" panose="020B0502020104020203" pitchFamily="34" charset="-18"/>
              </a:rPr>
              <a:t>FINANCOVÁNÍ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DLOUHODOBÝ </a:t>
            </a:r>
            <a:r>
              <a:rPr lang="cs-CZ" sz="1000" dirty="0">
                <a:latin typeface="Gill Sans MT" panose="020B0502020104020203" pitchFamily="34" charset="-18"/>
              </a:rPr>
              <a:t>/ KRÁTKODOBÝ KAPITÁL</a:t>
            </a:r>
          </a:p>
        </p:txBody>
      </p:sp>
    </p:spTree>
    <p:extLst>
      <p:ext uri="{BB962C8B-B14F-4D97-AF65-F5344CB8AC3E}">
        <p14:creationId xmlns:p14="http://schemas.microsoft.com/office/powerpoint/2010/main" val="857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8976" y="2962656"/>
            <a:ext cx="3425952" cy="512064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2791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424928" y="84217"/>
            <a:ext cx="4292904" cy="1881829"/>
          </a:xfrm>
          <a:prstGeom prst="wedgeRectCallout">
            <a:avLst>
              <a:gd name="adj1" fmla="val -67421"/>
              <a:gd name="adj2" fmla="val 83122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BĚŽNÁ MÍRA LIKVIDITY</a:t>
            </a:r>
            <a:r>
              <a:rPr lang="cs-CZ" sz="1000" dirty="0" smtClean="0"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BĚŽNÁ AKTIVA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BĚŽNÉ ZÁVAZKY </a:t>
            </a: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ZPŘÍSNĚNÁ MÍRA LIKVIDITY</a:t>
            </a:r>
          </a:p>
          <a:p>
            <a:pPr algn="ctr"/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BĚŽNÁ AKTIVA-ZÁSOBY</a:t>
            </a:r>
          </a:p>
          <a:p>
            <a:pPr algn="ctr"/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BĚŽNÉ ZÁVAZKY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80416" y="109854"/>
            <a:ext cx="6522720" cy="1881829"/>
          </a:xfrm>
          <a:prstGeom prst="wedgeRectCallout">
            <a:avLst>
              <a:gd name="adj1" fmla="val 35134"/>
              <a:gd name="adj2" fmla="val 8441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ZADLUŽENOST VLASTNÍHO KAPITÁLU</a:t>
            </a:r>
            <a:r>
              <a:rPr lang="cs-CZ" sz="1000" dirty="0">
                <a:latin typeface="Gill Sans MT" panose="020B0502020104020203" pitchFamily="34" charset="-18"/>
              </a:rPr>
              <a:t> 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DLOUHODOBÝ DLUH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VLASTNÍ KAPITÁL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662672" y="2404533"/>
            <a:ext cx="4462272" cy="2140563"/>
          </a:xfrm>
          <a:prstGeom prst="wedgeRectCallout">
            <a:avLst>
              <a:gd name="adj1" fmla="val -53095"/>
              <a:gd name="adj2" fmla="val -1470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POKRYTÍ DLUHU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DLOUHODOBÝ DLUH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ČISTÉ </a:t>
            </a:r>
            <a:r>
              <a:rPr lang="cs-CZ" sz="1000" dirty="0">
                <a:latin typeface="Gill Sans MT" panose="020B0502020104020203" pitchFamily="34" charset="-18"/>
              </a:rPr>
              <a:t>CASH FLOW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050943" y="4536979"/>
            <a:ext cx="6206905" cy="2008749"/>
          </a:xfrm>
          <a:prstGeom prst="wedgeRectCallout">
            <a:avLst>
              <a:gd name="adj1" fmla="val 28559"/>
              <a:gd name="adj2" fmla="val -10929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>
                <a:solidFill>
                  <a:srgbClr val="B3DDE4"/>
                </a:solidFill>
                <a:latin typeface="Gill Sans MT" panose="020B0502020104020203" pitchFamily="34" charset="-18"/>
              </a:rPr>
              <a:t>POKRYTÍ DLUHOVÉ SLUŽBY</a:t>
            </a:r>
          </a:p>
          <a:p>
            <a:pPr algn="ctr"/>
            <a:r>
              <a:rPr lang="cs-CZ" sz="1000" b="1" dirty="0">
                <a:latin typeface="Gill Sans MT" panose="020B0502020104020203" pitchFamily="34" charset="-18"/>
              </a:rPr>
              <a:t>ČISTÉ CASH FLOW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DLUHOVÁ SLUŽBA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6931" y="2663267"/>
            <a:ext cx="3785491" cy="1881829"/>
          </a:xfrm>
          <a:prstGeom prst="wedgeRectCallout">
            <a:avLst>
              <a:gd name="adj1" fmla="val 53677"/>
              <a:gd name="adj2" fmla="val -16651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„</a:t>
            </a:r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PŘEOBCHODOVÁNÍ“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POHLEDÁVKY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BĚŽNÉ ZÁVAZKY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9472" y="1158240"/>
            <a:ext cx="5181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86428" y="969085"/>
            <a:ext cx="354177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7193" y="3688896"/>
            <a:ext cx="2944965" cy="1115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28248" y="3522898"/>
            <a:ext cx="38892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18787" y="5568616"/>
            <a:ext cx="37795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qual 35"/>
          <p:cNvSpPr/>
          <p:nvPr/>
        </p:nvSpPr>
        <p:spPr>
          <a:xfrm>
            <a:off x="676947" y="105774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Equal 37"/>
          <p:cNvSpPr/>
          <p:nvPr/>
        </p:nvSpPr>
        <p:spPr>
          <a:xfrm>
            <a:off x="7520791" y="105774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Equal 38"/>
          <p:cNvSpPr/>
          <p:nvPr/>
        </p:nvSpPr>
        <p:spPr>
          <a:xfrm>
            <a:off x="7699411" y="347785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72033" y="1586275"/>
            <a:ext cx="5147937" cy="4771795"/>
            <a:chOff x="6908861" y="2207669"/>
            <a:chExt cx="4485589" cy="3926274"/>
          </a:xfrm>
        </p:grpSpPr>
        <p:sp>
          <p:nvSpPr>
            <p:cNvPr id="13" name="Rectangular Callout 12"/>
            <p:cNvSpPr/>
            <p:nvPr/>
          </p:nvSpPr>
          <p:spPr>
            <a:xfrm>
              <a:off x="6908861" y="4812124"/>
              <a:ext cx="4485589" cy="1321819"/>
            </a:xfrm>
            <a:prstGeom prst="wedgeRectCallout">
              <a:avLst>
                <a:gd name="adj1" fmla="val -68065"/>
                <a:gd name="adj2" fmla="val -102820"/>
              </a:avLst>
            </a:prstGeom>
            <a:solidFill>
              <a:schemeClr val="tx1">
                <a:lumMod val="50000"/>
                <a:lumOff val="50000"/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</a:t>
              </a:r>
            </a:p>
            <a:p>
              <a:pPr algn="ctr"/>
              <a:r>
                <a:rPr lang="cs-CZ" sz="1000" dirty="0">
                  <a:solidFill>
                    <a:srgbClr val="B3DDE4"/>
                  </a:solidFill>
                  <a:latin typeface="Gill Sans MT" panose="020B0502020104020203" pitchFamily="34" charset="-18"/>
                </a:rPr>
                <a:t> </a:t>
              </a:r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     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  </a:t>
              </a: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</a:t>
              </a:r>
            </a:p>
            <a:p>
              <a:pPr algn="ctr"/>
              <a:endParaRPr lang="cs-CZ" sz="1000" dirty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                                         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278492" y="2207669"/>
              <a:ext cx="1213742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qual 39"/>
            <p:cNvSpPr/>
            <p:nvPr/>
          </p:nvSpPr>
          <p:spPr>
            <a:xfrm>
              <a:off x="6971397" y="5435612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41" name="Equal 40"/>
          <p:cNvSpPr/>
          <p:nvPr/>
        </p:nvSpPr>
        <p:spPr>
          <a:xfrm>
            <a:off x="1152148" y="546011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Equal 41"/>
          <p:cNvSpPr/>
          <p:nvPr/>
        </p:nvSpPr>
        <p:spPr>
          <a:xfrm>
            <a:off x="198118" y="3572203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6446" y="58902"/>
            <a:ext cx="686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EFEKTIVNOST PROJEKTU JAKO INVESTICE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4384236"/>
              </p:ext>
            </p:extLst>
          </p:nvPr>
        </p:nvGraphicFramePr>
        <p:xfrm>
          <a:off x="123092" y="1978268"/>
          <a:ext cx="12068908" cy="45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2791" y="813157"/>
            <a:ext cx="1014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SCHOPNOST PROJEKTU SVÝMI VÝNOSY V PŘIJATELNÉM ČASE UHRADIT INVESTIČNÍ NÁKLADY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DANOU INVESTICI DÁLE ZHODNOTIT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52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920358"/>
              </p:ext>
            </p:extLst>
          </p:nvPr>
        </p:nvGraphicFramePr>
        <p:xfrm>
          <a:off x="123092" y="201514"/>
          <a:ext cx="12068908" cy="642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29459" y="1786708"/>
            <a:ext cx="4962541" cy="2127267"/>
            <a:chOff x="3769302" y="4973527"/>
            <a:chExt cx="7130572" cy="1923455"/>
          </a:xfrm>
        </p:grpSpPr>
        <p:sp>
          <p:nvSpPr>
            <p:cNvPr id="7" name="Rectangular Callout 6"/>
            <p:cNvSpPr/>
            <p:nvPr/>
          </p:nvSpPr>
          <p:spPr>
            <a:xfrm>
              <a:off x="3769302" y="4973527"/>
              <a:ext cx="7130572" cy="1756462"/>
            </a:xfrm>
            <a:prstGeom prst="wedgeRectCallout">
              <a:avLst>
                <a:gd name="adj1" fmla="val -23047"/>
                <a:gd name="adj2" fmla="val -106403"/>
              </a:avLst>
            </a:prstGeom>
            <a:solidFill>
              <a:schemeClr val="tx1">
                <a:lumMod val="50000"/>
                <a:lumOff val="50000"/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VÝNOSNOST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ZÁKLADNÍHO KAPITÁLU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</a:t>
              </a:r>
            </a:p>
            <a:p>
              <a:pPr algn="ctr"/>
              <a:endParaRPr lang="cs-CZ" sz="1000" dirty="0"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ČISTÝ ZISK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ZÁKLADNÍ KAPITÁL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00390" y="6084310"/>
              <a:ext cx="4053839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qual 8"/>
            <p:cNvSpPr/>
            <p:nvPr/>
          </p:nvSpPr>
          <p:spPr>
            <a:xfrm>
              <a:off x="5186501" y="6695989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0" name="Equal 9"/>
          <p:cNvSpPr/>
          <p:nvPr/>
        </p:nvSpPr>
        <p:spPr>
          <a:xfrm>
            <a:off x="5727895" y="237320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967" y="548782"/>
            <a:ext cx="3270740" cy="1877143"/>
            <a:chOff x="2000090" y="4270444"/>
            <a:chExt cx="6406662" cy="187714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" name="Rectangular Callout 11"/>
            <p:cNvSpPr/>
            <p:nvPr/>
          </p:nvSpPr>
          <p:spPr>
            <a:xfrm>
              <a:off x="2000090" y="4270444"/>
              <a:ext cx="6406662" cy="1877143"/>
            </a:xfrm>
            <a:prstGeom prst="wedgeRectCallout">
              <a:avLst>
                <a:gd name="adj1" fmla="val 91655"/>
                <a:gd name="adj2" fmla="val -453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VÝNOSNOST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VLASTNÍHO JMĚNÍ</a:t>
              </a:r>
            </a:p>
            <a:p>
              <a:pPr algn="ctr"/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ČISTÝ ZISK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VLASTNÍ JMĚNÍ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66078" y="5870234"/>
              <a:ext cx="418056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ular Callout 15"/>
          <p:cNvSpPr/>
          <p:nvPr/>
        </p:nvSpPr>
        <p:spPr>
          <a:xfrm>
            <a:off x="3126178" y="1786708"/>
            <a:ext cx="4083828" cy="1940060"/>
          </a:xfrm>
          <a:prstGeom prst="wedgeRectCallout">
            <a:avLst>
              <a:gd name="adj1" fmla="val 33660"/>
              <a:gd name="adj2" fmla="val -9139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VÝNOSNOST CELK. INVESTICE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ČISTÝ ZISK + ÚROK  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 INVEST. NÁKL.</a:t>
            </a:r>
            <a:r>
              <a:rPr lang="cs-CZ" sz="1000" dirty="0">
                <a:solidFill>
                  <a:srgbClr val="B3DDE4"/>
                </a:solidFill>
                <a:latin typeface="Gill Sans MT" panose="020B0502020104020203" pitchFamily="34" charset="-18"/>
              </a:rPr>
              <a:t> 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15626" y="3015344"/>
            <a:ext cx="1586304" cy="204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qual 21"/>
          <p:cNvSpPr/>
          <p:nvPr/>
        </p:nvSpPr>
        <p:spPr>
          <a:xfrm>
            <a:off x="389511" y="204807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3795040" y="2908096"/>
            <a:ext cx="153115" cy="214190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7687651" y="2954800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15003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10216444" y="1399491"/>
            <a:ext cx="2144889" cy="3872420"/>
          </a:xfrm>
          <a:prstGeom prst="wedgeRectCallout">
            <a:avLst>
              <a:gd name="adj1" fmla="val 30292"/>
              <a:gd name="adj2" fmla="val -64707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000" dirty="0" smtClean="0">
                <a:latin typeface="Gill Sans MT" panose="020B0502020104020203" pitchFamily="34" charset="-18"/>
              </a:rPr>
              <a:t>= DOBA, ZA KTEROU PROJEKT VYTVOŘÍ TAKOVÉ KUMULOVANÉ VÝNOSY, ŽE VYROVNAJÍ KUMULOVANÉ INVESTIČNÍ NÁKLADY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OBECNĚ ROK/CASHFLOW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POZOR!!! NEZAMĚŇOVAT SE STEJNOJMENNÝM DYNAMICKÝM PARAMETREM</a:t>
            </a:r>
            <a:endParaRPr lang="cs-CZ" sz="1000" dirty="0">
              <a:latin typeface="Gill Sans MT" panose="020B0502020104020203" pitchFamily="34" charset="-18"/>
            </a:endParaRPr>
          </a:p>
          <a:p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>
                <a:latin typeface="Gill Sans MT" panose="020B0502020104020203" pitchFamily="34" charset="-18"/>
              </a:rPr>
              <a:t>J</a:t>
            </a:r>
            <a:r>
              <a:rPr lang="cs-CZ" sz="1000" dirty="0" smtClean="0">
                <a:latin typeface="Gill Sans MT" panose="020B0502020104020203" pitchFamily="34" charset="-18"/>
              </a:rPr>
              <a:t>AK SE ASI POHYBUJE/LIŠÍ CASH FLOW U PROJEKTŮ „JEDOUCÍHO VLAKU“ A „NA ZELENÉ LOUCE“ ?</a:t>
            </a:r>
            <a:endParaRPr lang="cs-CZ" sz="10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6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28604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677009" y="2421545"/>
            <a:ext cx="4325814" cy="1508618"/>
          </a:xfrm>
          <a:prstGeom prst="wedgeRectCallout">
            <a:avLst>
              <a:gd name="adj1" fmla="val 91655"/>
              <a:gd name="adj2" fmla="val -4535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OBRAT INVESTIC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TRŽBY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CELK.INVEST.NÁKLADY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23242" y="3355601"/>
            <a:ext cx="3033347" cy="175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qual 7"/>
          <p:cNvSpPr/>
          <p:nvPr/>
        </p:nvSpPr>
        <p:spPr>
          <a:xfrm>
            <a:off x="785231" y="315265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054694" y="3023608"/>
            <a:ext cx="2137306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INVEST.VYBAVENOST PRAC. SÍLY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CELK.INVEST.NÁKLADY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NÁKLADY NA PRAC.SÍLY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07551" y="3930163"/>
            <a:ext cx="48454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6417600" y="3844189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9633" y="1122363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51" y="1122363"/>
            <a:ext cx="86104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PROJEKTY</a:t>
            </a:r>
            <a:endParaRPr lang="cs-CZ" sz="6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69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055108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0456332" y="1239715"/>
            <a:ext cx="2413001" cy="4204650"/>
          </a:xfrm>
          <a:prstGeom prst="wedgeRectCallout">
            <a:avLst>
              <a:gd name="adj1" fmla="val -65334"/>
              <a:gd name="adj2" fmla="val 2998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KALKULUJE SE S ČASOVOU HODNOTOU PENĚZ JAKO S MÍROU ČASOVÉ PREFERENCE ZKOUMANÝCH PENĚŽNÍCH TOKŮ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DISKONTOVÁNÍ=OPAČNÝ PROCES K ÚROČENÍ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PROČ ZNEHODNOCENÍ?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PROJEKT „RYCHLÝ“ A „LENIVÝ“</a:t>
            </a:r>
            <a:endParaRPr lang="cs-CZ" sz="1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2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897798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10250310" y="3651289"/>
            <a:ext cx="1941689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INDEX ČSH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ČSH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SOUČASNÁ HODN. INVESTIC  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sp>
        <p:nvSpPr>
          <p:cNvPr id="7" name="Equal 6"/>
          <p:cNvSpPr/>
          <p:nvPr/>
        </p:nvSpPr>
        <p:spPr>
          <a:xfrm>
            <a:off x="6905798" y="455063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41578" y="4651132"/>
            <a:ext cx="403566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518747" y="3651289"/>
            <a:ext cx="5284179" cy="2778369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SUMA DISKONT. ČISTÝCH CASH FLOW, OD POČÁTKU PO ZVOLENÝ ČAS.HORIZONT</a:t>
            </a: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JEDEN Z NEJDŮLEŽITĚJŠÍCH</a:t>
            </a:r>
            <a:r>
              <a:rPr lang="cs-CZ" sz="10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UKAZATELŮ PRO PŘEDBĚŽNÉ POSUZOVÁNÍ PPROJEKTŮ</a:t>
            </a: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POROVNÁVAT JAK Z FIN., TAK Z ČAS. HLEDISKA</a:t>
            </a:r>
          </a:p>
        </p:txBody>
      </p:sp>
    </p:spTree>
    <p:extLst>
      <p:ext uri="{BB962C8B-B14F-4D97-AF65-F5344CB8AC3E}">
        <p14:creationId xmlns:p14="http://schemas.microsoft.com/office/powerpoint/2010/main" val="3472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7917471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0" y="4178073"/>
            <a:ext cx="5625790" cy="2004646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1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1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TAKOVÁ HODNOTA DISKONTNÍ SAZBY, PRO KTEROU SE ČISTÁ SOUČASNÁ HODNOTA ROVNÁ NULE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SROVNÁVAT S NÁKLADY PŘÍLEŽITOSTÍ INVESTORŮ</a:t>
            </a:r>
          </a:p>
        </p:txBody>
      </p:sp>
    </p:spTree>
    <p:extLst>
      <p:ext uri="{BB962C8B-B14F-4D97-AF65-F5344CB8AC3E}">
        <p14:creationId xmlns:p14="http://schemas.microsoft.com/office/powerpoint/2010/main" val="1475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432100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0" y="5926667"/>
            <a:ext cx="5012267" cy="829135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TAKOVÝ ROK, VE KTERÉM KUMULOVANÉ DISKONTOVANÉ ČISTÉ CASH FLOW NABUDE POPRVÉ NEZÁPORNÉ HODNOTY</a:t>
            </a:r>
          </a:p>
        </p:txBody>
      </p:sp>
    </p:spTree>
    <p:extLst>
      <p:ext uri="{BB962C8B-B14F-4D97-AF65-F5344CB8AC3E}">
        <p14:creationId xmlns:p14="http://schemas.microsoft.com/office/powerpoint/2010/main" val="4540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50220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908430" y="3640015"/>
            <a:ext cx="4378569" cy="791898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„CO KDYŽ“</a:t>
            </a:r>
          </a:p>
        </p:txBody>
      </p:sp>
    </p:spTree>
    <p:extLst>
      <p:ext uri="{BB962C8B-B14F-4D97-AF65-F5344CB8AC3E}">
        <p14:creationId xmlns:p14="http://schemas.microsoft.com/office/powerpoint/2010/main" val="3836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9847353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4844563" y="3516923"/>
            <a:ext cx="4519246" cy="1741467"/>
          </a:xfrm>
          <a:prstGeom prst="wedgeRectCallout">
            <a:avLst>
              <a:gd name="adj1" fmla="val 16184"/>
              <a:gd name="adj2" fmla="val 6136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1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1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1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TAKOVÝ OBJEM REALIZOVANÉ PRODUKCE, PŘI KTERÉM TRŽBY PRÁVĚ POKRÝVAJÍ NÁKLADY VÝROBY</a:t>
            </a:r>
          </a:p>
        </p:txBody>
      </p:sp>
    </p:spTree>
    <p:extLst>
      <p:ext uri="{BB962C8B-B14F-4D97-AF65-F5344CB8AC3E}">
        <p14:creationId xmlns:p14="http://schemas.microsoft.com/office/powerpoint/2010/main" val="39172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952166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117124" y="4811282"/>
            <a:ext cx="5189104" cy="1071362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CO SE S BODEM ZVRATU STANE, JESTLIŽE SE PODMÍNKY ZMĚNÍ</a:t>
            </a:r>
          </a:p>
        </p:txBody>
      </p:sp>
    </p:spTree>
    <p:extLst>
      <p:ext uri="{BB962C8B-B14F-4D97-AF65-F5344CB8AC3E}">
        <p14:creationId xmlns:p14="http://schemas.microsoft.com/office/powerpoint/2010/main" val="302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" y="602320"/>
            <a:ext cx="9592560" cy="6371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1408" y="5646788"/>
            <a:ext cx="9258300" cy="954108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2102636" y="5646788"/>
            <a:ext cx="8235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POROVNEJTE BOD ZVRATU /KRITICKÝ BOD 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PĚNĚŽNÍ BOD ZVRATU (PŘI ZMĚNĚ PODMÍNEK)</a:t>
            </a:r>
            <a:endParaRPr lang="cs-CZ" sz="28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71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" y="168746"/>
            <a:ext cx="10058400" cy="501165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-86462" y="3979144"/>
            <a:ext cx="12468225" cy="26841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622451" y="4164741"/>
            <a:ext cx="11050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PROJEKTY = EKONOMICKÁ AKTIVITA = HODNOCENÍ JAKO BYZNYS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30" y="4743278"/>
            <a:ext cx="11623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RŮZNÉ METODIKY = RŮZNÉ PARAMETRY  = RŮZNÉ VÝSLEDKY HODNOCENÍ</a:t>
            </a:r>
            <a:endParaRPr lang="cs-CZ" sz="2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244" y="5441651"/>
            <a:ext cx="969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UNIDO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MEZINÁRODNĚ AKCEPTOVANÁ METODIKA FINANČNÍ A EKONOMICKÉ ANALÝZY 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OBECNÉ POJMY, NE NÁRODNÍ SPECIFIKA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483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2232260"/>
            <a:ext cx="6067426" cy="3324225"/>
          </a:xfrm>
          <a:prstGeom prst="homePlat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7" r="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5600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VYCHÁZEJÍCÍ </a:t>
            </a:r>
            <a:r>
              <a:rPr lang="cs-CZ" b="1" dirty="0">
                <a:solidFill>
                  <a:srgbClr val="13536F"/>
                </a:solidFill>
                <a:latin typeface="Gill Sans MT" panose="020B0502020104020203" pitchFamily="34" charset="-18"/>
              </a:rPr>
              <a:t>ZE STAVU NULOVÉHO</a:t>
            </a:r>
          </a:p>
        </p:txBody>
      </p:sp>
      <p:sp>
        <p:nvSpPr>
          <p:cNvPr id="9" name="Pentagon 8"/>
          <p:cNvSpPr/>
          <p:nvPr/>
        </p:nvSpPr>
        <p:spPr>
          <a:xfrm rot="10800000" flipV="1">
            <a:off x="6067425" y="2208485"/>
            <a:ext cx="6115050" cy="3348000"/>
          </a:xfrm>
          <a:prstGeom prst="homePlate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 l="-8568" r="-1353" b="-22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MODIFIKUJÍCÍ NĚJAKÝ UŽ EXISTUJÍ STAV</a:t>
            </a:r>
            <a:endParaRPr lang="cs-CZ" b="1" dirty="0">
              <a:solidFill>
                <a:srgbClr val="13536F"/>
              </a:solidFill>
              <a:latin typeface="Gill Sans MT" panose="020B0502020104020203" pitchFamily="34" charset="-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9710" y="276225"/>
            <a:ext cx="401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ZÁKLADNÍ ASPEKTY</a:t>
            </a:r>
            <a:endParaRPr lang="cs-CZ" sz="3200" dirty="0">
              <a:solidFill>
                <a:srgbClr val="B3DDE4"/>
              </a:solidFill>
              <a:latin typeface="Gill Sans MT" panose="020B0502020104020203" pitchFamily="34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380" y="940521"/>
            <a:ext cx="1053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 OBECNĚ: ZÁMĚR, SĚŘUJÍCÍ KE ZMĚNĚ DANÉHO , STÁVAJÍCÍHO STAVU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80" y="1862928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„NA ZELENÉ LOUCE“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4508" y="183915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„JEDOUCÍ VLAK“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5" y="5734734"/>
            <a:ext cx="1218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RŮZNÉ SUBJEKTY=RŮZNÉ ZÁJMY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ZAINTERESOVÁNY V RŮZNÝCH FÁZÍCH PROJEKTU (NAPŘ BANKA NA ZAČÁTKU DO OKAMŽIKU SPLACENÍ ÚVĚRU)</a:t>
            </a:r>
          </a:p>
        </p:txBody>
      </p:sp>
    </p:spTree>
    <p:extLst>
      <p:ext uri="{BB962C8B-B14F-4D97-AF65-F5344CB8AC3E}">
        <p14:creationId xmlns:p14="http://schemas.microsoft.com/office/powerpoint/2010/main" val="30564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4175236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2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159131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6953250" y="1809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191499" y="1543051"/>
            <a:ext cx="406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TECHNICKOEKONOMICKÁ STUDIE/</a:t>
            </a:r>
          </a:p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STUDIE PROVEDITELNOSTI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96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420101"/>
              </p:ext>
            </p:extLst>
          </p:nvPr>
        </p:nvGraphicFramePr>
        <p:xfrm>
          <a:off x="1653421" y="1009649"/>
          <a:ext cx="4928354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0125175"/>
              </p:ext>
            </p:extLst>
          </p:nvPr>
        </p:nvGraphicFramePr>
        <p:xfrm>
          <a:off x="5848351" y="1009649"/>
          <a:ext cx="4923116" cy="554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950" y="200025"/>
            <a:ext cx="988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Gill Sans MT" panose="020B0502020104020203" pitchFamily="34" charset="-18"/>
              </a:rPr>
              <a:t>ZÁKLADNÍ STRUKTURA STUDIE PROVEDITELNOSTI (UNIDO)</a:t>
            </a:r>
            <a:endParaRPr lang="cs-CZ" sz="2400" b="1" dirty="0">
              <a:latin typeface="Gill Sans MT" panose="020B0502020104020203" pitchFamily="34" charset="-1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204729" y="6000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65"/>
            <a:ext cx="12258675" cy="644883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B3DDE4"/>
            </a:extrusionClr>
            <a:contourClr>
              <a:srgbClr val="B3DDE4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-109404" y="-257175"/>
            <a:ext cx="12677775" cy="7115175"/>
          </a:xfrm>
          <a:prstGeom prst="rect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/>
          <p:cNvSpPr txBox="1"/>
          <p:nvPr/>
        </p:nvSpPr>
        <p:spPr>
          <a:xfrm>
            <a:off x="2493563" y="406350"/>
            <a:ext cx="717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 EKONOMICKÁ ANALÝZA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31186"/>
              </p:ext>
            </p:extLst>
          </p:nvPr>
        </p:nvGraphicFramePr>
        <p:xfrm>
          <a:off x="1582805" y="1447801"/>
          <a:ext cx="900002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5295491"/>
            <a:ext cx="112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ANALÝZA JE NEZBYTNÝM PŘEDPOKLADEM A PRVNÍM KROKEM PRO ANALÝZU EKONOMICKOU.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74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8475851"/>
              </p:ext>
            </p:extLst>
          </p:nvPr>
        </p:nvGraphicFramePr>
        <p:xfrm>
          <a:off x="375383" y="1362073"/>
          <a:ext cx="3949698" cy="26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274960"/>
              </p:ext>
            </p:extLst>
          </p:nvPr>
        </p:nvGraphicFramePr>
        <p:xfrm>
          <a:off x="375383" y="4471820"/>
          <a:ext cx="3080749" cy="205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493" y="992742"/>
            <a:ext cx="450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ÚDAJE, KTERÝMI JE NUTNO DISPONOVAT: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83" y="3974407"/>
            <a:ext cx="34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Z NICH ZÍSKÁNÍ PŘEDSTAVY O: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586923" y="1485367"/>
            <a:ext cx="975678" cy="5019676"/>
          </a:xfrm>
          <a:prstGeom prst="rightBrace">
            <a:avLst>
              <a:gd name="adj1" fmla="val 6873"/>
              <a:gd name="adj2" fmla="val 2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5607653" y="2155449"/>
            <a:ext cx="470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MINIMÁLNÍ VÝSTUPNÍ DATA SIMULAČNÍHO </a:t>
            </a:r>
          </a:p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MODELU COMFAR (UNIDO)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93485" y="4471820"/>
            <a:ext cx="600075" cy="2026737"/>
          </a:xfrm>
          <a:prstGeom prst="rightBrace">
            <a:avLst>
              <a:gd name="adj1" fmla="val 8333"/>
              <a:gd name="adj2" fmla="val 14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993560" y="4020573"/>
            <a:ext cx="3788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Gill Sans MT" panose="020B0502020104020203" pitchFamily="34" charset="-18"/>
              </a:rPr>
              <a:t>POSKYTUJÍ INFORMACI O FINANČNÍM </a:t>
            </a:r>
          </a:p>
          <a:p>
            <a:r>
              <a:rPr lang="cs-CZ" sz="1600" dirty="0" smtClean="0">
                <a:latin typeface="Gill Sans MT" panose="020B0502020104020203" pitchFamily="34" charset="-18"/>
              </a:rPr>
              <a:t>CHOVÁNÍ PROJEKTU ZE TŘÍ HLEDISEK:</a:t>
            </a:r>
            <a:endParaRPr lang="cs-CZ" sz="1600" dirty="0">
              <a:latin typeface="Gill Sans MT" panose="020B0502020104020203" pitchFamily="34" charset="-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6288" y="4818348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REÁLNÝCH PENĚŽNÍCH TOCÍCH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(PRO ANALÝZU FINANČNÍ ŽIVOTASCHOPNOSTI A EFEKTIVNOSTI PROJEKTU)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TVORBY A ZDANĚNÍ ZISKU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BILANCE AKTIV A PASIV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(JAKO OBRAZU O FINANČNÍM HOSPODAŘENÍ PROJEKTU)</a:t>
            </a:r>
            <a:endParaRPr lang="cs-CZ" sz="1200" dirty="0"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232" y="311884"/>
            <a:ext cx="770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ZDROJE INFORMACÍ PRO FINANČNÍ ANALÝZU</a:t>
            </a:r>
            <a:endParaRPr lang="cs-CZ" sz="28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7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1384</Words>
  <Application>Microsoft Office PowerPoint</Application>
  <PresentationFormat>Širokoúhlá obrazovka</PresentationFormat>
  <Paragraphs>461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Brno Expat Centre</dc:creator>
  <cp:lastModifiedBy>CIKT</cp:lastModifiedBy>
  <cp:revision>94</cp:revision>
  <dcterms:created xsi:type="dcterms:W3CDTF">2016-10-12T19:34:35Z</dcterms:created>
  <dcterms:modified xsi:type="dcterms:W3CDTF">2018-11-03T08:18:13Z</dcterms:modified>
</cp:coreProperties>
</file>