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76" r:id="rId2"/>
    <p:sldId id="277" r:id="rId3"/>
    <p:sldId id="308" r:id="rId4"/>
    <p:sldId id="278" r:id="rId5"/>
    <p:sldId id="279" r:id="rId6"/>
    <p:sldId id="303" r:id="rId7"/>
    <p:sldId id="280" r:id="rId8"/>
    <p:sldId id="281" r:id="rId9"/>
    <p:sldId id="282" r:id="rId10"/>
    <p:sldId id="283" r:id="rId11"/>
    <p:sldId id="284" r:id="rId12"/>
    <p:sldId id="304" r:id="rId13"/>
    <p:sldId id="305" r:id="rId14"/>
    <p:sldId id="285" r:id="rId15"/>
    <p:sldId id="28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4729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4" name="Shape 7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9" name="Shape 7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6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6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/>
        </p:nvSpPr>
        <p:spPr>
          <a:xfrm>
            <a:off x="0" y="4040776"/>
            <a:ext cx="12192000" cy="2420982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5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VNĚJŠÍ ZÁSAHY DO TRHU NEMOVITOSTÍ A ÚZEMNÍHO ROZVOJE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3719736" y="6461758"/>
            <a:ext cx="5832648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6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5.KAPITOLA – EKONOMIKA ÚZEMNÍHO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98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46" name="Shape 546"/>
          <p:cNvSpPr txBox="1"/>
          <p:nvPr/>
        </p:nvSpPr>
        <p:spPr>
          <a:xfrm>
            <a:off x="801189" y="444137"/>
            <a:ext cx="82609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rgbClr val="FFC000"/>
                </a:solidFill>
                <a:latin typeface="Cabin"/>
                <a:ea typeface="Cabin"/>
                <a:cs typeface="Cabin"/>
                <a:sym typeface="Cabin"/>
              </a:rPr>
              <a:t>SPECIFIKA VEŘEJNÝCH INVESTIC</a:t>
            </a:r>
          </a:p>
        </p:txBody>
      </p:sp>
      <p:sp>
        <p:nvSpPr>
          <p:cNvPr id="547" name="Shape 547"/>
          <p:cNvSpPr/>
          <p:nvPr/>
        </p:nvSpPr>
        <p:spPr>
          <a:xfrm>
            <a:off x="1039905" y="1317812"/>
            <a:ext cx="8256493" cy="1255058"/>
          </a:xfrm>
          <a:prstGeom prst="rect">
            <a:avLst/>
          </a:prstGeom>
          <a:solidFill>
            <a:schemeClr val="dk1">
              <a:alpha val="4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48" name="Shape 548"/>
          <p:cNvSpPr txBox="1"/>
          <p:nvPr/>
        </p:nvSpPr>
        <p:spPr>
          <a:xfrm>
            <a:off x="1289379" y="1408995"/>
            <a:ext cx="7836690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0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 HARMONICKÝ URBANISTICKÝ ROZVOJ MĚST JE NEZBYTNĚ NUTNÁ ŘADA INVESTIC, KTERÉ NESPLŇUJÍ KRITÉRIA ZISKOVOSTI A EFEKTIVNOSTI VLASTNÍ SOUKROMÝM INVESTICÍM.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/>
        </p:nvSpPr>
        <p:spPr>
          <a:xfrm>
            <a:off x="452845" y="348341"/>
            <a:ext cx="8076634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rgbClr val="FFC000"/>
                </a:solidFill>
                <a:latin typeface="Cabin"/>
                <a:ea typeface="Cabin"/>
                <a:cs typeface="Cabin"/>
                <a:sym typeface="Cabin"/>
              </a:rPr>
              <a:t>KRITÉRIA VEŘEJNÝCH INVESTIC</a:t>
            </a:r>
          </a:p>
        </p:txBody>
      </p:sp>
      <p:sp>
        <p:nvSpPr>
          <p:cNvPr id="554" name="Shape 554"/>
          <p:cNvSpPr/>
          <p:nvPr/>
        </p:nvSpPr>
        <p:spPr>
          <a:xfrm>
            <a:off x="8105392" y="3771562"/>
            <a:ext cx="4089598" cy="28831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55" name="Shape 555"/>
          <p:cNvSpPr/>
          <p:nvPr/>
        </p:nvSpPr>
        <p:spPr>
          <a:xfrm>
            <a:off x="10195" y="3771514"/>
            <a:ext cx="4112396" cy="28831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56" name="Shape 556"/>
          <p:cNvSpPr/>
          <p:nvPr/>
        </p:nvSpPr>
        <p:spPr>
          <a:xfrm>
            <a:off x="4079992" y="3771514"/>
            <a:ext cx="4067999" cy="288315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8160596" y="3771467"/>
            <a:ext cx="4057194" cy="2883159"/>
          </a:xfrm>
          <a:prstGeom prst="rect">
            <a:avLst/>
          </a:prstGeom>
          <a:solidFill>
            <a:schemeClr val="lt1">
              <a:alpha val="45882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4193" y="3771514"/>
            <a:ext cx="4075798" cy="2883159"/>
          </a:xfrm>
          <a:prstGeom prst="rect">
            <a:avLst/>
          </a:prstGeom>
          <a:solidFill>
            <a:schemeClr val="lt1">
              <a:alpha val="45882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4079992" y="3771467"/>
            <a:ext cx="4067999" cy="2883159"/>
          </a:xfrm>
          <a:prstGeom prst="rect">
            <a:avLst/>
          </a:prstGeom>
          <a:solidFill>
            <a:schemeClr val="dk1">
              <a:alpha val="4196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1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60" name="Shape 560"/>
          <p:cNvSpPr/>
          <p:nvPr/>
        </p:nvSpPr>
        <p:spPr>
          <a:xfrm>
            <a:off x="0" y="3622766"/>
            <a:ext cx="12192000" cy="1487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61" name="Shape 561"/>
          <p:cNvSpPr txBox="1"/>
          <p:nvPr/>
        </p:nvSpPr>
        <p:spPr>
          <a:xfrm>
            <a:off x="704739" y="3217493"/>
            <a:ext cx="2953693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OBECNÁ PROSPĚŠNOST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5360862" y="3217493"/>
            <a:ext cx="1470273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EFEKTIVITA</a:t>
            </a:r>
          </a:p>
        </p:txBody>
      </p:sp>
      <p:sp>
        <p:nvSpPr>
          <p:cNvPr id="563" name="Shape 563"/>
          <p:cNvSpPr txBox="1"/>
          <p:nvPr/>
        </p:nvSpPr>
        <p:spPr>
          <a:xfrm>
            <a:off x="9176575" y="3217493"/>
            <a:ext cx="2025233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SPRAVEDLNOST</a:t>
            </a:r>
          </a:p>
        </p:txBody>
      </p:sp>
      <p:cxnSp>
        <p:nvCxnSpPr>
          <p:cNvPr id="564" name="Shape 564"/>
          <p:cNvCxnSpPr/>
          <p:nvPr/>
        </p:nvCxnSpPr>
        <p:spPr>
          <a:xfrm rot="10800000">
            <a:off x="627017" y="2643055"/>
            <a:ext cx="10911839" cy="0"/>
          </a:xfrm>
          <a:prstGeom prst="straightConnector1">
            <a:avLst/>
          </a:prstGeom>
          <a:noFill/>
          <a:ln w="9525" cap="flat" cmpd="sng">
            <a:solidFill>
              <a:srgbClr val="B3D83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5" name="Shape 565"/>
          <p:cNvSpPr/>
          <p:nvPr/>
        </p:nvSpPr>
        <p:spPr>
          <a:xfrm rot="5400000">
            <a:off x="10015346" y="2469208"/>
            <a:ext cx="347693" cy="347693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66" name="Shape 566"/>
          <p:cNvCxnSpPr/>
          <p:nvPr/>
        </p:nvCxnSpPr>
        <p:spPr>
          <a:xfrm rot="10800000">
            <a:off x="645010" y="2643055"/>
            <a:ext cx="10911839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7" name="Shape 567"/>
          <p:cNvSpPr/>
          <p:nvPr/>
        </p:nvSpPr>
        <p:spPr>
          <a:xfrm rot="5400000">
            <a:off x="5944949" y="2469207"/>
            <a:ext cx="347693" cy="347693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68" name="Shape 568"/>
          <p:cNvSpPr/>
          <p:nvPr/>
        </p:nvSpPr>
        <p:spPr>
          <a:xfrm rot="5400000">
            <a:off x="2007739" y="2469206"/>
            <a:ext cx="347693" cy="347693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Shape 7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9198" y="2281166"/>
            <a:ext cx="4953600" cy="229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Shape 7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58" y="127692"/>
            <a:ext cx="7255742" cy="358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Shape 7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8401" y="3385378"/>
            <a:ext cx="7213600" cy="3472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/>
          <p:nvPr/>
        </p:nvSpPr>
        <p:spPr>
          <a:xfrm>
            <a:off x="0" y="4347882"/>
            <a:ext cx="12192000" cy="251011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3374" t="-62964" r="-11609" b="-45707"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74" name="Shape 5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294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75" name="Shape 575"/>
          <p:cNvSpPr/>
          <p:nvPr/>
        </p:nvSpPr>
        <p:spPr>
          <a:xfrm>
            <a:off x="1281600" y="5029017"/>
            <a:ext cx="2748545" cy="112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76" name="Shape 576"/>
          <p:cNvSpPr/>
          <p:nvPr/>
        </p:nvSpPr>
        <p:spPr>
          <a:xfrm>
            <a:off x="5131508" y="5029017"/>
            <a:ext cx="2748545" cy="112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77" name="Shape 577"/>
          <p:cNvSpPr/>
          <p:nvPr/>
        </p:nvSpPr>
        <p:spPr>
          <a:xfrm>
            <a:off x="8772431" y="5029017"/>
            <a:ext cx="2748545" cy="112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78" name="Shape 578"/>
          <p:cNvSpPr/>
          <p:nvPr/>
        </p:nvSpPr>
        <p:spPr>
          <a:xfrm>
            <a:off x="4361287" y="2053850"/>
            <a:ext cx="3518262" cy="29751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79" name="Shape 579"/>
          <p:cNvSpPr/>
          <p:nvPr/>
        </p:nvSpPr>
        <p:spPr>
          <a:xfrm>
            <a:off x="8245932" y="2053850"/>
            <a:ext cx="3275045" cy="29751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80" name="Shape 580"/>
          <p:cNvSpPr/>
          <p:nvPr/>
        </p:nvSpPr>
        <p:spPr>
          <a:xfrm>
            <a:off x="755100" y="2053850"/>
            <a:ext cx="3275045" cy="29751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81" name="Shape 581"/>
          <p:cNvSpPr txBox="1"/>
          <p:nvPr/>
        </p:nvSpPr>
        <p:spPr>
          <a:xfrm>
            <a:off x="1281600" y="2842493"/>
            <a:ext cx="2222044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SLEDUJE SE CASH FLOW PO DOBU TRVÁNÍ PROJEKTU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8581975" y="2261805"/>
            <a:ext cx="260295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SOCIÁLNÍ ANALÝZY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4621125" y="2236458"/>
            <a:ext cx="307898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EKONOMICKÉ ANALÝZY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1067900" y="2243416"/>
            <a:ext cx="264944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FINANČNÍ ANALÝZY</a:t>
            </a:r>
          </a:p>
        </p:txBody>
      </p:sp>
      <p:sp>
        <p:nvSpPr>
          <p:cNvPr id="585" name="Shape 585"/>
          <p:cNvSpPr txBox="1"/>
          <p:nvPr/>
        </p:nvSpPr>
        <p:spPr>
          <a:xfrm>
            <a:off x="0" y="270859"/>
            <a:ext cx="543414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2400">
                <a:solidFill>
                  <a:srgbClr val="FFC000"/>
                </a:solidFill>
                <a:latin typeface="Cabin"/>
                <a:ea typeface="Cabin"/>
                <a:cs typeface="Cabin"/>
                <a:sym typeface="Cabin"/>
              </a:rPr>
              <a:t>HODNOCENÍ UŽITÍ VEŘEJNÝCH ZDROJŮ PRO ÚZEMNÍ ROZVOJ</a:t>
            </a:r>
          </a:p>
        </p:txBody>
      </p:sp>
      <p:sp>
        <p:nvSpPr>
          <p:cNvPr id="586" name="Shape 586"/>
          <p:cNvSpPr txBox="1"/>
          <p:nvPr/>
        </p:nvSpPr>
        <p:spPr>
          <a:xfrm>
            <a:off x="8481361" y="2836990"/>
            <a:ext cx="303961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Char char="-"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Analýza sociálních důsledků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   (kdo získá a kdo ztratí)</a:t>
            </a:r>
          </a:p>
        </p:txBody>
      </p:sp>
      <p:sp>
        <p:nvSpPr>
          <p:cNvPr id="587" name="Shape 587"/>
          <p:cNvSpPr txBox="1"/>
          <p:nvPr/>
        </p:nvSpPr>
        <p:spPr>
          <a:xfrm>
            <a:off x="4440673" y="2836990"/>
            <a:ext cx="3439885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UŽÍVAJÍ SPOLEČENSKÉ NEBO STÍNOVÉ CENY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Char char="-"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Analýza nákladů a užitků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Char char="-"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Analýza nákladů a účinnosti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Char char="-"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Analýza ekonomického dopadu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23999" b="-23999"/>
          </a:stretch>
        </a:blip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/>
          <p:nvPr/>
        </p:nvSpPr>
        <p:spPr>
          <a:xfrm>
            <a:off x="1343279" y="3610764"/>
            <a:ext cx="10180026" cy="1037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93" name="Shape 593"/>
          <p:cNvSpPr/>
          <p:nvPr/>
        </p:nvSpPr>
        <p:spPr>
          <a:xfrm>
            <a:off x="5418755" y="3714516"/>
            <a:ext cx="5768648" cy="2975167"/>
          </a:xfrm>
          <a:prstGeom prst="rect">
            <a:avLst/>
          </a:prstGeom>
          <a:solidFill>
            <a:schemeClr val="dk1">
              <a:alpha val="66666"/>
            </a:schemeClr>
          </a:solidFill>
          <a:ln>
            <a:noFill/>
          </a:ln>
          <a:effectLst>
            <a:outerShdw blurRad="50799" dist="38100" dir="2700000" algn="tl" rotWithShape="0">
              <a:srgbClr val="000000">
                <a:alpha val="38823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94" name="Shape 594"/>
          <p:cNvSpPr/>
          <p:nvPr/>
        </p:nvSpPr>
        <p:spPr>
          <a:xfrm>
            <a:off x="769000" y="635597"/>
            <a:ext cx="3518262" cy="29751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95" name="Shape 595"/>
          <p:cNvSpPr txBox="1"/>
          <p:nvPr/>
        </p:nvSpPr>
        <p:spPr>
          <a:xfrm>
            <a:off x="988640" y="830554"/>
            <a:ext cx="307898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 b="1">
                <a:solidFill>
                  <a:schemeClr val="accent4"/>
                </a:solidFill>
                <a:latin typeface="Cabin"/>
                <a:ea typeface="Cabin"/>
                <a:cs typeface="Cabin"/>
                <a:sym typeface="Cabin"/>
              </a:rPr>
              <a:t>EKONOMICKÉ ANALÝZY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848387" y="1418737"/>
            <a:ext cx="3439885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UŽÍVAJÍ SPOLEČENSKÉ NEBO STÍNOVÉ CENY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Char char="-"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Analýza nákladů a užitků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Char char="-"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Analýza nákladů a účinnosti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Char char="-"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Analýza ekonomického dopadu</a:t>
            </a:r>
          </a:p>
        </p:txBody>
      </p:sp>
      <p:sp>
        <p:nvSpPr>
          <p:cNvPr id="597" name="Shape 597"/>
          <p:cNvSpPr txBox="1"/>
          <p:nvPr/>
        </p:nvSpPr>
        <p:spPr>
          <a:xfrm>
            <a:off x="5570373" y="3840412"/>
            <a:ext cx="5499941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NEJVHODNĚJŠÍ VARIANTA VZHLEDEM K VEŘEJNÉMU ZÁJMU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SPOLEČENSKY NEJEFEKTIVNĚJŠÍ PŘI DANÉM OBJEMU INVESTIČNÍCH PROSTŘEDKŮ A MOŽNÉ ALTERNATIVNOSTI CÍLŮ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Char char="•"/>
            </a:pPr>
            <a:r>
              <a:rPr lang="cs-CZ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PROPOČET ČISTÉHO UŽITKU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/>
        </p:nvSpPr>
        <p:spPr>
          <a:xfrm>
            <a:off x="365761" y="191588"/>
            <a:ext cx="553375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rgbClr val="92D050"/>
                </a:solidFill>
                <a:latin typeface="Cabin"/>
                <a:ea typeface="Cabin"/>
                <a:cs typeface="Cabin"/>
                <a:sym typeface="Cabin"/>
              </a:rPr>
              <a:t>ÚZEMNÍ PLÁNOVÁNÍ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787122" y="1620983"/>
            <a:ext cx="647046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ROLE ÚZEMNÍHO PLÁNOVÁNÍ V SOUČASNÝCH EKONOMICKÝCH PODMÍNKÁCH</a:t>
            </a:r>
          </a:p>
        </p:txBody>
      </p:sp>
      <p:sp>
        <p:nvSpPr>
          <p:cNvPr id="485" name="Shape 485"/>
          <p:cNvSpPr txBox="1"/>
          <p:nvPr/>
        </p:nvSpPr>
        <p:spPr>
          <a:xfrm>
            <a:off x="1515291" y="2908663"/>
            <a:ext cx="608717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KOORDINACE A „ZPRŮHLEDNĚNÍ“ ÚZEMNÍHO ROZVOJE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1515291" y="4138900"/>
            <a:ext cx="50141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VLIV REGULACE NA HODNOTU NEMOVITOSTI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1538970" y="5352010"/>
            <a:ext cx="339830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PROSAZENÍ VEŘEJNÉHO ZÁJMU</a:t>
            </a:r>
          </a:p>
        </p:txBody>
      </p:sp>
      <p:sp>
        <p:nvSpPr>
          <p:cNvPr id="488" name="Shape 488"/>
          <p:cNvSpPr/>
          <p:nvPr/>
        </p:nvSpPr>
        <p:spPr>
          <a:xfrm>
            <a:off x="9213668" y="0"/>
            <a:ext cx="2978330" cy="6923314"/>
          </a:xfrm>
          <a:prstGeom prst="rect">
            <a:avLst/>
          </a:prstGeom>
          <a:blipFill rotWithShape="1">
            <a:blip r:embed="rId3">
              <a:alphaModFix amt="77000"/>
            </a:blip>
            <a:stretch>
              <a:fillRect l="-56677" t="-126" r="-35959" b="633"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89" name="Shape 489"/>
          <p:cNvCxnSpPr/>
          <p:nvPr/>
        </p:nvCxnSpPr>
        <p:spPr>
          <a:xfrm>
            <a:off x="1045029" y="1227908"/>
            <a:ext cx="0" cy="4955176"/>
          </a:xfrm>
          <a:prstGeom prst="straightConnector1">
            <a:avLst/>
          </a:prstGeom>
          <a:noFill/>
          <a:ln w="9525" cap="flat" cmpd="sng">
            <a:solidFill>
              <a:srgbClr val="B3D83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90" name="Shape 490"/>
          <p:cNvSpPr/>
          <p:nvPr/>
        </p:nvSpPr>
        <p:spPr>
          <a:xfrm>
            <a:off x="871182" y="1739227"/>
            <a:ext cx="347693" cy="347693"/>
          </a:xfrm>
          <a:prstGeom prst="flowChartConnector">
            <a:avLst/>
          </a:prstGeom>
          <a:solidFill>
            <a:srgbClr val="92D050"/>
          </a:solidFill>
          <a:ln w="12700" cap="flat" cmpd="sng">
            <a:solidFill>
              <a:srgbClr val="B3D83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71182" y="2908663"/>
            <a:ext cx="347693" cy="347693"/>
          </a:xfrm>
          <a:prstGeom prst="flowChartConnector">
            <a:avLst/>
          </a:prstGeom>
          <a:solidFill>
            <a:srgbClr val="92D050"/>
          </a:solidFill>
          <a:ln w="12700" cap="flat" cmpd="sng">
            <a:solidFill>
              <a:srgbClr val="B3D83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871180" y="4151962"/>
            <a:ext cx="347693" cy="347693"/>
          </a:xfrm>
          <a:prstGeom prst="flowChartConnector">
            <a:avLst/>
          </a:prstGeom>
          <a:solidFill>
            <a:srgbClr val="92D050"/>
          </a:solidFill>
          <a:ln w="12700" cap="flat" cmpd="sng">
            <a:solidFill>
              <a:srgbClr val="B3D83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871180" y="5352010"/>
            <a:ext cx="347693" cy="347693"/>
          </a:xfrm>
          <a:prstGeom prst="flowChartConnector">
            <a:avLst/>
          </a:prstGeom>
          <a:solidFill>
            <a:srgbClr val="92D050"/>
          </a:solidFill>
          <a:ln w="12700" cap="flat" cmpd="sng">
            <a:solidFill>
              <a:srgbClr val="B3D83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9213667" y="0"/>
            <a:ext cx="2978330" cy="6923314"/>
          </a:xfrm>
          <a:prstGeom prst="rect">
            <a:avLst/>
          </a:prstGeom>
          <a:solidFill>
            <a:srgbClr val="B3D83F">
              <a:alpha val="25882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Shape 7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951" y="1196752"/>
            <a:ext cx="7488832" cy="387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1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/>
        </p:nvSpPr>
        <p:spPr>
          <a:xfrm>
            <a:off x="261258" y="217714"/>
            <a:ext cx="1098986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600">
                <a:solidFill>
                  <a:srgbClr val="92D050"/>
                </a:solidFill>
                <a:latin typeface="Cabin"/>
                <a:ea typeface="Cabin"/>
                <a:cs typeface="Cabin"/>
                <a:sym typeface="Cabin"/>
              </a:rPr>
              <a:t>VSTUP DO VLASTNICKÝCH PRÁV K NEMOVITOSTEM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1900956" y="5549950"/>
            <a:ext cx="2754884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 dirty="0">
                <a:solidFill>
                  <a:srgbClr val="92D050"/>
                </a:solidFill>
                <a:latin typeface="Cabin"/>
                <a:ea typeface="Cabin"/>
                <a:cs typeface="Cabin"/>
                <a:sym typeface="Cabin"/>
              </a:rPr>
              <a:t>VYVLASTNĚNÍ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7318135" y="5549950"/>
            <a:ext cx="3701141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2800">
                <a:solidFill>
                  <a:srgbClr val="92D050"/>
                </a:solidFill>
                <a:latin typeface="Cabin"/>
                <a:ea typeface="Cabin"/>
                <a:cs typeface="Cabin"/>
                <a:sym typeface="Cabin"/>
              </a:rPr>
              <a:t>PŘEDKUPNÍ PRÁVO</a:t>
            </a:r>
          </a:p>
        </p:txBody>
      </p:sp>
      <p:sp>
        <p:nvSpPr>
          <p:cNvPr id="502" name="Shape 502"/>
          <p:cNvSpPr/>
          <p:nvPr/>
        </p:nvSpPr>
        <p:spPr>
          <a:xfrm>
            <a:off x="0" y="2238100"/>
            <a:ext cx="6112471" cy="3122022"/>
          </a:xfrm>
          <a:prstGeom prst="rect">
            <a:avLst/>
          </a:prstGeom>
          <a:blipFill rotWithShape="1">
            <a:blip r:embed="rId3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6112471" y="2238100"/>
            <a:ext cx="6112471" cy="3122022"/>
          </a:xfrm>
          <a:prstGeom prst="rect">
            <a:avLst/>
          </a:prstGeom>
          <a:blipFill rotWithShape="1">
            <a:blip r:embed="rId4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0" y="2116183"/>
            <a:ext cx="12192000" cy="121916"/>
          </a:xfrm>
          <a:prstGeom prst="rect">
            <a:avLst/>
          </a:prstGeom>
          <a:solidFill>
            <a:srgbClr val="B3D8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0" y="5333117"/>
            <a:ext cx="12192000" cy="121916"/>
          </a:xfrm>
          <a:prstGeom prst="rect">
            <a:avLst/>
          </a:prstGeom>
          <a:solidFill>
            <a:srgbClr val="B3D8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/>
        </p:nvSpPr>
        <p:spPr>
          <a:xfrm>
            <a:off x="0" y="1715589"/>
            <a:ext cx="12192000" cy="3509553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7098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12" name="Shape 512"/>
          <p:cNvSpPr txBox="1"/>
          <p:nvPr/>
        </p:nvSpPr>
        <p:spPr>
          <a:xfrm>
            <a:off x="235131" y="174171"/>
            <a:ext cx="8847908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600">
                <a:solidFill>
                  <a:srgbClr val="92D050"/>
                </a:solidFill>
                <a:latin typeface="Cabin"/>
                <a:ea typeface="Cabin"/>
                <a:cs typeface="Cabin"/>
                <a:sym typeface="Cabin"/>
              </a:rPr>
              <a:t>PŘEROZDĚLOVÁNÍ PŘÍJMŮ Z ÚZEMÍ A NEMOVITOSTÍ A USMĚRŇOVÁNÍ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611397" y="1927916"/>
            <a:ext cx="269965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CÍLE A FORMY STIMULACE ROZVOJE</a:t>
            </a:r>
          </a:p>
        </p:txBody>
      </p:sp>
      <p:sp>
        <p:nvSpPr>
          <p:cNvPr id="514" name="Shape 514"/>
          <p:cNvSpPr txBox="1"/>
          <p:nvPr/>
        </p:nvSpPr>
        <p:spPr>
          <a:xfrm>
            <a:off x="611397" y="2646325"/>
            <a:ext cx="2892315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4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NIKDY NEBUDE MOŽNO Z VEŘEJNÝCH ROZPOČTŮ REALIZOVAT VŠE.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dirty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4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- sociální a ekonomické aspekty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4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- krátkodobé a dlouhodobé </a:t>
            </a:r>
            <a:r>
              <a:rPr lang="cs-CZ" sz="1400" dirty="0" smtClean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efekty</a:t>
            </a:r>
            <a:endParaRPr lang="cs-CZ" sz="1400" dirty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15" name="Shape 515"/>
          <p:cNvSpPr txBox="1"/>
          <p:nvPr/>
        </p:nvSpPr>
        <p:spPr>
          <a:xfrm>
            <a:off x="3640946" y="1942280"/>
            <a:ext cx="258916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REGIONÁLNÍ POLITIKA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x="3640946" y="2641189"/>
            <a:ext cx="2342605" cy="2462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REGIONÁLNÍ POLITIKA PODPORUJE I MÉNĚ VÝKONNÉ REGIONY.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abin"/>
              <a:buChar char="-"/>
            </a:pPr>
            <a:r>
              <a:rPr lang="cs-CZ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sociální a politické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abin"/>
              <a:buChar char="-"/>
            </a:pPr>
            <a:r>
              <a:rPr lang="cs-CZ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ekonomické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Cabin"/>
              <a:buNone/>
            </a:pPr>
            <a:endParaRPr sz="1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abin"/>
              <a:buChar char="-"/>
            </a:pPr>
            <a:r>
              <a:rPr lang="cs-CZ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přímá stimulace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abin"/>
              <a:buChar char="-"/>
            </a:pPr>
            <a:r>
              <a:rPr lang="cs-CZ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rozvoj infrastruktur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abin"/>
              <a:buChar char="-"/>
            </a:pPr>
            <a:r>
              <a:rPr lang="cs-CZ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investice do lidských zdrojů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6714309" y="1942280"/>
            <a:ext cx="228940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PODPORA INVESTIC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6781509" y="2641189"/>
            <a:ext cx="2222208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PODPOROU INVESTIČNÍ ČINNOSTI K ROZŠÍŘENÍ EFEKTIVNÍ POPTÁVKY PO NEMOVITOSTECH A TAK OŽIVIT EKONOMIKU.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9415300" y="1953850"/>
            <a:ext cx="211025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REGULACE NÁJMŮ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9489785" y="2562325"/>
            <a:ext cx="1961986" cy="1169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REGULACÍ K ZPŘÍSTUPNĚNÍ I MÉNĚ MAJETNÝM DOMÁCNOSTEM PŘIJATELNÉ BYDLENÍ.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Shape 7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403" y="701039"/>
            <a:ext cx="8209196" cy="3924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7098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365760" y="191588"/>
            <a:ext cx="4938151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400" dirty="0">
                <a:solidFill>
                  <a:srgbClr val="92D050"/>
                </a:solidFill>
                <a:latin typeface="Cabin"/>
                <a:ea typeface="Cabin"/>
                <a:cs typeface="Cabin"/>
                <a:sym typeface="Cabin"/>
              </a:rPr>
              <a:t>INTERNALIZACE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1487488" y="1152616"/>
            <a:ext cx="9937104" cy="11242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4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 ZNAMENÁ TENTO POJEM?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4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JAKÝM ZPŮSOBEM SE MŮŽE OBJEVOVAT V PRAXI TRHU NEMOVITOSTÍ?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/>
        </p:nvSpPr>
        <p:spPr>
          <a:xfrm>
            <a:off x="0" y="4338319"/>
            <a:ext cx="12192000" cy="2296159"/>
          </a:xfrm>
          <a:prstGeom prst="rect">
            <a:avLst/>
          </a:prstGeom>
          <a:solidFill>
            <a:schemeClr val="dk1">
              <a:alpha val="5098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5834576" y="144194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cs-CZ" sz="36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prof. RNDr. </a:t>
            </a:r>
            <a:r>
              <a:rPr lang="cs-CZ" sz="3600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MilanViturka</a:t>
            </a:r>
            <a:r>
              <a:rPr lang="cs-CZ" sz="36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cs-CZ" sz="3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CSc</a:t>
            </a:r>
            <a:r>
              <a:rPr lang="cs-CZ" sz="360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lang="cs-CZ" sz="36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756139" y="4433473"/>
            <a:ext cx="10814538" cy="21236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PROGRAMY A PROJEKTY REGIONÁLNÍHO 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LOKÁLNÍHO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/>
          <p:nvPr/>
        </p:nvSpPr>
        <p:spPr>
          <a:xfrm>
            <a:off x="0" y="4737462"/>
            <a:ext cx="12192000" cy="1724297"/>
          </a:xfrm>
          <a:prstGeom prst="rect">
            <a:avLst/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5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VEŘEJNÉ INVESTICE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3666132" y="5962260"/>
            <a:ext cx="4720394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6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6.KAPITOLA – EKONOMIKA ÚZEMNÍHO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283</Words>
  <Application>Microsoft Office PowerPoint</Application>
  <PresentationFormat>Širokoúhlá obrazovka</PresentationFormat>
  <Paragraphs>66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Cabin</vt:lpstr>
      <vt:lpstr>Calibri</vt:lpstr>
      <vt:lpstr>Noto Sans Symbols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Viturka Milan</dc:creator>
  <cp:lastModifiedBy>Viturka Milan</cp:lastModifiedBy>
  <cp:revision>30</cp:revision>
  <dcterms:modified xsi:type="dcterms:W3CDTF">2018-11-05T13:59:32Z</dcterms:modified>
</cp:coreProperties>
</file>