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  <p:sldMasterId id="2147483867" r:id="rId3"/>
  </p:sldMasterIdLst>
  <p:notesMasterIdLst>
    <p:notesMasterId r:id="rId47"/>
  </p:notesMasterIdLst>
  <p:handoutMasterIdLst>
    <p:handoutMasterId r:id="rId48"/>
  </p:handoutMasterIdLst>
  <p:sldIdLst>
    <p:sldId id="312" r:id="rId4"/>
    <p:sldId id="439" r:id="rId5"/>
    <p:sldId id="440" r:id="rId6"/>
    <p:sldId id="442" r:id="rId7"/>
    <p:sldId id="445" r:id="rId8"/>
    <p:sldId id="441" r:id="rId9"/>
    <p:sldId id="443" r:id="rId10"/>
    <p:sldId id="446" r:id="rId11"/>
    <p:sldId id="447" r:id="rId12"/>
    <p:sldId id="444" r:id="rId13"/>
    <p:sldId id="399" r:id="rId14"/>
    <p:sldId id="401" r:id="rId15"/>
    <p:sldId id="402" r:id="rId16"/>
    <p:sldId id="403" r:id="rId17"/>
    <p:sldId id="404" r:id="rId18"/>
    <p:sldId id="406" r:id="rId19"/>
    <p:sldId id="409" r:id="rId20"/>
    <p:sldId id="433" r:id="rId21"/>
    <p:sldId id="448" r:id="rId22"/>
    <p:sldId id="435" r:id="rId23"/>
    <p:sldId id="410" r:id="rId24"/>
    <p:sldId id="411" r:id="rId25"/>
    <p:sldId id="414" r:id="rId26"/>
    <p:sldId id="413" r:id="rId27"/>
    <p:sldId id="416" r:id="rId28"/>
    <p:sldId id="417" r:id="rId29"/>
    <p:sldId id="418" r:id="rId30"/>
    <p:sldId id="419" r:id="rId31"/>
    <p:sldId id="420" r:id="rId32"/>
    <p:sldId id="421" r:id="rId33"/>
    <p:sldId id="422" r:id="rId34"/>
    <p:sldId id="436" r:id="rId35"/>
    <p:sldId id="423" r:id="rId36"/>
    <p:sldId id="424" r:id="rId37"/>
    <p:sldId id="425" r:id="rId38"/>
    <p:sldId id="426" r:id="rId39"/>
    <p:sldId id="427" r:id="rId40"/>
    <p:sldId id="428" r:id="rId41"/>
    <p:sldId id="429" r:id="rId42"/>
    <p:sldId id="430" r:id="rId43"/>
    <p:sldId id="431" r:id="rId44"/>
    <p:sldId id="437" r:id="rId45"/>
    <p:sldId id="432" r:id="rId46"/>
  </p:sldIdLst>
  <p:sldSz cx="9144000" cy="6858000" type="screen4x3"/>
  <p:notesSz cx="6858000" cy="9144000"/>
  <p:custShowLst>
    <p:custShow name="Vlastní prezentace 1" id="0">
      <p:sldLst/>
    </p:custShow>
  </p:custShow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379B"/>
    <a:srgbClr val="E5D5BD"/>
    <a:srgbClr val="E7C99D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0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692639-1D3C-4E22-A703-58FC859FBF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985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623CD7-1168-446E-8525-2D328AE609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918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 smtClean="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 smtClean="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33400-3133-454E-A6C1-21BDCCBB1A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38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E41DA-F5B2-4DB2-B228-F56DADAFDA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58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35702-B13B-4201-BE79-F801B23D4B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241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37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62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375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2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269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587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860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3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B4A1D-A125-4E6E-8613-EDD23669CA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930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507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4145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1725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24D2CD-06F0-4210-9EC9-5AD5B0A40BE5}" type="datetime1">
              <a:rPr lang="cs-CZ" smtClean="0"/>
              <a:t>20.11.2018</a:t>
            </a:fld>
            <a:endParaRPr dirty="0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8A5C9D-2113-404B-AAF3-67E6E4306E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468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0F1EC-2068-4363-87B7-274BFE2A7A91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7FC6E-5CA9-4ADE-A54C-2CBD794DA6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8160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04D3022-5253-46EE-BD56-9024B1FF3C90}" type="datetime1">
              <a:rPr lang="cs-CZ" smtClean="0"/>
              <a:t>20.11.2018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1594BC-4DE8-437A-93A5-45C50C284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24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E04-E325-49B0-BE55-3B5216CD0CE6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26916-BA6E-46B6-A493-AE59C37BB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3511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9614-C41F-4779-8F33-00F916A410B4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00519-7F5D-4832-97E8-A5F5FC9DD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438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8A374-0C74-41ED-9296-611D576728FD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E2674-2090-4DB1-A8B7-F1B06BC617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5372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93B66-1666-4D60-B2EA-7E223E411818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5FD99-74B5-432A-A7BC-17C2B477CF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49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8FE0E-B30A-46DA-BFCA-B6838806B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2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B030B-8323-4B1E-937E-BC8D81012C1A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5A5E-26AF-49FC-AD28-C25C425CF4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717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C28F8154-21A5-4F30-97B9-E5B492FD7895}" type="datetime1">
              <a:rPr lang="cs-CZ" smtClean="0"/>
              <a:t>20.11.2018</a:t>
            </a:fld>
            <a:endParaRPr lang="en-US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D4B3D7-6A63-496F-B99D-28172F30B8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697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CD723-0B44-40A7-AED1-C14C6FD6939C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BE798-AFA1-40BC-BF9E-AC87E09641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776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56A08659-3BC5-494B-B6E6-5C0E8B98B0FA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E807CBD-95B8-4A3C-9199-390AD46CF5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9F1CF-417A-41AF-838A-504CBC10B4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65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94AE-CA6F-4A5C-8B79-755F9B74E9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83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4B88-F07B-4325-A4B0-088A192130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87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9B152-BAFD-4E7A-AAA6-97A7AB3967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99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66237-C8A9-4C42-865C-1AA5D427A0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94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CF1A9-562D-48BF-9369-ECD2E8D62E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76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E5995CA3-0133-49E0-A7CE-BB575975E8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 smtClean="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 smtClean="0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078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 smtClean="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DEF9E5B-E4D6-4F4B-A498-070D7353211C}" type="datetime1">
              <a:rPr lang="cs-CZ" smtClean="0"/>
              <a:t>20.11.2018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 smtClean="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r>
              <a:rPr lang="pl-PL" smtClean="0"/>
              <a:t>Ekonomika kultury        Simona Škarabelová</a:t>
            </a: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0156063-C58D-4A4E-A335-9C5B513E91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41" r:id="rId2"/>
    <p:sldLayoutId id="2147484150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51" r:id="rId9"/>
    <p:sldLayoutId id="2147484147" r:id="rId10"/>
    <p:sldLayoutId id="21474841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zpravy.idnes.cz/propaganda-v-izraelsko-palestinskem-konfliktu-fre-/zahranicni.aspx?c=A140730_161912_zahranicni_zt" TargetMode="Externa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https://www.youtube.com/watch?v=waSPsI9-ge8&amp;feature=player_embedded" TargetMode="External"/><Relationship Id="rId4" Type="http://schemas.openxmlformats.org/officeDocument/2006/relationships/hyperlink" Target="http://video.idnes.cz/?idvideo=V140803_091023_zahranicni_mad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pkt6dahvJA" TargetMode="External"/><Relationship Id="rId2" Type="http://schemas.openxmlformats.org/officeDocument/2006/relationships/hyperlink" Target="http://famedaddy.com/" TargetMode="External"/><Relationship Id="rId1" Type="http://schemas.openxmlformats.org/officeDocument/2006/relationships/slideLayout" Target="../slideLayouts/slideLayout26.xml"/><Relationship Id="rId5" Type="http://schemas.openxmlformats.org/officeDocument/2006/relationships/hyperlink" Target="https://www.startovac.cz/projekty/infobaden-tv/" TargetMode="External"/><Relationship Id="rId4" Type="http://schemas.openxmlformats.org/officeDocument/2006/relationships/hyperlink" Target="http://www.infobaden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app/zakony/zakonPar.jsp?idBiblio=51457&amp;nr=231~2F2001&amp;rpp=15#local-content" TargetMode="Externa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5076056" y="980728"/>
            <a:ext cx="3742042" cy="216024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/>
            </a:r>
            <a:br>
              <a:rPr lang="cs-CZ" altLang="cs-CZ" sz="3600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</a:br>
            <a:r>
              <a:rPr lang="cs-CZ" altLang="cs-CZ" sz="3600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Masmédia</a:t>
            </a:r>
            <a:br>
              <a:rPr lang="cs-CZ" altLang="cs-CZ" sz="3600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</a:br>
            <a:r>
              <a:rPr lang="cs-CZ" altLang="cs-CZ" sz="3600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	</a:t>
            </a:r>
            <a:endParaRPr lang="cs-CZ" altLang="cs-CZ" sz="2800" dirty="0" smtClean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0722" name="Zástupný symbol pro obsah 2"/>
          <p:cNvSpPr>
            <a:spLocks noGrp="1"/>
          </p:cNvSpPr>
          <p:nvPr>
            <p:ph type="body" sz="half" idx="2"/>
          </p:nvPr>
        </p:nvSpPr>
        <p:spPr>
          <a:xfrm>
            <a:off x="4859338" y="3789363"/>
            <a:ext cx="4284662" cy="2952750"/>
          </a:xfrm>
        </p:spPr>
        <p:txBody>
          <a:bodyPr/>
          <a:lstStyle/>
          <a:p>
            <a:pPr marL="548640" lvl="1" indent="-201168" eaLnBrk="1" fontAlgn="auto" hangingPunct="1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endParaRPr lang="cs-CZ" altLang="cs-CZ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48640" lvl="1" indent="-201168" eaLnBrk="1" fontAlgn="auto" hangingPunct="1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cs-CZ" altLang="cs-CZ" sz="2400" dirty="0" smtClean="0">
                <a:solidFill>
                  <a:schemeClr val="tx1">
                    <a:tint val="85000"/>
                  </a:schemeClr>
                </a:solidFill>
              </a:rPr>
              <a:t>Masmédia – současnost a budoucnost</a:t>
            </a:r>
          </a:p>
          <a:p>
            <a:pPr marL="548640" lvl="1" indent="-201168" eaLnBrk="1" fontAlgn="auto" hangingPunct="1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cs-CZ" altLang="cs-CZ" sz="2000" dirty="0">
                <a:solidFill>
                  <a:schemeClr val="tx1">
                    <a:tint val="85000"/>
                  </a:schemeClr>
                </a:solidFill>
              </a:rPr>
              <a:t>Evropská hlavní města kultury</a:t>
            </a:r>
          </a:p>
          <a:p>
            <a:pPr marL="548640" lvl="1" indent="-201168" eaLnBrk="1" fontAlgn="auto" hangingPunct="1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endParaRPr lang="cs-CZ" altLang="cs-CZ" sz="16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48640" lvl="1" indent="-201168" eaLnBrk="1" fontAlgn="auto" hangingPunct="1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endParaRPr lang="cs-CZ" altLang="cs-CZ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48640" lvl="1" indent="-201168" eaLnBrk="1" fontAlgn="auto" hangingPunct="1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endParaRPr lang="cs-CZ" altLang="cs-CZ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48640" lvl="1" indent="-201168" eaLnBrk="1" fontAlgn="auto" hangingPunct="1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endParaRPr lang="cs-CZ" altLang="cs-CZ" dirty="0" smtClean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400800"/>
            <a:ext cx="4546600" cy="38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b="1" smtClean="0">
                <a:latin typeface="Arial" charset="0"/>
              </a:rPr>
              <a:t>Ekonomika kultury        Simona Škarabelová</a:t>
            </a:r>
            <a:endParaRPr lang="cs-CZ" altLang="cs-CZ" sz="1000" b="1">
              <a:latin typeface="Arial" charset="0"/>
            </a:endParaRPr>
          </a:p>
        </p:txBody>
      </p:sp>
      <p:pic>
        <p:nvPicPr>
          <p:cNvPr id="4" name="Zástupný symbol pro obrázek 3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8" r="1267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7607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 dirty="0" smtClean="0"/>
              <a:t>Otázky pro města ucházející se o titul EHMK</a:t>
            </a:r>
            <a:endParaRPr lang="cs-CZ" sz="2800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7239000" cy="5187950"/>
          </a:xfrm>
        </p:spPr>
        <p:txBody>
          <a:bodyPr/>
          <a:lstStyle/>
          <a:p>
            <a:r>
              <a:rPr lang="cs-CZ" altLang="cs-CZ" sz="2000" smtClean="0"/>
              <a:t>Důvody a cíle kandidatury</a:t>
            </a:r>
          </a:p>
          <a:p>
            <a:r>
              <a:rPr lang="cs-CZ" altLang="cs-CZ" sz="2000" smtClean="0"/>
              <a:t>Program – koncepce, inovativnost, hlavní události v průběhu roku, prvek spolupráce s druhým EHKM daného roku</a:t>
            </a:r>
          </a:p>
          <a:p>
            <a:r>
              <a:rPr lang="cs-CZ" altLang="cs-CZ" sz="2000" smtClean="0"/>
              <a:t>Existující zázemí – v podobě politické i občanské podpory, infrastruktury, zapojení do kulturní strategie města, existujících kontaktů s kulturními subjekty na mezinárodní, národní i místní úrovni</a:t>
            </a:r>
          </a:p>
          <a:p>
            <a:r>
              <a:rPr lang="cs-CZ" altLang="cs-CZ" sz="2000" smtClean="0"/>
              <a:t>Předpokládané dopady akce – krátkodobé, střednědobé i dlouhodobé</a:t>
            </a:r>
          </a:p>
          <a:p>
            <a:r>
              <a:rPr lang="cs-CZ" altLang="cs-CZ" sz="2000" smtClean="0"/>
              <a:t>Organizační struktura</a:t>
            </a:r>
          </a:p>
          <a:p>
            <a:r>
              <a:rPr lang="cs-CZ" altLang="cs-CZ" sz="2000" smtClean="0"/>
              <a:t>Financování – plánovaný rozpočet, zdroje financování, rozdělení výdajů</a:t>
            </a:r>
          </a:p>
          <a:p>
            <a:r>
              <a:rPr lang="cs-CZ" altLang="cs-CZ" sz="2000" smtClean="0"/>
              <a:t>Komunikační strategie</a:t>
            </a:r>
          </a:p>
          <a:p>
            <a:r>
              <a:rPr lang="cs-CZ" altLang="cs-CZ" sz="2000" smtClean="0"/>
              <a:t>Hodnocení akce</a:t>
            </a:r>
          </a:p>
          <a:p>
            <a:endParaRPr lang="cs-CZ" altLang="cs-CZ" smtClean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rázek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5" r="3785"/>
          <a:stretch>
            <a:fillRect/>
          </a:stretch>
        </p:blipFill>
        <p:spPr>
          <a:xfrm>
            <a:off x="683568" y="1124744"/>
            <a:ext cx="4114800" cy="4104456"/>
          </a:xfrm>
        </p:spPr>
      </p:pic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77888" y="1011238"/>
            <a:ext cx="3694112" cy="2162175"/>
          </a:xfrm>
        </p:spPr>
        <p:txBody>
          <a:bodyPr/>
          <a:lstStyle/>
          <a:p>
            <a:pPr marL="182563" indent="-182563" eaLnBrk="1" hangingPunct="1">
              <a:spcBef>
                <a:spcPct val="0"/>
              </a:spcBef>
            </a:pPr>
            <a:r>
              <a:rPr lang="cs-CZ" altLang="cs-CZ" smtClean="0"/>
              <a:t>Přednáška EKKU</a:t>
            </a:r>
          </a:p>
          <a:p>
            <a:pPr marL="182563" indent="-182563" eaLnBrk="1" hangingPunct="1">
              <a:spcBef>
                <a:spcPct val="0"/>
              </a:spcBef>
            </a:pPr>
            <a:r>
              <a:rPr lang="cs-CZ" altLang="cs-CZ" smtClean="0"/>
              <a:t>Simona Škarabelová</a:t>
            </a:r>
          </a:p>
          <a:p>
            <a:pPr marL="182563" indent="-182563"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4000" dirty="0"/>
              <a:t/>
            </a:r>
            <a:br>
              <a:rPr lang="cs-CZ" sz="4000" dirty="0"/>
            </a:br>
            <a:r>
              <a:rPr lang="cs-CZ" sz="4000" dirty="0"/>
              <a:t>Masmédia</a:t>
            </a:r>
            <a:br>
              <a:rPr lang="cs-CZ" sz="4000" dirty="0"/>
            </a:br>
            <a:r>
              <a:rPr lang="cs-CZ" sz="4000" dirty="0" smtClean="0"/>
              <a:t>a jejich budoucnost</a:t>
            </a:r>
            <a:endParaRPr lang="cs-CZ" sz="4000" dirty="0"/>
          </a:p>
        </p:txBody>
      </p:sp>
      <p:sp>
        <p:nvSpPr>
          <p:cNvPr id="24581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773238"/>
            <a:ext cx="6400800" cy="36004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4000" b="1" smtClean="0"/>
              <a:t>Aby byl dnes člověk opravdu „vzdělaným“, musí být vzdělán v médiích.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			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			(Marshall McLuhan, 1966)</a:t>
            </a:r>
          </a:p>
        </p:txBody>
      </p:sp>
      <p:sp>
        <p:nvSpPr>
          <p:cNvPr id="25603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548680"/>
            <a:ext cx="6512511" cy="864096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Masmédia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916113"/>
            <a:ext cx="6400800" cy="3600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masová média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hromadné sdělovací prostředky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prostředky komunikace, které jsou schopny oslovit velký počet lidí na velké ploše v jednom okamžiku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dělíme  na subsystémy televize, rozhlasu, tisku, internetu (sociálních sítí)</a:t>
            </a:r>
          </a:p>
        </p:txBody>
      </p:sp>
      <p:sp>
        <p:nvSpPr>
          <p:cNvPr id="26628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3" y="764704"/>
            <a:ext cx="7766248" cy="1512168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4000" dirty="0"/>
              <a:t>Slovo „medium“ znamenalo v latině „veřejnost“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781300"/>
            <a:ext cx="6400800" cy="3024188"/>
          </a:xfrm>
        </p:spPr>
        <p:txBody>
          <a:bodyPr rtlCol="0">
            <a:normAutofit fontScale="25000" lnSpcReduction="20000"/>
          </a:bodyPr>
          <a:lstStyle/>
          <a:p>
            <a:pPr indent="-182880" algn="ct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cs-CZ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0" eaLnBrk="1" fontAlgn="auto" hangingPunct="1">
              <a:lnSpc>
                <a:spcPct val="17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cs-CZ" sz="6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Protože před vynálezem knihtisku čtenářská veřejnost neexistovala, lidé zřejmě měli sklon považovat čtenáře za – v širším slova smyslu – šiřitele „dorozumívacích prostředků“, </a:t>
            </a:r>
            <a:endParaRPr lang="cs-CZ" sz="6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0" eaLnBrk="1" fontAlgn="auto" hangingPunct="1">
              <a:lnSpc>
                <a:spcPct val="17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cs-CZ" sz="6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tedy </a:t>
            </a:r>
            <a:r>
              <a:rPr lang="cs-CZ" sz="6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 „médium“.  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cs-CZ" sz="4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r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cs-CZ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(</a:t>
            </a:r>
            <a:r>
              <a:rPr lang="cs-CZ" sz="4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Marshall</a:t>
            </a:r>
            <a:r>
              <a:rPr lang="cs-CZ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45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McLuhan</a:t>
            </a:r>
            <a:r>
              <a:rPr lang="cs-CZ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1973)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652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7242048" cy="1512168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Funkce </a:t>
            </a:r>
            <a:r>
              <a:rPr lang="cs-CZ" dirty="0" smtClean="0"/>
              <a:t>masmédií 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                     </a:t>
            </a:r>
            <a:r>
              <a:rPr lang="cs-CZ" sz="3100" dirty="0" smtClean="0"/>
              <a:t>Subsystémy </a:t>
            </a:r>
            <a:br>
              <a:rPr lang="cs-CZ" sz="3100" dirty="0" smtClean="0"/>
            </a:br>
            <a:r>
              <a:rPr lang="cs-CZ" sz="3100" dirty="0" smtClean="0"/>
              <a:t>                              masmédií</a:t>
            </a:r>
            <a:endParaRPr lang="cs-CZ" sz="31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 rtlCol="0">
            <a:normAutofit fontScale="92500" lnSpcReduction="1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Osvětová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Vzdělávací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Výchovná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Regulační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Kulturní  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</a:t>
            </a: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ábavní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Informační</a:t>
            </a:r>
          </a:p>
          <a:p>
            <a:pPr lvl="1"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Nastolují témata</a:t>
            </a:r>
          </a:p>
          <a:p>
            <a:pPr lvl="1"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Analyzují témata</a:t>
            </a:r>
          </a:p>
          <a:p>
            <a:pPr lvl="1"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Viz čl. Krize médií a jejich nový model</a:t>
            </a:r>
            <a:endParaRPr lang="cs-CZ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178300" y="1600200"/>
            <a:ext cx="3521075" cy="276542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/>
              <a:t>T</a:t>
            </a:r>
            <a:r>
              <a:rPr lang="cs-CZ" altLang="cs-CZ" dirty="0" smtClean="0"/>
              <a:t>elevize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Rozhlas</a:t>
            </a:r>
          </a:p>
          <a:p>
            <a:pPr eaLnBrk="1" hangingPunct="1">
              <a:defRPr/>
            </a:pPr>
            <a:r>
              <a:rPr lang="cs-CZ" altLang="cs-CZ" dirty="0"/>
              <a:t>Tisk </a:t>
            </a:r>
          </a:p>
          <a:p>
            <a:pPr eaLnBrk="1" hangingPunct="1">
              <a:defRPr/>
            </a:pPr>
            <a:r>
              <a:rPr lang="cs-CZ" altLang="cs-CZ" dirty="0"/>
              <a:t>Internet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dirty="0"/>
          </a:p>
        </p:txBody>
      </p:sp>
      <p:pic>
        <p:nvPicPr>
          <p:cNvPr id="28677" name="Picture 2" descr="C:\Users\simona\Pictures\DaVinci_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9260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836712"/>
            <a:ext cx="6512511" cy="936104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Kde je skutečný svět?</a:t>
            </a:r>
            <a:endParaRPr 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492375"/>
            <a:ext cx="6400800" cy="17145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Pro uživatele televize</a:t>
            </a:r>
            <a:r>
              <a:rPr lang="cs-CZ" altLang="cs-CZ" smtClean="0"/>
              <a:t> </a:t>
            </a:r>
            <a:r>
              <a:rPr lang="cs-CZ" altLang="cs-CZ" b="1" smtClean="0"/>
              <a:t>se zprávy automaticky stávají skutečným světem, nikoliv náhražkou za skutečnost, samy jsou bezprostřední skutečností. </a:t>
            </a:r>
          </a:p>
          <a:p>
            <a:pPr algn="ctr" eaLnBrk="1" hangingPunct="1">
              <a:buFontTx/>
              <a:buNone/>
            </a:pPr>
            <a:endParaRPr lang="cs-CZ" altLang="cs-CZ" b="1" smtClean="0"/>
          </a:p>
          <a:p>
            <a:pPr algn="ctr" eaLnBrk="1" hangingPunct="1">
              <a:buFont typeface="Georgia" pitchFamily="18" charset="0"/>
              <a:buNone/>
            </a:pPr>
            <a:r>
              <a:rPr lang="cs-CZ" altLang="cs-CZ" b="1" smtClean="0"/>
              <a:t>(Marshall Mc Luhan, 1978)</a:t>
            </a:r>
          </a:p>
          <a:p>
            <a:pPr algn="ctr" eaLnBrk="1" hangingPunct="1">
              <a:buFontTx/>
              <a:buNone/>
            </a:pPr>
            <a:endParaRPr lang="cs-CZ" altLang="cs-CZ" b="1" smtClean="0"/>
          </a:p>
        </p:txBody>
      </p:sp>
      <p:sp>
        <p:nvSpPr>
          <p:cNvPr id="29700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289" y="404664"/>
            <a:ext cx="6512511" cy="936104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Účinky nových médií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916113"/>
            <a:ext cx="6400800" cy="4249737"/>
          </a:xfrm>
        </p:spPr>
        <p:txBody>
          <a:bodyPr rtlCol="0">
            <a:normAutofit fontScale="92500" lnSpcReduction="10000"/>
          </a:bodyPr>
          <a:lstStyle/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náš smyslový život se podobají účinkům nové poezie. Nemění strukturu našeho myšlení, nýbrž strukturu našeho světa. </a:t>
            </a:r>
          </a:p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cs-CZ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Marshall</a:t>
            </a:r>
            <a: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3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McLuhan</a:t>
            </a:r>
            <a: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1969)</a:t>
            </a:r>
          </a:p>
          <a:p>
            <a:pPr indent="-182880" algn="ctr" eaLnBrk="1" fontAlgn="auto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sz="3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24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81281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Zneužití médií propagandou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3600" cap="none" dirty="0" smtClean="0"/>
              <a:t>např.</a:t>
            </a:r>
            <a:r>
              <a:rPr lang="cs-CZ" dirty="0" smtClean="0"/>
              <a:t> </a:t>
            </a:r>
            <a:r>
              <a:rPr lang="cs-CZ" cap="none" dirty="0"/>
              <a:t>p</a:t>
            </a:r>
            <a:r>
              <a:rPr lang="cs-CZ" cap="none" dirty="0" smtClean="0"/>
              <a:t>rezentace izraelsko-palestinského konfliktu)</a:t>
            </a:r>
            <a:endParaRPr lang="cs-CZ" cap="none" dirty="0"/>
          </a:p>
        </p:txBody>
      </p:sp>
      <p:sp>
        <p:nvSpPr>
          <p:cNvPr id="31747" name="Zástupný symbol pro obsah 5"/>
          <p:cNvSpPr>
            <a:spLocks noGrp="1"/>
          </p:cNvSpPr>
          <p:nvPr>
            <p:ph sz="half" idx="1"/>
          </p:nvPr>
        </p:nvSpPr>
        <p:spPr>
          <a:xfrm>
            <a:off x="457200" y="2276475"/>
            <a:ext cx="3521075" cy="3849688"/>
          </a:xfrm>
        </p:spPr>
        <p:txBody>
          <a:bodyPr/>
          <a:lstStyle/>
          <a:p>
            <a:r>
              <a:rPr lang="cs-CZ" altLang="cs-CZ" sz="1600" u="sng" smtClean="0">
                <a:hlinkClick r:id="rId3"/>
              </a:rPr>
              <a:t>http://zpravy.idnes.cz/propaganda-v-izraelsko-palestinskem-konfliktu-fre-/zahranicni.aspx?c=A140730_161912_zahranicni_zt</a:t>
            </a:r>
            <a:endParaRPr lang="cs-CZ" altLang="cs-CZ" smtClean="0"/>
          </a:p>
          <a:p>
            <a:r>
              <a:rPr lang="cs-CZ" altLang="cs-CZ" b="1" smtClean="0">
                <a:solidFill>
                  <a:srgbClr val="80379B"/>
                </a:solidFill>
                <a:hlinkClick r:id="rId4"/>
              </a:rPr>
              <a:t>"Na útěk před raketami jen okamžik, ukazuje Izrael" </a:t>
            </a:r>
            <a:endParaRPr lang="cs-CZ" altLang="cs-CZ" b="1" smtClean="0">
              <a:solidFill>
                <a:srgbClr val="80379B"/>
              </a:solidFill>
            </a:endParaRPr>
          </a:p>
          <a:p>
            <a:endParaRPr lang="cs-CZ" altLang="cs-CZ" b="1" smtClean="0">
              <a:solidFill>
                <a:srgbClr val="80379B"/>
              </a:solidFill>
            </a:endParaRPr>
          </a:p>
          <a:p>
            <a:endParaRPr lang="cs-CZ" altLang="cs-CZ" smtClean="0"/>
          </a:p>
        </p:txBody>
      </p:sp>
      <p:sp>
        <p:nvSpPr>
          <p:cNvPr id="31748" name="Zástupný symbol pro obsah 6"/>
          <p:cNvSpPr>
            <a:spLocks noGrp="1"/>
          </p:cNvSpPr>
          <p:nvPr>
            <p:ph sz="half" idx="2"/>
          </p:nvPr>
        </p:nvSpPr>
        <p:spPr>
          <a:xfrm>
            <a:off x="4178300" y="3573463"/>
            <a:ext cx="3521075" cy="2552700"/>
          </a:xfrm>
        </p:spPr>
        <p:txBody>
          <a:bodyPr/>
          <a:lstStyle/>
          <a:p>
            <a:r>
              <a:rPr lang="cs-CZ" altLang="cs-CZ" smtClean="0">
                <a:hlinkClick r:id="rId5"/>
              </a:rPr>
              <a:t>https://www.youtube.com/watch?v=waSPsI9-ge8&amp;feature=player_embedded</a:t>
            </a:r>
            <a:endParaRPr lang="cs-CZ" altLang="cs-CZ" smtClean="0"/>
          </a:p>
          <a:p>
            <a:endParaRPr lang="cs-CZ" altLang="cs-CZ" smtClean="0"/>
          </a:p>
        </p:txBody>
      </p:sp>
      <p:sp>
        <p:nvSpPr>
          <p:cNvPr id="317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31750" name="Objekt 7"/>
          <p:cNvGraphicFramePr>
            <a:graphicFrameLocks noChangeAspect="1"/>
          </p:cNvGraphicFramePr>
          <p:nvPr/>
        </p:nvGraphicFramePr>
        <p:xfrm>
          <a:off x="2484438" y="5300663"/>
          <a:ext cx="1181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Objekt prostředí balíčkovače" showAsIcon="1" r:id="rId6" imgW="1184856" imgH="682580" progId="Package">
                  <p:embed/>
                </p:oleObj>
              </mc:Choice>
              <mc:Fallback>
                <p:oleObj name="Objekt prostředí balíčkovače" showAsIcon="1" r:id="rId6" imgW="1184856" imgH="682580" progId="Package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300663"/>
                        <a:ext cx="1181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Další př. „</a:t>
            </a:r>
            <a:r>
              <a:rPr lang="cs-CZ" dirty="0" err="1" smtClean="0"/>
              <a:t>fake</a:t>
            </a:r>
            <a:r>
              <a:rPr lang="cs-CZ" dirty="0" smtClean="0"/>
              <a:t> kampaní“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r>
              <a:rPr lang="cs-CZ" altLang="cs-CZ" smtClean="0"/>
              <a:t>Fame Daddy – Celebrity Sperm Donor Service</a:t>
            </a:r>
          </a:p>
          <a:p>
            <a:r>
              <a:rPr lang="cs-CZ" altLang="cs-CZ" smtClean="0">
                <a:hlinkClick r:id="rId2"/>
              </a:rPr>
              <a:t>http://famedaddy.com</a:t>
            </a:r>
            <a:endParaRPr lang="cs-CZ" altLang="cs-CZ" smtClean="0"/>
          </a:p>
          <a:p>
            <a:r>
              <a:rPr lang="cs-CZ" altLang="cs-CZ" smtClean="0">
                <a:hlinkClick r:id="rId3"/>
              </a:rPr>
              <a:t>https://www.youtube.com/watch?v=upkt6dahvJA</a:t>
            </a:r>
            <a:endParaRPr lang="cs-CZ" altLang="cs-CZ" smtClean="0"/>
          </a:p>
          <a:p>
            <a:endParaRPr lang="cs-CZ" altLang="cs-CZ" smtClean="0"/>
          </a:p>
        </p:txBody>
      </p:sp>
      <p:sp>
        <p:nvSpPr>
          <p:cNvPr id="32772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300" y="1600200"/>
            <a:ext cx="3521075" cy="4525963"/>
          </a:xfrm>
        </p:spPr>
        <p:txBody>
          <a:bodyPr/>
          <a:lstStyle/>
          <a:p>
            <a:r>
              <a:rPr lang="cs-CZ" altLang="cs-CZ" smtClean="0"/>
              <a:t>Prezentace Info Baden TV:</a:t>
            </a:r>
          </a:p>
          <a:p>
            <a:r>
              <a:rPr lang="cs-CZ" altLang="cs-CZ" smtClean="0">
                <a:hlinkClick r:id="rId4"/>
              </a:rPr>
              <a:t>www.infobaden.cz</a:t>
            </a:r>
            <a:endParaRPr lang="cs-CZ" altLang="cs-CZ" smtClean="0"/>
          </a:p>
          <a:p>
            <a:r>
              <a:rPr lang="cs-CZ" altLang="cs-CZ" smtClean="0"/>
              <a:t>Nový záměr  - </a:t>
            </a:r>
            <a:r>
              <a:rPr lang="cs-CZ" altLang="cs-CZ" sz="2000" smtClean="0"/>
              <a:t>prostřednictvím crowfundingu sehnat zdroje pro natáčení zpráv:</a:t>
            </a:r>
          </a:p>
          <a:p>
            <a:r>
              <a:rPr lang="cs-CZ" altLang="cs-CZ" smtClean="0">
                <a:hlinkClick r:id="rId5"/>
              </a:rPr>
              <a:t>https://www.startovac.cz/projekty/infobaden-tv/</a:t>
            </a:r>
            <a:endParaRPr lang="cs-CZ" altLang="cs-CZ" smtClean="0"/>
          </a:p>
          <a:p>
            <a:endParaRPr lang="cs-CZ" altLang="cs-CZ" smtClean="0"/>
          </a:p>
        </p:txBody>
      </p:sp>
      <p:sp>
        <p:nvSpPr>
          <p:cNvPr id="3277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0406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Evropská hlavní města kultury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7239000" cy="5187950"/>
          </a:xfrm>
        </p:spPr>
        <p:txBody>
          <a:bodyPr/>
          <a:lstStyle/>
          <a:p>
            <a:r>
              <a:rPr lang="cs-CZ" altLang="cs-CZ" smtClean="0"/>
              <a:t>Myšlenku niciovala v roce 1983 tehdejší řecká ministryně kultury Melina Mercouri s cílem:</a:t>
            </a:r>
          </a:p>
          <a:p>
            <a:r>
              <a:rPr lang="cs-CZ" altLang="cs-CZ" smtClean="0"/>
              <a:t>zvýšení kulturního povědomí a aktivní účasti na kulturní výměně členských států EU. (10)</a:t>
            </a:r>
          </a:p>
          <a:p>
            <a:r>
              <a:rPr lang="cs-CZ" altLang="cs-CZ" smtClean="0"/>
              <a:t>Vznik - Radou ministrů dne 13. června 1985; (Atény prohlášeny za prvního nositele titulu Evropské město kultury).</a:t>
            </a:r>
          </a:p>
          <a:p>
            <a:r>
              <a:rPr lang="cs-CZ" altLang="cs-CZ" smtClean="0"/>
              <a:t>Nejdříve etablovaná města (Madrid, Paříž) nebo s kulturním dědictvím (Florencie)</a:t>
            </a:r>
          </a:p>
          <a:p>
            <a:r>
              <a:rPr lang="cs-CZ" altLang="cs-CZ" smtClean="0"/>
              <a:t>Později  jsou vybírána města s cílem podnítit nastartování kulturního rozvoje (Glasgow).</a:t>
            </a:r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910265" cy="1224136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	Veřejná </a:t>
            </a:r>
            <a:r>
              <a:rPr lang="cs-CZ" dirty="0"/>
              <a:t>služba v oblasti médií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844675"/>
            <a:ext cx="6400800" cy="4176713"/>
          </a:xfrm>
        </p:spPr>
        <p:txBody>
          <a:bodyPr rtlCol="0">
            <a:normAutofit fontScale="92500"/>
          </a:bodyPr>
          <a:lstStyle/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média jsou tak mocnou silou v ovlivňování veřejného mínění, že by měla být využita k prospěchu co největšího množství lidí (tzn. k prospěchu, nikoli pro uspokojení nebo pro zvětšení možnosti </a:t>
            </a: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výběru)</a:t>
            </a:r>
          </a:p>
          <a:p>
            <a:pPr marL="90170" indent="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stát jako majitel frekvenčního a kmitočtového spektra sice jeho část může pronajímat formou licencí soukromým subjektům, neměl by se však vzdávat zodpovědnosti za něj.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33796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7982273" cy="108012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	Podle </a:t>
            </a:r>
            <a:r>
              <a:rPr lang="cs-CZ" dirty="0"/>
              <a:t>způsobů chování jednotlivých institucí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412875"/>
            <a:ext cx="6400800" cy="2794000"/>
          </a:xfrm>
        </p:spPr>
        <p:txBody>
          <a:bodyPr/>
          <a:lstStyle/>
          <a:p>
            <a:pPr eaLnBrk="1" hangingPunct="1"/>
            <a:endParaRPr lang="cs-CZ" altLang="cs-CZ" b="1" smtClean="0"/>
          </a:p>
          <a:p>
            <a:pPr eaLnBrk="1" hangingPunct="1"/>
            <a:r>
              <a:rPr lang="cs-CZ" altLang="cs-CZ" b="1" smtClean="0"/>
              <a:t>rozlišujeme:</a:t>
            </a:r>
          </a:p>
          <a:p>
            <a:pPr lvl="1" eaLnBrk="1" hangingPunct="1"/>
            <a:r>
              <a:rPr lang="cs-CZ" altLang="cs-CZ" b="1" smtClean="0"/>
              <a:t>masmédia na komerční bázi </a:t>
            </a:r>
          </a:p>
          <a:p>
            <a:pPr lvl="1" eaLnBrk="1" hangingPunct="1"/>
            <a:r>
              <a:rPr lang="cs-CZ" altLang="cs-CZ" b="1" smtClean="0"/>
              <a:t>masmédia na nekomerční bázi </a:t>
            </a:r>
          </a:p>
          <a:p>
            <a:pPr lvl="2" eaLnBrk="1" hangingPunct="1"/>
            <a:r>
              <a:rPr lang="cs-CZ" altLang="cs-CZ" b="1" u="sng" smtClean="0"/>
              <a:t>média veřejné služby,</a:t>
            </a:r>
            <a:r>
              <a:rPr lang="cs-CZ" altLang="cs-CZ" b="1" smtClean="0"/>
              <a:t> </a:t>
            </a:r>
          </a:p>
          <a:p>
            <a:pPr lvl="2" eaLnBrk="1" hangingPunct="1"/>
            <a:r>
              <a:rPr lang="cs-CZ" altLang="cs-CZ" b="1" smtClean="0"/>
              <a:t>tj. veřejnoprávní média</a:t>
            </a:r>
            <a:r>
              <a:rPr lang="cs-CZ" altLang="cs-CZ" smtClean="0"/>
              <a:t>  </a:t>
            </a:r>
          </a:p>
          <a:p>
            <a:pPr lvl="2" eaLnBrk="1" hangingPunct="1"/>
            <a:r>
              <a:rPr lang="en-US" altLang="cs-CZ" i="1" smtClean="0"/>
              <a:t>public broadcast media</a:t>
            </a:r>
          </a:p>
        </p:txBody>
      </p:sp>
      <p:sp>
        <p:nvSpPr>
          <p:cNvPr id="34820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476672"/>
            <a:ext cx="7910264" cy="64807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Duální systém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412875"/>
            <a:ext cx="6400800" cy="4679950"/>
          </a:xfrm>
        </p:spPr>
        <p:txBody>
          <a:bodyPr rtlCol="0">
            <a:normAutofit fontScale="92500" lnSpcReduction="10000"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Koexistence veřejnoprávních a soukromých provozovatelů na základě státem udělených a kontrolovaných vysílacích licencí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Licence uděluje Rada České republiky pro rozhlasové a televizní vysílání</a:t>
            </a:r>
          </a:p>
          <a:p>
            <a:pPr marL="548640" lvl="1"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to na základě zák. č. 231/2001 Sb. O provozování rozhlasového a televizního 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vysílání</a:t>
            </a:r>
          </a:p>
          <a:p>
            <a:pPr marL="548640" lvl="1"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portal.gov.cz/app/zakony/zakonPar.jsp?idBiblio=51457&amp;nr=231~2F2001&amp;rpp=15#local-content</a:t>
            </a: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lvl="1"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844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47" name="Group 91"/>
          <p:cNvGraphicFramePr>
            <a:graphicFrameLocks noGrp="1"/>
          </p:cNvGraphicFramePr>
          <p:nvPr/>
        </p:nvGraphicFramePr>
        <p:xfrm>
          <a:off x="179388" y="549275"/>
          <a:ext cx="7985125" cy="5365750"/>
        </p:xfrm>
        <a:graphic>
          <a:graphicData uri="http://schemas.openxmlformats.org/drawingml/2006/table">
            <a:tbl>
              <a:tblPr/>
              <a:tblGrid>
                <a:gridCol w="2120900"/>
                <a:gridCol w="1857375"/>
                <a:gridCol w="4006850"/>
              </a:tblGrid>
              <a:tr h="46034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Modely financování médií veřejné služby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40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Metoda financování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Provozovatelé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23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Koncesionářský poplatek a vládní dotace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Velká Británie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Japonsko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Kanada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Austrálie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BBC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CBC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2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Koncesionářský poplatek a tržní financování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Německo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Francie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Itálie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Holandsko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Česká republika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Nový Zéland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ARD, ZDF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NOS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TVNZ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0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Tržní financování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Španělsko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Portugalsko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RTVE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RTP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0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3" y="476672"/>
            <a:ext cx="7406208" cy="1080120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 	Od </a:t>
            </a:r>
            <a:r>
              <a:rPr lang="cs-CZ" dirty="0"/>
              <a:t>médií veřejné služby se dnes očekává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844675"/>
            <a:ext cx="6400800" cy="3744913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mají publikum vychovávat, informovat, ale také bavit,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musí sloužit rozdílnému vkusu, intelektuálnímu i lidovějšímu,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mají pokrývat svými službami celou zemi a pokud to technologie dovoluje, nabízet přijatelnou kvalitu příjmu,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jsou povinny vytvářet programy pro menšiny (regionální, etnické, jazykové, náboženské i generační).</a:t>
            </a:r>
          </a:p>
        </p:txBody>
      </p:sp>
      <p:sp>
        <p:nvSpPr>
          <p:cNvPr id="37892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548680"/>
            <a:ext cx="7910264" cy="1008112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3200" dirty="0" smtClean="0"/>
              <a:t>	Regulace </a:t>
            </a:r>
            <a:r>
              <a:rPr lang="cs-CZ" sz="3200" dirty="0"/>
              <a:t>a kontrola na </a:t>
            </a:r>
            <a:r>
              <a:rPr lang="cs-CZ" sz="3200" dirty="0" smtClean="0"/>
              <a:t>úrovních nižších </a:t>
            </a:r>
            <a:r>
              <a:rPr lang="cs-CZ" sz="3200" dirty="0"/>
              <a:t>než je úroveň vlády:</a:t>
            </a:r>
            <a:br>
              <a:rPr lang="cs-CZ" sz="3200" dirty="0"/>
            </a:br>
            <a:r>
              <a:rPr lang="cs-CZ" sz="3200" dirty="0"/>
              <a:t>tři modely: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773238"/>
            <a:ext cx="6400800" cy="4319587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oddělená regulace veřejnoprávní a soukromé televize (včetně kabelové a satelitní), 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systém s hlavním regulačním orgánem jehož pravomoc se vztahuje na veřejnoprávní i soukromou televizi </a:t>
            </a:r>
          </a:p>
          <a:p>
            <a:pPr indent="-182880" eaLnBrk="1" fontAlgn="auto" hangingPunct="1">
              <a:lnSpc>
                <a:spcPct val="8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jediný regulační orgán s pravomocemi v oblasti veřejnoprávní televize, soukromé televize a telekomunikací</a:t>
            </a:r>
          </a:p>
        </p:txBody>
      </p:sp>
      <p:sp>
        <p:nvSpPr>
          <p:cNvPr id="38916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7" y="692696"/>
            <a:ext cx="7550224" cy="864096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Další typy omezení: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133600"/>
            <a:ext cx="6400800" cy="3671888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udělování programové skladby</a:t>
            </a:r>
          </a:p>
          <a:p>
            <a:pPr eaLnBrk="1" hangingPunct="1"/>
            <a:r>
              <a:rPr lang="cs-CZ" altLang="cs-CZ" b="1" smtClean="0"/>
              <a:t>regulace programové skladby</a:t>
            </a:r>
          </a:p>
          <a:p>
            <a:pPr eaLnBrk="1" hangingPunct="1"/>
            <a:r>
              <a:rPr lang="cs-CZ" altLang="cs-CZ" b="1" smtClean="0"/>
              <a:t>kvóty pro nezávislou tvorbu</a:t>
            </a:r>
          </a:p>
          <a:p>
            <a:pPr eaLnBrk="1" hangingPunct="1"/>
            <a:r>
              <a:rPr lang="cs-CZ" altLang="cs-CZ" b="1" smtClean="0"/>
              <a:t>programová náplň</a:t>
            </a:r>
          </a:p>
          <a:p>
            <a:pPr eaLnBrk="1" hangingPunct="1"/>
            <a:r>
              <a:rPr lang="cs-CZ" altLang="cs-CZ" b="1" smtClean="0"/>
              <a:t>reklama a sponzorování</a:t>
            </a:r>
          </a:p>
          <a:p>
            <a:pPr eaLnBrk="1" hangingPunct="1"/>
            <a:r>
              <a:rPr lang="cs-CZ" altLang="cs-CZ" b="1" smtClean="0"/>
              <a:t>omezení vlastnických podílů</a:t>
            </a:r>
          </a:p>
        </p:txBody>
      </p:sp>
      <p:sp>
        <p:nvSpPr>
          <p:cNvPr id="39940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5" y="548680"/>
            <a:ext cx="7478216" cy="1296144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	Direktiva </a:t>
            </a:r>
            <a:r>
              <a:rPr lang="cs-CZ" dirty="0"/>
              <a:t>EU - vysílání bez hranic: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492375"/>
            <a:ext cx="6400800" cy="17145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programové kvóty</a:t>
            </a:r>
          </a:p>
          <a:p>
            <a:pPr eaLnBrk="1" hangingPunct="1"/>
            <a:r>
              <a:rPr lang="cs-CZ" altLang="cs-CZ" b="1" smtClean="0"/>
              <a:t>reklama a sponzorování</a:t>
            </a:r>
          </a:p>
          <a:p>
            <a:pPr eaLnBrk="1" hangingPunct="1"/>
            <a:r>
              <a:rPr lang="cs-CZ" altLang="cs-CZ" b="1" smtClean="0"/>
              <a:t>ochrana dětí a mladistvých</a:t>
            </a:r>
          </a:p>
          <a:p>
            <a:pPr eaLnBrk="1" hangingPunct="1"/>
            <a:r>
              <a:rPr lang="cs-CZ" altLang="cs-CZ" b="1" smtClean="0"/>
              <a:t>právo na odpověď</a:t>
            </a:r>
          </a:p>
        </p:txBody>
      </p:sp>
      <p:sp>
        <p:nvSpPr>
          <p:cNvPr id="40964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1268760"/>
            <a:ext cx="7910264" cy="1296144"/>
          </a:xfrm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Chcete-li porozumět povaze televize,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997200"/>
            <a:ext cx="6400800" cy="12096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udělejte si kompletní seznam všech věcí, které se změnily v uplynulých dvanácti letech v odívání, ve společenském chování a ve výběru programů.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b="1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(Marshall McLuhan, 1966)</a:t>
            </a:r>
          </a:p>
        </p:txBody>
      </p:sp>
      <p:sp>
        <p:nvSpPr>
          <p:cNvPr id="41988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7" y="548680"/>
            <a:ext cx="7550224" cy="864096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Média veřejné služby v ČR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844675"/>
            <a:ext cx="6400800" cy="3671888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Česká televize</a:t>
            </a:r>
          </a:p>
          <a:p>
            <a:pPr marL="548640" lvl="1"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zák. č. 483/1991 Sb. + novelou č. 39/2001 Sb.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Český rozhlas</a:t>
            </a:r>
          </a:p>
          <a:p>
            <a:pPr marL="548640" lvl="1"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zák.č.484/91  + novela č. 192/2002 Sb.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Česká tisková kancelář</a:t>
            </a:r>
          </a:p>
          <a:p>
            <a:pPr marL="548640" lvl="1"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zák. č. 517/1992 Sb.</a:t>
            </a:r>
          </a:p>
          <a:p>
            <a:pPr marL="548640" lvl="1"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(zák. č. 46/2000 Sb. tiskový zákon – i pro soukromý tisk)</a:t>
            </a:r>
          </a:p>
        </p:txBody>
      </p:sp>
      <p:sp>
        <p:nvSpPr>
          <p:cNvPr id="43012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Network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European</a:t>
            </a:r>
            <a:r>
              <a:rPr lang="cs-CZ" sz="3200" dirty="0"/>
              <a:t> </a:t>
            </a:r>
            <a:r>
              <a:rPr lang="cs-CZ" sz="3200" dirty="0" err="1"/>
              <a:t>Cultural</a:t>
            </a:r>
            <a:r>
              <a:rPr lang="cs-CZ" sz="3200" dirty="0"/>
              <a:t> </a:t>
            </a:r>
            <a:r>
              <a:rPr lang="cs-CZ" sz="3200" dirty="0" err="1"/>
              <a:t>Capitals</a:t>
            </a:r>
            <a:r>
              <a:rPr lang="cs-CZ" sz="3200" dirty="0"/>
              <a:t> and </a:t>
            </a:r>
            <a:r>
              <a:rPr lang="cs-CZ" sz="3200" dirty="0" err="1"/>
              <a:t>Months</a:t>
            </a:r>
            <a:r>
              <a:rPr lang="cs-CZ" sz="3200" dirty="0"/>
              <a:t> (ECCM)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Od roku 1991 jako asociace bývalých EHMK</a:t>
            </a:r>
          </a:p>
          <a:p>
            <a:r>
              <a:rPr lang="cs-CZ" altLang="cs-CZ" smtClean="0"/>
              <a:t>Hlavní přínosy – vypracovávání hodnotících studií:</a:t>
            </a:r>
          </a:p>
          <a:p>
            <a:pPr lvl="1"/>
            <a:r>
              <a:rPr lang="cs-CZ" altLang="cs-CZ" smtClean="0"/>
              <a:t>John Myerscough, (1994): </a:t>
            </a:r>
            <a:r>
              <a:rPr lang="cs-CZ" altLang="cs-CZ" i="1" smtClean="0"/>
              <a:t>European Cities of Culture and Cultural Month, </a:t>
            </a:r>
            <a:r>
              <a:rPr lang="cs-CZ" altLang="cs-CZ" smtClean="0"/>
              <a:t>London, The European Commission and the Network of Cultural Cities of Europe </a:t>
            </a:r>
            <a:r>
              <a:rPr lang="cs-CZ" altLang="cs-CZ" i="1" smtClean="0"/>
              <a:t>(přináší výsledky projektu pro období 1985 až 1994),</a:t>
            </a:r>
          </a:p>
          <a:p>
            <a:pPr lvl="1"/>
            <a:r>
              <a:rPr lang="cs-CZ" altLang="cs-CZ" smtClean="0"/>
              <a:t>Robert Palmer/Rae Associates (2004): </a:t>
            </a:r>
            <a:r>
              <a:rPr lang="cs-CZ" altLang="cs-CZ" i="1" smtClean="0"/>
              <a:t>European Cities and Capitals of Culture. Study Prepared for the European Commission,Part I, </a:t>
            </a:r>
            <a:r>
              <a:rPr lang="cs-CZ" altLang="cs-CZ" smtClean="0"/>
              <a:t>Brussels </a:t>
            </a:r>
            <a:r>
              <a:rPr lang="cs-CZ" altLang="cs-CZ" i="1" smtClean="0"/>
              <a:t>(hodnotí EHMK pro období 1995-2004)</a:t>
            </a:r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1" y="548680"/>
            <a:ext cx="7694240" cy="936104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ČT plní své poslání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989138"/>
            <a:ext cx="6400800" cy="3527425"/>
          </a:xfrm>
        </p:spPr>
        <p:txBody>
          <a:bodyPr/>
          <a:lstStyle/>
          <a:p>
            <a:pPr eaLnBrk="1" hangingPunct="1"/>
            <a:r>
              <a:rPr lang="cs-CZ" altLang="cs-CZ" smtClean="0"/>
              <a:t>6 kanálů šířených digitálně:</a:t>
            </a:r>
          </a:p>
          <a:p>
            <a:pPr lvl="1" eaLnBrk="1" hangingPunct="1"/>
            <a:r>
              <a:rPr lang="cs-CZ" altLang="cs-CZ" smtClean="0"/>
              <a:t>(ČT1, ČT1, ČT24, ČT4 Sport, ČT Junior a ČT Art)</a:t>
            </a:r>
          </a:p>
          <a:p>
            <a:pPr eaLnBrk="1" hangingPunct="1"/>
            <a:r>
              <a:rPr lang="cs-CZ" altLang="cs-CZ" smtClean="0"/>
              <a:t>Programovou skladbou </a:t>
            </a:r>
          </a:p>
          <a:p>
            <a:pPr eaLnBrk="1" hangingPunct="1"/>
            <a:r>
              <a:rPr lang="cs-CZ" altLang="cs-CZ" smtClean="0"/>
              <a:t>Pokrytím (v HD rozlišení)</a:t>
            </a:r>
          </a:p>
          <a:p>
            <a:pPr eaLnBrk="1" hangingPunct="1"/>
            <a:r>
              <a:rPr lang="cs-CZ" altLang="cs-CZ" smtClean="0"/>
              <a:t>24 hodinovým vysíláním </a:t>
            </a:r>
          </a:p>
        </p:txBody>
      </p:sp>
      <p:sp>
        <p:nvSpPr>
          <p:cNvPr id="44036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1" y="548680"/>
            <a:ext cx="7694240" cy="100811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err="1" smtClean="0"/>
              <a:t>ČR</a:t>
            </a:r>
            <a:r>
              <a:rPr lang="cs-CZ" sz="2800" dirty="0" err="1" smtClean="0"/>
              <a:t>o</a:t>
            </a:r>
            <a:r>
              <a:rPr lang="cs-CZ" dirty="0" smtClean="0"/>
              <a:t> </a:t>
            </a:r>
            <a:r>
              <a:rPr lang="cs-CZ" dirty="0"/>
              <a:t>plní své poslání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060575"/>
            <a:ext cx="6400800" cy="4321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8 celoplošných stanic (digitálně šířených)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Radiožurnál 	Praha,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Vltava, 		Radio Plus,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Radion D-dur, 	Radio Wawe,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Radio Jazz +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+ 13 regionálních stanic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 + zahraniční vysílání ČRo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+ Radio Retro (Znovu 89),</a:t>
            </a:r>
          </a:p>
        </p:txBody>
      </p:sp>
      <p:sp>
        <p:nvSpPr>
          <p:cNvPr id="45060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96752"/>
            <a:ext cx="7478216" cy="576064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/>
              <a:t>Veřejná kontrola </a:t>
            </a:r>
            <a:r>
              <a:rPr lang="cs-CZ" dirty="0" smtClean="0"/>
              <a:t>médií v ČR</a:t>
            </a:r>
            <a:endParaRPr 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133600"/>
            <a:ext cx="6400800" cy="3671888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Rada České televize</a:t>
            </a:r>
          </a:p>
          <a:p>
            <a:pPr marL="548640" lvl="1"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Kodex ČT</a:t>
            </a:r>
          </a:p>
          <a:p>
            <a:pPr marL="548640" lvl="1"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Etický panel ČT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Rada Českého rozhlasu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Rada České republiky pro rozhlasové a televizní vysílání</a:t>
            </a: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Parlamentní komise pro sdělovací prostředky</a:t>
            </a:r>
          </a:p>
        </p:txBody>
      </p:sp>
      <p:sp>
        <p:nvSpPr>
          <p:cNvPr id="46084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95288" y="1125538"/>
            <a:ext cx="7696200" cy="40322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4000" b="1" smtClean="0"/>
              <a:t>Neexistuje žádný svět, který </a:t>
            </a:r>
          </a:p>
          <a:p>
            <a:pPr algn="ctr" eaLnBrk="1" hangingPunct="1">
              <a:buFontTx/>
              <a:buNone/>
            </a:pPr>
            <a:r>
              <a:rPr lang="cs-CZ" altLang="cs-CZ" sz="4000" b="1" smtClean="0"/>
              <a:t>leží vně tohoto, čeho si </a:t>
            </a:r>
          </a:p>
          <a:p>
            <a:pPr algn="ctr" eaLnBrk="1" hangingPunct="1">
              <a:buFontTx/>
              <a:buNone/>
            </a:pPr>
            <a:r>
              <a:rPr lang="cs-CZ" altLang="cs-CZ" sz="4000" b="1" smtClean="0"/>
              <a:t>všímají média.</a:t>
            </a:r>
          </a:p>
          <a:p>
            <a:pPr algn="ctr" eaLnBrk="1" hangingPunct="1">
              <a:buFontTx/>
              <a:buNone/>
            </a:pPr>
            <a:endParaRPr lang="cs-CZ" altLang="cs-CZ" sz="4000" b="1" smtClean="0"/>
          </a:p>
          <a:p>
            <a:pPr algn="ctr" eaLnBrk="1" hangingPunct="1">
              <a:buFontTx/>
              <a:buNone/>
            </a:pPr>
            <a:r>
              <a:rPr lang="cs-CZ" altLang="cs-CZ" sz="4000" b="1" smtClean="0"/>
              <a:t>(Norbert Bolz, 2002)</a:t>
            </a:r>
          </a:p>
        </p:txBody>
      </p:sp>
      <p:sp>
        <p:nvSpPr>
          <p:cNvPr id="47107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87450" y="1916113"/>
            <a:ext cx="7192963" cy="364331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b="1" smtClean="0"/>
          </a:p>
          <a:p>
            <a:pPr eaLnBrk="1" hangingPunct="1">
              <a:buFontTx/>
              <a:buNone/>
            </a:pPr>
            <a:r>
              <a:rPr lang="cs-CZ" altLang="cs-CZ" b="1" smtClean="0"/>
              <a:t>prožívají etapu vývoje, 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pro niž je příznačná </a:t>
            </a:r>
            <a:r>
              <a:rPr lang="cs-CZ" altLang="cs-CZ" sz="2400" b="1" smtClean="0"/>
              <a:t>vysoká míra </a:t>
            </a:r>
          </a:p>
          <a:p>
            <a:pPr eaLnBrk="1" hangingPunct="1">
              <a:buFontTx/>
              <a:buNone/>
            </a:pPr>
            <a:r>
              <a:rPr lang="cs-CZ" altLang="cs-CZ" sz="2400" b="1" smtClean="0"/>
              <a:t>závislosti</a:t>
            </a:r>
            <a:r>
              <a:rPr lang="cs-CZ" altLang="cs-CZ" b="1" smtClean="0"/>
              <a:t> na jejich tržní úspěšnosti, </a:t>
            </a:r>
          </a:p>
          <a:p>
            <a:pPr eaLnBrk="1" hangingPunct="1">
              <a:buFontTx/>
              <a:buNone/>
            </a:pPr>
            <a:r>
              <a:rPr lang="cs-CZ" altLang="cs-CZ" b="1" smtClean="0"/>
              <a:t>tedy </a:t>
            </a:r>
            <a:r>
              <a:rPr lang="cs-CZ" altLang="cs-CZ" sz="2400" b="1" smtClean="0"/>
              <a:t>na schopnosti generovat zisk.</a:t>
            </a:r>
            <a:r>
              <a:rPr lang="cs-CZ" altLang="cs-CZ" sz="2400" smtClean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9" y="980728"/>
            <a:ext cx="7622232" cy="864096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Masová média dnes</a:t>
            </a:r>
            <a:endParaRPr lang="cs-CZ" dirty="0"/>
          </a:p>
        </p:txBody>
      </p:sp>
      <p:sp>
        <p:nvSpPr>
          <p:cNvPr id="48132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764704"/>
            <a:ext cx="7982273" cy="864096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3600" dirty="0" smtClean="0"/>
              <a:t>V této souvislosti hovoříme o: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84213" y="1916113"/>
            <a:ext cx="7696200" cy="4249737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Komodifikací</a:t>
            </a: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médií -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média se stále více a více sama stávají </a:t>
            </a:r>
            <a:r>
              <a:rPr lang="cs-CZ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zbožím</a:t>
            </a:r>
          </a:p>
          <a:p>
            <a:pPr marL="90170" indent="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defRPr/>
            </a:pPr>
            <a:r>
              <a:rPr lang="cs-CZ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Komercionalizací </a:t>
            </a: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médií - Důsledky této skutečnosti jsou stejné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mediální produkty (zpravodajství, publicistika, komentáře či zábava) jsou svým charakterem stále více podřízeny tomu, aby byly tržně úspěšné.</a:t>
            </a:r>
          </a:p>
          <a:p>
            <a:pPr marL="45720" indent="0" eaLnBrk="1" fontAlgn="auto" hangingPunct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cs-CZ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156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459432"/>
            <a:ext cx="7982273" cy="280831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4000" dirty="0" smtClean="0"/>
              <a:t>	</a:t>
            </a:r>
            <a:r>
              <a:rPr lang="cs-CZ" sz="3600" dirty="0" smtClean="0"/>
              <a:t>Hluboká</a:t>
            </a:r>
            <a:br>
              <a:rPr lang="cs-CZ" sz="3600" dirty="0" smtClean="0"/>
            </a:br>
            <a:r>
              <a:rPr lang="cs-CZ" sz="3600" dirty="0" smtClean="0"/>
              <a:t>existencionální </a:t>
            </a:r>
            <a:r>
              <a:rPr lang="cs-CZ" sz="3600" dirty="0"/>
              <a:t>krize médií veřejné služby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2708275"/>
            <a:ext cx="6400800" cy="38163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 dirty="0" smtClean="0"/>
              <a:t>Má tři hlavní rysy:</a:t>
            </a:r>
          </a:p>
          <a:p>
            <a:pPr marL="822325" lvl="1" indent="-457200" eaLnBrk="1" hangingPunct="1">
              <a:buFont typeface="Trebuchet MS" pitchFamily="34" charset="0"/>
              <a:buAutoNum type="arabicPeriod"/>
              <a:defRPr/>
            </a:pPr>
            <a:r>
              <a:rPr lang="cs-CZ" altLang="cs-CZ" sz="2400" b="1" dirty="0" smtClean="0"/>
              <a:t>krize identity - k čemu vlastně jsou?</a:t>
            </a:r>
          </a:p>
          <a:p>
            <a:pPr marL="822325" lvl="1" indent="-457200" eaLnBrk="1" hangingPunct="1">
              <a:buFont typeface="Trebuchet MS" pitchFamily="34" charset="0"/>
              <a:buAutoNum type="arabicPeriod"/>
              <a:defRPr/>
            </a:pPr>
            <a:r>
              <a:rPr lang="cs-CZ" altLang="cs-CZ" sz="2400" b="1" dirty="0" smtClean="0"/>
              <a:t>krize organizace - proč jsou tak obrovská?</a:t>
            </a:r>
          </a:p>
          <a:p>
            <a:pPr marL="822325" lvl="1" indent="-457200" eaLnBrk="1" hangingPunct="1">
              <a:buFont typeface="Trebuchet MS" pitchFamily="34" charset="0"/>
              <a:buAutoNum type="arabicPeriod"/>
              <a:defRPr/>
            </a:pPr>
            <a:r>
              <a:rPr lang="cs-CZ" altLang="cs-CZ" sz="2400" b="1" dirty="0" smtClean="0"/>
              <a:t>krize financování - proč mají mít zaručený příjem z poplatků?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cs-CZ" altLang="cs-CZ" sz="2400" b="1" dirty="0" smtClean="0"/>
          </a:p>
          <a:p>
            <a:pPr eaLnBrk="1" hangingPunct="1">
              <a:defRPr/>
            </a:pPr>
            <a:r>
              <a:rPr lang="cs-CZ" altLang="cs-CZ" sz="2400" b="1" dirty="0" smtClean="0"/>
              <a:t>Situace v ČR – hodnocení prof. Jiráka </a:t>
            </a:r>
            <a:r>
              <a:rPr lang="cs-CZ" altLang="cs-CZ" sz="2400" i="1" dirty="0" smtClean="0"/>
              <a:t>(viz článek k samostudiu)</a:t>
            </a:r>
          </a:p>
        </p:txBody>
      </p:sp>
      <p:sp>
        <p:nvSpPr>
          <p:cNvPr id="50180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3" y="476673"/>
            <a:ext cx="7766248" cy="1296143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Objevuje se i krize soukromých (kabelových TV) – důvody: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2133600"/>
            <a:ext cx="6400800" cy="35274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Růst zájmu o seriál (oproti klasické kinematografii)</a:t>
            </a:r>
          </a:p>
          <a:p>
            <a:pPr>
              <a:defRPr/>
            </a:pPr>
            <a:r>
              <a:rPr lang="cs-CZ" dirty="0" smtClean="0"/>
              <a:t>Nezájem o klasické vysílací schéma</a:t>
            </a:r>
          </a:p>
          <a:p>
            <a:pPr>
              <a:defRPr/>
            </a:pPr>
            <a:r>
              <a:rPr lang="cs-CZ" dirty="0" smtClean="0"/>
              <a:t>Možnost sledovat oblíbené pořady na médiu, které je právě po ruce </a:t>
            </a:r>
          </a:p>
          <a:p>
            <a:pPr lvl="1">
              <a:defRPr/>
            </a:pPr>
            <a:r>
              <a:rPr lang="cs-CZ" dirty="0" smtClean="0"/>
              <a:t>Počítač</a:t>
            </a:r>
          </a:p>
          <a:p>
            <a:pPr lvl="1">
              <a:defRPr/>
            </a:pPr>
            <a:r>
              <a:rPr lang="cs-CZ" dirty="0" smtClean="0"/>
              <a:t>Tablet</a:t>
            </a:r>
          </a:p>
          <a:p>
            <a:pPr lvl="1">
              <a:defRPr/>
            </a:pPr>
            <a:r>
              <a:rPr lang="cs-CZ" dirty="0" smtClean="0"/>
              <a:t>Telefon</a:t>
            </a:r>
          </a:p>
          <a:p>
            <a:pPr marL="365125" lvl="1" indent="0">
              <a:buFont typeface="Georgia" pitchFamily="18" charset="0"/>
              <a:buNone/>
              <a:defRPr/>
            </a:pPr>
            <a:endParaRPr lang="cs-CZ" dirty="0" smtClean="0"/>
          </a:p>
        </p:txBody>
      </p:sp>
      <p:sp>
        <p:nvSpPr>
          <p:cNvPr id="5120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5222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1484313"/>
            <a:ext cx="6400800" cy="2722562"/>
          </a:xfrm>
        </p:spPr>
        <p:txBody>
          <a:bodyPr/>
          <a:lstStyle/>
          <a:p>
            <a:r>
              <a:rPr lang="cs-CZ" altLang="cs-CZ" smtClean="0"/>
              <a:t>Internetové videotéky, které umožňují přehrát daný pořad na jakémkoli počítači s webovým prohlížečem</a:t>
            </a:r>
          </a:p>
          <a:p>
            <a:r>
              <a:rPr lang="cs-CZ" altLang="cs-CZ" smtClean="0"/>
              <a:t>USA  - Netflix</a:t>
            </a:r>
          </a:p>
          <a:p>
            <a:r>
              <a:rPr lang="cs-CZ" altLang="cs-CZ" smtClean="0"/>
              <a:t>ČR – iVysílání ČT +  Voyo (Nova)</a:t>
            </a:r>
          </a:p>
          <a:p>
            <a:r>
              <a:rPr lang="cs-CZ" altLang="cs-CZ" smtClean="0"/>
              <a:t>Ve světě se – zvláště u mladých lidí -  projevuje ochota platit za filmy a seriály, nikoli však klasickým televizím </a:t>
            </a:r>
          </a:p>
        </p:txBody>
      </p:sp>
      <p:sp>
        <p:nvSpPr>
          <p:cNvPr id="52228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5325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1484313"/>
            <a:ext cx="6400800" cy="3024187"/>
          </a:xfrm>
        </p:spPr>
        <p:txBody>
          <a:bodyPr/>
          <a:lstStyle/>
          <a:p>
            <a:r>
              <a:rPr lang="cs-CZ" altLang="cs-CZ" smtClean="0"/>
              <a:t>Oslabení vlivu kabelových televizí  - HBO vlivem výše uvedeného má vlastní filmotéku GO (funguje i v ČR)</a:t>
            </a:r>
          </a:p>
          <a:p>
            <a:r>
              <a:rPr lang="cs-CZ" altLang="cs-CZ" smtClean="0"/>
              <a:t>Kabelové TV jsou tak často na půl cesty: divák si může určit pořad i čas vysílání, ale k tomu musí na prvním místě platit za tradiční kabelový program (ale z toho vlastní tvorba, často seriály </a:t>
            </a:r>
            <a:r>
              <a:rPr lang="cs-CZ" altLang="cs-CZ" smtClean="0">
                <a:sym typeface="Wingdings" pitchFamily="2" charset="2"/>
              </a:rPr>
              <a:t>)</a:t>
            </a:r>
          </a:p>
          <a:p>
            <a:r>
              <a:rPr lang="cs-CZ" altLang="cs-CZ" smtClean="0">
                <a:sym typeface="Wingdings" pitchFamily="2" charset="2"/>
              </a:rPr>
              <a:t>Internetové videotéky (Netflix) začínají vytvářet vlastní díla (House of Cards)</a:t>
            </a:r>
            <a:endParaRPr lang="cs-CZ" altLang="cs-CZ" smtClean="0"/>
          </a:p>
        </p:txBody>
      </p:sp>
      <p:sp>
        <p:nvSpPr>
          <p:cNvPr id="53252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732061"/>
          </a:xfrm>
        </p:spPr>
        <p:txBody>
          <a:bodyPr/>
          <a:lstStyle/>
          <a:p>
            <a:pPr>
              <a:defRPr/>
            </a:pPr>
            <a:r>
              <a:rPr lang="cs-CZ" dirty="0" err="1" smtClean="0"/>
              <a:t>Palmerova</a:t>
            </a:r>
            <a:r>
              <a:rPr lang="cs-CZ" dirty="0" smtClean="0"/>
              <a:t> zpráva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7239000" cy="5259388"/>
          </a:xfrm>
        </p:spPr>
        <p:txBody>
          <a:bodyPr/>
          <a:lstStyle/>
          <a:p>
            <a:r>
              <a:rPr lang="cs-CZ" altLang="cs-CZ" sz="2400" smtClean="0"/>
              <a:t>pojednává akci z různých perspektiv (např. kulturní, ekonomické, sociální, evropské) a prezentuje pozitivní vliv kultury na rozvoj a transformaci měst. </a:t>
            </a:r>
          </a:p>
          <a:p>
            <a:r>
              <a:rPr lang="cs-CZ" altLang="cs-CZ" sz="2400" smtClean="0"/>
              <a:t>poukazuje i na značně nevyužitý potenciál celé akce a odhaluje mnohé slabiny koncepce projektu:</a:t>
            </a:r>
          </a:p>
          <a:p>
            <a:pPr lvl="1"/>
            <a:r>
              <a:rPr lang="cs-CZ" altLang="cs-CZ" sz="2400" smtClean="0"/>
              <a:t>Nedostatečná soutěž – státy vybíraly pro nominaci města podle vlastních, často blíže nespecifikovaných kritérií.</a:t>
            </a:r>
            <a:endParaRPr lang="cs-CZ" altLang="cs-CZ" sz="2000" smtClean="0"/>
          </a:p>
          <a:p>
            <a:pPr lvl="1"/>
            <a:r>
              <a:rPr lang="cs-CZ" altLang="cs-CZ" sz="2400" smtClean="0"/>
              <a:t>Chybějící následné pozorování příprav a realizace po úspěšném jmenování.</a:t>
            </a:r>
            <a:endParaRPr lang="cs-CZ" altLang="cs-CZ" sz="2000" smtClean="0"/>
          </a:p>
          <a:p>
            <a:pPr lvl="1"/>
            <a:r>
              <a:rPr lang="cs-CZ" altLang="cs-CZ" sz="2400" smtClean="0"/>
              <a:t>Selhání ve snaze srozumitelně prezentovat evropskou hodnotu celé akce.</a:t>
            </a:r>
            <a:endParaRPr lang="cs-CZ" altLang="cs-CZ" sz="2000" smtClean="0"/>
          </a:p>
          <a:p>
            <a:pPr lvl="1"/>
            <a:endParaRPr lang="cs-CZ" altLang="cs-CZ" smtClean="0"/>
          </a:p>
        </p:txBody>
      </p:sp>
      <p:sp>
        <p:nvSpPr>
          <p:cNvPr id="13316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Přesto vše</a:t>
            </a:r>
            <a:endParaRPr lang="cs-CZ" dirty="0"/>
          </a:p>
        </p:txBody>
      </p:sp>
      <p:sp>
        <p:nvSpPr>
          <p:cNvPr id="5427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1557338"/>
            <a:ext cx="6400800" cy="2649537"/>
          </a:xfrm>
        </p:spPr>
        <p:txBody>
          <a:bodyPr/>
          <a:lstStyle/>
          <a:p>
            <a:r>
              <a:rPr lang="cs-CZ" altLang="cs-CZ" smtClean="0"/>
              <a:t>Televizní stanice mají stále převahu</a:t>
            </a:r>
          </a:p>
          <a:p>
            <a:r>
              <a:rPr lang="cs-CZ" altLang="cs-CZ" smtClean="0"/>
              <a:t>Využívají jí tak, že prodávají „internetové konkurenci“ práva k vlastním dílům s výrazným zpožděním</a:t>
            </a:r>
          </a:p>
          <a:p>
            <a:r>
              <a:rPr lang="cs-CZ" altLang="cs-CZ" smtClean="0"/>
              <a:t>Tím podporují pirátského stahování (z úložišť)</a:t>
            </a:r>
          </a:p>
          <a:p>
            <a:r>
              <a:rPr lang="cs-CZ" altLang="cs-CZ" smtClean="0"/>
              <a:t>Jak televizní stanice, tak internetové videotéky sledují pirátské žebříčky – sondují s jejich pomocí, jaká díla se vyplatí koupit</a:t>
            </a:r>
          </a:p>
        </p:txBody>
      </p:sp>
      <p:sp>
        <p:nvSpPr>
          <p:cNvPr id="54276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to dopadne?</a:t>
            </a:r>
            <a:endParaRPr lang="cs-CZ" dirty="0"/>
          </a:p>
        </p:txBody>
      </p:sp>
      <p:sp>
        <p:nvSpPr>
          <p:cNvPr id="5529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1143000" y="1557338"/>
            <a:ext cx="6400800" cy="2649537"/>
          </a:xfrm>
        </p:spPr>
        <p:txBody>
          <a:bodyPr/>
          <a:lstStyle/>
          <a:p>
            <a:r>
              <a:rPr lang="cs-CZ" altLang="cs-CZ" smtClean="0"/>
              <a:t>Netflix je přesvědčen, že jeho služba pomáhá nelegální stahování omezit – od doby, kdy vstoupil na kanadský trh, poklesl zájem o hlavní zdroj pirátského obsahu o polovinu</a:t>
            </a:r>
          </a:p>
          <a:p>
            <a:r>
              <a:rPr lang="cs-CZ" altLang="cs-CZ" smtClean="0"/>
              <a:t>Bude ochota platit za internetové videotéky???</a:t>
            </a:r>
          </a:p>
          <a:p>
            <a:pPr lvl="1"/>
            <a:r>
              <a:rPr lang="cs-CZ" altLang="cs-CZ" smtClean="0"/>
              <a:t>Průzkum mezi uživateli servedu Edna.cz existuje určitá ochota  platit za obsah (místo pirátského stahování) i v ČR – např. seriály by si mohla kupovat necelá polovina lidí, kteří se na ně chtějí dívat.</a:t>
            </a:r>
          </a:p>
        </p:txBody>
      </p:sp>
      <p:sp>
        <p:nvSpPr>
          <p:cNvPr id="55300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04069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Budoucí vývoj</a:t>
            </a:r>
            <a:endParaRPr lang="cs-CZ" dirty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7239000" cy="5187950"/>
          </a:xfrm>
        </p:spPr>
        <p:txBody>
          <a:bodyPr/>
          <a:lstStyle/>
          <a:p>
            <a:r>
              <a:rPr lang="cs-CZ" altLang="cs-CZ" smtClean="0"/>
              <a:t>zajímavý vývoj, na jehož konci se nová média etablují, najdou vhodný obchodní model a platformu pro nastolování témat, zatímco tradiční média zaniknou (respektive se transformují). </a:t>
            </a:r>
          </a:p>
          <a:p>
            <a:r>
              <a:rPr lang="cs-CZ" altLang="cs-CZ" smtClean="0"/>
              <a:t>Každopádně nás čeká určitý ústup od masovosti a nástup osobnějšího pojetí médií s větší segmentací.</a:t>
            </a:r>
          </a:p>
          <a:p>
            <a:r>
              <a:rPr lang="cs-CZ" altLang="cs-CZ" smtClean="0"/>
              <a:t>Zdroje</a:t>
            </a:r>
          </a:p>
          <a:p>
            <a:pPr lvl="1"/>
            <a:r>
              <a:rPr lang="cs-CZ" altLang="cs-CZ" smtClean="0"/>
              <a:t>crowfunding??? Viz InfoBaden</a:t>
            </a:r>
          </a:p>
          <a:p>
            <a:pPr lvl="1"/>
            <a:r>
              <a:rPr lang="cs-CZ" altLang="cs-CZ" smtClean="0"/>
              <a:t>družstvo??? Viz Kulturní noviny www.kulturni-noviny.cz</a:t>
            </a:r>
          </a:p>
          <a:p>
            <a:endParaRPr lang="cs-CZ" altLang="cs-CZ" smtClean="0"/>
          </a:p>
        </p:txBody>
      </p:sp>
      <p:sp>
        <p:nvSpPr>
          <p:cNvPr id="563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7838257" cy="100811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Otázky k diskusi:</a:t>
            </a:r>
            <a:endParaRPr lang="cs-CZ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143000" y="1989138"/>
            <a:ext cx="6400800" cy="2217737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Jakou vidíte budoucnost médií obecně?</a:t>
            </a:r>
          </a:p>
          <a:p>
            <a:pPr lvl="1" eaLnBrk="1" hangingPunct="1"/>
            <a:r>
              <a:rPr lang="cs-CZ" altLang="cs-CZ" sz="2600" smtClean="0"/>
              <a:t>Médií veřejné služby?</a:t>
            </a:r>
          </a:p>
          <a:p>
            <a:pPr lvl="1" eaLnBrk="1" hangingPunct="1"/>
            <a:r>
              <a:rPr lang="cs-CZ" altLang="cs-CZ" sz="2600" smtClean="0"/>
              <a:t>Médií soukromých – kabelových TV?</a:t>
            </a:r>
          </a:p>
          <a:p>
            <a:pPr eaLnBrk="1" hangingPunct="1"/>
            <a:r>
              <a:rPr lang="cs-CZ" altLang="cs-CZ" sz="2800" smtClean="0"/>
              <a:t>Jak na vás působí současná česká média?</a:t>
            </a:r>
          </a:p>
          <a:p>
            <a:pPr eaLnBrk="1" hangingPunct="1"/>
            <a:r>
              <a:rPr lang="cs-CZ" altLang="cs-CZ" sz="2800" smtClean="0"/>
              <a:t>Ubráníme se mediální manipulaci? Jak? </a:t>
            </a:r>
          </a:p>
        </p:txBody>
      </p:sp>
      <p:sp>
        <p:nvSpPr>
          <p:cNvPr id="57348" name="Zástupný symbol pro zápatí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66005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Byla hodnocena i Praha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7239000" cy="54038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1800" dirty="0"/>
              <a:t>- dominance politických zájmů, malá reprezentace zájmů kulturních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1800" dirty="0"/>
              <a:t>- problémy ve vztazích s Radou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1800" dirty="0"/>
              <a:t> - neschopnost vždy operovat strategicky</a:t>
            </a:r>
            <a:br>
              <a:rPr lang="cs-CZ" sz="1800" dirty="0"/>
            </a:br>
            <a:r>
              <a:rPr lang="cs-CZ" sz="1800" dirty="0"/>
              <a:t>- nepřiměřené osobní kompetence a nezkušenost	</a:t>
            </a:r>
            <a:br>
              <a:rPr lang="cs-CZ" sz="1800" dirty="0"/>
            </a:br>
            <a:r>
              <a:rPr lang="cs-CZ" sz="1800" dirty="0"/>
              <a:t>- silné osobní zájmy, množství zájmových skupin</a:t>
            </a:r>
            <a:br>
              <a:rPr lang="cs-CZ" sz="1800" dirty="0"/>
            </a:br>
            <a:r>
              <a:rPr lang="cs-CZ" sz="1800" dirty="0"/>
              <a:t>- mnoho personálních změn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1800" dirty="0"/>
              <a:t>- nedostatečné plánování	</a:t>
            </a:r>
            <a:br>
              <a:rPr lang="cs-CZ" sz="1800" dirty="0"/>
            </a:br>
            <a:r>
              <a:rPr lang="cs-CZ" sz="1800" dirty="0"/>
              <a:t>- neadekvátní konzultace</a:t>
            </a:r>
            <a:br>
              <a:rPr lang="cs-CZ" sz="1800" dirty="0"/>
            </a:br>
            <a:r>
              <a:rPr lang="cs-CZ" sz="1800" dirty="0"/>
              <a:t>- velké množství projektů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1800" dirty="0"/>
              <a:t>- velmi široký záběr programu</a:t>
            </a:r>
            <a:br>
              <a:rPr lang="cs-CZ" sz="1800" dirty="0"/>
            </a:br>
            <a:r>
              <a:rPr lang="cs-CZ" sz="1800" dirty="0"/>
              <a:t>- příliš velké zdůrazňování hvězdných jmen a populárních akcí</a:t>
            </a:r>
            <a:br>
              <a:rPr lang="cs-CZ" sz="1800" dirty="0"/>
            </a:br>
            <a:r>
              <a:rPr lang="cs-CZ" sz="1800" dirty="0"/>
              <a:t>- problémy ve vztazích s místními uměleckými organizacemi</a:t>
            </a:r>
            <a:br>
              <a:rPr lang="cs-CZ" sz="1800" dirty="0"/>
            </a:br>
            <a:r>
              <a:rPr lang="cs-CZ" sz="1800" dirty="0"/>
              <a:t>- problémy v managementu, finanční problémy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1800" dirty="0"/>
              <a:t>- nedostatečné sponzorství, špatná strategie</a:t>
            </a:r>
            <a:br>
              <a:rPr lang="cs-CZ" sz="1800" dirty="0"/>
            </a:br>
            <a:r>
              <a:rPr lang="cs-CZ" sz="1800" dirty="0"/>
              <a:t>- výběr programu, který byl ovlivněn politicko-ekonomickými zájmy</a:t>
            </a:r>
            <a:br>
              <a:rPr lang="cs-CZ" sz="1800" dirty="0"/>
            </a:br>
            <a:r>
              <a:rPr lang="cs-CZ" sz="1800" dirty="0"/>
              <a:t>- různorodá kvalita projektů</a:t>
            </a:r>
            <a:br>
              <a:rPr lang="cs-CZ" sz="1800" dirty="0"/>
            </a:br>
            <a:r>
              <a:rPr lang="cs-CZ" sz="1800" dirty="0"/>
              <a:t>- projekty, které nebyly dlouhodobě udržitelné</a:t>
            </a:r>
            <a:br>
              <a:rPr lang="cs-CZ" sz="1800" dirty="0"/>
            </a:br>
            <a:r>
              <a:rPr lang="cs-CZ" sz="1800" dirty="0"/>
              <a:t>- nejasně vymezená a nekonzistentní evaluační kritéria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1800" dirty="0"/>
              <a:t>- příliš konzervativní program, podpora především stávajících akcí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altLang="cs-CZ" sz="1000" smtClean="0">
                <a:solidFill>
                  <a:schemeClr val="tx2"/>
                </a:solidFill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Př. Počtu měst ucházejících se o titul EHMK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850" y="1773238"/>
          <a:ext cx="7561263" cy="482123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52549"/>
                <a:gridCol w="1267872"/>
                <a:gridCol w="1524510"/>
                <a:gridCol w="1283959"/>
                <a:gridCol w="2232373"/>
              </a:tblGrid>
              <a:tr h="14957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Rok titulu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33170" algn="r"/>
                        </a:tabLst>
                      </a:pPr>
                      <a:r>
                        <a:rPr lang="cs-CZ" sz="1800" dirty="0">
                          <a:effectLst/>
                        </a:rPr>
                        <a:t>Stát EU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Počet kandidátů (předběžný výběr)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Počet kandidátů (konečný výběr)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Jmenované město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43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2013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Slovensko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9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Košice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43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Francie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Marseille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43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2014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Švédsko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err="1">
                          <a:effectLst/>
                        </a:rPr>
                        <a:t>Umea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43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Lotyšsko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Riga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6309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2015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Česká republika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Plzeň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43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Belgie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err="1">
                          <a:effectLst/>
                        </a:rPr>
                        <a:t>Mons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6309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2016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Španělsko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6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err="1">
                          <a:effectLst/>
                        </a:rPr>
                        <a:t>Donostia</a:t>
                      </a:r>
                      <a:r>
                        <a:rPr lang="cs-CZ" sz="1800" dirty="0">
                          <a:effectLst/>
                        </a:rPr>
                        <a:t>-San Sebastián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439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Polsko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11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 err="1">
                          <a:effectLst/>
                        </a:rPr>
                        <a:t>Wroclaw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</a:tbl>
          </a:graphicData>
        </a:graphic>
      </p:graphicFrame>
      <p:sp>
        <p:nvSpPr>
          <p:cNvPr id="154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04069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Změny v konceptu EHMK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7239000" cy="3600450"/>
          </a:xfrm>
        </p:spPr>
        <p:txBody>
          <a:bodyPr/>
          <a:lstStyle/>
          <a:p>
            <a:r>
              <a:rPr lang="cs-CZ" altLang="cs-CZ" smtClean="0"/>
              <a:t>1990 – i nečlenské státy EU</a:t>
            </a:r>
          </a:p>
          <a:p>
            <a:r>
              <a:rPr lang="cs-CZ" altLang="cs-CZ" smtClean="0"/>
              <a:t>2003  - původní členský stát + nově přistoupivší stát EU</a:t>
            </a:r>
          </a:p>
          <a:p>
            <a:r>
              <a:rPr lang="cs-CZ" altLang="cs-CZ" sz="2800" smtClean="0"/>
              <a:t> díky Palmerově zprávě nově uplatnění kritérií </a:t>
            </a:r>
          </a:p>
          <a:p>
            <a:pPr lvl="1"/>
            <a:r>
              <a:rPr lang="cs-CZ" altLang="cs-CZ" sz="2500" smtClean="0"/>
              <a:t>Evropský rozměr  </a:t>
            </a:r>
          </a:p>
          <a:p>
            <a:pPr lvl="1"/>
            <a:r>
              <a:rPr lang="cs-CZ" altLang="cs-CZ" sz="2500" smtClean="0"/>
              <a:t>Město a občané</a:t>
            </a:r>
          </a:p>
          <a:p>
            <a:endParaRPr lang="cs-CZ" altLang="cs-CZ" smtClean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Hodnocení EHMK z pohledu EU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7239000" cy="4611688"/>
          </a:xfrm>
        </p:spPr>
        <p:txBody>
          <a:bodyPr/>
          <a:lstStyle/>
          <a:p>
            <a:r>
              <a:rPr lang="cs-CZ" altLang="cs-CZ" smtClean="0"/>
              <a:t>3 hlediska:</a:t>
            </a:r>
          </a:p>
          <a:p>
            <a:pPr lvl="1"/>
            <a:r>
              <a:rPr lang="cs-CZ" altLang="cs-CZ" smtClean="0"/>
              <a:t>Relevantnost – korespondují cíle s potřebami a problémy?</a:t>
            </a:r>
          </a:p>
          <a:p>
            <a:pPr lvl="1"/>
            <a:r>
              <a:rPr lang="cs-CZ" altLang="cs-CZ" smtClean="0"/>
              <a:t>Účinnost – do jaké míry bylo dosaženo stanovených cílů?</a:t>
            </a:r>
          </a:p>
          <a:p>
            <a:pPr lvl="1"/>
            <a:r>
              <a:rPr lang="cs-CZ" altLang="cs-CZ" smtClean="0"/>
              <a:t>Hospodárnost/efektivnost nákladů – byly náklady vynaložené pro dosažení výsledku přiměřené?</a:t>
            </a:r>
          </a:p>
          <a:p>
            <a:endParaRPr lang="cs-CZ" altLang="cs-CZ" smtClean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Hodnocení dopadů </a:t>
            </a:r>
            <a:r>
              <a:rPr lang="cs-CZ" dirty="0" err="1" smtClean="0"/>
              <a:t>eHMK</a:t>
            </a:r>
            <a:r>
              <a:rPr lang="cs-CZ" dirty="0" smtClean="0"/>
              <a:t> dle dvou kategorií: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1075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„tvrdý“ odkaz (hmatatelný, měřitelný a viditelný) </a:t>
            </a:r>
            <a:endParaRPr lang="cs-CZ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cs-CZ" dirty="0" smtClean="0"/>
              <a:t>– </a:t>
            </a:r>
            <a:r>
              <a:rPr lang="cs-CZ" sz="2400" dirty="0"/>
              <a:t>zahrnuje stavby a infrastrukturu, pracovní místa, turisty, nově vzniklé události a organizace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8436" name="Zástupný symbol pro obsah 6"/>
          <p:cNvSpPr>
            <a:spLocks noGrp="1"/>
          </p:cNvSpPr>
          <p:nvPr>
            <p:ph sz="half" idx="2"/>
          </p:nvPr>
        </p:nvSpPr>
        <p:spPr>
          <a:xfrm>
            <a:off x="4178300" y="1600200"/>
            <a:ext cx="3521075" cy="4525963"/>
          </a:xfrm>
        </p:spPr>
        <p:txBody>
          <a:bodyPr/>
          <a:lstStyle/>
          <a:p>
            <a:r>
              <a:rPr lang="cs-CZ" altLang="cs-CZ" smtClean="0"/>
              <a:t>„měkký“ odkaz (nehmatatelný, obtížně měřitelný a hůře postihnutelný) – </a:t>
            </a:r>
            <a:r>
              <a:rPr lang="cs-CZ" altLang="cs-CZ" sz="2400" smtClean="0"/>
              <a:t>zlepšení image, zvýšení sebevědomí, vytvoření slavností atmosféry, získaný zážitek a zkušenost, vyšší kvalifikace kulturních subjektů</a:t>
            </a:r>
          </a:p>
          <a:p>
            <a:endParaRPr lang="cs-CZ" altLang="cs-CZ" smtClean="0"/>
          </a:p>
        </p:txBody>
      </p:sp>
      <p:sp>
        <p:nvSpPr>
          <p:cNvPr id="1843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cs-CZ" sz="1000" smtClean="0">
                <a:solidFill>
                  <a:schemeClr val="tx2"/>
                </a:solidFill>
                <a:latin typeface="Arial" charset="0"/>
              </a:rPr>
              <a:t>Ekonomika kultury        Simona Škarabelová</a:t>
            </a:r>
            <a:endParaRPr lang="cs-CZ" altLang="cs-CZ" sz="100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1533</TotalTime>
  <Words>1717</Words>
  <Application>Microsoft Office PowerPoint</Application>
  <PresentationFormat>Předvádění na obrazovce (4:3)</PresentationFormat>
  <Paragraphs>361</Paragraphs>
  <Slides>43</Slides>
  <Notes>0</Notes>
  <HiddenSlides>0</HiddenSlides>
  <MMClips>0</MMClips>
  <ScaleCrop>false</ScaleCrop>
  <HeadingPairs>
    <vt:vector size="10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43</vt:i4>
      </vt:variant>
      <vt:variant>
        <vt:lpstr>Vlastní prezentace</vt:lpstr>
      </vt:variant>
      <vt:variant>
        <vt:i4>1</vt:i4>
      </vt:variant>
    </vt:vector>
  </HeadingPairs>
  <TitlesOfParts>
    <vt:vector size="56" baseType="lpstr">
      <vt:lpstr>Arial</vt:lpstr>
      <vt:lpstr>Trebuchet MS</vt:lpstr>
      <vt:lpstr>Wingdings</vt:lpstr>
      <vt:lpstr>Wingdings 2</vt:lpstr>
      <vt:lpstr>Verdana</vt:lpstr>
      <vt:lpstr>Calibri</vt:lpstr>
      <vt:lpstr>Times New Roman</vt:lpstr>
      <vt:lpstr>Georgia</vt:lpstr>
      <vt:lpstr>3558</vt:lpstr>
      <vt:lpstr>BÉŽOVÁ TITL</vt:lpstr>
      <vt:lpstr>Bohatý</vt:lpstr>
      <vt:lpstr>Balíček</vt:lpstr>
      <vt:lpstr> Masmédia  </vt:lpstr>
      <vt:lpstr>Evropská hlavní města kultury</vt:lpstr>
      <vt:lpstr>Network of European Cultural Capitals and Months (ECCM)</vt:lpstr>
      <vt:lpstr>Palmerova zpráva</vt:lpstr>
      <vt:lpstr>Byla hodnocena i Praha 2000</vt:lpstr>
      <vt:lpstr>Př. Počtu měst ucházejících se o titul EHMK</vt:lpstr>
      <vt:lpstr>Změny v konceptu EHMK</vt:lpstr>
      <vt:lpstr>Hodnocení EHMK z pohledu EU</vt:lpstr>
      <vt:lpstr>Hodnocení dopadů eHMK dle dvou kategorií:</vt:lpstr>
      <vt:lpstr>Otázky pro města ucházející se o titul EHMK</vt:lpstr>
      <vt:lpstr> Masmédia a jejich budoucnost</vt:lpstr>
      <vt:lpstr>Prezentace aplikace PowerPoint</vt:lpstr>
      <vt:lpstr>Masmédia</vt:lpstr>
      <vt:lpstr>Slovo „medium“ znamenalo v latině „veřejnost“</vt:lpstr>
      <vt:lpstr>Funkce masmédií                           Subsystémy                                masmédií</vt:lpstr>
      <vt:lpstr>Kde je skutečný svět?</vt:lpstr>
      <vt:lpstr>Účinky nových médií </vt:lpstr>
      <vt:lpstr>Zneužití médií propagandou (např. prezentace izraelsko-palestinského konfliktu)</vt:lpstr>
      <vt:lpstr>Další př. „fake kampaní“</vt:lpstr>
      <vt:lpstr> Veřejná služba v oblasti médií </vt:lpstr>
      <vt:lpstr> Podle způsobů chování jednotlivých institucí</vt:lpstr>
      <vt:lpstr>Duální systém</vt:lpstr>
      <vt:lpstr>Prezentace aplikace PowerPoint</vt:lpstr>
      <vt:lpstr>  Od médií veřejné služby se dnes očekává </vt:lpstr>
      <vt:lpstr> Regulace a kontrola na úrovních nižších než je úroveň vlády: tři modely:</vt:lpstr>
      <vt:lpstr>Další typy omezení:</vt:lpstr>
      <vt:lpstr> Direktiva EU - vysílání bez hranic: </vt:lpstr>
      <vt:lpstr>Chcete-li porozumět povaze televize, </vt:lpstr>
      <vt:lpstr>Média veřejné služby v ČR</vt:lpstr>
      <vt:lpstr>ČT plní své poslání</vt:lpstr>
      <vt:lpstr>ČRo plní své poslání</vt:lpstr>
      <vt:lpstr>Veřejná kontrola médií v ČR</vt:lpstr>
      <vt:lpstr>Prezentace aplikace PowerPoint</vt:lpstr>
      <vt:lpstr>Masová média dnes</vt:lpstr>
      <vt:lpstr>V této souvislosti hovoříme o: </vt:lpstr>
      <vt:lpstr> Hluboká existencionální krize médií veřejné služby</vt:lpstr>
      <vt:lpstr>Objevuje se i krize soukromých (kabelových TV) – důvody:</vt:lpstr>
      <vt:lpstr>důsledky</vt:lpstr>
      <vt:lpstr>důsledky</vt:lpstr>
      <vt:lpstr>Přesto vše</vt:lpstr>
      <vt:lpstr>Jak to dopadne?</vt:lpstr>
      <vt:lpstr>Budoucí vývoj</vt:lpstr>
      <vt:lpstr>Otázky k diskusi:</vt:lpstr>
      <vt:lpstr>Vlastní prezentace 1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Jaroslav Benák</dc:creator>
  <cp:lastModifiedBy>Simona</cp:lastModifiedBy>
  <cp:revision>100</cp:revision>
  <dcterms:created xsi:type="dcterms:W3CDTF">2013-04-17T16:21:56Z</dcterms:created>
  <dcterms:modified xsi:type="dcterms:W3CDTF">2018-11-20T06:50:51Z</dcterms:modified>
</cp:coreProperties>
</file>