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37"/>
  </p:notesMasterIdLst>
  <p:handoutMasterIdLst>
    <p:handoutMasterId r:id="rId38"/>
  </p:handoutMasterIdLst>
  <p:sldIdLst>
    <p:sldId id="310" r:id="rId2"/>
    <p:sldId id="376" r:id="rId3"/>
    <p:sldId id="377" r:id="rId4"/>
    <p:sldId id="378" r:id="rId5"/>
    <p:sldId id="379" r:id="rId6"/>
    <p:sldId id="380" r:id="rId7"/>
    <p:sldId id="393" r:id="rId8"/>
    <p:sldId id="394" r:id="rId9"/>
    <p:sldId id="381" r:id="rId10"/>
    <p:sldId id="382" r:id="rId11"/>
    <p:sldId id="383" r:id="rId12"/>
    <p:sldId id="384" r:id="rId13"/>
    <p:sldId id="385" r:id="rId14"/>
    <p:sldId id="386" r:id="rId15"/>
    <p:sldId id="388" r:id="rId16"/>
    <p:sldId id="389" r:id="rId17"/>
    <p:sldId id="390" r:id="rId18"/>
    <p:sldId id="391" r:id="rId19"/>
    <p:sldId id="362" r:id="rId20"/>
    <p:sldId id="364" r:id="rId21"/>
    <p:sldId id="371" r:id="rId22"/>
    <p:sldId id="365" r:id="rId23"/>
    <p:sldId id="366" r:id="rId24"/>
    <p:sldId id="368" r:id="rId25"/>
    <p:sldId id="372" r:id="rId26"/>
    <p:sldId id="361" r:id="rId27"/>
    <p:sldId id="370" r:id="rId28"/>
    <p:sldId id="374" r:id="rId29"/>
    <p:sldId id="392" r:id="rId30"/>
    <p:sldId id="395" r:id="rId31"/>
    <p:sldId id="403" r:id="rId32"/>
    <p:sldId id="404" r:id="rId33"/>
    <p:sldId id="413" r:id="rId34"/>
    <p:sldId id="406" r:id="rId35"/>
    <p:sldId id="407" r:id="rId36"/>
  </p:sldIdLst>
  <p:sldSz cx="9144000" cy="6858000" type="screen4x3"/>
  <p:notesSz cx="6808788" cy="9942513"/>
  <p:defaultTextStyle>
    <a:defPPr>
      <a:defRPr lang="cs-CZ"/>
    </a:defPPr>
    <a:lvl1pPr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mona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D5BD"/>
    <a:srgbClr val="E7C99D"/>
    <a:srgbClr val="FFF1E1"/>
    <a:srgbClr val="EAEAEA"/>
    <a:srgbClr val="FFEACD"/>
    <a:srgbClr val="7D1E1E"/>
    <a:srgbClr val="FFFFF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35" autoAdjust="0"/>
    <p:restoredTop sz="85089" autoAdjust="0"/>
  </p:normalViewPr>
  <p:slideViewPr>
    <p:cSldViewPr>
      <p:cViewPr>
        <p:scale>
          <a:sx n="100" d="100"/>
          <a:sy n="100" d="100"/>
        </p:scale>
        <p:origin x="-28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2-04T06:14:53.246" idx="1">
    <p:pos x="3912" y="3660"/>
    <p:text>V ní jsou pro posuzování kvality záměrů a žádostí stanovena konkrétní kritéria, která musí být naplněna. . Odhlédneme-li od formální stránky žádosti, setkáme se zpravidla s hodnocením připravenosti realizace záměru, hodnocením jeho kvality a přínosů, specifikace konkrétních opatření k zajištění realizace projektu, reálnost rozpočtu a dalších potřebných zdrojů k dosažení stanovených cílů, v neposlední řadě popis a míra konkrétnosti cílů projektu a předpokladů udržitelnosti výsledků. Projektové řízení poskytování veřejných služeb kultury má jednu nepopiratelnou přednost. Náklady na realizaci a náklady na udržitelnost jsou stanoveny a posouzeny předem. Je tím splněn jeden z hlavních předpokladů možnosti sledování efektivity a dostupnosti vyprodukovaných služeb. Bohužel je obvyklý opačný přístup k řízení hmotných zdrojů. Dosahovaná míra efektivity je zjišťována následně, a pokud je stanovena předem, děje se tak konzervativním způsobem indexování nákladů, výkonů a výnosů dle předchozího roku. Projektové řízení předpokládá stanovení indikátorů efektivnosti dopředu jako nedílnou součást projektu a jeho hodnocení, včetně vyhodnocení úspěšnosti jeho realizace (outputs). Otázku kvality ponechme v tomto případě stranou. Projektovým způsobem řízení není tak podstatně dotčena. Dotýká se tvůrčího procesu, jehož přesné a měřitelné výsledky (outcomes) lze jen stěží předem přesně odhadnout.
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511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0" tIns="46145" rIns="92290" bIns="46145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4038"/>
            <a:ext cx="295116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0" tIns="46145" rIns="92290" bIns="4614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63E3D64C-641A-4D9F-A408-A1CCA6C6A8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050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511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89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3638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4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6712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334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0" tIns="46145" rIns="92290" bIns="46145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4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4038"/>
            <a:ext cx="295116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0" tIns="46145" rIns="92290" bIns="4614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BD4899CC-6F47-42BC-98C4-2F3C27C706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8905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9300" indent="-28733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2525" indent="-23018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4488" indent="-23018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6450" indent="-23018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3650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0850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8050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5250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534EE42-2336-4C1F-B930-267B0021D933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1</a:t>
            </a:fld>
            <a:endParaRPr lang="cs-CZ" altLang="cs-CZ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9300" indent="-28733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2525" indent="-23018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4488" indent="-23018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6450" indent="-23018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3650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0850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8050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5250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5BA853C-5FB5-46C6-8A04-70B117344CE5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19</a:t>
            </a:fld>
            <a:endParaRPr lang="cs-CZ" altLang="cs-CZ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-6350"/>
            <a:ext cx="9144000" cy="2355850"/>
          </a:xfrm>
          <a:prstGeom prst="rect">
            <a:avLst/>
          </a:prstGeom>
          <a:gradFill rotWithShape="1">
            <a:gsLst>
              <a:gs pos="0">
                <a:srgbClr val="7D1E1E"/>
              </a:gs>
              <a:gs pos="100000">
                <a:srgbClr val="5F1717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mtClean="0"/>
          </a:p>
        </p:txBody>
      </p:sp>
      <p:pic>
        <p:nvPicPr>
          <p:cNvPr id="5" name="Picture 7" descr="text_TIT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798513"/>
            <a:ext cx="3763962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pruh_TITL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0800"/>
            <a:ext cx="1397000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logoC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533400"/>
            <a:ext cx="1506537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4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6688" y="2709863"/>
            <a:ext cx="5969000" cy="3455987"/>
          </a:xfrm>
        </p:spPr>
        <p:txBody>
          <a:bodyPr bIns="1080000" anchor="ctr"/>
          <a:lstStyle>
            <a:lvl1pPr>
              <a:defRPr b="1"/>
            </a:lvl1pPr>
          </a:lstStyle>
          <a:p>
            <a:pPr lvl="0"/>
            <a:r>
              <a:rPr lang="cs-CZ" noProof="0" smtClean="0"/>
              <a:t>Klepnutím lze upravit styl </a:t>
            </a:r>
            <a:br>
              <a:rPr lang="cs-CZ" noProof="0" smtClean="0"/>
            </a:br>
            <a:r>
              <a:rPr lang="cs-CZ" noProof="0" smtClean="0"/>
              <a:t>předlohy nadpisů.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6688" y="5373688"/>
            <a:ext cx="5969000" cy="792162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706688" y="6442075"/>
            <a:ext cx="4960937" cy="2794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EKKU jaro 2016</a:t>
            </a:r>
            <a:endParaRPr lang="cs-CZ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442075"/>
            <a:ext cx="658812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887D4-6A10-4337-9757-B571E5CEF6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9176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EKKU jaro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61124-E5CE-40EF-992B-7F8E51C3BC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9861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0525" y="1125538"/>
            <a:ext cx="1946275" cy="5005387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00113" y="1125538"/>
            <a:ext cx="5688012" cy="500538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EKKU jaro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736A3-7C96-4E34-80D7-FA05806221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3974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900113" y="1125538"/>
            <a:ext cx="7786687" cy="50053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EKKU jaro 2016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2A5E5-C357-45EE-AD26-BC34CAF2CD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2528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EKKU jaro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8E14A-E657-45D1-A36E-1282FC6776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12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EKKU jaro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38EC5-FDD8-4257-A9E8-D4CCC898B4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35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001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625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EKKU jaro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990ED-04AF-4E56-806D-B1B724E540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228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EKKU jaro 2016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EF48D-8003-4337-BCFB-3261DB287D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924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EKKU jaro 2016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9C159-2BD5-4DFB-AA04-FAA3BECB99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4960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EKKU jaro 2016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4D7BE-1C6B-4A6E-B340-0F729379EF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5645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EKKU jaro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6F946-1E9E-4872-89CF-F08A884165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914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EKKU jaro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5F9FD-09A8-4E46-8F99-0D89D421CA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110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EAEAEA"/>
            </a:gs>
            <a:gs pos="100000">
              <a:srgbClr val="D9D9D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6350"/>
            <a:ext cx="9144000" cy="812800"/>
          </a:xfrm>
          <a:prstGeom prst="rect">
            <a:avLst/>
          </a:prstGeom>
          <a:gradFill rotWithShape="1">
            <a:gsLst>
              <a:gs pos="0">
                <a:srgbClr val="7D1E1E"/>
              </a:gs>
              <a:gs pos="100000">
                <a:srgbClr val="5F1717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25538"/>
            <a:ext cx="77724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773238"/>
            <a:ext cx="7772400" cy="435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353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6688" y="6442075"/>
            <a:ext cx="50879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smtClean="0">
                <a:solidFill>
                  <a:srgbClr val="777777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EKKU jaro 2016</a:t>
            </a:r>
            <a:endParaRPr lang="cs-CZ"/>
          </a:p>
        </p:txBody>
      </p:sp>
      <p:sp>
        <p:nvSpPr>
          <p:cNvPr id="353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3225" y="6442075"/>
            <a:ext cx="6635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7D1E1E"/>
                </a:solidFill>
                <a:latin typeface="+mn-lt"/>
              </a:defRPr>
            </a:lvl1pPr>
          </a:lstStyle>
          <a:p>
            <a:pPr>
              <a:defRPr/>
            </a:pPr>
            <a:fld id="{D5B45022-FECA-4B62-97FB-F2A916A15A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6548438" y="463550"/>
            <a:ext cx="216058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cs-CZ" sz="1100" b="1" smtClean="0">
                <a:solidFill>
                  <a:srgbClr val="FFFFFF"/>
                </a:solidFill>
                <a:latin typeface="Verdana" pitchFamily="34" charset="0"/>
              </a:rPr>
              <a:t>www.econ.muni.cz</a:t>
            </a:r>
          </a:p>
        </p:txBody>
      </p:sp>
      <p:pic>
        <p:nvPicPr>
          <p:cNvPr id="1032" name="Picture 8" descr="pruh+znak_ESF_13_gray4+bily_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14" b="60695"/>
          <a:stretch>
            <a:fillRect/>
          </a:stretch>
        </p:blipFill>
        <p:spPr bwMode="auto">
          <a:xfrm>
            <a:off x="417513" y="25400"/>
            <a:ext cx="233997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pruh+znak_ESF_13_gray4+bily_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34" b="33293"/>
          <a:stretch>
            <a:fillRect/>
          </a:stretch>
        </p:blipFill>
        <p:spPr bwMode="auto">
          <a:xfrm>
            <a:off x="417513" y="6410325"/>
            <a:ext cx="23399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text_zahlavi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22250"/>
            <a:ext cx="43227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7D1E1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7D1E1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7D1E1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7D1E1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7D1E1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7D1E1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7D1E1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7D1E1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7D1E1E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cs-CZ" altLang="cs-CZ" smtClean="0"/>
              <a:t/>
            </a:r>
            <a:br>
              <a:rPr lang="cs-CZ" altLang="cs-CZ" smtClean="0"/>
            </a:br>
            <a:r>
              <a:rPr lang="cs-CZ" altLang="cs-CZ" smtClean="0"/>
              <a:t>Metody hodnocení a vyjadřování ekonomických a sociálních výkonů a přínosů odvětví kultury</a:t>
            </a:r>
            <a:r>
              <a:rPr lang="en-US" altLang="cs-CZ" smtClean="0"/>
              <a:t/>
            </a:r>
            <a:br>
              <a:rPr lang="en-US" altLang="cs-CZ" smtClean="0"/>
            </a:br>
            <a:r>
              <a:rPr lang="en-US" altLang="cs-CZ" smtClean="0"/>
              <a:t/>
            </a:r>
            <a:br>
              <a:rPr lang="en-US" altLang="cs-CZ" smtClean="0"/>
            </a:br>
            <a:endParaRPr lang="en-US" altLang="cs-CZ" sz="1400" i="1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Přednáška EKKU	      Simona Škarabelová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914400" y="765175"/>
            <a:ext cx="7772400" cy="863600"/>
          </a:xfrm>
        </p:spPr>
        <p:txBody>
          <a:bodyPr/>
          <a:lstStyle/>
          <a:p>
            <a:r>
              <a:rPr lang="cs-CZ" altLang="cs-CZ" b="1" smtClean="0"/>
              <a:t>Analýza (společenských) nákladů a užitků</a:t>
            </a:r>
            <a:r>
              <a:rPr lang="cs-CZ" altLang="cs-CZ" smtClean="0"/>
              <a:t> (cost – benefit analysis, CBA)</a:t>
            </a:r>
            <a:br>
              <a:rPr lang="cs-CZ" altLang="cs-CZ" smtClean="0"/>
            </a:br>
            <a:endParaRPr lang="cs-CZ" alt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0113" y="1628775"/>
            <a:ext cx="7772400" cy="4502150"/>
          </a:xfrm>
        </p:spPr>
        <p:txBody>
          <a:bodyPr/>
          <a:lstStyle/>
          <a:p>
            <a:pPr>
              <a:defRPr/>
            </a:pPr>
            <a:r>
              <a:rPr lang="cs-CZ" sz="1800" dirty="0" smtClean="0"/>
              <a:t>spočívá </a:t>
            </a:r>
            <a:r>
              <a:rPr lang="cs-CZ" sz="1800" dirty="0"/>
              <a:t>v ocenění užitků, které přináší hodnocená instituce v poměru k nákladům, které byly na tuto činnost vynaloženy (a tedy potažmo i k poskytnuté finanční podpoře z prostředků veřejného rozpočtu). </a:t>
            </a:r>
            <a:endParaRPr lang="cs-CZ" sz="1800" dirty="0" smtClean="0"/>
          </a:p>
          <a:p>
            <a:pPr>
              <a:defRPr/>
            </a:pPr>
            <a:r>
              <a:rPr lang="cs-CZ" sz="1800" dirty="0" smtClean="0"/>
              <a:t>Problém - oceňování užitků probíhá výhradně v peněžních jednotkách. </a:t>
            </a:r>
          </a:p>
          <a:p>
            <a:pPr lvl="1">
              <a:defRPr/>
            </a:pPr>
            <a:r>
              <a:rPr lang="cs-CZ" sz="1600" dirty="0" smtClean="0"/>
              <a:t>Ty - ve většině případů skutečně obtížně ocenitelné a měřitelné.</a:t>
            </a:r>
          </a:p>
          <a:p>
            <a:pPr lvl="1">
              <a:defRPr/>
            </a:pPr>
            <a:r>
              <a:rPr lang="cs-CZ" sz="1600" dirty="0" smtClean="0"/>
              <a:t>dáno samotnou povahou těchto produktů (nehmotnost) + samotný užitek kulturních statků a služeb je multidimenzionální a zahrnuje v sobě kromě samotné služby i další užitné efekty (např. multiplikace, dopady, externality)</a:t>
            </a:r>
            <a:endParaRPr lang="cs-CZ" sz="1800" dirty="0" smtClean="0"/>
          </a:p>
          <a:p>
            <a:pPr marL="342900" lvl="1" indent="-342900">
              <a:defRPr/>
            </a:pPr>
            <a:r>
              <a:rPr lang="cs-CZ" sz="1800" dirty="0" smtClean="0"/>
              <a:t>přistupuje se k metodě odhadu ceny a doporučuje se i hledání tržní ceny tohoto produktu či služby).</a:t>
            </a:r>
          </a:p>
          <a:p>
            <a:pPr marL="742950" lvl="2" indent="-342900">
              <a:defRPr/>
            </a:pPr>
            <a:r>
              <a:rPr lang="cs-CZ" sz="1400" dirty="0" smtClean="0"/>
              <a:t>tržní cena produktu nebo substitutu nebo </a:t>
            </a:r>
            <a:r>
              <a:rPr lang="cs-CZ" sz="1400" dirty="0"/>
              <a:t>odhad částky, kterou by spotřebitelé byli ochotni za tuto službu či produkt dát. V oblasti kultury a umění se přistupuje nejčastěji právě k metodě odhadu ceny, ale častěji pouze k výčtu kulturních produktů, které hodnocená instituce vyprodukovala v určitém časovém období</a:t>
            </a:r>
            <a:r>
              <a:rPr lang="cs-CZ" sz="1400" dirty="0" smtClean="0"/>
              <a:t>.</a:t>
            </a:r>
          </a:p>
          <a:p>
            <a:pPr marL="742950" lvl="2" indent="-342900">
              <a:defRPr/>
            </a:pPr>
            <a:r>
              <a:rPr lang="cs-CZ" sz="1400" dirty="0"/>
              <a:t>s</a:t>
            </a:r>
            <a:r>
              <a:rPr lang="cs-CZ" sz="1400" dirty="0" smtClean="0"/>
              <a:t>polečenské B+C - jsou </a:t>
            </a:r>
            <a:r>
              <a:rPr lang="cs-CZ" sz="1400" dirty="0"/>
              <a:t>kalkulovány navíc i nepřímé přínosy a náklady.</a:t>
            </a:r>
          </a:p>
          <a:p>
            <a:pPr marL="742950" lvl="2" indent="-342900">
              <a:defRPr/>
            </a:pPr>
            <a:endParaRPr lang="cs-CZ" sz="14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EKKU jaro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84F82B-B55D-4015-86BE-B2D38148EE20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914400" y="981075"/>
            <a:ext cx="7772400" cy="647700"/>
          </a:xfrm>
        </p:spPr>
        <p:txBody>
          <a:bodyPr/>
          <a:lstStyle/>
          <a:p>
            <a:r>
              <a:rPr lang="cs-CZ" altLang="cs-CZ" b="1" smtClean="0"/>
              <a:t>Analýza efektivnosti nákladů</a:t>
            </a:r>
            <a:r>
              <a:rPr lang="cs-CZ" altLang="cs-CZ" smtClean="0"/>
              <a:t> (cost – efectiveness analysis, CEA)</a:t>
            </a:r>
            <a:br>
              <a:rPr lang="cs-CZ" altLang="cs-CZ" smtClean="0"/>
            </a:br>
            <a:endParaRPr lang="cs-CZ" alt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poskytované služby hodnoceny prostřednictvím posuzování efektivnosti vynaložených </a:t>
            </a:r>
            <a:r>
              <a:rPr lang="cs-CZ" dirty="0" smtClean="0"/>
              <a:t>nákladů.</a:t>
            </a:r>
          </a:p>
          <a:p>
            <a:pPr>
              <a:defRPr/>
            </a:pPr>
            <a:r>
              <a:rPr lang="cs-CZ" dirty="0" smtClean="0"/>
              <a:t>Výstupy - </a:t>
            </a:r>
            <a:r>
              <a:rPr lang="cs-CZ" dirty="0"/>
              <a:t>hodnoceny ne na základě ceny, ale ve fyzikálních či naturálních jednotkách. 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Tato </a:t>
            </a:r>
            <a:r>
              <a:rPr lang="cs-CZ" dirty="0"/>
              <a:t>metoda není v oblasti kultury a umění tak široce využitelná, protože ve své podstatě nezahrnuje společenské náklady, i když také kalkuluje se společenskými dopady.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EKKU jaro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4B8D5-BEB7-49A5-BA7F-9D83FEE3EAEB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914400" y="908050"/>
            <a:ext cx="7772400" cy="720725"/>
          </a:xfrm>
        </p:spPr>
        <p:txBody>
          <a:bodyPr/>
          <a:lstStyle/>
          <a:p>
            <a:r>
              <a:rPr lang="cs-CZ" altLang="cs-CZ" b="1" smtClean="0"/>
              <a:t>Analýza užitečnosti nákladů</a:t>
            </a:r>
            <a:r>
              <a:rPr lang="cs-CZ" altLang="cs-CZ" smtClean="0"/>
              <a:t> (cost – utility analysis, CUA)</a:t>
            </a:r>
            <a:br>
              <a:rPr lang="cs-CZ" altLang="cs-CZ" smtClean="0"/>
            </a:br>
            <a:endParaRPr lang="cs-CZ" altLang="cs-CZ" smtClean="0"/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veřejné služby hodnoceny na základě užitečnosti svých výstupů pro jednotlivce nebo celou společnost. </a:t>
            </a:r>
          </a:p>
          <a:p>
            <a:r>
              <a:rPr lang="cs-CZ" altLang="cs-CZ" smtClean="0"/>
              <a:t>užitečnost je vyjadřována přímo uživateli, kteří mají možnost vyjádřit, jaké pro ně plyne ze spotřeby daného statku či služby uspokojení.</a:t>
            </a:r>
          </a:p>
          <a:p>
            <a:r>
              <a:rPr lang="cs-CZ" altLang="cs-CZ" smtClean="0"/>
              <a:t>je možné postihnout i kvalitu výsledné služby. </a:t>
            </a:r>
          </a:p>
          <a:p>
            <a:pPr lvl="1"/>
            <a:r>
              <a:rPr lang="cs-CZ" altLang="cs-CZ" smtClean="0"/>
              <a:t>I z tohoto důvodu se zde opět setkáváme s využitím naturálních jednotek.</a:t>
            </a:r>
          </a:p>
          <a:p>
            <a:endParaRPr lang="cs-CZ" altLang="cs-CZ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EKKU jaro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261F24-F383-4437-8D48-8F44EDCC2237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914400" y="836613"/>
            <a:ext cx="7772400" cy="792162"/>
          </a:xfrm>
        </p:spPr>
        <p:txBody>
          <a:bodyPr/>
          <a:lstStyle/>
          <a:p>
            <a:r>
              <a:rPr lang="cs-CZ" altLang="cs-CZ" b="1" smtClean="0"/>
              <a:t>Analýza minimalizace nákladů</a:t>
            </a:r>
            <a:r>
              <a:rPr lang="cs-CZ" altLang="cs-CZ" smtClean="0"/>
              <a:t> (cost minimizing analysis, CMA)</a:t>
            </a:r>
            <a:br>
              <a:rPr lang="cs-CZ" altLang="cs-CZ" smtClean="0"/>
            </a:br>
            <a:endParaRPr lang="cs-CZ" altLang="cs-CZ" smtClean="0"/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smtClean="0"/>
              <a:t>posuzování podle kritéria nejnižších nákladů. </a:t>
            </a:r>
          </a:p>
          <a:p>
            <a:r>
              <a:rPr lang="cs-CZ" altLang="cs-CZ" sz="2000" smtClean="0"/>
              <a:t>poměrně málo využitelná v oblasti kultury a umění</a:t>
            </a:r>
          </a:p>
          <a:p>
            <a:pPr lvl="1"/>
            <a:r>
              <a:rPr lang="cs-CZ" altLang="cs-CZ" sz="1800" smtClean="0"/>
              <a:t>nezahrnuje v sobě hodnocení přínosů poskytování daných služeb a statků</a:t>
            </a:r>
          </a:p>
          <a:p>
            <a:pPr lvl="1"/>
            <a:r>
              <a:rPr lang="cs-CZ" altLang="cs-CZ" sz="1800" smtClean="0"/>
              <a:t>generalizuje všechny výstupy a nekalkuluje tak s možnými odlišnostmi. </a:t>
            </a:r>
          </a:p>
          <a:p>
            <a:r>
              <a:rPr lang="cs-CZ" altLang="cs-CZ" sz="2000" smtClean="0"/>
              <a:t>Nicméně užitky daných služeb jsou zde stanoveny dopředu jako určitý standard, kterého musí být dosaženo a na základě této premisy jsou už posuzovány jen náklady. </a:t>
            </a:r>
          </a:p>
          <a:p>
            <a:pPr lvl="1"/>
            <a:r>
              <a:rPr lang="cs-CZ" altLang="cs-CZ" sz="1800" smtClean="0"/>
              <a:t>hojně využívaná například při posuzování veřejných zakázek ve veřejném sektoru, kdy jediným kritériem při tomto výběru je právě nejnižší cena ( např. dynamický nákupní systém MU).</a:t>
            </a:r>
          </a:p>
          <a:p>
            <a:endParaRPr lang="cs-CZ" altLang="cs-CZ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EKKU jaro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336435-14E0-4BF7-80FA-FFDF0E861254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Analýza nákladů</a:t>
            </a:r>
            <a:r>
              <a:rPr lang="cs-CZ" altLang="cs-CZ" smtClean="0"/>
              <a:t> (expense analysis)</a:t>
            </a:r>
            <a:br>
              <a:rPr lang="cs-CZ" altLang="cs-CZ" smtClean="0"/>
            </a:br>
            <a:endParaRPr lang="cs-CZ" altLang="cs-CZ" smtClean="0"/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Kvantitativní analýza, která má spojitost s finančními ukazateli (Kotler, Scheffová)</a:t>
            </a:r>
          </a:p>
          <a:p>
            <a:r>
              <a:rPr lang="cs-CZ" altLang="cs-CZ" sz="1800" smtClean="0"/>
              <a:t>výhradně zaměřena na ekonomické ukazatele. Prostřednictvím tohoto postupu se vyhodnocuje rozdíl mezi rozpočtem a skutečnými náklady, což je pro všechny instituce zcela běžným úkonem.  Zhodnocení finančních ukazatelů je přirozenou součástí tohoto procesu.</a:t>
            </a:r>
          </a:p>
          <a:p>
            <a:r>
              <a:rPr lang="cs-CZ" altLang="cs-CZ" sz="1800" smtClean="0"/>
              <a:t>V rámci využití této metody  možné 2 výsledky: </a:t>
            </a:r>
          </a:p>
          <a:p>
            <a:pPr lvl="1"/>
            <a:r>
              <a:rPr lang="cs-CZ" altLang="cs-CZ" sz="1600" smtClean="0"/>
              <a:t>pozitivní rozdíl mezi rozpočtem a náklady, tj. aktuální výdaje jsou menší než plánované. Tento výsledek může poukazovat na malou výkonnost organizace, ale může také ukazovat na to, že instituce dosáhla významných finančních úspor například zvýšením své efektivity. </a:t>
            </a:r>
          </a:p>
          <a:p>
            <a:pPr lvl="1"/>
            <a:r>
              <a:rPr lang="cs-CZ" altLang="cs-CZ" sz="1600" smtClean="0"/>
              <a:t>negativní rozdíl, jenž může naproti tomu poukazovat na příliš velká vydání nebo i na menší aktuální příjmy, než jaké byly očekávány.</a:t>
            </a:r>
          </a:p>
          <a:p>
            <a:endParaRPr lang="cs-CZ" altLang="cs-CZ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EKKU jaro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2822C7-AF21-4D1D-9CAF-738FFF19D44C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Další využitelné metody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smtClean="0"/>
              <a:t>Nástroje řízení kvality</a:t>
            </a:r>
          </a:p>
          <a:p>
            <a:pPr lvl="1"/>
            <a:r>
              <a:rPr lang="cs-CZ" altLang="cs-CZ" smtClean="0"/>
              <a:t>Mezi nejpoužívanější metody řízení jakosti patří </a:t>
            </a:r>
            <a:r>
              <a:rPr lang="cs-CZ" altLang="cs-CZ" b="1" smtClean="0"/>
              <a:t>CAF, EFQM, TQM</a:t>
            </a:r>
            <a:r>
              <a:rPr lang="cs-CZ" altLang="cs-CZ" smtClean="0"/>
              <a:t> a další. </a:t>
            </a:r>
          </a:p>
          <a:p>
            <a:pPr lvl="1"/>
            <a:r>
              <a:rPr lang="cs-CZ" altLang="cs-CZ" smtClean="0"/>
              <a:t>Specifikem těchto metod je, že v popředí kritérií hodnocení je zaměření se na uspokojení potřeb zákazníka, jako jedna z nejdůležitějších součástí hodnocení kvality.</a:t>
            </a:r>
          </a:p>
          <a:p>
            <a:r>
              <a:rPr lang="cs-CZ" altLang="cs-CZ" b="1" smtClean="0"/>
              <a:t>Balanced Scorecard</a:t>
            </a:r>
          </a:p>
          <a:p>
            <a:r>
              <a:rPr lang="cs-CZ" altLang="cs-CZ" b="1" smtClean="0"/>
              <a:t>Multiplikační efekty</a:t>
            </a:r>
          </a:p>
          <a:p>
            <a:r>
              <a:rPr lang="cs-CZ" altLang="cs-CZ" b="1" smtClean="0"/>
              <a:t>SROI</a:t>
            </a:r>
            <a:endParaRPr lang="cs-CZ" altLang="cs-CZ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EKKU jaro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E72206-6ED9-4044-B9A2-933DE94DB23A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Nástroje řízení kvality </a:t>
            </a:r>
            <a:r>
              <a:rPr lang="cs-CZ" altLang="cs-CZ" smtClean="0"/>
              <a:t>- základ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800" smtClean="0"/>
              <a:t>Mezi nejrozšířenější patří </a:t>
            </a:r>
            <a:r>
              <a:rPr lang="cs-CZ" altLang="cs-CZ" sz="1800" b="1" smtClean="0"/>
              <a:t>soubor ukazatelů – indikátorů hodnotících jednotlivé oblasti kvality služeb</a:t>
            </a:r>
            <a:r>
              <a:rPr lang="cs-CZ" altLang="cs-CZ" sz="1800" smtClean="0"/>
              <a:t>, který by měl být „SMART“ </a:t>
            </a:r>
          </a:p>
          <a:p>
            <a:pPr lvl="1">
              <a:buFont typeface="Wingdings" pitchFamily="2" charset="2"/>
              <a:buChar char="Ø"/>
            </a:pPr>
            <a:r>
              <a:rPr lang="cs-CZ" altLang="cs-CZ" sz="1600" smtClean="0"/>
              <a:t>specifický (Specific), </a:t>
            </a:r>
          </a:p>
          <a:p>
            <a:pPr lvl="1">
              <a:buFont typeface="Wingdings" pitchFamily="2" charset="2"/>
              <a:buChar char="Ø"/>
            </a:pPr>
            <a:r>
              <a:rPr lang="cs-CZ" altLang="cs-CZ" sz="1600" smtClean="0"/>
              <a:t>měřitelný (Measurable), </a:t>
            </a:r>
          </a:p>
          <a:p>
            <a:pPr lvl="1">
              <a:buFont typeface="Wingdings" pitchFamily="2" charset="2"/>
              <a:buChar char="Ø"/>
            </a:pPr>
            <a:r>
              <a:rPr lang="cs-CZ" altLang="cs-CZ" sz="1600" smtClean="0"/>
              <a:t>dosažitelný (Achievable), </a:t>
            </a:r>
          </a:p>
          <a:p>
            <a:pPr lvl="1">
              <a:buFont typeface="Wingdings" pitchFamily="2" charset="2"/>
              <a:buChar char="Ø"/>
            </a:pPr>
            <a:r>
              <a:rPr lang="cs-CZ" altLang="cs-CZ" sz="1600" smtClean="0"/>
              <a:t>relevantní, reálný (Realistic), </a:t>
            </a:r>
          </a:p>
          <a:p>
            <a:pPr lvl="1">
              <a:buFont typeface="Wingdings" pitchFamily="2" charset="2"/>
              <a:buChar char="Ø"/>
            </a:pPr>
            <a:r>
              <a:rPr lang="cs-CZ" altLang="cs-CZ" sz="1600" smtClean="0"/>
              <a:t>vztahující se k určitému časovému období, termínovaný (Timed).</a:t>
            </a:r>
          </a:p>
          <a:p>
            <a:r>
              <a:rPr lang="cs-CZ" altLang="cs-CZ" sz="1800" smtClean="0"/>
              <a:t>především v personální oblasti, k řízení lidí, lze jej použít k řízení projektů za účelem dosažení měřitelných výsledků, konkrétně stanovených cílů. </a:t>
            </a:r>
          </a:p>
          <a:p>
            <a:r>
              <a:rPr lang="cs-CZ" altLang="cs-CZ" sz="1800" smtClean="0"/>
              <a:t>Tento náhled na práci nejen s lidskými zdroji při řízení pracovních týmů podporuje koncept projektového řízení kulturních organizací a aktivit. </a:t>
            </a:r>
          </a:p>
          <a:p>
            <a:r>
              <a:rPr lang="cs-CZ" altLang="cs-CZ" sz="1800" smtClean="0"/>
              <a:t>Využíván v oblasti grantů a dotační politiky.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EKKU jaro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6A031D-6C1F-4774-AC61-F813E72AAA10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914400" y="908050"/>
            <a:ext cx="7772400" cy="720725"/>
          </a:xfrm>
        </p:spPr>
        <p:txBody>
          <a:bodyPr/>
          <a:lstStyle/>
          <a:p>
            <a:r>
              <a:rPr lang="cs-CZ" altLang="cs-CZ" smtClean="0"/>
              <a:t>Balanced Scorecard – systém vyvážných ukazatelů výkonnosti podniku (Kaplan a Norton)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000" dirty="0" smtClean="0"/>
              <a:t>zahrnuje </a:t>
            </a:r>
            <a:r>
              <a:rPr lang="cs-CZ" sz="2000" dirty="0"/>
              <a:t>i jiné než finanční ukazatele a </a:t>
            </a:r>
            <a:r>
              <a:rPr lang="cs-CZ" sz="2000" dirty="0" smtClean="0"/>
              <a:t>tím se snaží zmírnit slabiny </a:t>
            </a:r>
            <a:r>
              <a:rPr lang="cs-CZ" sz="2000" dirty="0"/>
              <a:t>měření výkonnosti pouze na základě těchto údajů</a:t>
            </a:r>
            <a:r>
              <a:rPr lang="cs-CZ" sz="2000" dirty="0" smtClean="0"/>
              <a:t>.</a:t>
            </a:r>
          </a:p>
          <a:p>
            <a:pPr>
              <a:defRPr/>
            </a:pPr>
            <a:r>
              <a:rPr lang="cs-CZ" sz="2000" dirty="0"/>
              <a:t>čtyři ukazatele výkonnosti podniku, v rámci kterých jsou vymezena měřítka a kritéria výkonnosti: </a:t>
            </a:r>
            <a:endParaRPr lang="cs-CZ" sz="2000" dirty="0" smtClean="0"/>
          </a:p>
          <a:p>
            <a:pPr lvl="1">
              <a:defRPr/>
            </a:pPr>
            <a:r>
              <a:rPr lang="cs-CZ" sz="1800" dirty="0" smtClean="0"/>
              <a:t>finanční perspektiva - </a:t>
            </a:r>
            <a:r>
              <a:rPr lang="cs-CZ" sz="1400" dirty="0"/>
              <a:t>jakých finančních výsledků by měla organizace dosáhnout, aby uspokojila ty, kteří činnost organizace podporují</a:t>
            </a:r>
            <a:r>
              <a:rPr lang="cs-CZ" sz="1400" dirty="0" smtClean="0"/>
              <a:t>.</a:t>
            </a:r>
            <a:endParaRPr lang="cs-CZ" sz="1800" dirty="0" smtClean="0"/>
          </a:p>
          <a:p>
            <a:pPr lvl="1">
              <a:defRPr/>
            </a:pPr>
            <a:r>
              <a:rPr lang="cs-CZ" sz="1800" dirty="0" smtClean="0"/>
              <a:t>perspektiva zákazníka - </a:t>
            </a:r>
            <a:r>
              <a:rPr lang="cs-CZ" sz="1400" dirty="0"/>
              <a:t>co musí svým zákazníkům nabídnout k tomu, aby na trhu uspěla. </a:t>
            </a:r>
            <a:r>
              <a:rPr lang="cs-CZ" sz="1800" dirty="0" smtClean="0"/>
              <a:t>(obě - výsledky</a:t>
            </a:r>
            <a:r>
              <a:rPr lang="cs-CZ" sz="1800" dirty="0"/>
              <a:t>, kterých má být </a:t>
            </a:r>
            <a:r>
              <a:rPr lang="cs-CZ" sz="1800" dirty="0" smtClean="0"/>
              <a:t>dosaženo)</a:t>
            </a:r>
          </a:p>
          <a:p>
            <a:pPr lvl="1">
              <a:defRPr/>
            </a:pPr>
            <a:r>
              <a:rPr lang="cs-CZ" sz="1800" dirty="0" smtClean="0"/>
              <a:t>perspektiva </a:t>
            </a:r>
            <a:r>
              <a:rPr lang="cs-CZ" sz="1800" dirty="0"/>
              <a:t>vnitřních procesů </a:t>
            </a:r>
            <a:r>
              <a:rPr lang="cs-CZ" sz="1800" dirty="0" smtClean="0"/>
              <a:t>- </a:t>
            </a:r>
            <a:r>
              <a:rPr lang="cs-CZ" sz="1200" dirty="0" smtClean="0"/>
              <a:t>jak </a:t>
            </a:r>
            <a:r>
              <a:rPr lang="cs-CZ" sz="1200" dirty="0"/>
              <a:t>to v organizaci funguje a zda je produkce statků a služeb v souladu s přáním zákazníka (návštěvníka) a zda přinese i požadované finanční výsledky. </a:t>
            </a:r>
            <a:endParaRPr lang="cs-CZ" sz="1200" dirty="0" smtClean="0"/>
          </a:p>
          <a:p>
            <a:pPr lvl="1">
              <a:defRPr/>
            </a:pPr>
            <a:r>
              <a:rPr lang="cs-CZ" sz="1800" dirty="0" smtClean="0"/>
              <a:t>perspektiva </a:t>
            </a:r>
            <a:r>
              <a:rPr lang="cs-CZ" sz="1800" dirty="0"/>
              <a:t>růstu a </a:t>
            </a:r>
            <a:r>
              <a:rPr lang="cs-CZ" sz="1800" dirty="0" smtClean="0"/>
              <a:t>inovací – </a:t>
            </a:r>
            <a:r>
              <a:rPr lang="cs-CZ" sz="1200" dirty="0" smtClean="0"/>
              <a:t>např. školení </a:t>
            </a:r>
            <a:r>
              <a:rPr lang="cs-CZ" sz="1200" dirty="0"/>
              <a:t>a vzdělávání zaměstnanců, organizační kultura, pracovní prostředí a samozřejmě znalosti</a:t>
            </a:r>
            <a:r>
              <a:rPr lang="cs-CZ" sz="1200" dirty="0" smtClean="0"/>
              <a:t> </a:t>
            </a:r>
            <a:r>
              <a:rPr lang="cs-CZ" sz="1800" dirty="0" smtClean="0"/>
              <a:t>(obě - prostředky </a:t>
            </a:r>
            <a:r>
              <a:rPr lang="cs-CZ" sz="1800" dirty="0"/>
              <a:t>k dosažení definovaných výsledků).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sz="2000" dirty="0"/>
          </a:p>
          <a:p>
            <a:pPr>
              <a:defRPr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EKKU jaro 2016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4F104E-4E58-4318-A61F-BF07A4B53930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Limity metod řízení jakosti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800" smtClean="0"/>
              <a:t>Představují totiž určitou náročnost na jejich aplikaci a vyžadují byrokratickou disciplínu při systematickém sledování. </a:t>
            </a:r>
          </a:p>
          <a:p>
            <a:r>
              <a:rPr lang="cs-CZ" altLang="cs-CZ" sz="1800" smtClean="0"/>
              <a:t>malé organizace + tvůrčí umělecké soubory, které nejenže takovéto metody řízení nemusí přijmout, ale z oprávněných důvodů mohou způsobit právě pokles kvality poskytovaných služeb. </a:t>
            </a:r>
          </a:p>
          <a:p>
            <a:r>
              <a:rPr lang="cs-CZ" altLang="cs-CZ" sz="1800" smtClean="0"/>
              <a:t>riziko spočívá také v osobních vztazích a zaujetí u malých pracovních týmů, které může formálnost demotivovat stejně tak, jak ubíjí uměleckou kreativitu např. v živém a výtvarném umění. </a:t>
            </a:r>
          </a:p>
          <a:p>
            <a:r>
              <a:rPr lang="cs-CZ" altLang="cs-CZ" sz="1800" smtClean="0"/>
              <a:t>o kvalitě scénické produkce rozhodují více manažerské výkony ekonomického nebo technického náměstka ředitele, než vlastních souborů a jejich uměleckých šéfů </a:t>
            </a:r>
          </a:p>
          <a:p>
            <a:pPr lvl="1"/>
            <a:r>
              <a:rPr lang="cs-CZ" altLang="cs-CZ" sz="1200" smtClean="0"/>
              <a:t>A jaký silnější vztah než mezi umělcem a jeho divákem by mohly vytvořit uvedené nástroje řízení jakosti orientované na téhož zákazníka? </a:t>
            </a:r>
          </a:p>
          <a:p>
            <a:endParaRPr lang="cs-CZ" altLang="cs-CZ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EKKU jaro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B8E95F-8F2F-4655-8FC6-F49489A42885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9B1495-8E5D-42AD-871B-3447535DAF8D}" type="slidenum">
              <a:rPr lang="cs-CZ"/>
              <a:pPr>
                <a:defRPr/>
              </a:pPr>
              <a:t>19</a:t>
            </a:fld>
            <a:endParaRPr lang="cs-CZ"/>
          </a:p>
        </p:txBody>
      </p:sp>
      <p:sp>
        <p:nvSpPr>
          <p:cNvPr id="2150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Multiplikační efekty - Teoretická východiska</a:t>
            </a:r>
          </a:p>
        </p:txBody>
      </p:sp>
      <p:sp>
        <p:nvSpPr>
          <p:cNvPr id="21508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cs-CZ" altLang="cs-CZ" smtClean="0"/>
              <a:t>Analýza na straně poptávky</a:t>
            </a:r>
          </a:p>
          <a:p>
            <a:pPr lvl="1">
              <a:lnSpc>
                <a:spcPct val="90000"/>
              </a:lnSpc>
            </a:pPr>
            <a:r>
              <a:rPr lang="cs-CZ" altLang="cs-CZ" smtClean="0"/>
              <a:t>Alternativní přístup – zakladatel </a:t>
            </a:r>
            <a:r>
              <a:rPr lang="en-US" altLang="cs-CZ" smtClean="0"/>
              <a:t>Myerscough</a:t>
            </a:r>
            <a:r>
              <a:rPr lang="cs-CZ" altLang="cs-CZ" smtClean="0"/>
              <a:t>, studie</a:t>
            </a:r>
            <a:r>
              <a:rPr lang="en-US" altLang="cs-CZ" smtClean="0"/>
              <a:t> </a:t>
            </a:r>
            <a:r>
              <a:rPr lang="en-US" altLang="cs-CZ" i="1" smtClean="0"/>
              <a:t>„The Economic Importance of the Arts in Britain“</a:t>
            </a:r>
            <a:r>
              <a:rPr lang="cs-CZ" altLang="cs-CZ" i="1" smtClean="0"/>
              <a:t>,</a:t>
            </a:r>
            <a:r>
              <a:rPr lang="en-US" altLang="cs-CZ" smtClean="0"/>
              <a:t> 1988</a:t>
            </a:r>
            <a:endParaRPr lang="cs-CZ" altLang="cs-CZ" smtClean="0"/>
          </a:p>
          <a:p>
            <a:pPr lvl="1">
              <a:lnSpc>
                <a:spcPct val="90000"/>
              </a:lnSpc>
            </a:pPr>
            <a:r>
              <a:rPr lang="cs-CZ" altLang="cs-CZ" smtClean="0"/>
              <a:t>Nejen v oblasti kultury (např. Praha – návratnost olympijských her)</a:t>
            </a:r>
          </a:p>
          <a:p>
            <a:pPr lvl="2">
              <a:lnSpc>
                <a:spcPct val="90000"/>
              </a:lnSpc>
            </a:pPr>
            <a:r>
              <a:rPr lang="cs-CZ" altLang="cs-CZ" smtClean="0"/>
              <a:t>oprávněně odmítán</a:t>
            </a:r>
          </a:p>
          <a:p>
            <a:pPr lvl="3">
              <a:lnSpc>
                <a:spcPct val="90000"/>
              </a:lnSpc>
            </a:pPr>
            <a:r>
              <a:rPr lang="cs-CZ" altLang="cs-CZ" smtClean="0"/>
              <a:t>multiplikační efekt lze uplatnit v každém odvětví ekonomiky</a:t>
            </a:r>
          </a:p>
          <a:p>
            <a:pPr lvl="3">
              <a:lnSpc>
                <a:spcPct val="90000"/>
              </a:lnSpc>
            </a:pPr>
            <a:r>
              <a:rPr lang="cs-CZ" altLang="cs-CZ" smtClean="0"/>
              <a:t>část metodiky vůbec multiplikací není viz dále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EKKU jaro 2016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123950"/>
            <a:ext cx="7772400" cy="504825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Ekonomické a sociální přínosy kultury I: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mtClean="0"/>
              <a:t>Přímé příjmy vynaložené spotřebiteli na kulturní zboží a služby.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mtClean="0"/>
              <a:t>Nepřímé výnosy ze souvisejících služeb a ekonomických činností (tzv. multiplikační efekt).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mtClean="0"/>
              <a:t>Vytváření pracovních míst a dopad na zaměstnanost.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mtClean="0"/>
              <a:t>Nepřímé ekonomické dopady v podobě budování identity a image daného místa. Vytváření zájmu o dané prostředí a zvyšování atraktivity lokality pro investory.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mtClean="0"/>
              <a:t>Budování sociálního kapitálu – sebevědomí, vlastní identita, sociální soudržnost komunit, aj.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EKKU jaro 2016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74C2BE-DE70-4BB2-9D60-14234F7AB6BA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CA36E5-623C-484F-B973-B14F5F3653F4}" type="slidenum">
              <a:rPr lang="cs-CZ"/>
              <a:pPr>
                <a:defRPr/>
              </a:pPr>
              <a:t>20</a:t>
            </a:fld>
            <a:endParaRPr lang="cs-CZ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Hypotézy výzkumu v Brně, 2007: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Divadlem vyvolané externí vlivy na hospodářství, a přímé i zprostředkované daňové odvody, převyšující komunální subvence.</a:t>
            </a:r>
          </a:p>
          <a:p>
            <a:r>
              <a:rPr lang="cs-CZ" altLang="cs-CZ" smtClean="0"/>
              <a:t>3 dílčí hypotézy: </a:t>
            </a:r>
          </a:p>
          <a:p>
            <a:pPr lvl="1"/>
            <a:r>
              <a:rPr lang="cs-CZ" altLang="cs-CZ" b="1" i="1" smtClean="0"/>
              <a:t>Divadlo – návštěvníci: </a:t>
            </a:r>
            <a:r>
              <a:rPr lang="cs-CZ" altLang="cs-CZ" sz="1800" b="1" i="1" smtClean="0"/>
              <a:t>Návštěvníci divadel vydávají peníze nejen za vstupenku, ale i za další externí výdaje.</a:t>
            </a:r>
          </a:p>
          <a:p>
            <a:pPr lvl="1"/>
            <a:r>
              <a:rPr lang="cs-CZ" altLang="cs-CZ" b="1" i="1" smtClean="0"/>
              <a:t>Divadlo – divadlo: </a:t>
            </a:r>
            <a:r>
              <a:rPr lang="cs-CZ" altLang="cs-CZ" sz="1800" b="1" i="1" smtClean="0"/>
              <a:t>Divadlo jako zaměstnavatel odvání za své zaměstnance soc. a zdravotní pojištění + platí stravenky + daň z příjmů.</a:t>
            </a:r>
            <a:endParaRPr lang="cs-CZ" altLang="cs-CZ" b="1" i="1" smtClean="0"/>
          </a:p>
          <a:p>
            <a:pPr lvl="1"/>
            <a:r>
              <a:rPr lang="cs-CZ" altLang="cs-CZ" b="1" i="1" smtClean="0"/>
              <a:t>Divadlo  - dodavatelé:</a:t>
            </a:r>
            <a:r>
              <a:rPr lang="cs-CZ" altLang="cs-CZ" sz="1800" b="1" i="1" smtClean="0"/>
              <a:t> Divadlo dává vydělat dodavatelům (standardní a specifičtí).</a:t>
            </a:r>
          </a:p>
          <a:p>
            <a:pPr lvl="1"/>
            <a:endParaRPr lang="cs-CZ" altLang="cs-CZ" b="1" i="1" smtClean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EKKU jaro 2016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21F5D7-7F40-4828-8958-3FD441165A36}" type="slidenum">
              <a:rPr lang="cs-CZ"/>
              <a:pPr>
                <a:defRPr/>
              </a:pPr>
              <a:t>21</a:t>
            </a:fld>
            <a:endParaRPr lang="cs-CZ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5175"/>
            <a:ext cx="7772400" cy="863600"/>
          </a:xfrm>
        </p:spPr>
        <p:txBody>
          <a:bodyPr/>
          <a:lstStyle/>
          <a:p>
            <a:pPr algn="ctr"/>
            <a:r>
              <a:rPr lang="cs-CZ" altLang="cs-CZ" b="1" smtClean="0"/>
              <a:t>Finanční toky při analýze multiplikačních efektů v divadle</a:t>
            </a:r>
          </a:p>
        </p:txBody>
      </p:sp>
      <p:pic>
        <p:nvPicPr>
          <p:cNvPr id="2355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484313"/>
            <a:ext cx="8208962" cy="5373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EKKU jaro 2016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F8DED7-2FB6-45B3-A74F-EC6B1098B3DE}" type="slidenum">
              <a:rPr lang="cs-CZ"/>
              <a:pPr>
                <a:defRPr/>
              </a:pPr>
              <a:t>22</a:t>
            </a:fld>
            <a:endParaRPr lang="cs-CZ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Metodika výzkumu v Brně (2007)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11200" indent="-711200">
              <a:lnSpc>
                <a:spcPct val="80000"/>
              </a:lnSpc>
              <a:defRPr/>
            </a:pPr>
            <a:endParaRPr lang="cs-CZ" dirty="0" smtClean="0"/>
          </a:p>
          <a:p>
            <a:pPr marL="711200" indent="-711200">
              <a:lnSpc>
                <a:spcPct val="80000"/>
              </a:lnSpc>
              <a:defRPr/>
            </a:pPr>
            <a:r>
              <a:rPr lang="cs-CZ" dirty="0" smtClean="0"/>
              <a:t>3 oslovená divadla – ND + MDB + CED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cs-CZ" dirty="0"/>
          </a:p>
          <a:p>
            <a:pPr marL="711200" indent="-711200">
              <a:lnSpc>
                <a:spcPct val="80000"/>
              </a:lnSpc>
              <a:defRPr/>
            </a:pPr>
            <a:r>
              <a:rPr lang="cs-CZ" sz="2000" b="1" dirty="0" smtClean="0"/>
              <a:t>Divadlo </a:t>
            </a:r>
            <a:r>
              <a:rPr lang="cs-CZ" sz="2000" b="1" dirty="0"/>
              <a:t>– </a:t>
            </a:r>
            <a:r>
              <a:rPr lang="cs-CZ" sz="2000" b="1" dirty="0" smtClean="0"/>
              <a:t>Návštěvník</a:t>
            </a:r>
            <a:r>
              <a:rPr lang="cs-CZ" b="1" dirty="0"/>
              <a:t>: </a:t>
            </a:r>
            <a:r>
              <a:rPr lang="cs-CZ" b="1" i="1" dirty="0"/>
              <a:t>primární sběr dat </a:t>
            </a:r>
            <a:r>
              <a:rPr lang="cs-CZ" dirty="0"/>
              <a:t>- při popisu externích efektů byla použita klasifikace na:</a:t>
            </a:r>
          </a:p>
          <a:p>
            <a:pPr marL="1498600" lvl="2" indent="-584200">
              <a:lnSpc>
                <a:spcPct val="80000"/>
              </a:lnSpc>
              <a:defRPr/>
            </a:pPr>
            <a:r>
              <a:rPr lang="cs-CZ" dirty="0"/>
              <a:t>externí efekty „přímé“ (základní + rozšířené)</a:t>
            </a:r>
          </a:p>
          <a:p>
            <a:pPr marL="1498600" lvl="2" indent="-584200">
              <a:lnSpc>
                <a:spcPct val="80000"/>
              </a:lnSpc>
              <a:defRPr/>
            </a:pPr>
            <a:r>
              <a:rPr lang="cs-CZ" dirty="0" smtClean="0"/>
              <a:t>daňové </a:t>
            </a:r>
            <a:r>
              <a:rPr lang="cs-CZ" dirty="0"/>
              <a:t>odvody z přímých externích </a:t>
            </a:r>
            <a:r>
              <a:rPr lang="cs-CZ" dirty="0" smtClean="0"/>
              <a:t>výdajů</a:t>
            </a:r>
          </a:p>
          <a:p>
            <a:pPr marL="914400" lvl="2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200" dirty="0"/>
          </a:p>
          <a:p>
            <a:pPr marL="711200" indent="-711200">
              <a:lnSpc>
                <a:spcPct val="80000"/>
              </a:lnSpc>
              <a:defRPr/>
            </a:pPr>
            <a:r>
              <a:rPr lang="cs-CZ" sz="2000" b="1" dirty="0"/>
              <a:t>Divadlo – </a:t>
            </a:r>
            <a:r>
              <a:rPr lang="cs-CZ" sz="2000" b="1" dirty="0" smtClean="0"/>
              <a:t>Divadlo </a:t>
            </a:r>
            <a:r>
              <a:rPr lang="cs-CZ" sz="2000" b="1" dirty="0"/>
              <a:t>+ </a:t>
            </a:r>
            <a:r>
              <a:rPr lang="cs-CZ" sz="2000" b="1" dirty="0" smtClean="0"/>
              <a:t>Divadlo </a:t>
            </a:r>
            <a:r>
              <a:rPr lang="cs-CZ" sz="2000" b="1" dirty="0"/>
              <a:t>– </a:t>
            </a:r>
            <a:r>
              <a:rPr lang="cs-CZ" sz="2000" b="1" dirty="0" smtClean="0"/>
              <a:t>Dodavatelé</a:t>
            </a:r>
            <a:r>
              <a:rPr lang="cs-CZ" sz="2000" b="1" dirty="0"/>
              <a:t>: </a:t>
            </a:r>
            <a:r>
              <a:rPr lang="cs-CZ" b="1" i="1" dirty="0"/>
              <a:t>sekundární sběr dat – dotazování na ekonomickém odd. divadla </a:t>
            </a:r>
          </a:p>
          <a:p>
            <a:pPr marL="1511300" lvl="2" indent="-711200">
              <a:lnSpc>
                <a:spcPct val="80000"/>
              </a:lnSpc>
              <a:defRPr/>
            </a:pPr>
            <a:r>
              <a:rPr lang="cs-CZ" dirty="0" smtClean="0"/>
              <a:t>externí efekty „nepřímé“ </a:t>
            </a:r>
          </a:p>
          <a:p>
            <a:pPr marL="1117600" lvl="1" indent="-660400">
              <a:lnSpc>
                <a:spcPct val="80000"/>
              </a:lnSpc>
              <a:defRPr/>
            </a:pPr>
            <a:endParaRPr lang="cs-CZ" dirty="0" smtClean="0"/>
          </a:p>
          <a:p>
            <a:pPr marL="1117600" lvl="1" indent="-660400">
              <a:lnSpc>
                <a:spcPct val="80000"/>
              </a:lnSpc>
              <a:defRPr/>
            </a:pP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EKKU jaro 2016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5E69CC-682E-4E2F-B8F0-84DAD9177D5E}" type="slidenum">
              <a:rPr lang="cs-CZ"/>
              <a:pPr>
                <a:defRPr/>
              </a:pPr>
              <a:t>23</a:t>
            </a:fld>
            <a:endParaRPr lang="cs-CZ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Dotazníky pro abonenty:</a:t>
            </a:r>
          </a:p>
        </p:txBody>
      </p:sp>
      <p:graphicFrame>
        <p:nvGraphicFramePr>
          <p:cNvPr id="382000" name="Group 48"/>
          <p:cNvGraphicFramePr>
            <a:graphicFrameLocks noGrp="1"/>
          </p:cNvGraphicFramePr>
          <p:nvPr>
            <p:ph idx="1"/>
          </p:nvPr>
        </p:nvGraphicFramePr>
        <p:xfrm>
          <a:off x="900113" y="2133600"/>
          <a:ext cx="7772400" cy="4089400"/>
        </p:xfrm>
        <a:graphic>
          <a:graphicData uri="http://schemas.openxmlformats.org/drawingml/2006/table">
            <a:tbl>
              <a:tblPr/>
              <a:tblGrid>
                <a:gridCol w="1943100"/>
                <a:gridCol w="1943100"/>
                <a:gridCol w="1943100"/>
                <a:gridCol w="1943100"/>
              </a:tblGrid>
              <a:tr h="13108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Národní divadlo v Brně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(ND) – 3 scény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Městské divadlo Brno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(MDB) – 2 scény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Centrum experimentál. divadla (CED) – 3 scény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32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osloveno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2 700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3 500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Prostřednictvím www stránek CEDu, tedy plošně (nejsou abonenti)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odpovědělo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550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521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Návratnost v procentech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20,4 %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14,9 %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x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EKKU jaro 2016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71AB51-1C9A-401D-9E2B-30A2FCE3B4DF}" type="slidenum">
              <a:rPr lang="cs-CZ"/>
              <a:pPr>
                <a:defRPr/>
              </a:pPr>
              <a:t>24</a:t>
            </a:fld>
            <a:endParaRPr lang="cs-CZ"/>
          </a:p>
        </p:txBody>
      </p:sp>
      <p:pic>
        <p:nvPicPr>
          <p:cNvPr id="26627" name="Picture 5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052513"/>
            <a:ext cx="8208963" cy="5040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EKKU jaro 2016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3F3017-300C-4946-926E-4362C0B2B449}" type="slidenum">
              <a:rPr lang="cs-CZ"/>
              <a:pPr>
                <a:defRPr/>
              </a:pPr>
              <a:t>25</a:t>
            </a:fld>
            <a:endParaRPr lang="cs-CZ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Zjištění</a:t>
            </a:r>
            <a:r>
              <a:rPr lang="cs-CZ" altLang="cs-CZ" smtClean="0"/>
              <a:t>:</a:t>
            </a:r>
          </a:p>
        </p:txBody>
      </p:sp>
      <p:pic>
        <p:nvPicPr>
          <p:cNvPr id="27652" name="Picture 16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557338"/>
            <a:ext cx="7991475" cy="4873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EKKU jaro 2016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EKKU jaro 2016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F810EC-F936-4693-8061-8D2E60BFC258}" type="slidenum">
              <a:rPr lang="cs-CZ"/>
              <a:pPr>
                <a:defRPr/>
              </a:pPr>
              <a:t>26</a:t>
            </a:fld>
            <a:endParaRPr lang="cs-CZ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125538"/>
            <a:ext cx="7772400" cy="358775"/>
          </a:xfrm>
        </p:spPr>
        <p:txBody>
          <a:bodyPr/>
          <a:lstStyle/>
          <a:p>
            <a:pPr eaLnBrk="1" hangingPunct="1"/>
            <a:r>
              <a:rPr lang="cs-CZ" altLang="cs-CZ" smtClean="0"/>
              <a:t>Zjištění/závěry</a:t>
            </a:r>
            <a:r>
              <a:rPr lang="en-US" altLang="cs-CZ" i="1" smtClean="0"/>
              <a:t>:</a:t>
            </a:r>
            <a:r>
              <a:rPr lang="en-US" altLang="cs-CZ" sz="2000" i="1" smtClean="0"/>
              <a:t/>
            </a:r>
            <a:br>
              <a:rPr lang="en-US" altLang="cs-CZ" sz="2000" i="1" smtClean="0"/>
            </a:br>
            <a:endParaRPr lang="cs-CZ" altLang="cs-CZ" sz="2000" i="1" smtClean="0"/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557338"/>
            <a:ext cx="7772400" cy="45735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cs-CZ" sz="1600" i="1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400" b="1" i="1" dirty="0" smtClean="0"/>
              <a:t>Externí efekty přímé: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b="1" i="1" dirty="0" smtClean="0"/>
              <a:t>1 Kč vložená do vstupenky </a:t>
            </a:r>
            <a:r>
              <a:rPr lang="cs-CZ" sz="1800" i="1" dirty="0" smtClean="0"/>
              <a:t>(průměr tří divadel),</a:t>
            </a:r>
            <a:r>
              <a:rPr lang="cs-CZ" sz="2400" i="1" dirty="0" smtClean="0"/>
              <a:t> </a:t>
            </a:r>
            <a:r>
              <a:rPr lang="cs-CZ" i="1" dirty="0" smtClean="0"/>
              <a:t>vygeneruje v průměru </a:t>
            </a:r>
            <a:r>
              <a:rPr lang="cs-CZ" b="1" i="1" dirty="0" smtClean="0"/>
              <a:t>1,57 Kč na jiné vedlejší výdaje.</a:t>
            </a:r>
            <a:endParaRPr lang="en-US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1800" i="1" dirty="0" smtClean="0"/>
              <a:t>Na daňových odvodech z přímých externích výdajů</a:t>
            </a:r>
            <a:r>
              <a:rPr lang="cs-CZ" sz="1800" i="1" dirty="0"/>
              <a:t> </a:t>
            </a:r>
            <a:r>
              <a:rPr lang="cs-CZ" b="1" i="1" dirty="0"/>
              <a:t>získají veřejné rozpočty průměrně 15,23 Kč, což znamená cca 7,8 % z průměrné ceny vstupenky</a:t>
            </a:r>
          </a:p>
          <a:p>
            <a:pPr marL="914400" lvl="2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400" b="1" i="1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400" b="1" i="1" dirty="0" smtClean="0"/>
              <a:t>Externí efekty nepřímé: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dirty="0" smtClean="0"/>
              <a:t>Divadla vracejí do veřejných rozpočtů v průměru </a:t>
            </a:r>
            <a:r>
              <a:rPr lang="en-US" dirty="0" smtClean="0"/>
              <a:t>50% </a:t>
            </a:r>
            <a:r>
              <a:rPr lang="cs-CZ" dirty="0" smtClean="0"/>
              <a:t>získané dotace</a:t>
            </a:r>
            <a:r>
              <a:rPr lang="en-US" i="1" dirty="0" smtClean="0"/>
              <a:t>.</a:t>
            </a:r>
            <a:r>
              <a:rPr lang="en-US" dirty="0" smtClean="0"/>
              <a:t> </a:t>
            </a:r>
            <a:endParaRPr lang="cs-CZ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en-US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EKKU jaro 2016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81887-99A6-45F3-BB0D-55EDFC81ADD3}" type="slidenum">
              <a:rPr lang="cs-CZ"/>
              <a:pPr>
                <a:defRPr/>
              </a:pPr>
              <a:t>27</a:t>
            </a:fld>
            <a:endParaRPr lang="cs-CZ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Výsledky dosavadních výzkumů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Zahraniční výzkumy</a:t>
            </a:r>
          </a:p>
          <a:p>
            <a:pPr lvl="1" eaLnBrk="1" hangingPunct="1"/>
            <a:r>
              <a:rPr lang="cs-CZ" altLang="cs-CZ" sz="2000" smtClean="0"/>
              <a:t>Porýní - Vestfálsko</a:t>
            </a:r>
            <a:r>
              <a:rPr lang="en-US" altLang="cs-CZ" sz="2000" smtClean="0"/>
              <a:t>, </a:t>
            </a:r>
            <a:endParaRPr lang="cs-CZ" altLang="cs-CZ" sz="2000" smtClean="0"/>
          </a:p>
          <a:p>
            <a:pPr lvl="1" eaLnBrk="1" hangingPunct="1"/>
            <a:r>
              <a:rPr lang="en-US" altLang="cs-CZ" sz="2000" smtClean="0"/>
              <a:t>V</a:t>
            </a:r>
            <a:r>
              <a:rPr lang="cs-CZ" altLang="cs-CZ" sz="2000" smtClean="0"/>
              <a:t>ídeň</a:t>
            </a:r>
            <a:r>
              <a:rPr lang="en-US" altLang="cs-CZ" sz="2000" smtClean="0"/>
              <a:t>, </a:t>
            </a:r>
            <a:endParaRPr lang="cs-CZ" altLang="cs-CZ" sz="2000" smtClean="0"/>
          </a:p>
          <a:p>
            <a:pPr lvl="1" eaLnBrk="1" hangingPunct="1"/>
            <a:r>
              <a:rPr lang="cs-CZ" altLang="cs-CZ" sz="2000" smtClean="0"/>
              <a:t>Švýcarsko</a:t>
            </a:r>
          </a:p>
          <a:p>
            <a:pPr eaLnBrk="1" hangingPunct="1"/>
            <a:r>
              <a:rPr lang="cs-CZ" altLang="cs-CZ" smtClean="0"/>
              <a:t>Výzkumy realizované v ČR</a:t>
            </a:r>
          </a:p>
          <a:p>
            <a:pPr lvl="1" eaLnBrk="1" hangingPunct="1"/>
            <a:r>
              <a:rPr lang="en-US" altLang="cs-CZ" sz="2000" smtClean="0"/>
              <a:t>Marketing</a:t>
            </a:r>
            <a:r>
              <a:rPr lang="cs-CZ" altLang="cs-CZ" sz="2000" smtClean="0"/>
              <a:t>ová latoratoř </a:t>
            </a:r>
            <a:r>
              <a:rPr lang="en-US" altLang="cs-CZ" sz="2000" smtClean="0"/>
              <a:t>Ostrava</a:t>
            </a:r>
            <a:r>
              <a:rPr lang="cs-CZ" altLang="cs-CZ" sz="2000" smtClean="0"/>
              <a:t>, 1997 – sběr ve městech Ostrava, Olomouc, Šumperk and Plzeň</a:t>
            </a:r>
          </a:p>
          <a:p>
            <a:pPr lvl="1" eaLnBrk="1" hangingPunct="1"/>
            <a:r>
              <a:rPr lang="cs-CZ" altLang="cs-CZ" sz="2000" smtClean="0"/>
              <a:t>ESF MU, 2007</a:t>
            </a:r>
          </a:p>
          <a:p>
            <a:pPr eaLnBrk="1" hangingPunct="1"/>
            <a:r>
              <a:rPr lang="cs-CZ" altLang="cs-CZ" smtClean="0"/>
              <a:t>Potvrzení faktu: </a:t>
            </a:r>
          </a:p>
          <a:p>
            <a:pPr lvl="1" eaLnBrk="1" hangingPunct="1"/>
            <a:r>
              <a:rPr lang="cs-CZ" altLang="cs-CZ" sz="2400" smtClean="0"/>
              <a:t>Divadla peníze nejen stojí, ale i generují</a:t>
            </a:r>
            <a:r>
              <a:rPr lang="en-US" altLang="cs-CZ" sz="2400" smtClean="0"/>
              <a:t>. </a:t>
            </a:r>
            <a:endParaRPr lang="cs-CZ" alt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2721F4-018C-459D-B4EF-BB884FA37083}" type="slidenum">
              <a:rPr lang="cs-CZ"/>
              <a:pPr>
                <a:defRPr/>
              </a:pPr>
              <a:t>28</a:t>
            </a:fld>
            <a:endParaRPr lang="cs-CZ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Slabá místa výzkumu v Brně: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nízkou návratnost dotazníků v CED u vyčíslování přímých multiplikačních efektů, </a:t>
            </a:r>
          </a:p>
          <a:p>
            <a:r>
              <a:rPr lang="cs-CZ" altLang="cs-CZ" smtClean="0"/>
              <a:t>u multiplikačních efektů divadel jako výrobních institucí pak využívání tzv. minimalizačního klíče stejně jako sledování ekonomických ukazatelů v jenom roce. </a:t>
            </a:r>
          </a:p>
          <a:p>
            <a:r>
              <a:rPr lang="cs-CZ" altLang="cs-CZ" smtClean="0"/>
              <a:t>řazení povinných daňových odvodů do multiplikačního efektu. </a:t>
            </a:r>
          </a:p>
          <a:p>
            <a:r>
              <a:rPr lang="cs-CZ" altLang="cs-CZ" smtClean="0"/>
              <a:t>Metodicky nezpochybnitelný multiplikační efekt je pouze přímý multiplikační efekt návštěvníků divadel. Ten lze však uplatnit v každém jiném odvětví NH.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EKKU jaro 2016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914400" y="908050"/>
            <a:ext cx="7772400" cy="720725"/>
          </a:xfrm>
        </p:spPr>
        <p:txBody>
          <a:bodyPr/>
          <a:lstStyle/>
          <a:p>
            <a:r>
              <a:rPr lang="cs-CZ" altLang="cs-CZ" smtClean="0"/>
              <a:t>Tereza Raabová: Multiplikační efekty kulturních odvětví v české ekonomice</a:t>
            </a:r>
            <a:br>
              <a:rPr lang="cs-CZ" altLang="cs-CZ" smtClean="0"/>
            </a:br>
            <a:endParaRPr lang="cs-CZ" altLang="cs-CZ" smtClean="0"/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smtClean="0"/>
              <a:t>Analyzuje různé druhy multiplikátorů</a:t>
            </a:r>
          </a:p>
          <a:p>
            <a:r>
              <a:rPr lang="cs-CZ" altLang="cs-CZ" sz="2000" smtClean="0"/>
              <a:t>Ve spolupráci s ČSÚ a kanadským ministerstvem kultury vytváří model pro výpočet ekonomických dopadu českých kulturních a uměleckých organizací , eventuálně dalších organizací a událostí, které lákají návštěvníky.(podmínka přeshraničního přesahu kulturního projektu!)</a:t>
            </a:r>
          </a:p>
          <a:p>
            <a:endParaRPr lang="cs-CZ" altLang="cs-CZ" sz="200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EKKU jaro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3B0FB5-4BD8-496C-ACA6-AE830127E176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16338"/>
            <a:ext cx="806450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981075"/>
            <a:ext cx="7772400" cy="647700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Ekonomické a sociální přínosy kultury II: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Budování lidského kapitálu:</a:t>
            </a:r>
          </a:p>
          <a:p>
            <a:pPr lvl="1" eaLnBrk="1" hangingPunct="1"/>
            <a:r>
              <a:rPr lang="cs-CZ" altLang="cs-CZ" smtClean="0"/>
              <a:t>Participace na kultuře jako faktor vzdělání a růstu produktivity pracovní síly. Vytváření zásoby kvalifikované a kreativní pracovní síly a z toho plynoucí rozvoj ekonomických odvětví.</a:t>
            </a:r>
          </a:p>
          <a:p>
            <a:pPr lvl="1" eaLnBrk="1" hangingPunct="1"/>
            <a:r>
              <a:rPr lang="cs-CZ" altLang="cs-CZ" smtClean="0"/>
              <a:t>Produktivita práce v „kreativních oborech“ s „kulturní“ složkou je nesmírně vysoká a je tahounem růstu produktivity ekonomiky jako celku, kulturní průmysl je jedním z primárních zdrojů inovací pro jiné oblasti. 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EKKU jaro 2016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6BA1E3-00D3-4B51-98D9-169F87AE8149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Vstupní data</a:t>
            </a:r>
            <a:br>
              <a:rPr lang="cs-CZ" altLang="cs-CZ" smtClean="0"/>
            </a:br>
            <a:endParaRPr lang="cs-CZ" alt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cs-CZ" dirty="0" smtClean="0"/>
              <a:t>podrobná </a:t>
            </a:r>
            <a:r>
              <a:rPr lang="cs-CZ" dirty="0"/>
              <a:t>struktura a výše </a:t>
            </a:r>
            <a:r>
              <a:rPr lang="cs-CZ" dirty="0" smtClean="0"/>
              <a:t>výdajů </a:t>
            </a:r>
            <a:r>
              <a:rPr lang="cs-CZ" dirty="0"/>
              <a:t>sledované organizace/události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dirty="0" smtClean="0"/>
              <a:t>struktura a výše výdajů návštěvníků </a:t>
            </a:r>
            <a:r>
              <a:rPr lang="cs-CZ" dirty="0"/>
              <a:t>této organizace. 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Na </a:t>
            </a:r>
            <a:r>
              <a:rPr lang="cs-CZ" dirty="0"/>
              <a:t>základe </a:t>
            </a:r>
            <a:r>
              <a:rPr lang="cs-CZ" dirty="0" smtClean="0"/>
              <a:t>těchto </a:t>
            </a:r>
            <a:r>
              <a:rPr lang="cs-CZ" dirty="0"/>
              <a:t>dat model </a:t>
            </a:r>
            <a:r>
              <a:rPr lang="cs-CZ" dirty="0" smtClean="0"/>
              <a:t>spočítá dopady organizace </a:t>
            </a:r>
            <a:r>
              <a:rPr lang="cs-CZ" dirty="0"/>
              <a:t>na zvýšení produkce, hrubé </a:t>
            </a:r>
            <a:r>
              <a:rPr lang="cs-CZ" dirty="0" smtClean="0"/>
              <a:t>přidané </a:t>
            </a:r>
            <a:r>
              <a:rPr lang="cs-CZ" dirty="0"/>
              <a:t>hodnoty, mzdových </a:t>
            </a:r>
            <a:r>
              <a:rPr lang="cs-CZ" dirty="0" smtClean="0"/>
              <a:t>příjmů </a:t>
            </a:r>
            <a:r>
              <a:rPr lang="cs-CZ" dirty="0"/>
              <a:t>a pracovních </a:t>
            </a:r>
            <a:r>
              <a:rPr lang="cs-CZ" dirty="0" smtClean="0"/>
              <a:t>míst v České </a:t>
            </a:r>
            <a:r>
              <a:rPr lang="cs-CZ" dirty="0"/>
              <a:t>republice</a:t>
            </a:r>
            <a:r>
              <a:rPr lang="cs-CZ" dirty="0" smtClean="0"/>
              <a:t>.</a:t>
            </a:r>
          </a:p>
          <a:p>
            <a:pPr>
              <a:defRPr/>
            </a:pPr>
            <a:r>
              <a:rPr lang="cs-CZ" dirty="0" smtClean="0"/>
              <a:t>Počítá se s vývojem certifikované metodiky i pro malé organizace…</a:t>
            </a:r>
          </a:p>
          <a:p>
            <a:pPr lvl="1">
              <a:defRPr/>
            </a:pPr>
            <a:r>
              <a:rPr lang="cs-CZ" dirty="0" smtClean="0"/>
              <a:t>Více viz dokument pro Samostudium…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EKKU jaro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A7333F-7726-48FA-A7DB-DE17ED03AE1B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SROI analýza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Metoda měření sociální dopadů „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impact</a:t>
            </a:r>
            <a:r>
              <a:rPr lang="cs-CZ" dirty="0" smtClean="0"/>
              <a:t>“</a:t>
            </a:r>
          </a:p>
          <a:p>
            <a:pPr>
              <a:defRPr/>
            </a:pPr>
            <a:r>
              <a:rPr lang="cs-CZ" dirty="0" smtClean="0"/>
              <a:t>Řadu let využívána jako metoda k měření výkonu a efektivnosti organizace</a:t>
            </a:r>
          </a:p>
          <a:p>
            <a:pPr>
              <a:defRPr/>
            </a:pPr>
            <a:r>
              <a:rPr lang="cs-CZ" dirty="0" smtClean="0"/>
              <a:t>Vychází z CBA analýzy a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accounting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Její podstatou je SROI matice – měří</a:t>
            </a:r>
          </a:p>
          <a:p>
            <a:pPr lvl="2">
              <a:defRPr/>
            </a:pPr>
            <a:r>
              <a:rPr lang="cs-CZ" dirty="0" smtClean="0"/>
              <a:t>Sociální</a:t>
            </a:r>
          </a:p>
          <a:p>
            <a:pPr marL="914400" lvl="2" indent="0">
              <a:buFont typeface="Wingdings" pitchFamily="2" charset="2"/>
              <a:buNone/>
              <a:defRPr/>
            </a:pPr>
            <a:endParaRPr lang="cs-CZ" dirty="0" smtClean="0"/>
          </a:p>
          <a:p>
            <a:pPr lvl="2">
              <a:defRPr/>
            </a:pPr>
            <a:r>
              <a:rPr lang="cs-CZ" dirty="0" smtClean="0"/>
              <a:t>Ekologické	 dopady projektů ve vztahu k jejich 		  		nákladům</a:t>
            </a:r>
          </a:p>
          <a:p>
            <a:pPr lvl="2">
              <a:defRPr/>
            </a:pPr>
            <a:r>
              <a:rPr lang="cs-CZ" dirty="0" smtClean="0"/>
              <a:t>Ekonomické  </a:t>
            </a:r>
          </a:p>
          <a:p>
            <a:pPr lvl="1">
              <a:defRPr/>
            </a:pPr>
            <a:r>
              <a:rPr lang="cs-CZ" dirty="0" smtClean="0"/>
              <a:t>Má svá omezení ve zhmotnění „nevyčíslitelného“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EKKU jaro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A9838-A176-4F40-8342-AC2AD60D13F1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SROI – východiska: zrealizované aktivity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EKKU jaro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3B2553-62DE-4214-B760-962EBB7D0138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  <p:pic>
        <p:nvPicPr>
          <p:cNvPr id="3482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4613" y="1773238"/>
            <a:ext cx="6883400" cy="4357687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SROI – východiska: nezrealizované aktivity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EKKU jaro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0EA130-7C9A-479D-B88D-1B5C120FFDFC}" type="slidenum">
              <a:rPr lang="cs-CZ" smtClean="0"/>
              <a:pPr>
                <a:defRPr/>
              </a:pPr>
              <a:t>33</a:t>
            </a:fld>
            <a:endParaRPr lang="cs-CZ"/>
          </a:p>
        </p:txBody>
      </p:sp>
      <p:pic>
        <p:nvPicPr>
          <p:cNvPr id="3584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1125" y="1773238"/>
            <a:ext cx="6810375" cy="4357687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914400" y="908050"/>
            <a:ext cx="7772400" cy="720725"/>
          </a:xfrm>
        </p:spPr>
        <p:txBody>
          <a:bodyPr/>
          <a:lstStyle/>
          <a:p>
            <a:r>
              <a:rPr lang="cs-CZ" altLang="cs-CZ" smtClean="0"/>
              <a:t>SROI – matice dopadů </a:t>
            </a:r>
            <a:r>
              <a:rPr lang="cs-CZ" altLang="cs-CZ" sz="1600" smtClean="0"/>
              <a:t>(rozšířeno Ch.Schober, O. Rauscher)</a:t>
            </a:r>
            <a:endParaRPr lang="cs-CZ" altLang="cs-CZ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EKKU jaro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EA2E3C-65A1-443B-BCAB-27919BF871A6}" type="slidenum">
              <a:rPr lang="cs-CZ" smtClean="0"/>
              <a:pPr>
                <a:defRPr/>
              </a:pPr>
              <a:t>34</a:t>
            </a:fld>
            <a:endParaRPr lang="cs-CZ"/>
          </a:p>
        </p:txBody>
      </p:sp>
      <p:pic>
        <p:nvPicPr>
          <p:cNvPr id="3686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557338"/>
            <a:ext cx="7343775" cy="5300662"/>
          </a:xfr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Základní logika SROI analýzy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EKKU jaro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1C2684-BB6A-4359-A6E5-76FB3480D543}" type="slidenum">
              <a:rPr lang="cs-CZ" smtClean="0"/>
              <a:pPr>
                <a:defRPr/>
              </a:pPr>
              <a:t>35</a:t>
            </a:fld>
            <a:endParaRPr lang="cs-CZ"/>
          </a:p>
        </p:txBody>
      </p:sp>
      <p:pic>
        <p:nvPicPr>
          <p:cNvPr id="3789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500" y="1871663"/>
            <a:ext cx="7667625" cy="4162425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268413"/>
            <a:ext cx="7772400" cy="504825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Ekonomické a sociální přínosy kultury III: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2349500"/>
            <a:ext cx="7772400" cy="3781425"/>
          </a:xfrm>
        </p:spPr>
        <p:txBody>
          <a:bodyPr/>
          <a:lstStyle/>
          <a:p>
            <a:pPr eaLnBrk="1" hangingPunct="1"/>
            <a:r>
              <a:rPr lang="cs-CZ" altLang="cs-CZ" smtClean="0"/>
              <a:t>Dle The Arts and Public Purpose, 1997 definovány 4 hlavní veřejné účely kultury:</a:t>
            </a:r>
          </a:p>
          <a:p>
            <a:pPr lvl="1" eaLnBrk="1" hangingPunct="1"/>
            <a:endParaRPr lang="cs-CZ" altLang="cs-CZ" smtClean="0"/>
          </a:p>
          <a:p>
            <a:pPr lvl="1" eaLnBrk="1" hangingPunct="1"/>
            <a:r>
              <a:rPr lang="cs-CZ" altLang="cs-CZ" smtClean="0"/>
              <a:t>Napomáhá definovat národní identitu.</a:t>
            </a:r>
          </a:p>
          <a:p>
            <a:pPr lvl="1" eaLnBrk="1" hangingPunct="1"/>
            <a:r>
              <a:rPr lang="cs-CZ" altLang="cs-CZ" smtClean="0"/>
              <a:t>Přispívá ke kvalitě života a ekonomické prosperitě.</a:t>
            </a:r>
          </a:p>
          <a:p>
            <a:pPr lvl="1" eaLnBrk="1" hangingPunct="1"/>
            <a:r>
              <a:rPr lang="cs-CZ" altLang="cs-CZ" smtClean="0"/>
              <a:t>Napomáhá utváření vzdělaného a uvědomělého občana.</a:t>
            </a:r>
          </a:p>
          <a:p>
            <a:pPr lvl="1" eaLnBrk="1" hangingPunct="1"/>
            <a:r>
              <a:rPr lang="cs-CZ" altLang="cs-CZ" smtClean="0"/>
              <a:t>Zvyšuje kvalitu individuálního života.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EKKU jaro 2016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8E4919-7428-499D-8335-5F6F94B492DF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Kulturní turistika: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Cestování zaměřené na prožitek kulturních prostředí, zahrnujících i krajinu, výtvarná a performativní umění, životní styly, tradice, hodnoty a události. </a:t>
            </a:r>
          </a:p>
          <a:p>
            <a:pPr eaLnBrk="1" hangingPunct="1"/>
            <a:r>
              <a:rPr lang="cs-CZ" altLang="cs-CZ" smtClean="0"/>
              <a:t>Je pohybem osob ke kulturním atrakcím mimo jejich trvalé místo pobytu, se záměrem získat nové informace a prožitky  k uspokojení jejich kulturních potřeb. 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EKKU jaro 2016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2D2DE9-B0B4-41CD-8271-CBCE771FB1E4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Důvody návštěvy ČR cizinci (90.léta):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Historická města (72,8 %)</a:t>
            </a:r>
          </a:p>
          <a:p>
            <a:pPr eaLnBrk="1" hangingPunct="1"/>
            <a:r>
              <a:rPr lang="cs-CZ" altLang="cs-CZ" smtClean="0"/>
              <a:t>Poznávání života a mentality země (66 %)</a:t>
            </a:r>
          </a:p>
          <a:p>
            <a:pPr eaLnBrk="1" hangingPunct="1"/>
            <a:r>
              <a:rPr lang="cs-CZ" altLang="cs-CZ" smtClean="0"/>
              <a:t>Hrady a zámky (64,4 %)</a:t>
            </a:r>
          </a:p>
          <a:p>
            <a:pPr eaLnBrk="1" hangingPunct="1"/>
            <a:r>
              <a:rPr lang="cs-CZ" altLang="cs-CZ" smtClean="0"/>
              <a:t>Krajina  a příroda (62,1 %)</a:t>
            </a:r>
          </a:p>
          <a:p>
            <a:pPr eaLnBrk="1" hangingPunct="1"/>
            <a:r>
              <a:rPr lang="cs-CZ" altLang="cs-CZ" smtClean="0"/>
              <a:t>Kontakty s lidmi (60,3 %)</a:t>
            </a:r>
          </a:p>
          <a:p>
            <a:pPr eaLnBrk="1" hangingPunct="1"/>
            <a:r>
              <a:rPr lang="cs-CZ" altLang="cs-CZ" smtClean="0"/>
              <a:t>Příležitost k zábavě (58,4 %)</a:t>
            </a:r>
          </a:p>
          <a:p>
            <a:pPr eaLnBrk="1" hangingPunct="1"/>
            <a:r>
              <a:rPr lang="cs-CZ" altLang="cs-CZ" smtClean="0"/>
              <a:t>Kulturní nabídka (52,8 %)</a:t>
            </a:r>
          </a:p>
          <a:p>
            <a:pPr eaLnBrk="1" hangingPunct="1"/>
            <a:r>
              <a:rPr lang="cs-CZ" altLang="cs-CZ" smtClean="0"/>
              <a:t>Česká kuchyně (41,5 %)</a:t>
            </a:r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EKKU jaro 2016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931F73-203D-48F8-919B-D832DDB34874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914400" y="908050"/>
            <a:ext cx="7772400" cy="936625"/>
          </a:xfrm>
        </p:spPr>
        <p:txBody>
          <a:bodyPr/>
          <a:lstStyle/>
          <a:p>
            <a:r>
              <a:rPr lang="cs-CZ" altLang="cs-CZ" smtClean="0"/>
              <a:t/>
            </a:r>
            <a:br>
              <a:rPr lang="cs-CZ" altLang="cs-CZ" smtClean="0"/>
            </a:br>
            <a:r>
              <a:rPr lang="cs-CZ" altLang="cs-CZ" smtClean="0"/>
              <a:t>Shrnutí: </a:t>
            </a:r>
            <a:r>
              <a:rPr lang="cs-CZ" altLang="cs-CZ" b="1" smtClean="0"/>
              <a:t>ekonomické dopady </a:t>
            </a:r>
            <a:r>
              <a:rPr lang="cs-CZ" altLang="cs-CZ" smtClean="0"/>
              <a:t>lze definovat jako dopady na zvýšení následujících ukazatelů: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900113" y="2133600"/>
            <a:ext cx="7772400" cy="3997325"/>
          </a:xfrm>
        </p:spPr>
        <p:txBody>
          <a:bodyPr/>
          <a:lstStyle/>
          <a:p>
            <a:r>
              <a:rPr lang="pl-PL" altLang="cs-CZ" smtClean="0"/>
              <a:t>na celkovou produkci (obrat) ekonomiky,</a:t>
            </a:r>
          </a:p>
          <a:p>
            <a:r>
              <a:rPr lang="cs-CZ" altLang="cs-CZ" smtClean="0"/>
              <a:t> na hrubou přidanou hodnotu, resp. hrubý domácí produkt,</a:t>
            </a:r>
          </a:p>
          <a:p>
            <a:r>
              <a:rPr lang="cs-CZ" altLang="cs-CZ" smtClean="0"/>
              <a:t> na výběr daní, a tím zvýšení příjmu do státní, případně krajské či městské pokladny,</a:t>
            </a:r>
          </a:p>
          <a:p>
            <a:r>
              <a:rPr lang="cs-CZ" altLang="cs-CZ" smtClean="0"/>
              <a:t> zvýšení běžného úctu platební bilance (v případě zahraničního cestovního ruchu).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EKKU jaro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294FEC-3004-4D6C-A7F5-4C2EAE3A1AFB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914400" y="1125538"/>
            <a:ext cx="7772400" cy="1582737"/>
          </a:xfrm>
        </p:spPr>
        <p:txBody>
          <a:bodyPr/>
          <a:lstStyle/>
          <a:p>
            <a:r>
              <a:rPr lang="cs-CZ" altLang="cs-CZ" smtClean="0"/>
              <a:t>Sumary: Jako </a:t>
            </a:r>
            <a:r>
              <a:rPr lang="cs-CZ" altLang="cs-CZ" b="1" smtClean="0"/>
              <a:t>ukazatele sociální nebo socio-ekonomické</a:t>
            </a:r>
            <a:r>
              <a:rPr lang="cs-CZ" altLang="cs-CZ" smtClean="0"/>
              <a:t>, na které má kultura a kulturní</a:t>
            </a:r>
            <a:br>
              <a:rPr lang="cs-CZ" altLang="cs-CZ" smtClean="0"/>
            </a:br>
            <a:r>
              <a:rPr lang="cs-CZ" altLang="cs-CZ" smtClean="0"/>
              <a:t>cestovní ruch vliv a které je možné statisticky měřit, můžeme označit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900113" y="2924175"/>
            <a:ext cx="7772400" cy="3206750"/>
          </a:xfrm>
        </p:spPr>
        <p:txBody>
          <a:bodyPr/>
          <a:lstStyle/>
          <a:p>
            <a:r>
              <a:rPr lang="cs-CZ" altLang="cs-CZ" smtClean="0"/>
              <a:t>zaměstnanost (tvorbu pracovních míst),</a:t>
            </a:r>
          </a:p>
          <a:p>
            <a:r>
              <a:rPr lang="cs-CZ" altLang="cs-CZ" smtClean="0"/>
              <a:t> příjmy zaměstnanců (resp. pracovníků), potažmo obyvatel destinace.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EKKU jaro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E9879A-4EB5-4E56-87D5-292F1291B338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914400" y="908050"/>
            <a:ext cx="7772400" cy="720725"/>
          </a:xfrm>
        </p:spPr>
        <p:txBody>
          <a:bodyPr/>
          <a:lstStyle/>
          <a:p>
            <a:r>
              <a:rPr lang="cs-CZ" altLang="cs-CZ" smtClean="0"/>
              <a:t>Využitelnost ekonomických nástrojů měření efektivity v oblasti kultury</a:t>
            </a:r>
            <a:br>
              <a:rPr lang="cs-CZ" altLang="cs-CZ" smtClean="0"/>
            </a:br>
            <a:endParaRPr lang="cs-CZ" altLang="cs-CZ" smtClean="0"/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smtClean="0"/>
              <a:t>Analýza nákladů a užitků</a:t>
            </a:r>
            <a:r>
              <a:rPr lang="cs-CZ" altLang="cs-CZ" smtClean="0"/>
              <a:t> (cost – benefit analysis, CBA)</a:t>
            </a:r>
          </a:p>
          <a:p>
            <a:r>
              <a:rPr lang="cs-CZ" altLang="cs-CZ" b="1" smtClean="0"/>
              <a:t>Analýza efektivnosti nákladů</a:t>
            </a:r>
            <a:r>
              <a:rPr lang="cs-CZ" altLang="cs-CZ" smtClean="0"/>
              <a:t> (cost – efectiveness analysis, CEA)</a:t>
            </a:r>
          </a:p>
          <a:p>
            <a:r>
              <a:rPr lang="cs-CZ" altLang="cs-CZ" b="1" smtClean="0"/>
              <a:t>Analýza užitečnosti nákladů</a:t>
            </a:r>
            <a:r>
              <a:rPr lang="cs-CZ" altLang="cs-CZ" smtClean="0"/>
              <a:t> (cost – utility analysis, CUA)</a:t>
            </a:r>
          </a:p>
          <a:p>
            <a:r>
              <a:rPr lang="cs-CZ" altLang="cs-CZ" b="1" smtClean="0"/>
              <a:t>Analýza minimalizace nákladů</a:t>
            </a:r>
            <a:r>
              <a:rPr lang="cs-CZ" altLang="cs-CZ" smtClean="0"/>
              <a:t> (cost minimizing analysis, CMA)</a:t>
            </a:r>
          </a:p>
          <a:p>
            <a:r>
              <a:rPr lang="cs-CZ" altLang="cs-CZ" b="1" smtClean="0"/>
              <a:t>Analýza nákladů</a:t>
            </a:r>
            <a:r>
              <a:rPr lang="cs-CZ" altLang="cs-CZ" smtClean="0"/>
              <a:t> (expense analysis)</a:t>
            </a:r>
          </a:p>
          <a:p>
            <a:endParaRPr lang="cs-CZ" altLang="cs-CZ" smtClean="0"/>
          </a:p>
          <a:p>
            <a:endParaRPr lang="cs-CZ" altLang="cs-CZ" smtClean="0"/>
          </a:p>
          <a:p>
            <a:endParaRPr lang="cs-CZ" altLang="cs-CZ" smtClean="0"/>
          </a:p>
          <a:p>
            <a:endParaRPr lang="cs-CZ" altLang="cs-CZ" smtClean="0"/>
          </a:p>
          <a:p>
            <a:endParaRPr lang="cs-CZ" altLang="cs-CZ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EKKU jaro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2387DE-AB9C-44D3-8F39-E78ADF9BE6A3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ÉŽOVÁ základní">
  <a:themeElements>
    <a:clrScheme name="1_BÉŽOVÁ základní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1_BÉŽOVÁ základní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ÉŽOVÁ základní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ÉŽOVÁ základní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ÉŽOVÁ základní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ÉŽOVÁ základní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ÉŽOVÁ základní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ÉŽOVÁ základní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ÉŽOVÁ základní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ÉŽOVÁ základní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ÉŽOVÁ základní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ÉŽOVÁ základní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ÉŽOVÁ základní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ÉŽOVÁ základní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ÉŽOVÁ základní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2579</TotalTime>
  <Words>1742</Words>
  <Application>Microsoft Office PowerPoint</Application>
  <PresentationFormat>Předvádění na obrazovce (4:3)</PresentationFormat>
  <Paragraphs>267</Paragraphs>
  <Slides>35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0" baseType="lpstr">
      <vt:lpstr>Arial</vt:lpstr>
      <vt:lpstr>Verdana</vt:lpstr>
      <vt:lpstr>Wingdings</vt:lpstr>
      <vt:lpstr>Trebuchet MS</vt:lpstr>
      <vt:lpstr>1_BÉŽOVÁ základní</vt:lpstr>
      <vt:lpstr> Metody hodnocení a vyjadřování ekonomických a sociálních výkonů a přínosů odvětví kultury  </vt:lpstr>
      <vt:lpstr>Ekonomické a sociální přínosy kultury I:</vt:lpstr>
      <vt:lpstr>Ekonomické a sociální přínosy kultury II:</vt:lpstr>
      <vt:lpstr>Ekonomické a sociální přínosy kultury III:</vt:lpstr>
      <vt:lpstr>Kulturní turistika:</vt:lpstr>
      <vt:lpstr>Důvody návštěvy ČR cizinci (90.léta):</vt:lpstr>
      <vt:lpstr> Shrnutí: ekonomické dopady lze definovat jako dopady na zvýšení následujících ukazatelů:</vt:lpstr>
      <vt:lpstr>Sumary: Jako ukazatele sociální nebo socio-ekonomické, na které má kultura a kulturní cestovní ruch vliv a které je možné statisticky měřit, můžeme označit</vt:lpstr>
      <vt:lpstr>Využitelnost ekonomických nástrojů měření efektivity v oblasti kultury </vt:lpstr>
      <vt:lpstr>Analýza (společenských) nákladů a užitků (cost – benefit analysis, CBA) </vt:lpstr>
      <vt:lpstr>Analýza efektivnosti nákladů (cost – efectiveness analysis, CEA) </vt:lpstr>
      <vt:lpstr>Analýza užitečnosti nákladů (cost – utility analysis, CUA) </vt:lpstr>
      <vt:lpstr>Analýza minimalizace nákladů (cost minimizing analysis, CMA) </vt:lpstr>
      <vt:lpstr>Analýza nákladů (expense analysis) </vt:lpstr>
      <vt:lpstr>Další využitelné metody</vt:lpstr>
      <vt:lpstr>Nástroje řízení kvality - základ</vt:lpstr>
      <vt:lpstr>Balanced Scorecard – systém vyvážných ukazatelů výkonnosti podniku (Kaplan a Norton)</vt:lpstr>
      <vt:lpstr>Limity metod řízení jakosti</vt:lpstr>
      <vt:lpstr>Multiplikační efekty - Teoretická východiska</vt:lpstr>
      <vt:lpstr>Hypotézy výzkumu v Brně, 2007:</vt:lpstr>
      <vt:lpstr>Finanční toky při analýze multiplikačních efektů v divadle</vt:lpstr>
      <vt:lpstr>Metodika výzkumu v Brně (2007)</vt:lpstr>
      <vt:lpstr>Dotazníky pro abonenty:</vt:lpstr>
      <vt:lpstr>Prezentace aplikace PowerPoint</vt:lpstr>
      <vt:lpstr>Zjištění:</vt:lpstr>
      <vt:lpstr>Zjištění/závěry: </vt:lpstr>
      <vt:lpstr>Výsledky dosavadních výzkumů</vt:lpstr>
      <vt:lpstr>Slabá místa výzkumu v Brně:</vt:lpstr>
      <vt:lpstr>Tereza Raabová: Multiplikační efekty kulturních odvětví v české ekonomice </vt:lpstr>
      <vt:lpstr>Vstupní data </vt:lpstr>
      <vt:lpstr>SROI analýza</vt:lpstr>
      <vt:lpstr>SROI – východiska: zrealizované aktivity</vt:lpstr>
      <vt:lpstr>SROI – východiska: nezrealizované aktivity</vt:lpstr>
      <vt:lpstr>SROI – matice dopadů (rozšířeno Ch.Schober, O. Rauscher)</vt:lpstr>
      <vt:lpstr>Základní logika SROI analýzy</vt:lpstr>
    </vt:vector>
  </TitlesOfParts>
  <Company>ESF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EXACTDESIGN;Pavel Jílek</dc:creator>
  <cp:lastModifiedBy>Simona</cp:lastModifiedBy>
  <cp:revision>122</cp:revision>
  <cp:lastPrinted>2013-12-04T08:07:30Z</cp:lastPrinted>
  <dcterms:created xsi:type="dcterms:W3CDTF">2005-05-06T16:40:20Z</dcterms:created>
  <dcterms:modified xsi:type="dcterms:W3CDTF">2018-11-20T06:48:25Z</dcterms:modified>
</cp:coreProperties>
</file>