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914400" y="1524000"/>
            <a:ext cx="7623175" cy="2514600"/>
          </a:xfrm>
        </p:spPr>
        <p:txBody>
          <a:bodyPr/>
          <a:lstStyle/>
          <a:p>
            <a:r>
              <a:rPr lang="en-US" sz="2400" dirty="0" smtClean="0">
                <a:latin typeface="Verdana" pitchFamily="34" charset="0"/>
              </a:rPr>
              <a:t>Accounting (Basics) - Lecture 2</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Consolidated and separate financial statements</a:t>
            </a:r>
            <a:endParaRPr 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Disclosures in consolidated financial statements</a:t>
            </a:r>
            <a:br>
              <a:rPr lang="en-US" sz="4000" dirty="0" smtClean="0">
                <a:latin typeface="Verdana" pitchFamily="34" charset="0"/>
                <a:ea typeface="Verdana" pitchFamily="34" charset="0"/>
                <a:cs typeface="Verdana" pitchFamily="34" charset="0"/>
              </a:rPr>
            </a:b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The following disclosures shall be made in consolidated financial statements:</a:t>
            </a:r>
          </a:p>
          <a:p>
            <a:pPr marL="1027113" indent="-457200" defTabSz="1258888">
              <a:buSzPct val="75000"/>
              <a:buFont typeface="+mj-lt"/>
              <a:buAutoNum type="alphaLcParenR"/>
            </a:pPr>
            <a:r>
              <a:rPr lang="en-US" sz="2000" dirty="0" smtClean="0"/>
              <a:t>the </a:t>
            </a:r>
            <a:r>
              <a:rPr lang="en-US" sz="2000" b="1" dirty="0" smtClean="0"/>
              <a:t>fact that the statements are consolidated </a:t>
            </a:r>
            <a:r>
              <a:rPr lang="en-US" sz="2000" dirty="0" smtClean="0"/>
              <a:t>financial statements.</a:t>
            </a:r>
          </a:p>
          <a:p>
            <a:pPr marL="1027113" indent="-457200" defTabSz="1258888">
              <a:buSzPct val="75000"/>
              <a:buFont typeface="+mj-lt"/>
              <a:buAutoNum type="alphaLcParenR"/>
            </a:pPr>
            <a:r>
              <a:rPr lang="en-US" sz="2000" dirty="0" smtClean="0"/>
              <a:t>the </a:t>
            </a:r>
            <a:r>
              <a:rPr lang="en-US" sz="2000" b="1" dirty="0" smtClean="0"/>
              <a:t>basis for concluding that control exists </a:t>
            </a:r>
            <a:r>
              <a:rPr lang="en-US" sz="2000" dirty="0" smtClean="0"/>
              <a:t>when the parent does not own, directly or indirectly through subsidiaries, more than half of the voting power.</a:t>
            </a:r>
          </a:p>
          <a:p>
            <a:pPr marL="1027113" indent="-457200" defTabSz="1258888">
              <a:buSzPct val="75000"/>
              <a:buFont typeface="+mj-lt"/>
              <a:buAutoNum type="alphaLcParenR"/>
            </a:pPr>
            <a:r>
              <a:rPr lang="en-US" sz="2000" dirty="0" smtClean="0"/>
              <a:t>any </a:t>
            </a:r>
            <a:r>
              <a:rPr lang="en-US" sz="2000" b="1" dirty="0" smtClean="0"/>
              <a:t>difference in the reporting date </a:t>
            </a:r>
            <a:r>
              <a:rPr lang="en-US" sz="2000" dirty="0" smtClean="0"/>
              <a:t>of the financial statements of the parent and its subsidiaries used in the preparation of the consolidated financial statements.</a:t>
            </a:r>
          </a:p>
          <a:p>
            <a:pPr marL="1027113" indent="-457200" defTabSz="1258888">
              <a:buSzPct val="75000"/>
              <a:buFont typeface="+mj-lt"/>
              <a:buAutoNum type="alphaLcParenR"/>
            </a:pPr>
            <a:r>
              <a:rPr lang="en-US" sz="2000" dirty="0" smtClean="0"/>
              <a:t>the </a:t>
            </a:r>
            <a:r>
              <a:rPr lang="en-US" sz="2000" b="1" dirty="0" smtClean="0"/>
              <a:t>nature and extent of any significant restrictions </a:t>
            </a:r>
            <a:r>
              <a:rPr lang="en-US" sz="2000" dirty="0" smtClean="0"/>
              <a:t>(</a:t>
            </a:r>
            <a:r>
              <a:rPr lang="en-US" sz="2000" dirty="0" err="1" smtClean="0"/>
              <a:t>eg</a:t>
            </a:r>
            <a:r>
              <a:rPr lang="en-US" sz="2000" dirty="0" smtClean="0"/>
              <a:t> resulting from borrowing arrangements or regulatory requirements) on the ability of subsidiaries to transfer funds to the parent in the form of cash dividends or to repay loans.</a:t>
            </a:r>
          </a:p>
          <a:p>
            <a:endParaRPr lang="en-US"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Separate financial statements</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r>
              <a:rPr lang="en-US" sz="2000" dirty="0" smtClean="0"/>
              <a:t>IFRS for SMEs requires a parent to present consolidated financial statements. These </a:t>
            </a:r>
            <a:r>
              <a:rPr lang="en-US" sz="2000" b="1" dirty="0" smtClean="0"/>
              <a:t>IFRS do not require presentation of separate financial statements for the parent entity or for the individual subsidiaries. The financial statements of an entity that does not have a subsidiary are not separate financial statements</a:t>
            </a:r>
            <a:r>
              <a:rPr lang="en-US" sz="2000" dirty="0" smtClean="0"/>
              <a:t>. </a:t>
            </a:r>
          </a:p>
          <a:p>
            <a:r>
              <a:rPr lang="en-US" sz="2000" dirty="0" smtClean="0"/>
              <a:t>When a parent, an investor in an associate, or a venture with an interest in </a:t>
            </a:r>
            <a:r>
              <a:rPr lang="en-US" sz="2000" b="1" dirty="0" smtClean="0"/>
              <a:t>a jointly controlled entity </a:t>
            </a:r>
            <a:r>
              <a:rPr lang="en-US" sz="2000" dirty="0" smtClean="0"/>
              <a:t>prepares separate financial statements, those </a:t>
            </a:r>
            <a:r>
              <a:rPr lang="en-US" sz="2000" b="1" dirty="0" smtClean="0"/>
              <a:t>separate financial statements </a:t>
            </a:r>
            <a:r>
              <a:rPr lang="en-US" sz="2000" dirty="0" smtClean="0"/>
              <a:t>shall disclose:</a:t>
            </a:r>
          </a:p>
          <a:p>
            <a:pPr marL="1027113" indent="-457200" defTabSz="1258888">
              <a:buSzPct val="75000"/>
              <a:buFont typeface="+mj-lt"/>
              <a:buAutoNum type="alphaLcParenR"/>
            </a:pPr>
            <a:r>
              <a:rPr lang="en-US" sz="2000" dirty="0" smtClean="0"/>
              <a:t>that the statements are separate financial statements, and</a:t>
            </a:r>
          </a:p>
          <a:p>
            <a:pPr marL="1027113" indent="-457200" defTabSz="1258888">
              <a:buSzPct val="75000"/>
              <a:buFont typeface="+mj-lt"/>
              <a:buAutoNum type="alphaLcParenR"/>
            </a:pPr>
            <a:r>
              <a:rPr lang="en-US" sz="2000" dirty="0" smtClean="0"/>
              <a:t>a description of the methods used to account for the investments in subsidiaries, jointly controlled entities and associates, and shall identify the consolidated financial statements or other primary financial statements to which they relate.</a:t>
            </a:r>
          </a:p>
          <a:p>
            <a:endParaRPr lang="en-US"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Combined financial statements</a:t>
            </a:r>
            <a:br>
              <a:rPr lang="en-US" sz="4000" dirty="0" smtClean="0">
                <a:latin typeface="Verdana" pitchFamily="34" charset="0"/>
                <a:ea typeface="Verdana" pitchFamily="34" charset="0"/>
                <a:cs typeface="Verdana" pitchFamily="34" charset="0"/>
              </a:rPr>
            </a:br>
            <a:r>
              <a:rPr lang="en-US" sz="4800" dirty="0" smtClean="0"/>
              <a:t/>
            </a:r>
            <a:br>
              <a:rPr lang="en-US" sz="4800" dirty="0" smtClean="0"/>
            </a:br>
            <a:endParaRPr lang="en-US" dirty="0"/>
          </a:p>
        </p:txBody>
      </p:sp>
      <p:sp>
        <p:nvSpPr>
          <p:cNvPr id="3" name="Содержимое 2"/>
          <p:cNvSpPr>
            <a:spLocks noGrp="1"/>
          </p:cNvSpPr>
          <p:nvPr>
            <p:ph idx="1"/>
          </p:nvPr>
        </p:nvSpPr>
        <p:spPr/>
        <p:txBody>
          <a:bodyPr/>
          <a:lstStyle/>
          <a:p>
            <a:r>
              <a:rPr lang="en-US" sz="2000" b="1" dirty="0" smtClean="0"/>
              <a:t>Combined financial statements are a single set of financial statements of two or more entities controlled by a single investor</a:t>
            </a:r>
            <a:r>
              <a:rPr lang="en-US" sz="2000" dirty="0" smtClean="0"/>
              <a:t>. These IFRS does not require combined financial statements to be prepared. If the investor prepares combined financial statements and describes them as conforming to the IFRS for SMEs, those statements shall comply with all of the requirements of IFRS for SMEs. </a:t>
            </a:r>
          </a:p>
          <a:p>
            <a:r>
              <a:rPr lang="en-US" sz="2000" dirty="0" smtClean="0"/>
              <a:t>Intercompany transactions and balances shall be eliminated; profits or losses resulting from intercompany transactions that are recognized in assets such as inventory and property, plant and equipment shall be eliminated; the financial statements of the entities included in the combined financial statements shall be prepared as of the same reporting date unless it is impracticable to do so; and uniform accounting policies shall be followed for like transactions and other events in similar circumstances.</a:t>
            </a:r>
          </a:p>
          <a:p>
            <a:pPr>
              <a:buNone/>
            </a:pPr>
            <a:endParaRPr lang="en-US"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Contents</a:t>
            </a:r>
            <a:endParaRPr lang="en-US" sz="4000" dirty="0"/>
          </a:p>
        </p:txBody>
      </p:sp>
      <p:sp>
        <p:nvSpPr>
          <p:cNvPr id="3" name="Содержимое 2"/>
          <p:cNvSpPr>
            <a:spLocks noGrp="1"/>
          </p:cNvSpPr>
          <p:nvPr>
            <p:ph idx="1"/>
          </p:nvPr>
        </p:nvSpPr>
        <p:spPr/>
        <p:txBody>
          <a:bodyPr/>
          <a:lstStyle/>
          <a:p>
            <a:r>
              <a:rPr lang="en-US" sz="2000" dirty="0" smtClean="0"/>
              <a:t>Requirement to present consolidated financial statements</a:t>
            </a:r>
          </a:p>
          <a:p>
            <a:r>
              <a:rPr lang="en-US" sz="2000" dirty="0" smtClean="0"/>
              <a:t>Consolidation procedures</a:t>
            </a:r>
          </a:p>
          <a:p>
            <a:r>
              <a:rPr lang="en-US" sz="2000" dirty="0" smtClean="0"/>
              <a:t>Disclosures in consolidated financial statements</a:t>
            </a:r>
          </a:p>
          <a:p>
            <a:r>
              <a:rPr lang="en-US" sz="2000" dirty="0" smtClean="0"/>
              <a:t>Separate financial statements</a:t>
            </a:r>
          </a:p>
          <a:p>
            <a:r>
              <a:rPr lang="en-US" sz="2000" dirty="0" smtClean="0"/>
              <a:t>Combined financial statements</a:t>
            </a:r>
          </a:p>
          <a:p>
            <a:endParaRPr lang="en-US"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Requirement to present consolidated financial statements</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endParaRPr lang="en-US" sz="2000" dirty="0" smtClean="0"/>
          </a:p>
          <a:p>
            <a:endParaRPr lang="en-US" sz="900" dirty="0" smtClean="0"/>
          </a:p>
          <a:p>
            <a:r>
              <a:rPr lang="en-US" sz="2000" dirty="0" smtClean="0"/>
              <a:t>Consolidated financial statements shall include all subsidiaries of the parent. A parent </a:t>
            </a:r>
            <a:r>
              <a:rPr lang="en-US" sz="2000" b="1" dirty="0" smtClean="0"/>
              <a:t>need not present </a:t>
            </a:r>
            <a:r>
              <a:rPr lang="en-US" sz="2000" dirty="0" smtClean="0"/>
              <a:t>consolidated financial statements if:</a:t>
            </a:r>
          </a:p>
          <a:p>
            <a:pPr marL="1027113" indent="-457200" defTabSz="1258888">
              <a:buSzPct val="75000"/>
              <a:buFont typeface="+mj-lt"/>
              <a:buAutoNum type="alphaLcParenR"/>
            </a:pPr>
            <a:r>
              <a:rPr lang="en-US" sz="2000" dirty="0" smtClean="0"/>
              <a:t>both of the following conditions are met:</a:t>
            </a:r>
          </a:p>
          <a:p>
            <a:pPr marL="1384300" indent="-514350" defTabSz="1258888">
              <a:buSzPct val="75000"/>
              <a:buFont typeface="+mj-lt"/>
              <a:buAutoNum type="romanLcPeriod"/>
            </a:pPr>
            <a:r>
              <a:rPr lang="en-US" sz="2000" b="1" dirty="0" smtClean="0"/>
              <a:t>the parent is itself a subsidiary</a:t>
            </a:r>
            <a:r>
              <a:rPr lang="en-US" sz="2000" dirty="0" smtClean="0"/>
              <a:t>, and</a:t>
            </a:r>
          </a:p>
          <a:p>
            <a:pPr marL="1384300" indent="-514350" defTabSz="1258888">
              <a:buSzPct val="75000"/>
              <a:buFont typeface="+mj-lt"/>
              <a:buAutoNum type="romanLcPeriod"/>
            </a:pPr>
            <a:r>
              <a:rPr lang="en-US" sz="2000" b="1" dirty="0" smtClean="0"/>
              <a:t>its ultimate parent </a:t>
            </a:r>
            <a:r>
              <a:rPr lang="en-US" sz="2000" dirty="0" smtClean="0"/>
              <a:t>(or any intermediate parent) </a:t>
            </a:r>
            <a:r>
              <a:rPr lang="en-US" sz="2000" b="1" dirty="0" smtClean="0"/>
              <a:t>produces consolidated general purpose financial statements that comply with full IFRSs or with IFRS for SMEs</a:t>
            </a:r>
            <a:r>
              <a:rPr lang="en-US" sz="2000" dirty="0" smtClean="0"/>
              <a:t>; or</a:t>
            </a:r>
          </a:p>
          <a:p>
            <a:pPr marL="1027113" indent="-457200" defTabSz="1258888">
              <a:buSzPct val="75000"/>
              <a:buFont typeface="+mj-lt"/>
              <a:buAutoNum type="alphaLcParenR" startAt="2"/>
            </a:pPr>
            <a:r>
              <a:rPr lang="en-US" sz="2000" b="1" dirty="0" smtClean="0"/>
              <a:t>it has no subsidiaries other than one </a:t>
            </a:r>
            <a:r>
              <a:rPr lang="en-US" sz="2000" dirty="0" smtClean="0"/>
              <a:t>that was acquired with the intention of </a:t>
            </a:r>
            <a:r>
              <a:rPr lang="en-US" sz="2000" b="1" dirty="0" smtClean="0"/>
              <a:t>selling or disposing of it within one year</a:t>
            </a:r>
            <a:r>
              <a:rPr lang="en-US" sz="2000" dirty="0" smtClean="0"/>
              <a:t>. A parent shall account for such a subsidiary:</a:t>
            </a:r>
          </a:p>
          <a:p>
            <a:pPr marL="1384300" indent="-514350" defTabSz="1258888">
              <a:buSzPct val="75000"/>
              <a:buFont typeface="+mj-lt"/>
              <a:buAutoNum type="romanLcPeriod"/>
            </a:pPr>
            <a:r>
              <a:rPr lang="en-US" sz="2000" dirty="0" smtClean="0"/>
              <a:t>at fair value with changes in fair value recognized in profit or loss, or </a:t>
            </a:r>
          </a:p>
          <a:p>
            <a:pPr marL="1384300" indent="-514350" defTabSz="1258888">
              <a:buSzPct val="75000"/>
              <a:buFont typeface="+mj-lt"/>
              <a:buAutoNum type="romanLcPeriod"/>
            </a:pPr>
            <a:r>
              <a:rPr lang="en-US" sz="2000" dirty="0" smtClean="0"/>
              <a:t>otherwise at cost less impairment.</a:t>
            </a:r>
          </a:p>
          <a:p>
            <a:endParaRPr lang="en-US"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Requirement to present consolidated financial statements</a:t>
            </a:r>
            <a:endParaRPr lang="en-US" sz="4000" dirty="0"/>
          </a:p>
        </p:txBody>
      </p:sp>
      <p:sp>
        <p:nvSpPr>
          <p:cNvPr id="3" name="Содержимое 2"/>
          <p:cNvSpPr>
            <a:spLocks noGrp="1"/>
          </p:cNvSpPr>
          <p:nvPr>
            <p:ph idx="1"/>
          </p:nvPr>
        </p:nvSpPr>
        <p:spPr/>
        <p:txBody>
          <a:bodyPr/>
          <a:lstStyle/>
          <a:p>
            <a:endParaRPr lang="en-US" sz="900" dirty="0" smtClean="0"/>
          </a:p>
          <a:p>
            <a:endParaRPr lang="en-US" sz="2000" b="1" dirty="0" smtClean="0"/>
          </a:p>
          <a:p>
            <a:r>
              <a:rPr lang="en-US" sz="2000" b="1" dirty="0" smtClean="0"/>
              <a:t>A subsidiary is an entity that is controlled by the parent</a:t>
            </a:r>
            <a:r>
              <a:rPr lang="en-US" sz="2000" dirty="0" smtClean="0"/>
              <a:t>. </a:t>
            </a:r>
            <a:r>
              <a:rPr lang="en-US" sz="2000" b="1" dirty="0" smtClean="0"/>
              <a:t>Control is the power to govern the financial and operating policies of an entity so as to obtain benefits from its activities. </a:t>
            </a:r>
            <a:endParaRPr lang="en-US" sz="2000" dirty="0" smtClean="0"/>
          </a:p>
          <a:p>
            <a:r>
              <a:rPr lang="en-US" sz="2000" dirty="0" smtClean="0"/>
              <a:t>Control is presumed to exist when the parent owns, directly or indirectly through subsidiaries, </a:t>
            </a:r>
            <a:r>
              <a:rPr lang="en-US" sz="2000" b="1" dirty="0" smtClean="0"/>
              <a:t>more than half of the voting power of an entity. </a:t>
            </a:r>
            <a:r>
              <a:rPr lang="en-US" sz="2000" dirty="0" smtClean="0"/>
              <a:t>That presumption may be overcome in exceptional circumstances if it can be clearly demonstrated that such ownership does not constitute control. </a:t>
            </a:r>
          </a:p>
          <a:p>
            <a:endParaRPr lang="en-US"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Requirement to present consolidated financial statements</a:t>
            </a:r>
            <a:endParaRPr lang="en-US" sz="4000" dirty="0"/>
          </a:p>
        </p:txBody>
      </p:sp>
      <p:sp>
        <p:nvSpPr>
          <p:cNvPr id="3" name="Содержимое 2"/>
          <p:cNvSpPr>
            <a:spLocks noGrp="1"/>
          </p:cNvSpPr>
          <p:nvPr>
            <p:ph idx="1"/>
          </p:nvPr>
        </p:nvSpPr>
        <p:spPr/>
        <p:txBody>
          <a:bodyPr/>
          <a:lstStyle/>
          <a:p>
            <a:endParaRPr lang="en-US" sz="2000" dirty="0" smtClean="0"/>
          </a:p>
          <a:p>
            <a:endParaRPr lang="en-US" sz="900" dirty="0" smtClean="0"/>
          </a:p>
          <a:p>
            <a:r>
              <a:rPr lang="en-US" sz="2000" dirty="0" smtClean="0"/>
              <a:t>Control also exists when the parent owns </a:t>
            </a:r>
            <a:r>
              <a:rPr lang="en-US" sz="2000" b="1" dirty="0" smtClean="0"/>
              <a:t>half or less of the voting power of an entity </a:t>
            </a:r>
            <a:r>
              <a:rPr lang="en-US" sz="2000" b="1" u="sng" dirty="0" smtClean="0"/>
              <a:t>but</a:t>
            </a:r>
            <a:r>
              <a:rPr lang="en-US" sz="2000" b="1" dirty="0" smtClean="0"/>
              <a:t> it has:</a:t>
            </a:r>
          </a:p>
          <a:p>
            <a:pPr marL="1027113" indent="-457200" defTabSz="1258888">
              <a:buSzPct val="75000"/>
              <a:buFont typeface="+mj-lt"/>
              <a:buAutoNum type="alphaLcParenR"/>
            </a:pPr>
            <a:r>
              <a:rPr lang="en-US" sz="2000" dirty="0" smtClean="0"/>
              <a:t>power over </a:t>
            </a:r>
            <a:r>
              <a:rPr lang="en-US" sz="2000" b="1" dirty="0" smtClean="0"/>
              <a:t>more than half of the voting rights by virtue of an agreement</a:t>
            </a:r>
            <a:r>
              <a:rPr lang="en-US" sz="2000" dirty="0" smtClean="0"/>
              <a:t> with other investors;</a:t>
            </a:r>
          </a:p>
          <a:p>
            <a:pPr marL="1027113" indent="-457200" defTabSz="1258888">
              <a:buSzPct val="75000"/>
              <a:buFont typeface="+mj-lt"/>
              <a:buAutoNum type="alphaLcParenR"/>
            </a:pPr>
            <a:r>
              <a:rPr lang="en-US" sz="2000" b="1" dirty="0" smtClean="0"/>
              <a:t>power to govern the financial and operating policies </a:t>
            </a:r>
            <a:r>
              <a:rPr lang="en-US" sz="2000" dirty="0" smtClean="0"/>
              <a:t>of the entity </a:t>
            </a:r>
            <a:r>
              <a:rPr lang="en-US" sz="2000" b="1" dirty="0" smtClean="0"/>
              <a:t>under a statute or an agreement</a:t>
            </a:r>
            <a:r>
              <a:rPr lang="en-US" sz="2000" dirty="0" smtClean="0"/>
              <a:t>;</a:t>
            </a:r>
          </a:p>
          <a:p>
            <a:pPr marL="1027113" indent="-457200" defTabSz="1258888">
              <a:buSzPct val="75000"/>
              <a:buFont typeface="+mj-lt"/>
              <a:buAutoNum type="alphaLcParenR"/>
            </a:pPr>
            <a:r>
              <a:rPr lang="en-US" sz="2000" b="1" dirty="0" smtClean="0"/>
              <a:t>power to appoint or remove the majority of the members of the board of directors </a:t>
            </a:r>
            <a:r>
              <a:rPr lang="en-US" sz="2000" dirty="0" smtClean="0"/>
              <a:t>or equivalent governing body and control of the entity is by that board or body; or</a:t>
            </a:r>
          </a:p>
          <a:p>
            <a:pPr marL="1027113" indent="-457200" defTabSz="1258888">
              <a:buSzPct val="75000"/>
              <a:buFont typeface="+mj-lt"/>
              <a:buAutoNum type="alphaLcParenR"/>
            </a:pPr>
            <a:r>
              <a:rPr lang="en-US" sz="2000" b="1" dirty="0" smtClean="0"/>
              <a:t>power to cast the majority of votes at meetings of the board of directors</a:t>
            </a:r>
            <a:r>
              <a:rPr lang="en-US" sz="2000" dirty="0" smtClean="0"/>
              <a:t> or equivalent governing body and control of the entity is by that board or body.</a:t>
            </a:r>
          </a:p>
          <a:p>
            <a:endParaRPr lang="en-US"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Requirement to present consolidated financial statements</a:t>
            </a:r>
            <a:endParaRPr lang="en-US" sz="4000" dirty="0"/>
          </a:p>
        </p:txBody>
      </p:sp>
      <p:sp>
        <p:nvSpPr>
          <p:cNvPr id="3" name="Содержимое 2"/>
          <p:cNvSpPr>
            <a:spLocks noGrp="1"/>
          </p:cNvSpPr>
          <p:nvPr>
            <p:ph idx="1"/>
          </p:nvPr>
        </p:nvSpPr>
        <p:spPr/>
        <p:txBody>
          <a:bodyPr/>
          <a:lstStyle/>
          <a:p>
            <a:endParaRPr lang="en-US" sz="2000" dirty="0" smtClean="0"/>
          </a:p>
          <a:p>
            <a:endParaRPr lang="en-US" sz="900" dirty="0" smtClean="0"/>
          </a:p>
          <a:p>
            <a:r>
              <a:rPr lang="en-US" sz="2000" dirty="0" smtClean="0"/>
              <a:t>Control can also be achieved by </a:t>
            </a:r>
            <a:r>
              <a:rPr lang="en-US" sz="2000" b="1" dirty="0" smtClean="0"/>
              <a:t>having options or convertible instruments that are currently exercisable </a:t>
            </a:r>
            <a:r>
              <a:rPr lang="en-US" sz="2000" dirty="0" smtClean="0"/>
              <a:t>or by having an agent with the ability to direct the activities for the benefit of the controlling entity.</a:t>
            </a:r>
          </a:p>
          <a:p>
            <a:endParaRPr lang="en-US"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Consolidation procedures</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r>
              <a:rPr lang="en-US" sz="2000" dirty="0" smtClean="0"/>
              <a:t>The consolidated financial statements present financial information about the group as a single economic entity. In preparing consolidated financial statements, an entity shall:</a:t>
            </a:r>
          </a:p>
          <a:p>
            <a:pPr marL="1027113" indent="-457200" defTabSz="1258888">
              <a:buSzPct val="75000"/>
              <a:buFont typeface="+mj-lt"/>
              <a:buAutoNum type="alphaLcParenR"/>
            </a:pPr>
            <a:r>
              <a:rPr lang="en-US" sz="2000" b="1" dirty="0" smtClean="0"/>
              <a:t>combine the financial statements </a:t>
            </a:r>
            <a:r>
              <a:rPr lang="en-US" sz="2000" dirty="0" smtClean="0"/>
              <a:t>of the parent and its subsidiaries line by line by adding together like items of assets, liabilities, equity, income and expenses;</a:t>
            </a:r>
          </a:p>
          <a:p>
            <a:pPr marL="1027113" indent="-457200" defTabSz="1258888">
              <a:buSzPct val="75000"/>
              <a:buFont typeface="+mj-lt"/>
              <a:buAutoNum type="alphaLcParenR"/>
            </a:pPr>
            <a:r>
              <a:rPr lang="en-US" sz="2000" b="1" dirty="0" smtClean="0"/>
              <a:t>eliminate the carrying amount of the parent’s investment in each subsidiary and the parent’s portion of equity of each subsidiary</a:t>
            </a:r>
            <a:r>
              <a:rPr lang="en-US" sz="2000" dirty="0" smtClean="0"/>
              <a:t>;</a:t>
            </a:r>
          </a:p>
          <a:p>
            <a:pPr marL="1027113" indent="-457200" defTabSz="1258888">
              <a:buSzPct val="75000"/>
              <a:buFont typeface="+mj-lt"/>
              <a:buAutoNum type="alphaLcParenR"/>
            </a:pPr>
            <a:r>
              <a:rPr lang="en-US" sz="2000" b="1" dirty="0" smtClean="0"/>
              <a:t>measure and present non-controlling interest in the profit or loss </a:t>
            </a:r>
            <a:r>
              <a:rPr lang="en-US" sz="2000" dirty="0" smtClean="0"/>
              <a:t>of consolidated subsidiaries for the reporting period separately from the interest of the owners of the parent; and</a:t>
            </a:r>
          </a:p>
          <a:p>
            <a:pPr marL="1027113" indent="-457200" defTabSz="1258888">
              <a:buSzPct val="75000"/>
              <a:buFont typeface="+mj-lt"/>
              <a:buAutoNum type="alphaLcParenR"/>
            </a:pPr>
            <a:r>
              <a:rPr lang="en-US" sz="2000" b="1" dirty="0" smtClean="0"/>
              <a:t>measure and present non-controlling interest in the net assets </a:t>
            </a:r>
            <a:r>
              <a:rPr lang="en-US" sz="2000" dirty="0" smtClean="0"/>
              <a:t>of consolidated subsidiaries separately from the parent shareholders’ equity in them. Non-controlling interest in the net assets consists of:</a:t>
            </a:r>
          </a:p>
          <a:p>
            <a:endParaRPr lang="en-US"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Consolidation procedures</a:t>
            </a:r>
            <a:endParaRPr lang="en-US" sz="4000" dirty="0"/>
          </a:p>
        </p:txBody>
      </p:sp>
      <p:sp>
        <p:nvSpPr>
          <p:cNvPr id="3" name="Содержимое 2"/>
          <p:cNvSpPr>
            <a:spLocks noGrp="1"/>
          </p:cNvSpPr>
          <p:nvPr>
            <p:ph idx="1"/>
          </p:nvPr>
        </p:nvSpPr>
        <p:spPr/>
        <p:txBody>
          <a:bodyPr/>
          <a:lstStyle/>
          <a:p>
            <a:pPr marL="1384300" indent="-514350" defTabSz="1258888">
              <a:buSzPct val="75000"/>
              <a:buFont typeface="+mj-lt"/>
              <a:buAutoNum type="romanLcPeriod"/>
            </a:pPr>
            <a:r>
              <a:rPr lang="en-US" sz="2000" dirty="0" smtClean="0"/>
              <a:t>the amount of the non-controlling interest at the date of the original combination calculated in accordance with Section “Business Combinations and Goodwill”, and</a:t>
            </a:r>
          </a:p>
          <a:p>
            <a:pPr marL="1384300" indent="-514350" defTabSz="1258888">
              <a:buSzPct val="75000"/>
              <a:buFont typeface="+mj-lt"/>
              <a:buAutoNum type="romanLcPeriod"/>
            </a:pPr>
            <a:r>
              <a:rPr lang="en-US" sz="2000" dirty="0" smtClean="0"/>
              <a:t>the non-controlling interest’s share of changes in equity since the date of the combination.</a:t>
            </a:r>
          </a:p>
          <a:p>
            <a:r>
              <a:rPr lang="en-US" sz="2000" b="1" dirty="0" err="1" smtClean="0"/>
              <a:t>Intragroup</a:t>
            </a:r>
            <a:r>
              <a:rPr lang="en-US" sz="2000" b="1" dirty="0" smtClean="0"/>
              <a:t> balances and transactions</a:t>
            </a:r>
            <a:r>
              <a:rPr lang="en-US" sz="2000" dirty="0" smtClean="0"/>
              <a:t>, including income, expenses and dividends, </a:t>
            </a:r>
            <a:r>
              <a:rPr lang="en-US" sz="2000" b="1" dirty="0" smtClean="0"/>
              <a:t>are eliminated in full</a:t>
            </a:r>
            <a:r>
              <a:rPr lang="en-US" sz="2000" dirty="0" smtClean="0"/>
              <a:t>. Profits and losses resulting from </a:t>
            </a:r>
            <a:r>
              <a:rPr lang="en-US" sz="2000" dirty="0" err="1" smtClean="0"/>
              <a:t>intragroup</a:t>
            </a:r>
            <a:r>
              <a:rPr lang="en-US" sz="2000" dirty="0" smtClean="0"/>
              <a:t> transactions that are recognized in assets, such as inventory and property, plant and equipment, are eliminated in full. </a:t>
            </a:r>
            <a:r>
              <a:rPr lang="en-US" sz="2000" dirty="0" err="1" smtClean="0"/>
              <a:t>Intragroup</a:t>
            </a:r>
            <a:r>
              <a:rPr lang="en-US" sz="2000" dirty="0" smtClean="0"/>
              <a:t> losses may indicate an impairment that requires recognition in the consolidated financial statements.</a:t>
            </a:r>
          </a:p>
          <a:p>
            <a:r>
              <a:rPr lang="en-US" sz="2000" b="1" dirty="0" smtClean="0"/>
              <a:t>The financial statements of the parent and its subsidiaries </a:t>
            </a:r>
            <a:r>
              <a:rPr lang="en-US" sz="2000" dirty="0" smtClean="0"/>
              <a:t>used in the preparation of the consolidated financial statements shall be prepared as of </a:t>
            </a:r>
            <a:r>
              <a:rPr lang="en-US" sz="2000" b="1" dirty="0" smtClean="0"/>
              <a:t>the same reporting date and using uniform accounting policies</a:t>
            </a:r>
            <a:r>
              <a:rPr lang="en-US" sz="2000" dirty="0" smtClean="0"/>
              <a:t> for like transactions and other events and conditions in similar circumstances. </a:t>
            </a:r>
          </a:p>
          <a:p>
            <a:endParaRPr lang="en-US"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Consolidation procedures</a:t>
            </a:r>
            <a:endParaRPr lang="en-US" sz="4000" dirty="0"/>
          </a:p>
        </p:txBody>
      </p:sp>
      <p:sp>
        <p:nvSpPr>
          <p:cNvPr id="3" name="Содержимое 2"/>
          <p:cNvSpPr>
            <a:spLocks noGrp="1"/>
          </p:cNvSpPr>
          <p:nvPr>
            <p:ph idx="1"/>
          </p:nvPr>
        </p:nvSpPr>
        <p:spPr/>
        <p:txBody>
          <a:bodyPr/>
          <a:lstStyle/>
          <a:p>
            <a:r>
              <a:rPr lang="en-US" sz="2000" b="1" dirty="0" smtClean="0"/>
              <a:t>The income and expenses of a subsidiary </a:t>
            </a:r>
            <a:r>
              <a:rPr lang="en-US" sz="2000" dirty="0" smtClean="0"/>
              <a:t>are included in the consolidated financial statements </a:t>
            </a:r>
            <a:r>
              <a:rPr lang="en-US" sz="2000" b="1" dirty="0" smtClean="0"/>
              <a:t>until </a:t>
            </a:r>
            <a:r>
              <a:rPr lang="en-US" sz="2000" dirty="0" smtClean="0"/>
              <a:t>the date on which the parent ceases to control the subsidiary, that is, from </a:t>
            </a:r>
            <a:r>
              <a:rPr lang="en-US" sz="2000" b="1" dirty="0" smtClean="0"/>
              <a:t>acquisition date</a:t>
            </a:r>
            <a:r>
              <a:rPr lang="en-US" sz="2000" dirty="0" smtClean="0"/>
              <a:t>. </a:t>
            </a:r>
          </a:p>
          <a:p>
            <a:r>
              <a:rPr lang="en-US" sz="2000" dirty="0" smtClean="0"/>
              <a:t>An entity shall </a:t>
            </a:r>
            <a:r>
              <a:rPr lang="en-US" sz="2000" b="1" dirty="0" smtClean="0"/>
              <a:t>disclose non-controlling interest </a:t>
            </a:r>
            <a:r>
              <a:rPr lang="en-US" sz="2000" dirty="0" smtClean="0"/>
              <a:t>in the profit or loss of the group </a:t>
            </a:r>
            <a:r>
              <a:rPr lang="en-US" sz="2000" b="1" dirty="0" smtClean="0"/>
              <a:t>separately in the statement of comprehensive income</a:t>
            </a:r>
            <a:r>
              <a:rPr lang="en-US" sz="2000" dirty="0" smtClean="0"/>
              <a:t>. Profit or loss and each component of other comprehensive income shall be attributed to the owners of the parent and to the non-controlling interest. Total comprehensive income shall be attributed to the owners of the parent and to the non-controlling interest even if this results in the non-controlling interest having a deficit balance.</a:t>
            </a:r>
          </a:p>
          <a:p>
            <a:endParaRPr lang="en-US" sz="2000"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themeOverride>
</file>

<file path=ppt/theme/themeOverride2.xml><?xml version="1.0" encoding="utf-8"?>
<a:themeOverride xmlns:a="http://schemas.openxmlformats.org/drawingml/2006/main">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themeOverride>
</file>

<file path=docProps/app.xml><?xml version="1.0" encoding="utf-8"?>
<Properties xmlns="http://schemas.openxmlformats.org/officeDocument/2006/extended-properties" xmlns:vt="http://schemas.openxmlformats.org/officeDocument/2006/docPropsVTypes">
  <Template/>
  <TotalTime>124</TotalTime>
  <Words>1257</Words>
  <Application>Microsoft Office PowerPoint</Application>
  <PresentationFormat>Экран (4:3)</PresentationFormat>
  <Paragraphs>84</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Тема1</vt:lpstr>
      <vt:lpstr>Accounting (Basics) - Lecture 2  Consolidated and separate financial statements</vt:lpstr>
      <vt:lpstr>Contents</vt:lpstr>
      <vt:lpstr>Requirement to present consolidated financial statements </vt:lpstr>
      <vt:lpstr>Requirement to present consolidated financial statements</vt:lpstr>
      <vt:lpstr>Requirement to present consolidated financial statements</vt:lpstr>
      <vt:lpstr>Requirement to present consolidated financial statements</vt:lpstr>
      <vt:lpstr>Consolidation procedures </vt:lpstr>
      <vt:lpstr>Consolidation procedures</vt:lpstr>
      <vt:lpstr>Consolidation procedures</vt:lpstr>
      <vt:lpstr>Disclosures in consolidated financial statements </vt:lpstr>
      <vt:lpstr>Separate financial statements </vt:lpstr>
      <vt:lpstr>Combined financial statements  </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16</cp:revision>
  <dcterms:created xsi:type="dcterms:W3CDTF">2014-08-29T06:21:19Z</dcterms:created>
  <dcterms:modified xsi:type="dcterms:W3CDTF">2015-10-05T21:06:51Z</dcterms:modified>
</cp:coreProperties>
</file>