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p:txBody>
          <a:bodyPr/>
          <a:lstStyle/>
          <a:p>
            <a:r>
              <a:rPr lang="en-US" sz="2400" dirty="0" smtClean="0">
                <a:latin typeface="Verdana" pitchFamily="34" charset="0"/>
              </a:rPr>
              <a:t>Accounting (Basics) - Lecture </a:t>
            </a:r>
            <a:r>
              <a:rPr lang="ru-RU" sz="2400" dirty="0" smtClean="0">
                <a:latin typeface="Verdana" pitchFamily="34" charset="0"/>
              </a:rPr>
              <a:t>6</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Provisions and contingencies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4530725"/>
          </a:xfrm>
        </p:spPr>
        <p:txBody>
          <a:bodyPr/>
          <a:lstStyle/>
          <a:p>
            <a:r>
              <a:rPr lang="en-US" sz="2000" dirty="0" smtClean="0"/>
              <a:t>Unless the possibility of any outflow of resources in settlement is remote, an entity shall disclose, for each class of </a:t>
            </a:r>
            <a:r>
              <a:rPr lang="en-US" sz="2000" b="1" dirty="0" smtClean="0"/>
              <a:t>contingent liability </a:t>
            </a:r>
            <a:r>
              <a:rPr lang="en-US" sz="2000" dirty="0" smtClean="0"/>
              <a:t>at the reporting date, a brief description of the nature of the contingent liability and, when practicable:</a:t>
            </a:r>
          </a:p>
          <a:p>
            <a:pPr marL="1027113" indent="-457200" defTabSz="1258888">
              <a:buSzPct val="75000"/>
              <a:buFont typeface="+mj-lt"/>
              <a:buAutoNum type="alphaLcParenR"/>
            </a:pPr>
            <a:r>
              <a:rPr lang="en-US" sz="2000" dirty="0" smtClean="0"/>
              <a:t>an estimate of its </a:t>
            </a:r>
            <a:r>
              <a:rPr lang="en-US" sz="2000" b="1" dirty="0" smtClean="0"/>
              <a:t>financial effect</a:t>
            </a:r>
            <a:r>
              <a:rPr lang="en-US" sz="2000" dirty="0" smtClean="0"/>
              <a:t>;</a:t>
            </a:r>
          </a:p>
          <a:p>
            <a:pPr marL="1027113" indent="-457200" defTabSz="1258888">
              <a:buSzPct val="75000"/>
              <a:buFont typeface="+mj-lt"/>
              <a:buAutoNum type="alphaLcParenR"/>
            </a:pPr>
            <a:r>
              <a:rPr lang="en-US" sz="2000" b="1" dirty="0" smtClean="0"/>
              <a:t>an indication of the uncertainties </a:t>
            </a:r>
            <a:r>
              <a:rPr lang="en-US" sz="2000" dirty="0" smtClean="0"/>
              <a:t>relating to the amount or timing of any outflow; and</a:t>
            </a:r>
          </a:p>
          <a:p>
            <a:pPr marL="1027113" indent="-457200" defTabSz="1258888">
              <a:buSzPct val="75000"/>
              <a:buFont typeface="+mj-lt"/>
              <a:buAutoNum type="alphaLcParenR"/>
            </a:pPr>
            <a:r>
              <a:rPr lang="en-US" sz="2000" b="1" dirty="0" smtClean="0"/>
              <a:t>the possibility of any reimbursement.</a:t>
            </a:r>
          </a:p>
          <a:p>
            <a:r>
              <a:rPr lang="en-US" sz="2000" dirty="0" smtClean="0"/>
              <a:t>If an inflow of economic benefits is probable, but not virtually certain, an entity shall disclose a description of </a:t>
            </a:r>
            <a:r>
              <a:rPr lang="en-US" sz="2000" b="1" dirty="0" smtClean="0"/>
              <a:t>the nature </a:t>
            </a:r>
            <a:r>
              <a:rPr lang="en-US" sz="2000" dirty="0" smtClean="0"/>
              <a:t>of </a:t>
            </a:r>
            <a:r>
              <a:rPr lang="en-US" sz="2000" b="1" dirty="0" smtClean="0"/>
              <a:t>the contingent assets </a:t>
            </a:r>
            <a:r>
              <a:rPr lang="en-US" sz="2000" dirty="0" smtClean="0"/>
              <a:t>at the end of the reporting period, and, when practicable without undue cost or effort, an estimate of their</a:t>
            </a:r>
            <a:r>
              <a:rPr lang="en-US" sz="2000" b="1" dirty="0" smtClean="0"/>
              <a:t> financial effect. If it is impracticable to make this disclosure, that fact shall be stated.</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Initial recognition</a:t>
            </a:r>
          </a:p>
          <a:p>
            <a:r>
              <a:rPr lang="en-US" sz="2000" dirty="0" smtClean="0"/>
              <a:t>Initial and subsequent measurement</a:t>
            </a:r>
          </a:p>
          <a:p>
            <a:r>
              <a:rPr lang="en-US" sz="2000" dirty="0" smtClean="0"/>
              <a:t>Contingent assets and liabilities</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recognition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An entity shall recognize a provision </a:t>
            </a:r>
            <a:r>
              <a:rPr lang="en-US" sz="2000" dirty="0" smtClean="0"/>
              <a:t>only </a:t>
            </a:r>
            <a:r>
              <a:rPr lang="en-US" sz="2000" dirty="0" smtClean="0"/>
              <a:t>when:</a:t>
            </a:r>
            <a:endParaRPr lang="en-US" sz="2000" dirty="0" smtClean="0"/>
          </a:p>
          <a:p>
            <a:pPr marL="1027113" indent="-457200" defTabSz="1258888">
              <a:buSzPct val="75000"/>
              <a:buFont typeface="+mj-lt"/>
              <a:buAutoNum type="alphaLcParenR"/>
            </a:pPr>
            <a:r>
              <a:rPr lang="en-US" sz="2000" dirty="0" smtClean="0"/>
              <a:t>the entity has </a:t>
            </a:r>
            <a:r>
              <a:rPr lang="en-US" sz="2000" b="1" dirty="0" smtClean="0"/>
              <a:t>an obligation </a:t>
            </a:r>
            <a:r>
              <a:rPr lang="en-US" sz="2000" dirty="0" smtClean="0"/>
              <a:t>at the reporting date as </a:t>
            </a:r>
            <a:r>
              <a:rPr lang="en-US" sz="2000" b="1" dirty="0" smtClean="0"/>
              <a:t>a result of a past event;</a:t>
            </a:r>
          </a:p>
          <a:p>
            <a:pPr marL="1027113" indent="-457200" defTabSz="1258888">
              <a:buSzPct val="75000"/>
              <a:buFont typeface="+mj-lt"/>
              <a:buAutoNum type="alphaLcParenR"/>
            </a:pPr>
            <a:r>
              <a:rPr lang="en-US" sz="2000" b="1" dirty="0" smtClean="0"/>
              <a:t>it is probable </a:t>
            </a:r>
            <a:r>
              <a:rPr lang="en-US" sz="2000" dirty="0" smtClean="0"/>
              <a:t>(i.e. more likely than not) that the entity will be required to transfer economic benefits in settlement; and</a:t>
            </a:r>
          </a:p>
          <a:p>
            <a:pPr marL="1027113" indent="-457200" defTabSz="1258888">
              <a:buSzPct val="75000"/>
              <a:buFont typeface="+mj-lt"/>
              <a:buAutoNum type="alphaLcParenR"/>
            </a:pPr>
            <a:r>
              <a:rPr lang="en-US" sz="2000" b="1" dirty="0" smtClean="0"/>
              <a:t>the amount of the obligation can be estimated reliably</a:t>
            </a:r>
            <a:r>
              <a:rPr lang="en-US" sz="2000" dirty="0" smtClean="0"/>
              <a:t>.</a:t>
            </a:r>
          </a:p>
          <a:p>
            <a:r>
              <a:rPr lang="en-US" sz="2000" b="1" dirty="0" smtClean="0"/>
              <a:t>The entity shall recognize the provision as a liability in the statement of financial position and shall recognize the amount of the provision as an expense</a:t>
            </a:r>
            <a:r>
              <a:rPr lang="en-US" sz="2000" dirty="0" smtClean="0"/>
              <a:t>, unless another section of these IFRS requires the cost to be recognized as part of the cost of an asset such as inventories or property, plant and equipment.</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recognition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60475"/>
            <a:ext cx="8229600" cy="4530725"/>
          </a:xfrm>
        </p:spPr>
        <p:txBody>
          <a:bodyPr/>
          <a:lstStyle/>
          <a:p>
            <a:r>
              <a:rPr lang="en-US" sz="2000" dirty="0" smtClean="0"/>
              <a:t>The condition of obligation at the reporting date as a result of a past event means that the </a:t>
            </a:r>
            <a:r>
              <a:rPr lang="en-US" sz="2000" b="1" dirty="0" smtClean="0"/>
              <a:t>entity has no realistic alternative to settling the obligation.</a:t>
            </a:r>
            <a:r>
              <a:rPr lang="en-US" sz="2000" dirty="0" smtClean="0"/>
              <a:t> This can happen when the entity has a legal obligation that can be enforced by law or when the entity has a constructive obligation because the past event (which may be an action of the entity) has created valid expectations in other parties that the entity will discharge the obligation. </a:t>
            </a:r>
            <a:r>
              <a:rPr lang="en-US" sz="2000" b="1" dirty="0" smtClean="0"/>
              <a:t>Obligations that will arise from the entity’s future actions</a:t>
            </a:r>
            <a:r>
              <a:rPr lang="en-US" sz="2000" dirty="0" smtClean="0"/>
              <a:t> (i.e. the future conduct of its business) </a:t>
            </a:r>
            <a:r>
              <a:rPr lang="en-US" sz="2000" b="1" dirty="0" smtClean="0"/>
              <a:t>do not satisfy such condition, no matter how likely they are to occur and even if they are contractual</a:t>
            </a:r>
            <a:r>
              <a:rPr lang="en-US" sz="2000" dirty="0" smtClean="0"/>
              <a:t>. To illustrate, because of commercial pressures or legal requirements, an entity may intend or need to carry out expenditure to operate in a particular way in the future (for example, by fitting smoke filters in a particular type of factory). Because the entity can avoid the future expenditure by its future actions, for example by changing its method of operation or selling the factory, it has no present obligation for that future expenditure and no provision is recognized.</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5410200"/>
          </a:xfrm>
        </p:spPr>
        <p:txBody>
          <a:bodyPr/>
          <a:lstStyle/>
          <a:p>
            <a:r>
              <a:rPr lang="en-US" sz="2000" b="1" dirty="0" smtClean="0"/>
              <a:t>An entity shall measure a provision at the best estimate of the amount required to settle the obligation </a:t>
            </a:r>
            <a:r>
              <a:rPr lang="en-US" sz="2000" dirty="0" smtClean="0"/>
              <a:t>at the reporting date. The best estimate is the amount an entity would rationally </a:t>
            </a:r>
            <a:r>
              <a:rPr lang="en-US" sz="2000" b="1" dirty="0" smtClean="0"/>
              <a:t>pay to settle the obligation</a:t>
            </a:r>
            <a:r>
              <a:rPr lang="en-US" sz="2000" dirty="0" smtClean="0"/>
              <a:t> at the end of the reporting period or </a:t>
            </a:r>
            <a:r>
              <a:rPr lang="en-US" sz="2000" b="1" dirty="0" smtClean="0"/>
              <a:t>to transfer it </a:t>
            </a:r>
            <a:r>
              <a:rPr lang="en-US" sz="2000" dirty="0" smtClean="0"/>
              <a:t>to a third party at that time.</a:t>
            </a:r>
          </a:p>
          <a:p>
            <a:r>
              <a:rPr lang="en-US" sz="2000" dirty="0" smtClean="0"/>
              <a:t>When the </a:t>
            </a:r>
            <a:r>
              <a:rPr lang="en-US" sz="2000" b="1" dirty="0" smtClean="0"/>
              <a:t>provision involves a large population of items, the estimate of the amount reflects the weighting of all possible outcomes by their associated probabilities</a:t>
            </a:r>
            <a:r>
              <a:rPr lang="en-US" sz="2000" dirty="0" smtClean="0"/>
              <a:t>. Where </a:t>
            </a:r>
            <a:r>
              <a:rPr lang="en-US" sz="2000" b="1" dirty="0" smtClean="0"/>
              <a:t>there is a continuous range of possible outcomes</a:t>
            </a:r>
            <a:r>
              <a:rPr lang="en-US" sz="2000" dirty="0" smtClean="0"/>
              <a:t>, and each point in that range is as likely as any other, the </a:t>
            </a:r>
            <a:r>
              <a:rPr lang="en-US" sz="2000" b="1" dirty="0" smtClean="0"/>
              <a:t>mid-point of the range is used</a:t>
            </a:r>
            <a:r>
              <a:rPr lang="en-US" sz="2000" dirty="0" smtClean="0"/>
              <a:t>.</a:t>
            </a:r>
          </a:p>
          <a:p>
            <a:r>
              <a:rPr lang="en-US" sz="2000" dirty="0" smtClean="0"/>
              <a:t>When the </a:t>
            </a:r>
            <a:r>
              <a:rPr lang="en-US" sz="2000" b="1" dirty="0" smtClean="0"/>
              <a:t>provision arises from a single obligation, the individual most likely outcome may be the best estimate </a:t>
            </a:r>
            <a:r>
              <a:rPr lang="en-US" sz="2000" dirty="0" smtClean="0"/>
              <a:t>of the amount required to settle the obligation. </a:t>
            </a:r>
          </a:p>
          <a:p>
            <a:r>
              <a:rPr lang="en-US" sz="2000" dirty="0" smtClean="0"/>
              <a:t>When the </a:t>
            </a:r>
            <a:r>
              <a:rPr lang="en-US" sz="2000" b="1" dirty="0" smtClean="0"/>
              <a:t>effect of the time value of money is material, the amount of a provision shall be the present value of the amount expected to be required to settle the obligation.</a:t>
            </a:r>
            <a:r>
              <a:rPr lang="en-US" sz="2000" dirty="0" smtClean="0"/>
              <a:t> </a:t>
            </a:r>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endParaRPr lang="en-US" sz="4000" dirty="0"/>
          </a:p>
        </p:txBody>
      </p:sp>
      <p:sp>
        <p:nvSpPr>
          <p:cNvPr id="3" name="Содержимое 2"/>
          <p:cNvSpPr>
            <a:spLocks noGrp="1"/>
          </p:cNvSpPr>
          <p:nvPr>
            <p:ph idx="1"/>
          </p:nvPr>
        </p:nvSpPr>
        <p:spPr>
          <a:xfrm>
            <a:off x="457200" y="1447800"/>
            <a:ext cx="8229600" cy="4530725"/>
          </a:xfrm>
        </p:spPr>
        <p:txBody>
          <a:bodyPr/>
          <a:lstStyle/>
          <a:p>
            <a:pPr indent="1588">
              <a:buNone/>
            </a:pPr>
            <a:r>
              <a:rPr lang="en-US" sz="2000" b="1" dirty="0" smtClean="0"/>
              <a:t>The discount rate shall be a pre-tax rate that reflects current market assessments of the time value of money</a:t>
            </a:r>
            <a:r>
              <a:rPr lang="en-US" sz="2000" dirty="0" smtClean="0"/>
              <a:t>. The risks specific to the liability should be reflected either in the discount rate or in the estimation of the amounts required to settle the obligation, but not both.</a:t>
            </a:r>
          </a:p>
          <a:p>
            <a:r>
              <a:rPr lang="en-US" sz="2000" b="1" dirty="0" smtClean="0"/>
              <a:t>An entity shall exclude gains from the expected disposal of assets from the measurement of a provision.</a:t>
            </a:r>
          </a:p>
          <a:p>
            <a:r>
              <a:rPr lang="en-US" sz="2000" dirty="0" smtClean="0"/>
              <a:t>When some or all of the </a:t>
            </a:r>
            <a:r>
              <a:rPr lang="en-US" sz="2000" b="1" dirty="0" smtClean="0"/>
              <a:t>amount required to settle a provision may be reimbursed by another party</a:t>
            </a:r>
            <a:r>
              <a:rPr lang="en-US" sz="2000" dirty="0" smtClean="0"/>
              <a:t>, </a:t>
            </a:r>
            <a:r>
              <a:rPr lang="en-US" sz="2000" b="1" dirty="0" smtClean="0"/>
              <a:t>the entity shall recognize the reimbursement as a separate asset only when it is virtually certain that the entity will receive the reimbursement on settlement of the obligation. The amount recognized for the reimbursement shall not exceed the amount of the provision</a:t>
            </a:r>
            <a:r>
              <a:rPr lang="en-US" sz="2000" dirty="0" smtClean="0"/>
              <a:t>. The </a:t>
            </a:r>
            <a:r>
              <a:rPr lang="en-US" sz="2000" b="1" dirty="0" smtClean="0"/>
              <a:t>reimbursement receivable shall be presented in the statement of financial position as an asset and shall not be offset against the provision</a:t>
            </a:r>
            <a:r>
              <a:rPr lang="en-US" sz="2000" dirty="0" smtClean="0"/>
              <a:t>. </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endParaRPr lang="en-US" sz="4000" dirty="0"/>
          </a:p>
        </p:txBody>
      </p:sp>
      <p:sp>
        <p:nvSpPr>
          <p:cNvPr id="3" name="Содержимое 2"/>
          <p:cNvSpPr>
            <a:spLocks noGrp="1"/>
          </p:cNvSpPr>
          <p:nvPr>
            <p:ph idx="1"/>
          </p:nvPr>
        </p:nvSpPr>
        <p:spPr>
          <a:xfrm>
            <a:off x="457200" y="1524000"/>
            <a:ext cx="8229600" cy="4530725"/>
          </a:xfrm>
        </p:spPr>
        <p:txBody>
          <a:bodyPr/>
          <a:lstStyle/>
          <a:p>
            <a:pPr indent="1588">
              <a:buNone/>
            </a:pPr>
            <a:r>
              <a:rPr lang="en-US" sz="2000" b="1" dirty="0" smtClean="0"/>
              <a:t>In the statement of comprehensive income, the entity may </a:t>
            </a:r>
            <a:r>
              <a:rPr lang="en-US" sz="2000" b="1" dirty="0" smtClean="0"/>
              <a:t>offset </a:t>
            </a:r>
            <a:r>
              <a:rPr lang="en-US" sz="2000" b="1" dirty="0" smtClean="0"/>
              <a:t>any reimbursement from another party against the expense relating to the provision. </a:t>
            </a:r>
            <a:endParaRPr lang="en-US" sz="2000" b="1" dirty="0" smtClean="0"/>
          </a:p>
          <a:p>
            <a:r>
              <a:rPr lang="en-US" sz="2000" b="1" dirty="0" smtClean="0"/>
              <a:t>At </a:t>
            </a:r>
            <a:r>
              <a:rPr lang="en-US" sz="2000" b="1" dirty="0" smtClean="0"/>
              <a:t>subsequent measurement an entity shall charge against a provision only those expenditures for which the provision was originally recognized</a:t>
            </a:r>
            <a:r>
              <a:rPr lang="en-US" sz="2000" dirty="0" smtClean="0"/>
              <a:t>. An entity shall </a:t>
            </a:r>
            <a:r>
              <a:rPr lang="en-US" sz="2000" b="1" dirty="0" smtClean="0"/>
              <a:t>review provisions at each reporting date </a:t>
            </a:r>
            <a:r>
              <a:rPr lang="en-US" sz="2000" dirty="0" smtClean="0"/>
              <a:t>and adjust them to reflect the current best estimate of the amount that would be required to settle the obligation at that reporting date. </a:t>
            </a:r>
            <a:r>
              <a:rPr lang="en-US" sz="2000" b="1" dirty="0" smtClean="0"/>
              <a:t>Any adjustments to the amounts previously recognized shall be recognized in profit or loss</a:t>
            </a:r>
            <a:r>
              <a:rPr lang="en-US" sz="2000" dirty="0" smtClean="0"/>
              <a:t> unless the provision was originally recognized as part of the cost of an asset. </a:t>
            </a:r>
            <a:r>
              <a:rPr lang="en-US" sz="2000" b="1" dirty="0" smtClean="0"/>
              <a:t>When a provision is measured at the present value </a:t>
            </a:r>
            <a:r>
              <a:rPr lang="en-US" sz="2000" dirty="0" smtClean="0"/>
              <a:t>of the amount expected to be required to settle the obligation, the </a:t>
            </a:r>
            <a:r>
              <a:rPr lang="en-US" sz="2000" b="1" dirty="0" smtClean="0"/>
              <a:t>unwinding of the discount shall be recognized as a finance cost in profit or loss in the period it arises.</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Contingent assets and liabilities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5368925"/>
          </a:xfrm>
        </p:spPr>
        <p:txBody>
          <a:bodyPr/>
          <a:lstStyle/>
          <a:p>
            <a:r>
              <a:rPr lang="en-US" sz="2000" b="1" dirty="0" smtClean="0"/>
              <a:t>An entity shall not recognize a contingent asset as an asset. </a:t>
            </a:r>
            <a:r>
              <a:rPr lang="en-US" sz="2000" dirty="0" smtClean="0"/>
              <a:t>Disclosure of a contingent asset is required when an inflow of economic benefits is probable. </a:t>
            </a:r>
            <a:r>
              <a:rPr lang="en-US" sz="2000" b="1" dirty="0" smtClean="0"/>
              <a:t>However, when the flow of future economic benefits to the entity is virtually certain, then the related asset is not a contingent asset, and its recognition is appropriate.</a:t>
            </a:r>
          </a:p>
          <a:p>
            <a:r>
              <a:rPr lang="en-US" sz="2000" b="1" dirty="0" smtClean="0"/>
              <a:t>A contingent liability is either a possible but uncertain obligation or a present obligation that is not recognized because it fails to meet one or both initial recognition criteria </a:t>
            </a:r>
            <a:r>
              <a:rPr lang="en-US" sz="2000" dirty="0" smtClean="0"/>
              <a:t>(b) and (c) stated earlier. </a:t>
            </a:r>
            <a:r>
              <a:rPr lang="en-US" sz="2000" b="1" dirty="0" smtClean="0"/>
              <a:t>An entity shall not recognize a contingent liability as a liability, except for provisions for contingent liabilities of an acquire in a business combination</a:t>
            </a:r>
            <a:r>
              <a:rPr lang="en-US" sz="2000" dirty="0" smtClean="0"/>
              <a:t>. Disclosure of a contingent liability is required unless the possibility of an outflow of resources is remote. When an entity is jointly and severally liable for an obligation, the part of the obligation that is expected to be met by other parties is treated as a contingent liability.</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5791200"/>
          </a:xfrm>
        </p:spPr>
        <p:txBody>
          <a:bodyPr/>
          <a:lstStyle/>
          <a:p>
            <a:r>
              <a:rPr lang="en-US" sz="2000" dirty="0" smtClean="0"/>
              <a:t>For each class of </a:t>
            </a:r>
            <a:r>
              <a:rPr lang="en-US" sz="2000" b="1" dirty="0" smtClean="0"/>
              <a:t>provision</a:t>
            </a:r>
            <a:r>
              <a:rPr lang="en-US" sz="2000" dirty="0" smtClean="0"/>
              <a:t>, an entity shall disclose:</a:t>
            </a:r>
          </a:p>
          <a:p>
            <a:pPr marL="1027113" indent="-457200" defTabSz="1258888">
              <a:buSzPct val="75000"/>
              <a:buFont typeface="+mj-lt"/>
              <a:buAutoNum type="alphaLcParenR"/>
            </a:pPr>
            <a:r>
              <a:rPr lang="en-US" sz="2000" b="1" dirty="0" smtClean="0"/>
              <a:t>a reconciliation </a:t>
            </a:r>
            <a:r>
              <a:rPr lang="en-US" sz="2000" dirty="0" smtClean="0"/>
              <a:t>showing:</a:t>
            </a:r>
          </a:p>
          <a:p>
            <a:pPr marL="1384300" indent="-514350" defTabSz="1258888">
              <a:buSzPct val="75000"/>
              <a:buFont typeface="+mj-lt"/>
              <a:buAutoNum type="romanLcPeriod"/>
            </a:pPr>
            <a:r>
              <a:rPr lang="en-US" sz="2000" dirty="0" smtClean="0"/>
              <a:t>the carrying amount at the beginning and end of the period;</a:t>
            </a:r>
          </a:p>
          <a:p>
            <a:pPr marL="1384300" indent="-514350" defTabSz="1258888">
              <a:buSzPct val="75000"/>
              <a:buFont typeface="+mj-lt"/>
              <a:buAutoNum type="romanLcPeriod"/>
            </a:pPr>
            <a:r>
              <a:rPr lang="en-US" sz="2000" dirty="0" smtClean="0"/>
              <a:t>additions during the period, including adjustments that result from changes in measuring the discounted amount;</a:t>
            </a:r>
          </a:p>
          <a:p>
            <a:pPr marL="1384300" indent="-514350" defTabSz="1258888">
              <a:buSzPct val="75000"/>
              <a:buFont typeface="+mj-lt"/>
              <a:buAutoNum type="romanLcPeriod"/>
            </a:pPr>
            <a:r>
              <a:rPr lang="en-US" sz="2000" dirty="0" smtClean="0"/>
              <a:t>amounts charged against the provision during the period; and</a:t>
            </a:r>
          </a:p>
          <a:p>
            <a:pPr marL="1384300" indent="-514350" defTabSz="1258888">
              <a:buSzPct val="75000"/>
              <a:buFont typeface="+mj-lt"/>
              <a:buAutoNum type="romanLcPeriod"/>
            </a:pPr>
            <a:r>
              <a:rPr lang="en-US" sz="2000" dirty="0" smtClean="0"/>
              <a:t>unused amounts reversed during the period.</a:t>
            </a:r>
          </a:p>
          <a:p>
            <a:pPr marL="1027113" indent="-457200" defTabSz="1258888">
              <a:buSzPct val="75000"/>
              <a:buFont typeface="+mj-lt"/>
              <a:buAutoNum type="alphaLcParenR" startAt="2"/>
            </a:pPr>
            <a:r>
              <a:rPr lang="en-US" sz="2000" dirty="0" smtClean="0"/>
              <a:t>a brief description of the </a:t>
            </a:r>
            <a:r>
              <a:rPr lang="en-US" sz="2000" b="1" dirty="0" smtClean="0"/>
              <a:t>nature of the obligation </a:t>
            </a:r>
            <a:r>
              <a:rPr lang="en-US" sz="2000" dirty="0" smtClean="0"/>
              <a:t>and</a:t>
            </a:r>
            <a:r>
              <a:rPr lang="en-US" sz="2000" b="1" dirty="0" smtClean="0"/>
              <a:t> the expected amount and timing of any resulting payments</a:t>
            </a:r>
            <a:r>
              <a:rPr lang="en-US" sz="2000" dirty="0" smtClean="0"/>
              <a:t>.</a:t>
            </a:r>
          </a:p>
          <a:p>
            <a:pPr marL="1027113" indent="-457200" defTabSz="1258888">
              <a:buSzPct val="75000"/>
              <a:buFont typeface="+mj-lt"/>
              <a:buAutoNum type="alphaLcParenR" startAt="2"/>
            </a:pPr>
            <a:r>
              <a:rPr lang="en-US" sz="2000" b="1" dirty="0" smtClean="0"/>
              <a:t>an indication of the uncertainties </a:t>
            </a:r>
            <a:r>
              <a:rPr lang="en-US" sz="2000" dirty="0" smtClean="0"/>
              <a:t>about the amount or timing of those outflows.</a:t>
            </a:r>
          </a:p>
          <a:p>
            <a:pPr marL="1027113" indent="-457200" defTabSz="1258888">
              <a:buSzPct val="75000"/>
              <a:buFont typeface="+mj-lt"/>
              <a:buAutoNum type="alphaLcParenR" startAt="2"/>
            </a:pPr>
            <a:r>
              <a:rPr lang="en-US" sz="2000" dirty="0" smtClean="0"/>
              <a:t>the </a:t>
            </a:r>
            <a:r>
              <a:rPr lang="en-US" sz="2000" b="1" dirty="0" smtClean="0"/>
              <a:t>amount of any expected reimbursement</a:t>
            </a:r>
            <a:r>
              <a:rPr lang="en-US" sz="2000" dirty="0" smtClean="0"/>
              <a:t>, stating the amount of any asset that has been recognized for that expected reimbursement.</a:t>
            </a:r>
          </a:p>
          <a:p>
            <a:r>
              <a:rPr lang="en-US" sz="2000" dirty="0" smtClean="0"/>
              <a:t>Comparative information for prior periods is not required.</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756</TotalTime>
  <Words>1337</Words>
  <Application>Microsoft Office PowerPoint</Application>
  <PresentationFormat>Экран (4:3)</PresentationFormat>
  <Paragraphs>64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Тема1</vt:lpstr>
      <vt:lpstr>Accounting (Basics) - Lecture 6  Provisions and contingencies</vt:lpstr>
      <vt:lpstr>Contents</vt:lpstr>
      <vt:lpstr>Initial recognition</vt:lpstr>
      <vt:lpstr>Initial recognition</vt:lpstr>
      <vt:lpstr>Initial and subsequent measurement</vt:lpstr>
      <vt:lpstr>Initial and subsequent measurement</vt:lpstr>
      <vt:lpstr>Initial and subsequent measurement</vt:lpstr>
      <vt:lpstr>Contingent assets and liabilities</vt:lpstr>
      <vt:lpstr>Disclosures</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15</cp:revision>
  <dcterms:created xsi:type="dcterms:W3CDTF">2014-08-29T06:21:19Z</dcterms:created>
  <dcterms:modified xsi:type="dcterms:W3CDTF">2015-10-25T20:01:11Z</dcterms:modified>
</cp:coreProperties>
</file>