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5" r:id="rId1"/>
  </p:sldMasterIdLst>
  <p:sldIdLst>
    <p:sldId id="256" r:id="rId2"/>
    <p:sldId id="258" r:id="rId3"/>
    <p:sldId id="259" r:id="rId4"/>
    <p:sldId id="270" r:id="rId5"/>
    <p:sldId id="282" r:id="rId6"/>
    <p:sldId id="277" r:id="rId7"/>
    <p:sldId id="283" r:id="rId8"/>
    <p:sldId id="271" r:id="rId9"/>
    <p:sldId id="284" r:id="rId10"/>
    <p:sldId id="285" r:id="rId11"/>
    <p:sldId id="286" r:id="rId12"/>
    <p:sldId id="287" r:id="rId13"/>
    <p:sldId id="288" r:id="rId14"/>
    <p:sldId id="290" r:id="rId15"/>
    <p:sldId id="301" r:id="rId16"/>
    <p:sldId id="297" r:id="rId17"/>
    <p:sldId id="291" r:id="rId18"/>
    <p:sldId id="303" r:id="rId19"/>
    <p:sldId id="292" r:id="rId20"/>
    <p:sldId id="294" r:id="rId21"/>
    <p:sldId id="295" r:id="rId22"/>
    <p:sldId id="279" r:id="rId23"/>
  </p:sldIdLst>
  <p:sldSz cx="9144000" cy="6858000" type="screen4x3"/>
  <p:notesSz cx="6858000" cy="97155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pPr>
              <a:defRPr/>
            </a:pPr>
            <a:endParaRPr lang="de-AT">
              <a:cs typeface="+mn-cs"/>
            </a:endParaRPr>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pPr>
              <a:defRPr/>
            </a:pPr>
            <a:endParaRPr lang="de-AT">
              <a:cs typeface="+mn-cs"/>
            </a:endParaRPr>
          </a:p>
        </p:txBody>
      </p:sp>
      <p:sp>
        <p:nvSpPr>
          <p:cNvPr id="442370" name="Rectangle 2"/>
          <p:cNvSpPr>
            <a:spLocks noGrp="1" noChangeArrowheads="1"/>
          </p:cNvSpPr>
          <p:nvPr>
            <p:ph type="ctrTitle"/>
          </p:nvPr>
        </p:nvSpPr>
        <p:spPr>
          <a:xfrm>
            <a:off x="914400" y="1524000"/>
            <a:ext cx="7623175" cy="1752600"/>
          </a:xfrm>
        </p:spPr>
        <p:txBody>
          <a:bodyPr/>
          <a:lstStyle>
            <a:lvl1pPr>
              <a:defRPr sz="5000"/>
            </a:lvl1pPr>
          </a:lstStyle>
          <a:p>
            <a:r>
              <a:rPr lang="ru-RU" altLang="en-US" smtClean="0"/>
              <a:t>Образец заголовка</a:t>
            </a:r>
            <a:endParaRPr lang="de-AT" altLang="en-US"/>
          </a:p>
        </p:txBody>
      </p:sp>
      <p:sp>
        <p:nvSpPr>
          <p:cNvPr id="442371"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ru-RU" altLang="en-US" smtClean="0"/>
              <a:t>Образец подзаголовка</a:t>
            </a:r>
            <a:endParaRPr lang="de-AT" altLang="en-US"/>
          </a:p>
        </p:txBody>
      </p:sp>
      <p:sp>
        <p:nvSpPr>
          <p:cNvPr id="6" name="Rectangle 4"/>
          <p:cNvSpPr>
            <a:spLocks noGrp="1" noChangeArrowheads="1"/>
          </p:cNvSpPr>
          <p:nvPr>
            <p:ph type="dt" sz="half" idx="10"/>
          </p:nvPr>
        </p:nvSpPr>
        <p:spPr/>
        <p:txBody>
          <a:bodyPr/>
          <a:lstStyle>
            <a:lvl1pPr>
              <a:defRPr/>
            </a:lvl1pPr>
          </a:lstStyle>
          <a:p>
            <a:pPr>
              <a:defRPr/>
            </a:pPr>
            <a:r>
              <a:rPr lang="en-US" altLang="en-US"/>
              <a:t>Sep 20, 2013</a:t>
            </a:r>
            <a:endParaRPr lang="de-AT" altLang="en-US"/>
          </a:p>
        </p:txBody>
      </p:sp>
      <p:sp>
        <p:nvSpPr>
          <p:cNvPr id="7" name="Rectangle 5"/>
          <p:cNvSpPr>
            <a:spLocks noGrp="1" noChangeArrowheads="1"/>
          </p:cNvSpPr>
          <p:nvPr>
            <p:ph type="ftr" sz="quarter" idx="11"/>
          </p:nvPr>
        </p:nvSpPr>
        <p:spPr>
          <a:xfrm>
            <a:off x="3124200" y="6243638"/>
            <a:ext cx="2895600" cy="457200"/>
          </a:xfrm>
        </p:spPr>
        <p:txBody>
          <a:bodyPr/>
          <a:lstStyle>
            <a:lvl1pPr>
              <a:defRPr/>
            </a:lvl1pPr>
          </a:lstStyle>
          <a:p>
            <a:pPr>
              <a:defRPr/>
            </a:pPr>
            <a:r>
              <a:rPr lang="de-AT" altLang="en-US"/>
              <a:t>Hackl, Econometrics </a:t>
            </a:r>
          </a:p>
        </p:txBody>
      </p:sp>
      <p:sp>
        <p:nvSpPr>
          <p:cNvPr id="8" name="Rectangle 6"/>
          <p:cNvSpPr>
            <a:spLocks noGrp="1" noChangeArrowheads="1"/>
          </p:cNvSpPr>
          <p:nvPr>
            <p:ph type="sldNum" sz="quarter" idx="12"/>
          </p:nvPr>
        </p:nvSpPr>
        <p:spPr/>
        <p:txBody>
          <a:bodyPr/>
          <a:lstStyle>
            <a:lvl1pPr>
              <a:defRPr/>
            </a:lvl1pPr>
          </a:lstStyle>
          <a:p>
            <a:pPr>
              <a:defRPr/>
            </a:pPr>
            <a:fld id="{0EF5305E-9487-4C57-B9D9-28D8E13B0594}" type="slidenum">
              <a:rPr lang="de-AT" altLang="en-US"/>
              <a:pPr>
                <a:defRPr/>
              </a:pPr>
              <a:t>‹#›</a:t>
            </a:fld>
            <a:endParaRPr lang="de-AT"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Vertikaler Textplatzhalt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E3CCF08A-757A-4C18-BB01-E9941BE0D054}" type="slidenum">
              <a:rPr lang="de-AT" altLang="en-US"/>
              <a:pPr>
                <a:defRPr/>
              </a:pPr>
              <a:t>‹#›</a:t>
            </a:fld>
            <a:endParaRPr lang="de-AT"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7813"/>
            <a:ext cx="2057400" cy="5853112"/>
          </a:xfrm>
        </p:spPr>
        <p:txBody>
          <a:bodyPr vert="eaVert"/>
          <a:lstStyle/>
          <a:p>
            <a:r>
              <a:rPr lang="ru-RU" smtClean="0"/>
              <a:t>Образец заголовка</a:t>
            </a:r>
            <a:endParaRPr lang="de-AT"/>
          </a:p>
        </p:txBody>
      </p:sp>
      <p:sp>
        <p:nvSpPr>
          <p:cNvPr id="3" name="Vertikaler Textplatzhalter 2"/>
          <p:cNvSpPr>
            <a:spLocks noGrp="1"/>
          </p:cNvSpPr>
          <p:nvPr>
            <p:ph type="body" orient="vert" idx="1"/>
          </p:nvPr>
        </p:nvSpPr>
        <p:spPr>
          <a:xfrm>
            <a:off x="457200" y="277813"/>
            <a:ext cx="6019800" cy="585311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E5538E77-E569-418D-AC85-45F94562278F}" type="slidenum">
              <a:rPr lang="de-AT" altLang="en-US"/>
              <a:pPr>
                <a:defRPr/>
              </a:pPr>
              <a:t>‹#›</a:t>
            </a:fld>
            <a:endParaRPr lang="de-AT"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el und Tabell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abellenplatzhalter 2"/>
          <p:cNvSpPr>
            <a:spLocks noGrp="1"/>
          </p:cNvSpPr>
          <p:nvPr>
            <p:ph type="tbl" idx="1"/>
          </p:nvPr>
        </p:nvSpPr>
        <p:spPr>
          <a:xfrm>
            <a:off x="457200" y="1600200"/>
            <a:ext cx="8229600" cy="4530725"/>
          </a:xfrm>
        </p:spPr>
        <p:txBody>
          <a:bodyPr/>
          <a:lstStyle/>
          <a:p>
            <a:pPr lvl="0"/>
            <a:r>
              <a:rPr lang="ru-RU" noProof="0" smtClean="0"/>
              <a:t>Вставка таблицы</a:t>
            </a:r>
            <a:endParaRPr lang="de-AT"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0E76E4AB-D9D3-4024-BBAC-00C7F42573E1}" type="slidenum">
              <a:rPr lang="de-AT" altLang="en-US"/>
              <a:pPr>
                <a:defRPr/>
              </a:pPr>
              <a:t>‹#›</a:t>
            </a:fld>
            <a:endParaRPr lang="de-AT"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el, Text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half" idx="2"/>
          </p:nvPr>
        </p:nvSpPr>
        <p:spPr>
          <a:xfrm>
            <a:off x="4648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0DC78343-DC1D-4157-B723-CC654D4BD59D}" type="slidenum">
              <a:rPr lang="de-AT" altLang="en-US"/>
              <a:pPr>
                <a:defRPr/>
              </a:pPr>
              <a:t>‹#›</a:t>
            </a:fld>
            <a:endParaRPr lang="de-AT"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Titel, Text und 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quarter" idx="2"/>
          </p:nvPr>
        </p:nvSpPr>
        <p:spPr>
          <a:xfrm>
            <a:off x="4648200" y="1600200"/>
            <a:ext cx="4038600" cy="21891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Inhaltsplatzhalter 4"/>
          <p:cNvSpPr>
            <a:spLocks noGrp="1"/>
          </p:cNvSpPr>
          <p:nvPr>
            <p:ph sz="quarter" idx="3"/>
          </p:nvPr>
        </p:nvSpPr>
        <p:spPr>
          <a:xfrm>
            <a:off x="4648200" y="3941763"/>
            <a:ext cx="4038600" cy="218916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6"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7"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8" name="Rectangle 6"/>
          <p:cNvSpPr>
            <a:spLocks noGrp="1" noChangeArrowheads="1"/>
          </p:cNvSpPr>
          <p:nvPr>
            <p:ph type="sldNum" sz="quarter" idx="12"/>
          </p:nvPr>
        </p:nvSpPr>
        <p:spPr>
          <a:ln/>
        </p:spPr>
        <p:txBody>
          <a:bodyPr/>
          <a:lstStyle>
            <a:lvl1pPr>
              <a:defRPr/>
            </a:lvl1pPr>
          </a:lstStyle>
          <a:p>
            <a:pPr>
              <a:defRPr/>
            </a:pPr>
            <a:fld id="{FED95A67-93DB-4FF6-9828-0EE5FDCFFD31}" type="slidenum">
              <a:rPr lang="de-AT" altLang="en-US"/>
              <a:pPr>
                <a:defRPr/>
              </a:pPr>
              <a:t>‹#›</a:t>
            </a:fld>
            <a:endParaRPr lang="de-AT"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Inhaltsplatzhalt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C26843DE-EC20-4D91-8EA8-F1F1109898BB}" type="slidenum">
              <a:rPr lang="de-AT" altLang="en-US"/>
              <a:pPr>
                <a:defRPr/>
              </a:pPr>
              <a:t>‹#›</a:t>
            </a:fld>
            <a:endParaRPr lang="de-AT"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ru-RU" smtClean="0"/>
              <a:t>Образец заголовка</a:t>
            </a:r>
            <a:endParaRPr lang="de-AT"/>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9E0F29AE-DDF2-41D5-899D-E0757A3E7322}" type="slidenum">
              <a:rPr lang="de-AT" altLang="en-US"/>
              <a:pPr>
                <a:defRPr/>
              </a:pPr>
              <a:t>‹#›</a:t>
            </a:fld>
            <a:endParaRPr lang="de-AT"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Inhaltsplatzhalt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7616F743-DCA9-4CF3-80E9-2F0F09CCC5EB}" type="slidenum">
              <a:rPr lang="de-AT" altLang="en-US"/>
              <a:pPr>
                <a:defRPr/>
              </a:pPr>
              <a:t>‹#›</a:t>
            </a:fld>
            <a:endParaRPr lang="de-AT"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de-AT"/>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8"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9" name="Rectangle 6"/>
          <p:cNvSpPr>
            <a:spLocks noGrp="1" noChangeArrowheads="1"/>
          </p:cNvSpPr>
          <p:nvPr>
            <p:ph type="sldNum" sz="quarter" idx="12"/>
          </p:nvPr>
        </p:nvSpPr>
        <p:spPr>
          <a:ln/>
        </p:spPr>
        <p:txBody>
          <a:bodyPr/>
          <a:lstStyle>
            <a:lvl1pPr>
              <a:defRPr/>
            </a:lvl1pPr>
          </a:lstStyle>
          <a:p>
            <a:pPr>
              <a:defRPr/>
            </a:pPr>
            <a:fld id="{47FC2B44-34F7-4350-A2B6-2A339F3328C1}" type="slidenum">
              <a:rPr lang="de-AT" altLang="en-US"/>
              <a:pPr>
                <a:defRPr/>
              </a:pPr>
              <a:t>‹#›</a:t>
            </a:fld>
            <a:endParaRPr lang="de-AT"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4"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5" name="Rectangle 6"/>
          <p:cNvSpPr>
            <a:spLocks noGrp="1" noChangeArrowheads="1"/>
          </p:cNvSpPr>
          <p:nvPr>
            <p:ph type="sldNum" sz="quarter" idx="12"/>
          </p:nvPr>
        </p:nvSpPr>
        <p:spPr>
          <a:ln/>
        </p:spPr>
        <p:txBody>
          <a:bodyPr/>
          <a:lstStyle>
            <a:lvl1pPr>
              <a:defRPr/>
            </a:lvl1pPr>
          </a:lstStyle>
          <a:p>
            <a:pPr>
              <a:defRPr/>
            </a:pPr>
            <a:fld id="{0FC78451-5C6D-415A-9699-7C3BB43026EA}" type="slidenum">
              <a:rPr lang="de-AT" altLang="en-US"/>
              <a:pPr>
                <a:defRPr/>
              </a:pPr>
              <a:t>‹#›</a:t>
            </a:fld>
            <a:endParaRPr lang="de-AT"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3"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4" name="Rectangle 6"/>
          <p:cNvSpPr>
            <a:spLocks noGrp="1" noChangeArrowheads="1"/>
          </p:cNvSpPr>
          <p:nvPr>
            <p:ph type="sldNum" sz="quarter" idx="12"/>
          </p:nvPr>
        </p:nvSpPr>
        <p:spPr>
          <a:ln/>
        </p:spPr>
        <p:txBody>
          <a:bodyPr/>
          <a:lstStyle>
            <a:lvl1pPr>
              <a:defRPr/>
            </a:lvl1pPr>
          </a:lstStyle>
          <a:p>
            <a:pPr>
              <a:defRPr/>
            </a:pPr>
            <a:fld id="{CA639949-0D1A-46DF-B7D4-05453D3A5D45}" type="slidenum">
              <a:rPr lang="de-AT" altLang="en-US"/>
              <a:pPr>
                <a:defRPr/>
              </a:pPr>
              <a:t>‹#›</a:t>
            </a:fld>
            <a:endParaRPr lang="de-AT"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de-AT"/>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95887AA0-8815-427C-BA1A-63AFF7CC79D6}" type="slidenum">
              <a:rPr lang="de-AT" altLang="en-US"/>
              <a:pPr>
                <a:defRPr/>
              </a:pPr>
              <a:t>‹#›</a:t>
            </a:fld>
            <a:endParaRPr lang="de-AT"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de-AT"/>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de-AT"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7D12E28A-F547-40A0-A4AE-F97D8C5F5B3C}" type="slidenum">
              <a:rPr lang="de-AT" altLang="en-US"/>
              <a:pPr>
                <a:defRPr/>
              </a:pPr>
              <a:t>‹#›</a:t>
            </a:fld>
            <a:endParaRPr lang="de-AT"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smtClean="0"/>
              <a:t>Titelmasterformat durch Klicken bearbeiten</a:t>
            </a:r>
          </a:p>
        </p:txBody>
      </p:sp>
      <p:sp>
        <p:nvSpPr>
          <p:cNvPr id="34819"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smtClean="0"/>
              <a:t>Textmasterformate durch Klicken bearbeiten</a:t>
            </a:r>
          </a:p>
          <a:p>
            <a:pPr lvl="1"/>
            <a:r>
              <a:rPr lang="de-AT" altLang="en-US" smtClean="0"/>
              <a:t>Zweite Ebene</a:t>
            </a:r>
          </a:p>
          <a:p>
            <a:pPr lvl="2"/>
            <a:r>
              <a:rPr lang="de-AT" altLang="en-US" smtClean="0"/>
              <a:t>Dritte Ebene</a:t>
            </a:r>
          </a:p>
          <a:p>
            <a:pPr lvl="3"/>
            <a:r>
              <a:rPr lang="de-AT" altLang="en-US" smtClean="0"/>
              <a:t>Vierte Ebene</a:t>
            </a:r>
          </a:p>
          <a:p>
            <a:pPr lvl="4"/>
            <a:r>
              <a:rPr lang="de-AT" altLang="en-US" smtClean="0"/>
              <a:t>Fünfte Ebene</a:t>
            </a:r>
          </a:p>
        </p:txBody>
      </p:sp>
      <p:sp>
        <p:nvSpPr>
          <p:cNvPr id="441348"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j-lt"/>
                <a:cs typeface="+mn-cs"/>
              </a:defRPr>
            </a:lvl1pPr>
          </a:lstStyle>
          <a:p>
            <a:pPr>
              <a:defRPr/>
            </a:pPr>
            <a:r>
              <a:rPr lang="en-US" altLang="en-US"/>
              <a:t>Sep 20, 2013</a:t>
            </a:r>
            <a:endParaRPr lang="de-AT" altLang="en-US"/>
          </a:p>
        </p:txBody>
      </p:sp>
      <p:sp>
        <p:nvSpPr>
          <p:cNvPr id="44134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j-lt"/>
                <a:cs typeface="+mn-cs"/>
              </a:defRPr>
            </a:lvl1pPr>
          </a:lstStyle>
          <a:p>
            <a:pPr>
              <a:defRPr/>
            </a:pPr>
            <a:r>
              <a:rPr lang="de-AT" altLang="en-US"/>
              <a:t>Hackl, Econometrics </a:t>
            </a:r>
          </a:p>
        </p:txBody>
      </p:sp>
      <p:sp>
        <p:nvSpPr>
          <p:cNvPr id="441350"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j-lt"/>
                <a:cs typeface="+mn-cs"/>
              </a:defRPr>
            </a:lvl1pPr>
          </a:lstStyle>
          <a:p>
            <a:pPr>
              <a:defRPr/>
            </a:pPr>
            <a:fld id="{A5948A23-BE49-4B7D-8794-AA63FED33A12}" type="slidenum">
              <a:rPr lang="de-AT" altLang="en-US"/>
              <a:pPr>
                <a:defRPr/>
              </a:pPr>
              <a:t>‹#›</a:t>
            </a:fld>
            <a:endParaRPr lang="de-AT" altLang="en-US"/>
          </a:p>
        </p:txBody>
      </p:sp>
      <p:sp>
        <p:nvSpPr>
          <p:cNvPr id="441351"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pPr>
              <a:defRPr/>
            </a:pPr>
            <a:endParaRPr lang="de-AT">
              <a:cs typeface="+mn-cs"/>
            </a:endParaRPr>
          </a:p>
        </p:txBody>
      </p:sp>
      <p:sp>
        <p:nvSpPr>
          <p:cNvPr id="441352"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pPr>
              <a:defRPr/>
            </a:pPr>
            <a:endParaRPr lang="de-AT">
              <a:cs typeface="+mn-cs"/>
            </a:endParaRPr>
          </a:p>
        </p:txBody>
      </p:sp>
    </p:spTree>
  </p:cSld>
  <p:clrMap bg1="lt1" tx1="dk1" bg2="lt2" tx2="dk2" accent1="accent1" accent2="accent2" accent3="accent3" accent4="accent4" accent5="accent5" accent6="accent6" hlink="hlink" folHlink="folHlink"/>
  <p:sldLayoutIdLst>
    <p:sldLayoutId id="2147484511" r:id="rId1"/>
    <p:sldLayoutId id="2147484498" r:id="rId2"/>
    <p:sldLayoutId id="2147484499" r:id="rId3"/>
    <p:sldLayoutId id="2147484500" r:id="rId4"/>
    <p:sldLayoutId id="2147484501" r:id="rId5"/>
    <p:sldLayoutId id="2147484502" r:id="rId6"/>
    <p:sldLayoutId id="2147484503" r:id="rId7"/>
    <p:sldLayoutId id="2147484504" r:id="rId8"/>
    <p:sldLayoutId id="2147484505" r:id="rId9"/>
    <p:sldLayoutId id="2147484506" r:id="rId10"/>
    <p:sldLayoutId id="2147484507" r:id="rId11"/>
    <p:sldLayoutId id="2147484508" r:id="rId12"/>
    <p:sldLayoutId id="2147484509" r:id="rId13"/>
    <p:sldLayoutId id="2147484510" r:id="rId14"/>
  </p:sldLayoutIdLst>
  <p:timing>
    <p:tnLst>
      <p:par>
        <p:cTn id="1" dur="indefinite" restart="never" nodeType="tmRoot"/>
      </p:par>
    </p:tnLst>
  </p:timing>
  <p:hf hdr="0"/>
  <p:txStyles>
    <p:titleStyle>
      <a:lvl1pPr algn="l" rtl="0" eaLnBrk="1" fontAlgn="base" hangingPunct="1">
        <a:spcBef>
          <a:spcPct val="0"/>
        </a:spcBef>
        <a:spcAft>
          <a:spcPct val="0"/>
        </a:spcAft>
        <a:defRPr sz="4200">
          <a:solidFill>
            <a:schemeClr val="tx2"/>
          </a:solidFill>
          <a:latin typeface="+mj-lt"/>
          <a:ea typeface="+mj-ea"/>
          <a:cs typeface="+mj-cs"/>
        </a:defRPr>
      </a:lvl1pPr>
      <a:lvl2pPr algn="l" rtl="0" eaLnBrk="1" fontAlgn="base" hangingPunct="1">
        <a:spcBef>
          <a:spcPct val="0"/>
        </a:spcBef>
        <a:spcAft>
          <a:spcPct val="0"/>
        </a:spcAft>
        <a:defRPr sz="4200">
          <a:solidFill>
            <a:schemeClr val="tx2"/>
          </a:solidFill>
          <a:latin typeface="Garamond" pitchFamily="18" charset="0"/>
        </a:defRPr>
      </a:lvl2pPr>
      <a:lvl3pPr algn="l" rtl="0" eaLnBrk="1" fontAlgn="base" hangingPunct="1">
        <a:spcBef>
          <a:spcPct val="0"/>
        </a:spcBef>
        <a:spcAft>
          <a:spcPct val="0"/>
        </a:spcAft>
        <a:defRPr sz="4200">
          <a:solidFill>
            <a:schemeClr val="tx2"/>
          </a:solidFill>
          <a:latin typeface="Garamond" pitchFamily="18" charset="0"/>
        </a:defRPr>
      </a:lvl3pPr>
      <a:lvl4pPr algn="l" rtl="0" eaLnBrk="1" fontAlgn="base" hangingPunct="1">
        <a:spcBef>
          <a:spcPct val="0"/>
        </a:spcBef>
        <a:spcAft>
          <a:spcPct val="0"/>
        </a:spcAft>
        <a:defRPr sz="4200">
          <a:solidFill>
            <a:schemeClr val="tx2"/>
          </a:solidFill>
          <a:latin typeface="Garamond" pitchFamily="18" charset="0"/>
        </a:defRPr>
      </a:lvl4pPr>
      <a:lvl5pPr algn="l" rtl="0" eaLnBrk="1" fontAlgn="base" hangingPunct="1">
        <a:spcBef>
          <a:spcPct val="0"/>
        </a:spcBef>
        <a:spcAft>
          <a:spcPct val="0"/>
        </a:spcAft>
        <a:defRPr sz="4200">
          <a:solidFill>
            <a:schemeClr val="tx2"/>
          </a:solidFill>
          <a:latin typeface="Garamond" pitchFamily="18" charset="0"/>
        </a:defRPr>
      </a:lvl5pPr>
      <a:lvl6pPr marL="457200" algn="l" rtl="0" eaLnBrk="1" fontAlgn="base" hangingPunct="1">
        <a:spcBef>
          <a:spcPct val="0"/>
        </a:spcBef>
        <a:spcAft>
          <a:spcPct val="0"/>
        </a:spcAft>
        <a:defRPr sz="4200">
          <a:solidFill>
            <a:schemeClr val="tx2"/>
          </a:solidFill>
          <a:latin typeface="Garamond" pitchFamily="18" charset="0"/>
        </a:defRPr>
      </a:lvl6pPr>
      <a:lvl7pPr marL="914400" algn="l" rtl="0" eaLnBrk="1" fontAlgn="base" hangingPunct="1">
        <a:spcBef>
          <a:spcPct val="0"/>
        </a:spcBef>
        <a:spcAft>
          <a:spcPct val="0"/>
        </a:spcAft>
        <a:defRPr sz="4200">
          <a:solidFill>
            <a:schemeClr val="tx2"/>
          </a:solidFill>
          <a:latin typeface="Garamond" pitchFamily="18" charset="0"/>
        </a:defRPr>
      </a:lvl7pPr>
      <a:lvl8pPr marL="1371600" algn="l" rtl="0" eaLnBrk="1" fontAlgn="base" hangingPunct="1">
        <a:spcBef>
          <a:spcPct val="0"/>
        </a:spcBef>
        <a:spcAft>
          <a:spcPct val="0"/>
        </a:spcAft>
        <a:defRPr sz="4200">
          <a:solidFill>
            <a:schemeClr val="tx2"/>
          </a:solidFill>
          <a:latin typeface="Garamond" pitchFamily="18" charset="0"/>
        </a:defRPr>
      </a:lvl8pPr>
      <a:lvl9pPr marL="1828800" algn="l" rtl="0" eaLnBrk="1" fontAlgn="base" hangingPunct="1">
        <a:spcBef>
          <a:spcPct val="0"/>
        </a:spcBef>
        <a:spcAft>
          <a:spcPct val="0"/>
        </a:spcAft>
        <a:defRPr sz="4200">
          <a:solidFill>
            <a:schemeClr val="tx2"/>
          </a:solidFill>
          <a:latin typeface="Garamond" pitchFamily="18" charset="0"/>
        </a:defRPr>
      </a:lvl9pPr>
    </p:titleStyle>
    <p:body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14400" y="1524000"/>
            <a:ext cx="7623175" cy="2590800"/>
          </a:xfrm>
        </p:spPr>
        <p:txBody>
          <a:bodyPr/>
          <a:lstStyle/>
          <a:p>
            <a:r>
              <a:rPr lang="en-US" sz="2400" dirty="0" smtClean="0">
                <a:latin typeface="Verdana" pitchFamily="34" charset="0"/>
              </a:rPr>
              <a:t>Auditing - Lecture 2</a:t>
            </a:r>
            <a:br>
              <a:rPr lang="en-US" sz="2400" dirty="0" smtClean="0">
                <a:latin typeface="Verdana" pitchFamily="34" charset="0"/>
              </a:rPr>
            </a:br>
            <a:r>
              <a:rPr lang="en-US" sz="2400" dirty="0" smtClean="0">
                <a:latin typeface="Verdana" pitchFamily="34" charset="0"/>
              </a:rPr>
              <a:t/>
            </a:r>
            <a:br>
              <a:rPr lang="en-US" sz="2400" dirty="0" smtClean="0">
                <a:latin typeface="Verdana" pitchFamily="34" charset="0"/>
              </a:rPr>
            </a:br>
            <a:r>
              <a:rPr lang="en-US" sz="4800" dirty="0" smtClean="0">
                <a:latin typeface="Verdana" pitchFamily="34" charset="0"/>
              </a:rPr>
              <a:t>Part I. Fundamentals of audit: CPA</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Audit process (phase I)</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r>
              <a:rPr lang="en-US" sz="2000" b="1" dirty="0" smtClean="0"/>
              <a:t>Phase I. Client acceptance </a:t>
            </a:r>
            <a:r>
              <a:rPr lang="en-US" sz="2000" dirty="0" smtClean="0"/>
              <a:t>– objectives are to determine both acceptance of a client and acceptance by a client, to decide on acquiring a new client or continuation of relationship with an existing one and the type and amount of staff required. Procedures: </a:t>
            </a:r>
          </a:p>
          <a:p>
            <a:pPr marL="912813">
              <a:buFont typeface="Wingdings" pitchFamily="2" charset="2"/>
              <a:buChar char="q"/>
            </a:pPr>
            <a:r>
              <a:rPr lang="en-US" sz="2000" dirty="0" smtClean="0"/>
              <a:t>Evaluate the client’s background and reasons for the audit</a:t>
            </a:r>
          </a:p>
          <a:p>
            <a:pPr marL="912813" lvl="0">
              <a:buFont typeface="Wingdings" pitchFamily="2" charset="2"/>
              <a:buChar char="q"/>
            </a:pPr>
            <a:r>
              <a:rPr lang="en-US" sz="2000" dirty="0" smtClean="0"/>
              <a:t>Determine whether the auditor is able to meet the ethical requirements</a:t>
            </a:r>
          </a:p>
          <a:p>
            <a:pPr marL="912813" lvl="0">
              <a:buFont typeface="Wingdings" pitchFamily="2" charset="2"/>
              <a:buChar char="q"/>
            </a:pPr>
            <a:r>
              <a:rPr lang="en-US" sz="2000" dirty="0" smtClean="0"/>
              <a:t>regarding the client</a:t>
            </a:r>
          </a:p>
          <a:p>
            <a:pPr marL="912813" lvl="0">
              <a:buFont typeface="Wingdings" pitchFamily="2" charset="2"/>
              <a:buChar char="q"/>
            </a:pPr>
            <a:r>
              <a:rPr lang="en-US" sz="2000" dirty="0" smtClean="0"/>
              <a:t>Determine need for other professionals</a:t>
            </a:r>
          </a:p>
          <a:p>
            <a:pPr marL="912813" lvl="0">
              <a:buFont typeface="Wingdings" pitchFamily="2" charset="2"/>
              <a:buChar char="q"/>
            </a:pPr>
            <a:r>
              <a:rPr lang="en-US" sz="2000" dirty="0" smtClean="0"/>
              <a:t>Communicate with predecessor auditor</a:t>
            </a:r>
          </a:p>
          <a:p>
            <a:pPr marL="912813" lvl="0">
              <a:buFont typeface="Wingdings" pitchFamily="2" charset="2"/>
              <a:buChar char="q"/>
            </a:pPr>
            <a:r>
              <a:rPr lang="en-US" sz="2000" dirty="0" smtClean="0"/>
              <a:t>Prepare client proposal</a:t>
            </a:r>
          </a:p>
          <a:p>
            <a:pPr marL="912813" lvl="0">
              <a:buFont typeface="Wingdings" pitchFamily="2" charset="2"/>
              <a:buChar char="q"/>
            </a:pPr>
            <a:r>
              <a:rPr lang="en-US" sz="2000" dirty="0" smtClean="0"/>
              <a:t>Select staff to perform the audit</a:t>
            </a:r>
          </a:p>
          <a:p>
            <a:pPr marL="912813" lvl="0">
              <a:buFont typeface="Wingdings" pitchFamily="2" charset="2"/>
              <a:buChar char="q"/>
            </a:pPr>
            <a:r>
              <a:rPr lang="en-US" sz="2000" dirty="0" smtClean="0"/>
              <a:t>Obtain an engagement letter</a:t>
            </a:r>
          </a:p>
          <a:p>
            <a:endParaRPr lang="en-US" sz="2000" dirty="0" smtClean="0"/>
          </a:p>
        </p:txBody>
      </p:sp>
      <p:sp>
        <p:nvSpPr>
          <p:cNvPr id="4" name="Дата 3"/>
          <p:cNvSpPr>
            <a:spLocks noGrp="1"/>
          </p:cNvSpPr>
          <p:nvPr>
            <p:ph type="dt" sz="half" idx="10"/>
          </p:nvPr>
        </p:nvSpPr>
        <p:spPr/>
        <p:txBody>
          <a:bodyPr/>
          <a:lstStyle/>
          <a:p>
            <a:pPr>
              <a:defRPr/>
            </a:pPr>
            <a:r>
              <a:rPr lang="en-US" altLang="en-US" dirty="0" smtClean="0"/>
              <a:t>Oct 5,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10</a:t>
            </a:fld>
            <a:endParaRPr lang="de-AT"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Audit process (phase II)</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r>
              <a:rPr lang="en-US" sz="2000" b="1" dirty="0" smtClean="0"/>
              <a:t>Phase II. Planning </a:t>
            </a:r>
            <a:r>
              <a:rPr lang="en-US" sz="2000" dirty="0" smtClean="0"/>
              <a:t>– objectives are to determine the amount and type of evidence and review required to give the auditor assurance that there is no material misstatement of the financial statements. Procedures: </a:t>
            </a:r>
          </a:p>
          <a:p>
            <a:pPr marL="912813" lvl="0">
              <a:buFont typeface="Wingdings" pitchFamily="2" charset="2"/>
              <a:buChar char="q"/>
            </a:pPr>
            <a:r>
              <a:rPr lang="en-US" sz="2000" dirty="0" smtClean="0"/>
              <a:t>Perform audit procedures to understand the entity and its environment, including the entity’s internal controls</a:t>
            </a:r>
          </a:p>
          <a:p>
            <a:pPr marL="912813" lvl="0">
              <a:buFont typeface="Wingdings" pitchFamily="2" charset="2"/>
              <a:buChar char="q"/>
            </a:pPr>
            <a:r>
              <a:rPr lang="en-US" sz="2000" dirty="0" smtClean="0"/>
              <a:t>Assess the risks of material misstatements of the financial statements</a:t>
            </a:r>
          </a:p>
          <a:p>
            <a:pPr marL="912813" lvl="0">
              <a:buFont typeface="Wingdings" pitchFamily="2" charset="2"/>
              <a:buChar char="q"/>
            </a:pPr>
            <a:r>
              <a:rPr lang="en-US" sz="2000" dirty="0" smtClean="0"/>
              <a:t>Determine materiality</a:t>
            </a:r>
          </a:p>
          <a:p>
            <a:pPr marL="912813" lvl="0">
              <a:buFont typeface="Wingdings" pitchFamily="2" charset="2"/>
              <a:buChar char="q"/>
            </a:pPr>
            <a:r>
              <a:rPr lang="en-US" sz="2000" dirty="0" smtClean="0"/>
              <a:t>Perform tests of controls (</a:t>
            </a:r>
            <a:r>
              <a:rPr lang="en-US" sz="2000" dirty="0" err="1" smtClean="0"/>
              <a:t>ToC</a:t>
            </a:r>
            <a:r>
              <a:rPr lang="en-US" sz="2000" dirty="0" smtClean="0"/>
              <a:t>) providing evidence on quality of internal controls and based on them financial statements</a:t>
            </a:r>
          </a:p>
          <a:p>
            <a:pPr marL="912813" lvl="0">
              <a:buFont typeface="Wingdings" pitchFamily="2" charset="2"/>
              <a:buChar char="q"/>
            </a:pPr>
            <a:r>
              <a:rPr lang="en-US" sz="2000" dirty="0" smtClean="0"/>
              <a:t>Prepare the planning memorandum and audit program, containing the auditor’s response to the identified risks</a:t>
            </a:r>
          </a:p>
          <a:p>
            <a:endParaRPr lang="en-US" sz="2000" dirty="0" smtClean="0"/>
          </a:p>
        </p:txBody>
      </p:sp>
      <p:sp>
        <p:nvSpPr>
          <p:cNvPr id="4" name="Дата 3"/>
          <p:cNvSpPr>
            <a:spLocks noGrp="1"/>
          </p:cNvSpPr>
          <p:nvPr>
            <p:ph type="dt" sz="half" idx="10"/>
          </p:nvPr>
        </p:nvSpPr>
        <p:spPr/>
        <p:txBody>
          <a:bodyPr/>
          <a:lstStyle/>
          <a:p>
            <a:pPr>
              <a:defRPr/>
            </a:pPr>
            <a:r>
              <a:rPr lang="en-US" altLang="en-US" dirty="0" smtClean="0"/>
              <a:t>Oct 5,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11</a:t>
            </a:fld>
            <a:endParaRPr lang="de-AT"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Audit process (phase III)</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r>
              <a:rPr lang="en-US" sz="2000" b="1" dirty="0" smtClean="0"/>
              <a:t>Phase III. Testing and evidence </a:t>
            </a:r>
            <a:r>
              <a:rPr lang="en-US" sz="2000" dirty="0" smtClean="0"/>
              <a:t>– objective is to test for evidence supporting internal controls and the fairness of the financial statements. Procedures: </a:t>
            </a:r>
          </a:p>
          <a:p>
            <a:pPr marL="912813" lvl="0">
              <a:buFont typeface="Wingdings" pitchFamily="2" charset="2"/>
              <a:buChar char="q"/>
            </a:pPr>
            <a:r>
              <a:rPr lang="en-US" sz="2000" dirty="0" smtClean="0"/>
              <a:t>Substantive tests of transactions</a:t>
            </a:r>
          </a:p>
          <a:p>
            <a:pPr marL="912813" lvl="0">
              <a:buFont typeface="Wingdings" pitchFamily="2" charset="2"/>
              <a:buChar char="q"/>
            </a:pPr>
            <a:r>
              <a:rPr lang="en-US" sz="2000" dirty="0" smtClean="0"/>
              <a:t>Analytical procedures</a:t>
            </a:r>
          </a:p>
          <a:p>
            <a:pPr marL="912813" lvl="0">
              <a:buFont typeface="Wingdings" pitchFamily="2" charset="2"/>
              <a:buChar char="q"/>
            </a:pPr>
            <a:r>
              <a:rPr lang="en-US" sz="2000" dirty="0" smtClean="0"/>
              <a:t>Tests of details of balances</a:t>
            </a:r>
          </a:p>
          <a:p>
            <a:pPr marL="912813" lvl="0">
              <a:buFont typeface="Wingdings" pitchFamily="2" charset="2"/>
              <a:buChar char="q"/>
            </a:pPr>
            <a:r>
              <a:rPr lang="en-US" sz="2000" dirty="0" smtClean="0"/>
              <a:t>Search for unrecorded liabilities</a:t>
            </a:r>
          </a:p>
          <a:p>
            <a:endParaRPr lang="en-US" sz="2000" dirty="0" smtClean="0"/>
          </a:p>
        </p:txBody>
      </p:sp>
      <p:sp>
        <p:nvSpPr>
          <p:cNvPr id="4" name="Дата 3"/>
          <p:cNvSpPr>
            <a:spLocks noGrp="1"/>
          </p:cNvSpPr>
          <p:nvPr>
            <p:ph type="dt" sz="half" idx="10"/>
          </p:nvPr>
        </p:nvSpPr>
        <p:spPr/>
        <p:txBody>
          <a:bodyPr/>
          <a:lstStyle/>
          <a:p>
            <a:pPr>
              <a:defRPr/>
            </a:pPr>
            <a:r>
              <a:rPr lang="en-US" altLang="en-US" dirty="0" smtClean="0"/>
              <a:t>Oct 5,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12</a:t>
            </a:fld>
            <a:endParaRPr lang="de-AT"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Audit process (phase IV)</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r>
              <a:rPr lang="en-US" sz="2000" b="1" dirty="0" smtClean="0"/>
              <a:t>Phase IV. Evaluating and evidence </a:t>
            </a:r>
            <a:r>
              <a:rPr lang="en-US" sz="2000" dirty="0" smtClean="0"/>
              <a:t>– objective is to complete the audit procedures and issue an opinion. Procedures: </a:t>
            </a:r>
          </a:p>
          <a:p>
            <a:pPr marL="912813" lvl="0">
              <a:buFont typeface="Wingdings" pitchFamily="2" charset="2"/>
              <a:buChar char="q"/>
            </a:pPr>
            <a:r>
              <a:rPr lang="en-US" sz="2000" dirty="0" smtClean="0"/>
              <a:t>Evaluate governance evidence</a:t>
            </a:r>
          </a:p>
          <a:p>
            <a:pPr marL="912813" lvl="0">
              <a:buFont typeface="Wingdings" pitchFamily="2" charset="2"/>
              <a:buChar char="q"/>
            </a:pPr>
            <a:r>
              <a:rPr lang="en-US" sz="2000" dirty="0" smtClean="0"/>
              <a:t>Perform procedures to identify subsequent events</a:t>
            </a:r>
          </a:p>
          <a:p>
            <a:pPr marL="912813" lvl="0">
              <a:buFont typeface="Wingdings" pitchFamily="2" charset="2"/>
              <a:buChar char="q"/>
            </a:pPr>
            <a:r>
              <a:rPr lang="en-US" sz="2000" dirty="0" smtClean="0"/>
              <a:t>Review financial statements and other report material</a:t>
            </a:r>
          </a:p>
          <a:p>
            <a:pPr marL="912813" lvl="0">
              <a:buFont typeface="Wingdings" pitchFamily="2" charset="2"/>
              <a:buChar char="q"/>
            </a:pPr>
            <a:r>
              <a:rPr lang="en-US" sz="2000" dirty="0" smtClean="0"/>
              <a:t>Perform wrap-up procedures</a:t>
            </a:r>
          </a:p>
          <a:p>
            <a:pPr marL="912813" lvl="0">
              <a:buFont typeface="Wingdings" pitchFamily="2" charset="2"/>
              <a:buChar char="q"/>
            </a:pPr>
            <a:r>
              <a:rPr lang="en-US" sz="2000" dirty="0" smtClean="0"/>
              <a:t>Prepare Matters for Attention of Partners</a:t>
            </a:r>
          </a:p>
          <a:p>
            <a:pPr marL="912813" lvl="0">
              <a:buFont typeface="Wingdings" pitchFamily="2" charset="2"/>
              <a:buChar char="q"/>
            </a:pPr>
            <a:r>
              <a:rPr lang="en-US" sz="2000" dirty="0" smtClean="0"/>
              <a:t>Report to the board of directors</a:t>
            </a:r>
          </a:p>
          <a:p>
            <a:pPr marL="912813" lvl="0">
              <a:buFont typeface="Wingdings" pitchFamily="2" charset="2"/>
              <a:buChar char="q"/>
            </a:pPr>
            <a:r>
              <a:rPr lang="en-US" sz="2000" dirty="0" smtClean="0"/>
              <a:t>Prepare Audit report</a:t>
            </a:r>
          </a:p>
          <a:p>
            <a:endParaRPr lang="en-US" sz="2000" dirty="0" smtClean="0"/>
          </a:p>
        </p:txBody>
      </p:sp>
      <p:sp>
        <p:nvSpPr>
          <p:cNvPr id="4" name="Дата 3"/>
          <p:cNvSpPr>
            <a:spLocks noGrp="1"/>
          </p:cNvSpPr>
          <p:nvPr>
            <p:ph type="dt" sz="half" idx="10"/>
          </p:nvPr>
        </p:nvSpPr>
        <p:spPr/>
        <p:txBody>
          <a:bodyPr/>
          <a:lstStyle/>
          <a:p>
            <a:pPr>
              <a:defRPr/>
            </a:pPr>
            <a:r>
              <a:rPr lang="en-US" altLang="en-US" dirty="0" smtClean="0"/>
              <a:t>Oct 5,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13</a:t>
            </a:fld>
            <a:endParaRPr lang="de-AT"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Standard unqualified audit report</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r>
              <a:rPr lang="en-US" sz="2000" b="1" dirty="0" smtClean="0"/>
              <a:t>Standard unqualified audit report </a:t>
            </a:r>
            <a:r>
              <a:rPr lang="en-US" sz="2000" dirty="0" smtClean="0"/>
              <a:t>- the </a:t>
            </a:r>
            <a:r>
              <a:rPr lang="en-US" sz="2000" b="1" dirty="0" smtClean="0"/>
              <a:t>most common type </a:t>
            </a:r>
            <a:r>
              <a:rPr lang="en-US" sz="2000" dirty="0" smtClean="0"/>
              <a:t>of audit report. It is used for more than 90 percent of all audit reports. US GAAS and ISA prescribe the use of </a:t>
            </a:r>
            <a:r>
              <a:rPr lang="en-US" sz="2000" b="1" dirty="0" smtClean="0"/>
              <a:t>three-paragraph form</a:t>
            </a:r>
            <a:r>
              <a:rPr lang="en-US" sz="2000" dirty="0" smtClean="0"/>
              <a:t>: introduction, scope, and opinion, where the final paragraph – opinion - states the auditor’s conclusion based on the results of the audit examination. This paragraph is so important that the entire audit report is frequently referred to as </a:t>
            </a:r>
            <a:r>
              <a:rPr lang="en-US" sz="2000" b="1" dirty="0" smtClean="0"/>
              <a:t>“the auditor’s </a:t>
            </a:r>
            <a:r>
              <a:rPr lang="en-US" sz="2000" b="1" dirty="0" smtClean="0"/>
              <a:t>opinion”.</a:t>
            </a:r>
            <a:r>
              <a:rPr lang="en-US" sz="2000" dirty="0" smtClean="0"/>
              <a:t> </a:t>
            </a:r>
            <a:r>
              <a:rPr lang="en-US" sz="2000" dirty="0" smtClean="0"/>
              <a:t>The opinion paragraph is stated as an </a:t>
            </a:r>
            <a:r>
              <a:rPr lang="en-US" sz="2000" b="1" dirty="0" smtClean="0"/>
              <a:t>opinion</a:t>
            </a:r>
            <a:r>
              <a:rPr lang="en-US" sz="2000" dirty="0" smtClean="0"/>
              <a:t> rather than as </a:t>
            </a:r>
            <a:r>
              <a:rPr lang="en-US" sz="2000" b="1" dirty="0" smtClean="0"/>
              <a:t>statement of absolute fact or a guarantee</a:t>
            </a:r>
            <a:r>
              <a:rPr lang="en-US" sz="2000" dirty="0" smtClean="0"/>
              <a:t>. The intent is to indicate that the conclusions are based on professional judgment. </a:t>
            </a:r>
          </a:p>
          <a:p>
            <a:r>
              <a:rPr lang="en-US" sz="2000" dirty="0" smtClean="0"/>
              <a:t>Conditions for standard unqualified audit report:</a:t>
            </a:r>
          </a:p>
          <a:p>
            <a:pPr marL="912813" lvl="0">
              <a:buFont typeface="Wingdings" pitchFamily="2" charset="2"/>
              <a:buChar char="q"/>
            </a:pPr>
            <a:r>
              <a:rPr lang="en-US" sz="2000" b="1" dirty="0" smtClean="0"/>
              <a:t>completeness</a:t>
            </a:r>
            <a:r>
              <a:rPr lang="en-US" sz="2000" dirty="0" smtClean="0"/>
              <a:t> - all statements (balance sheet, income statement, statement of change in equity and retained earnings, and statement of cash flows) are included in the financial statements.</a:t>
            </a:r>
          </a:p>
          <a:p>
            <a:pPr marL="912813" lvl="0">
              <a:buFont typeface="Wingdings" pitchFamily="2" charset="2"/>
              <a:buChar char="q"/>
            </a:pPr>
            <a:endParaRPr lang="en-US" sz="2000" dirty="0" smtClean="0"/>
          </a:p>
          <a:p>
            <a:endParaRPr lang="en-US" sz="2000" b="1" dirty="0" smtClean="0"/>
          </a:p>
          <a:p>
            <a:pPr marL="912813">
              <a:buNone/>
            </a:pPr>
            <a:endParaRPr lang="en-US" sz="2000" dirty="0" smtClean="0"/>
          </a:p>
          <a:p>
            <a:pPr marL="912813">
              <a:buFont typeface="Wingdings" pitchFamily="2" charset="2"/>
              <a:buChar char="q"/>
            </a:pPr>
            <a:endParaRPr lang="en-US" sz="2000" dirty="0" smtClean="0"/>
          </a:p>
          <a:p>
            <a:endParaRPr lang="en-US" sz="2000" dirty="0" smtClean="0"/>
          </a:p>
        </p:txBody>
      </p:sp>
      <p:sp>
        <p:nvSpPr>
          <p:cNvPr id="4" name="Дата 3"/>
          <p:cNvSpPr>
            <a:spLocks noGrp="1"/>
          </p:cNvSpPr>
          <p:nvPr>
            <p:ph type="dt" sz="half" idx="10"/>
          </p:nvPr>
        </p:nvSpPr>
        <p:spPr/>
        <p:txBody>
          <a:bodyPr/>
          <a:lstStyle/>
          <a:p>
            <a:pPr>
              <a:defRPr/>
            </a:pPr>
            <a:r>
              <a:rPr lang="en-US" altLang="en-US" dirty="0" smtClean="0"/>
              <a:t>Oct 5,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14</a:t>
            </a:fld>
            <a:endParaRPr lang="de-AT" altLang="en-US"/>
          </a:p>
        </p:txBody>
      </p:sp>
    </p:spTree>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Standard unqualified audit report</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447800"/>
            <a:ext cx="8229600" cy="4530725"/>
          </a:xfrm>
        </p:spPr>
        <p:txBody>
          <a:bodyPr/>
          <a:lstStyle/>
          <a:p>
            <a:pPr marL="912813">
              <a:buFont typeface="Wingdings" pitchFamily="2" charset="2"/>
              <a:buChar char="q"/>
            </a:pPr>
            <a:r>
              <a:rPr lang="en-US" sz="2000" b="1" dirty="0" smtClean="0"/>
              <a:t>compliance</a:t>
            </a:r>
            <a:r>
              <a:rPr lang="en-US" sz="2000" dirty="0" smtClean="0"/>
              <a:t> – US GAAS/SAS or ISA have been followed in all respects. This also means that adequate disclosures have been included in the footnotes and other parts of the financial statements. </a:t>
            </a:r>
          </a:p>
          <a:p>
            <a:pPr marL="912813">
              <a:buFont typeface="Wingdings" pitchFamily="2" charset="2"/>
              <a:buChar char="q"/>
            </a:pPr>
            <a:r>
              <a:rPr lang="en-US" sz="2000" b="1" dirty="0" smtClean="0"/>
              <a:t>pervasiveness of evidence </a:t>
            </a:r>
            <a:r>
              <a:rPr lang="en-US" sz="2000" dirty="0" smtClean="0"/>
              <a:t>– sufficient appropriate evidence has been accumulated and presented in auditor’s report.</a:t>
            </a:r>
          </a:p>
          <a:p>
            <a:pPr marL="912813">
              <a:buFont typeface="Wingdings" pitchFamily="2" charset="2"/>
              <a:buChar char="q"/>
            </a:pPr>
            <a:r>
              <a:rPr lang="en-US" sz="2000" dirty="0" smtClean="0"/>
              <a:t>there are </a:t>
            </a:r>
            <a:r>
              <a:rPr lang="en-US" sz="2000" b="1" dirty="0" smtClean="0"/>
              <a:t>no circumstances </a:t>
            </a:r>
            <a:r>
              <a:rPr lang="en-US" sz="2000" dirty="0" smtClean="0"/>
              <a:t>requiring the addition of an explanatory paragraph or modification of the wording of the report.</a:t>
            </a:r>
          </a:p>
          <a:p>
            <a:r>
              <a:rPr lang="en-US" sz="2000" dirty="0" smtClean="0"/>
              <a:t>The standard unqualified audit report is sometimes called </a:t>
            </a:r>
            <a:r>
              <a:rPr lang="en-US" sz="2000" b="1" dirty="0" smtClean="0"/>
              <a:t>a clean opinion</a:t>
            </a:r>
            <a:r>
              <a:rPr lang="en-US" sz="2000" dirty="0" smtClean="0"/>
              <a:t> because there are no circumstances requiring a qualification or modification of the auditor’s opinion. The standard unqualified report is the most common audit opinion. Sometimes circumstances beyond the client’s or auditor’s control prevent the issuance of a clean opinion. However, in most cases, companies make the appropriate changes to their accounting records to avoid a qualification or modification by the auditor.</a:t>
            </a:r>
          </a:p>
          <a:p>
            <a:pPr marL="912813">
              <a:buFont typeface="Wingdings" pitchFamily="2" charset="2"/>
              <a:buChar char="q"/>
            </a:pPr>
            <a:endParaRPr lang="en-US" sz="2000" dirty="0" smtClean="0"/>
          </a:p>
          <a:p>
            <a:pPr marL="912813" lvl="0">
              <a:buFont typeface="Wingdings" pitchFamily="2" charset="2"/>
              <a:buChar char="q"/>
            </a:pPr>
            <a:endParaRPr lang="en-US" sz="2000" dirty="0" smtClean="0"/>
          </a:p>
          <a:p>
            <a:endParaRPr lang="en-US" sz="2000" b="1" dirty="0" smtClean="0"/>
          </a:p>
          <a:p>
            <a:pPr marL="912813">
              <a:buNone/>
            </a:pPr>
            <a:endParaRPr lang="en-US" sz="2000" dirty="0" smtClean="0"/>
          </a:p>
          <a:p>
            <a:pPr marL="912813">
              <a:buFont typeface="Wingdings" pitchFamily="2" charset="2"/>
              <a:buChar char="q"/>
            </a:pPr>
            <a:endParaRPr lang="en-US" sz="2000" dirty="0" smtClean="0"/>
          </a:p>
          <a:p>
            <a:endParaRPr lang="en-US" sz="2000" dirty="0" smtClean="0"/>
          </a:p>
        </p:txBody>
      </p:sp>
      <p:sp>
        <p:nvSpPr>
          <p:cNvPr id="4" name="Дата 3"/>
          <p:cNvSpPr>
            <a:spLocks noGrp="1"/>
          </p:cNvSpPr>
          <p:nvPr>
            <p:ph type="dt" sz="half" idx="10"/>
          </p:nvPr>
        </p:nvSpPr>
        <p:spPr/>
        <p:txBody>
          <a:bodyPr/>
          <a:lstStyle/>
          <a:p>
            <a:pPr>
              <a:defRPr/>
            </a:pPr>
            <a:r>
              <a:rPr lang="en-US" altLang="en-US" dirty="0" smtClean="0"/>
              <a:t>Oct 5,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15</a:t>
            </a:fld>
            <a:endParaRPr lang="de-AT"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Extended and/or modified unqualified audit report</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489075"/>
            <a:ext cx="8229600" cy="5368925"/>
          </a:xfrm>
        </p:spPr>
        <p:txBody>
          <a:bodyPr/>
          <a:lstStyle/>
          <a:p>
            <a:r>
              <a:rPr lang="en-US" sz="2000" dirty="0" smtClean="0"/>
              <a:t>An auditor’s report is considered to be modified in the two different situations:</a:t>
            </a:r>
          </a:p>
          <a:p>
            <a:pPr marL="912813">
              <a:buFont typeface="Wingdings" pitchFamily="2" charset="2"/>
              <a:buChar char="q"/>
            </a:pPr>
            <a:r>
              <a:rPr lang="en-US" sz="2000" dirty="0" smtClean="0"/>
              <a:t>matters that </a:t>
            </a:r>
            <a:r>
              <a:rPr lang="en-US" sz="2000" b="1" dirty="0" smtClean="0"/>
              <a:t>do not affect the auditor’s opinion </a:t>
            </a:r>
            <a:r>
              <a:rPr lang="en-US" sz="2000" dirty="0" smtClean="0"/>
              <a:t>(which would mean adding of matter paragraph =&gt; issue of unqualified audit report with explanatory notes and/or modified wording)</a:t>
            </a:r>
          </a:p>
          <a:p>
            <a:pPr marL="912813">
              <a:buFont typeface="Wingdings" pitchFamily="2" charset="2"/>
              <a:buChar char="q"/>
            </a:pPr>
            <a:r>
              <a:rPr lang="en-US" sz="2000" dirty="0" smtClean="0"/>
              <a:t>matters that </a:t>
            </a:r>
            <a:r>
              <a:rPr lang="en-US" sz="2000" b="1" dirty="0" smtClean="0"/>
              <a:t>do affect the auditor’s opinion </a:t>
            </a:r>
            <a:r>
              <a:rPr lang="en-US" sz="2000" dirty="0" smtClean="0"/>
              <a:t>(instances that call for either: (a) qualified opinion, (b) disclaimer of opinion, or (c) adverse opinion).</a:t>
            </a:r>
          </a:p>
          <a:p>
            <a:r>
              <a:rPr lang="en-US" sz="2000" b="1" dirty="0" smtClean="0"/>
              <a:t>Causes of addition of an explanatory paragraph </a:t>
            </a:r>
            <a:r>
              <a:rPr lang="en-US" sz="2000" dirty="0" smtClean="0"/>
              <a:t>or a </a:t>
            </a:r>
            <a:r>
              <a:rPr lang="en-US" sz="2000" b="1" dirty="0" smtClean="0"/>
              <a:t>modification</a:t>
            </a:r>
            <a:r>
              <a:rPr lang="en-US" sz="2000" dirty="0" smtClean="0"/>
              <a:t> in the wording of the standard unqualified report:</a:t>
            </a:r>
          </a:p>
          <a:p>
            <a:pPr marL="912813">
              <a:buFont typeface="Wingdings" pitchFamily="2" charset="2"/>
              <a:buChar char="q"/>
            </a:pPr>
            <a:r>
              <a:rPr lang="en-US" sz="2000" b="1" dirty="0" smtClean="0"/>
              <a:t>Lack </a:t>
            </a:r>
            <a:r>
              <a:rPr lang="en-US" sz="2000" dirty="0" smtClean="0"/>
              <a:t>of consistent </a:t>
            </a:r>
            <a:r>
              <a:rPr lang="en-US" sz="2000" b="1" dirty="0" smtClean="0"/>
              <a:t>application of US </a:t>
            </a:r>
            <a:r>
              <a:rPr lang="en-US" sz="2000" b="1" dirty="0" smtClean="0"/>
              <a:t>GAAP </a:t>
            </a:r>
            <a:r>
              <a:rPr lang="en-US" sz="2000" b="1" dirty="0" smtClean="0"/>
              <a:t>or </a:t>
            </a:r>
            <a:r>
              <a:rPr lang="en-US" sz="2000" b="1" dirty="0" smtClean="0"/>
              <a:t>IFRS</a:t>
            </a:r>
            <a:endParaRPr lang="en-US" sz="2000" b="1" dirty="0" smtClean="0"/>
          </a:p>
          <a:p>
            <a:pPr marL="912813">
              <a:buFont typeface="Wingdings" pitchFamily="2" charset="2"/>
              <a:buChar char="q"/>
            </a:pPr>
            <a:r>
              <a:rPr lang="en-US" sz="2000" dirty="0" smtClean="0"/>
              <a:t>Substantial </a:t>
            </a:r>
            <a:r>
              <a:rPr lang="en-US" sz="2000" b="1" dirty="0" smtClean="0"/>
              <a:t>doubt about going concern</a:t>
            </a:r>
          </a:p>
          <a:p>
            <a:pPr marL="912813">
              <a:buFont typeface="Wingdings" pitchFamily="2" charset="2"/>
              <a:buChar char="q"/>
            </a:pPr>
            <a:r>
              <a:rPr lang="en-US" sz="2000" dirty="0" smtClean="0"/>
              <a:t>Auditor agrees with a </a:t>
            </a:r>
            <a:r>
              <a:rPr lang="en-US" sz="2000" b="1" dirty="0" smtClean="0"/>
              <a:t>departure from promulgated accounting principles</a:t>
            </a:r>
          </a:p>
          <a:p>
            <a:pPr marL="912813">
              <a:buFont typeface="Wingdings" pitchFamily="2" charset="2"/>
              <a:buChar char="q"/>
            </a:pPr>
            <a:r>
              <a:rPr lang="en-US" sz="2000" b="1" dirty="0" smtClean="0"/>
              <a:t>Emphasis of a matter</a:t>
            </a:r>
          </a:p>
          <a:p>
            <a:pPr marL="912813">
              <a:buFont typeface="Wingdings" pitchFamily="2" charset="2"/>
              <a:buChar char="q"/>
            </a:pPr>
            <a:r>
              <a:rPr lang="en-US" sz="2000" dirty="0" smtClean="0"/>
              <a:t>Reports involving </a:t>
            </a:r>
            <a:r>
              <a:rPr lang="en-US" sz="2000" b="1" dirty="0" smtClean="0"/>
              <a:t>other auditors or experts</a:t>
            </a:r>
          </a:p>
          <a:p>
            <a:endParaRPr lang="en-US" sz="2000" dirty="0" smtClean="0"/>
          </a:p>
          <a:p>
            <a:endParaRPr lang="en-US" sz="2000" b="1" dirty="0" smtClean="0"/>
          </a:p>
          <a:p>
            <a:pPr marL="912813">
              <a:buNone/>
            </a:pPr>
            <a:endParaRPr lang="en-US" sz="2000" dirty="0" smtClean="0"/>
          </a:p>
          <a:p>
            <a:pPr marL="912813">
              <a:buFont typeface="Wingdings" pitchFamily="2" charset="2"/>
              <a:buChar char="q"/>
            </a:pPr>
            <a:endParaRPr lang="en-US" sz="2000" dirty="0" smtClean="0"/>
          </a:p>
          <a:p>
            <a:endParaRPr lang="en-US" sz="2000" dirty="0" smtClean="0"/>
          </a:p>
        </p:txBody>
      </p:sp>
      <p:sp>
        <p:nvSpPr>
          <p:cNvPr id="4" name="Дата 3"/>
          <p:cNvSpPr>
            <a:spLocks noGrp="1"/>
          </p:cNvSpPr>
          <p:nvPr>
            <p:ph type="dt" sz="half" idx="10"/>
          </p:nvPr>
        </p:nvSpPr>
        <p:spPr/>
        <p:txBody>
          <a:bodyPr/>
          <a:lstStyle/>
          <a:p>
            <a:pPr>
              <a:defRPr/>
            </a:pPr>
            <a:r>
              <a:rPr lang="en-US" altLang="en-US" dirty="0" smtClean="0"/>
              <a:t>Oct 5,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16</a:t>
            </a:fld>
            <a:endParaRPr lang="de-AT" alt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7813"/>
            <a:ext cx="8229600" cy="1169987"/>
          </a:xfrm>
        </p:spPr>
        <p:txBody>
          <a:bodyPr/>
          <a:lstStyle/>
          <a:p>
            <a:r>
              <a:rPr lang="en-US" sz="4000" dirty="0" smtClean="0">
                <a:latin typeface="Verdana" pitchFamily="34" charset="0"/>
                <a:ea typeface="Verdana" pitchFamily="34" charset="0"/>
                <a:cs typeface="Verdana" pitchFamily="34" charset="0"/>
              </a:rPr>
              <a:t>Departures from unqualified audit report</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412875"/>
            <a:ext cx="8229600" cy="4530725"/>
          </a:xfrm>
        </p:spPr>
        <p:txBody>
          <a:bodyPr/>
          <a:lstStyle/>
          <a:p>
            <a:r>
              <a:rPr lang="en-US" sz="2000" b="1" dirty="0" smtClean="0"/>
              <a:t>Conditions requiring departures </a:t>
            </a:r>
            <a:r>
              <a:rPr lang="en-US" sz="2000" dirty="0" smtClean="0"/>
              <a:t>(matters that do affect the auditor’s opinion): </a:t>
            </a:r>
          </a:p>
          <a:p>
            <a:pPr marL="912813">
              <a:buFont typeface="Wingdings" pitchFamily="2" charset="2"/>
              <a:buChar char="q"/>
            </a:pPr>
            <a:r>
              <a:rPr lang="en-US" sz="2000" dirty="0" smtClean="0"/>
              <a:t>Scope of the audit has been restricted (</a:t>
            </a:r>
            <a:r>
              <a:rPr lang="en-US" sz="2000" b="1" dirty="0" smtClean="0"/>
              <a:t>scope limitation</a:t>
            </a:r>
            <a:r>
              <a:rPr lang="en-US" sz="2000" dirty="0" smtClean="0"/>
              <a:t>) </a:t>
            </a:r>
          </a:p>
          <a:p>
            <a:pPr marL="912813">
              <a:buFont typeface="Wingdings" pitchFamily="2" charset="2"/>
              <a:buChar char="q"/>
            </a:pPr>
            <a:r>
              <a:rPr lang="en-US" sz="2000" dirty="0" smtClean="0"/>
              <a:t>Financial statements have not been prepared in US GAAP or </a:t>
            </a:r>
            <a:r>
              <a:rPr lang="en-US" sz="2000" dirty="0" smtClean="0"/>
              <a:t>IFRS (</a:t>
            </a:r>
            <a:r>
              <a:rPr lang="en-US" sz="2000" b="1" dirty="0" smtClean="0"/>
              <a:t>US GAAP/IFRS limitation</a:t>
            </a:r>
            <a:r>
              <a:rPr lang="en-US" sz="2000" dirty="0" smtClean="0"/>
              <a:t>)</a:t>
            </a:r>
            <a:endParaRPr lang="en-US" sz="2000" dirty="0" smtClean="0"/>
          </a:p>
          <a:p>
            <a:pPr marL="912813">
              <a:buFont typeface="Wingdings" pitchFamily="2" charset="2"/>
              <a:buChar char="q"/>
            </a:pPr>
            <a:r>
              <a:rPr lang="en-US" sz="2000" dirty="0" smtClean="0"/>
              <a:t>Auditor is not </a:t>
            </a:r>
            <a:r>
              <a:rPr lang="en-US" sz="2000" dirty="0" smtClean="0"/>
              <a:t>independent (</a:t>
            </a:r>
            <a:r>
              <a:rPr lang="en-US" sz="2000" b="1" dirty="0" smtClean="0"/>
              <a:t>independence limitation</a:t>
            </a:r>
            <a:r>
              <a:rPr lang="en-US" sz="2000" dirty="0" smtClean="0"/>
              <a:t>) </a:t>
            </a:r>
            <a:endParaRPr lang="en-US" sz="2000" dirty="0" smtClean="0"/>
          </a:p>
          <a:p>
            <a:r>
              <a:rPr lang="en-US" sz="2000" b="1" dirty="0" smtClean="0"/>
              <a:t>Materiality (extra condition)</a:t>
            </a:r>
            <a:r>
              <a:rPr lang="en-US" sz="2000" dirty="0" smtClean="0"/>
              <a:t> - materiality is an essential consideration in determining the appropriate type of report for a given set of circumstances. For example, if a misstatement is </a:t>
            </a:r>
            <a:r>
              <a:rPr lang="en-US" sz="2000" b="1" dirty="0" smtClean="0"/>
              <a:t>immaterial</a:t>
            </a:r>
            <a:r>
              <a:rPr lang="en-US" sz="2000" dirty="0" smtClean="0"/>
              <a:t> relative to the financial statements, it is appropriate to issue an </a:t>
            </a:r>
            <a:r>
              <a:rPr lang="en-US" sz="2000" b="1" dirty="0" smtClean="0"/>
              <a:t>unqualified </a:t>
            </a:r>
            <a:r>
              <a:rPr lang="en-US" sz="2000" b="1" dirty="0" smtClean="0"/>
              <a:t>report</a:t>
            </a:r>
            <a:r>
              <a:rPr lang="en-US" sz="2000" dirty="0" smtClean="0"/>
              <a:t>. The situation is totally different when the amounts are of such significance that the financial statements are </a:t>
            </a:r>
            <a:r>
              <a:rPr lang="en-US" sz="2000" b="1" dirty="0" smtClean="0"/>
              <a:t>materially</a:t>
            </a:r>
            <a:r>
              <a:rPr lang="en-US" sz="2000" dirty="0" smtClean="0"/>
              <a:t> affected as a whole. In these circumstances, it is necessary to issue a </a:t>
            </a:r>
            <a:r>
              <a:rPr lang="en-US" sz="2000" b="1" dirty="0" smtClean="0"/>
              <a:t>disclaimer of opinion or an adverse opinion</a:t>
            </a:r>
            <a:r>
              <a:rPr lang="en-US" sz="2000" dirty="0" smtClean="0"/>
              <a:t>, depending on whether a scope limitation or GAAP departure is involved. In situations of </a:t>
            </a:r>
            <a:r>
              <a:rPr lang="en-US" sz="2000" b="1" dirty="0" smtClean="0"/>
              <a:t>lesser materiality</a:t>
            </a:r>
            <a:r>
              <a:rPr lang="en-US" sz="2000" dirty="0" smtClean="0"/>
              <a:t>, a </a:t>
            </a:r>
            <a:r>
              <a:rPr lang="en-US" sz="2000" b="1" dirty="0" smtClean="0"/>
              <a:t>qualified opinion </a:t>
            </a:r>
            <a:r>
              <a:rPr lang="en-US" sz="2000" dirty="0" smtClean="0"/>
              <a:t>is appropriate.</a:t>
            </a:r>
          </a:p>
          <a:p>
            <a:endParaRPr lang="en-US" sz="2000" dirty="0" smtClean="0"/>
          </a:p>
          <a:p>
            <a:pPr marL="912813">
              <a:buFont typeface="Wingdings" pitchFamily="2" charset="2"/>
              <a:buChar char="q"/>
            </a:pPr>
            <a:endParaRPr lang="en-US" sz="2000" dirty="0" smtClean="0"/>
          </a:p>
          <a:p>
            <a:endParaRPr lang="en-US" sz="2000" dirty="0" smtClean="0"/>
          </a:p>
        </p:txBody>
      </p:sp>
      <p:sp>
        <p:nvSpPr>
          <p:cNvPr id="4" name="Дата 3"/>
          <p:cNvSpPr>
            <a:spLocks noGrp="1"/>
          </p:cNvSpPr>
          <p:nvPr>
            <p:ph type="dt" sz="half" idx="10"/>
          </p:nvPr>
        </p:nvSpPr>
        <p:spPr/>
        <p:txBody>
          <a:bodyPr/>
          <a:lstStyle/>
          <a:p>
            <a:pPr>
              <a:defRPr/>
            </a:pPr>
            <a:r>
              <a:rPr lang="en-US" altLang="en-US" dirty="0" smtClean="0"/>
              <a:t>Oct 5,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17</a:t>
            </a:fld>
            <a:endParaRPr lang="de-AT"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7813"/>
            <a:ext cx="8229600" cy="1169987"/>
          </a:xfrm>
        </p:spPr>
        <p:txBody>
          <a:bodyPr/>
          <a:lstStyle/>
          <a:p>
            <a:r>
              <a:rPr lang="en-US" sz="4000" dirty="0" smtClean="0">
                <a:latin typeface="Verdana" pitchFamily="34" charset="0"/>
                <a:ea typeface="Verdana" pitchFamily="34" charset="0"/>
                <a:cs typeface="Verdana" pitchFamily="34" charset="0"/>
              </a:rPr>
              <a:t>Decision-making process about type of audit report</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641475"/>
            <a:ext cx="8229600" cy="4530725"/>
          </a:xfrm>
        </p:spPr>
        <p:txBody>
          <a:bodyPr/>
          <a:lstStyle/>
          <a:p>
            <a:r>
              <a:rPr lang="en-US" sz="2000" dirty="0" smtClean="0"/>
              <a:t>Making decision about </a:t>
            </a:r>
            <a:r>
              <a:rPr lang="en-US" sz="2000" b="1" dirty="0" smtClean="0"/>
              <a:t>type of audit reports</a:t>
            </a:r>
            <a:r>
              <a:rPr lang="en-US" sz="2000" dirty="0" smtClean="0"/>
              <a:t>:</a:t>
            </a:r>
          </a:p>
          <a:p>
            <a:pPr marL="912813">
              <a:buFont typeface="Wingdings" pitchFamily="2" charset="2"/>
              <a:buChar char="q"/>
            </a:pPr>
            <a:r>
              <a:rPr lang="en-US" sz="2000" dirty="0" smtClean="0"/>
              <a:t>Deciding whether any </a:t>
            </a:r>
            <a:r>
              <a:rPr lang="en-US" sz="2000" b="1" dirty="0" smtClean="0"/>
              <a:t>condition</a:t>
            </a:r>
            <a:r>
              <a:rPr lang="en-US" sz="2000" dirty="0" smtClean="0"/>
              <a:t> exists requiring a departure from a standard unqualified report</a:t>
            </a:r>
          </a:p>
          <a:p>
            <a:pPr marL="912813">
              <a:buFont typeface="Wingdings" pitchFamily="2" charset="2"/>
              <a:buChar char="q"/>
            </a:pPr>
            <a:r>
              <a:rPr lang="en-US" sz="2000" dirty="0" smtClean="0"/>
              <a:t>Deciding about </a:t>
            </a:r>
            <a:r>
              <a:rPr lang="en-US" sz="2000" b="1" dirty="0" smtClean="0"/>
              <a:t>materiality level </a:t>
            </a:r>
            <a:r>
              <a:rPr lang="en-US" sz="2000" dirty="0" smtClean="0"/>
              <a:t>for each condition</a:t>
            </a:r>
          </a:p>
          <a:p>
            <a:pPr marL="912813">
              <a:buFont typeface="Wingdings" pitchFamily="2" charset="2"/>
              <a:buChar char="q"/>
            </a:pPr>
            <a:r>
              <a:rPr lang="en-US" sz="2000" dirty="0" smtClean="0"/>
              <a:t>Deciding about the </a:t>
            </a:r>
            <a:r>
              <a:rPr lang="en-US" sz="2000" b="1" dirty="0" smtClean="0"/>
              <a:t>appropriate type </a:t>
            </a:r>
            <a:r>
              <a:rPr lang="en-US" sz="2000" dirty="0" smtClean="0"/>
              <a:t>of report for the condition, given the determined materiality level</a:t>
            </a:r>
          </a:p>
          <a:p>
            <a:pPr marL="912813">
              <a:buFont typeface="Wingdings" pitchFamily="2" charset="2"/>
              <a:buChar char="q"/>
            </a:pPr>
            <a:r>
              <a:rPr lang="en-US" sz="2000" b="1" dirty="0" smtClean="0"/>
              <a:t>Writing </a:t>
            </a:r>
            <a:r>
              <a:rPr lang="en-US" sz="2000" dirty="0" smtClean="0"/>
              <a:t>of audit report</a:t>
            </a:r>
          </a:p>
          <a:p>
            <a:endParaRPr lang="en-US" sz="2000" dirty="0" smtClean="0"/>
          </a:p>
        </p:txBody>
      </p:sp>
      <p:sp>
        <p:nvSpPr>
          <p:cNvPr id="4" name="Дата 3"/>
          <p:cNvSpPr>
            <a:spLocks noGrp="1"/>
          </p:cNvSpPr>
          <p:nvPr>
            <p:ph type="dt" sz="half" idx="10"/>
          </p:nvPr>
        </p:nvSpPr>
        <p:spPr/>
        <p:txBody>
          <a:bodyPr/>
          <a:lstStyle/>
          <a:p>
            <a:pPr>
              <a:defRPr/>
            </a:pPr>
            <a:r>
              <a:rPr lang="en-US" altLang="en-US" dirty="0" smtClean="0"/>
              <a:t>Oct 5,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18</a:t>
            </a:fld>
            <a:endParaRPr lang="de-AT" alt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Qualified audit report (opinion)</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184275"/>
            <a:ext cx="8229600" cy="4530725"/>
          </a:xfrm>
        </p:spPr>
        <p:txBody>
          <a:bodyPr/>
          <a:lstStyle/>
          <a:p>
            <a:pPr lvl="0"/>
            <a:r>
              <a:rPr lang="en-US" sz="2000" b="1" dirty="0" smtClean="0"/>
              <a:t>Qualified opinion report </a:t>
            </a:r>
            <a:r>
              <a:rPr lang="en-US" sz="2000" dirty="0" smtClean="0"/>
              <a:t>- can result from a </a:t>
            </a:r>
            <a:r>
              <a:rPr lang="en-US" sz="2000" b="1" dirty="0" smtClean="0"/>
              <a:t>limitation on the scope </a:t>
            </a:r>
            <a:r>
              <a:rPr lang="en-US" sz="2000" dirty="0" smtClean="0"/>
              <a:t>of the audit or </a:t>
            </a:r>
            <a:r>
              <a:rPr lang="en-US" sz="2000" b="1" dirty="0" smtClean="0"/>
              <a:t>failure to follow US GAAP or IFRS</a:t>
            </a:r>
            <a:r>
              <a:rPr lang="en-US" sz="2000" dirty="0" smtClean="0"/>
              <a:t>. A qualified opinion report can be used only when the auditor concludes that the </a:t>
            </a:r>
            <a:r>
              <a:rPr lang="en-US" sz="2000" b="1" dirty="0" smtClean="0"/>
              <a:t>overall financial statements are fairly stated </a:t>
            </a:r>
            <a:r>
              <a:rPr lang="en-US" sz="2000" dirty="0" smtClean="0"/>
              <a:t>(a disclaimer or an adverse report must be used if the auditor believes that the condition being reported on is highly material) Therefore, the qualified opinion is considered </a:t>
            </a:r>
            <a:r>
              <a:rPr lang="en-US" sz="2000" b="1" dirty="0" smtClean="0"/>
              <a:t>the least severe type of departure </a:t>
            </a:r>
            <a:r>
              <a:rPr lang="en-US" sz="2000" dirty="0" smtClean="0"/>
              <a:t>from an unqualified report.</a:t>
            </a:r>
          </a:p>
          <a:p>
            <a:r>
              <a:rPr lang="en-US" sz="2000" dirty="0" smtClean="0"/>
              <a:t>A qualified report can take the form of </a:t>
            </a:r>
            <a:r>
              <a:rPr lang="en-US" sz="2000" b="1" dirty="0" smtClean="0"/>
              <a:t>a qualification of both the scope and the opinion</a:t>
            </a:r>
            <a:r>
              <a:rPr lang="en-US" sz="2000" dirty="0" smtClean="0"/>
              <a:t> or of the </a:t>
            </a:r>
            <a:r>
              <a:rPr lang="en-US" sz="2000" b="1" dirty="0" smtClean="0"/>
              <a:t>opinion alone</a:t>
            </a:r>
            <a:r>
              <a:rPr lang="en-US" sz="2000" dirty="0" smtClean="0"/>
              <a:t>. A scope and opinion qualification can be issued only when the auditor has been unable to </a:t>
            </a:r>
            <a:r>
              <a:rPr lang="en-US" sz="2000" b="1" dirty="0" smtClean="0"/>
              <a:t>accumulate all of the evidence </a:t>
            </a:r>
            <a:r>
              <a:rPr lang="en-US" sz="2000" dirty="0" smtClean="0"/>
              <a:t>required by generally accepted auditing standards. Therefore, this type of qualification is used when the auditor’s scope has been restricted by the client or when circumstances exist that prevent the auditor from conducting a complete audit. The use of a qualification of the opinion alone is restricted to situations in which the</a:t>
            </a:r>
            <a:r>
              <a:rPr lang="en-US" sz="2000" b="1" dirty="0" smtClean="0"/>
              <a:t> financial statements are not stated in accordance with </a:t>
            </a:r>
            <a:r>
              <a:rPr lang="en-US" sz="2000" b="1" dirty="0" smtClean="0"/>
              <a:t>US GAAP/IFRS</a:t>
            </a:r>
            <a:r>
              <a:rPr lang="en-US" sz="2000" dirty="0" smtClean="0"/>
              <a:t>.</a:t>
            </a:r>
            <a:endParaRPr lang="en-US" sz="2000" dirty="0" smtClean="0"/>
          </a:p>
          <a:p>
            <a:endParaRPr lang="en-US" sz="2000" b="1" dirty="0" smtClean="0"/>
          </a:p>
          <a:p>
            <a:pPr marL="912813">
              <a:buFont typeface="Wingdings" pitchFamily="2" charset="2"/>
              <a:buChar char="q"/>
            </a:pPr>
            <a:r>
              <a:rPr lang="en-US" sz="2000" dirty="0" smtClean="0"/>
              <a:t>…</a:t>
            </a:r>
          </a:p>
          <a:p>
            <a:pPr marL="912813">
              <a:buFont typeface="Wingdings" pitchFamily="2" charset="2"/>
              <a:buChar char="q"/>
            </a:pPr>
            <a:endParaRPr lang="en-US" sz="2000" dirty="0" smtClean="0"/>
          </a:p>
          <a:p>
            <a:endParaRPr lang="en-US" sz="2000" dirty="0" smtClean="0"/>
          </a:p>
        </p:txBody>
      </p:sp>
      <p:sp>
        <p:nvSpPr>
          <p:cNvPr id="4" name="Дата 3"/>
          <p:cNvSpPr>
            <a:spLocks noGrp="1"/>
          </p:cNvSpPr>
          <p:nvPr>
            <p:ph type="dt" sz="half" idx="10"/>
          </p:nvPr>
        </p:nvSpPr>
        <p:spPr/>
        <p:txBody>
          <a:bodyPr/>
          <a:lstStyle/>
          <a:p>
            <a:pPr>
              <a:defRPr/>
            </a:pPr>
            <a:r>
              <a:rPr lang="en-US" altLang="en-US" dirty="0" smtClean="0"/>
              <a:t>Oct 5,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19</a:t>
            </a:fld>
            <a:endParaRPr lang="de-AT"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rPr>
              <a:t>Content</a:t>
            </a:r>
            <a:endParaRPr lang="en-US" sz="4000" dirty="0"/>
          </a:p>
        </p:txBody>
      </p:sp>
      <p:sp>
        <p:nvSpPr>
          <p:cNvPr id="3" name="Содержимое 2"/>
          <p:cNvSpPr>
            <a:spLocks noGrp="1"/>
          </p:cNvSpPr>
          <p:nvPr>
            <p:ph idx="1"/>
          </p:nvPr>
        </p:nvSpPr>
        <p:spPr/>
        <p:txBody>
          <a:bodyPr/>
          <a:lstStyle/>
          <a:p>
            <a:r>
              <a:rPr lang="en-US" sz="2000" dirty="0" smtClean="0"/>
              <a:t>CPA </a:t>
            </a:r>
          </a:p>
          <a:p>
            <a:r>
              <a:rPr lang="en-US" sz="2000" dirty="0" smtClean="0"/>
              <a:t>Assurance and other services </a:t>
            </a:r>
          </a:p>
          <a:p>
            <a:r>
              <a:rPr lang="en-US" sz="2000" dirty="0" smtClean="0"/>
              <a:t>Audit process and auditor reports</a:t>
            </a:r>
          </a:p>
          <a:p>
            <a:r>
              <a:rPr lang="en-US" sz="2000" dirty="0" smtClean="0"/>
              <a:t>Recommended reading</a:t>
            </a:r>
          </a:p>
          <a:p>
            <a:endParaRPr lang="en-US" dirty="0"/>
          </a:p>
        </p:txBody>
      </p:sp>
      <p:sp>
        <p:nvSpPr>
          <p:cNvPr id="4" name="Дата 3"/>
          <p:cNvSpPr>
            <a:spLocks noGrp="1"/>
          </p:cNvSpPr>
          <p:nvPr>
            <p:ph type="dt" sz="half" idx="10"/>
          </p:nvPr>
        </p:nvSpPr>
        <p:spPr/>
        <p:txBody>
          <a:bodyPr/>
          <a:lstStyle/>
          <a:p>
            <a:pPr>
              <a:defRPr/>
            </a:pPr>
            <a:r>
              <a:rPr lang="en-US" altLang="en-US" dirty="0" smtClean="0"/>
              <a:t>Oct 5,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a:t>
            </a:fld>
            <a:endParaRPr lang="de-AT"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Adverse audit report (opinion)</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pPr lvl="0"/>
            <a:r>
              <a:rPr lang="en-US" sz="2000" b="1" dirty="0" smtClean="0"/>
              <a:t>An adverse opinion </a:t>
            </a:r>
            <a:r>
              <a:rPr lang="en-US" sz="2000" dirty="0" smtClean="0"/>
              <a:t>- is used only when the auditor believes that the </a:t>
            </a:r>
            <a:r>
              <a:rPr lang="en-US" sz="2000" b="1" dirty="0" smtClean="0"/>
              <a:t>overall financial statements are so materially misstated or misleading</a:t>
            </a:r>
            <a:r>
              <a:rPr lang="en-US" sz="2000" dirty="0" smtClean="0"/>
              <a:t> that they </a:t>
            </a:r>
            <a:r>
              <a:rPr lang="en-US" sz="2000" b="1" dirty="0" smtClean="0"/>
              <a:t>do not present fairly the financial position or results of operations and cash flows in conformity with </a:t>
            </a:r>
            <a:r>
              <a:rPr lang="en-US" sz="2000" b="1" dirty="0" smtClean="0"/>
              <a:t>US GAAP/IFRS</a:t>
            </a:r>
            <a:r>
              <a:rPr lang="en-US" sz="2000" dirty="0" smtClean="0"/>
              <a:t>. </a:t>
            </a:r>
            <a:r>
              <a:rPr lang="en-US" sz="2000" dirty="0" smtClean="0"/>
              <a:t>The adverse opinion report can arise only when the auditor has knowledge, after an adequate investigation, of the </a:t>
            </a:r>
            <a:r>
              <a:rPr lang="en-US" sz="2000" b="1" dirty="0" smtClean="0"/>
              <a:t>absence of conformity</a:t>
            </a:r>
            <a:r>
              <a:rPr lang="en-US" sz="2000" dirty="0" smtClean="0"/>
              <a:t>. This is uncommon and thus the adverse opinion is rarely used.</a:t>
            </a:r>
          </a:p>
          <a:p>
            <a:pPr marL="912813">
              <a:buNone/>
            </a:pPr>
            <a:endParaRPr lang="en-US" sz="2000" dirty="0" smtClean="0"/>
          </a:p>
          <a:p>
            <a:endParaRPr lang="en-US" sz="2000" dirty="0" smtClean="0"/>
          </a:p>
        </p:txBody>
      </p:sp>
      <p:sp>
        <p:nvSpPr>
          <p:cNvPr id="4" name="Дата 3"/>
          <p:cNvSpPr>
            <a:spLocks noGrp="1"/>
          </p:cNvSpPr>
          <p:nvPr>
            <p:ph type="dt" sz="half" idx="10"/>
          </p:nvPr>
        </p:nvSpPr>
        <p:spPr/>
        <p:txBody>
          <a:bodyPr/>
          <a:lstStyle/>
          <a:p>
            <a:pPr>
              <a:defRPr/>
            </a:pPr>
            <a:r>
              <a:rPr lang="en-US" altLang="en-US" dirty="0" smtClean="0"/>
              <a:t>Oct 5,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20</a:t>
            </a:fld>
            <a:endParaRPr lang="de-AT" alt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Disclaimer</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600200"/>
            <a:ext cx="8229600" cy="5257800"/>
          </a:xfrm>
        </p:spPr>
        <p:txBody>
          <a:bodyPr/>
          <a:lstStyle/>
          <a:p>
            <a:pPr lvl="0"/>
            <a:r>
              <a:rPr lang="en-US" sz="2000" b="1" dirty="0" smtClean="0"/>
              <a:t>A disclaimer of opinion </a:t>
            </a:r>
            <a:r>
              <a:rPr lang="en-US" sz="2000" dirty="0" smtClean="0"/>
              <a:t>- is issued when the auditor has been unable to satisfy himself or herself that </a:t>
            </a:r>
            <a:r>
              <a:rPr lang="en-US" sz="2000" b="1" dirty="0" smtClean="0"/>
              <a:t>the overall financial statements are fairly presented.</a:t>
            </a:r>
            <a:r>
              <a:rPr lang="en-US" sz="2000" dirty="0" smtClean="0"/>
              <a:t> The necessity for disclaiming an opinion may arise because of a </a:t>
            </a:r>
            <a:r>
              <a:rPr lang="en-US" sz="2000" b="1" dirty="0" smtClean="0"/>
              <a:t>severe limitation on the scope of the audit or a </a:t>
            </a:r>
            <a:r>
              <a:rPr lang="en-US" sz="2000" b="1" dirty="0" err="1" smtClean="0"/>
              <a:t>nonindependent</a:t>
            </a:r>
            <a:r>
              <a:rPr lang="en-US" sz="2000" b="1" dirty="0" smtClean="0"/>
              <a:t> relationship</a:t>
            </a:r>
            <a:r>
              <a:rPr lang="en-US" sz="2000" dirty="0" smtClean="0"/>
              <a:t> under the Code of Professional Conduct (AISPA or IFAC) between the auditor and the client. Either of these situations prevents the auditor from expressing an opinion on the financial statements as a whole. The auditor also has the </a:t>
            </a:r>
            <a:r>
              <a:rPr lang="en-US" sz="2000" b="1" dirty="0" smtClean="0"/>
              <a:t>option to issue a disclaimer of opinion for a going concern problem.</a:t>
            </a:r>
          </a:p>
          <a:p>
            <a:r>
              <a:rPr lang="en-US" sz="2000" dirty="0" smtClean="0"/>
              <a:t>The disclaimer is distinguished from an adverse opinion in that it can </a:t>
            </a:r>
            <a:r>
              <a:rPr lang="en-US" sz="2000" b="1" dirty="0" smtClean="0"/>
              <a:t>arise only from a lack of knowledge by the auditor</a:t>
            </a:r>
            <a:r>
              <a:rPr lang="en-US" sz="2000" dirty="0" smtClean="0"/>
              <a:t>, whereas to express an adverse opinion, the auditor must have knowledge that the financial statements are not fairly stated. Both disclaimers and adverse opinions are used only when the </a:t>
            </a:r>
            <a:r>
              <a:rPr lang="en-US" sz="2000" b="1" dirty="0" smtClean="0"/>
              <a:t>condition is highly material.</a:t>
            </a:r>
          </a:p>
          <a:p>
            <a:endParaRPr lang="en-US" sz="2000" b="1" dirty="0" smtClean="0"/>
          </a:p>
          <a:p>
            <a:pPr marL="912813">
              <a:buFont typeface="Wingdings" pitchFamily="2" charset="2"/>
              <a:buChar char="q"/>
            </a:pPr>
            <a:r>
              <a:rPr lang="en-US" sz="2000" dirty="0" smtClean="0"/>
              <a:t>…</a:t>
            </a:r>
          </a:p>
          <a:p>
            <a:pPr marL="912813">
              <a:buFont typeface="Wingdings" pitchFamily="2" charset="2"/>
              <a:buChar char="q"/>
            </a:pPr>
            <a:endParaRPr lang="en-US" sz="2000" dirty="0" smtClean="0"/>
          </a:p>
          <a:p>
            <a:endParaRPr lang="en-US" sz="2000" dirty="0" smtClean="0"/>
          </a:p>
        </p:txBody>
      </p:sp>
      <p:sp>
        <p:nvSpPr>
          <p:cNvPr id="4" name="Дата 3"/>
          <p:cNvSpPr>
            <a:spLocks noGrp="1"/>
          </p:cNvSpPr>
          <p:nvPr>
            <p:ph type="dt" sz="half" idx="10"/>
          </p:nvPr>
        </p:nvSpPr>
        <p:spPr/>
        <p:txBody>
          <a:bodyPr/>
          <a:lstStyle/>
          <a:p>
            <a:pPr>
              <a:defRPr/>
            </a:pPr>
            <a:r>
              <a:rPr lang="en-US" altLang="en-US" dirty="0" smtClean="0"/>
              <a:t>Oct 5,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21</a:t>
            </a:fld>
            <a:endParaRPr lang="de-AT" alt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Recommended reading</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r>
              <a:rPr lang="en-US" sz="2000" dirty="0" err="1" smtClean="0"/>
              <a:t>Arens</a:t>
            </a:r>
            <a:r>
              <a:rPr lang="en-US" sz="2000" dirty="0" smtClean="0"/>
              <a:t> et al. (2015) – chosen chapters will be uploaded to IS</a:t>
            </a:r>
          </a:p>
          <a:p>
            <a:pPr marL="912813">
              <a:buFont typeface="Wingdings" pitchFamily="2" charset="2"/>
              <a:buChar char="q"/>
              <a:defRPr/>
            </a:pPr>
            <a:r>
              <a:rPr lang="en-US" sz="2000" dirty="0" smtClean="0"/>
              <a:t>Ch. 1 (1.4, 1.7), 2 (2.1-2.2, 2.9), 3 (whole)</a:t>
            </a:r>
          </a:p>
          <a:p>
            <a:r>
              <a:rPr lang="en-US" sz="2000" dirty="0" smtClean="0"/>
              <a:t>Hayes et al. (2014) – chosen chapters will be uploaded to IS</a:t>
            </a:r>
          </a:p>
          <a:p>
            <a:pPr marL="912813">
              <a:buFont typeface="Wingdings" pitchFamily="2" charset="2"/>
              <a:buChar char="q"/>
              <a:defRPr/>
            </a:pPr>
            <a:r>
              <a:rPr lang="en-US" sz="2000" dirty="0" smtClean="0"/>
              <a:t>Ch. 1 (1.8-1.9), 2 (2.3), 4 (whole)</a:t>
            </a:r>
          </a:p>
          <a:p>
            <a:r>
              <a:rPr lang="en-US" sz="2000" smtClean="0"/>
              <a:t>ISQC</a:t>
            </a:r>
            <a:endParaRPr lang="en-US" sz="20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Oct 5,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22</a:t>
            </a:fld>
            <a:endParaRPr lang="de-AT"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CPA - profession</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r>
              <a:rPr lang="en-US" sz="2000" dirty="0" smtClean="0"/>
              <a:t>Use of the title certified public accountant (CPA) is regulated by national laws in every individual country through national authorized licensing departments. Although regulations for becoming a CPA usually differ from country to country however to become a CPA three major requirements must be met:</a:t>
            </a:r>
          </a:p>
          <a:p>
            <a:pPr marL="912813">
              <a:buFont typeface="Wingdings" pitchFamily="2" charset="2"/>
              <a:buChar char="q"/>
            </a:pPr>
            <a:r>
              <a:rPr lang="en-US" sz="2000" dirty="0" smtClean="0"/>
              <a:t>educational requirement </a:t>
            </a:r>
          </a:p>
          <a:p>
            <a:pPr marL="912813">
              <a:buFont typeface="Wingdings" pitchFamily="2" charset="2"/>
              <a:buChar char="q"/>
            </a:pPr>
            <a:r>
              <a:rPr lang="en-US" sz="2000" dirty="0" smtClean="0"/>
              <a:t>uniform CPA examination requirement </a:t>
            </a:r>
          </a:p>
          <a:p>
            <a:pPr marL="912813">
              <a:buFont typeface="Wingdings" pitchFamily="2" charset="2"/>
              <a:buChar char="q"/>
            </a:pPr>
            <a:r>
              <a:rPr lang="en-US" sz="2000" dirty="0" smtClean="0"/>
              <a:t>experience requirement </a:t>
            </a:r>
          </a:p>
          <a:p>
            <a:r>
              <a:rPr lang="en-US" sz="2000" dirty="0" smtClean="0"/>
              <a:t>To maintain the right to practice as independent auditors in most countries, CPAs must meet defined continuing education and licensing requirements. Therefore, it is common for accountants to be CPAs who do not practice as independent auditors.</a:t>
            </a:r>
          </a:p>
          <a:p>
            <a:endParaRPr lang="en-US" sz="2000" dirty="0" smtClean="0"/>
          </a:p>
          <a:p>
            <a:pPr>
              <a:buNone/>
            </a:pPr>
            <a:endParaRPr lang="en-US" sz="2000" dirty="0" smtClean="0"/>
          </a:p>
          <a:p>
            <a:endParaRPr lang="en-US" sz="2000" dirty="0" smtClean="0"/>
          </a:p>
          <a:p>
            <a:endParaRPr lang="en-US" sz="20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Oct 5,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a:t>
            </a:fld>
            <a:endParaRPr lang="de-AT"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CPA – firm (types)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108075"/>
            <a:ext cx="8229600" cy="4530725"/>
          </a:xfrm>
        </p:spPr>
        <p:txBody>
          <a:bodyPr/>
          <a:lstStyle/>
          <a:p>
            <a:pPr lvl="0"/>
            <a:r>
              <a:rPr lang="en-US" sz="2000" b="1" dirty="0" smtClean="0"/>
              <a:t>Big-4</a:t>
            </a:r>
            <a:r>
              <a:rPr lang="en-US" sz="2000" dirty="0" smtClean="0"/>
              <a:t> – Deloitte, PwC, EY, KPMG - have offices throughout the United States and throughout the world. The Big Four firms audit nearly all of the largest companies worldwide.</a:t>
            </a:r>
          </a:p>
          <a:p>
            <a:pPr lvl="0"/>
            <a:r>
              <a:rPr lang="en-US" sz="2000" b="1" dirty="0" smtClean="0"/>
              <a:t>National firm</a:t>
            </a:r>
            <a:r>
              <a:rPr lang="en-US" sz="2000" dirty="0" smtClean="0"/>
              <a:t>s - RSM </a:t>
            </a:r>
            <a:r>
              <a:rPr lang="en-US" sz="2000" dirty="0" err="1" smtClean="0"/>
              <a:t>McGladrey</a:t>
            </a:r>
            <a:r>
              <a:rPr lang="en-US" sz="2000" dirty="0" smtClean="0"/>
              <a:t>, Grant Thornton, BDO </a:t>
            </a:r>
            <a:r>
              <a:rPr lang="en-US" sz="2000" dirty="0" err="1" smtClean="0"/>
              <a:t>Seidman</a:t>
            </a:r>
            <a:r>
              <a:rPr lang="en-US" sz="2000" dirty="0" smtClean="0"/>
              <a:t>, CBIZ/Mayer Hoffman McCann - these firms are large but considerably smaller than the Big-4. National firms perform the same services as the Big-4 and compete directly with them for clients. Each national firm is affiliated with firms in other countries and therefore has an international capability.</a:t>
            </a:r>
          </a:p>
          <a:p>
            <a:pPr lvl="0"/>
            <a:r>
              <a:rPr lang="en-US" sz="2000" b="1" dirty="0" smtClean="0"/>
              <a:t>Regional and local large firms </a:t>
            </a:r>
            <a:r>
              <a:rPr lang="en-US" sz="2000" dirty="0" smtClean="0"/>
              <a:t>- Crowe </a:t>
            </a:r>
            <a:r>
              <a:rPr lang="en-US" sz="2000" dirty="0" err="1" smtClean="0"/>
              <a:t>Horwath</a:t>
            </a:r>
            <a:r>
              <a:rPr lang="en-US" sz="2000" dirty="0" smtClean="0"/>
              <a:t>, BKD , Moss Adams </a:t>
            </a:r>
            <a:r>
              <a:rPr lang="en-US" sz="2000" dirty="0" err="1" smtClean="0"/>
              <a:t>Holthouse</a:t>
            </a:r>
            <a:r>
              <a:rPr lang="en-US" sz="2000" dirty="0" smtClean="0"/>
              <a:t> Carlin &amp; Van </a:t>
            </a:r>
            <a:r>
              <a:rPr lang="en-US" sz="2000" dirty="0" err="1" smtClean="0"/>
              <a:t>Trigt</a:t>
            </a:r>
            <a:r>
              <a:rPr lang="en-US" sz="2000" dirty="0" smtClean="0"/>
              <a:t>  - some have only one office and serve clients primarily within commuting distances, others have several offices in some </a:t>
            </a:r>
            <a:r>
              <a:rPr lang="en-US" sz="2000" dirty="0" err="1" smtClean="0"/>
              <a:t>some</a:t>
            </a:r>
            <a:r>
              <a:rPr lang="en-US" sz="2000" dirty="0" smtClean="0"/>
              <a:t> country or region and serve a larger radius of clients. Many of these firms also have </a:t>
            </a:r>
            <a:r>
              <a:rPr lang="en-US" sz="2000" dirty="0" err="1" smtClean="0"/>
              <a:t>internat.</a:t>
            </a:r>
            <a:r>
              <a:rPr lang="en-US" sz="2000" dirty="0" smtClean="0"/>
              <a:t> affiliations.</a:t>
            </a:r>
          </a:p>
          <a:p>
            <a:pPr lvl="0"/>
            <a:r>
              <a:rPr lang="en-US" sz="2000" b="1" dirty="0" smtClean="0"/>
              <a:t>Local small firms </a:t>
            </a:r>
            <a:r>
              <a:rPr lang="en-US" sz="2000" dirty="0" smtClean="0"/>
              <a:t>- more than 95 percent of all CPA firms have fewer than 25 professionals in a single-office firm. They perform audits primarily for smaller businesses and not-for-profit entities, although some have one or two clients with public ownership. </a:t>
            </a:r>
          </a:p>
          <a:p>
            <a:endParaRPr lang="en-US" sz="2000" dirty="0" smtClean="0"/>
          </a:p>
          <a:p>
            <a:endParaRPr lang="en-US" sz="20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Oct 5,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4</a:t>
            </a:fld>
            <a:endParaRPr lang="de-AT"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CPA – firm (services)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066800"/>
            <a:ext cx="8229600" cy="4530725"/>
          </a:xfrm>
        </p:spPr>
        <p:txBody>
          <a:bodyPr/>
          <a:lstStyle/>
          <a:p>
            <a:r>
              <a:rPr lang="en-US" sz="2000" dirty="0" smtClean="0"/>
              <a:t>Activities of CPA firms:</a:t>
            </a:r>
          </a:p>
          <a:p>
            <a:pPr marL="912813" lvl="0">
              <a:buFont typeface="Wingdings" pitchFamily="2" charset="2"/>
              <a:buChar char="q"/>
            </a:pPr>
            <a:r>
              <a:rPr lang="en-US" sz="2000" b="1" dirty="0" smtClean="0"/>
              <a:t>Accounting and bookkeeping services </a:t>
            </a:r>
            <a:r>
              <a:rPr lang="en-US" sz="2000" dirty="0" smtClean="0"/>
              <a:t>- many small clients with limited accounting staff rely on CPA firms to prepare their financial statements. Accounting and bookkeeping are the major source of revenue for most large CPA firms.</a:t>
            </a:r>
          </a:p>
          <a:p>
            <a:pPr marL="912813">
              <a:buFont typeface="Wingdings" pitchFamily="2" charset="2"/>
              <a:buChar char="q"/>
            </a:pPr>
            <a:r>
              <a:rPr lang="en-US" sz="2000" b="1" dirty="0" smtClean="0"/>
              <a:t>Tax services </a:t>
            </a:r>
            <a:r>
              <a:rPr lang="en-US" sz="2000" dirty="0" smtClean="0"/>
              <a:t>- CPA firms prepare corporate and individual tax returns for both audit and </a:t>
            </a:r>
            <a:r>
              <a:rPr lang="en-US" sz="2000" dirty="0" err="1" smtClean="0"/>
              <a:t>nonaudit</a:t>
            </a:r>
            <a:r>
              <a:rPr lang="en-US" sz="2000" dirty="0" smtClean="0"/>
              <a:t> clients. For many small firms, such services are far more important to their practice than auditing, as most of their revenue may be generated from tax services.</a:t>
            </a:r>
          </a:p>
          <a:p>
            <a:pPr marL="912813">
              <a:buFont typeface="Wingdings" pitchFamily="2" charset="2"/>
              <a:buChar char="q"/>
            </a:pPr>
            <a:r>
              <a:rPr lang="en-US" sz="2000" b="1" dirty="0" smtClean="0"/>
              <a:t>Management consulting services </a:t>
            </a:r>
            <a:r>
              <a:rPr lang="en-US" sz="2000" dirty="0" smtClean="0"/>
              <a:t>- Most CPA firms provide certain services that enable their clients to operate their businesses more effectively. These services range from simple suggestions for improving the client’s accounting system to advice in risk management, mergers and acquisitions due diligence, business valuations, and actuarial benefit consulting. </a:t>
            </a:r>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Oct 5,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5</a:t>
            </a:fld>
            <a:endParaRPr lang="de-AT"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Assurance and other services - framework</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endParaRPr lang="en-US" sz="20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Oct 5,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6</a:t>
            </a:fld>
            <a:endParaRPr lang="de-AT" altLang="en-US"/>
          </a:p>
        </p:txBody>
      </p:sp>
      <p:sp>
        <p:nvSpPr>
          <p:cNvPr id="7" name="Содержимое 2"/>
          <p:cNvSpPr txBox="1">
            <a:spLocks/>
          </p:cNvSpPr>
          <p:nvPr/>
        </p:nvSpPr>
        <p:spPr bwMode="auto">
          <a:xfrm>
            <a:off x="609600" y="1489075"/>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0" indent="-342900">
              <a:spcBef>
                <a:spcPct val="20000"/>
              </a:spcBef>
              <a:buClr>
                <a:schemeClr val="accent1"/>
              </a:buClr>
              <a:buSzPct val="65000"/>
              <a:buFont typeface="Wingdings" pitchFamily="2" charset="2"/>
              <a:buChar char="n"/>
              <a:defRPr/>
            </a:pPr>
            <a:r>
              <a:rPr lang="en-US" sz="2000" dirty="0" smtClean="0"/>
              <a:t>All auditor services standards have as their basis the IFAC Code of Ethics and International Standards on Quality Control (ISCQ)</a:t>
            </a:r>
            <a:endParaRPr lang="en-US" sz="2000" kern="0" dirty="0" smtClean="0">
              <a:latin typeface="+mn-lt"/>
              <a:cs typeface="+mn-cs"/>
            </a:endParaRPr>
          </a:p>
          <a:p>
            <a:pPr marL="912813" lvl="0" indent="-342900">
              <a:spcBef>
                <a:spcPct val="20000"/>
              </a:spcBef>
              <a:buClr>
                <a:schemeClr val="accent1"/>
              </a:buClr>
              <a:buSzPct val="65000"/>
              <a:buFont typeface="Wingdings" pitchFamily="2" charset="2"/>
              <a:buChar char="q"/>
              <a:defRPr/>
            </a:pPr>
            <a:r>
              <a:rPr lang="en-US" sz="2000" b="1" dirty="0" smtClean="0">
                <a:latin typeface="+mn-lt"/>
                <a:cs typeface="+mn-cs"/>
              </a:rPr>
              <a:t>IFAC Code of Ethics </a:t>
            </a:r>
            <a:r>
              <a:rPr lang="en-US" sz="2000" dirty="0" smtClean="0">
                <a:latin typeface="+mn-lt"/>
                <a:cs typeface="+mn-cs"/>
              </a:rPr>
              <a:t>– contains 3 parts (A – Framework which applies to all professional accountants, B - Framework which applies to accountants in public practice, C - Framework which applies to employed accountants). It declares such fundamental principles as independence of audit and review engagements, integrity of client, objectivity, professional competence and due care, confidentiality, professional behavior of CPA professionals and firms. It also defines basic threats and safeguards for CPA professions and firms. </a:t>
            </a:r>
          </a:p>
          <a:p>
            <a:pPr marL="912813" indent="-342900">
              <a:spcBef>
                <a:spcPct val="20000"/>
              </a:spcBef>
              <a:buClr>
                <a:schemeClr val="accent1"/>
              </a:buClr>
              <a:buSzPct val="65000"/>
              <a:buFont typeface="Wingdings" pitchFamily="2" charset="2"/>
              <a:buChar char="q"/>
              <a:defRPr/>
            </a:pPr>
            <a:r>
              <a:rPr lang="en-US" sz="2000" b="1" dirty="0" smtClean="0">
                <a:latin typeface="+mn-lt"/>
                <a:cs typeface="+mn-cs"/>
              </a:rPr>
              <a:t>International Standards on Quality Control (ISCQ)</a:t>
            </a:r>
            <a:r>
              <a:rPr lang="en-US" sz="2000" dirty="0" smtClean="0">
                <a:latin typeface="+mn-lt"/>
                <a:cs typeface="+mn-cs"/>
              </a:rPr>
              <a:t> – sets a requirement for CPA firm to establish and maintain a system of quality control to provide it with reasonable assurance that: (a) the firm and its personnel comply with professional standards and applicable legal and regulatory requirements; and (b) reports issued by the firm are appropriate in the circumstances.</a:t>
            </a:r>
          </a:p>
          <a:p>
            <a:pPr marL="342900" marR="0" lvl="0" indent="-342900" algn="l" defTabSz="914400" rtl="0" eaLnBrk="1" fontAlgn="base" latinLnBrk="0" hangingPunct="1">
              <a:lnSpc>
                <a:spcPct val="100000"/>
              </a:lnSpc>
              <a:spcBef>
                <a:spcPct val="20000"/>
              </a:spcBef>
              <a:spcAft>
                <a:spcPct val="0"/>
              </a:spcAft>
              <a:buClr>
                <a:schemeClr val="accent1"/>
              </a:buClr>
              <a:buSzPct val="65000"/>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912813" marR="0" lvl="0" indent="-342900" algn="l" defTabSz="1258888" rtl="0" eaLnBrk="1" fontAlgn="base" latinLnBrk="0" hangingPunct="1">
              <a:lnSpc>
                <a:spcPct val="100000"/>
              </a:lnSpc>
              <a:spcBef>
                <a:spcPct val="20000"/>
              </a:spcBef>
              <a:spcAft>
                <a:spcPct val="0"/>
              </a:spcAft>
              <a:buClr>
                <a:schemeClr val="accent1"/>
              </a:buClr>
              <a:buSzPct val="65000"/>
              <a:buFont typeface="Wingdings" pitchFamily="2" charset="2"/>
              <a:buNone/>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n"/>
              <a:tabLst/>
              <a:defRPr/>
            </a:pPr>
            <a:endParaRPr kumimoji="0" lang="en-US" sz="30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Assurance and other services - framework</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endParaRPr lang="en-US" sz="20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Oct 5,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7</a:t>
            </a:fld>
            <a:endParaRPr lang="de-AT" altLang="en-US"/>
          </a:p>
        </p:txBody>
      </p:sp>
      <p:sp>
        <p:nvSpPr>
          <p:cNvPr id="7" name="Содержимое 2"/>
          <p:cNvSpPr txBox="1">
            <a:spLocks/>
          </p:cNvSpPr>
          <p:nvPr/>
        </p:nvSpPr>
        <p:spPr bwMode="auto">
          <a:xfrm>
            <a:off x="609600" y="1641475"/>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0" indent="-342900">
              <a:spcBef>
                <a:spcPct val="20000"/>
              </a:spcBef>
              <a:buClr>
                <a:schemeClr val="accent1"/>
              </a:buClr>
              <a:buSzPct val="65000"/>
              <a:buFont typeface="Wingdings" pitchFamily="2" charset="2"/>
              <a:buChar char="n"/>
              <a:defRPr/>
            </a:pPr>
            <a:r>
              <a:rPr lang="en-US" sz="2000" kern="0" dirty="0" smtClean="0">
                <a:latin typeface="+mn-lt"/>
                <a:cs typeface="+mn-cs"/>
              </a:rPr>
              <a:t>Engagement standards:</a:t>
            </a:r>
          </a:p>
          <a:p>
            <a:pPr marL="912813" indent="-342900">
              <a:spcBef>
                <a:spcPct val="20000"/>
              </a:spcBef>
              <a:buClr>
                <a:schemeClr val="accent1"/>
              </a:buClr>
              <a:buSzPct val="65000"/>
              <a:buFont typeface="Wingdings" pitchFamily="2" charset="2"/>
              <a:buChar char="q"/>
              <a:defRPr/>
            </a:pPr>
            <a:r>
              <a:rPr lang="en-US" sz="2000" b="1" dirty="0" smtClean="0">
                <a:latin typeface="+mn-lt"/>
                <a:cs typeface="+mn-cs"/>
              </a:rPr>
              <a:t>International Standards on Auditing (ISAs)</a:t>
            </a:r>
            <a:r>
              <a:rPr lang="en-US" sz="2000" dirty="0" smtClean="0">
                <a:latin typeface="+mn-lt"/>
                <a:cs typeface="+mn-cs"/>
              </a:rPr>
              <a:t> - are to be applied, as appropriate, in the audit of historical financial information.</a:t>
            </a:r>
          </a:p>
          <a:p>
            <a:pPr marL="912813" indent="-342900">
              <a:spcBef>
                <a:spcPct val="20000"/>
              </a:spcBef>
              <a:buClr>
                <a:schemeClr val="accent1"/>
              </a:buClr>
              <a:buSzPct val="65000"/>
              <a:buFont typeface="Wingdings" pitchFamily="2" charset="2"/>
              <a:buChar char="q"/>
              <a:defRPr/>
            </a:pPr>
            <a:r>
              <a:rPr lang="en-US" sz="2000" b="1" dirty="0" smtClean="0">
                <a:latin typeface="+mn-lt"/>
                <a:cs typeface="+mn-cs"/>
              </a:rPr>
              <a:t>International Standards on Review Engagements (ISREs)</a:t>
            </a:r>
            <a:r>
              <a:rPr lang="en-US" sz="2000" dirty="0" smtClean="0">
                <a:latin typeface="+mn-lt"/>
                <a:cs typeface="+mn-cs"/>
              </a:rPr>
              <a:t> - are to be applied in the review of historical fin. information.</a:t>
            </a:r>
          </a:p>
          <a:p>
            <a:pPr marL="912813" indent="-342900">
              <a:spcBef>
                <a:spcPct val="20000"/>
              </a:spcBef>
              <a:buClr>
                <a:schemeClr val="accent1"/>
              </a:buClr>
              <a:buSzPct val="65000"/>
              <a:buFont typeface="Wingdings" pitchFamily="2" charset="2"/>
              <a:buChar char="q"/>
              <a:defRPr/>
            </a:pPr>
            <a:r>
              <a:rPr lang="en-US" sz="2000" b="1" dirty="0" smtClean="0">
                <a:latin typeface="+mn-lt"/>
                <a:cs typeface="+mn-cs"/>
              </a:rPr>
              <a:t>International Standards on Assurance Engagements (ISAEs) </a:t>
            </a:r>
            <a:r>
              <a:rPr lang="en-US" sz="2000" dirty="0" smtClean="0">
                <a:latin typeface="+mn-lt"/>
                <a:cs typeface="+mn-cs"/>
              </a:rPr>
              <a:t>- are to be applied in assurance engagements dealing with subject matters other than historical financial information.</a:t>
            </a:r>
          </a:p>
          <a:p>
            <a:pPr marL="912813" indent="-342900">
              <a:spcBef>
                <a:spcPct val="20000"/>
              </a:spcBef>
              <a:buClr>
                <a:schemeClr val="accent1"/>
              </a:buClr>
              <a:buSzPct val="65000"/>
              <a:buFont typeface="Wingdings" pitchFamily="2" charset="2"/>
              <a:buChar char="q"/>
              <a:defRPr/>
            </a:pPr>
            <a:r>
              <a:rPr lang="en-US" sz="2000" b="1" dirty="0" smtClean="0">
                <a:latin typeface="+mn-lt"/>
                <a:cs typeface="+mn-cs"/>
              </a:rPr>
              <a:t>International Standards on Related Services (ISRSs) </a:t>
            </a:r>
            <a:r>
              <a:rPr lang="en-US" sz="2000" dirty="0" smtClean="0">
                <a:latin typeface="+mn-lt"/>
                <a:cs typeface="+mn-cs"/>
              </a:rPr>
              <a:t>- are to be applied to compilation engagements, engagements to apply agreed upon procedures to information, and other related services engagements as specified by the IAASB.</a:t>
            </a:r>
          </a:p>
          <a:p>
            <a:pPr marL="342900" lvl="0" indent="-342900">
              <a:spcBef>
                <a:spcPct val="20000"/>
              </a:spcBef>
              <a:buClr>
                <a:schemeClr val="accent1"/>
              </a:buClr>
              <a:buSzPct val="65000"/>
              <a:buFont typeface="Wingdings" pitchFamily="2" charset="2"/>
              <a:buChar char="n"/>
              <a:defRPr/>
            </a:pPr>
            <a:endParaRPr lang="en-US" sz="2000" kern="0" dirty="0" smtClean="0">
              <a:latin typeface="+mn-lt"/>
              <a:cs typeface="+mn-cs"/>
            </a:endParaRPr>
          </a:p>
          <a:p>
            <a:pPr marL="912813" lvl="0" indent="-342900">
              <a:spcBef>
                <a:spcPct val="20000"/>
              </a:spcBef>
              <a:buClr>
                <a:schemeClr val="accent1"/>
              </a:buClr>
              <a:buSzPct val="65000"/>
              <a:buFont typeface="Wingdings" pitchFamily="2" charset="2"/>
              <a:buChar char="q"/>
              <a:defRPr/>
            </a:pPr>
            <a:endParaRPr lang="en-US" sz="2000" dirty="0" smtClean="0">
              <a:latin typeface="+mn-lt"/>
              <a:cs typeface="+mn-cs"/>
            </a:endParaRPr>
          </a:p>
          <a:p>
            <a:pPr marL="342900" marR="0" lvl="0" indent="-342900" algn="l" defTabSz="914400" rtl="0" eaLnBrk="1" fontAlgn="base" latinLnBrk="0" hangingPunct="1">
              <a:lnSpc>
                <a:spcPct val="100000"/>
              </a:lnSpc>
              <a:spcBef>
                <a:spcPct val="20000"/>
              </a:spcBef>
              <a:spcAft>
                <a:spcPct val="0"/>
              </a:spcAft>
              <a:buClr>
                <a:schemeClr val="accent1"/>
              </a:buClr>
              <a:buSzPct val="65000"/>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912813" marR="0" lvl="0" indent="-342900" algn="l" defTabSz="1258888" rtl="0" eaLnBrk="1" fontAlgn="base" latinLnBrk="0" hangingPunct="1">
              <a:lnSpc>
                <a:spcPct val="100000"/>
              </a:lnSpc>
              <a:spcBef>
                <a:spcPct val="20000"/>
              </a:spcBef>
              <a:spcAft>
                <a:spcPct val="0"/>
              </a:spcAft>
              <a:buClr>
                <a:schemeClr val="accent1"/>
              </a:buClr>
              <a:buSzPct val="65000"/>
              <a:buFont typeface="Wingdings" pitchFamily="2" charset="2"/>
              <a:buNone/>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n"/>
              <a:tabLst/>
              <a:defRPr/>
            </a:pPr>
            <a:endParaRPr kumimoji="0" lang="en-US" sz="30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Assurance and other services - AE</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endParaRPr lang="en-US" sz="20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Oct 5,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8</a:t>
            </a:fld>
            <a:endParaRPr lang="de-AT" altLang="en-US"/>
          </a:p>
        </p:txBody>
      </p:sp>
      <p:sp>
        <p:nvSpPr>
          <p:cNvPr id="8" name="Содержимое 2"/>
          <p:cNvSpPr txBox="1">
            <a:spLocks/>
          </p:cNvSpPr>
          <p:nvPr/>
        </p:nvSpPr>
        <p:spPr bwMode="auto">
          <a:xfrm>
            <a:off x="609600" y="17526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spcBef>
                <a:spcPct val="20000"/>
              </a:spcBef>
              <a:buClr>
                <a:schemeClr val="accent1"/>
              </a:buClr>
              <a:buSzPct val="65000"/>
              <a:buFont typeface="Wingdings" pitchFamily="2" charset="2"/>
              <a:buChar char="n"/>
            </a:pPr>
            <a:r>
              <a:rPr lang="en-US" sz="2000" b="1" kern="0" dirty="0" smtClean="0">
                <a:latin typeface="+mn-lt"/>
                <a:cs typeface="+mn-cs"/>
              </a:rPr>
              <a:t>Assurance engagement (AE) </a:t>
            </a:r>
            <a:r>
              <a:rPr lang="en-US" sz="2000" kern="0" dirty="0" smtClean="0">
                <a:latin typeface="+mn-lt"/>
                <a:cs typeface="+mn-cs"/>
              </a:rPr>
              <a:t>- an engagement in which a practitioner (professional accountant or auditor) expresses a conclusion (in report form) that is designed to enhance the degree of confidence users have about the evaluation of the subject matter against identified criteria (common examples of AEL: financial statement audits and reviews and opinions on the effectiveness of internal controls).</a:t>
            </a:r>
          </a:p>
          <a:p>
            <a:pPr marL="342900" indent="-342900">
              <a:spcBef>
                <a:spcPct val="20000"/>
              </a:spcBef>
              <a:buClr>
                <a:schemeClr val="accent1"/>
              </a:buClr>
              <a:buSzPct val="65000"/>
              <a:buFont typeface="Wingdings" pitchFamily="2" charset="2"/>
              <a:buChar char="n"/>
            </a:pPr>
            <a:r>
              <a:rPr lang="en-US" sz="2000" kern="0" dirty="0" smtClean="0">
                <a:latin typeface="+mn-lt"/>
                <a:cs typeface="+mn-cs"/>
              </a:rPr>
              <a:t>Elements of AE – there are 5 elements: (1) three-party relationship involving (a practitioner, a responsible party, intended users); (2) a subject matter; (3) suitable criteria; (4) evidence; (5) assurance report.</a:t>
            </a:r>
          </a:p>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n"/>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912813" marR="0" lvl="0" indent="-342900" algn="l" defTabSz="1258888" rtl="0" eaLnBrk="1" fontAlgn="base" latinLnBrk="0" hangingPunct="1">
              <a:lnSpc>
                <a:spcPct val="100000"/>
              </a:lnSpc>
              <a:spcBef>
                <a:spcPct val="20000"/>
              </a:spcBef>
              <a:spcAft>
                <a:spcPct val="0"/>
              </a:spcAft>
              <a:buClr>
                <a:schemeClr val="accent1"/>
              </a:buClr>
              <a:buSzPct val="65000"/>
              <a:buFont typeface="Wingdings" pitchFamily="2" charset="2"/>
              <a:buNone/>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n"/>
              <a:tabLst/>
              <a:defRPr/>
            </a:pPr>
            <a:endParaRPr kumimoji="0" lang="en-US" sz="30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Assurance and other services - AE</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endParaRPr lang="en-US" sz="20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Oct 5,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9</a:t>
            </a:fld>
            <a:endParaRPr lang="de-AT" altLang="en-US"/>
          </a:p>
        </p:txBody>
      </p:sp>
      <p:sp>
        <p:nvSpPr>
          <p:cNvPr id="8" name="Содержимое 2"/>
          <p:cNvSpPr txBox="1">
            <a:spLocks/>
          </p:cNvSpPr>
          <p:nvPr/>
        </p:nvSpPr>
        <p:spPr bwMode="auto">
          <a:xfrm>
            <a:off x="609600" y="15240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spcBef>
                <a:spcPct val="20000"/>
              </a:spcBef>
              <a:buClr>
                <a:schemeClr val="accent1"/>
              </a:buClr>
              <a:buSzPct val="65000"/>
              <a:buFont typeface="Wingdings" pitchFamily="2" charset="2"/>
              <a:buChar char="n"/>
            </a:pPr>
            <a:r>
              <a:rPr lang="en-US" sz="2000" kern="0" dirty="0" smtClean="0">
                <a:latin typeface="+mn-lt"/>
                <a:cs typeface="+mn-cs"/>
              </a:rPr>
              <a:t>Assurance engagements (AE) and other related services</a:t>
            </a:r>
          </a:p>
          <a:p>
            <a:pPr marL="912813" lvl="0" indent="-342900">
              <a:spcBef>
                <a:spcPct val="20000"/>
              </a:spcBef>
              <a:buClr>
                <a:schemeClr val="accent1"/>
              </a:buClr>
              <a:buSzPct val="65000"/>
              <a:buFont typeface="Wingdings" pitchFamily="2" charset="2"/>
              <a:buChar char="q"/>
              <a:defRPr/>
            </a:pPr>
            <a:r>
              <a:rPr kumimoji="0" lang="en-US" sz="2000" b="1" i="0" u="none" strike="noStrike" kern="0" cap="none" spc="0" normalizeH="0" baseline="0" noProof="0" dirty="0" smtClean="0">
                <a:ln>
                  <a:noFill/>
                </a:ln>
                <a:solidFill>
                  <a:schemeClr val="tx1"/>
                </a:solidFill>
                <a:effectLst/>
                <a:uLnTx/>
                <a:uFillTx/>
                <a:latin typeface="+mn-lt"/>
                <a:ea typeface="+mn-ea"/>
                <a:cs typeface="+mn-cs"/>
              </a:rPr>
              <a:t>Audit and review of historical</a:t>
            </a:r>
            <a:r>
              <a:rPr kumimoji="0" lang="en-US" sz="2000" b="1" i="0" u="none" strike="noStrike" kern="0" cap="none" spc="0" normalizeH="0" noProof="0" dirty="0" smtClean="0">
                <a:ln>
                  <a:noFill/>
                </a:ln>
                <a:solidFill>
                  <a:schemeClr val="tx1"/>
                </a:solidFill>
                <a:effectLst/>
                <a:uLnTx/>
                <a:uFillTx/>
                <a:latin typeface="+mn-lt"/>
                <a:ea typeface="+mn-ea"/>
                <a:cs typeface="+mn-cs"/>
              </a:rPr>
              <a:t> financial information </a:t>
            </a:r>
            <a:r>
              <a:rPr kumimoji="0" lang="en-US" sz="2000" b="0" i="0" u="none" strike="noStrike" kern="0" cap="none" spc="0" normalizeH="0" noProof="0" dirty="0" smtClean="0">
                <a:ln>
                  <a:noFill/>
                </a:ln>
                <a:solidFill>
                  <a:schemeClr val="tx1"/>
                </a:solidFill>
                <a:effectLst/>
                <a:uLnTx/>
                <a:uFillTx/>
                <a:latin typeface="+mn-lt"/>
                <a:ea typeface="+mn-ea"/>
                <a:cs typeface="+mn-cs"/>
              </a:rPr>
              <a:t>– </a:t>
            </a:r>
            <a:r>
              <a:rPr lang="en-US" sz="2000" dirty="0" smtClean="0"/>
              <a:t>objective of audit is to enable the auditor to express an opinion whether the financial statements are prepared, in all material respects, in accordance with an identified financial reporting framework. The expression of a conclusion by an auditor is designed to enhance the degree of confidence intended users can have about historical financial statements. A review of financial statements is similar to an audit in the way it requires terms of an engagement, planning, consideration of work performed by others, documentation, and paying attention to subsequent events.</a:t>
            </a:r>
          </a:p>
          <a:p>
            <a:pPr marL="912813" indent="-342900">
              <a:spcBef>
                <a:spcPct val="20000"/>
              </a:spcBef>
              <a:buClr>
                <a:schemeClr val="accent1"/>
              </a:buClr>
              <a:buSzPct val="65000"/>
              <a:buFont typeface="Wingdings" pitchFamily="2" charset="2"/>
              <a:buChar char="q"/>
              <a:defRPr/>
            </a:pPr>
            <a:r>
              <a:rPr kumimoji="0" lang="en-US" sz="2000" b="1" i="0" u="none" strike="noStrike" kern="0" cap="none" spc="0" normalizeH="0" baseline="0" noProof="0" dirty="0" smtClean="0">
                <a:ln>
                  <a:noFill/>
                </a:ln>
                <a:solidFill>
                  <a:schemeClr val="tx1"/>
                </a:solidFill>
                <a:effectLst/>
                <a:uLnTx/>
                <a:uFillTx/>
                <a:latin typeface="+mn-lt"/>
                <a:ea typeface="+mn-ea"/>
                <a:cs typeface="+mn-cs"/>
              </a:rPr>
              <a:t>Related services </a:t>
            </a:r>
            <a:r>
              <a:rPr kumimoji="0" lang="en-US" sz="2000" b="0" i="0" u="none" strike="noStrike" kern="0" cap="none" spc="0" normalizeH="0" baseline="0" noProof="0" dirty="0" smtClean="0">
                <a:ln>
                  <a:noFill/>
                </a:ln>
                <a:solidFill>
                  <a:schemeClr val="tx1"/>
                </a:solidFill>
                <a:effectLst/>
                <a:uLnTx/>
                <a:uFillTx/>
                <a:latin typeface="+mn-lt"/>
                <a:ea typeface="+mn-ea"/>
                <a:cs typeface="+mn-cs"/>
              </a:rPr>
              <a:t>– </a:t>
            </a:r>
            <a:r>
              <a:rPr lang="en-US" sz="2000" noProof="0" dirty="0" smtClean="0"/>
              <a:t>a </a:t>
            </a:r>
            <a:r>
              <a:rPr lang="en-US" sz="2000" dirty="0" smtClean="0"/>
              <a:t>related service engagement is generally an examination of historical financial statements to develop a conclusion based on the criteria, but no audit opinion. In some instances, this kind of engagement could also be linked to information in other historical financial statements.</a:t>
            </a:r>
          </a:p>
          <a:p>
            <a:pPr marL="912813"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q"/>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n"/>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912813" marR="0" lvl="0" indent="-342900" algn="l" defTabSz="1258888" rtl="0" eaLnBrk="1" fontAlgn="base" latinLnBrk="0" hangingPunct="1">
              <a:lnSpc>
                <a:spcPct val="100000"/>
              </a:lnSpc>
              <a:spcBef>
                <a:spcPct val="20000"/>
              </a:spcBef>
              <a:spcAft>
                <a:spcPct val="0"/>
              </a:spcAft>
              <a:buClr>
                <a:schemeClr val="accent1"/>
              </a:buClr>
              <a:buSzPct val="65000"/>
              <a:buFont typeface="Wingdings" pitchFamily="2" charset="2"/>
              <a:buNone/>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n"/>
              <a:tabLst/>
              <a:defRPr/>
            </a:pPr>
            <a:endParaRPr kumimoji="0" lang="en-US" sz="30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theme/theme1.xml><?xml version="1.0" encoding="utf-8"?>
<a:theme xmlns:a="http://schemas.openxmlformats.org/drawingml/2006/main" name="Тема1">
  <a:themeElements>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Kante">
      <a:majorFont>
        <a:latin typeface="Garamond"/>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Kant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Kant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Kant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Kant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Kant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Override1.xml><?xml version="1.0" encoding="utf-8"?>
<a:themeOverride xmlns:a="http://schemas.openxmlformats.org/drawingml/2006/main">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themeOverride>
</file>

<file path=docProps/app.xml><?xml version="1.0" encoding="utf-8"?>
<Properties xmlns="http://schemas.openxmlformats.org/officeDocument/2006/extended-properties" xmlns:vt="http://schemas.openxmlformats.org/officeDocument/2006/docPropsVTypes">
  <Template/>
  <TotalTime>579</TotalTime>
  <Words>2665</Words>
  <Application>Microsoft Office PowerPoint</Application>
  <PresentationFormat>Экран (4:3)</PresentationFormat>
  <Paragraphs>190</Paragraphs>
  <Slides>22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22</vt:i4>
      </vt:variant>
    </vt:vector>
  </HeadingPairs>
  <TitlesOfParts>
    <vt:vector size="23" baseType="lpstr">
      <vt:lpstr>Тема1</vt:lpstr>
      <vt:lpstr>Auditing - Lecture 2  Part I. Fundamentals of audit: CPA</vt:lpstr>
      <vt:lpstr>Content</vt:lpstr>
      <vt:lpstr>CPA - profession</vt:lpstr>
      <vt:lpstr>CPA – firm (types)</vt:lpstr>
      <vt:lpstr>CPA – firm (services)</vt:lpstr>
      <vt:lpstr>Assurance and other services - framework</vt:lpstr>
      <vt:lpstr>Assurance and other services - framework</vt:lpstr>
      <vt:lpstr>Assurance and other services - AE</vt:lpstr>
      <vt:lpstr>Assurance and other services - AE</vt:lpstr>
      <vt:lpstr>Audit process (phase I)</vt:lpstr>
      <vt:lpstr>Audit process (phase II)</vt:lpstr>
      <vt:lpstr>Audit process (phase III)</vt:lpstr>
      <vt:lpstr>Audit process (phase IV)</vt:lpstr>
      <vt:lpstr>Standard unqualified audit report</vt:lpstr>
      <vt:lpstr>Standard unqualified audit report</vt:lpstr>
      <vt:lpstr>Extended and/or modified unqualified audit report</vt:lpstr>
      <vt:lpstr>Departures from unqualified audit report</vt:lpstr>
      <vt:lpstr>Decision-making process about type of audit report</vt:lpstr>
      <vt:lpstr>Qualified audit report (opinion)</vt:lpstr>
      <vt:lpstr>Adverse audit report (opinion)</vt:lpstr>
      <vt:lpstr>Disclaimer</vt:lpstr>
      <vt:lpstr>Recommended reading</vt:lpstr>
    </vt:vector>
  </TitlesOfParts>
  <Company>Krokoz™</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Sasha</dc:creator>
  <cp:lastModifiedBy>Sasha</cp:lastModifiedBy>
  <cp:revision>59</cp:revision>
  <dcterms:created xsi:type="dcterms:W3CDTF">2014-08-29T06:21:19Z</dcterms:created>
  <dcterms:modified xsi:type="dcterms:W3CDTF">2015-10-05T08:43:59Z</dcterms:modified>
</cp:coreProperties>
</file>