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sldIdLst>
    <p:sldId id="256" r:id="rId2"/>
    <p:sldId id="257" r:id="rId3"/>
    <p:sldId id="258" r:id="rId4"/>
    <p:sldId id="259" r:id="rId5"/>
    <p:sldId id="260" r:id="rId6"/>
    <p:sldId id="261" r:id="rId7"/>
    <p:sldId id="262" r:id="rId8"/>
    <p:sldId id="263" r:id="rId9"/>
    <p:sldId id="265" r:id="rId10"/>
    <p:sldId id="268" r:id="rId11"/>
    <p:sldId id="264" r:id="rId12"/>
    <p:sldId id="267" r:id="rId13"/>
    <p:sldId id="266" r:id="rId14"/>
    <p:sldId id="269" r:id="rId15"/>
  </p:sldIdLst>
  <p:sldSz cx="9144000" cy="6858000" type="screen4x3"/>
  <p:notesSz cx="6858000" cy="9715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65" d="100"/>
          <a:sy n="65" d="100"/>
        </p:scale>
        <p:origin x="-1452" y="-108"/>
      </p:cViewPr>
      <p:guideLst>
        <p:guide orient="horz" pos="2160"/>
        <p:guide pos="2880"/>
      </p:guideLst>
    </p:cSldViewPr>
  </p:slideViewPr>
  <p:outlineViewPr>
    <p:cViewPr>
      <p:scale>
        <a:sx n="33" d="100"/>
        <a:sy n="33" d="100"/>
      </p:scale>
      <p:origin x="0" y="10044"/>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de-AT">
              <a:cs typeface="+mn-cs"/>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de-AT">
              <a:cs typeface="+mn-cs"/>
            </a:endParaRPr>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ru-RU" altLang="en-US" smtClean="0"/>
              <a:t>Образец заголовка</a:t>
            </a:r>
            <a:endParaRPr lang="de-AT" altLang="en-US"/>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ru-RU" altLang="en-US" smtClean="0"/>
              <a:t>Образец подзаголовка</a:t>
            </a:r>
            <a:endParaRPr lang="de-AT" altLang="en-US"/>
          </a:p>
        </p:txBody>
      </p:sp>
      <p:sp>
        <p:nvSpPr>
          <p:cNvPr id="6" name="Rectangle 4"/>
          <p:cNvSpPr>
            <a:spLocks noGrp="1" noChangeArrowheads="1"/>
          </p:cNvSpPr>
          <p:nvPr>
            <p:ph type="dt" sz="half" idx="10"/>
          </p:nvPr>
        </p:nvSpPr>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p:txBody>
          <a:bodyPr/>
          <a:lstStyle>
            <a:lvl1pPr>
              <a:defRPr/>
            </a:lvl1pPr>
          </a:lstStyle>
          <a:p>
            <a:pPr>
              <a:defRPr/>
            </a:pPr>
            <a:fld id="{0EF5305E-9487-4C57-B9D9-28D8E13B0594}"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Vertikaler Textplatzhalt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3CCF08A-757A-4C18-BB01-E9941BE0D054}"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ru-RU" smtClean="0"/>
              <a:t>Образец заголовка</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5538E77-E569-418D-AC85-45F94562278F}"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abellenplatzhalter 2"/>
          <p:cNvSpPr>
            <a:spLocks noGrp="1"/>
          </p:cNvSpPr>
          <p:nvPr>
            <p:ph type="tbl" idx="1"/>
          </p:nvPr>
        </p:nvSpPr>
        <p:spPr>
          <a:xfrm>
            <a:off x="457200" y="1600200"/>
            <a:ext cx="8229600" cy="4530725"/>
          </a:xfrm>
        </p:spPr>
        <p:txBody>
          <a:bodyPr/>
          <a:lstStyle/>
          <a:p>
            <a:pPr lvl="0"/>
            <a:r>
              <a:rPr lang="ru-RU" noProof="0" smtClean="0"/>
              <a:t>Вставка таблицы</a:t>
            </a:r>
            <a:endParaRPr lang="de-AT"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0E76E4AB-D9D3-4024-BBAC-00C7F42573E1}"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0DC78343-DC1D-4157-B723-CC654D4BD59D}"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a:ln/>
        </p:spPr>
        <p:txBody>
          <a:bodyPr/>
          <a:lstStyle>
            <a:lvl1pPr>
              <a:defRPr/>
            </a:lvl1pPr>
          </a:lstStyle>
          <a:p>
            <a:pPr>
              <a:defRPr/>
            </a:pPr>
            <a:fld id="{FED95A67-93DB-4FF6-9828-0EE5FDCFFD31}"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C26843DE-EC20-4D91-8EA8-F1F1109898BB}"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9E0F29AE-DDF2-41D5-899D-E0757A3E7322}"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616F743-DCA9-4CF3-80E9-2F0F09CCC5EB}"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9" name="Rectangle 6"/>
          <p:cNvSpPr>
            <a:spLocks noGrp="1" noChangeArrowheads="1"/>
          </p:cNvSpPr>
          <p:nvPr>
            <p:ph type="sldNum" sz="quarter" idx="12"/>
          </p:nvPr>
        </p:nvSpPr>
        <p:spPr>
          <a:ln/>
        </p:spPr>
        <p:txBody>
          <a:bodyPr/>
          <a:lstStyle>
            <a:lvl1pPr>
              <a:defRPr/>
            </a:lvl1pPr>
          </a:lstStyle>
          <a:p>
            <a:pPr>
              <a:defRPr/>
            </a:pPr>
            <a:fld id="{47FC2B44-34F7-4350-A2B6-2A339F3328C1}"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5" name="Rectangle 6"/>
          <p:cNvSpPr>
            <a:spLocks noGrp="1" noChangeArrowheads="1"/>
          </p:cNvSpPr>
          <p:nvPr>
            <p:ph type="sldNum" sz="quarter" idx="12"/>
          </p:nvPr>
        </p:nvSpPr>
        <p:spPr>
          <a:ln/>
        </p:spPr>
        <p:txBody>
          <a:bodyPr/>
          <a:lstStyle>
            <a:lvl1pPr>
              <a:defRPr/>
            </a:lvl1pPr>
          </a:lstStyle>
          <a:p>
            <a:pPr>
              <a:defRPr/>
            </a:pPr>
            <a:fld id="{0FC78451-5C6D-415A-9699-7C3BB43026EA}"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4" name="Rectangle 6"/>
          <p:cNvSpPr>
            <a:spLocks noGrp="1" noChangeArrowheads="1"/>
          </p:cNvSpPr>
          <p:nvPr>
            <p:ph type="sldNum" sz="quarter" idx="12"/>
          </p:nvPr>
        </p:nvSpPr>
        <p:spPr>
          <a:ln/>
        </p:spPr>
        <p:txBody>
          <a:bodyPr/>
          <a:lstStyle>
            <a:lvl1pPr>
              <a:defRPr/>
            </a:lvl1pPr>
          </a:lstStyle>
          <a:p>
            <a:pPr>
              <a:defRPr/>
            </a:pPr>
            <a:fld id="{CA639949-0D1A-46DF-B7D4-05453D3A5D45}"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95887AA0-8815-427C-BA1A-63AFF7CC79D6}"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D12E28A-F547-40A0-A4AE-F97D8C5F5B3C}"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Titelmasterformat durch Klicken bearbeiten</a:t>
            </a:r>
          </a:p>
        </p:txBody>
      </p:sp>
      <p:sp>
        <p:nvSpPr>
          <p:cNvPr id="3481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Textmasterformate durch Klicken bearbeiten</a:t>
            </a:r>
          </a:p>
          <a:p>
            <a:pPr lvl="1"/>
            <a:r>
              <a:rPr lang="de-AT" altLang="en-US" smtClean="0"/>
              <a:t>Zweite Ebene</a:t>
            </a:r>
          </a:p>
          <a:p>
            <a:pPr lvl="2"/>
            <a:r>
              <a:rPr lang="de-AT" altLang="en-US" smtClean="0"/>
              <a:t>Dritte Ebene</a:t>
            </a:r>
          </a:p>
          <a:p>
            <a:pPr lvl="3"/>
            <a:r>
              <a:rPr lang="de-AT" altLang="en-US" smtClean="0"/>
              <a:t>Vierte Ebene</a:t>
            </a:r>
          </a:p>
          <a:p>
            <a:pPr lvl="4"/>
            <a:r>
              <a:rPr lang="de-AT" altLang="en-US" smtClean="0"/>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pPr>
              <a:defRPr/>
            </a:pPr>
            <a:r>
              <a:rPr lang="en-US" altLang="en-US"/>
              <a:t>Sep 20, 2013</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r>
              <a:rPr lang="de-AT" altLang="en-US"/>
              <a:t>Hackl, Econometrics </a:t>
            </a:r>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A5948A23-BE49-4B7D-8794-AA63FED33A12}" type="slidenum">
              <a:rPr lang="de-AT" altLang="en-US"/>
              <a:pPr>
                <a:defRPr/>
              </a:pPr>
              <a:t>‹#›</a:t>
            </a:fld>
            <a:endParaRPr lang="de-AT" altLang="en-US"/>
          </a:p>
        </p:txBody>
      </p:sp>
      <p:sp>
        <p:nvSpPr>
          <p:cNvPr id="44135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de-AT">
              <a:cs typeface="+mn-cs"/>
            </a:endParaRPr>
          </a:p>
        </p:txBody>
      </p:sp>
      <p:sp>
        <p:nvSpPr>
          <p:cNvPr id="4413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de-AT">
              <a:cs typeface="+mn-cs"/>
            </a:endParaRPr>
          </a:p>
        </p:txBody>
      </p:sp>
    </p:spTree>
  </p:cSld>
  <p:clrMap bg1="lt1" tx1="dk1" bg2="lt2" tx2="dk2" accent1="accent1" accent2="accent2" accent3="accent3" accent4="accent4" accent5="accent5" accent6="accent6" hlink="hlink" folHlink="folHlink"/>
  <p:sldLayoutIdLst>
    <p:sldLayoutId id="2147484511" r:id="rId1"/>
    <p:sldLayoutId id="2147484498" r:id="rId2"/>
    <p:sldLayoutId id="2147484499" r:id="rId3"/>
    <p:sldLayoutId id="2147484500" r:id="rId4"/>
    <p:sldLayoutId id="2147484501" r:id="rId5"/>
    <p:sldLayoutId id="2147484502" r:id="rId6"/>
    <p:sldLayoutId id="2147484503" r:id="rId7"/>
    <p:sldLayoutId id="2147484504" r:id="rId8"/>
    <p:sldLayoutId id="2147484505" r:id="rId9"/>
    <p:sldLayoutId id="2147484506" r:id="rId10"/>
    <p:sldLayoutId id="2147484507" r:id="rId11"/>
    <p:sldLayoutId id="2147484508" r:id="rId12"/>
    <p:sldLayoutId id="2147484509" r:id="rId13"/>
    <p:sldLayoutId id="2147484510" r:id="rId14"/>
  </p:sldLayoutIdLst>
  <p:timing>
    <p:tnLst>
      <p:par>
        <p:cTn id="1" dur="indefinite" restart="never" nodeType="tmRoot"/>
      </p:par>
    </p:tnLst>
  </p:timing>
  <p:hf hdr="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ctrTitle"/>
          </p:nvPr>
        </p:nvSpPr>
        <p:spPr>
          <a:xfrm>
            <a:off x="914400" y="1524000"/>
            <a:ext cx="7623175" cy="2590800"/>
          </a:xfrm>
        </p:spPr>
        <p:txBody>
          <a:bodyPr/>
          <a:lstStyle/>
          <a:p>
            <a:r>
              <a:rPr lang="en-US" sz="2400" dirty="0" smtClean="0">
                <a:latin typeface="Verdana" pitchFamily="34" charset="0"/>
              </a:rPr>
              <a:t>Accounting (Basics) - Lecture 3</a:t>
            </a:r>
            <a:br>
              <a:rPr lang="en-US" sz="2400" dirty="0" smtClean="0">
                <a:latin typeface="Verdana" pitchFamily="34" charset="0"/>
              </a:rPr>
            </a:br>
            <a:r>
              <a:rPr lang="en-US" sz="2400" dirty="0" smtClean="0">
                <a:latin typeface="Verdana" pitchFamily="34" charset="0"/>
              </a:rPr>
              <a:t/>
            </a:r>
            <a:br>
              <a:rPr lang="en-US" sz="2400" dirty="0" smtClean="0">
                <a:latin typeface="Verdana" pitchFamily="34" charset="0"/>
              </a:rPr>
            </a:br>
            <a:r>
              <a:rPr lang="en-US" sz="4800" dirty="0" smtClean="0">
                <a:latin typeface="Verdana" pitchFamily="34" charset="0"/>
              </a:rPr>
              <a:t>Property, plant and equipment</a:t>
            </a:r>
            <a:endParaRPr lang="en-US" sz="4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Depreciation</a:t>
            </a:r>
            <a:endParaRPr lang="en-US" sz="4000" dirty="0"/>
          </a:p>
        </p:txBody>
      </p:sp>
      <p:sp>
        <p:nvSpPr>
          <p:cNvPr id="3" name="Содержимое 2"/>
          <p:cNvSpPr>
            <a:spLocks noGrp="1"/>
          </p:cNvSpPr>
          <p:nvPr>
            <p:ph idx="1"/>
          </p:nvPr>
        </p:nvSpPr>
        <p:spPr>
          <a:xfrm>
            <a:off x="457200" y="1066800"/>
            <a:ext cx="8229600" cy="5445125"/>
          </a:xfrm>
        </p:spPr>
        <p:txBody>
          <a:bodyPr/>
          <a:lstStyle/>
          <a:p>
            <a:pPr marL="1027113" indent="-457200" defTabSz="1258888">
              <a:buSzPct val="75000"/>
              <a:buFont typeface="+mj-lt"/>
              <a:buAutoNum type="alphaLcParenR" startAt="3"/>
            </a:pPr>
            <a:r>
              <a:rPr lang="en-US" sz="2000" dirty="0" smtClean="0"/>
              <a:t>technical or commercial </a:t>
            </a:r>
            <a:r>
              <a:rPr lang="en-US" sz="2000" b="1" dirty="0" smtClean="0"/>
              <a:t>obsolescence</a:t>
            </a:r>
            <a:r>
              <a:rPr lang="en-US" sz="2000" dirty="0" smtClean="0"/>
              <a:t> arising from changes or improvements in production, or from a change in the market demand for the product or service output of the asset.</a:t>
            </a:r>
          </a:p>
          <a:p>
            <a:pPr marL="1027113" indent="-457200" defTabSz="1258888">
              <a:buSzPct val="75000"/>
              <a:buFont typeface="+mj-lt"/>
              <a:buAutoNum type="alphaLcParenR" startAt="3"/>
            </a:pPr>
            <a:r>
              <a:rPr lang="en-US" sz="2000" b="1" dirty="0" smtClean="0"/>
              <a:t>legal or similar limits on the use </a:t>
            </a:r>
            <a:r>
              <a:rPr lang="en-US" sz="2000" dirty="0" smtClean="0"/>
              <a:t>of the asset, such as the expiry dates of related leases.</a:t>
            </a:r>
          </a:p>
          <a:p>
            <a:r>
              <a:rPr lang="en-US" sz="2000" dirty="0" smtClean="0"/>
              <a:t>An entity shall select a </a:t>
            </a:r>
            <a:r>
              <a:rPr lang="en-US" sz="2000" b="1" dirty="0" smtClean="0"/>
              <a:t>depreciation method </a:t>
            </a:r>
            <a:r>
              <a:rPr lang="en-US" sz="2000" dirty="0" smtClean="0"/>
              <a:t>that reflects the pattern in which it expects to consume the asset’s future economic benefits. The possible depreciation methods include the </a:t>
            </a:r>
            <a:r>
              <a:rPr lang="en-US" sz="2000" b="1" dirty="0" smtClean="0"/>
              <a:t>straight-line method, the diminishing balance method</a:t>
            </a:r>
            <a:r>
              <a:rPr lang="en-US" sz="2000" dirty="0" smtClean="0"/>
              <a:t> and a method based on usage such as the units of </a:t>
            </a:r>
            <a:r>
              <a:rPr lang="en-US" sz="2000" b="1" dirty="0" smtClean="0"/>
              <a:t>production method</a:t>
            </a:r>
            <a:r>
              <a:rPr lang="en-US" sz="2000" dirty="0" smtClean="0"/>
              <a:t>. If there is an indication that there has been a significant change since the last annual reporting date in the pattern by which an entity expects to consume an asset’s future economic benefits, the entity shall review its present depreciation method and, if current expectations differ, change the depreciation method to reflect the new pattern. </a:t>
            </a:r>
            <a:r>
              <a:rPr lang="en-US" sz="2000" b="1" dirty="0" smtClean="0"/>
              <a:t>The entity shall account for the change as a change in an accounting estimate.</a:t>
            </a:r>
          </a:p>
          <a:p>
            <a:endParaRPr lang="en-US"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10</a:t>
            </a:fld>
            <a:endParaRPr lang="de-AT"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Impairment</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447800"/>
            <a:ext cx="8229600" cy="4530725"/>
          </a:xfrm>
        </p:spPr>
        <p:txBody>
          <a:bodyPr/>
          <a:lstStyle/>
          <a:p>
            <a:r>
              <a:rPr lang="en-US" sz="2000" dirty="0" smtClean="0"/>
              <a:t>At each reporting date, an entity shall apply </a:t>
            </a:r>
            <a:r>
              <a:rPr lang="en-US" sz="2000" b="1" dirty="0" smtClean="0"/>
              <a:t>Section “Impairment of Assets” of IFRS for SMEs to determine whether an item or group of items of property, plant and equipment is impaired and, if so, how to recognize and measure the impairment loss</a:t>
            </a:r>
            <a:r>
              <a:rPr lang="en-US" sz="2000" dirty="0" smtClean="0"/>
              <a:t>. That section explains when and how an entity reviews the carrying amount of its assets, how it determines the recoverable amount of an asset, and when it recognizes or reverses an impairment loss.</a:t>
            </a:r>
          </a:p>
          <a:p>
            <a:r>
              <a:rPr lang="en-US" sz="2000" dirty="0" smtClean="0"/>
              <a:t>An entity shall include in profit or loss compensation from third parties for items of property, plant and equipment that were impaired, lost or given up only when the compensation becomes receivable.</a:t>
            </a:r>
          </a:p>
          <a:p>
            <a:r>
              <a:rPr lang="en-US" sz="2000" dirty="0" smtClean="0"/>
              <a:t>A plan to dispose of an asset before the previously expected date is an indicator of impairment that triggers the calculation of the asset’s recoverable amount for the purpose of determining whether the asset is impaired.</a:t>
            </a:r>
          </a:p>
          <a:p>
            <a:endParaRPr lang="en-US"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11</a:t>
            </a:fld>
            <a:endParaRPr lang="de-AT"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err="1" smtClean="0">
                <a:latin typeface="Verdana" pitchFamily="34" charset="0"/>
                <a:ea typeface="Verdana" pitchFamily="34" charset="0"/>
                <a:cs typeface="Verdana" pitchFamily="34" charset="0"/>
              </a:rPr>
              <a:t>Derecognition</a:t>
            </a:r>
            <a:endParaRPr lang="en-US" sz="4000" dirty="0"/>
          </a:p>
        </p:txBody>
      </p:sp>
      <p:sp>
        <p:nvSpPr>
          <p:cNvPr id="3" name="Содержимое 2"/>
          <p:cNvSpPr>
            <a:spLocks noGrp="1"/>
          </p:cNvSpPr>
          <p:nvPr>
            <p:ph idx="1"/>
          </p:nvPr>
        </p:nvSpPr>
        <p:spPr>
          <a:xfrm>
            <a:off x="457200" y="1219200"/>
            <a:ext cx="8229600" cy="5638800"/>
          </a:xfrm>
        </p:spPr>
        <p:txBody>
          <a:bodyPr/>
          <a:lstStyle/>
          <a:p>
            <a:r>
              <a:rPr lang="en-US" sz="2000" dirty="0" smtClean="0"/>
              <a:t>An entity shall </a:t>
            </a:r>
            <a:r>
              <a:rPr lang="en-US" sz="2000" b="1" dirty="0" smtClean="0"/>
              <a:t>derecognize an item</a:t>
            </a:r>
            <a:r>
              <a:rPr lang="en-US" sz="2000" dirty="0" smtClean="0"/>
              <a:t> of property, plant and equipment:</a:t>
            </a:r>
          </a:p>
          <a:p>
            <a:pPr marL="1027113" indent="-457200" defTabSz="1258888">
              <a:buSzPct val="75000"/>
              <a:buFont typeface="+mj-lt"/>
              <a:buAutoNum type="alphaLcParenR"/>
            </a:pPr>
            <a:r>
              <a:rPr lang="en-US" sz="2000" dirty="0" smtClean="0"/>
              <a:t>on </a:t>
            </a:r>
            <a:r>
              <a:rPr lang="en-US" sz="2000" b="1" dirty="0" smtClean="0"/>
              <a:t>disposal</a:t>
            </a:r>
            <a:r>
              <a:rPr lang="en-US" sz="2000" dirty="0" smtClean="0"/>
              <a:t>, or</a:t>
            </a:r>
          </a:p>
          <a:p>
            <a:pPr marL="1027113" indent="-457200" defTabSz="1258888">
              <a:buSzPct val="75000"/>
              <a:buFont typeface="+mj-lt"/>
              <a:buAutoNum type="alphaLcParenR"/>
            </a:pPr>
            <a:r>
              <a:rPr lang="en-US" sz="2000" dirty="0" smtClean="0"/>
              <a:t>when </a:t>
            </a:r>
            <a:r>
              <a:rPr lang="en-US" sz="2000" b="1" dirty="0" smtClean="0"/>
              <a:t>no future economic benefits are expected </a:t>
            </a:r>
            <a:r>
              <a:rPr lang="en-US" sz="2000" dirty="0" smtClean="0"/>
              <a:t>from its use or disposal.</a:t>
            </a:r>
          </a:p>
          <a:p>
            <a:r>
              <a:rPr lang="en-US" sz="2000" dirty="0" smtClean="0"/>
              <a:t>An entity shall </a:t>
            </a:r>
            <a:r>
              <a:rPr lang="en-US" sz="2000" b="1" dirty="0" smtClean="0"/>
              <a:t>recognize the gain or loss </a:t>
            </a:r>
            <a:r>
              <a:rPr lang="en-US" sz="2000" dirty="0" smtClean="0"/>
              <a:t>on the </a:t>
            </a:r>
            <a:r>
              <a:rPr lang="en-US" sz="2000" dirty="0" err="1" smtClean="0"/>
              <a:t>derecognition</a:t>
            </a:r>
            <a:r>
              <a:rPr lang="en-US" sz="2000" dirty="0" smtClean="0"/>
              <a:t> of an item of property, plant and equipment in profit or loss when the item is derecognized. </a:t>
            </a:r>
            <a:r>
              <a:rPr lang="en-US" sz="2000" b="1" dirty="0" smtClean="0"/>
              <a:t>The entity shall not classify such gains as revenue.</a:t>
            </a:r>
          </a:p>
          <a:p>
            <a:r>
              <a:rPr lang="en-US" sz="2000" dirty="0" smtClean="0"/>
              <a:t>In determining the date of disposal of an item, an entity shall apply the criteria in Section “Revenue” of IFRS for SMEs for recognizing revenue from the sale of goods. Section “Revenue” applies to disposal by a sale and leaseback.</a:t>
            </a:r>
          </a:p>
          <a:p>
            <a:r>
              <a:rPr lang="en-US" sz="2000" dirty="0" smtClean="0"/>
              <a:t>An entity shall determine the </a:t>
            </a:r>
            <a:r>
              <a:rPr lang="en-US" sz="2000" b="1" dirty="0" smtClean="0"/>
              <a:t>gain or loss arising from the </a:t>
            </a:r>
            <a:r>
              <a:rPr lang="en-US" sz="2000" b="1" dirty="0" err="1" smtClean="0"/>
              <a:t>derecognition</a:t>
            </a:r>
            <a:r>
              <a:rPr lang="en-US" sz="2000" b="1" dirty="0" smtClean="0"/>
              <a:t> of an item </a:t>
            </a:r>
            <a:r>
              <a:rPr lang="en-US" sz="2000" dirty="0" smtClean="0"/>
              <a:t>of property, plant and equipment as the </a:t>
            </a:r>
            <a:r>
              <a:rPr lang="en-US" sz="2000" b="1" dirty="0" smtClean="0"/>
              <a:t>difference between the net disposal proceeds</a:t>
            </a:r>
            <a:r>
              <a:rPr lang="en-US" sz="2000" dirty="0" smtClean="0"/>
              <a:t>, if any, and the </a:t>
            </a:r>
            <a:r>
              <a:rPr lang="en-US" sz="2000" b="1" dirty="0" smtClean="0"/>
              <a:t>carrying amount </a:t>
            </a:r>
            <a:r>
              <a:rPr lang="en-US" sz="2000" dirty="0" smtClean="0"/>
              <a:t>of the item.</a:t>
            </a:r>
          </a:p>
          <a:p>
            <a:endParaRPr lang="en-US"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12</a:t>
            </a:fld>
            <a:endParaRPr lang="de-AT"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Disclosures</a:t>
            </a:r>
          </a:p>
        </p:txBody>
      </p:sp>
      <p:sp>
        <p:nvSpPr>
          <p:cNvPr id="3" name="Содержимое 2"/>
          <p:cNvSpPr>
            <a:spLocks noGrp="1"/>
          </p:cNvSpPr>
          <p:nvPr>
            <p:ph idx="1"/>
          </p:nvPr>
        </p:nvSpPr>
        <p:spPr>
          <a:xfrm>
            <a:off x="457200" y="1295400"/>
            <a:ext cx="8229600" cy="4530725"/>
          </a:xfrm>
        </p:spPr>
        <p:txBody>
          <a:bodyPr/>
          <a:lstStyle/>
          <a:p>
            <a:r>
              <a:rPr lang="en-US" sz="2000" dirty="0" smtClean="0"/>
              <a:t>An entity shall disclose the following for each class of property, plant and equipment:</a:t>
            </a:r>
          </a:p>
          <a:p>
            <a:pPr marL="1027113" indent="-457200" defTabSz="1258888">
              <a:buSzPct val="75000"/>
              <a:buFont typeface="+mj-lt"/>
              <a:buAutoNum type="alphaLcParenR"/>
            </a:pPr>
            <a:r>
              <a:rPr lang="en-US" sz="2000" dirty="0" smtClean="0"/>
              <a:t>the </a:t>
            </a:r>
            <a:r>
              <a:rPr lang="en-US" sz="2000" b="1" dirty="0" smtClean="0"/>
              <a:t>measurement bases </a:t>
            </a:r>
            <a:r>
              <a:rPr lang="en-US" sz="2000" dirty="0" smtClean="0"/>
              <a:t>used for determining the gross carrying amount.</a:t>
            </a:r>
          </a:p>
          <a:p>
            <a:pPr marL="1027113" indent="-457200" defTabSz="1258888">
              <a:buSzPct val="75000"/>
              <a:buFont typeface="+mj-lt"/>
              <a:buAutoNum type="alphaLcParenR"/>
            </a:pPr>
            <a:r>
              <a:rPr lang="en-US" sz="2000" dirty="0" smtClean="0"/>
              <a:t>the </a:t>
            </a:r>
            <a:r>
              <a:rPr lang="en-US" sz="2000" b="1" dirty="0" smtClean="0"/>
              <a:t>depreciation methods </a:t>
            </a:r>
            <a:r>
              <a:rPr lang="en-US" sz="2000" dirty="0" smtClean="0"/>
              <a:t>used.</a:t>
            </a:r>
          </a:p>
          <a:p>
            <a:pPr marL="1027113" indent="-457200" defTabSz="1258888">
              <a:buSzPct val="75000"/>
              <a:buFont typeface="+mj-lt"/>
              <a:buAutoNum type="alphaLcParenR"/>
            </a:pPr>
            <a:r>
              <a:rPr lang="en-US" sz="2000" dirty="0" smtClean="0"/>
              <a:t>the </a:t>
            </a:r>
            <a:r>
              <a:rPr lang="en-US" sz="2000" b="1" dirty="0" smtClean="0"/>
              <a:t>useful lives</a:t>
            </a:r>
            <a:r>
              <a:rPr lang="en-US" sz="2000" dirty="0" smtClean="0"/>
              <a:t> or </a:t>
            </a:r>
            <a:r>
              <a:rPr lang="en-US" sz="2000" b="1" dirty="0" smtClean="0"/>
              <a:t>the depreciation rates </a:t>
            </a:r>
            <a:r>
              <a:rPr lang="en-US" sz="2000" dirty="0" smtClean="0"/>
              <a:t>used.</a:t>
            </a:r>
          </a:p>
          <a:p>
            <a:pPr marL="1027113" indent="-457200" defTabSz="1258888">
              <a:buSzPct val="75000"/>
              <a:buFont typeface="+mj-lt"/>
              <a:buAutoNum type="alphaLcParenR"/>
            </a:pPr>
            <a:r>
              <a:rPr lang="en-US" sz="2000" dirty="0" smtClean="0"/>
              <a:t>the </a:t>
            </a:r>
            <a:r>
              <a:rPr lang="en-US" sz="2000" b="1" dirty="0" smtClean="0"/>
              <a:t>gross carrying amount </a:t>
            </a:r>
            <a:r>
              <a:rPr lang="en-US" sz="2000" dirty="0" smtClean="0"/>
              <a:t>and the </a:t>
            </a:r>
            <a:r>
              <a:rPr lang="en-US" sz="2000" b="1" dirty="0" smtClean="0"/>
              <a:t>accumulated depreciation</a:t>
            </a:r>
            <a:r>
              <a:rPr lang="en-US" sz="2000" dirty="0" smtClean="0"/>
              <a:t> (aggregated with accumulated impairment losses) at the beginning and end of the reporting period.</a:t>
            </a:r>
          </a:p>
          <a:p>
            <a:pPr marL="1027113" indent="-457200" defTabSz="1258888">
              <a:buSzPct val="75000"/>
              <a:buFont typeface="+mj-lt"/>
              <a:buAutoNum type="alphaLcParenR"/>
            </a:pPr>
            <a:r>
              <a:rPr lang="en-US" sz="2000" dirty="0" smtClean="0"/>
              <a:t>a </a:t>
            </a:r>
            <a:r>
              <a:rPr lang="en-US" sz="2000" b="1" dirty="0" smtClean="0"/>
              <a:t>reconciliation of the carrying amount </a:t>
            </a:r>
            <a:r>
              <a:rPr lang="en-US" sz="2000" dirty="0" smtClean="0"/>
              <a:t>at the beginning and end of the reporting period showing separately:</a:t>
            </a:r>
          </a:p>
          <a:p>
            <a:pPr marL="1384300" indent="-514350" defTabSz="1258888">
              <a:buSzPct val="75000"/>
              <a:buFont typeface="+mj-lt"/>
              <a:buAutoNum type="romanLcPeriod"/>
            </a:pPr>
            <a:r>
              <a:rPr lang="en-US" sz="2000" dirty="0" smtClean="0"/>
              <a:t>additions</a:t>
            </a:r>
          </a:p>
          <a:p>
            <a:pPr marL="1384300" indent="-514350" defTabSz="1258888">
              <a:buSzPct val="75000"/>
              <a:buFont typeface="+mj-lt"/>
              <a:buAutoNum type="romanLcPeriod"/>
            </a:pPr>
            <a:r>
              <a:rPr lang="en-US" sz="2000" dirty="0" smtClean="0"/>
              <a:t>disposals</a:t>
            </a:r>
          </a:p>
          <a:p>
            <a:pPr marL="1384300" indent="-514350" defTabSz="1258888">
              <a:buSzPct val="75000"/>
              <a:buFont typeface="+mj-lt"/>
              <a:buAutoNum type="romanLcPeriod"/>
            </a:pPr>
            <a:r>
              <a:rPr lang="en-US" sz="2000" dirty="0" smtClean="0"/>
              <a:t>acquisitions through business combinations</a:t>
            </a:r>
          </a:p>
          <a:p>
            <a:endParaRPr lang="en-US" sz="2000"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13</a:t>
            </a:fld>
            <a:endParaRPr lang="de-AT"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Disclosures</a:t>
            </a:r>
            <a:endParaRPr lang="en-US" sz="4000" dirty="0"/>
          </a:p>
        </p:txBody>
      </p:sp>
      <p:sp>
        <p:nvSpPr>
          <p:cNvPr id="3" name="Содержимое 2"/>
          <p:cNvSpPr>
            <a:spLocks noGrp="1"/>
          </p:cNvSpPr>
          <p:nvPr>
            <p:ph idx="1"/>
          </p:nvPr>
        </p:nvSpPr>
        <p:spPr/>
        <p:txBody>
          <a:bodyPr/>
          <a:lstStyle/>
          <a:p>
            <a:pPr marL="1384300" indent="-514350" defTabSz="1258888">
              <a:buSzPct val="75000"/>
              <a:buFont typeface="+mj-lt"/>
              <a:buAutoNum type="romanLcPeriod" startAt="4"/>
            </a:pPr>
            <a:r>
              <a:rPr lang="en-US" sz="2000" dirty="0" smtClean="0"/>
              <a:t>transfers to investment property if a reliable measure of fair value becomes available</a:t>
            </a:r>
          </a:p>
          <a:p>
            <a:pPr marL="1384300" indent="-514350" defTabSz="1258888">
              <a:buSzPct val="75000"/>
              <a:buFont typeface="+mj-lt"/>
              <a:buAutoNum type="romanLcPeriod" startAt="4"/>
            </a:pPr>
            <a:r>
              <a:rPr lang="en-US" sz="2000" dirty="0" smtClean="0"/>
              <a:t>impairment losses recognized or reversed in profit or loss </a:t>
            </a:r>
          </a:p>
          <a:p>
            <a:pPr marL="1384300" indent="-514350" defTabSz="1258888">
              <a:buSzPct val="75000"/>
              <a:buFont typeface="+mj-lt"/>
              <a:buAutoNum type="romanLcPeriod" startAt="4"/>
            </a:pPr>
            <a:r>
              <a:rPr lang="en-US" sz="2000" dirty="0" smtClean="0"/>
              <a:t>depreciation.</a:t>
            </a:r>
          </a:p>
          <a:p>
            <a:pPr marL="1384300" indent="-514350" defTabSz="1258888">
              <a:buSzPct val="75000"/>
              <a:buFont typeface="+mj-lt"/>
              <a:buAutoNum type="romanLcPeriod" startAt="4"/>
            </a:pPr>
            <a:r>
              <a:rPr lang="en-US" sz="2000" dirty="0" smtClean="0"/>
              <a:t>other changes.</a:t>
            </a:r>
          </a:p>
          <a:p>
            <a:r>
              <a:rPr lang="en-US" sz="2000" dirty="0" smtClean="0"/>
              <a:t>This reconciliation need not be presented for prior periods.</a:t>
            </a:r>
          </a:p>
          <a:p>
            <a:r>
              <a:rPr lang="en-US" sz="2000" dirty="0" smtClean="0"/>
              <a:t>The entity shall also disclose the following:</a:t>
            </a:r>
          </a:p>
          <a:p>
            <a:pPr marL="1027113" indent="-457200" defTabSz="1258888">
              <a:buSzPct val="75000"/>
              <a:buFont typeface="+mj-lt"/>
              <a:buAutoNum type="alphaLcParenR"/>
            </a:pPr>
            <a:r>
              <a:rPr lang="en-US" sz="2000" dirty="0" smtClean="0"/>
              <a:t>the existence and carrying amounts of property, plant and equipment to which the entity has restricted title or that is pledged as security for liabilities.</a:t>
            </a:r>
          </a:p>
          <a:p>
            <a:pPr marL="1027113" indent="-457200" defTabSz="1258888">
              <a:buSzPct val="75000"/>
              <a:buFont typeface="+mj-lt"/>
              <a:buAutoNum type="alphaLcParenR"/>
            </a:pPr>
            <a:r>
              <a:rPr lang="en-US" sz="2000" dirty="0" smtClean="0"/>
              <a:t>the amount of contractual commitments for the acquisition of property, plant and equipment.</a:t>
            </a:r>
          </a:p>
          <a:p>
            <a:endParaRPr lang="en-US"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14</a:t>
            </a:fld>
            <a:endParaRPr lang="de-AT"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Contents</a:t>
            </a:r>
            <a:endParaRPr lang="en-US" sz="4000" dirty="0"/>
          </a:p>
        </p:txBody>
      </p:sp>
      <p:sp>
        <p:nvSpPr>
          <p:cNvPr id="3" name="Содержимое 2"/>
          <p:cNvSpPr>
            <a:spLocks noGrp="1"/>
          </p:cNvSpPr>
          <p:nvPr>
            <p:ph idx="1"/>
          </p:nvPr>
        </p:nvSpPr>
        <p:spPr/>
        <p:txBody>
          <a:bodyPr/>
          <a:lstStyle/>
          <a:p>
            <a:r>
              <a:rPr lang="en-US" sz="2000" dirty="0" smtClean="0"/>
              <a:t>Recognition</a:t>
            </a:r>
          </a:p>
          <a:p>
            <a:r>
              <a:rPr lang="en-US" sz="2000" dirty="0" smtClean="0"/>
              <a:t>Measurement</a:t>
            </a:r>
          </a:p>
          <a:p>
            <a:r>
              <a:rPr lang="en-US" sz="2000" dirty="0" smtClean="0"/>
              <a:t>Depreciation</a:t>
            </a:r>
          </a:p>
          <a:p>
            <a:r>
              <a:rPr lang="en-US" sz="2000" dirty="0" smtClean="0"/>
              <a:t>Impairment</a:t>
            </a:r>
          </a:p>
          <a:p>
            <a:r>
              <a:rPr lang="en-US" sz="2000" dirty="0" err="1" smtClean="0"/>
              <a:t>Derecognition</a:t>
            </a:r>
            <a:endParaRPr lang="en-US" sz="2000" dirty="0" smtClean="0"/>
          </a:p>
          <a:p>
            <a:r>
              <a:rPr lang="en-US" sz="2000" dirty="0" smtClean="0"/>
              <a:t>Disclosures</a:t>
            </a:r>
          </a:p>
          <a:p>
            <a:endParaRPr lang="en-US"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Sep 30,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a:t>
            </a:fld>
            <a:endParaRPr lang="de-AT"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Recognition</a:t>
            </a:r>
            <a:r>
              <a:rPr lang="en-US" sz="4400" dirty="0" smtClean="0"/>
              <a:t/>
            </a:r>
            <a:br>
              <a:rPr lang="en-US" sz="4400" dirty="0" smtClean="0"/>
            </a:br>
            <a:endParaRPr lang="en-US" dirty="0"/>
          </a:p>
        </p:txBody>
      </p:sp>
      <p:sp>
        <p:nvSpPr>
          <p:cNvPr id="3" name="Содержимое 2"/>
          <p:cNvSpPr>
            <a:spLocks noGrp="1"/>
          </p:cNvSpPr>
          <p:nvPr>
            <p:ph idx="1"/>
          </p:nvPr>
        </p:nvSpPr>
        <p:spPr>
          <a:xfrm>
            <a:off x="457200" y="1031875"/>
            <a:ext cx="8229600" cy="5826125"/>
          </a:xfrm>
        </p:spPr>
        <p:txBody>
          <a:bodyPr/>
          <a:lstStyle/>
          <a:p>
            <a:r>
              <a:rPr lang="en-US" sz="2000" b="1" dirty="0" smtClean="0"/>
              <a:t>An entity shall recognize </a:t>
            </a:r>
            <a:r>
              <a:rPr lang="en-US" sz="2000" dirty="0" smtClean="0"/>
              <a:t>the cost of an item of property, plant and equipment as an asset if, and </a:t>
            </a:r>
            <a:r>
              <a:rPr lang="en-US" sz="2000" b="1" dirty="0" smtClean="0"/>
              <a:t>only if:</a:t>
            </a:r>
          </a:p>
          <a:p>
            <a:pPr marL="1027113" indent="-457200" defTabSz="1258888">
              <a:buSzPct val="75000"/>
              <a:buFont typeface="+mj-lt"/>
              <a:buAutoNum type="alphaLcParenR"/>
            </a:pPr>
            <a:r>
              <a:rPr lang="en-US" sz="2000" dirty="0" smtClean="0"/>
              <a:t>it is </a:t>
            </a:r>
            <a:r>
              <a:rPr lang="en-US" sz="2000" b="1" dirty="0" smtClean="0"/>
              <a:t>probable</a:t>
            </a:r>
            <a:r>
              <a:rPr lang="en-US" sz="2000" dirty="0" smtClean="0"/>
              <a:t> that future economic benefits associated with the item will flow to the entity, and</a:t>
            </a:r>
          </a:p>
          <a:p>
            <a:pPr marL="1027113" indent="-457200" defTabSz="1258888">
              <a:buSzPct val="75000"/>
              <a:buFont typeface="+mj-lt"/>
              <a:buAutoNum type="alphaLcParenR"/>
            </a:pPr>
            <a:r>
              <a:rPr lang="en-US" sz="2000" dirty="0" smtClean="0"/>
              <a:t>the cost of the item can be </a:t>
            </a:r>
            <a:r>
              <a:rPr lang="en-US" sz="2000" b="1" dirty="0" smtClean="0"/>
              <a:t>measured reliably</a:t>
            </a:r>
            <a:r>
              <a:rPr lang="en-US" sz="2000" dirty="0" smtClean="0"/>
              <a:t>.</a:t>
            </a:r>
          </a:p>
          <a:p>
            <a:r>
              <a:rPr lang="en-US" sz="2000" b="1" dirty="0" smtClean="0"/>
              <a:t>Spare parts </a:t>
            </a:r>
            <a:r>
              <a:rPr lang="en-US" sz="2000" dirty="0" smtClean="0"/>
              <a:t>and servicing equipment are usually carried as inventory and recognized </a:t>
            </a:r>
            <a:r>
              <a:rPr lang="en-US" sz="2000" b="1" dirty="0" smtClean="0"/>
              <a:t>in profit or loss as consumed</a:t>
            </a:r>
            <a:r>
              <a:rPr lang="en-US" sz="2000" dirty="0" smtClean="0"/>
              <a:t>. However, </a:t>
            </a:r>
            <a:r>
              <a:rPr lang="en-US" sz="2000" b="1" dirty="0" smtClean="0"/>
              <a:t>major spare parts </a:t>
            </a:r>
            <a:r>
              <a:rPr lang="en-US" sz="2000" dirty="0" smtClean="0"/>
              <a:t>and </a:t>
            </a:r>
            <a:r>
              <a:rPr lang="en-US" sz="2000" b="1" dirty="0" smtClean="0"/>
              <a:t>stand-by equipment </a:t>
            </a:r>
            <a:r>
              <a:rPr lang="en-US" sz="2000" dirty="0" smtClean="0"/>
              <a:t>are property, plant and equipment when an entity expects to use them during more than one period. Similarly, if the spare parts and servicing equipment can be used only in connection with an item of property, plant and equipment, they are considered property, plant and equipment.</a:t>
            </a:r>
          </a:p>
          <a:p>
            <a:r>
              <a:rPr lang="en-US" sz="2000" dirty="0" smtClean="0"/>
              <a:t>Parts of some items of property, plant and equipment may require </a:t>
            </a:r>
            <a:r>
              <a:rPr lang="en-US" sz="2000" b="1" dirty="0" smtClean="0"/>
              <a:t>replacement at regular intervals </a:t>
            </a:r>
            <a:r>
              <a:rPr lang="en-US" sz="2000" dirty="0" smtClean="0"/>
              <a:t>(e.g. the roof of a building). An entity </a:t>
            </a:r>
            <a:r>
              <a:rPr lang="en-US" sz="2000" b="1" dirty="0" smtClean="0"/>
              <a:t>shall add to the carrying amount </a:t>
            </a:r>
            <a:r>
              <a:rPr lang="en-US" sz="2000" dirty="0" smtClean="0"/>
              <a:t>of an item of property, plant and equipment </a:t>
            </a:r>
            <a:r>
              <a:rPr lang="en-US" sz="2000" b="1" dirty="0" smtClean="0"/>
              <a:t>the cost of replacing part </a:t>
            </a:r>
            <a:r>
              <a:rPr lang="en-US" sz="2000" dirty="0" smtClean="0"/>
              <a:t>of such an item </a:t>
            </a:r>
            <a:endParaRPr lang="en-US"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a:t>
            </a:fld>
            <a:endParaRPr lang="de-AT"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Recognition</a:t>
            </a:r>
            <a:endParaRPr lang="en-US" sz="4000" dirty="0"/>
          </a:p>
        </p:txBody>
      </p:sp>
      <p:sp>
        <p:nvSpPr>
          <p:cNvPr id="3" name="Содержимое 2"/>
          <p:cNvSpPr>
            <a:spLocks noGrp="1"/>
          </p:cNvSpPr>
          <p:nvPr>
            <p:ph idx="1"/>
          </p:nvPr>
        </p:nvSpPr>
        <p:spPr>
          <a:xfrm>
            <a:off x="457200" y="1108075"/>
            <a:ext cx="8229600" cy="5749925"/>
          </a:xfrm>
        </p:spPr>
        <p:txBody>
          <a:bodyPr/>
          <a:lstStyle/>
          <a:p>
            <a:pPr indent="1588">
              <a:buNone/>
            </a:pPr>
            <a:r>
              <a:rPr lang="en-US" sz="2000" dirty="0" smtClean="0"/>
              <a:t>when that cost is incurred if </a:t>
            </a:r>
            <a:r>
              <a:rPr lang="en-US" sz="2000" b="1" dirty="0" smtClean="0"/>
              <a:t>the replacement part is expected to provide incremental future benefits to the entity</a:t>
            </a:r>
            <a:r>
              <a:rPr lang="en-US" sz="2000" dirty="0" smtClean="0"/>
              <a:t>. If the major components of an item of property, plant and equipment have significantly </a:t>
            </a:r>
            <a:r>
              <a:rPr lang="en-US" sz="2000" b="1" dirty="0" smtClean="0"/>
              <a:t>different patterns of consumption </a:t>
            </a:r>
            <a:r>
              <a:rPr lang="en-US" sz="2000" dirty="0" smtClean="0"/>
              <a:t>of economic benefits, an entity shall allocate the initial cost of the asset to its major components and </a:t>
            </a:r>
            <a:r>
              <a:rPr lang="en-US" sz="2000" b="1" dirty="0" smtClean="0"/>
              <a:t>depreciate each such component separately </a:t>
            </a:r>
            <a:r>
              <a:rPr lang="en-US" sz="2000" dirty="0" smtClean="0"/>
              <a:t>over its useful life</a:t>
            </a:r>
            <a:r>
              <a:rPr lang="en-US" sz="2000" b="1" dirty="0" smtClean="0"/>
              <a:t>.</a:t>
            </a:r>
          </a:p>
          <a:p>
            <a:r>
              <a:rPr lang="en-US" sz="2000" dirty="0" smtClean="0"/>
              <a:t>A condition of continuing to operate an item of property, plant and equipment may be performing </a:t>
            </a:r>
            <a:r>
              <a:rPr lang="en-US" sz="2000" b="1" dirty="0" smtClean="0"/>
              <a:t>regular major inspections </a:t>
            </a:r>
            <a:r>
              <a:rPr lang="en-US" sz="2000" dirty="0" smtClean="0"/>
              <a:t>for faults regardless of whether parts of the item are replaced. When each major inspection is performed, its cost </a:t>
            </a:r>
            <a:r>
              <a:rPr lang="en-US" sz="2000" b="1" dirty="0" smtClean="0"/>
              <a:t>is recognized in the carrying amount of the item </a:t>
            </a:r>
            <a:r>
              <a:rPr lang="en-US" sz="2000" dirty="0" smtClean="0"/>
              <a:t>of property, plant and equipment as a replacement </a:t>
            </a:r>
            <a:r>
              <a:rPr lang="en-US" sz="2000" b="1" dirty="0" smtClean="0"/>
              <a:t>if the recognition criteria are satisfied</a:t>
            </a:r>
            <a:r>
              <a:rPr lang="en-US" sz="2000" dirty="0" smtClean="0"/>
              <a:t>. Any </a:t>
            </a:r>
            <a:r>
              <a:rPr lang="en-US" sz="2000" b="1" dirty="0" smtClean="0"/>
              <a:t>remaining carrying amount of the cost of the previous major inspection</a:t>
            </a:r>
            <a:r>
              <a:rPr lang="en-US" sz="2000" dirty="0" smtClean="0"/>
              <a:t> (as distinct from physical parts) </a:t>
            </a:r>
            <a:r>
              <a:rPr lang="en-US" sz="2000" b="1" dirty="0" smtClean="0"/>
              <a:t>is derecognized</a:t>
            </a:r>
            <a:r>
              <a:rPr lang="en-US" sz="2000" dirty="0" smtClean="0"/>
              <a:t>. </a:t>
            </a:r>
          </a:p>
          <a:p>
            <a:r>
              <a:rPr lang="en-US" sz="2000" b="1" dirty="0" smtClean="0"/>
              <a:t>Land and buildings are separable assets</a:t>
            </a:r>
            <a:r>
              <a:rPr lang="en-US" sz="2000" dirty="0" smtClean="0"/>
              <a:t>, and an entity shall </a:t>
            </a:r>
            <a:r>
              <a:rPr lang="en-US" sz="2000" b="1" dirty="0" smtClean="0"/>
              <a:t>account for them separately</a:t>
            </a:r>
            <a:r>
              <a:rPr lang="en-US" sz="2000" dirty="0" smtClean="0"/>
              <a:t>, even when they are acquired together.</a:t>
            </a:r>
          </a:p>
          <a:p>
            <a:endParaRPr lang="en-US" sz="2000"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a:t>
            </a:fld>
            <a:endParaRPr lang="de-AT"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Measurement – initial and subsequent</a:t>
            </a:r>
            <a:r>
              <a:rPr lang="en-US" sz="4400" dirty="0" smtClean="0"/>
              <a:t/>
            </a:r>
            <a:br>
              <a:rPr lang="en-US" sz="4400" dirty="0" smtClean="0"/>
            </a:br>
            <a:endParaRPr lang="en-US" dirty="0"/>
          </a:p>
        </p:txBody>
      </p:sp>
      <p:sp>
        <p:nvSpPr>
          <p:cNvPr id="3" name="Содержимое 2"/>
          <p:cNvSpPr>
            <a:spLocks noGrp="1"/>
          </p:cNvSpPr>
          <p:nvPr>
            <p:ph idx="1"/>
          </p:nvPr>
        </p:nvSpPr>
        <p:spPr/>
        <p:txBody>
          <a:bodyPr/>
          <a:lstStyle/>
          <a:p>
            <a:r>
              <a:rPr lang="en-US" sz="2000" dirty="0" smtClean="0"/>
              <a:t>An entity shall measure an item of property, plant and equipment </a:t>
            </a:r>
            <a:r>
              <a:rPr lang="en-US" sz="2000" b="1" dirty="0" smtClean="0"/>
              <a:t>at initial recognition at its cost. </a:t>
            </a:r>
          </a:p>
          <a:p>
            <a:r>
              <a:rPr lang="en-US" sz="2000" b="1" dirty="0" smtClean="0"/>
              <a:t>The cost of an item</a:t>
            </a:r>
            <a:r>
              <a:rPr lang="en-US" sz="2000" dirty="0" smtClean="0"/>
              <a:t> of property, plant and equipment </a:t>
            </a:r>
            <a:r>
              <a:rPr lang="en-US" sz="2000" b="1" dirty="0" smtClean="0"/>
              <a:t>comprises</a:t>
            </a:r>
            <a:r>
              <a:rPr lang="en-US" sz="2000" dirty="0" smtClean="0"/>
              <a:t> all of the following:</a:t>
            </a:r>
          </a:p>
          <a:p>
            <a:pPr marL="1027113" indent="-457200" defTabSz="1258888">
              <a:buSzPct val="75000"/>
              <a:buFont typeface="+mj-lt"/>
              <a:buAutoNum type="alphaLcParenR"/>
            </a:pPr>
            <a:r>
              <a:rPr lang="en-US" sz="2000" b="1" dirty="0" smtClean="0"/>
              <a:t>its purchase price</a:t>
            </a:r>
            <a:r>
              <a:rPr lang="en-US" sz="2000" dirty="0" smtClean="0"/>
              <a:t>, including legal and brokerage </a:t>
            </a:r>
            <a:r>
              <a:rPr lang="en-US" sz="2000" b="1" dirty="0" smtClean="0"/>
              <a:t>fees</a:t>
            </a:r>
            <a:r>
              <a:rPr lang="en-US" sz="2000" dirty="0" smtClean="0"/>
              <a:t>, import </a:t>
            </a:r>
            <a:r>
              <a:rPr lang="en-US" sz="2000" b="1" dirty="0" smtClean="0"/>
              <a:t>duties</a:t>
            </a:r>
            <a:r>
              <a:rPr lang="en-US" sz="2000" dirty="0" smtClean="0"/>
              <a:t> and </a:t>
            </a:r>
            <a:r>
              <a:rPr lang="en-US" sz="2000" b="1" dirty="0" smtClean="0"/>
              <a:t>non-refundable purchase taxes</a:t>
            </a:r>
            <a:r>
              <a:rPr lang="en-US" sz="2000" dirty="0" smtClean="0"/>
              <a:t>, after </a:t>
            </a:r>
            <a:r>
              <a:rPr lang="en-US" sz="2000" b="1" dirty="0" smtClean="0"/>
              <a:t>deducting trade discounts and rebates</a:t>
            </a:r>
            <a:r>
              <a:rPr lang="en-US" sz="2000" dirty="0" smtClean="0"/>
              <a:t>.</a:t>
            </a:r>
          </a:p>
          <a:p>
            <a:pPr marL="1027113" indent="-457200" defTabSz="1258888">
              <a:buSzPct val="75000"/>
              <a:buFont typeface="+mj-lt"/>
              <a:buAutoNum type="alphaLcParenR"/>
            </a:pPr>
            <a:r>
              <a:rPr lang="en-US" sz="2000" b="1" dirty="0" smtClean="0"/>
              <a:t>any costs directly attributable to bringing the asset to the location and condition necessary for it to be capable of operating in the manner intended by management</a:t>
            </a:r>
            <a:r>
              <a:rPr lang="en-US" sz="2000" dirty="0" smtClean="0"/>
              <a:t>. These can include the costs of site preparation, initial delivery and handling, installation and assembly, and testing of functionality.</a:t>
            </a:r>
          </a:p>
          <a:p>
            <a:pPr marL="1027113" indent="-457200" defTabSz="1258888">
              <a:buSzPct val="75000"/>
              <a:buFont typeface="+mj-lt"/>
              <a:buAutoNum type="alphaLcParenR"/>
            </a:pPr>
            <a:r>
              <a:rPr lang="en-US" sz="2000" b="1" dirty="0" smtClean="0"/>
              <a:t>initial estimate of the costs of dismantling and removing the item </a:t>
            </a:r>
            <a:r>
              <a:rPr lang="en-US" sz="2000" dirty="0" smtClean="0"/>
              <a:t>and restoring the site on which it is located</a:t>
            </a:r>
          </a:p>
          <a:p>
            <a:pPr marL="1027113" indent="-457200" defTabSz="1258888">
              <a:buSzPct val="75000"/>
              <a:buFont typeface="+mj-lt"/>
              <a:buAutoNum type="alphaLcParenR"/>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a:t>
            </a:fld>
            <a:endParaRPr lang="de-AT"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Initial and subsequent measurement</a:t>
            </a:r>
            <a:endParaRPr lang="en-US" sz="4000" dirty="0"/>
          </a:p>
        </p:txBody>
      </p:sp>
      <p:sp>
        <p:nvSpPr>
          <p:cNvPr id="3" name="Содержимое 2"/>
          <p:cNvSpPr>
            <a:spLocks noGrp="1"/>
          </p:cNvSpPr>
          <p:nvPr>
            <p:ph idx="1"/>
          </p:nvPr>
        </p:nvSpPr>
        <p:spPr>
          <a:xfrm>
            <a:off x="457200" y="1600200"/>
            <a:ext cx="8229600" cy="5257800"/>
          </a:xfrm>
        </p:spPr>
        <p:txBody>
          <a:bodyPr/>
          <a:lstStyle/>
          <a:p>
            <a:r>
              <a:rPr lang="en-US" sz="2000" dirty="0" smtClean="0"/>
              <a:t>The following costs </a:t>
            </a:r>
            <a:r>
              <a:rPr lang="en-US" sz="2000" b="1" dirty="0" smtClean="0"/>
              <a:t>are not costs </a:t>
            </a:r>
            <a:r>
              <a:rPr lang="en-US" sz="2000" dirty="0" smtClean="0"/>
              <a:t>of an item of property, plant and equipment, and an entity shall recognize them as </a:t>
            </a:r>
            <a:r>
              <a:rPr lang="en-US" sz="2000" b="1" dirty="0" smtClean="0"/>
              <a:t>an expense </a:t>
            </a:r>
            <a:r>
              <a:rPr lang="en-US" sz="2000" dirty="0" smtClean="0"/>
              <a:t>when they are incurred:</a:t>
            </a:r>
          </a:p>
          <a:p>
            <a:pPr marL="1027113" indent="-457200" defTabSz="1258888">
              <a:buSzPct val="75000"/>
              <a:buFont typeface="+mj-lt"/>
              <a:buAutoNum type="alphaLcParenR"/>
            </a:pPr>
            <a:r>
              <a:rPr lang="en-US" sz="2000" dirty="0" smtClean="0"/>
              <a:t>costs of </a:t>
            </a:r>
            <a:r>
              <a:rPr lang="en-US" sz="2000" b="1" dirty="0" smtClean="0"/>
              <a:t>opening a new facility</a:t>
            </a:r>
            <a:r>
              <a:rPr lang="en-US" sz="2000" dirty="0" smtClean="0"/>
              <a:t>.</a:t>
            </a:r>
          </a:p>
          <a:p>
            <a:pPr marL="1027113" indent="-457200" defTabSz="1258888">
              <a:buSzPct val="75000"/>
              <a:buFont typeface="+mj-lt"/>
              <a:buAutoNum type="alphaLcParenR"/>
            </a:pPr>
            <a:r>
              <a:rPr lang="en-US" sz="2000" dirty="0" smtClean="0"/>
              <a:t>costs of </a:t>
            </a:r>
            <a:r>
              <a:rPr lang="en-US" sz="2000" b="1" dirty="0" smtClean="0"/>
              <a:t>introducing a new product or service </a:t>
            </a:r>
            <a:r>
              <a:rPr lang="en-US" sz="2000" dirty="0" smtClean="0"/>
              <a:t>(including costs of advertising and promotional activities).</a:t>
            </a:r>
          </a:p>
          <a:p>
            <a:pPr marL="1027113" indent="-457200" defTabSz="1258888">
              <a:buSzPct val="75000"/>
              <a:buFont typeface="+mj-lt"/>
              <a:buAutoNum type="alphaLcParenR"/>
            </a:pPr>
            <a:r>
              <a:rPr lang="en-US" sz="2000" dirty="0" smtClean="0"/>
              <a:t>costs of </a:t>
            </a:r>
            <a:r>
              <a:rPr lang="en-US" sz="2000" b="1" dirty="0" smtClean="0"/>
              <a:t>conducting business in a new location or with a new class of customer</a:t>
            </a:r>
            <a:r>
              <a:rPr lang="en-US" sz="2000" dirty="0" smtClean="0"/>
              <a:t> (including costs of staff training).</a:t>
            </a:r>
          </a:p>
          <a:p>
            <a:pPr marL="1027113" indent="-457200" defTabSz="1258888">
              <a:buSzPct val="75000"/>
              <a:buFont typeface="+mj-lt"/>
              <a:buAutoNum type="alphaLcParenR"/>
            </a:pPr>
            <a:r>
              <a:rPr lang="en-US" sz="2000" b="1" dirty="0" smtClean="0"/>
              <a:t>administration</a:t>
            </a:r>
            <a:r>
              <a:rPr lang="en-US" sz="2000" dirty="0" smtClean="0"/>
              <a:t> and other general overhead costs.</a:t>
            </a:r>
          </a:p>
          <a:p>
            <a:pPr marL="1027113" indent="-457200" defTabSz="1258888">
              <a:buSzPct val="75000"/>
              <a:buFont typeface="+mj-lt"/>
              <a:buAutoNum type="alphaLcParenR"/>
            </a:pPr>
            <a:r>
              <a:rPr lang="en-US" sz="2000" b="1" dirty="0" smtClean="0"/>
              <a:t>borrowing costs.</a:t>
            </a:r>
          </a:p>
          <a:p>
            <a:r>
              <a:rPr lang="en-US" sz="2000" dirty="0" smtClean="0"/>
              <a:t>The </a:t>
            </a:r>
            <a:r>
              <a:rPr lang="en-US" sz="2000" b="1" dirty="0" smtClean="0"/>
              <a:t>income and related expenses </a:t>
            </a:r>
            <a:r>
              <a:rPr lang="en-US" sz="2000" dirty="0" smtClean="0"/>
              <a:t>of </a:t>
            </a:r>
            <a:r>
              <a:rPr lang="en-US" sz="2000" b="1" dirty="0" smtClean="0"/>
              <a:t>incidental operations </a:t>
            </a:r>
            <a:r>
              <a:rPr lang="en-US" sz="2000" dirty="0" smtClean="0"/>
              <a:t>during construction or development of an item of property, plant and equipment are recognized </a:t>
            </a:r>
            <a:r>
              <a:rPr lang="en-US" sz="2000" b="1" dirty="0" smtClean="0"/>
              <a:t>in profit or loss if those operations are not necessary</a:t>
            </a:r>
            <a:r>
              <a:rPr lang="en-US" sz="2000" dirty="0" smtClean="0"/>
              <a:t> to bring the item to its intended location and operating condition.</a:t>
            </a:r>
          </a:p>
          <a:p>
            <a:endParaRPr lang="en-US"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a:t>
            </a:fld>
            <a:endParaRPr lang="de-AT"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Measurement - initial and subsequent </a:t>
            </a:r>
            <a:endParaRPr lang="en-US" sz="4000" dirty="0"/>
          </a:p>
        </p:txBody>
      </p:sp>
      <p:sp>
        <p:nvSpPr>
          <p:cNvPr id="3" name="Содержимое 2"/>
          <p:cNvSpPr>
            <a:spLocks noGrp="1"/>
          </p:cNvSpPr>
          <p:nvPr>
            <p:ph idx="1"/>
          </p:nvPr>
        </p:nvSpPr>
        <p:spPr>
          <a:xfrm>
            <a:off x="457200" y="1295400"/>
            <a:ext cx="8229600" cy="5562600"/>
          </a:xfrm>
        </p:spPr>
        <p:txBody>
          <a:bodyPr/>
          <a:lstStyle/>
          <a:p>
            <a:r>
              <a:rPr lang="en-US" sz="2000" dirty="0" smtClean="0"/>
              <a:t>The cost of an item of property, plant and equipment is the cash price equivalent at the recognition date. </a:t>
            </a:r>
            <a:r>
              <a:rPr lang="en-US" sz="2000" b="1" dirty="0" smtClean="0"/>
              <a:t>If payment is deferred beyond normal credit terms, the cost is the present value of all future payments.</a:t>
            </a:r>
          </a:p>
          <a:p>
            <a:r>
              <a:rPr lang="en-US" sz="2000" dirty="0" smtClean="0"/>
              <a:t>An item of property, plant or equipment may be acquired in </a:t>
            </a:r>
            <a:r>
              <a:rPr lang="en-US" sz="2000" b="1" dirty="0" smtClean="0"/>
              <a:t>exchange for a non-monetary asset </a:t>
            </a:r>
            <a:r>
              <a:rPr lang="en-US" sz="2000" dirty="0" smtClean="0"/>
              <a:t>or assets, or a combination of monetary and non-monetary assets. An entity shall measure the cost of the acquired asset </a:t>
            </a:r>
            <a:r>
              <a:rPr lang="en-US" sz="2000" b="1" dirty="0" smtClean="0"/>
              <a:t>at fair value unless (a) the exchange transaction lacks commercial substance </a:t>
            </a:r>
            <a:r>
              <a:rPr lang="en-US" sz="2000" dirty="0" smtClean="0"/>
              <a:t>or </a:t>
            </a:r>
            <a:r>
              <a:rPr lang="en-US" sz="2000" b="1" dirty="0" smtClean="0"/>
              <a:t>(b) the fair value of neither the asset received nor the asset given up is reliably measurable. </a:t>
            </a:r>
            <a:r>
              <a:rPr lang="en-US" sz="2000" dirty="0" smtClean="0"/>
              <a:t>In that case, the asset’s cost is measured at the carrying amount of the asset given up. </a:t>
            </a:r>
          </a:p>
          <a:p>
            <a:r>
              <a:rPr lang="en-US" sz="2000" dirty="0" smtClean="0"/>
              <a:t>An entity shall measure all items of property, plant and equipment after initial recognition at </a:t>
            </a:r>
            <a:r>
              <a:rPr lang="en-US" sz="2000" b="1" dirty="0" smtClean="0"/>
              <a:t>cost less any accumulated depreciation and any accumulated impairment losses</a:t>
            </a:r>
            <a:r>
              <a:rPr lang="en-US" sz="2000" dirty="0" smtClean="0"/>
              <a:t>. An entity shall recognize the </a:t>
            </a:r>
            <a:r>
              <a:rPr lang="en-US" sz="2000" b="1" dirty="0" smtClean="0"/>
              <a:t>costs of day-to-day servicing </a:t>
            </a:r>
            <a:r>
              <a:rPr lang="en-US" sz="2000" dirty="0" smtClean="0"/>
              <a:t>of an item of property, plant and equipment </a:t>
            </a:r>
            <a:r>
              <a:rPr lang="en-US" sz="2000" b="1" dirty="0" smtClean="0"/>
              <a:t>in profit or loss </a:t>
            </a:r>
            <a:r>
              <a:rPr lang="en-US" sz="2000" dirty="0" smtClean="0"/>
              <a:t>in the period when the costs are incurred.</a:t>
            </a:r>
          </a:p>
          <a:p>
            <a:endParaRPr lang="en-US"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7</a:t>
            </a:fld>
            <a:endParaRPr lang="de-AT"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Depreciation</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371600"/>
            <a:ext cx="8229600" cy="5486400"/>
          </a:xfrm>
        </p:spPr>
        <p:txBody>
          <a:bodyPr/>
          <a:lstStyle/>
          <a:p>
            <a:r>
              <a:rPr lang="en-US" sz="2000" dirty="0" smtClean="0"/>
              <a:t>If the </a:t>
            </a:r>
            <a:r>
              <a:rPr lang="en-US" sz="2000" b="1" dirty="0" smtClean="0"/>
              <a:t>major components </a:t>
            </a:r>
            <a:r>
              <a:rPr lang="en-US" sz="2000" dirty="0" smtClean="0"/>
              <a:t>of an item of property, plant and equipment have </a:t>
            </a:r>
            <a:r>
              <a:rPr lang="en-US" sz="2000" b="1" dirty="0" smtClean="0"/>
              <a:t>significantly different patterns </a:t>
            </a:r>
            <a:r>
              <a:rPr lang="en-US" sz="2000" dirty="0" smtClean="0"/>
              <a:t>of consumption of economic benefits, an entity shall </a:t>
            </a:r>
            <a:r>
              <a:rPr lang="en-US" sz="2000" b="1" dirty="0" smtClean="0"/>
              <a:t>allocate the initial cost of the asset to its major components and depreciate each such component separately</a:t>
            </a:r>
            <a:r>
              <a:rPr lang="en-US" sz="2000" dirty="0" smtClean="0"/>
              <a:t> over its useful life. Land has an unlimited useful life and therefore is not depreciated.</a:t>
            </a:r>
          </a:p>
          <a:p>
            <a:r>
              <a:rPr lang="en-US" sz="2000" dirty="0" smtClean="0"/>
              <a:t>The </a:t>
            </a:r>
            <a:r>
              <a:rPr lang="en-US" sz="2000" b="1" dirty="0" smtClean="0"/>
              <a:t>depreciation charge </a:t>
            </a:r>
            <a:r>
              <a:rPr lang="en-US" sz="2000" dirty="0" smtClean="0"/>
              <a:t>for each period shall be recognized </a:t>
            </a:r>
            <a:r>
              <a:rPr lang="en-US" sz="2000" b="1" dirty="0" smtClean="0"/>
              <a:t>in profit or loss </a:t>
            </a:r>
            <a:r>
              <a:rPr lang="en-US" sz="2000" dirty="0" smtClean="0"/>
              <a:t>unless another section of IFRS for SMEs requires the cost to be recognized as part of the cost of an asset. </a:t>
            </a:r>
          </a:p>
          <a:p>
            <a:r>
              <a:rPr lang="en-US" sz="2000" dirty="0" smtClean="0"/>
              <a:t>An entity shall </a:t>
            </a:r>
            <a:r>
              <a:rPr lang="en-US" sz="2000" b="1" dirty="0" smtClean="0"/>
              <a:t>allocate the depreciable amount of an asset on a systematic basis over its useful life</a:t>
            </a:r>
            <a:r>
              <a:rPr lang="en-US" sz="2000" dirty="0" smtClean="0"/>
              <a:t>.</a:t>
            </a:r>
          </a:p>
          <a:p>
            <a:r>
              <a:rPr lang="en-US" sz="2000" dirty="0" smtClean="0"/>
              <a:t>Factors such as a </a:t>
            </a:r>
            <a:r>
              <a:rPr lang="en-US" sz="2000" b="1" dirty="0" smtClean="0"/>
              <a:t>change in how an asset is used</a:t>
            </a:r>
            <a:r>
              <a:rPr lang="en-US" sz="2000" dirty="0" smtClean="0"/>
              <a:t>, significant unexpected wear and tear, technological advancement, and changes in market prices may indicate that the residual value or useful life of an asset has changed since the most recent annual reporting date. If such indicators are present, an entity shall review</a:t>
            </a:r>
          </a:p>
          <a:p>
            <a:endParaRPr lang="en-US"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8</a:t>
            </a:fld>
            <a:endParaRPr lang="de-AT"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Depreciation</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pPr indent="-3175">
              <a:buNone/>
            </a:pPr>
            <a:r>
              <a:rPr lang="en-US" sz="2000" dirty="0" smtClean="0"/>
              <a:t>its previous estimates and, if current expectations differ, amend the residual value, depreciation method or useful life. The entity shall account for </a:t>
            </a:r>
            <a:r>
              <a:rPr lang="en-US" sz="2000" b="1" dirty="0" smtClean="0"/>
              <a:t>the change in residual value, depreciation method or useful life as a change in an accounting estimate</a:t>
            </a:r>
            <a:r>
              <a:rPr lang="en-US" sz="2000" dirty="0" smtClean="0"/>
              <a:t>.</a:t>
            </a:r>
          </a:p>
          <a:p>
            <a:r>
              <a:rPr lang="en-US" sz="2000" b="1" dirty="0" smtClean="0"/>
              <a:t>Depreciation</a:t>
            </a:r>
            <a:r>
              <a:rPr lang="en-US" sz="2000" dirty="0" smtClean="0"/>
              <a:t> of an asset </a:t>
            </a:r>
            <a:r>
              <a:rPr lang="en-US" sz="2000" b="1" dirty="0" smtClean="0"/>
              <a:t>begins when it is available for use</a:t>
            </a:r>
            <a:r>
              <a:rPr lang="en-US" sz="2000" dirty="0" smtClean="0"/>
              <a:t>. </a:t>
            </a:r>
            <a:r>
              <a:rPr lang="en-US" sz="2000" b="1" dirty="0" smtClean="0"/>
              <a:t>Depreciation</a:t>
            </a:r>
            <a:r>
              <a:rPr lang="en-US" sz="2000" dirty="0" smtClean="0"/>
              <a:t> of an asset </a:t>
            </a:r>
            <a:r>
              <a:rPr lang="en-US" sz="2000" b="1" dirty="0" smtClean="0"/>
              <a:t>ceases</a:t>
            </a:r>
            <a:r>
              <a:rPr lang="en-US" sz="2000" dirty="0" smtClean="0"/>
              <a:t> when the </a:t>
            </a:r>
            <a:r>
              <a:rPr lang="en-US" sz="2000" b="1" dirty="0" smtClean="0"/>
              <a:t>asset is derecognized</a:t>
            </a:r>
            <a:r>
              <a:rPr lang="en-US" sz="2000" dirty="0" smtClean="0"/>
              <a:t>. Depreciation does not cease when the asset becomes idle or is retired from active use unless the asset is fully depreciated. However, under usage methods of depreciation the depreciation charge can be zero while there is no production. </a:t>
            </a:r>
          </a:p>
          <a:p>
            <a:r>
              <a:rPr lang="en-US" sz="2000" dirty="0" smtClean="0"/>
              <a:t>An entity shall consider all the following </a:t>
            </a:r>
            <a:r>
              <a:rPr lang="en-US" sz="2000" b="1" dirty="0" smtClean="0"/>
              <a:t>factors in determining the useful life of an asset</a:t>
            </a:r>
            <a:r>
              <a:rPr lang="en-US" sz="2000" dirty="0" smtClean="0"/>
              <a:t>:</a:t>
            </a:r>
          </a:p>
          <a:p>
            <a:pPr marL="1027113" indent="-457200" defTabSz="1258888">
              <a:buSzPct val="75000"/>
              <a:buFont typeface="+mj-lt"/>
              <a:buAutoNum type="alphaLcParenR"/>
            </a:pPr>
            <a:r>
              <a:rPr lang="en-US" sz="2000" dirty="0" smtClean="0"/>
              <a:t>the </a:t>
            </a:r>
            <a:r>
              <a:rPr lang="en-US" sz="2000" b="1" dirty="0" smtClean="0"/>
              <a:t>expected usage</a:t>
            </a:r>
            <a:r>
              <a:rPr lang="en-US" sz="2000" dirty="0" smtClean="0"/>
              <a:t> of the asset. </a:t>
            </a:r>
          </a:p>
          <a:p>
            <a:pPr marL="1027113" indent="-457200" defTabSz="1258888">
              <a:buSzPct val="75000"/>
              <a:buFont typeface="+mj-lt"/>
              <a:buAutoNum type="alphaLcParenR"/>
            </a:pPr>
            <a:r>
              <a:rPr lang="en-US" sz="2000" b="1" dirty="0" smtClean="0"/>
              <a:t>expected physical wear and tear</a:t>
            </a:r>
            <a:r>
              <a:rPr lang="en-US" sz="2000" dirty="0" smtClean="0"/>
              <a:t>.</a:t>
            </a:r>
            <a:endParaRPr lang="en-US" sz="2000"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9</a:t>
            </a:fld>
            <a:endParaRPr lang="de-AT" altLang="en-US"/>
          </a:p>
        </p:txBody>
      </p:sp>
    </p:spTree>
  </p:cSld>
  <p:clrMapOvr>
    <a:masterClrMapping/>
  </p:clrMapOvr>
</p:sld>
</file>

<file path=ppt/theme/theme1.xml><?xml version="1.0" encoding="utf-8"?>
<a:theme xmlns:a="http://schemas.openxmlformats.org/drawingml/2006/main" name="Тема1">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Тема1</Template>
  <TotalTime>214</TotalTime>
  <Words>1895</Words>
  <Application>Microsoft Office PowerPoint</Application>
  <PresentationFormat>Экран (4:3)</PresentationFormat>
  <Paragraphs>107</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Тема1</vt:lpstr>
      <vt:lpstr>Accounting (Basics) - Lecture 3  Property, plant and equipment</vt:lpstr>
      <vt:lpstr>Contents</vt:lpstr>
      <vt:lpstr>Recognition </vt:lpstr>
      <vt:lpstr>Recognition</vt:lpstr>
      <vt:lpstr>Measurement – initial and subsequent </vt:lpstr>
      <vt:lpstr>Initial and subsequent measurement</vt:lpstr>
      <vt:lpstr>Measurement - initial and subsequent </vt:lpstr>
      <vt:lpstr>Depreciation</vt:lpstr>
      <vt:lpstr>Depreciation</vt:lpstr>
      <vt:lpstr>Depreciation</vt:lpstr>
      <vt:lpstr>Impairment</vt:lpstr>
      <vt:lpstr>Derecognition</vt:lpstr>
      <vt:lpstr>Disclosures</vt:lpstr>
      <vt:lpstr>Disclosures</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Sasha</dc:creator>
  <cp:lastModifiedBy>Sasha</cp:lastModifiedBy>
  <cp:revision>27</cp:revision>
  <dcterms:created xsi:type="dcterms:W3CDTF">2014-08-29T06:21:19Z</dcterms:created>
  <dcterms:modified xsi:type="dcterms:W3CDTF">2015-10-05T21:02:18Z</dcterms:modified>
</cp:coreProperties>
</file>