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en-US" dirty="0"/>
          </a:p>
        </p:txBody>
      </p:sp>
      <p:sp>
        <p:nvSpPr>
          <p:cNvPr id="4" name="Заголовок 1"/>
          <p:cNvSpPr>
            <a:spLocks noGrp="1"/>
          </p:cNvSpPr>
          <p:nvPr>
            <p:ph type="ctrTitle"/>
          </p:nvPr>
        </p:nvSpPr>
        <p:spPr>
          <a:xfrm>
            <a:off x="914400" y="1524000"/>
            <a:ext cx="7623175" cy="2743200"/>
          </a:xfrm>
        </p:spPr>
        <p:txBody>
          <a:bodyPr/>
          <a:lstStyle/>
          <a:p>
            <a:r>
              <a:rPr lang="en-US" sz="2400" dirty="0" smtClean="0">
                <a:latin typeface="Verdana" pitchFamily="34" charset="0"/>
              </a:rPr>
              <a:t>Accounting (Basics) - Lecture </a:t>
            </a:r>
            <a:r>
              <a:rPr lang="en-US" sz="2400" dirty="0" smtClean="0">
                <a:latin typeface="Verdana" pitchFamily="34" charset="0"/>
              </a:rPr>
              <a:t>8</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Revenue</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of goods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discretion without any reason, and the entity is uncertain about the probability of return.</a:t>
            </a:r>
          </a:p>
          <a:p>
            <a:r>
              <a:rPr lang="en-US" sz="2000" dirty="0" smtClean="0"/>
              <a:t>If an entity retains only an insignificant risk of ownership, the transaction is a sale and the entity recognizes the revenue. For example, a seller recognizes revenue when it retains the legal title to the goods solely to protect the </a:t>
            </a:r>
            <a:r>
              <a:rPr lang="en-US" sz="2000" dirty="0" err="1" smtClean="0"/>
              <a:t>collectibility</a:t>
            </a:r>
            <a:r>
              <a:rPr lang="en-US" sz="2000" dirty="0" smtClean="0"/>
              <a:t> of the amount due. Similarly an entity recognizes revenue when it offers a refund if the customer finds the goods faulty or is not satisfied for other reasons, and the entity can estimate the returns reliably. In such cases, the entity recognizes a provision for returns.</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Rendering of services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When the outcome of a transaction involving the rendering of services can be estimated reliably, an entity shall recognize revenue associated with the transaction by reference to the stage of completion of the transaction at the end of the reporting period (sometimes referred to as “percentage of completion method”). The outcome of a transaction can be estimated reliably when all the following conditions are satisfied</a:t>
            </a:r>
            <a:r>
              <a:rPr lang="en-US" sz="2000" b="1" dirty="0" smtClean="0"/>
              <a:t>:</a:t>
            </a:r>
            <a:endParaRPr lang="en-US" sz="2000" dirty="0" smtClean="0"/>
          </a:p>
          <a:p>
            <a:pPr marL="1027113" indent="-457200" defTabSz="1258888">
              <a:buSzPct val="75000"/>
              <a:buFont typeface="+mj-lt"/>
              <a:buAutoNum type="alphaLcParenR"/>
            </a:pPr>
            <a:r>
              <a:rPr lang="en-US" sz="2000" dirty="0" smtClean="0"/>
              <a:t>the amount of revenue can be measured reliably.</a:t>
            </a:r>
          </a:p>
          <a:p>
            <a:pPr marL="1027113" indent="-457200" defTabSz="1258888">
              <a:buSzPct val="75000"/>
              <a:buFont typeface="+mj-lt"/>
              <a:buAutoNum type="alphaLcParenR"/>
            </a:pPr>
            <a:r>
              <a:rPr lang="en-US" sz="2000" dirty="0" smtClean="0"/>
              <a:t>it is probable that the economic benefits associated with the transaction will flow to the entity.</a:t>
            </a:r>
          </a:p>
          <a:p>
            <a:pPr marL="1027113" indent="-457200" defTabSz="1258888">
              <a:buSzPct val="75000"/>
              <a:buFont typeface="+mj-lt"/>
              <a:buAutoNum type="alphaLcParenR"/>
            </a:pPr>
            <a:r>
              <a:rPr lang="en-US" sz="2000" dirty="0" smtClean="0"/>
              <a:t>the stage of completion of the transaction at the end of the reporting period can be measured reliably.</a:t>
            </a:r>
          </a:p>
          <a:p>
            <a:pPr marL="1027113" indent="-457200" defTabSz="1258888">
              <a:buSzPct val="75000"/>
              <a:buFont typeface="+mj-lt"/>
              <a:buAutoNum type="alphaLcParenR"/>
            </a:pPr>
            <a:r>
              <a:rPr lang="en-US" sz="2000" dirty="0" smtClean="0"/>
              <a:t>the costs incurred for the transaction and the costs to complete the transaction can be measured reliably.</a:t>
            </a:r>
          </a:p>
          <a:p>
            <a:r>
              <a:rPr lang="en-US" sz="2000" dirty="0" smtClean="0"/>
              <a:t>When services are performed by an indeterminate number of acts over a specified period of time, an entity recognizes revenue on a</a:t>
            </a:r>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Rendering of services</a:t>
            </a:r>
            <a:endParaRPr lang="en-US" sz="4000" dirty="0"/>
          </a:p>
        </p:txBody>
      </p:sp>
      <p:sp>
        <p:nvSpPr>
          <p:cNvPr id="3" name="Содержимое 2"/>
          <p:cNvSpPr>
            <a:spLocks noGrp="1"/>
          </p:cNvSpPr>
          <p:nvPr>
            <p:ph idx="1"/>
          </p:nvPr>
        </p:nvSpPr>
        <p:spPr/>
        <p:txBody>
          <a:bodyPr/>
          <a:lstStyle/>
          <a:p>
            <a:r>
              <a:rPr lang="en-US" sz="2000" dirty="0" smtClean="0"/>
              <a:t>straight-line basis over the specified period unless there is evidence that some other method better represents the stage of completion. When a specific act is much more significant than any other act, the entity postpones recognition of revenue until the significant act is executed.</a:t>
            </a:r>
          </a:p>
          <a:p>
            <a:r>
              <a:rPr lang="en-US" sz="2000" dirty="0" smtClean="0"/>
              <a:t>When the outcome of the transaction involving the rendering of services cannot be estimated reliably, an entity shall recognize revenue only to the extent of the expenses recognized that are recoverable.</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Construction contracts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When the outcome of a construction contract can be estimated reliably, an entity shall recognize contract revenue and contract costs associated with the construction contract as revenue and expenses respectively by reference to the stage of completion of the contract activity at the end of the reporting period (often referred to as “percentage of completion method”). Reliable estimation of the outcome requires reliable estimates of the stage of completion, future costs and </a:t>
            </a:r>
            <a:r>
              <a:rPr lang="en-US" sz="2000" dirty="0" err="1" smtClean="0"/>
              <a:t>collectibility</a:t>
            </a:r>
            <a:r>
              <a:rPr lang="en-US" sz="2000" dirty="0" smtClean="0"/>
              <a:t> of billings. </a:t>
            </a:r>
          </a:p>
          <a:p>
            <a:r>
              <a:rPr lang="en-US" sz="2000" dirty="0" smtClean="0"/>
              <a:t>When a contract covers a number of assets, the construction of each asset shall be treated as a separate construction contract when:</a:t>
            </a:r>
          </a:p>
          <a:p>
            <a:pPr marL="1027113" indent="-457200" defTabSz="1258888">
              <a:buSzPct val="75000"/>
              <a:buFont typeface="+mj-lt"/>
              <a:buAutoNum type="alphaLcParenR"/>
            </a:pPr>
            <a:r>
              <a:rPr lang="en-US" sz="2000" dirty="0" smtClean="0"/>
              <a:t>separate proposals have been submitted for each asset;</a:t>
            </a:r>
          </a:p>
          <a:p>
            <a:pPr marL="1027113" indent="-457200" defTabSz="1258888">
              <a:buSzPct val="75000"/>
              <a:buFont typeface="+mj-lt"/>
              <a:buAutoNum type="alphaLcParenR"/>
            </a:pPr>
            <a:r>
              <a:rPr lang="en-US" sz="2000" dirty="0" smtClean="0"/>
              <a:t>each asset has been subject to separate negotiation, and the contractor and customer are able to accept or reject that part of the contract relating to each asset; and</a:t>
            </a:r>
          </a:p>
          <a:p>
            <a:pPr marL="1027113" indent="-457200" defTabSz="1258888">
              <a:buSzPct val="75000"/>
              <a:buFont typeface="+mj-lt"/>
              <a:buAutoNum type="alphaLcParenR"/>
            </a:pPr>
            <a:r>
              <a:rPr lang="en-US" sz="2000" dirty="0" smtClean="0"/>
              <a:t>the costs and revenues of each asset can be identified.</a:t>
            </a:r>
          </a:p>
          <a:p>
            <a:pPr marL="1027113" indent="-457200" defTabSz="1258888">
              <a:buSzPct val="75000"/>
              <a:buFont typeface="+mj-lt"/>
              <a:buAutoNum type="alphaLcParenR"/>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Construction contracts</a:t>
            </a:r>
            <a:endParaRPr lang="en-US" sz="4000" dirty="0"/>
          </a:p>
        </p:txBody>
      </p:sp>
      <p:sp>
        <p:nvSpPr>
          <p:cNvPr id="3" name="Содержимое 2"/>
          <p:cNvSpPr>
            <a:spLocks noGrp="1"/>
          </p:cNvSpPr>
          <p:nvPr>
            <p:ph idx="1"/>
          </p:nvPr>
        </p:nvSpPr>
        <p:spPr/>
        <p:txBody>
          <a:bodyPr/>
          <a:lstStyle/>
          <a:p>
            <a:r>
              <a:rPr lang="en-US" sz="2000" dirty="0" smtClean="0"/>
              <a:t>A group of contracts, whether with a single customer or with several customers, shall be treated as a single construction contract when:</a:t>
            </a:r>
          </a:p>
          <a:p>
            <a:pPr marL="1027113" indent="-457200" defTabSz="1258888">
              <a:buSzPct val="75000"/>
              <a:buFont typeface="+mj-lt"/>
              <a:buAutoNum type="alphaLcParenR"/>
            </a:pPr>
            <a:r>
              <a:rPr lang="en-US" sz="2000" dirty="0" smtClean="0"/>
              <a:t>the group of contracts is negotiated as a single package;</a:t>
            </a:r>
          </a:p>
          <a:p>
            <a:pPr marL="1027113" indent="-457200" defTabSz="1258888">
              <a:buSzPct val="75000"/>
              <a:buFont typeface="+mj-lt"/>
              <a:buAutoNum type="alphaLcParenR"/>
            </a:pPr>
            <a:r>
              <a:rPr lang="en-US" sz="2000" dirty="0" smtClean="0"/>
              <a:t>the contracts are so closely interrelated that they are, in effect, part of a single project with an overall profit margin; and</a:t>
            </a:r>
          </a:p>
          <a:p>
            <a:pPr marL="1027113" indent="-457200" defTabSz="1258888">
              <a:buSzPct val="75000"/>
              <a:buFont typeface="+mj-lt"/>
              <a:buAutoNum type="alphaLcParenR"/>
            </a:pPr>
            <a:r>
              <a:rPr lang="en-US" sz="2000" dirty="0" smtClean="0"/>
              <a:t>the contracts are performed concurrently or in a continuous sequence.</a:t>
            </a:r>
          </a:p>
          <a:p>
            <a:endParaRPr lang="en-US" sz="2000"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Percentage of completion method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65275"/>
            <a:ext cx="8229600" cy="4530725"/>
          </a:xfrm>
        </p:spPr>
        <p:txBody>
          <a:bodyPr/>
          <a:lstStyle/>
          <a:p>
            <a:r>
              <a:rPr lang="en-US" sz="2000" dirty="0" smtClean="0"/>
              <a:t>This method is used to recognize revenue from earlier mentioned rendering services and construction contracts. </a:t>
            </a:r>
          </a:p>
          <a:p>
            <a:r>
              <a:rPr lang="en-US" sz="2000" dirty="0" smtClean="0"/>
              <a:t>An entity shall determine the stage of completion of a transaction or contract using the method that measures most reliably the work performed. Possible methods include:</a:t>
            </a:r>
          </a:p>
          <a:p>
            <a:pPr marL="1027113" indent="-457200" defTabSz="1258888">
              <a:buSzPct val="75000"/>
              <a:buFont typeface="+mj-lt"/>
              <a:buAutoNum type="alphaLcParenR"/>
            </a:pPr>
            <a:r>
              <a:rPr lang="en-US" sz="2000" dirty="0" smtClean="0"/>
              <a:t>the proportion that costs incurred for work performed to date bear to the estimated total costs. Costs incurred for work performed to date do not include costs relating to future activity, such as for materials or prepayments.</a:t>
            </a:r>
          </a:p>
          <a:p>
            <a:pPr marL="1027113" indent="-457200" defTabSz="1258888">
              <a:buSzPct val="75000"/>
              <a:buFont typeface="+mj-lt"/>
              <a:buAutoNum type="alphaLcParenR"/>
            </a:pPr>
            <a:r>
              <a:rPr lang="en-US" sz="2000" dirty="0" smtClean="0"/>
              <a:t>surveys of work performed.</a:t>
            </a:r>
          </a:p>
          <a:p>
            <a:pPr marL="1027113" indent="-457200" defTabSz="1258888">
              <a:buSzPct val="75000"/>
              <a:buFont typeface="+mj-lt"/>
              <a:buAutoNum type="alphaLcParenR"/>
            </a:pPr>
            <a:r>
              <a:rPr lang="en-US" sz="2000" dirty="0" smtClean="0"/>
              <a:t>completion of a physical proportion of the service transaction or contract work.</a:t>
            </a:r>
          </a:p>
          <a:p>
            <a:r>
              <a:rPr lang="en-US" sz="2000" dirty="0" smtClean="0"/>
              <a:t>Progress payments and advances received from customers often do not reflect the work performed.</a:t>
            </a:r>
          </a:p>
          <a:p>
            <a:r>
              <a:rPr lang="en-US" sz="2000" dirty="0" smtClean="0"/>
              <a:t>An entity shall recognize costs that relate to future activity on the transaction or contract if it is probable that costs will be recovered.</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Percentage of completion method</a:t>
            </a:r>
            <a:endParaRPr lang="en-US" sz="4000" dirty="0"/>
          </a:p>
        </p:txBody>
      </p:sp>
      <p:sp>
        <p:nvSpPr>
          <p:cNvPr id="3" name="Содержимое 2"/>
          <p:cNvSpPr>
            <a:spLocks noGrp="1"/>
          </p:cNvSpPr>
          <p:nvPr>
            <p:ph idx="1"/>
          </p:nvPr>
        </p:nvSpPr>
        <p:spPr/>
        <p:txBody>
          <a:bodyPr/>
          <a:lstStyle/>
          <a:p>
            <a:r>
              <a:rPr lang="en-US" sz="2000" dirty="0" smtClean="0"/>
              <a:t>An entity shall recognize as an expense immediately any costs whose recovery is not probable.</a:t>
            </a:r>
          </a:p>
          <a:p>
            <a:r>
              <a:rPr lang="en-US" sz="2000" dirty="0" smtClean="0"/>
              <a:t>When the outcome of a construction contract cannot be estimated reliably:</a:t>
            </a:r>
          </a:p>
          <a:p>
            <a:pPr marL="1027113" indent="-457200" defTabSz="1258888">
              <a:buSzPct val="75000"/>
              <a:buFont typeface="+mj-lt"/>
              <a:buAutoNum type="alphaLcParenR"/>
            </a:pPr>
            <a:r>
              <a:rPr lang="en-US" sz="2000" dirty="0" smtClean="0"/>
              <a:t>an entity shall recognize revenue only to the extent of contract costs incurred that it is probable will be recoverable, and</a:t>
            </a:r>
          </a:p>
          <a:p>
            <a:pPr marL="1027113" indent="-457200" defTabSz="1258888">
              <a:buSzPct val="75000"/>
              <a:buFont typeface="+mj-lt"/>
              <a:buAutoNum type="alphaLcParenR"/>
            </a:pPr>
            <a:r>
              <a:rPr lang="en-US" sz="2000" dirty="0" smtClean="0"/>
              <a:t>the entity shall recognize contract costs as an expense in the period in which they are incurred.</a:t>
            </a:r>
          </a:p>
          <a:p>
            <a:r>
              <a:rPr lang="en-US" sz="2000" dirty="0" smtClean="0"/>
              <a:t>When it is probable that total contract costs will exceed total contract revenue on a construction contract, the expected loss shall be recognized as an expense immediately, with a corresponding provision for an onerous contract.</a:t>
            </a:r>
          </a:p>
          <a:p>
            <a:r>
              <a:rPr lang="en-US" sz="2000" dirty="0" smtClean="0"/>
              <a:t>If the </a:t>
            </a:r>
            <a:r>
              <a:rPr lang="en-US" sz="2000" dirty="0" err="1" smtClean="0"/>
              <a:t>collectibility</a:t>
            </a:r>
            <a:r>
              <a:rPr lang="en-US" sz="2000" dirty="0" smtClean="0"/>
              <a:t> of an amount already recognized as contract revenue is no longer probable, the entity shall recognize the uncollectible amount as an expense rather than as an adjustment of the amount of contract revenue.</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Interest, royalties and dividends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recognize revenue arising from the use by others of entity assets yielding interest, royalties and dividends when:</a:t>
            </a:r>
          </a:p>
          <a:p>
            <a:pPr marL="1027113" indent="-457200" defTabSz="1258888">
              <a:buSzPct val="75000"/>
              <a:buFont typeface="+mj-lt"/>
              <a:buAutoNum type="alphaLcParenR"/>
            </a:pPr>
            <a:r>
              <a:rPr lang="en-US" sz="2000" dirty="0" smtClean="0"/>
              <a:t>it is probable that the economic benefits associated with the transaction will flow to the entity, and</a:t>
            </a:r>
          </a:p>
          <a:p>
            <a:pPr marL="1027113" indent="-457200" defTabSz="1258888">
              <a:buSzPct val="75000"/>
              <a:buFont typeface="+mj-lt"/>
              <a:buAutoNum type="alphaLcParenR"/>
            </a:pPr>
            <a:r>
              <a:rPr lang="en-US" sz="2000" dirty="0" smtClean="0"/>
              <a:t>the amount of the revenue can be measured reliably.</a:t>
            </a:r>
          </a:p>
          <a:p>
            <a:r>
              <a:rPr lang="en-US" sz="2000" dirty="0" smtClean="0"/>
              <a:t>An entity shall recognize revenue on the following bases:</a:t>
            </a:r>
          </a:p>
          <a:p>
            <a:pPr marL="1027113" indent="-457200" defTabSz="1258888">
              <a:buSzPct val="75000"/>
              <a:buFont typeface="+mj-lt"/>
              <a:buAutoNum type="alphaLcParenR"/>
            </a:pPr>
            <a:r>
              <a:rPr lang="en-US" sz="2000" dirty="0" smtClean="0"/>
              <a:t>interest shall be recognized using the effective interest method. </a:t>
            </a:r>
          </a:p>
          <a:p>
            <a:pPr marL="1027113" indent="-457200" defTabSz="1258888">
              <a:buSzPct val="75000"/>
              <a:buFont typeface="+mj-lt"/>
              <a:buAutoNum type="alphaLcParenR"/>
            </a:pPr>
            <a:r>
              <a:rPr lang="en-US" sz="2000" dirty="0" smtClean="0"/>
              <a:t>royalties shall be recognized on an accrual basis in accordance with the substance of the relevant agreement.</a:t>
            </a:r>
          </a:p>
          <a:p>
            <a:pPr marL="1027113" indent="-457200" defTabSz="1258888">
              <a:buSzPct val="75000"/>
              <a:buFont typeface="+mj-lt"/>
              <a:buAutoNum type="alphaLcParenR"/>
            </a:pPr>
            <a:r>
              <a:rPr lang="en-US" sz="2000" dirty="0" smtClean="0"/>
              <a:t>dividends shall be recognized when the shareholder’s right to receive payment is established.</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disclose:</a:t>
            </a:r>
          </a:p>
          <a:p>
            <a:pPr marL="1027113" indent="-457200" defTabSz="1258888">
              <a:buSzPct val="75000"/>
              <a:buFont typeface="+mj-lt"/>
              <a:buAutoNum type="alphaLcParenR"/>
            </a:pPr>
            <a:r>
              <a:rPr lang="en-US" sz="2000" dirty="0" smtClean="0"/>
              <a:t>the accounting policies adopted for the recognition of revenue, including the methods adopted to determine the stage of completion of transactions involving the rendering of services.</a:t>
            </a:r>
          </a:p>
          <a:p>
            <a:pPr marL="1027113" indent="-457200" defTabSz="1258888">
              <a:buSzPct val="75000"/>
              <a:buFont typeface="+mj-lt"/>
              <a:buAutoNum type="alphaLcParenR"/>
            </a:pPr>
            <a:r>
              <a:rPr lang="en-US" sz="2000" dirty="0" smtClean="0"/>
              <a:t>the amount of each category of revenue recognized during the period, showing separately, at a minimum, revenue arising from:</a:t>
            </a:r>
          </a:p>
          <a:p>
            <a:pPr marL="1384300" indent="-514350" defTabSz="1258888">
              <a:buSzPct val="75000"/>
              <a:buFont typeface="+mj-lt"/>
              <a:buAutoNum type="romanLcPeriod"/>
            </a:pPr>
            <a:r>
              <a:rPr lang="en-US" sz="2000" dirty="0" smtClean="0"/>
              <a:t>the sale of goods.</a:t>
            </a:r>
          </a:p>
          <a:p>
            <a:pPr marL="1384300" indent="-514350" defTabSz="1258888">
              <a:buSzPct val="75000"/>
              <a:buFont typeface="+mj-lt"/>
              <a:buAutoNum type="romanLcPeriod"/>
            </a:pPr>
            <a:r>
              <a:rPr lang="en-US" sz="2000" dirty="0" smtClean="0"/>
              <a:t>the rendering of services.</a:t>
            </a:r>
          </a:p>
          <a:p>
            <a:pPr marL="1384300" indent="-514350" defTabSz="1258888">
              <a:buSzPct val="75000"/>
              <a:buFont typeface="+mj-lt"/>
              <a:buAutoNum type="romanLcPeriod"/>
            </a:pPr>
            <a:r>
              <a:rPr lang="en-US" sz="2000" dirty="0" smtClean="0"/>
              <a:t>interest.</a:t>
            </a:r>
          </a:p>
          <a:p>
            <a:pPr marL="1384300" indent="-514350" defTabSz="1258888">
              <a:buSzPct val="75000"/>
              <a:buFont typeface="+mj-lt"/>
              <a:buAutoNum type="romanLcPeriod"/>
            </a:pPr>
            <a:r>
              <a:rPr lang="en-US" sz="2000" dirty="0" smtClean="0"/>
              <a:t>royalties.</a:t>
            </a:r>
          </a:p>
          <a:p>
            <a:pPr marL="1384300" indent="-514350" defTabSz="1258888">
              <a:buSzPct val="75000"/>
              <a:buFont typeface="+mj-lt"/>
              <a:buAutoNum type="romanLcPeriod"/>
            </a:pPr>
            <a:r>
              <a:rPr lang="en-US" sz="2000" dirty="0" smtClean="0"/>
              <a:t>dividends.</a:t>
            </a:r>
          </a:p>
          <a:p>
            <a:pPr marL="1384300" indent="-514350" defTabSz="1258888">
              <a:buSzPct val="75000"/>
              <a:buFont typeface="+mj-lt"/>
              <a:buAutoNum type="romanLcPeriod"/>
            </a:pPr>
            <a:r>
              <a:rPr lang="en-US" sz="2000" dirty="0" smtClean="0"/>
              <a:t>commissions.</a:t>
            </a:r>
          </a:p>
          <a:p>
            <a:pPr marL="1384300" indent="-514350" defTabSz="1258888">
              <a:buSzPct val="75000"/>
              <a:buFont typeface="+mj-lt"/>
              <a:buAutoNum type="romanLcPeriod"/>
            </a:pPr>
            <a:r>
              <a:rPr lang="en-US" sz="2000" dirty="0" smtClean="0"/>
              <a:t>government grants.</a:t>
            </a:r>
          </a:p>
          <a:p>
            <a:pPr marL="1384300" indent="-514350" defTabSz="1258888">
              <a:buSzPct val="75000"/>
              <a:buFont typeface="+mj-lt"/>
              <a:buAutoNum type="romanLcPeriod"/>
            </a:pPr>
            <a:r>
              <a:rPr lang="en-US" sz="2000" smtClean="0"/>
              <a:t>any </a:t>
            </a:r>
            <a:r>
              <a:rPr lang="en-US" sz="2000" dirty="0" smtClean="0"/>
              <a:t>other significant types of revenue.</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Measurement of revenue</a:t>
            </a:r>
          </a:p>
          <a:p>
            <a:r>
              <a:rPr lang="en-US" sz="2000" dirty="0" smtClean="0"/>
              <a:t>Identification of the revenue transaction</a:t>
            </a:r>
          </a:p>
          <a:p>
            <a:r>
              <a:rPr lang="en-US" sz="2000" dirty="0" smtClean="0"/>
              <a:t>Sale of goods</a:t>
            </a:r>
          </a:p>
          <a:p>
            <a:r>
              <a:rPr lang="en-US" sz="2000" dirty="0" smtClean="0"/>
              <a:t>Rendering of services</a:t>
            </a:r>
          </a:p>
          <a:p>
            <a:r>
              <a:rPr lang="en-US" sz="2000" dirty="0" smtClean="0"/>
              <a:t>Construction contracts</a:t>
            </a:r>
          </a:p>
          <a:p>
            <a:r>
              <a:rPr lang="en-US" sz="2000" dirty="0" smtClean="0"/>
              <a:t>Percentage of completion method</a:t>
            </a:r>
          </a:p>
          <a:p>
            <a:r>
              <a:rPr lang="en-US" sz="2000" dirty="0" smtClean="0"/>
              <a:t>Interest, royalties and dividends</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revenue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measure revenue at the fair value of the consideration received or receivable. The fair value of the consideration received or receivable takes into account the amount of any trade discounts, prompt settlement discounts and volume rebates allowed by the entity.</a:t>
            </a:r>
          </a:p>
          <a:p>
            <a:r>
              <a:rPr lang="en-US" sz="2000" dirty="0" smtClean="0"/>
              <a:t>An entity shall include in revenue only the gross inflows of economic benefits received and receivable by the entity on its own account. An entity shall exclude from revenue all amounts collected on behalf of third parties such as sales taxes, goods and services taxes and value added taxes. In an agency relationship, an entity shall include in revenue only the amount of its commission. The amounts collected on behalf of the principal are not revenue of the entity.</a:t>
            </a:r>
          </a:p>
          <a:p>
            <a:r>
              <a:rPr lang="en-US" sz="2000" dirty="0" smtClean="0"/>
              <a:t>When the inflow of cash or cash equivalents is deferred, and the arrangement constitutes in effect a financing transaction, the fair value of the consideration is the present value of all future receipts determined using an imputed rate of interest. A financing transaction</a:t>
            </a:r>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revenue</a:t>
            </a:r>
            <a:endParaRPr lang="en-US" sz="4000" dirty="0"/>
          </a:p>
        </p:txBody>
      </p:sp>
      <p:sp>
        <p:nvSpPr>
          <p:cNvPr id="3" name="Содержимое 2"/>
          <p:cNvSpPr>
            <a:spLocks noGrp="1"/>
          </p:cNvSpPr>
          <p:nvPr>
            <p:ph idx="1"/>
          </p:nvPr>
        </p:nvSpPr>
        <p:spPr/>
        <p:txBody>
          <a:bodyPr/>
          <a:lstStyle/>
          <a:p>
            <a:pPr indent="1588">
              <a:buNone/>
            </a:pPr>
            <a:r>
              <a:rPr lang="en-US" sz="2000" dirty="0" smtClean="0"/>
              <a:t>arises when, for example, an entity provides interest-free credit to the buyer or accepts a note receivable bearing a below-market interest rate from the buyer as consideration for the sale of goods. </a:t>
            </a:r>
          </a:p>
          <a:p>
            <a:r>
              <a:rPr lang="en-US" sz="2000" dirty="0" smtClean="0"/>
              <a:t>The imputed rate of interest is the more clearly determinable of either:</a:t>
            </a:r>
          </a:p>
          <a:p>
            <a:pPr marL="1027113" indent="-457200" defTabSz="1258888">
              <a:buSzPct val="75000"/>
              <a:buFont typeface="+mj-lt"/>
              <a:buAutoNum type="alphaLcParenR"/>
            </a:pPr>
            <a:r>
              <a:rPr lang="en-US" sz="2000" dirty="0" smtClean="0"/>
              <a:t>the prevailing rate for a similar instrument of an issuer with a similar credit rating, or</a:t>
            </a:r>
          </a:p>
          <a:p>
            <a:pPr marL="1027113" indent="-457200" defTabSz="1258888">
              <a:buSzPct val="75000"/>
              <a:buFont typeface="+mj-lt"/>
              <a:buAutoNum type="alphaLcParenR"/>
            </a:pPr>
            <a:r>
              <a:rPr lang="en-US" sz="2000" dirty="0" smtClean="0"/>
              <a:t>a rate of interest that discounts the nominal amount of the instrument to the current cash sales price of the goods or services.</a:t>
            </a:r>
          </a:p>
          <a:p>
            <a:r>
              <a:rPr lang="en-US" sz="2000" dirty="0" smtClean="0"/>
              <a:t>An entity shall recognize the difference between the present value of all future receipts and the nominal amount of the consideration as interest revenue.</a:t>
            </a:r>
          </a:p>
          <a:p>
            <a:r>
              <a:rPr lang="en-US" sz="2000" dirty="0" smtClean="0"/>
              <a:t>An entity shall not recognize revenue:</a:t>
            </a:r>
          </a:p>
          <a:p>
            <a:pPr marL="1027113" indent="-457200" defTabSz="1258888">
              <a:buSzPct val="75000"/>
              <a:buFont typeface="+mj-lt"/>
              <a:buAutoNum type="alphaLcParenR"/>
            </a:pPr>
            <a:r>
              <a:rPr lang="en-US" sz="2000" dirty="0" smtClean="0"/>
              <a:t>when goods or services are exchanged for goods or services that are of a similar nature and value, or</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revenue</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when goods or services are exchanged for dissimilar goods or services but the transaction lacks commercial substance.</a:t>
            </a:r>
          </a:p>
          <a:p>
            <a:r>
              <a:rPr lang="en-US" sz="2000" dirty="0" smtClean="0"/>
              <a:t>An entity shall recognize revenue when goods are sold or services are exchanged for dissimilar goods or services in a transaction that has commercial substance. In that case, the entity shall measure the transaction at:</a:t>
            </a:r>
          </a:p>
          <a:p>
            <a:pPr marL="1027113" indent="-457200" defTabSz="1258888">
              <a:buSzPct val="75000"/>
              <a:buFont typeface="+mj-lt"/>
              <a:buAutoNum type="alphaLcParenR"/>
            </a:pPr>
            <a:r>
              <a:rPr lang="en-US" sz="2000" dirty="0" smtClean="0"/>
              <a:t>the fair value of the goods or services received adjusted by the amount of any cash or cash equivalents transferred;</a:t>
            </a:r>
          </a:p>
          <a:p>
            <a:pPr marL="1027113" indent="-457200" defTabSz="1258888">
              <a:buSzPct val="75000"/>
              <a:buFont typeface="+mj-lt"/>
              <a:buAutoNum type="alphaLcParenR"/>
            </a:pPr>
            <a:r>
              <a:rPr lang="en-US" sz="2000" dirty="0" smtClean="0"/>
              <a:t>if the amount under (a) cannot be measured reliably, then at the fair value of the goods or services given up adjusted by the amount of any cash or cash equivalents transferred; or</a:t>
            </a:r>
          </a:p>
          <a:p>
            <a:pPr marL="1027113" indent="-457200" defTabSz="1258888">
              <a:buSzPct val="75000"/>
              <a:buFont typeface="+mj-lt"/>
              <a:buAutoNum type="alphaLcParenR"/>
            </a:pPr>
            <a:r>
              <a:rPr lang="en-US" sz="2000" dirty="0" smtClean="0"/>
              <a:t>if the fair value of neither the asset received nor the asset given up can be measured reliably, then at the carrying amount of the asset given up adjusted by the amount of any cash or cash equivalents transferred.</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Identification of the revenue transaction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usually applies the revenue recognition criteria separately to each transaction. However, an entity applies the recognition criteria to the separately identifiable components of a single transaction when necessary to reflect the substance of the transaction. For example, an entity applies the recognition criteria to the separately identifiable components of a single transaction when the selling price of a product includes an identifiable amount for subsequent servicing. Conversely, an entity applies the recognition criteria to two or more transactions together when they are linked in such a way that the commercial effect cannot be understood without reference to the series of transactions as a whole. For example, an entity applies the recognition criteria to two or more transactions together when it sells goods and, at the same time, enters into a separate agreement to repurchase the goods at a later date, thus negating the substantive effect of the transaction.</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Identification of the revenue transaction</a:t>
            </a:r>
            <a:endParaRPr lang="en-US" sz="4000" dirty="0"/>
          </a:p>
        </p:txBody>
      </p:sp>
      <p:sp>
        <p:nvSpPr>
          <p:cNvPr id="3" name="Содержимое 2"/>
          <p:cNvSpPr>
            <a:spLocks noGrp="1"/>
          </p:cNvSpPr>
          <p:nvPr>
            <p:ph idx="1"/>
          </p:nvPr>
        </p:nvSpPr>
        <p:spPr/>
        <p:txBody>
          <a:bodyPr/>
          <a:lstStyle/>
          <a:p>
            <a:r>
              <a:rPr lang="en-US" sz="2000" dirty="0" smtClean="0"/>
              <a:t>Sometimes, as part of a sales transaction, an entity grants its customer a loyalty award that the customer may redeem in the future for free or discounted goods or services. In this case the entity shall account for the award credits as a separately identifiable component of the initial sales transaction. The entity shall allocate the fair value of the consideration received or receivable in respect of the initial sale between the award credits and the other components of the sale. The consideration allocated to the award credits shall be measured by reference to their fair value, i.e. the amount for which the award credits could be sold separately.</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of goods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recognize revenue from the sale of goods when all the following conditions are satisfied:</a:t>
            </a:r>
          </a:p>
          <a:p>
            <a:pPr marL="1027113" indent="-457200" defTabSz="1258888">
              <a:buSzPct val="75000"/>
              <a:buFont typeface="+mj-lt"/>
              <a:buAutoNum type="alphaLcParenR"/>
            </a:pPr>
            <a:r>
              <a:rPr lang="en-US" sz="2000" dirty="0" smtClean="0"/>
              <a:t>the entity has transferred to the buyer the significant risks and rewards of ownership of the goods.</a:t>
            </a:r>
          </a:p>
          <a:p>
            <a:pPr marL="1027113" indent="-457200" defTabSz="1258888">
              <a:buSzPct val="75000"/>
              <a:buFont typeface="+mj-lt"/>
              <a:buAutoNum type="alphaLcParenR"/>
            </a:pPr>
            <a:r>
              <a:rPr lang="en-US" sz="2000" dirty="0" smtClean="0"/>
              <a:t>the entity retains neither continuing managerial involvement to the degree usually associated with ownership nor effective control over the goods sold.</a:t>
            </a:r>
          </a:p>
          <a:p>
            <a:pPr marL="1027113" indent="-457200" defTabSz="1258888">
              <a:buSzPct val="75000"/>
              <a:buFont typeface="+mj-lt"/>
              <a:buAutoNum type="alphaLcParenR"/>
            </a:pPr>
            <a:r>
              <a:rPr lang="en-US" sz="2000" dirty="0" smtClean="0"/>
              <a:t>the amount of revenue can be measured reliably.</a:t>
            </a:r>
          </a:p>
          <a:p>
            <a:pPr marL="1027113" indent="-457200" defTabSz="1258888">
              <a:buSzPct val="75000"/>
              <a:buFont typeface="+mj-lt"/>
              <a:buAutoNum type="alphaLcParenR"/>
            </a:pPr>
            <a:r>
              <a:rPr lang="en-US" sz="2000" dirty="0" smtClean="0"/>
              <a:t>it is probable that the economic benefits associated with the transaction will flow to the entity.</a:t>
            </a:r>
          </a:p>
          <a:p>
            <a:pPr marL="1027113" indent="-457200" defTabSz="1258888">
              <a:buSzPct val="75000"/>
              <a:buFont typeface="+mj-lt"/>
              <a:buAutoNum type="alphaLcParenR"/>
            </a:pPr>
            <a:r>
              <a:rPr lang="en-US" sz="2000" dirty="0" smtClean="0"/>
              <a:t>the costs incurred or to be incurred in respect of the transaction can be measured reliably.</a:t>
            </a:r>
          </a:p>
          <a:p>
            <a:r>
              <a:rPr lang="en-US" sz="2000" dirty="0" smtClean="0"/>
              <a:t>The assessment of when an entity has transferred the significant risks and rewards of ownership to the buyer requires an examination of the circumstances of the transaction. In most cases, the transfer of the risks and rewards of ownership coincides with the transfer of</a:t>
            </a:r>
          </a:p>
          <a:p>
            <a:endParaRPr lang="en-US" dirty="0"/>
          </a:p>
        </p:txBody>
      </p:sp>
      <p:sp>
        <p:nvSpPr>
          <p:cNvPr id="4" name="Дата 3"/>
          <p:cNvSpPr>
            <a:spLocks noGrp="1"/>
          </p:cNvSpPr>
          <p:nvPr>
            <p:ph type="dt" sz="half" idx="10"/>
          </p:nvPr>
        </p:nvSpPr>
        <p:spPr/>
        <p:txBody>
          <a:bodyPr/>
          <a:lstStyle/>
          <a:p>
            <a:pPr>
              <a:defRPr/>
            </a:pPr>
            <a:r>
              <a:rPr lang="en-US" altLang="en-US" dirty="0" smtClean="0"/>
              <a:t>Nov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of goods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dirty="0" smtClean="0"/>
              <a:t>the legal title or the passing of possession to the buyer. This is the case for most retail sales. In other cases, the transfer of risks and rewards of ownership occurs at a time different from the transfer of legal title or the passing of possession.</a:t>
            </a:r>
            <a:endParaRPr lang="ru-RU" sz="2000" dirty="0" smtClean="0"/>
          </a:p>
          <a:p>
            <a:r>
              <a:rPr lang="en-US" sz="2000" dirty="0" smtClean="0"/>
              <a:t>An entity does not recognize revenue if it retains significant risks of ownership. Examples of situations in which the entity may retain the significant risks and rewards of ownership are:</a:t>
            </a:r>
          </a:p>
          <a:p>
            <a:pPr marL="1027113" indent="-457200" defTabSz="1258888">
              <a:buSzPct val="75000"/>
              <a:buFont typeface="+mj-lt"/>
              <a:buAutoNum type="alphaLcParenR"/>
            </a:pPr>
            <a:r>
              <a:rPr lang="en-US" sz="2000" dirty="0" smtClean="0"/>
              <a:t>when the entity retains an obligation for unsatisfactory performance not covered by normal warranties.</a:t>
            </a:r>
          </a:p>
          <a:p>
            <a:pPr marL="1027113" indent="-457200" defTabSz="1258888">
              <a:buSzPct val="75000"/>
              <a:buFont typeface="+mj-lt"/>
              <a:buAutoNum type="alphaLcParenR"/>
            </a:pPr>
            <a:r>
              <a:rPr lang="en-US" sz="2000" dirty="0" smtClean="0"/>
              <a:t>when the receipt of the revenue from a particular sale is contingent on the buyer selling the goods.</a:t>
            </a:r>
          </a:p>
          <a:p>
            <a:pPr marL="1027113" indent="-457200" defTabSz="1258888">
              <a:buSzPct val="75000"/>
              <a:buFont typeface="+mj-lt"/>
              <a:buAutoNum type="alphaLcParenR"/>
            </a:pPr>
            <a:r>
              <a:rPr lang="en-US" sz="2000" dirty="0" smtClean="0"/>
              <a:t>when the goods are shipped subject to installation and the installation is a significant part of the contract that has not yet been completed.</a:t>
            </a:r>
          </a:p>
          <a:p>
            <a:pPr marL="1027113" indent="-457200" defTabSz="1258888">
              <a:buSzPct val="75000"/>
              <a:buFont typeface="+mj-lt"/>
              <a:buAutoNum type="alphaLcParenR"/>
            </a:pPr>
            <a:r>
              <a:rPr lang="en-US" sz="2000" dirty="0" smtClean="0"/>
              <a:t>when the buyer has the right to rescind the purchase for a reason specified in the sales contract, or at the buyer’s sole</a:t>
            </a:r>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11, 2014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111</TotalTime>
  <Words>2282</Words>
  <Application>Microsoft Office PowerPoint</Application>
  <PresentationFormat>Экран (4:3)</PresentationFormat>
  <Paragraphs>140</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Accounting (Basics) - Lecture 8  Revenue</vt:lpstr>
      <vt:lpstr>Contents</vt:lpstr>
      <vt:lpstr>Measurement of revenue</vt:lpstr>
      <vt:lpstr>Measurement of revenue</vt:lpstr>
      <vt:lpstr>Measurement of revenue</vt:lpstr>
      <vt:lpstr>Identification of the revenue transaction </vt:lpstr>
      <vt:lpstr>Identification of the revenue transaction</vt:lpstr>
      <vt:lpstr>Sale of goods</vt:lpstr>
      <vt:lpstr>Sale of goods</vt:lpstr>
      <vt:lpstr>Sale of goods</vt:lpstr>
      <vt:lpstr>Rendering of services</vt:lpstr>
      <vt:lpstr>Rendering of services</vt:lpstr>
      <vt:lpstr>Construction contracts</vt:lpstr>
      <vt:lpstr>Construction contracts</vt:lpstr>
      <vt:lpstr>Percentage of completion method</vt:lpstr>
      <vt:lpstr>Percentage of completion method</vt:lpstr>
      <vt:lpstr>Interest, royalties and dividends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23</cp:revision>
  <dcterms:created xsi:type="dcterms:W3CDTF">2014-08-29T06:21:19Z</dcterms:created>
  <dcterms:modified xsi:type="dcterms:W3CDTF">2014-11-11T09:59:21Z</dcterms:modified>
</cp:coreProperties>
</file>