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en-US" dirty="0"/>
          </a:p>
        </p:txBody>
      </p:sp>
      <p:sp>
        <p:nvSpPr>
          <p:cNvPr id="4" name="Заголовок 1"/>
          <p:cNvSpPr>
            <a:spLocks noGrp="1"/>
          </p:cNvSpPr>
          <p:nvPr>
            <p:ph type="ctrTitle"/>
          </p:nvPr>
        </p:nvSpPr>
        <p:spPr>
          <a:xfrm>
            <a:off x="914400" y="1524000"/>
            <a:ext cx="7623175" cy="2743200"/>
          </a:xfrm>
        </p:spPr>
        <p:txBody>
          <a:bodyPr/>
          <a:lstStyle/>
          <a:p>
            <a:r>
              <a:rPr lang="en-US" sz="2400" dirty="0" smtClean="0">
                <a:latin typeface="Verdana" pitchFamily="34" charset="0"/>
              </a:rPr>
              <a:t>Accounting (Basics) - Lecture 10</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Transition to IFRS for SMEs</a:t>
            </a:r>
            <a:endParaRPr lang="en-US" sz="4800" dirty="0">
              <a:latin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Preparing financial statements at the date of transition</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6"/>
            </a:pPr>
            <a:r>
              <a:rPr lang="en-US" sz="2000" dirty="0" smtClean="0"/>
              <a:t>compound </a:t>
            </a:r>
            <a:r>
              <a:rPr lang="en-US" sz="2000" dirty="0" smtClean="0"/>
              <a:t>financial instruments – Section “Liabilities and Equity” requires an entity to split a compound financial instrument into its liability and equity components at the date of issue. A first-time adopter need not separate those two components if the liability component is not outstanding at the date of transition to these IFRS.</a:t>
            </a:r>
          </a:p>
          <a:p>
            <a:pPr marL="1027113" indent="-457200" defTabSz="1258888">
              <a:buSzPct val="75000"/>
              <a:buFont typeface="+mj-lt"/>
              <a:buAutoNum type="alphaLcParenR" startAt="6"/>
            </a:pPr>
            <a:r>
              <a:rPr lang="en-US" sz="2000" dirty="0" smtClean="0"/>
              <a:t>deferred income tax – a first-time adopter is not required to recognize, at the date of transition to the IFRS for SMEs, deferred tax assets or deferred tax liabilities relating </a:t>
            </a:r>
            <a:r>
              <a:rPr lang="en-US" sz="2000" dirty="0" smtClean="0"/>
              <a:t>to differences between the tax basis and the carrying amount of any assets or liabilities for which recognition of those deferred tax assets or liabilities would involve undue cost or effort.</a:t>
            </a:r>
          </a:p>
          <a:p>
            <a:pPr marL="1027113" indent="-457200" defTabSz="1258888">
              <a:buSzPct val="75000"/>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25, 2014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Preparing financial statements at the date of transition</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8"/>
            </a:pPr>
            <a:r>
              <a:rPr lang="en-US" sz="2000" dirty="0" smtClean="0"/>
              <a:t>arrangements </a:t>
            </a:r>
            <a:r>
              <a:rPr lang="en-US" sz="2000" dirty="0" smtClean="0"/>
              <a:t>containing a lease – a first-time adopter may elect to determine whether an arrangement existing at the date of transition to the IFRS for SMEs contains a lease  on basis of facts and circumstances existing at that date, rather than when arrangement was entered into.</a:t>
            </a:r>
          </a:p>
          <a:p>
            <a:pPr marL="1027113" indent="-457200" defTabSz="1258888">
              <a:buSzPct val="75000"/>
              <a:buFont typeface="+mj-lt"/>
              <a:buAutoNum type="alphaLcParenR" startAt="8"/>
            </a:pPr>
            <a:r>
              <a:rPr lang="en-US" sz="2000" dirty="0" smtClean="0"/>
              <a:t>decommissioning liabilities included in the cost of property, plant and equipment – Section “Property, Plant and Equipment” states that the cost of an item of property, plant and equipment includes the initial estimate of the costs of dismantling and removing the item and restoring the site on which it is located, the obligation for which an entity incurs either when the item is acquired or as a consequence of having used the item during a particular period for purposes</a:t>
            </a:r>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25, 2014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Preparing financial statements at the date of transition</a:t>
            </a:r>
            <a:endParaRPr lang="en-US" sz="4000" dirty="0"/>
          </a:p>
        </p:txBody>
      </p:sp>
      <p:sp>
        <p:nvSpPr>
          <p:cNvPr id="3" name="Содержимое 2"/>
          <p:cNvSpPr>
            <a:spLocks noGrp="1"/>
          </p:cNvSpPr>
          <p:nvPr>
            <p:ph idx="1"/>
          </p:nvPr>
        </p:nvSpPr>
        <p:spPr/>
        <p:txBody>
          <a:bodyPr/>
          <a:lstStyle/>
          <a:p>
            <a:pPr marL="1027113" indent="7938" defTabSz="1258888">
              <a:buSzPct val="75000"/>
              <a:buNone/>
            </a:pPr>
            <a:r>
              <a:rPr lang="en-US" sz="2000" dirty="0" smtClean="0"/>
              <a:t>other than to produce inventories during that period. A first-time adopter may elect to measure this component of the cost of an item of property, plant and equipment at the date of transition to the IFRS for SMEs, rather than on the date(s) when the obligation initially arose.</a:t>
            </a:r>
          </a:p>
          <a:p>
            <a:r>
              <a:rPr lang="en-US" sz="2000" dirty="0" smtClean="0"/>
              <a:t>If it is impracticable for an entity to provide any disclosures required by this IFRS for any period before the period in which it prepares its first financial statements that conform to this IFRS, the omission shall be disclosed.</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25, 2014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explain how the transition from its previous financial reporting framework to these IFRS affected its reported financial position, financial performance and cash flows. For doing this an entity’s first financial statements prepared using these IFRS shall include:</a:t>
            </a:r>
          </a:p>
          <a:p>
            <a:pPr marL="1027113" indent="-457200" defTabSz="1258888">
              <a:buSzPct val="75000"/>
              <a:buFont typeface="+mj-lt"/>
              <a:buAutoNum type="alphaLcParenR"/>
            </a:pPr>
            <a:r>
              <a:rPr lang="en-US" sz="2000" dirty="0" smtClean="0"/>
              <a:t>a description of the nature of each change in accounting policy.</a:t>
            </a:r>
          </a:p>
          <a:p>
            <a:pPr marL="1027113" indent="-457200" defTabSz="1258888">
              <a:buSzPct val="75000"/>
              <a:buFont typeface="+mj-lt"/>
              <a:buAutoNum type="alphaLcParenR"/>
            </a:pPr>
            <a:r>
              <a:rPr lang="en-US" sz="2000" dirty="0" smtClean="0"/>
              <a:t>reconciliations of its equity determined in accordance with its previous financial reporting framework to its equity determined in accordance with this IFRS for both of the following dates:</a:t>
            </a:r>
          </a:p>
          <a:p>
            <a:pPr marL="1384300" indent="-514350" defTabSz="1258888">
              <a:buSzPct val="75000"/>
              <a:buFont typeface="+mj-lt"/>
              <a:buAutoNum type="romanLcPeriod"/>
            </a:pPr>
            <a:r>
              <a:rPr lang="en-US" sz="2000" dirty="0" smtClean="0"/>
              <a:t>the date of transition to these IFRS, and</a:t>
            </a:r>
          </a:p>
          <a:p>
            <a:pPr marL="1384300" indent="-514350" defTabSz="1258888">
              <a:buSzPct val="75000"/>
              <a:buFont typeface="+mj-lt"/>
              <a:buAutoNum type="romanLcPeriod"/>
            </a:pPr>
            <a:r>
              <a:rPr lang="en-US" sz="2000" dirty="0" smtClean="0"/>
              <a:t>the end of the latest period presented in the entity’s most recent annual financial statements determined in accordance with its previous financial reporting framework.</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25, 2014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3"/>
            </a:pPr>
            <a:r>
              <a:rPr lang="en-US" sz="2000" dirty="0" smtClean="0"/>
              <a:t>a reconciliation of the profit or loss determined in accordance with its previous financial reporting framework for the latest period in the entity’s most recent annual financial statements to its profit or loss determined in accordance with this IFRS for the same period.</a:t>
            </a:r>
          </a:p>
          <a:p>
            <a:r>
              <a:rPr lang="en-US" sz="2000" dirty="0" smtClean="0"/>
              <a:t>If an entity becomes aware of errors made under its previous financial reporting framework, the reconciliations made shall, to the extent practicable, distinguish the correction of those errors from changes in accounting policies.</a:t>
            </a:r>
          </a:p>
          <a:p>
            <a:r>
              <a:rPr lang="en-US" sz="2000" dirty="0" smtClean="0"/>
              <a:t>If an entity did not present financial statements for previous periods, it shall disclose that fact in its first financial statements that conform to these IFRS.</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25, 2014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First-time adoption</a:t>
            </a:r>
          </a:p>
          <a:p>
            <a:r>
              <a:rPr lang="en-US" sz="2000" dirty="0" smtClean="0"/>
              <a:t>Preparing financial statements at the date of transition</a:t>
            </a:r>
          </a:p>
          <a:p>
            <a:r>
              <a:rPr lang="en-US" sz="2000" dirty="0" smtClean="0"/>
              <a:t>Disclosures</a:t>
            </a:r>
            <a:endParaRPr lang="en-US" sz="2000"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25, 2014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First-time adoption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entity’s first financial statements that conform to this IFRS are the first annual financial statements in which the entity makes an explicit and unreserved statement in those financial statements of compliance with the IFRS for SMEs.</a:t>
            </a:r>
          </a:p>
          <a:p>
            <a:r>
              <a:rPr lang="en-US" sz="2000" dirty="0" smtClean="0"/>
              <a:t>Financial statements prepared in accordance with these IFRS are an entity’s first such financial statements if, for example, the entity:</a:t>
            </a:r>
          </a:p>
          <a:p>
            <a:pPr marL="1027113" indent="-457200" defTabSz="1258888">
              <a:buSzPct val="75000"/>
              <a:buFont typeface="+mj-lt"/>
              <a:buAutoNum type="alphaLcParenR"/>
            </a:pPr>
            <a:r>
              <a:rPr lang="en-US" sz="2000" dirty="0" smtClean="0"/>
              <a:t>did not present financial statements for previous periods;</a:t>
            </a:r>
          </a:p>
          <a:p>
            <a:pPr marL="1027113" indent="-457200" defTabSz="1258888">
              <a:buSzPct val="75000"/>
              <a:buFont typeface="+mj-lt"/>
              <a:buAutoNum type="alphaLcParenR"/>
            </a:pPr>
            <a:r>
              <a:rPr lang="en-US" sz="2000" dirty="0" smtClean="0"/>
              <a:t>presented its most recent previous financial statements under national requirements that are not consistent with these IFRS in all respects; or</a:t>
            </a:r>
          </a:p>
          <a:p>
            <a:pPr marL="1027113" indent="-457200" defTabSz="1258888">
              <a:buSzPct val="75000"/>
              <a:buFont typeface="+mj-lt"/>
              <a:buAutoNum type="alphaLcParenR"/>
            </a:pPr>
            <a:r>
              <a:rPr lang="en-US" sz="2000" dirty="0" smtClean="0"/>
              <a:t>presented its most recent previous financial statements in conformity with full IFRSs.</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25, 2014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First-time adoption</a:t>
            </a:r>
            <a:endParaRPr lang="en-US" sz="4000" dirty="0"/>
          </a:p>
        </p:txBody>
      </p:sp>
      <p:sp>
        <p:nvSpPr>
          <p:cNvPr id="3" name="Содержимое 2"/>
          <p:cNvSpPr>
            <a:spLocks noGrp="1"/>
          </p:cNvSpPr>
          <p:nvPr>
            <p:ph idx="1"/>
          </p:nvPr>
        </p:nvSpPr>
        <p:spPr/>
        <p:txBody>
          <a:bodyPr/>
          <a:lstStyle/>
          <a:p>
            <a:r>
              <a:rPr lang="en-US" sz="2000" dirty="0" smtClean="0"/>
              <a:t>Section “Financial Statements Presentation” of these IFRS defines a complete set of financial statements. It requires an entity to disclose, in a complete set of financial statements, comparative information in respect of the previous comparable period for all monetary amounts presented in the financial statements, as well as specified comparative narrative and descriptive information. An entity may present comparative information in respect of more than one comparable prior period. Therefore, an entity’s date of transition to the IFRS for SMEs is the beginning of the earliest period for which the entity presents full comparative information in accordance with these IFRS in its first financial statements that conform to this IFRS.</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25, 2014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Preparing financial statements at the date of transition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in its opening statement of financial position as of its date of transition to the IFRS for SMEs (i.e. the beginning of the earliest period presented):</a:t>
            </a:r>
          </a:p>
          <a:p>
            <a:pPr marL="1027113" indent="-457200" defTabSz="1258888">
              <a:buSzPct val="75000"/>
              <a:buFont typeface="+mj-lt"/>
              <a:buAutoNum type="alphaLcParenR"/>
            </a:pPr>
            <a:r>
              <a:rPr lang="en-US" sz="2000" dirty="0" smtClean="0"/>
              <a:t>recognize all assets and liabilities whose recognition is required by the IFRS for SMEs;</a:t>
            </a:r>
          </a:p>
          <a:p>
            <a:pPr marL="1027113" indent="-457200" defTabSz="1258888">
              <a:buSzPct val="75000"/>
              <a:buFont typeface="+mj-lt"/>
              <a:buAutoNum type="alphaLcParenR"/>
            </a:pPr>
            <a:r>
              <a:rPr lang="en-US" sz="2000" dirty="0" smtClean="0"/>
              <a:t>not recognize items as assets or liabilities if these IFRS does not permit such recognition;</a:t>
            </a:r>
          </a:p>
          <a:p>
            <a:pPr marL="1027113" indent="-457200" defTabSz="1258888">
              <a:buSzPct val="75000"/>
              <a:buFont typeface="+mj-lt"/>
              <a:buAutoNum type="alphaLcParenR"/>
            </a:pPr>
            <a:r>
              <a:rPr lang="en-US" sz="2000" dirty="0" smtClean="0"/>
              <a:t>reclassify items that it recognized under its previous financial reporting framework as one type of asset, liability or component of equity, but are a different type of asset, liability or component of equity under these IFRS; and </a:t>
            </a:r>
          </a:p>
          <a:p>
            <a:pPr marL="1027113" indent="-457200" defTabSz="1258888">
              <a:buSzPct val="75000"/>
              <a:buFont typeface="+mj-lt"/>
              <a:buAutoNum type="alphaLcParenR"/>
            </a:pPr>
            <a:r>
              <a:rPr lang="en-US" sz="2000" dirty="0" smtClean="0"/>
              <a:t>apply these IFRS in measuring all recognized assets and liabilities.</a:t>
            </a:r>
          </a:p>
          <a:p>
            <a:r>
              <a:rPr lang="en-US" sz="2000" dirty="0" smtClean="0"/>
              <a:t>The accounting policies that an entity uses in its opening statement of financial position under these IFRS may differ from those that it used for the same date using its previous financial reporting</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25, 2014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Preparing financial statements at the date of transition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indent="1588">
              <a:buNone/>
            </a:pPr>
            <a:r>
              <a:rPr lang="en-US" sz="2000" dirty="0" smtClean="0"/>
              <a:t>framework. The resulting adjustments arise from transactions, other events or conditions before the date of transition to these IFRS. Therefore, an entity shall recognize those adjustments directly in retained earnings at the date of transition to this IFRS.</a:t>
            </a:r>
          </a:p>
          <a:p>
            <a:r>
              <a:rPr lang="en-US" sz="2000" dirty="0" smtClean="0"/>
              <a:t>On first-time adoption of this IFRS, an entity shall not retrospectively change the accounting that it followed under its previous financial reporting framework for any of the following transactions:</a:t>
            </a:r>
          </a:p>
          <a:p>
            <a:pPr marL="1027113" indent="-457200" defTabSz="1258888">
              <a:buSzPct val="75000"/>
              <a:buFont typeface="+mj-lt"/>
              <a:buAutoNum type="alphaLcParenR"/>
            </a:pPr>
            <a:r>
              <a:rPr lang="en-US" sz="2000" dirty="0" err="1" smtClean="0"/>
              <a:t>derecognition</a:t>
            </a:r>
            <a:r>
              <a:rPr lang="en-US" sz="2000" dirty="0" smtClean="0"/>
              <a:t> of financial assets and financial liabilities – financial assets and liabilities derecognized under an entity’s previous accounting framework before the date of transition should not be recognized upon adoption of the IFRS for SMEs. Conversely, for financial assets and liabilities that would have been derecognized under the IFRS for SMEs in a transaction that took place before the date of transition, but that were not derecognized under an entity’s previous accounting framework, an entity may choose (a) to</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25, 2014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Preparing financial statements at the date of transition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marL="1027113" indent="7938" defTabSz="1258888">
              <a:buSzPct val="75000"/>
              <a:buNone/>
            </a:pPr>
            <a:r>
              <a:rPr lang="en-US" sz="2000" dirty="0" smtClean="0"/>
              <a:t>derecognize them on adoption of the IFRS for SMEs or (b) to continue to recognize them until disposed of or settled.</a:t>
            </a:r>
          </a:p>
          <a:p>
            <a:pPr marL="1027113" indent="-457200" defTabSz="1258888">
              <a:buSzPct val="75000"/>
              <a:buFont typeface="+mj-lt"/>
              <a:buAutoNum type="alphaLcParenR" startAt="2"/>
            </a:pPr>
            <a:r>
              <a:rPr lang="en-US" sz="2000" dirty="0" smtClean="0"/>
              <a:t>hedge accounting – an entity shall not change its hedge accounting before the date of transition to the IFRS for SMEs for the hedging relationships that no longer exist at the date of transition. For hedging relationships that exist at the date of transition, the entity shall follow the hedge accounting requirements of Section “Other Financial Instruments Issues”.</a:t>
            </a:r>
          </a:p>
          <a:p>
            <a:pPr marL="1027113" indent="-457200" defTabSz="1258888">
              <a:buSzPct val="75000"/>
              <a:buFont typeface="+mj-lt"/>
              <a:buAutoNum type="alphaLcParenR" startAt="2"/>
            </a:pPr>
            <a:r>
              <a:rPr lang="en-US" sz="2000" dirty="0" smtClean="0"/>
              <a:t>accounting estimates.</a:t>
            </a:r>
          </a:p>
          <a:p>
            <a:pPr marL="1027113" indent="-457200" defTabSz="1258888">
              <a:buSzPct val="75000"/>
              <a:buFont typeface="+mj-lt"/>
              <a:buAutoNum type="alphaLcParenR" startAt="2"/>
            </a:pPr>
            <a:r>
              <a:rPr lang="en-US" sz="2000" dirty="0" smtClean="0"/>
              <a:t>discontinued operations.</a:t>
            </a:r>
          </a:p>
          <a:p>
            <a:pPr marL="1027113" indent="-457200" defTabSz="1258888">
              <a:buSzPct val="75000"/>
              <a:buFont typeface="+mj-lt"/>
              <a:buAutoNum type="alphaLcParenR" startAt="2"/>
            </a:pPr>
            <a:r>
              <a:rPr lang="en-US" sz="2000" dirty="0" smtClean="0"/>
              <a:t>measuring non-controlling interests – the requirements to allocate profit or loss and total comprehensive income between non-controlling interest and owners of the parent shall be applied prospectively from the date of transition to the IFRS for SMEs (or from such earlier date as this IFRS is applied to restate business combinations).</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25, 2014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Preparing financial statements at the date of transition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may use one or more of the following exemptions in preparing its first financial statements that conform to this IFRS:</a:t>
            </a:r>
          </a:p>
          <a:p>
            <a:pPr marL="1027113" indent="-457200" defTabSz="1258888">
              <a:buSzPct val="75000"/>
              <a:buFont typeface="+mj-lt"/>
              <a:buAutoNum type="alphaLcParenR"/>
            </a:pPr>
            <a:r>
              <a:rPr lang="en-US" sz="2000" dirty="0" smtClean="0"/>
              <a:t>business combinations – a first-time adopter may elect not to apply Section “Business Combinations and Goodwill” to business combinations that were effected before the date of transition to these IFRS. </a:t>
            </a:r>
          </a:p>
          <a:p>
            <a:pPr marL="1027113" indent="-457200" defTabSz="1258888">
              <a:buSzPct val="75000"/>
              <a:buFont typeface="+mj-lt"/>
              <a:buAutoNum type="alphaLcParenR"/>
            </a:pPr>
            <a:r>
              <a:rPr lang="en-US" sz="2000" dirty="0" smtClean="0"/>
              <a:t>fair value as deemed cost – a first-time adopter may elect to measure an item of property, plant and equipment, an investment property, or an intangible asset on the date of transition to these IFRS at its fair value and use that fair value as its deemed cost at that date.</a:t>
            </a:r>
          </a:p>
          <a:p>
            <a:pPr marL="1027113" indent="-457200" defTabSz="1258888">
              <a:buSzPct val="75000"/>
              <a:buFont typeface="+mj-lt"/>
              <a:buAutoNum type="alphaLcParenR"/>
            </a:pPr>
            <a:r>
              <a:rPr lang="en-US" sz="2000" dirty="0" smtClean="0"/>
              <a:t>revaluation as deemed cost – a first-time adopter may elect to use a previous GAAP revaluation of an item of property, plant and equipment, an investment property, or an intangible asset at, or before, the date of transition to this IFRS as its deemed cost at the revaluation date.</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25, 2014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Preparing financial statements at the date of transition</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4"/>
            </a:pPr>
            <a:r>
              <a:rPr lang="en-US" sz="2000" dirty="0" smtClean="0"/>
              <a:t>cumulative translation differences – Section “Foreign Currency Translation” requires an entity to classify some translation differences as a separate component of equity. A first-time adopter may elect to deem the cumulative translation differences for all foreign operations to be zero at the date of transition to the IFRS for SMEs (i.e. a ‘fresh start’).</a:t>
            </a:r>
          </a:p>
          <a:p>
            <a:pPr marL="1027113" indent="-457200" defTabSz="1258888">
              <a:buSzPct val="75000"/>
              <a:buFont typeface="+mj-lt"/>
              <a:buAutoNum type="alphaLcParenR" startAt="4"/>
            </a:pPr>
            <a:r>
              <a:rPr lang="en-US" sz="2000" dirty="0" smtClean="0"/>
              <a:t>separate financial statements – when an entity prepares separate financial statements, Section “Consolidated and Separate Financial Statements” requires it to account for its investments in subsidiaries, associates, and jointly controlled entities either:</a:t>
            </a:r>
          </a:p>
          <a:p>
            <a:pPr marL="1384300" indent="-514350" defTabSz="1258888">
              <a:buSzPct val="75000"/>
              <a:buFont typeface="+mj-lt"/>
              <a:buAutoNum type="romanLcPeriod"/>
            </a:pPr>
            <a:r>
              <a:rPr lang="en-US" sz="2000" dirty="0" smtClean="0"/>
              <a:t>at cost less impairment, or</a:t>
            </a:r>
          </a:p>
          <a:p>
            <a:pPr marL="1384300" indent="-514350" defTabSz="1258888">
              <a:buSzPct val="75000"/>
              <a:buFont typeface="+mj-lt"/>
              <a:buAutoNum type="romanLcPeriod"/>
            </a:pPr>
            <a:r>
              <a:rPr lang="en-US" sz="2000" dirty="0" smtClean="0"/>
              <a:t>at fair value with changes in fair value recognized in profit or loss. </a:t>
            </a:r>
          </a:p>
          <a:p>
            <a:endParaRPr lang="en-US"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25, 2014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dirty="0"/>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134</TotalTime>
  <Words>1691</Words>
  <Application>Microsoft Office PowerPoint</Application>
  <PresentationFormat>Экран (4:3)</PresentationFormat>
  <Paragraphs>85</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Тема1</vt:lpstr>
      <vt:lpstr>Accounting (Basics) - Lecture 10  Transition to IFRS for SMEs</vt:lpstr>
      <vt:lpstr>Contents</vt:lpstr>
      <vt:lpstr>First-time adoption</vt:lpstr>
      <vt:lpstr>First-time adoption</vt:lpstr>
      <vt:lpstr>Preparing financial statements at the date of transition</vt:lpstr>
      <vt:lpstr>Preparing financial statements at the date of transition</vt:lpstr>
      <vt:lpstr>Preparing financial statements at the date of transition</vt:lpstr>
      <vt:lpstr>Preparing financial statements at the date of transition</vt:lpstr>
      <vt:lpstr>Preparing financial statements at the date of transition</vt:lpstr>
      <vt:lpstr>Preparing financial statements at the date of transition</vt:lpstr>
      <vt:lpstr>Preparing financial statements at the date of transition</vt:lpstr>
      <vt:lpstr>Preparing financial statements at the date of transition</vt:lpstr>
      <vt:lpstr>Disclosures</vt:lpstr>
      <vt:lpstr>Disclosures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16</cp:revision>
  <dcterms:created xsi:type="dcterms:W3CDTF">2014-08-29T06:21:19Z</dcterms:created>
  <dcterms:modified xsi:type="dcterms:W3CDTF">2014-11-25T09:19:00Z</dcterms:modified>
</cp:coreProperties>
</file>