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7" r:id="rId3"/>
    <p:sldId id="278" r:id="rId4"/>
    <p:sldId id="279" r:id="rId5"/>
    <p:sldId id="280" r:id="rId6"/>
    <p:sldId id="281" r:id="rId7"/>
    <p:sldId id="257" r:id="rId8"/>
    <p:sldId id="259" r:id="rId9"/>
    <p:sldId id="262" r:id="rId10"/>
    <p:sldId id="261" r:id="rId11"/>
    <p:sldId id="263" r:id="rId12"/>
    <p:sldId id="273" r:id="rId13"/>
    <p:sldId id="274" r:id="rId14"/>
    <p:sldId id="275" r:id="rId15"/>
    <p:sldId id="264" r:id="rId16"/>
    <p:sldId id="265" r:id="rId17"/>
    <p:sldId id="266" r:id="rId18"/>
    <p:sldId id="269" r:id="rId19"/>
    <p:sldId id="267" r:id="rId20"/>
    <p:sldId id="270" r:id="rId21"/>
    <p:sldId id="268" r:id="rId22"/>
    <p:sldId id="271" r:id="rId23"/>
    <p:sldId id="272" r:id="rId24"/>
  </p:sldIdLst>
  <p:sldSz cx="9144000" cy="6858000" type="screen4x3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55" d="100"/>
          <a:sy n="55" d="100"/>
        </p:scale>
        <p:origin x="116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81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705350"/>
            <a:ext cx="542798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18.10.2017 Martina </a:t>
            </a:r>
            <a:r>
              <a:rPr lang="cs-CZ" altLang="cs-CZ" dirty="0" err="1" smtClean="0"/>
              <a:t>Sponerová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HODNOCENÍ KREDITNÍHO </a:t>
            </a:r>
            <a:r>
              <a:rPr lang="cs-CZ" altLang="cs-CZ" dirty="0" smtClean="0"/>
              <a:t>RIZIKA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400" dirty="0" smtClean="0"/>
              <a:t>BAN2 – </a:t>
            </a:r>
            <a:r>
              <a:rPr lang="cs-CZ" altLang="cs-CZ" sz="2400" dirty="0" err="1" smtClean="0"/>
              <a:t>Ing.Sponerová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000" dirty="0" smtClean="0"/>
              <a:t>katedra financí ESF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306718"/>
              </p:ext>
            </p:extLst>
          </p:nvPr>
        </p:nvGraphicFramePr>
        <p:xfrm>
          <a:off x="1533832" y="2017713"/>
          <a:ext cx="6091084" cy="206758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28234">
                  <a:extLst>
                    <a:ext uri="{9D8B030D-6E8A-4147-A177-3AD203B41FA5}">
                      <a16:colId xmlns:a16="http://schemas.microsoft.com/office/drawing/2014/main" val="3472991944"/>
                    </a:ext>
                  </a:extLst>
                </a:gridCol>
                <a:gridCol w="489075">
                  <a:extLst>
                    <a:ext uri="{9D8B030D-6E8A-4147-A177-3AD203B41FA5}">
                      <a16:colId xmlns:a16="http://schemas.microsoft.com/office/drawing/2014/main" val="1928283732"/>
                    </a:ext>
                  </a:extLst>
                </a:gridCol>
                <a:gridCol w="2873775">
                  <a:extLst>
                    <a:ext uri="{9D8B030D-6E8A-4147-A177-3AD203B41FA5}">
                      <a16:colId xmlns:a16="http://schemas.microsoft.com/office/drawing/2014/main" val="2157243376"/>
                    </a:ext>
                  </a:extLst>
                </a:gridCol>
              </a:tblGrid>
              <a:tr h="51689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Stálá aktiva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Vlastní</a:t>
                      </a:r>
                      <a:r>
                        <a:rPr lang="cs-CZ" baseline="0" dirty="0" smtClean="0"/>
                        <a:t> kapitál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762320"/>
                  </a:ext>
                </a:extLst>
              </a:tr>
              <a:tr h="51689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Zásoby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Dlouhodobé závazky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09258"/>
                  </a:ext>
                </a:extLst>
              </a:tr>
              <a:tr h="51689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KTD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Pohledávky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Krátkodobé závazky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94160"/>
                  </a:ext>
                </a:extLst>
              </a:tr>
              <a:tr h="51689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AKTIVA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=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PASIVA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096644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7135" y="4454013"/>
            <a:ext cx="700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60 DNÍ                                                          30 DNÍ</a:t>
            </a:r>
            <a:endParaRPr lang="cs-CZ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9589" y="5294671"/>
            <a:ext cx="8086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KLIENTOVA POTŘEBA = KRÁTKDOBÝ ÚVĚR NA 30 DNÍ</a:t>
            </a:r>
            <a:endParaRPr lang="cs-CZ" dirty="0">
              <a:latin typeface="+mn-lt"/>
            </a:endParaRPr>
          </a:p>
        </p:txBody>
      </p:sp>
      <p:cxnSp>
        <p:nvCxnSpPr>
          <p:cNvPr id="13" name="Přímá spojnice se šipkou 12"/>
          <p:cNvCxnSpPr/>
          <p:nvPr/>
        </p:nvCxnSpPr>
        <p:spPr bwMode="auto">
          <a:xfrm>
            <a:off x="7447935" y="3333135"/>
            <a:ext cx="14749" cy="11208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/>
          <p:nvPr/>
        </p:nvCxnSpPr>
        <p:spPr bwMode="auto">
          <a:xfrm>
            <a:off x="1799303" y="3333135"/>
            <a:ext cx="14749" cy="11208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891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finančních výkazů – rozvahy, výkazu zisku a ztrát, cash </a:t>
            </a:r>
            <a:r>
              <a:rPr lang="cs-CZ" dirty="0" err="1" smtClean="0"/>
              <a:t>flow</a:t>
            </a:r>
            <a:endParaRPr lang="cs-CZ" dirty="0" smtClean="0"/>
          </a:p>
          <a:p>
            <a:r>
              <a:rPr lang="cs-CZ" dirty="0" smtClean="0"/>
              <a:t>Analýza finančních ukazatelů</a:t>
            </a:r>
          </a:p>
          <a:p>
            <a:pPr lvl="1"/>
            <a:r>
              <a:rPr lang="cs-CZ" dirty="0" smtClean="0"/>
              <a:t>Ziskovost</a:t>
            </a:r>
          </a:p>
          <a:p>
            <a:pPr lvl="1"/>
            <a:r>
              <a:rPr lang="cs-CZ" dirty="0" smtClean="0"/>
              <a:t>Rentabilita</a:t>
            </a:r>
          </a:p>
          <a:p>
            <a:pPr lvl="1"/>
            <a:r>
              <a:rPr lang="cs-CZ" dirty="0" smtClean="0"/>
              <a:t>Aktivita</a:t>
            </a:r>
          </a:p>
          <a:p>
            <a:pPr lvl="1"/>
            <a:r>
              <a:rPr lang="cs-CZ" dirty="0" smtClean="0"/>
              <a:t>Likvidita</a:t>
            </a:r>
          </a:p>
          <a:p>
            <a:pPr lvl="1"/>
            <a:r>
              <a:rPr lang="cs-CZ" smtClean="0"/>
              <a:t>Zadluženost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66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</a:p>
          <a:p>
            <a:r>
              <a:rPr lang="cs-CZ" dirty="0" smtClean="0"/>
              <a:t>Finanční struktura</a:t>
            </a:r>
          </a:p>
          <a:p>
            <a:r>
              <a:rPr lang="cs-CZ" dirty="0" smtClean="0"/>
              <a:t>Zlaté pravidlo financování</a:t>
            </a:r>
          </a:p>
          <a:p>
            <a:r>
              <a:rPr lang="cs-CZ" dirty="0" smtClean="0"/>
              <a:t>Zlaté bilanční pravidlo</a:t>
            </a:r>
          </a:p>
          <a:p>
            <a:r>
              <a:rPr lang="cs-CZ" dirty="0" err="1" smtClean="0"/>
              <a:t>Překapitalizace</a:t>
            </a:r>
            <a:endParaRPr lang="cs-CZ" dirty="0" smtClean="0"/>
          </a:p>
          <a:p>
            <a:pPr lvl="1"/>
            <a:r>
              <a:rPr lang="cs-CZ" sz="2000" dirty="0" smtClean="0"/>
              <a:t>DD (vlastním i cizím) kapitálem je krytý i oběžný majetek</a:t>
            </a:r>
          </a:p>
          <a:p>
            <a:r>
              <a:rPr lang="cs-CZ" dirty="0" smtClean="0"/>
              <a:t>Podkapitalizace</a:t>
            </a:r>
          </a:p>
          <a:p>
            <a:pPr lvl="1"/>
            <a:r>
              <a:rPr lang="cs-CZ" sz="2000" dirty="0" smtClean="0"/>
              <a:t>KTD cizím kapitálem je krytý i DD majetek</a:t>
            </a:r>
          </a:p>
          <a:p>
            <a:r>
              <a:rPr lang="cs-CZ" dirty="0" smtClean="0"/>
              <a:t>Sledování významných rozdílů v položkách proti minulým účetním obdobím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63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zisku a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 tzv. stupňovitým způsobem, kdy se poměřují výnosy a náklady za činnost:</a:t>
            </a:r>
          </a:p>
          <a:p>
            <a:pPr lvl="1"/>
            <a:r>
              <a:rPr lang="cs-CZ" dirty="0" smtClean="0"/>
              <a:t>Provozní</a:t>
            </a:r>
          </a:p>
          <a:p>
            <a:pPr lvl="1"/>
            <a:r>
              <a:rPr lang="cs-CZ" dirty="0" smtClean="0"/>
              <a:t>Finanční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030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mezi ziskem a cash </a:t>
            </a:r>
            <a:r>
              <a:rPr lang="cs-CZ" dirty="0" err="1" smtClean="0"/>
              <a:t>flow</a:t>
            </a:r>
            <a:endParaRPr lang="cs-CZ" dirty="0" smtClean="0"/>
          </a:p>
          <a:p>
            <a:pPr lvl="1"/>
            <a:r>
              <a:rPr lang="cs-CZ" dirty="0" smtClean="0"/>
              <a:t>Zisk se počítá jako rozdíl mezi náklady a výnosy</a:t>
            </a:r>
          </a:p>
          <a:p>
            <a:pPr lvl="1"/>
            <a:r>
              <a:rPr lang="cs-CZ" dirty="0" smtClean="0"/>
              <a:t>Cash </a:t>
            </a:r>
            <a:r>
              <a:rPr lang="cs-CZ" dirty="0" err="1" smtClean="0"/>
              <a:t>flow</a:t>
            </a:r>
            <a:r>
              <a:rPr lang="cs-CZ" dirty="0" smtClean="0"/>
              <a:t> se počítá jako rozdíl mezi příjmy a výdaji</a:t>
            </a:r>
          </a:p>
          <a:p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CF z provozní činnosti</a:t>
            </a:r>
          </a:p>
          <a:p>
            <a:pPr lvl="1"/>
            <a:r>
              <a:rPr lang="cs-CZ" dirty="0" smtClean="0"/>
              <a:t>CF z investiční činnosti</a:t>
            </a:r>
          </a:p>
          <a:p>
            <a:pPr lvl="1"/>
            <a:r>
              <a:rPr lang="cs-CZ" dirty="0" smtClean="0"/>
              <a:t>CF z finanční činnosti</a:t>
            </a:r>
          </a:p>
          <a:p>
            <a:r>
              <a:rPr lang="cs-CZ" dirty="0" smtClean="0"/>
              <a:t>Přímá </a:t>
            </a:r>
            <a:r>
              <a:rPr lang="cs-CZ" dirty="0"/>
              <a:t>a nepřímá metoda výpočtu</a:t>
            </a:r>
          </a:p>
          <a:p>
            <a:pPr lvl="1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64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ziskovosti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Čistý zisk – EAT </a:t>
            </a:r>
          </a:p>
          <a:p>
            <a:pPr marL="0" indent="0">
              <a:buNone/>
            </a:pPr>
            <a:r>
              <a:rPr lang="cs-CZ" sz="2000" dirty="0" smtClean="0"/>
              <a:t> 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After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zdaněním – EBT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 and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úroky, zdaněním a odpisy – EBITDA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, </a:t>
            </a:r>
            <a:r>
              <a:rPr lang="cs-CZ" sz="2000" dirty="0" err="1" smtClean="0"/>
              <a:t>Taxes</a:t>
            </a:r>
            <a:r>
              <a:rPr lang="cs-CZ" sz="2000" dirty="0" smtClean="0"/>
              <a:t>, </a:t>
            </a:r>
            <a:r>
              <a:rPr lang="cs-CZ" sz="2000" dirty="0" err="1" smtClean="0"/>
              <a:t>Depreciation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Amortization</a:t>
            </a:r>
            <a:r>
              <a:rPr lang="cs-CZ" sz="2000" dirty="0" smtClean="0"/>
              <a:t>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18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rentability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21311"/>
          </a:xfrm>
        </p:spPr>
        <p:txBody>
          <a:bodyPr/>
          <a:lstStyle/>
          <a:p>
            <a:pPr algn="just"/>
            <a:r>
              <a:rPr lang="cs-CZ" sz="1800" b="1" dirty="0" smtClean="0"/>
              <a:t>Rentabilita tržeb – ROS (Return on Sales)</a:t>
            </a:r>
          </a:p>
          <a:p>
            <a:pPr lvl="1" algn="just"/>
            <a:r>
              <a:rPr lang="cs-CZ" sz="1600" dirty="0" smtClean="0"/>
              <a:t>= Výsledek hospodaření/ Tržby</a:t>
            </a:r>
          </a:p>
          <a:p>
            <a:pPr lvl="1" algn="just"/>
            <a:r>
              <a:rPr lang="cs-CZ" sz="1600" dirty="0" smtClean="0"/>
              <a:t>Nejčastěji se používá EAT nebo EBIT</a:t>
            </a:r>
          </a:p>
          <a:p>
            <a:pPr lvl="1" algn="just"/>
            <a:r>
              <a:rPr lang="cs-CZ" sz="1600" dirty="0" smtClean="0"/>
              <a:t>Kolik dokáže podnik vyprodukovat „efektu“ na 1 Kč tržeb</a:t>
            </a:r>
          </a:p>
          <a:p>
            <a:pPr algn="just"/>
            <a:r>
              <a:rPr lang="cs-CZ" sz="1800" b="1" dirty="0" smtClean="0"/>
              <a:t>Rentabilita celkového kapitálu – ROA (Return On </a:t>
            </a:r>
            <a:r>
              <a:rPr lang="cs-CZ" sz="1800" b="1" dirty="0" err="1" smtClean="0"/>
              <a:t>Assets</a:t>
            </a:r>
            <a:r>
              <a:rPr lang="cs-CZ" sz="1800" b="1" dirty="0" smtClean="0"/>
              <a:t>)</a:t>
            </a:r>
          </a:p>
          <a:p>
            <a:pPr marL="0" indent="0" algn="just">
              <a:buNone/>
            </a:pPr>
            <a:r>
              <a:rPr lang="cs-CZ" sz="1800" dirty="0"/>
              <a:t>	</a:t>
            </a:r>
            <a:r>
              <a:rPr lang="cs-CZ" sz="1600" dirty="0" smtClean="0"/>
              <a:t>= EBIT/AKTIVA</a:t>
            </a:r>
          </a:p>
          <a:p>
            <a:pPr lvl="1" algn="just"/>
            <a:r>
              <a:rPr lang="cs-CZ" sz="1600" dirty="0" smtClean="0"/>
              <a:t>Celková efektivita podniku tzv. produkční síla</a:t>
            </a:r>
          </a:p>
          <a:p>
            <a:pPr algn="just"/>
            <a:r>
              <a:rPr lang="cs-CZ" sz="1800" b="1" dirty="0" smtClean="0"/>
              <a:t>Rentabilita vlastního kapitálu – ROE (Return On </a:t>
            </a:r>
            <a:r>
              <a:rPr lang="cs-CZ" sz="1800" b="1" dirty="0" err="1" smtClean="0"/>
              <a:t>Equity</a:t>
            </a:r>
            <a:r>
              <a:rPr lang="cs-CZ" sz="1800" b="1" dirty="0" smtClean="0"/>
              <a:t>)</a:t>
            </a:r>
          </a:p>
          <a:p>
            <a:pPr marL="0" indent="0" algn="just">
              <a:buNone/>
            </a:pPr>
            <a:r>
              <a:rPr lang="cs-CZ" sz="1800" dirty="0"/>
              <a:t>	</a:t>
            </a:r>
            <a:r>
              <a:rPr lang="cs-CZ" sz="1600" dirty="0" smtClean="0"/>
              <a:t>= EAT/VLASTNÍ KAPITÁL</a:t>
            </a:r>
          </a:p>
          <a:p>
            <a:pPr lvl="1" algn="just"/>
            <a:r>
              <a:rPr lang="cs-CZ" sz="1600" dirty="0" smtClean="0"/>
              <a:t>Výnosnost kapitálu</a:t>
            </a:r>
          </a:p>
          <a:p>
            <a:pPr algn="just"/>
            <a:r>
              <a:rPr lang="cs-CZ" sz="1800" b="1" dirty="0" smtClean="0"/>
              <a:t>Rentabilita investovaného kapitálu – ROCE (Return on </a:t>
            </a:r>
            <a:r>
              <a:rPr lang="cs-CZ" sz="1800" b="1" dirty="0" err="1"/>
              <a:t>C</a:t>
            </a:r>
            <a:r>
              <a:rPr lang="cs-CZ" sz="1800" b="1" dirty="0" err="1" smtClean="0"/>
              <a:t>apital</a:t>
            </a:r>
            <a:r>
              <a:rPr lang="cs-CZ" sz="1800" b="1" dirty="0" smtClean="0"/>
              <a:t> </a:t>
            </a:r>
            <a:r>
              <a:rPr lang="cs-CZ" sz="1800" b="1" dirty="0" err="1"/>
              <a:t>E</a:t>
            </a:r>
            <a:r>
              <a:rPr lang="cs-CZ" sz="1800" b="1" dirty="0" err="1" smtClean="0"/>
              <a:t>mployed</a:t>
            </a:r>
            <a:r>
              <a:rPr lang="cs-CZ" sz="1800" b="1" dirty="0" smtClean="0"/>
              <a:t>)</a:t>
            </a:r>
          </a:p>
          <a:p>
            <a:pPr marL="457200" lvl="1" indent="0" algn="just">
              <a:buNone/>
            </a:pPr>
            <a:r>
              <a:rPr lang="cs-CZ" sz="1800" dirty="0"/>
              <a:t>	</a:t>
            </a:r>
            <a:r>
              <a:rPr lang="cs-CZ" sz="1600" dirty="0" smtClean="0"/>
              <a:t>= EBIT/(</a:t>
            </a:r>
            <a:r>
              <a:rPr lang="cs-CZ" sz="1600" dirty="0" err="1" smtClean="0"/>
              <a:t>VK+rezervy+DD</a:t>
            </a:r>
            <a:r>
              <a:rPr lang="cs-CZ" sz="1600" dirty="0" smtClean="0"/>
              <a:t> </a:t>
            </a:r>
            <a:r>
              <a:rPr lang="cs-CZ" sz="1600" dirty="0" err="1" smtClean="0"/>
              <a:t>závazky+DD</a:t>
            </a:r>
            <a:r>
              <a:rPr lang="cs-CZ" sz="1600" dirty="0" smtClean="0"/>
              <a:t> bankovní úvěry)</a:t>
            </a:r>
          </a:p>
          <a:p>
            <a:pPr lvl="1" algn="just"/>
            <a:r>
              <a:rPr lang="cs-CZ" sz="1600" dirty="0" smtClean="0"/>
              <a:t>Kolik provozního HV dosáhl podnik z jedné koruny, kterou investovali akcionáři, věřitelé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28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Rychlost obratu zásob = Tržby/Zásoby</a:t>
            </a:r>
          </a:p>
          <a:p>
            <a:pPr lvl="1"/>
            <a:r>
              <a:rPr lang="cs-CZ" sz="2000" dirty="0" smtClean="0"/>
              <a:t>Počet obrátek</a:t>
            </a:r>
          </a:p>
          <a:p>
            <a:r>
              <a:rPr lang="cs-CZ" dirty="0" smtClean="0"/>
              <a:t>Doba obratu zásob = Zásoby/Tržby * 360</a:t>
            </a:r>
          </a:p>
          <a:p>
            <a:pPr lvl="1"/>
            <a:r>
              <a:rPr lang="cs-CZ" sz="2000" dirty="0" smtClean="0"/>
              <a:t>Jak dlouho trvá jeden obrat</a:t>
            </a:r>
          </a:p>
          <a:p>
            <a:r>
              <a:rPr lang="cs-CZ" dirty="0" smtClean="0"/>
              <a:t>Rychlost obratu pohledávek = Tržby/Pohledávky</a:t>
            </a:r>
          </a:p>
          <a:p>
            <a:pPr lvl="1"/>
            <a:r>
              <a:rPr lang="cs-CZ" sz="2000" dirty="0" smtClean="0"/>
              <a:t>Jak rychle jsou pohledávky přeměňovány v peněžní prostředky</a:t>
            </a:r>
          </a:p>
          <a:p>
            <a:r>
              <a:rPr lang="cs-CZ" dirty="0" smtClean="0"/>
              <a:t>Doba obratu pohledávek = Pohledávky/Tržby * 360</a:t>
            </a:r>
          </a:p>
          <a:p>
            <a:pPr lvl="1"/>
            <a:r>
              <a:rPr lang="cs-CZ" sz="2000" dirty="0" smtClean="0"/>
              <a:t>Za jak dlouhé období jsou pohledávky průměrně spláceny</a:t>
            </a:r>
          </a:p>
          <a:p>
            <a:r>
              <a:rPr lang="cs-CZ" dirty="0" smtClean="0"/>
              <a:t>Doba obratu závazků = KTD závazky/Tržby * 360</a:t>
            </a:r>
          </a:p>
          <a:p>
            <a:pPr lvl="1"/>
            <a:r>
              <a:rPr lang="cs-CZ" sz="2000" dirty="0" smtClean="0"/>
              <a:t>Vyjadřuje dobu vzniku závazků do doby jejich úhrady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71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likvidity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Běžná likvidita = Oběžná aktiva/KTD závazky</a:t>
            </a:r>
          </a:p>
          <a:p>
            <a:pPr lvl="1"/>
            <a:r>
              <a:rPr lang="cs-CZ" sz="2000" dirty="0" smtClean="0"/>
              <a:t>Kolikrát je schopen klient uspokojit své věřitele, kdyby proměnil veškerá OA v hotovost</a:t>
            </a:r>
          </a:p>
          <a:p>
            <a:pPr lvl="1"/>
            <a:r>
              <a:rPr lang="cs-CZ" sz="2000" dirty="0" smtClean="0"/>
              <a:t>Doporučené hodnoty 1,5 – 2,5</a:t>
            </a:r>
          </a:p>
          <a:p>
            <a:r>
              <a:rPr lang="cs-CZ" sz="2200" dirty="0" smtClean="0"/>
              <a:t>Pohotová likvidita = (Oběžná aktiva – Zásoby)/KTD závazky</a:t>
            </a:r>
          </a:p>
          <a:p>
            <a:pPr lvl="1"/>
            <a:r>
              <a:rPr lang="cs-CZ" sz="2000" dirty="0" smtClean="0"/>
              <a:t>Podstatně nižší hodnota pohotové likvidity ukazuje nadměrnou váhu zásob ve struktuře aktiv</a:t>
            </a:r>
          </a:p>
          <a:p>
            <a:pPr lvl="1"/>
            <a:r>
              <a:rPr lang="cs-CZ" sz="2000" dirty="0" smtClean="0"/>
              <a:t>Doporučené hodnoty 1 – 1,5</a:t>
            </a:r>
          </a:p>
          <a:p>
            <a:r>
              <a:rPr lang="cs-CZ" sz="2200" dirty="0" smtClean="0"/>
              <a:t>Peněžní likvidita = Peněžní prostředky/KTD závazky</a:t>
            </a:r>
          </a:p>
          <a:p>
            <a:pPr lvl="1"/>
            <a:r>
              <a:rPr lang="cs-CZ" sz="2000" dirty="0" smtClean="0"/>
              <a:t>Vyjadřuje okamžitou schopnost klienta uhradit určitou výši běžných závazků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06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zadluženosti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zadluženost = Cizí zdroje/Aktiva</a:t>
            </a:r>
          </a:p>
          <a:p>
            <a:pPr lvl="1"/>
            <a:r>
              <a:rPr lang="cs-CZ" sz="2000" dirty="0" smtClean="0"/>
              <a:t>Uvádí se v %, doporučené hodnoty 50 – 75% v závislosti na odvětví</a:t>
            </a:r>
          </a:p>
          <a:p>
            <a:pPr lvl="1"/>
            <a:r>
              <a:rPr lang="cs-CZ" sz="2000" dirty="0" smtClean="0"/>
              <a:t>Pro banku nepřijatelné pokud převyšuje 90%</a:t>
            </a:r>
          </a:p>
          <a:p>
            <a:r>
              <a:rPr lang="cs-CZ" dirty="0" smtClean="0"/>
              <a:t>Míra zadluženosti = Cizí zdroje/Vlastní kapitál</a:t>
            </a:r>
          </a:p>
          <a:p>
            <a:pPr lvl="1"/>
            <a:r>
              <a:rPr lang="cs-CZ" sz="2000" dirty="0" smtClean="0"/>
              <a:t>Také nazývána finanční pákou</a:t>
            </a:r>
          </a:p>
          <a:p>
            <a:r>
              <a:rPr lang="cs-CZ" dirty="0" smtClean="0"/>
              <a:t>Úrokové krytí = EBIT/Nákladové úroky</a:t>
            </a:r>
          </a:p>
          <a:p>
            <a:pPr lvl="1"/>
            <a:r>
              <a:rPr lang="cs-CZ" sz="2000" dirty="0" smtClean="0"/>
              <a:t>Schopnost podniku splácet úroky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64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riziko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  <a:endParaRPr lang="cs-CZ" sz="2000" dirty="0" smtClean="0"/>
          </a:p>
          <a:p>
            <a:pPr algn="just"/>
            <a:r>
              <a:rPr lang="cs-CZ" sz="2000" dirty="0"/>
              <a:t>Příčiny úvěrového rizika můžeme rozdělit na dvě skupiny: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interní </a:t>
            </a:r>
            <a:r>
              <a:rPr lang="cs-CZ" sz="2000" dirty="0"/>
              <a:t>příčiny, které jsou bezprostředně závislé na vlastních rozhodnutích banky, vyplývají ze špatných rozhodnutí banky o alokaci aktiv;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externí </a:t>
            </a:r>
            <a:r>
              <a:rPr lang="cs-CZ" sz="2000" dirty="0"/>
              <a:t>příčiny, které jsou naopak v zásadě nezávislé na rozhodnutích banky a jsou dány celkovým vývojem ekonomiky, </a:t>
            </a:r>
            <a:r>
              <a:rPr lang="cs-CZ" sz="2000" dirty="0" smtClean="0"/>
              <a:t>politickou situací apod.</a:t>
            </a:r>
          </a:p>
          <a:p>
            <a:pPr algn="just"/>
            <a:r>
              <a:rPr lang="cs-CZ" sz="2000" dirty="0" smtClean="0"/>
              <a:t>Úvěrové riziko ovlivňuje ziskovost banky, likviditu a úrokové riziko.</a:t>
            </a:r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92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návratnosti úvěru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Výše úvěru/Cash </a:t>
            </a:r>
            <a:r>
              <a:rPr lang="cs-CZ" dirty="0" err="1" smtClean="0"/>
              <a:t>flow</a:t>
            </a:r>
            <a:r>
              <a:rPr lang="cs-CZ" dirty="0" smtClean="0"/>
              <a:t> z provozní činnosti</a:t>
            </a:r>
          </a:p>
          <a:p>
            <a:pPr lvl="1"/>
            <a:r>
              <a:rPr lang="cs-CZ" sz="2000" dirty="0" smtClean="0"/>
              <a:t>Za jaké období je klient schopen splatit úvěr</a:t>
            </a:r>
          </a:p>
          <a:p>
            <a:r>
              <a:rPr lang="cs-CZ" dirty="0" smtClean="0"/>
              <a:t>Čistý pracovní kapitál – NWC </a:t>
            </a:r>
            <a:r>
              <a:rPr lang="cs-CZ" sz="2000" dirty="0" smtClean="0"/>
              <a:t>(Net </a:t>
            </a:r>
            <a:r>
              <a:rPr lang="cs-CZ" sz="2000" dirty="0" err="1" smtClean="0"/>
              <a:t>Working</a:t>
            </a:r>
            <a:r>
              <a:rPr lang="cs-CZ" sz="2000" dirty="0" smtClean="0"/>
              <a:t> </a:t>
            </a:r>
            <a:r>
              <a:rPr lang="cs-CZ" sz="2000" dirty="0" err="1" smtClean="0"/>
              <a:t>Capital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Oběžná aktiva – KTD cizí zdroje</a:t>
            </a:r>
          </a:p>
          <a:p>
            <a:pPr lvl="1"/>
            <a:r>
              <a:rPr lang="cs-CZ" sz="2000" dirty="0" smtClean="0"/>
              <a:t>Má-li být podnik likvidní, musí mít potřebnou výši relativně volného kapitálu tzn. přebytek KTD likvidních aktiv nad KTD cizími zdroji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50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úvěrových podmínek – zajištění úvěru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Úvěry na přechodný nedostatek finančních prostředků (kontokorentní úvěr, směnečný úvěr, revolvingový úvěr)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Pohledávky, směnka, skladištní listy, záruka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dirty="0" smtClean="0"/>
              <a:t>Investiční úvěr, hypotéční úvěr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cs-CZ" dirty="0" smtClean="0"/>
              <a:t>Nemovitost, zástava věcí movitých, záruka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4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úvěrových podmínek – úroková 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Pohyblivá úroková sazba</a:t>
            </a:r>
          </a:p>
          <a:p>
            <a:pPr lvl="1"/>
            <a:r>
              <a:rPr lang="cs-CZ" dirty="0" smtClean="0"/>
              <a:t>Typická pro krátkodobé úvěry – kontokorentní úvěr, směnečný úvěr, revolvingový úvěr</a:t>
            </a:r>
          </a:p>
          <a:p>
            <a:r>
              <a:rPr lang="cs-CZ" dirty="0" smtClean="0"/>
              <a:t>Pevná úroková sazba</a:t>
            </a:r>
          </a:p>
          <a:p>
            <a:pPr lvl="1"/>
            <a:r>
              <a:rPr lang="cs-CZ" dirty="0" smtClean="0"/>
              <a:t>Typická pro dlouhodobé úvěry – investiční a hypotéční úvěr</a:t>
            </a:r>
          </a:p>
          <a:p>
            <a:r>
              <a:rPr lang="cs-CZ" dirty="0" smtClean="0"/>
              <a:t>KONSTRUKCE</a:t>
            </a:r>
          </a:p>
          <a:p>
            <a:pPr lvl="1"/>
            <a:r>
              <a:rPr lang="cs-CZ" dirty="0" smtClean="0"/>
              <a:t>PRIBOR (1M, 3M) + odchylka podle rizikovosti klienta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72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plnění úvěrových podmínek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bonity klienta - jedenkrát za půl roku, čtvrtletně, měsíčně</a:t>
            </a:r>
          </a:p>
          <a:p>
            <a:pPr lvl="1"/>
            <a:r>
              <a:rPr lang="cs-CZ" sz="2000" dirty="0" smtClean="0"/>
              <a:t>Předložení podkladů – finančních výkazů, přehled pohledávek a závazků</a:t>
            </a:r>
          </a:p>
          <a:p>
            <a:r>
              <a:rPr lang="cs-CZ" dirty="0" smtClean="0"/>
              <a:t>Členění pohledávek za klienty</a:t>
            </a:r>
          </a:p>
          <a:p>
            <a:pPr lvl="1"/>
            <a:r>
              <a:rPr lang="cs-CZ" sz="2000" dirty="0" smtClean="0"/>
              <a:t>Standardní – žádná z pohledávek není po splatnosti déle než 30 dní</a:t>
            </a:r>
          </a:p>
          <a:p>
            <a:pPr lvl="1"/>
            <a:r>
              <a:rPr lang="cs-CZ" sz="2000" dirty="0" smtClean="0"/>
              <a:t>Sledované – splátky po splatnosti do 90 dní</a:t>
            </a:r>
          </a:p>
          <a:p>
            <a:pPr lvl="1"/>
            <a:r>
              <a:rPr lang="cs-CZ" sz="2000" dirty="0" smtClean="0"/>
              <a:t>Nestandardní – splátky po splatnosti do 180 dní</a:t>
            </a:r>
          </a:p>
          <a:p>
            <a:pPr lvl="1"/>
            <a:r>
              <a:rPr lang="cs-CZ" sz="2000" dirty="0" smtClean="0"/>
              <a:t>Pochybné – splátky po splatnosti do 360 dní</a:t>
            </a:r>
          </a:p>
          <a:p>
            <a:pPr lvl="1"/>
            <a:r>
              <a:rPr lang="cs-CZ" sz="2000" dirty="0" smtClean="0"/>
              <a:t>Ztrátové – splátky po splatnosti nad 360 dní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28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kreditního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dirty="0"/>
              <a:t>Během celého trvání úvěrového obchodu pravidelně vyhodnocuje bonitu klienta a provádí tzv. monitoring dlužníka. </a:t>
            </a:r>
            <a:endParaRPr lang="cs-CZ" dirty="0" smtClean="0"/>
          </a:p>
          <a:p>
            <a:pPr algn="just"/>
            <a:r>
              <a:rPr lang="cs-CZ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04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kreditního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právních poměrů žadatele o úvěr</a:t>
            </a:r>
          </a:p>
          <a:p>
            <a:pPr lvl="1"/>
            <a:r>
              <a:rPr lang="cs-CZ" dirty="0" smtClean="0"/>
              <a:t>fyzická x právnická osoba.</a:t>
            </a:r>
          </a:p>
          <a:p>
            <a:r>
              <a:rPr lang="cs-CZ" dirty="0" smtClean="0"/>
              <a:t>Analýza důvěryhodnosti žadatele o úvěr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nterní x externí informace.</a:t>
            </a:r>
          </a:p>
          <a:p>
            <a:r>
              <a:rPr lang="cs-CZ" dirty="0" smtClean="0"/>
              <a:t>Analýza hospodářské a finanční situace.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yzická x </a:t>
            </a:r>
            <a:r>
              <a:rPr lang="cs-CZ" dirty="0"/>
              <a:t>p</a:t>
            </a:r>
            <a:r>
              <a:rPr lang="cs-CZ" dirty="0" smtClean="0"/>
              <a:t>rávnická osoba.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65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hospodářské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Analýza </a:t>
            </a:r>
            <a:r>
              <a:rPr lang="cs-CZ" sz="2000" dirty="0"/>
              <a:t>odvětví a oboru podnikatelské činnosti, postavení výrobce a obchodníka na </a:t>
            </a:r>
            <a:r>
              <a:rPr lang="cs-CZ" sz="2000" dirty="0" smtClean="0"/>
              <a:t>trhu.</a:t>
            </a:r>
          </a:p>
          <a:p>
            <a:pPr algn="just"/>
            <a:r>
              <a:rPr lang="cs-CZ" sz="2000" dirty="0" smtClean="0"/>
              <a:t>Riziko země – politické, ekonomické, regulatorní, měnové.</a:t>
            </a:r>
          </a:p>
          <a:p>
            <a:pPr algn="just"/>
            <a:r>
              <a:rPr lang="cs-CZ" sz="2000" dirty="0" smtClean="0"/>
              <a:t>Riziko odvětví – globální trendy, specifika vybraných odvětví.</a:t>
            </a:r>
          </a:p>
          <a:p>
            <a:pPr algn="just"/>
            <a:r>
              <a:rPr lang="cs-CZ" sz="2000" dirty="0" smtClean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 smtClean="0"/>
              <a:t>Trhy a produkty – produktové portfolio, zastoupení na trhu, konkurenční výhody.</a:t>
            </a:r>
          </a:p>
          <a:p>
            <a:pPr algn="just"/>
            <a:r>
              <a:rPr lang="cs-CZ" sz="2000" dirty="0" smtClean="0"/>
              <a:t>Technologie – nutné investice.</a:t>
            </a:r>
          </a:p>
          <a:p>
            <a:pPr algn="just"/>
            <a:r>
              <a:rPr lang="cs-CZ" sz="2000" dirty="0" smtClean="0"/>
              <a:t>Management a personální politika – zkušenosti, reference, organizace, přístup k riziku.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98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předkládané dokumenty:</a:t>
            </a:r>
          </a:p>
          <a:p>
            <a:pPr lvl="1"/>
            <a:r>
              <a:rPr lang="cs-CZ" dirty="0" smtClean="0"/>
              <a:t>Výpis z obchodního rejstříku,</a:t>
            </a:r>
          </a:p>
          <a:p>
            <a:pPr lvl="1"/>
            <a:r>
              <a:rPr lang="cs-CZ" dirty="0" smtClean="0"/>
              <a:t>Potvrzení z FÚ o bezdlužnosti,</a:t>
            </a:r>
          </a:p>
          <a:p>
            <a:pPr lvl="1"/>
            <a:r>
              <a:rPr lang="cs-CZ" dirty="0" smtClean="0"/>
              <a:t>Finanční uzávěrka nebo výroční zpráva + aktuální finanční výkazy,</a:t>
            </a:r>
          </a:p>
          <a:p>
            <a:pPr lvl="1"/>
            <a:r>
              <a:rPr lang="cs-CZ" dirty="0" smtClean="0"/>
              <a:t>Rozbor závazků a pohledávek,</a:t>
            </a:r>
          </a:p>
          <a:p>
            <a:pPr lvl="1"/>
            <a:r>
              <a:rPr lang="cs-CZ" smtClean="0"/>
              <a:t>Podnikatelský plán.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28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Nabídka úvěrových produktů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Financování provozních potřeb</a:t>
            </a:r>
          </a:p>
          <a:p>
            <a:pPr lvl="1"/>
            <a:r>
              <a:rPr lang="cs-CZ" altLang="cs-CZ" sz="2000" dirty="0" smtClean="0"/>
              <a:t>Kontokorentní úvěr</a:t>
            </a:r>
          </a:p>
          <a:p>
            <a:pPr lvl="1"/>
            <a:r>
              <a:rPr lang="cs-CZ" altLang="cs-CZ" sz="2000" dirty="0" smtClean="0"/>
              <a:t>Revolvingový úvěr</a:t>
            </a:r>
          </a:p>
          <a:p>
            <a:pPr lvl="1"/>
            <a:r>
              <a:rPr lang="cs-CZ" altLang="cs-CZ" sz="2000" dirty="0" smtClean="0"/>
              <a:t>Eskontní úvěr</a:t>
            </a:r>
          </a:p>
          <a:p>
            <a:r>
              <a:rPr lang="cs-CZ" altLang="cs-CZ" dirty="0" smtClean="0"/>
              <a:t>Financování investičních potřeb</a:t>
            </a:r>
          </a:p>
          <a:p>
            <a:pPr lvl="1"/>
            <a:r>
              <a:rPr lang="cs-CZ" altLang="cs-CZ" sz="2000" dirty="0" smtClean="0"/>
              <a:t>Investiční úvěr</a:t>
            </a:r>
          </a:p>
          <a:p>
            <a:pPr lvl="1"/>
            <a:r>
              <a:rPr lang="cs-CZ" altLang="cs-CZ" sz="2000" dirty="0" smtClean="0"/>
              <a:t>Hypotéční úvěr</a:t>
            </a:r>
          </a:p>
          <a:p>
            <a:r>
              <a:rPr lang="cs-CZ" altLang="cs-CZ" dirty="0" smtClean="0"/>
              <a:t>Ostatní finančně úvěrové produkty</a:t>
            </a:r>
          </a:p>
          <a:p>
            <a:pPr lvl="1"/>
            <a:r>
              <a:rPr lang="cs-CZ" altLang="cs-CZ" sz="2000" dirty="0" smtClean="0"/>
              <a:t>Bankovní záruka</a:t>
            </a:r>
          </a:p>
          <a:p>
            <a:pPr lvl="1"/>
            <a:r>
              <a:rPr lang="cs-CZ" altLang="cs-CZ" sz="2000" dirty="0" smtClean="0"/>
              <a:t>Dokumentární akreditiv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vyhodnocení finanční situace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Záporné položky ve výkazech</a:t>
            </a:r>
          </a:p>
          <a:p>
            <a:r>
              <a:rPr lang="cs-CZ" sz="2000" dirty="0" smtClean="0"/>
              <a:t>Čím jsou kryta oběžná aktiva a stálá aktiva</a:t>
            </a:r>
          </a:p>
          <a:p>
            <a:r>
              <a:rPr lang="cs-CZ" sz="2000" dirty="0" smtClean="0"/>
              <a:t>Pohledávky z obchodního by měly být vyšší než závazky z obchodního styku</a:t>
            </a:r>
          </a:p>
          <a:p>
            <a:r>
              <a:rPr lang="cs-CZ" sz="2000" dirty="0" smtClean="0"/>
              <a:t>Výše bankovních úvěrů</a:t>
            </a:r>
          </a:p>
          <a:p>
            <a:r>
              <a:rPr lang="cs-CZ" sz="2000" dirty="0" smtClean="0"/>
              <a:t>Celková výše cizích zdrojů vzhledem k vlastnímu kapitálu</a:t>
            </a:r>
          </a:p>
          <a:p>
            <a:r>
              <a:rPr lang="cs-CZ" sz="2000" dirty="0" smtClean="0"/>
              <a:t>Výše hospodářského výsledku za účetní období a čím je tvořen</a:t>
            </a:r>
          </a:p>
          <a:p>
            <a:r>
              <a:rPr lang="cs-CZ" sz="2000" dirty="0" smtClean="0"/>
              <a:t>Čistý pracovní kapitál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14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ČPK </a:t>
            </a:r>
            <a:r>
              <a:rPr lang="cs-CZ" b="1" dirty="0"/>
              <a:t>(NWC) = oběžný majetek – KTD cizí zdroje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ČPK má </a:t>
            </a:r>
            <a:r>
              <a:rPr lang="cs-CZ" altLang="cs-CZ" dirty="0"/>
              <a:t>významný vliv na platební schopnost podniku</a:t>
            </a:r>
            <a:r>
              <a:rPr lang="cs-CZ" altLang="cs-CZ" dirty="0" smtClean="0"/>
              <a:t>.</a:t>
            </a:r>
          </a:p>
          <a:p>
            <a:pPr algn="just"/>
            <a:r>
              <a:rPr lang="cs-CZ" dirty="0" smtClean="0"/>
              <a:t>Kritickou mezí je stav, kdy je ČPK = 0</a:t>
            </a:r>
          </a:p>
          <a:p>
            <a:pPr algn="just"/>
            <a:r>
              <a:rPr lang="cs-CZ" dirty="0" smtClean="0"/>
              <a:t>V případě záporného ČPK – část stálých aktiv je krytá finančními zdroji, které mají krátkou dobu splatnosti.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Čistý pracovní kapitál (Net </a:t>
            </a:r>
            <a:r>
              <a:rPr lang="cs-CZ" altLang="cs-CZ" dirty="0" err="1"/>
              <a:t>Working</a:t>
            </a:r>
            <a:r>
              <a:rPr lang="cs-CZ" altLang="cs-CZ" dirty="0"/>
              <a:t> </a:t>
            </a:r>
            <a:r>
              <a:rPr lang="cs-CZ" altLang="cs-CZ" dirty="0" err="1"/>
              <a:t>Capital</a:t>
            </a:r>
            <a:r>
              <a:rPr lang="cs-CZ" alt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733792"/>
              </p:ext>
            </p:extLst>
          </p:nvPr>
        </p:nvGraphicFramePr>
        <p:xfrm>
          <a:off x="754922" y="4759429"/>
          <a:ext cx="7528423" cy="1386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55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Stálá aktiva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Dlouhodobé zdroje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(Vlastní kapitál + dlouhodobé cizí zdroje)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3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Oběžný majetek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Trvalý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Přechodný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Krátkodobé cizí zdroje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1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484</TotalTime>
  <Words>1021</Words>
  <Application>Microsoft Office PowerPoint</Application>
  <PresentationFormat>Předvádění na obrazovce (4:3)</PresentationFormat>
  <Paragraphs>214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Tahoma</vt:lpstr>
      <vt:lpstr>Times New Roman</vt:lpstr>
      <vt:lpstr>Wingdings</vt:lpstr>
      <vt:lpstr>econ_sablona_4×3_cz</vt:lpstr>
      <vt:lpstr>HODNOCENÍ KREDITNÍHO RIZIKA  BAN2 – Ing.Sponerová katedra financí ESF</vt:lpstr>
      <vt:lpstr>Úvěrové riziko</vt:lpstr>
      <vt:lpstr>Měření kreditního rizika</vt:lpstr>
      <vt:lpstr>Měření kreditního rizika</vt:lpstr>
      <vt:lpstr>Analýza hospodářské situace</vt:lpstr>
      <vt:lpstr>Analýza finanční situace</vt:lpstr>
      <vt:lpstr>Nabídka úvěrových produktů</vt:lpstr>
      <vt:lpstr>Základní vyhodnocení finanční situace klienta</vt:lpstr>
      <vt:lpstr>Čistý pracovní kapitál (Net Working Capital)</vt:lpstr>
      <vt:lpstr>ZÁKLADNÍ PRINCIPY</vt:lpstr>
      <vt:lpstr>Analýza finanční situace klienta</vt:lpstr>
      <vt:lpstr>Rozvaha</vt:lpstr>
      <vt:lpstr>Výkaz zisku a ztrát</vt:lpstr>
      <vt:lpstr>Výkaz Cash Flow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  <vt:lpstr>Stanovení úvěrových podmínek – zajištění úvěru</vt:lpstr>
      <vt:lpstr>Stanovení úvěrových podmínek – úroková sazba</vt:lpstr>
      <vt:lpstr>Kontrola plnění úvěrových podmínek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Panek Dalibor</cp:lastModifiedBy>
  <cp:revision>29</cp:revision>
  <cp:lastPrinted>2017-10-18T08:55:11Z</cp:lastPrinted>
  <dcterms:created xsi:type="dcterms:W3CDTF">2016-10-20T10:21:54Z</dcterms:created>
  <dcterms:modified xsi:type="dcterms:W3CDTF">2017-11-13T12:41:14Z</dcterms:modified>
</cp:coreProperties>
</file>