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446" r:id="rId2"/>
    <p:sldId id="433" r:id="rId3"/>
    <p:sldId id="459" r:id="rId4"/>
    <p:sldId id="479" r:id="rId5"/>
    <p:sldId id="480" r:id="rId6"/>
    <p:sldId id="482" r:id="rId7"/>
    <p:sldId id="483" r:id="rId8"/>
    <p:sldId id="484" r:id="rId9"/>
    <p:sldId id="485" r:id="rId10"/>
    <p:sldId id="460" r:id="rId11"/>
    <p:sldId id="461" r:id="rId12"/>
    <p:sldId id="462" r:id="rId13"/>
    <p:sldId id="463" r:id="rId14"/>
    <p:sldId id="486" r:id="rId15"/>
    <p:sldId id="487" r:id="rId16"/>
    <p:sldId id="481" r:id="rId17"/>
    <p:sldId id="439" r:id="rId18"/>
    <p:sldId id="494" r:id="rId19"/>
    <p:sldId id="495" r:id="rId20"/>
    <p:sldId id="468" r:id="rId21"/>
    <p:sldId id="464" r:id="rId22"/>
    <p:sldId id="465" r:id="rId23"/>
    <p:sldId id="466" r:id="rId24"/>
    <p:sldId id="467" r:id="rId25"/>
    <p:sldId id="470" r:id="rId26"/>
    <p:sldId id="472" r:id="rId27"/>
    <p:sldId id="473" r:id="rId28"/>
    <p:sldId id="474" r:id="rId29"/>
    <p:sldId id="478" r:id="rId30"/>
    <p:sldId id="475" r:id="rId31"/>
    <p:sldId id="490" r:id="rId32"/>
    <p:sldId id="491" r:id="rId33"/>
    <p:sldId id="492" r:id="rId34"/>
    <p:sldId id="493" r:id="rId35"/>
    <p:sldId id="476" r:id="rId36"/>
    <p:sldId id="477" r:id="rId37"/>
  </p:sldIdLst>
  <p:sldSz cx="10693400" cy="7561263"/>
  <p:notesSz cx="6797675" cy="9928225"/>
  <p:defaultTextStyle>
    <a:defPPr>
      <a:defRPr lang="cs-CZ"/>
    </a:defPPr>
    <a:lvl1pPr algn="l" defTabSz="1042988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E00035"/>
    <a:srgbClr val="FFFFFF"/>
    <a:srgbClr val="CCFFCC"/>
    <a:srgbClr val="95896D"/>
    <a:srgbClr val="FFFFCC"/>
    <a:srgbClr val="CCEC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383" autoAdjust="0"/>
  </p:normalViewPr>
  <p:slideViewPr>
    <p:cSldViewPr>
      <p:cViewPr varScale="1">
        <p:scale>
          <a:sx n="89" d="100"/>
          <a:sy n="89" d="100"/>
        </p:scale>
        <p:origin x="114" y="120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08" y="-96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l" defTabSz="1049338" eaLnBrk="0" hangingPunct="0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l" defTabSz="1049338" eaLnBrk="0" hangingPunct="0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 defTabSz="1049338" eaLnBrk="0" hangingPunct="0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fld id="{ECB449DA-FF25-49E5-83ED-0ACE0E1E3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6BF40AE-878F-46B1-8E1D-E24F49C8DB5C}" type="datetimeFigureOut">
              <a:rPr lang="cs-CZ"/>
              <a:pPr>
                <a:defRPr/>
              </a:pPr>
              <a:t>28.11.2018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6174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l" defTabSz="1049338" eaLnBrk="1" hangingPunct="1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r" defTabSz="1049338" eaLnBrk="1" hangingPunct="1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fld id="{F23336DA-D90F-4731-9E4E-67BFE6BB2C61}" type="datetimeFigureOut">
              <a:rPr lang="cs-CZ"/>
              <a:pPr>
                <a:defRPr/>
              </a:pPr>
              <a:t>28.11.2018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65175" y="744538"/>
            <a:ext cx="52673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16463"/>
            <a:ext cx="5437187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l" defTabSz="1049338" eaLnBrk="1" hangingPunct="1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 defTabSz="1049338" eaLnBrk="1" hangingPunct="1">
              <a:defRPr sz="1200" b="0">
                <a:latin typeface="Calibri" pitchFamily="34" charset="0"/>
              </a:defRPr>
            </a:lvl1pPr>
          </a:lstStyle>
          <a:p>
            <a:pPr>
              <a:defRPr/>
            </a:pPr>
            <a:fld id="{D08D66B8-B645-47C3-B1AF-80F4CA8C12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400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E9C7E2-A0C7-421C-918A-52274A12CCC8}" type="slidenum">
              <a:rPr lang="cs-CZ" smtClean="0"/>
              <a:pPr/>
              <a:t>1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106279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20021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6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8D66B8-B645-47C3-B1AF-80F4CA8C122F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31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635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752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Martin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762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315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213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Pavlina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8D0C53-020A-4FBB-8F1F-A68966511C16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37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Přímá spojnice 9"/>
          <p:cNvCxnSpPr>
            <a:cxnSpLocks noChangeShapeType="1"/>
          </p:cNvCxnSpPr>
          <p:nvPr/>
        </p:nvCxnSpPr>
        <p:spPr bwMode="auto">
          <a:xfrm>
            <a:off x="1008063" y="3060700"/>
            <a:ext cx="17462" cy="1150938"/>
          </a:xfrm>
          <a:prstGeom prst="line">
            <a:avLst/>
          </a:prstGeom>
          <a:noFill/>
          <a:ln w="50800" algn="ctr">
            <a:solidFill>
              <a:schemeClr val="accent2"/>
            </a:solidFill>
            <a:round/>
            <a:headEnd/>
            <a:tailEnd/>
          </a:ln>
        </p:spPr>
      </p:cxnSp>
      <p:pic>
        <p:nvPicPr>
          <p:cNvPr id="5" name="Picture 13" descr="BR_2012_fct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61450" y="323850"/>
            <a:ext cx="10382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8"/>
          <p:cNvPicPr>
            <a:picLocks noChangeAspect="1"/>
          </p:cNvPicPr>
          <p:nvPr userDrawn="1"/>
        </p:nvPicPr>
        <p:blipFill>
          <a:blip r:embed="rId3" cstate="print"/>
          <a:srcRect r="9264" b="16971"/>
          <a:stretch>
            <a:fillRect/>
          </a:stretch>
        </p:blipFill>
        <p:spPr bwMode="auto">
          <a:xfrm>
            <a:off x="8297863" y="5718175"/>
            <a:ext cx="19605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Zástupný symbol pro nadpis 1"/>
          <p:cNvSpPr>
            <a:spLocks noGrp="1"/>
          </p:cNvSpPr>
          <p:nvPr>
            <p:ph type="ctrTitle"/>
          </p:nvPr>
        </p:nvSpPr>
        <p:spPr>
          <a:xfrm>
            <a:off x="1222375" y="2987675"/>
            <a:ext cx="8577263" cy="539750"/>
          </a:xfrm>
        </p:spPr>
        <p:txBody>
          <a:bodyPr/>
          <a:lstStyle>
            <a:lvl1pPr>
              <a:defRPr sz="3400" smtClean="0">
                <a:latin typeface="Arial" charset="0"/>
                <a:cs typeface="Arial" charset="0"/>
              </a:defRPr>
            </a:lvl1pPr>
          </a:lstStyle>
          <a:p>
            <a:r>
              <a:rPr lang="cs-CZ" smtClean="0"/>
              <a:t>Klepnutím lze upravit styl předlohy nadpisů.</a:t>
            </a:r>
          </a:p>
        </p:txBody>
      </p:sp>
      <p:sp>
        <p:nvSpPr>
          <p:cNvPr id="20483" name="Zástupný symbol pro text 2"/>
          <p:cNvSpPr>
            <a:spLocks noGrp="1"/>
          </p:cNvSpPr>
          <p:nvPr>
            <p:ph type="subTitle" idx="1"/>
          </p:nvPr>
        </p:nvSpPr>
        <p:spPr>
          <a:xfrm>
            <a:off x="1222375" y="3595688"/>
            <a:ext cx="8569325" cy="5397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100" b="0" smtClean="0">
                <a:solidFill>
                  <a:schemeClr val="accent1"/>
                </a:solidFill>
                <a:latin typeface="Arial" charset="0"/>
                <a:cs typeface="Arial" charset="0"/>
              </a:defRPr>
            </a:lvl1pPr>
          </a:lstStyle>
          <a:p>
            <a:r>
              <a:rPr lang="cs-CZ" smtClean="0"/>
              <a:t>Klepnutím lze upravit styl předlohy podnadpisů.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B50303-E256-4446-8CD8-03296DF38F35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A3AF36-4426-4035-BB68-0151C1AE948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600"/>
              </a:lnSpc>
              <a:defRPr/>
            </a:lvl1pPr>
            <a:lvl2pPr>
              <a:lnSpc>
                <a:spcPts val="2100"/>
              </a:lnSpc>
              <a:defRPr/>
            </a:lvl2pPr>
            <a:lvl3pPr>
              <a:lnSpc>
                <a:spcPts val="2100"/>
              </a:lnSpc>
              <a:defRPr/>
            </a:lvl3pPr>
            <a:lvl4pPr>
              <a:lnSpc>
                <a:spcPts val="1800"/>
              </a:lnSpc>
              <a:defRPr/>
            </a:lvl4pPr>
            <a:lvl5pPr>
              <a:lnSpc>
                <a:spcPts val="16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C0166-F2C3-4F3B-B149-852BC2FDEB50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2582C-1321-4FA7-B0A7-02E8A270A60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8000" y="360000"/>
            <a:ext cx="8676000" cy="108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08000" y="1764295"/>
            <a:ext cx="4231368" cy="499008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52632" y="1764295"/>
            <a:ext cx="4231368" cy="499008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855CD-22DC-4396-86A6-E61578568DD9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C37A6-31B0-47A6-A9E8-F79AB846CEB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363D5-49A0-4BEE-9BBE-2632920318E7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0878A-1011-4E4B-B15B-67C3B9475F1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DA133-8ADC-45A5-9D1F-7E8051763C1B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6DB57-51BC-4CBB-8CA1-8F523419063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1008063" y="360363"/>
            <a:ext cx="8675687" cy="10795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008063" y="1620838"/>
            <a:ext cx="4260850" cy="249078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5421313" y="1620838"/>
            <a:ext cx="4262437" cy="249078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1008063" y="4264025"/>
            <a:ext cx="4260850" cy="24907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21313" y="4264025"/>
            <a:ext cx="4262437" cy="24907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894C1-72BF-463C-8933-58156D9E658F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8E462-D2B3-462F-87D9-EE2DC4E5393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8063" y="360363"/>
            <a:ext cx="8675687" cy="10795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008063" y="1620838"/>
            <a:ext cx="8675687" cy="249078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08063" y="4264025"/>
            <a:ext cx="8675687" cy="24907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5191D-AEAD-4769-890D-E179E8859454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AFD17-7C25-4E68-BDAC-CF5995D23E1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8063" y="360363"/>
            <a:ext cx="8675687" cy="10795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008063" y="1620838"/>
            <a:ext cx="8675687" cy="5133975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F7892-8BDB-4B7D-AE4C-2E5150E08572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760C2-899D-42FB-9BEF-E6089C36942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8063" y="360363"/>
            <a:ext cx="8675687" cy="10795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008063" y="1620838"/>
            <a:ext cx="4260850" cy="5133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21313" y="1620838"/>
            <a:ext cx="4262437" cy="5133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59B75-EDBC-4E93-B491-1988AC7C540E}" type="datetime1">
              <a:rPr lang="cs-CZ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9828B-3094-4A81-86E1-E74163758BF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89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08063" y="360363"/>
            <a:ext cx="86756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08063" y="1620838"/>
            <a:ext cx="8675687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586788" y="7008813"/>
            <a:ext cx="1096962" cy="2508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defTabSz="1043056" eaLnBrk="1" fontAlgn="auto" hangingPunct="1">
              <a:spcBef>
                <a:spcPts val="0"/>
              </a:spcBef>
              <a:spcAft>
                <a:spcPts val="0"/>
              </a:spcAft>
              <a:defRPr sz="10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37E3193-B68B-419A-9401-DBC035F12A22}" type="datetime1">
              <a:rPr lang="cs-CZ" smtClean="0"/>
              <a:pPr>
                <a:defRPr/>
              </a:pPr>
              <a:t>28.11.2018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025525" y="7008813"/>
            <a:ext cx="7415213" cy="2508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sz="1000" b="0"/>
            </a:lvl1pPr>
          </a:lstStyle>
          <a:p>
            <a:pPr>
              <a:defRPr/>
            </a:pPr>
            <a:r>
              <a:rPr lang="en-GB" smtClean="0"/>
              <a:t>Akviziční financování, vybrané právní otázky, leden 2013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 bwMode="auto">
          <a:xfrm>
            <a:off x="360363" y="7008813"/>
            <a:ext cx="520700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975" tIns="0" rIns="0" bIns="0" numCol="1" anchor="ctr" anchorCtr="0" compatLnSpc="1">
            <a:prstTxWarp prst="textNoShape">
              <a:avLst/>
            </a:prstTxWarp>
          </a:bodyPr>
          <a:lstStyle>
            <a:lvl1pPr algn="l" defTabSz="1043056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9A3AF36-4426-4035-BB68-0151C1AE948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cxnSp>
        <p:nvCxnSpPr>
          <p:cNvPr id="1031" name="Přímá spojnice 7"/>
          <p:cNvCxnSpPr>
            <a:cxnSpLocks noChangeShapeType="1"/>
          </p:cNvCxnSpPr>
          <p:nvPr/>
        </p:nvCxnSpPr>
        <p:spPr bwMode="auto">
          <a:xfrm>
            <a:off x="360363" y="7008813"/>
            <a:ext cx="0" cy="250825"/>
          </a:xfrm>
          <a:prstGeom prst="line">
            <a:avLst/>
          </a:prstGeom>
          <a:noFill/>
          <a:ln w="12700" algn="ctr">
            <a:solidFill>
              <a:schemeClr val="accent2"/>
            </a:solidFill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0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1" r:id="rId9"/>
  </p:sldLayoutIdLst>
  <p:hf hdr="0" ftr="0" dt="0"/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1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46138" indent="-327025" algn="l" defTabSz="1042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16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824038" indent="-263525" algn="l" defTabSz="1042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344738" indent="-258763" algn="l" defTabSz="1042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1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mailto:rene_rohel@kb.cz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/>
          <p:cNvSpPr>
            <a:spLocks noGrp="1"/>
          </p:cNvSpPr>
          <p:nvPr>
            <p:ph type="ctrTitle"/>
          </p:nvPr>
        </p:nvSpPr>
        <p:spPr>
          <a:xfrm>
            <a:off x="1314450" y="2339975"/>
            <a:ext cx="9020175" cy="1260475"/>
          </a:xfrm>
        </p:spPr>
        <p:txBody>
          <a:bodyPr/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AKVIZIČNÍ FINANCOVÁNÍ</a:t>
            </a:r>
            <a:endParaRPr lang="en-US" sz="3200" dirty="0"/>
          </a:p>
        </p:txBody>
      </p:sp>
      <p:sp>
        <p:nvSpPr>
          <p:cNvPr id="4099" name="TextovéPole 3"/>
          <p:cNvSpPr txBox="1">
            <a:spLocks noChangeArrowheads="1"/>
          </p:cNvSpPr>
          <p:nvPr/>
        </p:nvSpPr>
        <p:spPr bwMode="auto">
          <a:xfrm>
            <a:off x="1314450" y="3468602"/>
            <a:ext cx="7199313" cy="147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>
              <a:lnSpc>
                <a:spcPts val="2200"/>
              </a:lnSpc>
            </a:pPr>
            <a:r>
              <a:rPr lang="cs-CZ" sz="1500" dirty="0" smtClean="0"/>
              <a:t>Specializované obchodní aktivity, Corporate </a:t>
            </a:r>
            <a:r>
              <a:rPr lang="cs-CZ" sz="1500" dirty="0" err="1" smtClean="0"/>
              <a:t>banking</a:t>
            </a:r>
            <a:endParaRPr lang="cs-CZ" sz="1500" dirty="0" smtClean="0"/>
          </a:p>
          <a:p>
            <a:pPr>
              <a:lnSpc>
                <a:spcPts val="2200"/>
              </a:lnSpc>
            </a:pPr>
            <a:r>
              <a:rPr lang="cs-CZ" sz="1500" dirty="0" smtClean="0"/>
              <a:t>René Rohel</a:t>
            </a:r>
            <a:endParaRPr lang="en-US" sz="1500" dirty="0"/>
          </a:p>
        </p:txBody>
      </p:sp>
      <p:sp>
        <p:nvSpPr>
          <p:cNvPr id="4102" name="Rectangle 11"/>
          <p:cNvSpPr>
            <a:spLocks noGrp="1"/>
          </p:cNvSpPr>
          <p:nvPr>
            <p:ph type="subTitle" idx="1"/>
          </p:nvPr>
        </p:nvSpPr>
        <p:spPr>
          <a:xfrm>
            <a:off x="1314450" y="3492500"/>
            <a:ext cx="8569325" cy="246221"/>
          </a:xfrm>
        </p:spPr>
        <p:txBody>
          <a:bodyPr>
            <a:spAutoFit/>
          </a:bodyPr>
          <a:lstStyle/>
          <a:p>
            <a:r>
              <a:rPr lang="cs-CZ" sz="1600" dirty="0" smtClean="0"/>
              <a:t>Přednáška 2018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044" y="324247"/>
            <a:ext cx="2178635" cy="122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62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" name="Ovál 7167"/>
          <p:cNvSpPr/>
          <p:nvPr/>
        </p:nvSpPr>
        <p:spPr>
          <a:xfrm>
            <a:off x="3060592" y="4217985"/>
            <a:ext cx="3059940" cy="272054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8587220" y="4477197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5" name="Přímá spojnice se šipkou 4"/>
          <p:cNvCxnSpPr>
            <a:stCxn id="13" idx="2"/>
            <a:endCxn id="20" idx="0"/>
          </p:cNvCxnSpPr>
          <p:nvPr/>
        </p:nvCxnSpPr>
        <p:spPr>
          <a:xfrm>
            <a:off x="4572840" y="3415404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aoblený obdélník 12"/>
          <p:cNvSpPr/>
          <p:nvPr/>
        </p:nvSpPr>
        <p:spPr>
          <a:xfrm>
            <a:off x="3852840" y="269540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882204" y="4477197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3853160" y="4477197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21" name="Zaoblený obdélník 20"/>
          <p:cNvSpPr/>
          <p:nvPr/>
        </p:nvSpPr>
        <p:spPr>
          <a:xfrm>
            <a:off x="3852680" y="5989285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  <p:sp>
        <p:nvSpPr>
          <p:cNvPr id="18" name="Obdélník 17"/>
          <p:cNvSpPr/>
          <p:nvPr/>
        </p:nvSpPr>
        <p:spPr>
          <a:xfrm>
            <a:off x="3907077" y="3642483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20M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27" name="Přímá spojnice se šipkou 26"/>
          <p:cNvCxnSpPr>
            <a:stCxn id="9" idx="1"/>
            <a:endCxn id="20" idx="3"/>
          </p:cNvCxnSpPr>
          <p:nvPr/>
        </p:nvCxnSpPr>
        <p:spPr>
          <a:xfrm flipH="1" flipV="1">
            <a:off x="5293160" y="4837197"/>
            <a:ext cx="3294060" cy="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délník 24"/>
          <p:cNvSpPr/>
          <p:nvPr/>
        </p:nvSpPr>
        <p:spPr>
          <a:xfrm>
            <a:off x="5778748" y="4573646"/>
            <a:ext cx="2664296" cy="4311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Akviziční financování CZK 80M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30" name="Přímá spojnice se šipkou 29"/>
          <p:cNvCxnSpPr>
            <a:stCxn id="20" idx="1"/>
            <a:endCxn id="19" idx="3"/>
          </p:cNvCxnSpPr>
          <p:nvPr/>
        </p:nvCxnSpPr>
        <p:spPr>
          <a:xfrm flipH="1">
            <a:off x="2322204" y="4837197"/>
            <a:ext cx="15309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bdélník 25"/>
          <p:cNvSpPr/>
          <p:nvPr/>
        </p:nvSpPr>
        <p:spPr>
          <a:xfrm>
            <a:off x="2607445" y="4573646"/>
            <a:ext cx="1029211" cy="4311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100M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33" name="Přímá spojnice se šipkou 32"/>
          <p:cNvCxnSpPr>
            <a:stCxn id="20" idx="2"/>
            <a:endCxn id="21" idx="0"/>
          </p:cNvCxnSpPr>
          <p:nvPr/>
        </p:nvCxnSpPr>
        <p:spPr>
          <a:xfrm flipH="1">
            <a:off x="4572680" y="5197197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bdélník 35"/>
          <p:cNvSpPr/>
          <p:nvPr/>
        </p:nvSpPr>
        <p:spPr>
          <a:xfrm>
            <a:off x="4058074" y="5292799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978925" y="6810113"/>
            <a:ext cx="1241907" cy="21087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fúze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360000" y="1080001"/>
            <a:ext cx="9235181" cy="1543316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sz="1800" dirty="0" smtClean="0">
                <a:latin typeface="Arial" charset="0"/>
                <a:cs typeface="Arial" charset="0"/>
              </a:rPr>
              <a:t>Pákový účinek (</a:t>
            </a:r>
            <a:r>
              <a:rPr lang="cs-CZ" sz="1800" dirty="0" err="1" smtClean="0">
                <a:latin typeface="Arial" charset="0"/>
                <a:cs typeface="Arial" charset="0"/>
              </a:rPr>
              <a:t>leverage</a:t>
            </a:r>
            <a:r>
              <a:rPr lang="cs-CZ" sz="1800" dirty="0" smtClean="0">
                <a:latin typeface="Arial" charset="0"/>
                <a:cs typeface="Arial" charset="0"/>
              </a:rPr>
              <a:t>) spočívá ve využití likvidity </a:t>
            </a:r>
            <a:r>
              <a:rPr lang="cs-CZ" sz="1800" dirty="0" err="1" smtClean="0">
                <a:latin typeface="Arial" charset="0"/>
                <a:cs typeface="Arial" charset="0"/>
              </a:rPr>
              <a:t>Targetu</a:t>
            </a:r>
            <a:r>
              <a:rPr lang="cs-CZ" sz="1800" dirty="0" smtClean="0">
                <a:latin typeface="Arial" charset="0"/>
                <a:cs typeface="Arial" charset="0"/>
              </a:rPr>
              <a:t> po fúzi</a:t>
            </a:r>
          </a:p>
          <a:p>
            <a:pPr algn="just">
              <a:spcAft>
                <a:spcPts val="600"/>
              </a:spcAft>
            </a:pPr>
            <a:r>
              <a:rPr lang="cs-CZ" sz="1800" dirty="0" smtClean="0">
                <a:latin typeface="Arial" charset="0"/>
                <a:cs typeface="Arial" charset="0"/>
              </a:rPr>
              <a:t>Zástava aktiv </a:t>
            </a:r>
            <a:r>
              <a:rPr lang="cs-CZ" sz="1800" dirty="0" err="1" smtClean="0">
                <a:latin typeface="Arial" charset="0"/>
                <a:cs typeface="Arial" charset="0"/>
              </a:rPr>
              <a:t>Targetu</a:t>
            </a:r>
            <a:r>
              <a:rPr lang="cs-CZ" sz="1800" dirty="0" smtClean="0">
                <a:latin typeface="Arial" charset="0"/>
                <a:cs typeface="Arial" charset="0"/>
              </a:rPr>
              <a:t> po fúzi</a:t>
            </a:r>
          </a:p>
          <a:p>
            <a:pPr algn="just">
              <a:spcAft>
                <a:spcPts val="600"/>
              </a:spcAft>
            </a:pPr>
            <a:r>
              <a:rPr lang="cs-CZ" sz="1800" dirty="0" smtClean="0">
                <a:latin typeface="Arial" charset="0"/>
                <a:cs typeface="Arial" charset="0"/>
              </a:rPr>
              <a:t>Úrokové náklady po fúzi up-</a:t>
            </a:r>
            <a:r>
              <a:rPr lang="cs-CZ" sz="1800" dirty="0" err="1" smtClean="0">
                <a:latin typeface="Arial" charset="0"/>
                <a:cs typeface="Arial" charset="0"/>
              </a:rPr>
              <a:t>stream</a:t>
            </a:r>
            <a:r>
              <a:rPr lang="cs-CZ" sz="1800" dirty="0" smtClean="0">
                <a:latin typeface="Arial" charset="0"/>
                <a:cs typeface="Arial" charset="0"/>
              </a:rPr>
              <a:t> (bylo judikováno) i </a:t>
            </a:r>
            <a:r>
              <a:rPr lang="cs-CZ" sz="1800" dirty="0" err="1" smtClean="0">
                <a:latin typeface="Arial" charset="0"/>
                <a:cs typeface="Arial" charset="0"/>
              </a:rPr>
              <a:t>down-stream</a:t>
            </a:r>
            <a:r>
              <a:rPr lang="cs-CZ" sz="1800" dirty="0" smtClean="0">
                <a:latin typeface="Arial" charset="0"/>
                <a:cs typeface="Arial" charset="0"/>
              </a:rPr>
              <a:t> (nebylo judikováno) jsou daňově uznatelné</a:t>
            </a:r>
          </a:p>
        </p:txBody>
      </p:sp>
      <p:sp>
        <p:nvSpPr>
          <p:cNvPr id="28" name="Nadpis 1"/>
          <p:cNvSpPr txBox="1">
            <a:spLocks/>
          </p:cNvSpPr>
          <p:nvPr/>
        </p:nvSpPr>
        <p:spPr bwMode="auto">
          <a:xfrm>
            <a:off x="510139" y="180000"/>
            <a:ext cx="983370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III. Přehled struktur - LBO (</a:t>
            </a:r>
            <a:r>
              <a:rPr lang="cs-CZ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leveraged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 </a:t>
            </a:r>
            <a:r>
              <a:rPr lang="cs-CZ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buy-out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)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" name="Šipka nahoru 3"/>
          <p:cNvSpPr/>
          <p:nvPr/>
        </p:nvSpPr>
        <p:spPr>
          <a:xfrm>
            <a:off x="5419351" y="5075731"/>
            <a:ext cx="36000" cy="1080000"/>
          </a:xfrm>
          <a:prstGeom prst="up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5130677" y="5313513"/>
            <a:ext cx="882484" cy="19531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 smtClean="0">
                <a:solidFill>
                  <a:srgbClr val="0070C0"/>
                </a:solidFill>
              </a:rPr>
              <a:t>Fúze nahoru</a:t>
            </a:r>
            <a:endParaRPr lang="cs-CZ" sz="1000" dirty="0">
              <a:solidFill>
                <a:srgbClr val="0070C0"/>
              </a:solidFill>
            </a:endParaRPr>
          </a:p>
        </p:txBody>
      </p:sp>
      <p:sp>
        <p:nvSpPr>
          <p:cNvPr id="6" name="Šipka dolů 5"/>
          <p:cNvSpPr/>
          <p:nvPr/>
        </p:nvSpPr>
        <p:spPr>
          <a:xfrm>
            <a:off x="3690516" y="5069445"/>
            <a:ext cx="36000" cy="1080000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3186460" y="5337074"/>
            <a:ext cx="725296" cy="17174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00" dirty="0" smtClean="0">
                <a:solidFill>
                  <a:srgbClr val="0070C0"/>
                </a:solidFill>
              </a:rPr>
              <a:t>Fúze dolu</a:t>
            </a:r>
            <a:endParaRPr lang="cs-CZ" sz="1000" dirty="0">
              <a:solidFill>
                <a:srgbClr val="0070C0"/>
              </a:solidFill>
            </a:endParaRPr>
          </a:p>
        </p:txBody>
      </p:sp>
      <p:cxnSp>
        <p:nvCxnSpPr>
          <p:cNvPr id="34" name="Přímá spojnice se šipkou 33"/>
          <p:cNvCxnSpPr>
            <a:endCxn id="21" idx="3"/>
          </p:cNvCxnSpPr>
          <p:nvPr/>
        </p:nvCxnSpPr>
        <p:spPr>
          <a:xfrm flipH="1">
            <a:off x="5292680" y="5197277"/>
            <a:ext cx="3870524" cy="11520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bdélník 31"/>
          <p:cNvSpPr/>
          <p:nvPr/>
        </p:nvSpPr>
        <p:spPr>
          <a:xfrm>
            <a:off x="7915261" y="5337074"/>
            <a:ext cx="1967463" cy="28690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Provozní financování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33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360000" y="1080000"/>
            <a:ext cx="9648825" cy="1866326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Banka nejprve financuje akvizici </a:t>
            </a:r>
            <a:r>
              <a:rPr lang="cs-CZ" dirty="0" err="1" smtClean="0">
                <a:latin typeface="Arial" charset="0"/>
                <a:cs typeface="Arial" charset="0"/>
              </a:rPr>
              <a:t>Targetu</a:t>
            </a:r>
            <a:endParaRPr lang="cs-CZ" dirty="0" smtClean="0">
              <a:latin typeface="Arial" charset="0"/>
              <a:cs typeface="Arial" charset="0"/>
            </a:endParaRP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V případě existence adekvátního nerozděleného zisku v </a:t>
            </a:r>
            <a:r>
              <a:rPr lang="cs-CZ" dirty="0" err="1" smtClean="0">
                <a:latin typeface="Arial" charset="0"/>
                <a:cs typeface="Arial" charset="0"/>
              </a:rPr>
              <a:t>Targetu</a:t>
            </a:r>
            <a:r>
              <a:rPr lang="cs-CZ" dirty="0" smtClean="0">
                <a:latin typeface="Arial" charset="0"/>
                <a:cs typeface="Arial" charset="0"/>
              </a:rPr>
              <a:t>, KB poskytne financování výplaty dividend na splacení akvizičního úvěru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Nedochází k fúzi</a:t>
            </a:r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smtClean="0">
              <a:latin typeface="Arial" charset="0"/>
              <a:cs typeface="Arial" charset="0"/>
            </a:endParaRPr>
          </a:p>
        </p:txBody>
      </p:sp>
      <p:cxnSp>
        <p:nvCxnSpPr>
          <p:cNvPr id="28" name="Pravoúhlá spojnice 27"/>
          <p:cNvCxnSpPr>
            <a:stCxn id="31" idx="2"/>
            <a:endCxn id="38" idx="3"/>
          </p:cNvCxnSpPr>
          <p:nvPr/>
        </p:nvCxnSpPr>
        <p:spPr>
          <a:xfrm rot="5400000">
            <a:off x="7028359" y="3854400"/>
            <a:ext cx="1152008" cy="3837763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délník 30"/>
          <p:cNvSpPr/>
          <p:nvPr/>
        </p:nvSpPr>
        <p:spPr>
          <a:xfrm>
            <a:off x="8803244" y="4477197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>
            <a:endCxn id="37" idx="0"/>
          </p:cNvCxnSpPr>
          <p:nvPr/>
        </p:nvCxnSpPr>
        <p:spPr>
          <a:xfrm>
            <a:off x="4965641" y="3415404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4245481" y="269540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35" name="Zaoblený obdélník 34"/>
          <p:cNvSpPr/>
          <p:nvPr/>
        </p:nvSpPr>
        <p:spPr>
          <a:xfrm>
            <a:off x="429057" y="4477197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4245961" y="4477197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4245481" y="5989285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4299878" y="3642483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20M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5685481" y="4693644"/>
            <a:ext cx="311776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6066781" y="4573646"/>
            <a:ext cx="2664296" cy="4311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kviziční financování CZK 80M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>
            <a:off x="1869057" y="4837197"/>
            <a:ext cx="23769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2157010" y="4693644"/>
            <a:ext cx="1872448" cy="31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100M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>
            <a:stCxn id="37" idx="2"/>
            <a:endCxn id="38" idx="0"/>
          </p:cNvCxnSpPr>
          <p:nvPr/>
        </p:nvCxnSpPr>
        <p:spPr>
          <a:xfrm flipH="1">
            <a:off x="4965481" y="5197197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4029457" y="5292799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6858628" y="5977338"/>
            <a:ext cx="3312048" cy="54571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Financování výplaty dividend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3. Provozní financování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7" name="Pravoúhlá spojnice 46"/>
          <p:cNvCxnSpPr>
            <a:stCxn id="38" idx="3"/>
            <a:endCxn id="37" idx="3"/>
          </p:cNvCxnSpPr>
          <p:nvPr/>
        </p:nvCxnSpPr>
        <p:spPr>
          <a:xfrm flipV="1">
            <a:off x="5685481" y="4837197"/>
            <a:ext cx="480" cy="1512088"/>
          </a:xfrm>
          <a:prstGeom prst="bentConnector3">
            <a:avLst>
              <a:gd name="adj1" fmla="val 47725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5613633" y="5292799"/>
            <a:ext cx="1029211" cy="46724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Výplata dividend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49" name="Přímá spojnice 48"/>
          <p:cNvCxnSpPr/>
          <p:nvPr/>
        </p:nvCxnSpPr>
        <p:spPr>
          <a:xfrm>
            <a:off x="6570836" y="4284687"/>
            <a:ext cx="2052188" cy="91251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 flipV="1">
            <a:off x="6498828" y="4380982"/>
            <a:ext cx="2016464" cy="816215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 txBox="1">
            <a:spLocks/>
          </p:cNvSpPr>
          <p:nvPr/>
        </p:nvSpPr>
        <p:spPr bwMode="auto">
          <a:xfrm>
            <a:off x="522164" y="180000"/>
            <a:ext cx="982168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III. Přehled struktur - Dividendový model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6278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360363" y="1259500"/>
            <a:ext cx="9648825" cy="5615929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Indikativní nabídka financování pro potenciální </a:t>
            </a:r>
            <a:r>
              <a:rPr lang="cs-CZ" dirty="0">
                <a:latin typeface="Arial" charset="0"/>
                <a:cs typeface="Arial" charset="0"/>
              </a:rPr>
              <a:t>investory, vypracovaná na základě žádosti </a:t>
            </a:r>
            <a:r>
              <a:rPr lang="cs-CZ" dirty="0" smtClean="0">
                <a:latin typeface="Arial" charset="0"/>
                <a:cs typeface="Arial" charset="0"/>
              </a:rPr>
              <a:t>prodávajícího (investor zatím není znám)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Využíván vlastníky společností pro zatraktivnění prodávané společnosti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Ukázka bonity prodávané společnosti obzvláště z pohledu zahraničního investora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Potenciální investor bude mít lepší představu o případné ceně akvizičního financování, nebo indikativního objemu akvizičního úvěru a to může dále používat při svých kalkulacích</a:t>
            </a:r>
          </a:p>
          <a:p>
            <a:pPr algn="just">
              <a:spcAft>
                <a:spcPts val="600"/>
              </a:spcAft>
            </a:pPr>
            <a:endParaRPr lang="cs-CZ" dirty="0">
              <a:latin typeface="Arial" charset="0"/>
              <a:cs typeface="Arial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cs-CZ" dirty="0" smtClean="0">
              <a:latin typeface="Arial" charset="0"/>
              <a:cs typeface="Arial" charset="0"/>
            </a:endParaRPr>
          </a:p>
          <a:p>
            <a:pPr algn="just">
              <a:spcAft>
                <a:spcPts val="600"/>
              </a:spcAft>
            </a:pPr>
            <a:endParaRPr lang="cs-CZ" dirty="0">
              <a:latin typeface="Arial" charset="0"/>
              <a:cs typeface="Arial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cs-CZ" dirty="0" smtClean="0">
              <a:latin typeface="Arial" charset="0"/>
              <a:cs typeface="Arial" charset="0"/>
            </a:endParaRPr>
          </a:p>
          <a:p>
            <a:pPr algn="just">
              <a:spcAft>
                <a:spcPts val="600"/>
              </a:spcAft>
            </a:pPr>
            <a:endParaRPr lang="cs-CZ" dirty="0" smtClean="0">
              <a:latin typeface="Arial" charset="0"/>
              <a:cs typeface="Arial" charset="0"/>
            </a:endParaRPr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522164" y="180000"/>
            <a:ext cx="982168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III. Přehled struktur - </a:t>
            </a:r>
            <a:r>
              <a:rPr lang="cs-CZ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Staple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 </a:t>
            </a:r>
            <a:r>
              <a:rPr lang="cs-CZ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financing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735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Pravoúhlá spojnice 82"/>
          <p:cNvCxnSpPr/>
          <p:nvPr/>
        </p:nvCxnSpPr>
        <p:spPr>
          <a:xfrm flipH="1" flipV="1">
            <a:off x="5562604" y="5081962"/>
            <a:ext cx="120" cy="1512088"/>
          </a:xfrm>
          <a:prstGeom prst="bentConnector3">
            <a:avLst>
              <a:gd name="adj1" fmla="val -607785833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Pravoúhlá spojnice 80"/>
          <p:cNvCxnSpPr>
            <a:stCxn id="70" idx="3"/>
            <a:endCxn id="65" idx="2"/>
          </p:cNvCxnSpPr>
          <p:nvPr/>
        </p:nvCxnSpPr>
        <p:spPr>
          <a:xfrm flipV="1">
            <a:off x="5562564" y="5202384"/>
            <a:ext cx="3600640" cy="1152008"/>
          </a:xfrm>
          <a:prstGeom prst="bent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8443204" y="4482304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66" name="Přímá spojnice se šipkou 65"/>
          <p:cNvCxnSpPr>
            <a:stCxn id="67" idx="2"/>
            <a:endCxn id="69" idx="0"/>
          </p:cNvCxnSpPr>
          <p:nvPr/>
        </p:nvCxnSpPr>
        <p:spPr>
          <a:xfrm>
            <a:off x="4842724" y="3420511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aoblený obdélník 66"/>
          <p:cNvSpPr/>
          <p:nvPr/>
        </p:nvSpPr>
        <p:spPr>
          <a:xfrm>
            <a:off x="4122724" y="2700511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68" name="Zaoblený obdélník 67"/>
          <p:cNvSpPr/>
          <p:nvPr/>
        </p:nvSpPr>
        <p:spPr>
          <a:xfrm>
            <a:off x="450156" y="448230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69" name="Zaoblený obdélník 68"/>
          <p:cNvSpPr/>
          <p:nvPr/>
        </p:nvSpPr>
        <p:spPr>
          <a:xfrm>
            <a:off x="4123044" y="4482304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70" name="Zaoblený obdélník 69"/>
          <p:cNvSpPr/>
          <p:nvPr/>
        </p:nvSpPr>
        <p:spPr>
          <a:xfrm>
            <a:off x="4122564" y="5994392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  <p:sp>
        <p:nvSpPr>
          <p:cNvPr id="71" name="Obdélník 70"/>
          <p:cNvSpPr/>
          <p:nvPr/>
        </p:nvSpPr>
        <p:spPr>
          <a:xfrm>
            <a:off x="4176961" y="3647590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20M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72" name="Přímá spojnice se šipkou 71"/>
          <p:cNvCxnSpPr>
            <a:stCxn id="65" idx="1"/>
            <a:endCxn id="69" idx="3"/>
          </p:cNvCxnSpPr>
          <p:nvPr/>
        </p:nvCxnSpPr>
        <p:spPr>
          <a:xfrm flipH="1" flipV="1">
            <a:off x="5563044" y="4842304"/>
            <a:ext cx="2880160" cy="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bdélník 72"/>
          <p:cNvSpPr/>
          <p:nvPr/>
        </p:nvSpPr>
        <p:spPr>
          <a:xfrm>
            <a:off x="5779547" y="4722649"/>
            <a:ext cx="2519481" cy="28722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Akviziční financování CZK 80M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74" name="Přímá spojnice se šipkou 73"/>
          <p:cNvCxnSpPr>
            <a:stCxn id="69" idx="1"/>
            <a:endCxn id="68" idx="3"/>
          </p:cNvCxnSpPr>
          <p:nvPr/>
        </p:nvCxnSpPr>
        <p:spPr>
          <a:xfrm flipH="1">
            <a:off x="1890156" y="4842304"/>
            <a:ext cx="22328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bdélník 74"/>
          <p:cNvSpPr/>
          <p:nvPr/>
        </p:nvSpPr>
        <p:spPr>
          <a:xfrm>
            <a:off x="2034332" y="4721811"/>
            <a:ext cx="1872209" cy="2880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100M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76" name="Přímá spojnice se šipkou 75"/>
          <p:cNvCxnSpPr>
            <a:stCxn id="69" idx="2"/>
            <a:endCxn id="70" idx="0"/>
          </p:cNvCxnSpPr>
          <p:nvPr/>
        </p:nvCxnSpPr>
        <p:spPr>
          <a:xfrm flipH="1">
            <a:off x="4842564" y="5202304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bdélník 76"/>
          <p:cNvSpPr/>
          <p:nvPr/>
        </p:nvSpPr>
        <p:spPr>
          <a:xfrm>
            <a:off x="4327958" y="5297906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0" name="Obdélník 79"/>
          <p:cNvSpPr/>
          <p:nvPr/>
        </p:nvSpPr>
        <p:spPr>
          <a:xfrm>
            <a:off x="7938988" y="5659533"/>
            <a:ext cx="1944216" cy="3077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Whitewash </a:t>
            </a:r>
            <a:r>
              <a:rPr lang="en-GB" dirty="0" err="1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procedur</a:t>
            </a:r>
            <a:r>
              <a:rPr lang="cs-CZ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</a:t>
            </a:r>
            <a:endParaRPr lang="en-GB" dirty="0">
              <a:solidFill>
                <a:srgbClr val="0070C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bdélník 81"/>
          <p:cNvSpPr/>
          <p:nvPr/>
        </p:nvSpPr>
        <p:spPr>
          <a:xfrm>
            <a:off x="5922764" y="5222532"/>
            <a:ext cx="1457502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cs-CZ" sz="1200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Vnitroskupinová půjčka na splacení bankovního dluhu</a:t>
            </a:r>
            <a:endParaRPr lang="en-GB" sz="1200" dirty="0">
              <a:solidFill>
                <a:srgbClr val="0070C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4" name="Zástupný symbol pro obsah 2"/>
          <p:cNvSpPr>
            <a:spLocks noGrp="1"/>
          </p:cNvSpPr>
          <p:nvPr>
            <p:ph idx="1"/>
          </p:nvPr>
        </p:nvSpPr>
        <p:spPr>
          <a:xfrm>
            <a:off x="360000" y="1080000"/>
            <a:ext cx="9648825" cy="1434278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Test insolvence </a:t>
            </a:r>
            <a:r>
              <a:rPr lang="en-US" dirty="0" smtClean="0">
                <a:latin typeface="Arial" charset="0"/>
                <a:cs typeface="Arial" charset="0"/>
              </a:rPr>
              <a:t>= </a:t>
            </a:r>
            <a:r>
              <a:rPr lang="cs-CZ" dirty="0" smtClean="0">
                <a:latin typeface="Arial" charset="0"/>
                <a:cs typeface="Arial" charset="0"/>
              </a:rPr>
              <a:t>poskytnutí finanční asistence nesmí přivodit úpadek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Zpráva jednatelů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latin typeface="Arial" charset="0"/>
                <a:cs typeface="Arial" charset="0"/>
              </a:rPr>
              <a:t>Rozdílný postup u s.r.o. a a.s.</a:t>
            </a:r>
          </a:p>
          <a:p>
            <a:pPr algn="just"/>
            <a:endParaRPr lang="cs-CZ" dirty="0" smtClean="0">
              <a:latin typeface="Arial" charset="0"/>
              <a:cs typeface="Arial" charset="0"/>
            </a:endParaRPr>
          </a:p>
        </p:txBody>
      </p:sp>
      <p:sp>
        <p:nvSpPr>
          <p:cNvPr id="23" name="Nadpis 1"/>
          <p:cNvSpPr txBox="1">
            <a:spLocks/>
          </p:cNvSpPr>
          <p:nvPr/>
        </p:nvSpPr>
        <p:spPr bwMode="auto">
          <a:xfrm>
            <a:off x="450156" y="180000"/>
            <a:ext cx="98936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IV. Finanční asistence - </a:t>
            </a:r>
            <a:r>
              <a:rPr lang="cs-CZ" sz="28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Whitewash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 procedura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1589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Finanční asistence - </a:t>
            </a:r>
            <a:r>
              <a:rPr lang="cs-CZ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Whitewash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procedura</a:t>
            </a:r>
            <a:endParaRPr lang="cs-CZ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poskytnutí </a:t>
            </a:r>
            <a:r>
              <a:rPr lang="cs-CZ" dirty="0"/>
              <a:t>zálohy, půjčky, úvěru nebo jiného peněžitého plnění anebo poskytnutí zajištění pro účely získání podílů v obchodní korporaci, která takové plnění nebo zajištění poskytuje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Finanční asistenci lze </a:t>
            </a:r>
            <a:r>
              <a:rPr lang="cs-CZ" dirty="0"/>
              <a:t>poskytnout </a:t>
            </a:r>
            <a:r>
              <a:rPr lang="cs-CZ" dirty="0" smtClean="0"/>
              <a:t>za </a:t>
            </a:r>
            <a:r>
              <a:rPr lang="cs-CZ" dirty="0"/>
              <a:t>podmínek stanovených zákonem (směrnice 2006/68/ES, implementace zákonem č. 215/2009, účinnost od 20. 7. 2009, nelze zpětně)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odlišně pro s.r.o. a pro a.s.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590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</a:t>
            </a:r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Finanční asistence - </a:t>
            </a:r>
            <a:r>
              <a:rPr lang="cs-CZ" sz="2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Whitewash</a:t>
            </a:r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procedura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8063" y="1332359"/>
            <a:ext cx="8675687" cy="525658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altLang="cs-CZ" sz="1700" dirty="0" smtClean="0"/>
              <a:t>je </a:t>
            </a:r>
            <a:r>
              <a:rPr lang="cs-CZ" altLang="cs-CZ" sz="1700" dirty="0"/>
              <a:t>poskytnuta za spravedlivých podmínek </a:t>
            </a:r>
            <a:r>
              <a:rPr lang="cs-CZ" altLang="cs-CZ" sz="1600" dirty="0"/>
              <a:t>	</a:t>
            </a:r>
            <a:endParaRPr lang="cs-CZ" altLang="cs-CZ" sz="1600" dirty="0" smtClean="0"/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 smtClean="0"/>
              <a:t>v případech poskytnutí záloh, půjček a úvěrů → např. tržní úrok, přiměřená splatnost, obvyklá ujednání atd.</a:t>
            </a:r>
            <a:endParaRPr lang="cs-CZ" altLang="cs-CZ" sz="1500" b="0" dirty="0"/>
          </a:p>
          <a:p>
            <a:pPr lvl="1" indent="-325438" algn="just" eaLnBrk="1" hangingPunct="1">
              <a:lnSpc>
                <a:spcPct val="100000"/>
              </a:lnSpc>
            </a:pPr>
            <a:r>
              <a:rPr lang="cs-CZ" altLang="cs-CZ" sz="1500" b="0" dirty="0"/>
              <a:t>v případech poskytování zajištění </a:t>
            </a:r>
            <a:r>
              <a:rPr lang="cs-CZ" altLang="cs-CZ" sz="1500" b="0" dirty="0" smtClean="0"/>
              <a:t>→ úplata</a:t>
            </a:r>
            <a:r>
              <a:rPr lang="cs-CZ" altLang="cs-CZ" sz="1500" b="0" dirty="0"/>
              <a:t>, akvizice musí být pro poskytovatele FA přínosná atd</a:t>
            </a:r>
            <a:r>
              <a:rPr lang="cs-CZ" altLang="cs-CZ" sz="1500" b="0" dirty="0" smtClean="0"/>
              <a:t>.</a:t>
            </a:r>
            <a:endParaRPr lang="cs-CZ" altLang="cs-CZ" sz="1400" b="0" dirty="0" smtClean="0"/>
          </a:p>
          <a:p>
            <a:pPr algn="just" eaLnBrk="1" hangingPunct="1">
              <a:lnSpc>
                <a:spcPct val="90000"/>
              </a:lnSpc>
              <a:spcBef>
                <a:spcPts val="1000"/>
              </a:spcBef>
            </a:pPr>
            <a:r>
              <a:rPr lang="cs-CZ" altLang="cs-CZ" sz="1700" dirty="0" smtClean="0"/>
              <a:t>nesmí přivodit úpadek </a:t>
            </a:r>
            <a:r>
              <a:rPr lang="cs-CZ" altLang="cs-CZ" sz="1600" dirty="0" smtClean="0"/>
              <a:t>		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 smtClean="0"/>
              <a:t>v případech </a:t>
            </a:r>
            <a:r>
              <a:rPr lang="cs-CZ" altLang="cs-CZ" sz="1500" b="0" dirty="0"/>
              <a:t>záloh, půjček a úvěrů → způsobí omezenost zdrojů a tedy možnou platební </a:t>
            </a:r>
            <a:r>
              <a:rPr lang="cs-CZ" altLang="cs-CZ" sz="1500" b="0" dirty="0" smtClean="0"/>
              <a:t>neschopnost</a:t>
            </a:r>
            <a:endParaRPr lang="cs-CZ" altLang="cs-CZ" sz="1500" b="0" dirty="0"/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/>
              <a:t>v případech poskytování zajištění </a:t>
            </a:r>
            <a:r>
              <a:rPr lang="cs-CZ" altLang="cs-CZ" sz="1500" b="0" u="sng" dirty="0"/>
              <a:t>např. zástavou pohledávek z obchodního styku</a:t>
            </a:r>
            <a:r>
              <a:rPr lang="cs-CZ" altLang="cs-CZ" sz="1500" b="0" dirty="0"/>
              <a:t> → způsobí omezenost zdrojů a tedy možnou platební </a:t>
            </a:r>
            <a:r>
              <a:rPr lang="cs-CZ" altLang="cs-CZ" sz="1500" b="0" dirty="0" smtClean="0"/>
              <a:t>neschopnost</a:t>
            </a:r>
            <a:endParaRPr lang="fr-FR" altLang="cs-CZ" sz="1500" b="0" dirty="0"/>
          </a:p>
          <a:p>
            <a:pPr algn="just" eaLnBrk="1" hangingPunct="1">
              <a:lnSpc>
                <a:spcPct val="90000"/>
              </a:lnSpc>
              <a:spcBef>
                <a:spcPts val="1000"/>
              </a:spcBef>
            </a:pPr>
            <a:r>
              <a:rPr lang="cs-CZ" altLang="cs-CZ" sz="1700" u="sng" dirty="0" smtClean="0">
                <a:solidFill>
                  <a:srgbClr val="000000"/>
                </a:solidFill>
              </a:rPr>
              <a:t>a.s</a:t>
            </a:r>
            <a:r>
              <a:rPr lang="cs-CZ" altLang="cs-CZ" sz="1700" u="sng" dirty="0">
                <a:solidFill>
                  <a:srgbClr val="000000"/>
                </a:solidFill>
              </a:rPr>
              <a:t>.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 smtClean="0">
                <a:solidFill>
                  <a:srgbClr val="000000"/>
                </a:solidFill>
              </a:rPr>
              <a:t>FA </a:t>
            </a:r>
            <a:r>
              <a:rPr lang="cs-CZ" altLang="cs-CZ" sz="1500" b="0" dirty="0">
                <a:solidFill>
                  <a:srgbClr val="000000"/>
                </a:solidFill>
              </a:rPr>
              <a:t>musí výslovně umožňovat stanovy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>
                <a:solidFill>
                  <a:srgbClr val="000000"/>
                </a:solidFill>
              </a:rPr>
              <a:t>musí být předchozí souhlas </a:t>
            </a:r>
            <a:r>
              <a:rPr lang="cs-CZ" altLang="cs-CZ" sz="1500" b="0" dirty="0" smtClean="0">
                <a:solidFill>
                  <a:srgbClr val="000000"/>
                </a:solidFill>
              </a:rPr>
              <a:t>valné hromady </a:t>
            </a:r>
            <a:r>
              <a:rPr lang="cs-CZ" altLang="cs-CZ" sz="1500" b="0" dirty="0">
                <a:solidFill>
                  <a:srgbClr val="000000"/>
                </a:solidFill>
              </a:rPr>
              <a:t>(nelze následný</a:t>
            </a:r>
            <a:r>
              <a:rPr lang="cs-CZ" altLang="cs-CZ" sz="1500" b="0" dirty="0" smtClean="0">
                <a:solidFill>
                  <a:srgbClr val="000000"/>
                </a:solidFill>
              </a:rPr>
              <a:t>)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>
                <a:solidFill>
                  <a:srgbClr val="000000"/>
                </a:solidFill>
              </a:rPr>
              <a:t>musí být vypracována písemná zpráva představenstva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u="sng" dirty="0" smtClean="0"/>
              <a:t>povinnost </a:t>
            </a:r>
            <a:r>
              <a:rPr lang="cs-CZ" altLang="cs-CZ" sz="1500" u="sng" dirty="0"/>
              <a:t>vytvořit zvláštní </a:t>
            </a:r>
            <a:r>
              <a:rPr lang="cs-CZ" altLang="cs-CZ" sz="1500" u="sng" dirty="0" smtClean="0"/>
              <a:t>rezervní fond </a:t>
            </a:r>
            <a:r>
              <a:rPr lang="cs-CZ" altLang="cs-CZ" sz="1500" u="sng" dirty="0"/>
              <a:t>ve výši </a:t>
            </a:r>
            <a:r>
              <a:rPr lang="cs-CZ" altLang="cs-CZ" sz="1500" u="sng" dirty="0" smtClean="0"/>
              <a:t>FA</a:t>
            </a:r>
          </a:p>
          <a:p>
            <a:pPr algn="just" eaLnBrk="1" hangingPunct="1">
              <a:lnSpc>
                <a:spcPct val="90000"/>
              </a:lnSpc>
              <a:spcBef>
                <a:spcPts val="1000"/>
              </a:spcBef>
            </a:pPr>
            <a:r>
              <a:rPr lang="cs-CZ" altLang="cs-CZ" sz="1700" u="sng" dirty="0" smtClean="0">
                <a:solidFill>
                  <a:srgbClr val="000000"/>
                </a:solidFill>
              </a:rPr>
              <a:t>s.r.o.</a:t>
            </a:r>
            <a:r>
              <a:rPr lang="cs-CZ" altLang="cs-CZ" sz="1700" dirty="0"/>
              <a:t>	</a:t>
            </a:r>
            <a:r>
              <a:rPr lang="cs-CZ" altLang="cs-CZ" sz="1600" dirty="0"/>
              <a:t>	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>
                <a:solidFill>
                  <a:srgbClr val="000000"/>
                </a:solidFill>
              </a:rPr>
              <a:t>FA nemusí být v zakladatelském dokumentu výslovně uvedena; </a:t>
            </a:r>
            <a:r>
              <a:rPr lang="cs-CZ" altLang="cs-CZ" sz="1500" b="0" dirty="0" smtClean="0">
                <a:solidFill>
                  <a:srgbClr val="000000"/>
                </a:solidFill>
              </a:rPr>
              <a:t>zakladatelský </a:t>
            </a:r>
            <a:r>
              <a:rPr lang="cs-CZ" altLang="cs-CZ" sz="1500" b="0" dirty="0">
                <a:solidFill>
                  <a:srgbClr val="000000"/>
                </a:solidFill>
              </a:rPr>
              <a:t>dokument však   může stanovit další podmínky FA (i přísnější, než v zákoně uvedené) </a:t>
            </a:r>
            <a:endParaRPr lang="cs-CZ" altLang="cs-CZ" sz="1500" b="0" dirty="0" smtClean="0"/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b="0" dirty="0" smtClean="0">
                <a:solidFill>
                  <a:srgbClr val="000000"/>
                </a:solidFill>
              </a:rPr>
              <a:t>souhlas valné hromady </a:t>
            </a:r>
            <a:r>
              <a:rPr lang="cs-CZ" altLang="cs-CZ" sz="1500" b="0" dirty="0">
                <a:solidFill>
                  <a:srgbClr val="000000"/>
                </a:solidFill>
              </a:rPr>
              <a:t>není </a:t>
            </a:r>
            <a:r>
              <a:rPr lang="cs-CZ" altLang="cs-CZ" sz="1500" b="0" dirty="0" smtClean="0">
                <a:solidFill>
                  <a:srgbClr val="000000"/>
                </a:solidFill>
              </a:rPr>
              <a:t>potřeba</a:t>
            </a:r>
          </a:p>
          <a:p>
            <a:pPr lvl="1" indent="-325438" algn="just" eaLnBrk="1" hangingPunct="1">
              <a:lnSpc>
                <a:spcPct val="90000"/>
              </a:lnSpc>
            </a:pPr>
            <a:r>
              <a:rPr lang="cs-CZ" altLang="cs-CZ" sz="1500" u="sng" dirty="0"/>
              <a:t>stačí vypracovat zprávu </a:t>
            </a:r>
            <a:r>
              <a:rPr lang="cs-CZ" altLang="cs-CZ" sz="1500" u="sng" dirty="0" smtClean="0"/>
              <a:t>jednatele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2930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V. Daně v procesu akvizičního financování</a:t>
            </a:r>
            <a:r>
              <a:rPr lang="cs-CZ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843" y="1332359"/>
            <a:ext cx="8675687" cy="5544616"/>
          </a:xfrm>
        </p:spPr>
        <p:txBody>
          <a:bodyPr/>
          <a:lstStyle/>
          <a:p>
            <a:pPr algn="just"/>
            <a:r>
              <a:rPr lang="cs-CZ" sz="1800" dirty="0" smtClean="0"/>
              <a:t>Úroky z akvizičního úvěru jsou daňově neúčinné. V případě, že nastane fúze SPV a </a:t>
            </a:r>
            <a:r>
              <a:rPr lang="cs-CZ" sz="1800" dirty="0" err="1" smtClean="0"/>
              <a:t>Targetu</a:t>
            </a:r>
            <a:r>
              <a:rPr lang="cs-CZ" sz="1800" dirty="0" smtClean="0"/>
              <a:t>, od data fúze jsou úroky daňově účinné.</a:t>
            </a:r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Časový test:</a:t>
            </a:r>
          </a:p>
          <a:p>
            <a:pPr lvl="1" algn="just"/>
            <a:r>
              <a:rPr lang="cs-CZ" dirty="0" smtClean="0"/>
              <a:t>nezbytná </a:t>
            </a:r>
            <a:r>
              <a:rPr lang="cs-CZ" dirty="0"/>
              <a:t>doba držení </a:t>
            </a:r>
            <a:r>
              <a:rPr lang="cs-CZ" dirty="0" smtClean="0"/>
              <a:t>akcií, </a:t>
            </a:r>
            <a:r>
              <a:rPr lang="cs-CZ" dirty="0"/>
              <a:t>která je nutná pro osvobození placení daně z příjmů fyzických osob. </a:t>
            </a:r>
            <a:r>
              <a:rPr lang="cs-CZ" dirty="0" smtClean="0"/>
              <a:t>Cenné </a:t>
            </a:r>
            <a:r>
              <a:rPr lang="cs-CZ" dirty="0"/>
              <a:t>papíry </a:t>
            </a:r>
            <a:r>
              <a:rPr lang="cs-CZ" dirty="0" smtClean="0"/>
              <a:t>musí být vlastněny </a:t>
            </a:r>
            <a:r>
              <a:rPr lang="cs-CZ" dirty="0"/>
              <a:t>min. 3 roky, v opačném případě z jejich prodeje budete hradit daň z příjmů</a:t>
            </a:r>
            <a:r>
              <a:rPr lang="cs-CZ" dirty="0" smtClean="0"/>
              <a:t>.</a:t>
            </a:r>
          </a:p>
          <a:p>
            <a:pPr lvl="1" algn="just"/>
            <a:r>
              <a:rPr lang="cs-CZ" dirty="0" smtClean="0"/>
              <a:t>základní podmínkou </a:t>
            </a:r>
            <a:r>
              <a:rPr lang="cs-CZ" dirty="0"/>
              <a:t>pro osvobození příjmů fyzické osoby (jak u rezidentů, tak i nerezidentů) z úplatného převodu (prodeje) podílu v s. r. o. je, aby doba mezi nabytím a převodem přesáhla dobu 5 </a:t>
            </a:r>
            <a:r>
              <a:rPr lang="cs-CZ" dirty="0" smtClean="0"/>
              <a:t>let</a:t>
            </a:r>
          </a:p>
          <a:p>
            <a:pPr marL="519113" lvl="1" indent="0" algn="just">
              <a:buNone/>
            </a:pPr>
            <a:endParaRPr lang="cs-CZ" dirty="0" smtClean="0"/>
          </a:p>
          <a:p>
            <a:pPr algn="just"/>
            <a:r>
              <a:rPr lang="cs-CZ" sz="1800" dirty="0" smtClean="0"/>
              <a:t>Výplata podílu na zisku/dividend před fúzí – v případě výplaty do SPV před fúzí (zpravidla na úhradu části akvizičního úvěru), musí být splněna podmínka vlastnit alespoň </a:t>
            </a:r>
            <a:r>
              <a:rPr lang="cs-CZ" sz="1800" dirty="0"/>
              <a:t>10% podíl na základním kapitálu dceřiné </a:t>
            </a:r>
            <a:r>
              <a:rPr lang="cs-CZ" sz="1800" dirty="0" smtClean="0"/>
              <a:t>společnosti minimálně 12</a:t>
            </a:r>
            <a:r>
              <a:rPr lang="cs-CZ" sz="1800" dirty="0"/>
              <a:t> měsíců, přičemž časovou podmínku lze splnit i </a:t>
            </a:r>
            <a:r>
              <a:rPr lang="cs-CZ" sz="1800" dirty="0" smtClean="0"/>
              <a:t>dodatečně. V těchto případech se fúze uskuteční až po 12 měsících.</a:t>
            </a:r>
            <a:endParaRPr lang="cs-CZ" sz="1800" dirty="0"/>
          </a:p>
          <a:p>
            <a:pPr algn="just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66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0713" y="180231"/>
            <a:ext cx="8675687" cy="1079500"/>
          </a:xfrm>
        </p:spPr>
        <p:txBody>
          <a:bodyPr/>
          <a:lstStyle/>
          <a:p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VI. 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Akviziční financování v segmentu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 v KB</a:t>
            </a:r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362" y="1671480"/>
            <a:ext cx="10224813" cy="5133975"/>
          </a:xfrm>
        </p:spPr>
        <p:txBody>
          <a:bodyPr/>
          <a:lstStyle/>
          <a:p>
            <a:pPr lvl="1">
              <a:spcBef>
                <a:spcPts val="0"/>
              </a:spcBef>
            </a:pPr>
            <a:r>
              <a:rPr lang="cs-CZ" sz="1800" dirty="0" smtClean="0">
                <a:latin typeface="Arial" charset="0"/>
                <a:cs typeface="Arial" charset="0"/>
              </a:rPr>
              <a:t>Strukturování akvizičních transakcí v objemu od CZK 50M do CZK 500M</a:t>
            </a:r>
            <a:endParaRPr lang="cs-CZ" sz="1800" b="0" dirty="0" smtClean="0">
              <a:latin typeface="Arial" charset="0"/>
              <a:cs typeface="Arial" charset="0"/>
            </a:endParaRPr>
          </a:p>
          <a:p>
            <a:pPr lvl="1">
              <a:spcBef>
                <a:spcPts val="0"/>
              </a:spcBef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lvl="1">
              <a:spcBef>
                <a:spcPts val="0"/>
              </a:spcBef>
            </a:pPr>
            <a:r>
              <a:rPr lang="cs-CZ" sz="1800" dirty="0" smtClean="0">
                <a:latin typeface="Arial" charset="0"/>
                <a:cs typeface="Arial" charset="0"/>
              </a:rPr>
              <a:t>Aktivní konzultace </a:t>
            </a:r>
            <a:r>
              <a:rPr lang="cs-CZ" sz="1800" b="0" dirty="0" smtClean="0">
                <a:latin typeface="Arial" charset="0"/>
                <a:cs typeface="Arial" charset="0"/>
              </a:rPr>
              <a:t>při financování menšího objemu </a:t>
            </a:r>
            <a:r>
              <a:rPr lang="cs-CZ" sz="1800" dirty="0" smtClean="0">
                <a:latin typeface="Arial" charset="0"/>
                <a:cs typeface="Arial" charset="0"/>
              </a:rPr>
              <a:t>(do cca CZK 50M)</a:t>
            </a:r>
          </a:p>
          <a:p>
            <a:pPr lvl="1">
              <a:spcBef>
                <a:spcPts val="0"/>
              </a:spcBef>
            </a:pPr>
            <a:endParaRPr lang="cs-CZ" sz="1800" dirty="0" smtClean="0">
              <a:latin typeface="Arial" charset="0"/>
              <a:cs typeface="Arial" charset="0"/>
            </a:endParaRPr>
          </a:p>
          <a:p>
            <a:pPr lvl="1">
              <a:spcBef>
                <a:spcPts val="0"/>
              </a:spcBef>
            </a:pPr>
            <a:r>
              <a:rPr lang="cs-CZ" sz="1800" dirty="0" smtClean="0">
                <a:latin typeface="Arial" charset="0"/>
                <a:cs typeface="Arial" charset="0"/>
              </a:rPr>
              <a:t>Dále se na nás obracejí bankovní poradci při:</a:t>
            </a:r>
          </a:p>
          <a:p>
            <a:pPr lvl="2"/>
            <a:r>
              <a:rPr lang="cs-CZ" sz="1800" dirty="0">
                <a:latin typeface="Arial" charset="0"/>
                <a:cs typeface="Arial" charset="0"/>
              </a:rPr>
              <a:t>s</a:t>
            </a:r>
            <a:r>
              <a:rPr lang="cs-CZ" sz="1800" b="0" dirty="0" smtClean="0">
                <a:latin typeface="Arial" charset="0"/>
                <a:cs typeface="Arial" charset="0"/>
              </a:rPr>
              <a:t>ložitějších (nestandardních) investičních úvěrech, </a:t>
            </a:r>
          </a:p>
          <a:p>
            <a:pPr lvl="2"/>
            <a:r>
              <a:rPr lang="cs-CZ" sz="1800" b="0" dirty="0" smtClean="0">
                <a:latin typeface="Arial" charset="0"/>
                <a:cs typeface="Arial" charset="0"/>
              </a:rPr>
              <a:t>projektovém financování (mimo R/E a </a:t>
            </a:r>
            <a:r>
              <a:rPr lang="cs-CZ" sz="1800" b="0" dirty="0" err="1" smtClean="0">
                <a:latin typeface="Arial" charset="0"/>
                <a:cs typeface="Arial" charset="0"/>
              </a:rPr>
              <a:t>Energy</a:t>
            </a:r>
            <a:r>
              <a:rPr lang="cs-CZ" sz="1800" b="0" dirty="0" smtClean="0">
                <a:latin typeface="Arial" charset="0"/>
                <a:cs typeface="Arial" charset="0"/>
              </a:rPr>
              <a:t>)</a:t>
            </a:r>
          </a:p>
          <a:p>
            <a:pPr lvl="2"/>
            <a:r>
              <a:rPr lang="cs-CZ" sz="1800" dirty="0" smtClean="0">
                <a:latin typeface="Arial" charset="0"/>
                <a:cs typeface="Arial" charset="0"/>
              </a:rPr>
              <a:t>v případě, že identifikujete, že klient chce prodat svou firmu = připravíme nabídku pro budoucího investora = </a:t>
            </a:r>
            <a:r>
              <a:rPr lang="cs-CZ" sz="1800" b="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„</a:t>
            </a:r>
            <a:r>
              <a:rPr lang="cs-CZ" sz="1800" b="0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staple</a:t>
            </a:r>
            <a:r>
              <a:rPr lang="cs-CZ" sz="1800" b="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cs-CZ" sz="1800" b="0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financing</a:t>
            </a:r>
            <a:r>
              <a:rPr lang="cs-CZ" sz="1800" b="0" dirty="0" smtClean="0">
                <a:latin typeface="Arial" charset="0"/>
                <a:cs typeface="Arial" charset="0"/>
              </a:rPr>
              <a:t>“</a:t>
            </a:r>
          </a:p>
          <a:p>
            <a:pPr lvl="2"/>
            <a:r>
              <a:rPr lang="cs-CZ" sz="1800" dirty="0" smtClean="0">
                <a:latin typeface="Arial" charset="0"/>
                <a:cs typeface="Arial" charset="0"/>
              </a:rPr>
              <a:t>potřeba klienta mít </a:t>
            </a:r>
            <a:r>
              <a:rPr lang="cs-CZ" sz="1800" b="1" dirty="0" smtClean="0">
                <a:latin typeface="Arial" charset="0"/>
                <a:cs typeface="Arial" charset="0"/>
              </a:rPr>
              <a:t>externí </a:t>
            </a:r>
            <a:r>
              <a:rPr lang="cs-CZ" sz="1800" b="1" dirty="0">
                <a:latin typeface="Arial" charset="0"/>
                <a:cs typeface="Arial" charset="0"/>
              </a:rPr>
              <a:t>poradce/právníky/</a:t>
            </a:r>
            <a:r>
              <a:rPr lang="cs-CZ" sz="1800" b="1" dirty="0" err="1">
                <a:latin typeface="Arial" charset="0"/>
                <a:cs typeface="Arial" charset="0"/>
              </a:rPr>
              <a:t>daňaře</a:t>
            </a:r>
            <a:r>
              <a:rPr lang="cs-CZ" sz="1800" b="1" dirty="0">
                <a:latin typeface="Arial" charset="0"/>
                <a:cs typeface="Arial" charset="0"/>
              </a:rPr>
              <a:t>/odhadce/PE fondy </a:t>
            </a:r>
            <a:r>
              <a:rPr lang="cs-CZ" sz="1800" b="1" dirty="0" smtClean="0">
                <a:latin typeface="Arial" charset="0"/>
                <a:cs typeface="Arial" charset="0"/>
              </a:rPr>
              <a:t>nebo Investory </a:t>
            </a:r>
          </a:p>
          <a:p>
            <a:pPr marL="806450" lvl="1" indent="0" defTabSz="446088">
              <a:buNone/>
            </a:pPr>
            <a:endParaRPr lang="cs-CZ" i="1" u="sng" dirty="0">
              <a:latin typeface="Arial" charset="0"/>
              <a:cs typeface="Arial" charset="0"/>
            </a:endParaRPr>
          </a:p>
          <a:p>
            <a:pPr marL="806450" lvl="1" indent="0" defTabSz="446088">
              <a:buNone/>
            </a:pPr>
            <a:endParaRPr lang="cs-CZ" dirty="0" smtClean="0">
              <a:latin typeface="Arial" charset="0"/>
              <a:cs typeface="Arial" charset="0"/>
            </a:endParaRPr>
          </a:p>
          <a:p>
            <a:pPr marL="519113" lvl="1" indent="0">
              <a:buNone/>
            </a:pPr>
            <a:endParaRPr lang="cs-CZ" dirty="0" smtClean="0">
              <a:latin typeface="Arial" charset="0"/>
              <a:cs typeface="Arial" charset="0"/>
            </a:endParaRPr>
          </a:p>
          <a:p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496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VII. Standardy akvizičního financování v KB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8063" y="1620838"/>
            <a:ext cx="8675687" cy="4824089"/>
          </a:xfrm>
        </p:spPr>
        <p:txBody>
          <a:bodyPr/>
          <a:lstStyle/>
          <a:p>
            <a:pPr marL="635000" lvl="1" indent="-285750" eaLnBrk="1" hangingPunct="1">
              <a:defRPr/>
            </a:pPr>
            <a:r>
              <a:rPr lang="cs-CZ" dirty="0">
                <a:latin typeface="Arial" charset="0"/>
                <a:cs typeface="Arial" charset="0"/>
              </a:rPr>
              <a:t>KYC je OK </a:t>
            </a:r>
            <a:r>
              <a:rPr lang="cs-CZ" b="0" dirty="0">
                <a:latin typeface="Arial" charset="0"/>
                <a:cs typeface="Arial" charset="0"/>
              </a:rPr>
              <a:t>(mj. historie sponzora a původ vlastnictví zdrojů) </a:t>
            </a:r>
            <a:endParaRPr lang="cs-CZ" b="0" dirty="0" smtClean="0">
              <a:latin typeface="Arial" charset="0"/>
              <a:cs typeface="Arial" charset="0"/>
            </a:endParaRPr>
          </a:p>
          <a:p>
            <a:pPr marL="635000" lvl="1" indent="-285750" eaLnBrk="1" hangingPunct="1">
              <a:defRPr/>
            </a:pPr>
            <a:r>
              <a:rPr lang="cs-CZ" dirty="0" err="1" smtClean="0">
                <a:latin typeface="Arial" charset="0"/>
                <a:cs typeface="Arial" charset="0"/>
              </a:rPr>
              <a:t>Equita</a:t>
            </a:r>
            <a:r>
              <a:rPr lang="cs-CZ" dirty="0" smtClean="0">
                <a:latin typeface="Arial" charset="0"/>
                <a:cs typeface="Arial" charset="0"/>
              </a:rPr>
              <a:t> </a:t>
            </a:r>
            <a:r>
              <a:rPr lang="cs-CZ" b="0" dirty="0">
                <a:latin typeface="Arial" charset="0"/>
                <a:cs typeface="Arial" charset="0"/>
              </a:rPr>
              <a:t>vložená up-front cca. </a:t>
            </a:r>
            <a:r>
              <a:rPr lang="cs-CZ" dirty="0">
                <a:latin typeface="Arial" charset="0"/>
                <a:cs typeface="Arial" charset="0"/>
              </a:rPr>
              <a:t>10-30 %</a:t>
            </a:r>
            <a:r>
              <a:rPr lang="cs-CZ" b="0" dirty="0">
                <a:latin typeface="Arial" charset="0"/>
                <a:cs typeface="Arial" charset="0"/>
              </a:rPr>
              <a:t> (konkrétní rizika úvěru mohou ovlivnit standardní podíl)</a:t>
            </a:r>
          </a:p>
          <a:p>
            <a:pPr marL="635000" lvl="1" indent="-285750" eaLnBrk="1" hangingPunct="1">
              <a:defRPr/>
            </a:pPr>
            <a:r>
              <a:rPr lang="cs-CZ" dirty="0">
                <a:latin typeface="Arial" charset="0"/>
                <a:cs typeface="Arial" charset="0"/>
              </a:rPr>
              <a:t>Maturita 5-7 let (lze mít delší amortizační profil s </a:t>
            </a:r>
            <a:r>
              <a:rPr lang="cs-CZ" dirty="0" err="1">
                <a:latin typeface="Arial" charset="0"/>
                <a:cs typeface="Arial" charset="0"/>
              </a:rPr>
              <a:t>balloonem</a:t>
            </a:r>
            <a:r>
              <a:rPr lang="cs-CZ" dirty="0">
                <a:latin typeface="Arial" charset="0"/>
                <a:cs typeface="Arial" charset="0"/>
              </a:rPr>
              <a:t>)</a:t>
            </a:r>
          </a:p>
          <a:p>
            <a:pPr marL="635000" lvl="1" indent="-285750" eaLnBrk="1" hangingPunct="1">
              <a:defRPr/>
            </a:pPr>
            <a:r>
              <a:rPr lang="cs-CZ" b="0" dirty="0" smtClean="0">
                <a:latin typeface="Arial" charset="0"/>
                <a:cs typeface="Arial" charset="0"/>
              </a:rPr>
              <a:t>Na </a:t>
            </a:r>
            <a:r>
              <a:rPr lang="cs-CZ" b="0" dirty="0">
                <a:latin typeface="Arial" charset="0"/>
                <a:cs typeface="Arial" charset="0"/>
              </a:rPr>
              <a:t>začátku transakce </a:t>
            </a:r>
            <a:r>
              <a:rPr lang="cs-CZ" b="0" dirty="0" err="1">
                <a:latin typeface="Arial" charset="0"/>
                <a:cs typeface="Arial" charset="0"/>
              </a:rPr>
              <a:t>leverage</a:t>
            </a:r>
            <a:r>
              <a:rPr lang="cs-CZ" b="0" dirty="0">
                <a:latin typeface="Arial" charset="0"/>
                <a:cs typeface="Arial" charset="0"/>
              </a:rPr>
              <a:t> </a:t>
            </a:r>
            <a:r>
              <a:rPr lang="cs-CZ" dirty="0">
                <a:latin typeface="Arial" charset="0"/>
                <a:cs typeface="Arial" charset="0"/>
              </a:rPr>
              <a:t>Bank </a:t>
            </a:r>
            <a:r>
              <a:rPr lang="cs-CZ" dirty="0" err="1">
                <a:latin typeface="Arial" charset="0"/>
                <a:cs typeface="Arial" charset="0"/>
              </a:rPr>
              <a:t>Debt</a:t>
            </a:r>
            <a:r>
              <a:rPr lang="cs-CZ" dirty="0">
                <a:latin typeface="Arial" charset="0"/>
                <a:cs typeface="Arial" charset="0"/>
              </a:rPr>
              <a:t> / EBITDA ≤ 3,5x (nicméně objevují se i </a:t>
            </a:r>
            <a:r>
              <a:rPr lang="cs-CZ" dirty="0" smtClean="0">
                <a:latin typeface="Arial" charset="0"/>
                <a:cs typeface="Arial" charset="0"/>
              </a:rPr>
              <a:t>5x</a:t>
            </a:r>
            <a:r>
              <a:rPr lang="cs-CZ" dirty="0">
                <a:latin typeface="Arial" charset="0"/>
                <a:cs typeface="Arial" charset="0"/>
              </a:rPr>
              <a:t>)</a:t>
            </a:r>
          </a:p>
          <a:p>
            <a:pPr marL="635000" lvl="1" indent="-285750" eaLnBrk="1" hangingPunct="1">
              <a:defRPr/>
            </a:pPr>
            <a:r>
              <a:rPr lang="cs-CZ" dirty="0">
                <a:latin typeface="Arial" charset="0"/>
                <a:cs typeface="Arial" charset="0"/>
              </a:rPr>
              <a:t>EV/ EBITDA ≤ 5-7 </a:t>
            </a:r>
            <a:r>
              <a:rPr lang="cs-CZ" b="0" dirty="0">
                <a:latin typeface="Arial" charset="0"/>
                <a:cs typeface="Arial" charset="0"/>
              </a:rPr>
              <a:t>(nicméně jsou výrazné sektorové rozdíly)</a:t>
            </a:r>
          </a:p>
          <a:p>
            <a:pPr marL="635000" lvl="1" indent="-285750" eaLnBrk="1" hangingPunct="1">
              <a:defRPr/>
            </a:pPr>
            <a:r>
              <a:rPr lang="cs-CZ" dirty="0">
                <a:latin typeface="Arial" charset="0"/>
                <a:cs typeface="Arial" charset="0"/>
              </a:rPr>
              <a:t>KB je jediná banka po akvizici </a:t>
            </a:r>
            <a:r>
              <a:rPr lang="cs-CZ" b="0" dirty="0">
                <a:latin typeface="Arial" charset="0"/>
                <a:cs typeface="Arial" charset="0"/>
              </a:rPr>
              <a:t>(domicilace a poskytování bankovních produktů)</a:t>
            </a:r>
          </a:p>
          <a:p>
            <a:pPr marL="635000" lvl="1" indent="-285750" eaLnBrk="1" hangingPunct="1">
              <a:defRPr/>
            </a:pPr>
            <a:r>
              <a:rPr lang="cs-CZ" b="0" dirty="0" smtClean="0">
                <a:latin typeface="Arial" charset="0"/>
                <a:cs typeface="Arial" charset="0"/>
              </a:rPr>
              <a:t>Konzervativní </a:t>
            </a:r>
            <a:r>
              <a:rPr lang="cs-CZ" b="0" dirty="0">
                <a:latin typeface="Arial" charset="0"/>
                <a:cs typeface="Arial" charset="0"/>
              </a:rPr>
              <a:t>roční predikce cash-</a:t>
            </a:r>
            <a:r>
              <a:rPr lang="cs-CZ" b="0" dirty="0" err="1">
                <a:latin typeface="Arial" charset="0"/>
                <a:cs typeface="Arial" charset="0"/>
              </a:rPr>
              <a:t>flow</a:t>
            </a:r>
            <a:r>
              <a:rPr lang="cs-CZ" b="0" dirty="0">
                <a:latin typeface="Arial" charset="0"/>
                <a:cs typeface="Arial" charset="0"/>
              </a:rPr>
              <a:t> banky zajišťuje návratnost s rezervou (</a:t>
            </a:r>
            <a:r>
              <a:rPr lang="cs-CZ" dirty="0">
                <a:latin typeface="Arial" charset="0"/>
                <a:cs typeface="Arial" charset="0"/>
              </a:rPr>
              <a:t>DSCR 120 % </a:t>
            </a:r>
            <a:r>
              <a:rPr lang="cs-CZ" b="0" dirty="0">
                <a:latin typeface="Arial" charset="0"/>
                <a:cs typeface="Arial" charset="0"/>
              </a:rPr>
              <a:t>po celou dobu trvání úvěru)</a:t>
            </a:r>
          </a:p>
          <a:p>
            <a:pPr marL="635000" lvl="1" indent="-285750" eaLnBrk="1" hangingPunct="1">
              <a:defRPr/>
            </a:pPr>
            <a:r>
              <a:rPr lang="cs-CZ" b="0" dirty="0">
                <a:latin typeface="Arial" charset="0"/>
                <a:cs typeface="Arial" charset="0"/>
              </a:rPr>
              <a:t>Konkrétní volatilita trhu/cykly jsou ošetřené </a:t>
            </a:r>
            <a:r>
              <a:rPr lang="cs-CZ" dirty="0">
                <a:latin typeface="Arial" charset="0"/>
                <a:cs typeface="Arial" charset="0"/>
              </a:rPr>
              <a:t>cash-</a:t>
            </a:r>
            <a:r>
              <a:rPr lang="cs-CZ" dirty="0" err="1">
                <a:latin typeface="Arial" charset="0"/>
                <a:cs typeface="Arial" charset="0"/>
              </a:rPr>
              <a:t>sweep</a:t>
            </a:r>
            <a:r>
              <a:rPr lang="cs-CZ" b="0" dirty="0" err="1">
                <a:latin typeface="Arial" charset="0"/>
                <a:cs typeface="Arial" charset="0"/>
              </a:rPr>
              <a:t>em</a:t>
            </a:r>
            <a:endParaRPr lang="cs-CZ" b="0" dirty="0">
              <a:latin typeface="Arial" charset="0"/>
              <a:cs typeface="Arial" charset="0"/>
            </a:endParaRPr>
          </a:p>
          <a:p>
            <a:pPr marL="635000" lvl="1" indent="-285750" eaLnBrk="1" hangingPunct="1">
              <a:defRPr/>
            </a:pPr>
            <a:r>
              <a:rPr lang="cs-CZ" b="0" dirty="0">
                <a:latin typeface="Arial" charset="0"/>
                <a:cs typeface="Arial" charset="0"/>
              </a:rPr>
              <a:t>Vlastní zdroje jsou podřízené (co do jistiny a úroků)</a:t>
            </a:r>
          </a:p>
          <a:p>
            <a:pPr marL="635000" lvl="1" indent="-285750" eaLnBrk="1" hangingPunct="1">
              <a:defRPr/>
            </a:pPr>
            <a:r>
              <a:rPr lang="cs-CZ" b="0" dirty="0">
                <a:latin typeface="Arial" charset="0"/>
                <a:cs typeface="Arial" charset="0"/>
              </a:rPr>
              <a:t>Je striktní negative </a:t>
            </a:r>
            <a:r>
              <a:rPr lang="cs-CZ" b="0" dirty="0" err="1">
                <a:latin typeface="Arial" charset="0"/>
                <a:cs typeface="Arial" charset="0"/>
              </a:rPr>
              <a:t>pledge</a:t>
            </a:r>
            <a:r>
              <a:rPr lang="cs-CZ" b="0" dirty="0">
                <a:latin typeface="Arial" charset="0"/>
                <a:cs typeface="Arial" charset="0"/>
              </a:rPr>
              <a:t> </a:t>
            </a:r>
          </a:p>
          <a:p>
            <a:pPr marL="635000" lvl="1" indent="-285750" eaLnBrk="1" hangingPunct="1">
              <a:defRPr/>
            </a:pPr>
            <a:r>
              <a:rPr lang="cs-CZ" b="0" dirty="0">
                <a:latin typeface="Arial" charset="0"/>
                <a:cs typeface="Arial" charset="0"/>
              </a:rPr>
              <a:t>Dividendy a změna vlastnictví jsou ošetřené smlouvou s akcionářem</a:t>
            </a:r>
          </a:p>
          <a:p>
            <a:pPr marL="635000" lvl="1" indent="-285750" eaLnBrk="1" hangingPunct="1">
              <a:defRPr/>
            </a:pPr>
            <a:r>
              <a:rPr lang="cs-CZ" dirty="0">
                <a:latin typeface="Arial" charset="0"/>
                <a:cs typeface="Arial" charset="0"/>
              </a:rPr>
              <a:t>IRS</a:t>
            </a:r>
            <a:r>
              <a:rPr lang="cs-CZ" b="0" dirty="0">
                <a:latin typeface="Arial" charset="0"/>
                <a:cs typeface="Arial" charset="0"/>
              </a:rPr>
              <a:t> (objem a délka dle cash-</a:t>
            </a:r>
            <a:r>
              <a:rPr lang="cs-CZ" b="0" dirty="0" err="1">
                <a:latin typeface="Arial" charset="0"/>
                <a:cs typeface="Arial" charset="0"/>
              </a:rPr>
              <a:t>sweep</a:t>
            </a:r>
            <a:r>
              <a:rPr lang="cs-CZ" b="0" dirty="0">
                <a:latin typeface="Arial" charset="0"/>
                <a:cs typeface="Arial" charset="0"/>
              </a:rPr>
              <a:t>, stability predikce a výše rezerv) </a:t>
            </a:r>
          </a:p>
          <a:p>
            <a:pPr marL="635000" lvl="1" indent="-285750" eaLnBrk="1" hangingPunct="1">
              <a:defRPr/>
            </a:pPr>
            <a:r>
              <a:rPr lang="cs-CZ" b="0" dirty="0">
                <a:latin typeface="Arial" charset="0"/>
                <a:cs typeface="Arial" charset="0"/>
              </a:rPr>
              <a:t>Jsou/budou před 1. čerpáním úvěru ošetřené právní, účetní a daňová rizika </a:t>
            </a:r>
            <a:r>
              <a:rPr lang="cs-CZ" b="0" dirty="0" smtClean="0">
                <a:latin typeface="Arial" charset="0"/>
                <a:cs typeface="Arial" charset="0"/>
              </a:rPr>
              <a:t>akvizice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5880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VIII. Jak </a:t>
            </a:r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získat akviziční úvěr v </a:t>
            </a:r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KB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CC0033"/>
              </a:buClr>
            </a:pPr>
            <a:r>
              <a:rPr lang="cs-CZ" dirty="0">
                <a:latin typeface="Arial" charset="0"/>
                <a:cs typeface="Arial" charset="0"/>
              </a:rPr>
              <a:t>Prvotní podklady pro akviziční úvěr</a:t>
            </a:r>
          </a:p>
          <a:p>
            <a:pPr marL="720000" lvl="1" indent="-324000" algn="just">
              <a:buClr>
                <a:srgbClr val="CC0033"/>
              </a:buClr>
              <a:buFont typeface="Wingdings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Motiv transakce </a:t>
            </a:r>
          </a:p>
          <a:p>
            <a:pPr marL="720000" lvl="1" indent="-324000" algn="just">
              <a:buClr>
                <a:srgbClr val="CC0033"/>
              </a:buClr>
              <a:buFont typeface="Wingdings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Jasná střednědobá strategie s </a:t>
            </a:r>
            <a:r>
              <a:rPr lang="cs-CZ" dirty="0" err="1">
                <a:latin typeface="Arial" charset="0"/>
                <a:cs typeface="Arial" charset="0"/>
              </a:rPr>
              <a:t>Targetem</a:t>
            </a:r>
            <a:r>
              <a:rPr lang="cs-CZ" dirty="0">
                <a:latin typeface="Arial" charset="0"/>
                <a:cs typeface="Arial" charset="0"/>
              </a:rPr>
              <a:t> - akviziční úvěr nepřináší </a:t>
            </a:r>
            <a:r>
              <a:rPr lang="cs-CZ" dirty="0" err="1">
                <a:latin typeface="Arial" charset="0"/>
                <a:cs typeface="Arial" charset="0"/>
              </a:rPr>
              <a:t>Targetu</a:t>
            </a:r>
            <a:r>
              <a:rPr lang="cs-CZ" dirty="0">
                <a:latin typeface="Arial" charset="0"/>
                <a:cs typeface="Arial" charset="0"/>
              </a:rPr>
              <a:t> přidanou hodnotu</a:t>
            </a:r>
          </a:p>
          <a:p>
            <a:pPr marL="720000" lvl="1" indent="-324000" algn="just">
              <a:buClr>
                <a:srgbClr val="CC0033"/>
              </a:buClr>
              <a:buFont typeface="Wingdings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Předpokládaná kupní cena a objem vlastních zdrojů („case by case“)</a:t>
            </a:r>
          </a:p>
          <a:p>
            <a:pPr marL="720000" lvl="1" indent="-324000" algn="just">
              <a:buClr>
                <a:srgbClr val="CC0033"/>
              </a:buClr>
              <a:buFont typeface="Wingdings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Základní informace o </a:t>
            </a:r>
            <a:r>
              <a:rPr lang="cs-CZ" dirty="0" err="1">
                <a:latin typeface="Arial" charset="0"/>
                <a:cs typeface="Arial" charset="0"/>
              </a:rPr>
              <a:t>Targetu</a:t>
            </a:r>
            <a:r>
              <a:rPr lang="cs-CZ" dirty="0">
                <a:latin typeface="Arial" charset="0"/>
                <a:cs typeface="Arial" charset="0"/>
              </a:rPr>
              <a:t> (finanční výkazy za min. 3 roky včetně výroční zprávy) </a:t>
            </a:r>
          </a:p>
          <a:p>
            <a:pPr marL="720000" lvl="1" indent="-324000" algn="just">
              <a:buClr>
                <a:srgbClr val="CC0033"/>
              </a:buClr>
              <a:buFont typeface="Wingdings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Reálná projekce Cash </a:t>
            </a:r>
            <a:r>
              <a:rPr lang="cs-CZ" dirty="0" err="1">
                <a:latin typeface="Arial" charset="0"/>
                <a:cs typeface="Arial" charset="0"/>
              </a:rPr>
              <a:t>Flow</a:t>
            </a:r>
            <a:r>
              <a:rPr lang="cs-CZ" dirty="0">
                <a:latin typeface="Arial" charset="0"/>
                <a:cs typeface="Arial" charset="0"/>
              </a:rPr>
              <a:t> (zejména z pohledu Tržeb, Marže, EBITDA, CAPEX…)</a:t>
            </a:r>
          </a:p>
          <a:p>
            <a:pPr marL="396000" lvl="1" indent="0" algn="just">
              <a:buClr>
                <a:srgbClr val="CC0033"/>
              </a:buClr>
              <a:buNone/>
            </a:pPr>
            <a:endParaRPr lang="cs-CZ" dirty="0">
              <a:latin typeface="Arial" charset="0"/>
              <a:cs typeface="Arial" charset="0"/>
            </a:endParaRPr>
          </a:p>
          <a:p>
            <a:pPr lvl="0" algn="just">
              <a:spcAft>
                <a:spcPts val="600"/>
              </a:spcAft>
              <a:buClr>
                <a:srgbClr val="CC0033"/>
              </a:buClr>
            </a:pPr>
            <a:r>
              <a:rPr lang="cs-CZ" dirty="0">
                <a:latin typeface="Arial" charset="0"/>
                <a:cs typeface="Arial" charset="0"/>
              </a:rPr>
              <a:t>Vyhodnocení / posouzení v bance. Na co se díváme?</a:t>
            </a: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Bonita </a:t>
            </a:r>
            <a:r>
              <a:rPr lang="cs-CZ" dirty="0" err="1">
                <a:latin typeface="Arial" charset="0"/>
                <a:cs typeface="Arial" charset="0"/>
              </a:rPr>
              <a:t>targetu</a:t>
            </a:r>
            <a:r>
              <a:rPr lang="cs-CZ" dirty="0">
                <a:latin typeface="Arial" charset="0"/>
                <a:cs typeface="Arial" charset="0"/>
              </a:rPr>
              <a:t> – přidaná hodnota (vysoká / nízká), </a:t>
            </a:r>
            <a:r>
              <a:rPr lang="cs-CZ" u="sng" dirty="0">
                <a:latin typeface="Arial" charset="0"/>
                <a:cs typeface="Arial" charset="0"/>
              </a:rPr>
              <a:t>udržitelnost cash </a:t>
            </a:r>
            <a:r>
              <a:rPr lang="cs-CZ" u="sng" dirty="0" err="1">
                <a:latin typeface="Arial" charset="0"/>
                <a:cs typeface="Arial" charset="0"/>
              </a:rPr>
              <a:t>flow</a:t>
            </a:r>
            <a:endParaRPr lang="cs-CZ" dirty="0">
              <a:latin typeface="Arial" charset="0"/>
              <a:cs typeface="Arial" charset="0"/>
            </a:endParaRP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Unikátnost (výroby, zboží..) - nahraditelnost jednoduchá / složitá,</a:t>
            </a: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Konkurence na relevantním trhu -  postavení na trhu</a:t>
            </a: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Odvětví – cyklicita / legislativní závislost (závislost na podporách, )…..atd.</a:t>
            </a: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Zajištění </a:t>
            </a:r>
            <a:r>
              <a:rPr lang="cs-CZ" dirty="0" smtClean="0">
                <a:latin typeface="Arial" charset="0"/>
                <a:cs typeface="Arial" charset="0"/>
              </a:rPr>
              <a:t>úvěrů, </a:t>
            </a:r>
            <a:r>
              <a:rPr lang="cs-CZ" dirty="0">
                <a:latin typeface="Arial" charset="0"/>
                <a:cs typeface="Arial" charset="0"/>
              </a:rPr>
              <a:t>ale také zkušenosti managementu</a:t>
            </a:r>
          </a:p>
          <a:p>
            <a:pPr marL="720000" lvl="1" indent="-324000">
              <a:spcBef>
                <a:spcPts val="0"/>
              </a:spcBef>
              <a:spcAft>
                <a:spcPts val="300"/>
              </a:spcAft>
              <a:buClr>
                <a:srgbClr val="CC0033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Arial" charset="0"/>
                <a:cs typeface="Arial" charset="0"/>
              </a:rPr>
              <a:t>Kontinuita, </a:t>
            </a:r>
            <a:r>
              <a:rPr lang="cs-CZ" dirty="0" smtClean="0">
                <a:latin typeface="Arial" charset="0"/>
                <a:cs typeface="Arial" charset="0"/>
              </a:rPr>
              <a:t>klíčoví </a:t>
            </a:r>
            <a:r>
              <a:rPr lang="cs-CZ" dirty="0">
                <a:latin typeface="Arial" charset="0"/>
                <a:cs typeface="Arial" charset="0"/>
              </a:rPr>
              <a:t>lidé a strategie jejich udržení ve společnosti po akvizici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768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/>
          </p:cNvSpPr>
          <p:nvPr>
            <p:ph type="title" idx="4294967295"/>
          </p:nvPr>
        </p:nvSpPr>
        <p:spPr>
          <a:xfrm>
            <a:off x="180000" y="180000"/>
            <a:ext cx="8675687" cy="1079500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PROGRAM</a:t>
            </a:r>
          </a:p>
        </p:txBody>
      </p:sp>
      <p:sp>
        <p:nvSpPr>
          <p:cNvPr id="5123" name="Rectangle 9"/>
          <p:cNvSpPr>
            <a:spLocks noGrp="1"/>
          </p:cNvSpPr>
          <p:nvPr>
            <p:ph type="body" idx="4294967295"/>
          </p:nvPr>
        </p:nvSpPr>
        <p:spPr>
          <a:xfrm>
            <a:off x="587036" y="1545869"/>
            <a:ext cx="9017000" cy="5472112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Akviziční financování – aktuální trendy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Základní pojmy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Přehled základních typů struktur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>
                <a:latin typeface="Arial" charset="0"/>
                <a:cs typeface="Arial" charset="0"/>
              </a:rPr>
              <a:t>Finanční asistence </a:t>
            </a:r>
            <a:r>
              <a:rPr lang="cs-CZ" sz="2400" dirty="0" smtClean="0">
                <a:latin typeface="Arial" charset="0"/>
                <a:cs typeface="Arial" charset="0"/>
              </a:rPr>
              <a:t>– </a:t>
            </a:r>
            <a:r>
              <a:rPr lang="cs-CZ" sz="2400" dirty="0" err="1" smtClean="0">
                <a:latin typeface="Arial" charset="0"/>
                <a:cs typeface="Arial" charset="0"/>
              </a:rPr>
              <a:t>Whitewash</a:t>
            </a:r>
            <a:endParaRPr lang="cs-CZ" sz="2400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Daně v procesu akvizičního financování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Akviziční financování v segmentu </a:t>
            </a:r>
            <a:r>
              <a:rPr lang="cs-CZ" sz="2400" dirty="0" err="1" smtClean="0">
                <a:latin typeface="Arial" charset="0"/>
                <a:cs typeface="Arial" charset="0"/>
              </a:rPr>
              <a:t>Corporate</a:t>
            </a:r>
            <a:r>
              <a:rPr lang="cs-CZ" sz="2400" dirty="0" smtClean="0">
                <a:latin typeface="Arial" charset="0"/>
                <a:cs typeface="Arial" charset="0"/>
              </a:rPr>
              <a:t> v KB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Standardy akvizičního financování v KB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Jak získat akviziční úvěr v KB</a:t>
            </a: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Příklady z praxe</a:t>
            </a:r>
            <a:endParaRPr lang="cs-CZ" sz="2400" dirty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+mj-lt"/>
              <a:buAutoNum type="romanUcPeriod"/>
            </a:pPr>
            <a:r>
              <a:rPr lang="cs-CZ" sz="2400" dirty="0" smtClean="0">
                <a:latin typeface="Arial" charset="0"/>
                <a:cs typeface="Arial" charset="0"/>
              </a:rPr>
              <a:t>Diskuze/závěr</a:t>
            </a:r>
          </a:p>
          <a:p>
            <a:pPr eaLnBrk="1" hangingPunct="1">
              <a:buAutoNum type="romanUcPeriod"/>
            </a:pPr>
            <a:endParaRPr lang="cs-CZ" sz="1400" dirty="0" smtClean="0">
              <a:latin typeface="Arial" charset="0"/>
              <a:cs typeface="Arial" charset="0"/>
            </a:endParaRPr>
          </a:p>
          <a:p>
            <a:pPr eaLnBrk="1" hangingPunct="1">
              <a:buAutoNum type="romanUcPeriod"/>
            </a:pPr>
            <a:endParaRPr lang="cs-CZ" sz="1400" dirty="0" smtClean="0">
              <a:latin typeface="Arial" charset="0"/>
              <a:cs typeface="Arial" charset="0"/>
            </a:endParaRPr>
          </a:p>
          <a:p>
            <a:pPr eaLnBrk="1" hangingPunct="1">
              <a:buAutoNum type="romanUcPeriod"/>
            </a:pPr>
            <a:endParaRPr lang="cs-CZ" sz="1600" dirty="0" smtClean="0">
              <a:latin typeface="Arial" charset="0"/>
              <a:cs typeface="Arial" charset="0"/>
            </a:endParaRPr>
          </a:p>
          <a:p>
            <a:endParaRPr lang="en-US" sz="1200" dirty="0" smtClean="0">
              <a:latin typeface="Arial" charset="0"/>
              <a:cs typeface="Arial" charset="0"/>
            </a:endParaRPr>
          </a:p>
        </p:txBody>
      </p:sp>
      <p:sp>
        <p:nvSpPr>
          <p:cNvPr id="5124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73E61D0B-AA54-4CAB-81CF-7D0629296D44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sz="5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IX. </a:t>
            </a:r>
            <a:r>
              <a:rPr lang="cs-CZ" sz="5400" dirty="0" smtClean="0">
                <a:solidFill>
                  <a:srgbClr val="C00000"/>
                </a:solidFill>
              </a:rPr>
              <a:t>Příklady z praxe</a:t>
            </a:r>
            <a:endParaRPr lang="cs-CZ" sz="54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311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</a:t>
            </a:r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Zadání od investora: </a:t>
            </a:r>
          </a:p>
          <a:p>
            <a:pPr marL="0" indent="0">
              <a:buNone/>
            </a:pPr>
            <a:endParaRPr lang="cs-CZ" u="sng" dirty="0" smtClean="0"/>
          </a:p>
          <a:p>
            <a:pPr>
              <a:buFontTx/>
              <a:buChar char="-"/>
            </a:pPr>
            <a:r>
              <a:rPr lang="cs-CZ" dirty="0" smtClean="0"/>
              <a:t>Odvětví		Strojírenství</a:t>
            </a:r>
          </a:p>
          <a:p>
            <a:pPr>
              <a:buFontTx/>
              <a:buChar char="-"/>
            </a:pPr>
            <a:r>
              <a:rPr lang="cs-CZ" dirty="0" smtClean="0"/>
              <a:t>Kupní cena:		CZK 160M</a:t>
            </a:r>
          </a:p>
          <a:p>
            <a:pPr>
              <a:buFontTx/>
              <a:buChar char="-"/>
            </a:pPr>
            <a:r>
              <a:rPr lang="cs-CZ" dirty="0" smtClean="0"/>
              <a:t>VZ:			? (rozhodující při tendru)</a:t>
            </a:r>
          </a:p>
          <a:p>
            <a:pPr>
              <a:buFontTx/>
              <a:buChar char="-"/>
            </a:pPr>
            <a:r>
              <a:rPr lang="cs-CZ" dirty="0" smtClean="0"/>
              <a:t>DU 1:		CZK 21M</a:t>
            </a:r>
          </a:p>
          <a:p>
            <a:pPr>
              <a:buFontTx/>
              <a:buChar char="-"/>
            </a:pPr>
            <a:r>
              <a:rPr lang="cs-CZ" dirty="0" smtClean="0"/>
              <a:t>DU 2:		CZK 9M</a:t>
            </a:r>
          </a:p>
          <a:p>
            <a:pPr>
              <a:buFontTx/>
              <a:buChar char="-"/>
            </a:pPr>
            <a:r>
              <a:rPr lang="cs-CZ" dirty="0" smtClean="0"/>
              <a:t>DU 3:		CZK 10M</a:t>
            </a:r>
          </a:p>
          <a:p>
            <a:pPr>
              <a:buFontTx/>
              <a:buChar char="-"/>
            </a:pPr>
            <a:r>
              <a:rPr lang="cs-CZ" dirty="0" smtClean="0"/>
              <a:t>Prozní financování:	CZK 40M</a:t>
            </a:r>
          </a:p>
          <a:p>
            <a:pPr>
              <a:buFontTx/>
              <a:buChar char="-"/>
            </a:pPr>
            <a:r>
              <a:rPr lang="cs-CZ" dirty="0" smtClean="0"/>
              <a:t>Cash:		CZK 20M</a:t>
            </a:r>
          </a:p>
          <a:p>
            <a:pPr>
              <a:buFontTx/>
              <a:buChar char="-"/>
            </a:pPr>
            <a:r>
              <a:rPr lang="cs-CZ" dirty="0" smtClean="0"/>
              <a:t>Fúze:		NE!!!</a:t>
            </a:r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2059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1: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využití provozního financování k profinancování části kupní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ceny)</a:t>
            </a:r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Po analýze firmy:</a:t>
            </a:r>
          </a:p>
          <a:p>
            <a:endParaRPr lang="cs-CZ" u="sng" dirty="0"/>
          </a:p>
          <a:p>
            <a:pPr>
              <a:buFontTx/>
              <a:buChar char="-"/>
            </a:pPr>
            <a:r>
              <a:rPr lang="cs-CZ" dirty="0" smtClean="0"/>
              <a:t>EBITDA: Unese v 7-letým horizontu „pouze“ CZK 120M Investičního úvěru (CZK 80M </a:t>
            </a:r>
            <a:r>
              <a:rPr lang="cs-CZ" dirty="0" err="1" smtClean="0"/>
              <a:t>akvifin</a:t>
            </a:r>
            <a:r>
              <a:rPr lang="cs-CZ" dirty="0" smtClean="0"/>
              <a:t> + CZK 40M DIU)</a:t>
            </a:r>
          </a:p>
          <a:p>
            <a:pPr>
              <a:buFontTx/>
              <a:buChar char="-"/>
            </a:pPr>
            <a:r>
              <a:rPr lang="cs-CZ" dirty="0" smtClean="0"/>
              <a:t>Nerozdělený zisk: CZK 124M</a:t>
            </a:r>
          </a:p>
          <a:p>
            <a:pPr>
              <a:buFontTx/>
              <a:buChar char="-"/>
            </a:pPr>
            <a:r>
              <a:rPr lang="cs-CZ" dirty="0" smtClean="0"/>
              <a:t>Pracovní kapitál: cca CZK 100M (aktuálně schválený limit na provozní financování ve výši CZK 40M)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sz="3600" dirty="0" smtClean="0"/>
              <a:t>Co teď???</a:t>
            </a:r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39776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cs-CZ" smtClean="0">
              <a:latin typeface="Arial" charset="0"/>
              <a:cs typeface="Arial" charset="0"/>
            </a:endParaRPr>
          </a:p>
        </p:txBody>
      </p:sp>
      <p:cxnSp>
        <p:nvCxnSpPr>
          <p:cNvPr id="28" name="Pravoúhlá spojnice 27"/>
          <p:cNvCxnSpPr>
            <a:stCxn id="31" idx="2"/>
            <a:endCxn id="38" idx="3"/>
          </p:cNvCxnSpPr>
          <p:nvPr/>
        </p:nvCxnSpPr>
        <p:spPr>
          <a:xfrm rot="5400000">
            <a:off x="6833434" y="3139427"/>
            <a:ext cx="1152008" cy="3837763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délník 30"/>
          <p:cNvSpPr/>
          <p:nvPr/>
        </p:nvSpPr>
        <p:spPr>
          <a:xfrm>
            <a:off x="8608319" y="3762224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>
            <a:endCxn id="37" idx="0"/>
          </p:cNvCxnSpPr>
          <p:nvPr/>
        </p:nvCxnSpPr>
        <p:spPr>
          <a:xfrm>
            <a:off x="4770716" y="2700431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4050556" y="1980431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35" name="Zaoblený obdélník 34"/>
          <p:cNvSpPr/>
          <p:nvPr/>
        </p:nvSpPr>
        <p:spPr>
          <a:xfrm>
            <a:off x="234132" y="376222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4051036" y="3762224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4050556" y="5274312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 1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4104953" y="2927510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60M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5490556" y="3978671"/>
            <a:ext cx="311776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5768918" y="3749426"/>
            <a:ext cx="2757403" cy="4311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kviziční financování CZK 100M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>
            <a:off x="1674132" y="4122224"/>
            <a:ext cx="23769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1962085" y="3978671"/>
            <a:ext cx="1872448" cy="31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160M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>
            <a:stCxn id="37" idx="2"/>
            <a:endCxn id="38" idx="0"/>
          </p:cNvCxnSpPr>
          <p:nvPr/>
        </p:nvCxnSpPr>
        <p:spPr>
          <a:xfrm flipH="1">
            <a:off x="4770556" y="4482224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3834532" y="4577826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6663702" y="5262365"/>
            <a:ext cx="3507534" cy="8755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CZK 80M - Financování výplaty dividend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3. CZK 40M - Investiční úvěry (refinancování)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4. CZK 40M - Provozní financování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5. CZK 20M - Cash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7" name="Pravoúhlá spojnice 46"/>
          <p:cNvCxnSpPr>
            <a:stCxn id="38" idx="3"/>
            <a:endCxn id="37" idx="3"/>
          </p:cNvCxnSpPr>
          <p:nvPr/>
        </p:nvCxnSpPr>
        <p:spPr>
          <a:xfrm flipV="1">
            <a:off x="5490556" y="4122224"/>
            <a:ext cx="480" cy="1512088"/>
          </a:xfrm>
          <a:prstGeom prst="bentConnector3">
            <a:avLst>
              <a:gd name="adj1" fmla="val 47725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5418708" y="4409792"/>
            <a:ext cx="1029211" cy="6352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CZK 100M Výplata dividend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49" name="Přímá spojnice 48"/>
          <p:cNvCxnSpPr/>
          <p:nvPr/>
        </p:nvCxnSpPr>
        <p:spPr>
          <a:xfrm>
            <a:off x="6375911" y="3569714"/>
            <a:ext cx="2052188" cy="91251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 flipV="1">
            <a:off x="6436573" y="3541887"/>
            <a:ext cx="2016464" cy="816215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 txBox="1">
            <a:spLocks/>
          </p:cNvSpPr>
          <p:nvPr/>
        </p:nvSpPr>
        <p:spPr bwMode="auto">
          <a:xfrm>
            <a:off x="179999" y="180000"/>
            <a:ext cx="1016384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V. Struktura 1 – bez přidané hodnoty (Ideální pro KB, pro Investora neakceptovatelná) 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234132" y="1404367"/>
            <a:ext cx="9865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VZ: 	CZK 60M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Aqfin</a:t>
            </a:r>
            <a:r>
              <a:rPr lang="cs-CZ" dirty="0" smtClean="0"/>
              <a:t>: 	CZK 100M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RVG: 	CZK 40M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76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cs-CZ" smtClean="0">
              <a:latin typeface="Arial" charset="0"/>
              <a:cs typeface="Arial" charset="0"/>
            </a:endParaRPr>
          </a:p>
        </p:txBody>
      </p:sp>
      <p:cxnSp>
        <p:nvCxnSpPr>
          <p:cNvPr id="28" name="Pravoúhlá spojnice 27"/>
          <p:cNvCxnSpPr>
            <a:stCxn id="31" idx="2"/>
            <a:endCxn id="38" idx="3"/>
          </p:cNvCxnSpPr>
          <p:nvPr/>
        </p:nvCxnSpPr>
        <p:spPr>
          <a:xfrm rot="5400000">
            <a:off x="6833434" y="3139427"/>
            <a:ext cx="1152008" cy="3837763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délník 30"/>
          <p:cNvSpPr/>
          <p:nvPr/>
        </p:nvSpPr>
        <p:spPr>
          <a:xfrm>
            <a:off x="8608319" y="3762224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>
            <a:endCxn id="37" idx="0"/>
          </p:cNvCxnSpPr>
          <p:nvPr/>
        </p:nvCxnSpPr>
        <p:spPr>
          <a:xfrm>
            <a:off x="4770716" y="2700431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4050556" y="1980431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35" name="Zaoblený obdélník 34"/>
          <p:cNvSpPr/>
          <p:nvPr/>
        </p:nvSpPr>
        <p:spPr>
          <a:xfrm>
            <a:off x="234132" y="376222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4051036" y="3762224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4050556" y="5274312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 1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4104953" y="2927510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40M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5490556" y="3978671"/>
            <a:ext cx="311776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5789737" y="3750720"/>
            <a:ext cx="2757163" cy="4311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kviziční financování CZK 120M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>
            <a:off x="1674132" y="4122224"/>
            <a:ext cx="23769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1962085" y="3978671"/>
            <a:ext cx="1872448" cy="31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160M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>
            <a:stCxn id="37" idx="2"/>
            <a:endCxn id="38" idx="0"/>
          </p:cNvCxnSpPr>
          <p:nvPr/>
        </p:nvCxnSpPr>
        <p:spPr>
          <a:xfrm flipH="1">
            <a:off x="4770556" y="4482224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3834532" y="4577826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6663702" y="4901921"/>
            <a:ext cx="3507534" cy="109239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CZK 80M - Financování výplaty dividend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3. CZK 40M - Investiční úvěry (refinancování)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4. CZK 60M - Provozní financování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5. CZK 20M - Cash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7" name="Pravoúhlá spojnice 46"/>
          <p:cNvCxnSpPr>
            <a:stCxn id="38" idx="3"/>
            <a:endCxn id="37" idx="3"/>
          </p:cNvCxnSpPr>
          <p:nvPr/>
        </p:nvCxnSpPr>
        <p:spPr>
          <a:xfrm flipV="1">
            <a:off x="5490556" y="4122224"/>
            <a:ext cx="480" cy="1512088"/>
          </a:xfrm>
          <a:prstGeom prst="bentConnector3">
            <a:avLst>
              <a:gd name="adj1" fmla="val 47725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5418708" y="4409792"/>
            <a:ext cx="1029211" cy="6352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CZK 120M Výplata dividend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49" name="Přímá spojnice 48"/>
          <p:cNvCxnSpPr/>
          <p:nvPr/>
        </p:nvCxnSpPr>
        <p:spPr>
          <a:xfrm>
            <a:off x="6303582" y="3402184"/>
            <a:ext cx="2052188" cy="91251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 flipV="1">
            <a:off x="6398599" y="3479601"/>
            <a:ext cx="2016464" cy="816215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 txBox="1">
            <a:spLocks/>
          </p:cNvSpPr>
          <p:nvPr/>
        </p:nvSpPr>
        <p:spPr bwMode="auto">
          <a:xfrm>
            <a:off x="162124" y="101784"/>
            <a:ext cx="1016384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V. Struktura 2: S částečným využitím provozního financování (pro KB i Investora akceptovatelné) 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223" y="1275027"/>
            <a:ext cx="98650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VZ: 	CZK 40M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Aqfin</a:t>
            </a:r>
            <a:r>
              <a:rPr lang="cs-CZ" dirty="0" smtClean="0"/>
              <a:t>: 	CZK 120M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RVG: 	CZK 60M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NZ:	CZK 124M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2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cs-CZ" smtClean="0">
              <a:latin typeface="Arial" charset="0"/>
              <a:cs typeface="Arial" charset="0"/>
            </a:endParaRPr>
          </a:p>
        </p:txBody>
      </p:sp>
      <p:cxnSp>
        <p:nvCxnSpPr>
          <p:cNvPr id="28" name="Pravoúhlá spojnice 27"/>
          <p:cNvCxnSpPr>
            <a:stCxn id="31" idx="2"/>
            <a:endCxn id="38" idx="3"/>
          </p:cNvCxnSpPr>
          <p:nvPr/>
        </p:nvCxnSpPr>
        <p:spPr>
          <a:xfrm rot="5400000">
            <a:off x="6833434" y="3139427"/>
            <a:ext cx="1152008" cy="3837763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délník 30"/>
          <p:cNvSpPr/>
          <p:nvPr/>
        </p:nvSpPr>
        <p:spPr>
          <a:xfrm>
            <a:off x="8608319" y="3762224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>
            <a:endCxn id="37" idx="0"/>
          </p:cNvCxnSpPr>
          <p:nvPr/>
        </p:nvCxnSpPr>
        <p:spPr>
          <a:xfrm>
            <a:off x="4770716" y="2700431"/>
            <a:ext cx="320" cy="1061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4050556" y="1980431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35" name="Zaoblený obdélník 34"/>
          <p:cNvSpPr/>
          <p:nvPr/>
        </p:nvSpPr>
        <p:spPr>
          <a:xfrm>
            <a:off x="234132" y="3762224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4051036" y="3762224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4050556" y="5274312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 1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4104953" y="2927510"/>
            <a:ext cx="1529779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25M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5490556" y="3978671"/>
            <a:ext cx="311776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5850757" y="3791850"/>
            <a:ext cx="2695944" cy="43112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kviziční financování CZK 135M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>
            <a:off x="1674132" y="4122224"/>
            <a:ext cx="23769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1962085" y="3978671"/>
            <a:ext cx="1872448" cy="31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160M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>
            <a:stCxn id="37" idx="2"/>
            <a:endCxn id="38" idx="0"/>
          </p:cNvCxnSpPr>
          <p:nvPr/>
        </p:nvCxnSpPr>
        <p:spPr>
          <a:xfrm flipH="1">
            <a:off x="4770556" y="4482224"/>
            <a:ext cx="48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3834532" y="4577826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6663702" y="5262365"/>
            <a:ext cx="3507533" cy="8755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CZK 80M - Financování výplaty dividend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3. CZK 40M - Investiční úvěry (refinancování)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4. CZK 60M - Provozní financování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5. CZK 20M - Cash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7" name="Pravoúhlá spojnice 46"/>
          <p:cNvCxnSpPr>
            <a:stCxn id="38" idx="3"/>
            <a:endCxn id="37" idx="3"/>
          </p:cNvCxnSpPr>
          <p:nvPr/>
        </p:nvCxnSpPr>
        <p:spPr>
          <a:xfrm flipV="1">
            <a:off x="5490556" y="4122224"/>
            <a:ext cx="480" cy="1512088"/>
          </a:xfrm>
          <a:prstGeom prst="bentConnector3">
            <a:avLst>
              <a:gd name="adj1" fmla="val 47725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5418708" y="4409792"/>
            <a:ext cx="1029211" cy="63527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CZK 135M Výplata dividend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49" name="Přímá spojnice 48"/>
          <p:cNvCxnSpPr/>
          <p:nvPr/>
        </p:nvCxnSpPr>
        <p:spPr>
          <a:xfrm>
            <a:off x="6375911" y="3569714"/>
            <a:ext cx="2052188" cy="912510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 flipV="1">
            <a:off x="6427940" y="3557195"/>
            <a:ext cx="2016464" cy="816215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 txBox="1">
            <a:spLocks/>
          </p:cNvSpPr>
          <p:nvPr/>
        </p:nvSpPr>
        <p:spPr bwMode="auto">
          <a:xfrm>
            <a:off x="162124" y="101784"/>
            <a:ext cx="1016384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V. Struktura 3: S využitím provozního financování (Vítězná struktura)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3223" y="1275027"/>
            <a:ext cx="98650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VZ: 	CZK 25M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Aqfin</a:t>
            </a:r>
            <a:r>
              <a:rPr lang="cs-CZ" dirty="0" smtClean="0"/>
              <a:t>: 	CZK 135M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RVG: 	CZK 60M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NZ:	CZK 124M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356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1: Shrnutí</a:t>
            </a:r>
            <a:r>
              <a:rPr lang="cs-CZ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Tento model lze využít v případě, že má Target vysoký pracovní kapitál.</a:t>
            </a:r>
          </a:p>
          <a:p>
            <a:pPr algn="just"/>
            <a:r>
              <a:rPr lang="cs-CZ" dirty="0"/>
              <a:t>Pokud není výsledek hospodaření minulých let v dostatečné výši pro výplatu požadované dividendy na splacení </a:t>
            </a:r>
            <a:r>
              <a:rPr lang="cs-CZ" dirty="0" err="1" smtClean="0"/>
              <a:t>akvi</a:t>
            </a:r>
            <a:r>
              <a:rPr lang="cs-CZ" dirty="0" smtClean="0"/>
              <a:t> </a:t>
            </a:r>
            <a:r>
              <a:rPr lang="cs-CZ" dirty="0" err="1" smtClean="0"/>
              <a:t>finu</a:t>
            </a:r>
            <a:r>
              <a:rPr lang="cs-CZ" dirty="0"/>
              <a:t>, můžeme si pomoci vyplacením záloh na výplatu dividendy.</a:t>
            </a:r>
          </a:p>
          <a:p>
            <a:pPr algn="just"/>
            <a:r>
              <a:rPr lang="cs-CZ" dirty="0" smtClean="0"/>
              <a:t>Investor koupil za 1x EBITDA (vlastních zdrojů) firmu v hodnotě 160M CZK, kterou dále zhodnotí Investicemi za 40M CZK.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3347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2 – (Přeskupení obchodního podílu)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3" y="1767195"/>
            <a:ext cx="8675687" cy="5133975"/>
          </a:xfrm>
        </p:spPr>
        <p:txBody>
          <a:bodyPr/>
          <a:lstStyle/>
          <a:p>
            <a:r>
              <a:rPr lang="cs-CZ" dirty="0" smtClean="0"/>
              <a:t>Zadání klienta: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- Vlastník 1 chce prodat 70% podíl v </a:t>
            </a:r>
            <a:r>
              <a:rPr lang="cs-CZ" sz="1600" dirty="0" err="1" smtClean="0"/>
              <a:t>Targetu</a:t>
            </a:r>
            <a:r>
              <a:rPr lang="cs-CZ" sz="1600" dirty="0" smtClean="0"/>
              <a:t> ostatním dvěma společníkům</a:t>
            </a:r>
            <a:endParaRPr lang="cs-CZ" sz="16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Aktuální podíly ve firmě: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27</a:t>
            </a:fld>
            <a:endParaRPr lang="cs-CZ" dirty="0"/>
          </a:p>
        </p:txBody>
      </p:sp>
      <p:sp>
        <p:nvSpPr>
          <p:cNvPr id="44" name="AutoShape 137"/>
          <p:cNvSpPr>
            <a:spLocks noChangeArrowheads="1"/>
          </p:cNvSpPr>
          <p:nvPr/>
        </p:nvSpPr>
        <p:spPr bwMode="auto">
          <a:xfrm>
            <a:off x="2944902" y="3761952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1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AutoShape 65"/>
          <p:cNvSpPr>
            <a:spLocks noChangeArrowheads="1"/>
          </p:cNvSpPr>
          <p:nvPr/>
        </p:nvSpPr>
        <p:spPr bwMode="auto">
          <a:xfrm>
            <a:off x="5994772" y="3771106"/>
            <a:ext cx="1008112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3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6" name="Přímá spojnice se šipkou 45"/>
          <p:cNvCxnSpPr/>
          <p:nvPr/>
        </p:nvCxnSpPr>
        <p:spPr>
          <a:xfrm>
            <a:off x="3686175" y="4226295"/>
            <a:ext cx="45720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se šipkou 46"/>
          <p:cNvCxnSpPr/>
          <p:nvPr/>
        </p:nvCxnSpPr>
        <p:spPr>
          <a:xfrm flipH="1">
            <a:off x="5882180" y="4212820"/>
            <a:ext cx="476250" cy="57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tangle 105"/>
          <p:cNvSpPr>
            <a:spLocks noChangeArrowheads="1"/>
          </p:cNvSpPr>
          <p:nvPr/>
        </p:nvSpPr>
        <p:spPr bwMode="auto">
          <a:xfrm>
            <a:off x="3577748" y="4392982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80%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61"/>
          <p:cNvSpPr>
            <a:spLocks noChangeArrowheads="1"/>
          </p:cNvSpPr>
          <p:nvPr/>
        </p:nvSpPr>
        <p:spPr bwMode="auto">
          <a:xfrm>
            <a:off x="5983403" y="4378684"/>
            <a:ext cx="587434" cy="2619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AutoShape 60"/>
          <p:cNvSpPr>
            <a:spLocks noChangeArrowheads="1"/>
          </p:cNvSpPr>
          <p:nvPr/>
        </p:nvSpPr>
        <p:spPr bwMode="auto">
          <a:xfrm>
            <a:off x="4363372" y="3771106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2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1" name="Přímá spojnice se šipkou 50"/>
          <p:cNvCxnSpPr/>
          <p:nvPr/>
        </p:nvCxnSpPr>
        <p:spPr>
          <a:xfrm>
            <a:off x="4964676" y="4226295"/>
            <a:ext cx="45085" cy="58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8"/>
          <p:cNvSpPr>
            <a:spLocks noChangeArrowheads="1"/>
          </p:cNvSpPr>
          <p:nvPr/>
        </p:nvSpPr>
        <p:spPr bwMode="auto">
          <a:xfrm>
            <a:off x="4762144" y="4378684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</a:t>
            </a: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68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4" name="Rectangle 76"/>
          <p:cNvSpPr>
            <a:spLocks noChangeArrowheads="1"/>
          </p:cNvSpPr>
          <p:nvPr/>
        </p:nvSpPr>
        <p:spPr bwMode="auto">
          <a:xfrm>
            <a:off x="0" y="4572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" name="Zaoblený obdélník 37"/>
          <p:cNvSpPr/>
          <p:nvPr/>
        </p:nvSpPr>
        <p:spPr>
          <a:xfrm>
            <a:off x="4049643" y="4816762"/>
            <a:ext cx="1875150" cy="770946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75135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2 – (Přeskupení obchodního podílu)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3" y="1767195"/>
            <a:ext cx="8675687" cy="5133975"/>
          </a:xfrm>
        </p:spPr>
        <p:txBody>
          <a:bodyPr/>
          <a:lstStyle/>
          <a:p>
            <a:r>
              <a:rPr lang="cs-CZ" dirty="0" smtClean="0"/>
              <a:t>Zadání klienta: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Požadované podíly ve firmě: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28</a:t>
            </a:fld>
            <a:endParaRPr lang="cs-CZ" dirty="0"/>
          </a:p>
        </p:txBody>
      </p:sp>
      <p:sp>
        <p:nvSpPr>
          <p:cNvPr id="44" name="AutoShape 137"/>
          <p:cNvSpPr>
            <a:spLocks noChangeArrowheads="1"/>
          </p:cNvSpPr>
          <p:nvPr/>
        </p:nvSpPr>
        <p:spPr bwMode="auto">
          <a:xfrm>
            <a:off x="2944902" y="3761952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1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AutoShape 65"/>
          <p:cNvSpPr>
            <a:spLocks noChangeArrowheads="1"/>
          </p:cNvSpPr>
          <p:nvPr/>
        </p:nvSpPr>
        <p:spPr bwMode="auto">
          <a:xfrm>
            <a:off x="5994772" y="3771106"/>
            <a:ext cx="1008112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Vlastník 3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6" name="Přímá spojnice se šipkou 45"/>
          <p:cNvCxnSpPr/>
          <p:nvPr/>
        </p:nvCxnSpPr>
        <p:spPr>
          <a:xfrm>
            <a:off x="3686175" y="4226295"/>
            <a:ext cx="457200" cy="54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Přímá spojnice se šipkou 46"/>
          <p:cNvCxnSpPr/>
          <p:nvPr/>
        </p:nvCxnSpPr>
        <p:spPr>
          <a:xfrm flipH="1">
            <a:off x="5882180" y="4212820"/>
            <a:ext cx="476250" cy="57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Rectangle 105"/>
          <p:cNvSpPr>
            <a:spLocks noChangeArrowheads="1"/>
          </p:cNvSpPr>
          <p:nvPr/>
        </p:nvSpPr>
        <p:spPr bwMode="auto">
          <a:xfrm>
            <a:off x="3577748" y="4392982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9" name="Rectangle 61"/>
          <p:cNvSpPr>
            <a:spLocks noChangeArrowheads="1"/>
          </p:cNvSpPr>
          <p:nvPr/>
        </p:nvSpPr>
        <p:spPr bwMode="auto">
          <a:xfrm>
            <a:off x="5983403" y="4378684"/>
            <a:ext cx="587434" cy="26194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35</a:t>
            </a: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AutoShape 60"/>
          <p:cNvSpPr>
            <a:spLocks noChangeArrowheads="1"/>
          </p:cNvSpPr>
          <p:nvPr/>
        </p:nvSpPr>
        <p:spPr bwMode="auto">
          <a:xfrm>
            <a:off x="4363372" y="3771106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2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1" name="Přímá spojnice se šipkou 50"/>
          <p:cNvCxnSpPr/>
          <p:nvPr/>
        </p:nvCxnSpPr>
        <p:spPr>
          <a:xfrm>
            <a:off x="4964676" y="4226295"/>
            <a:ext cx="45085" cy="581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8"/>
          <p:cNvSpPr>
            <a:spLocks noChangeArrowheads="1"/>
          </p:cNvSpPr>
          <p:nvPr/>
        </p:nvSpPr>
        <p:spPr bwMode="auto">
          <a:xfrm>
            <a:off x="4762144" y="4378684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12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55</a:t>
            </a: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%</a:t>
            </a:r>
            <a:endParaRPr kumimoji="0" lang="cs-CZ" alt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Rectangle 68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4" name="Rectangle 76"/>
          <p:cNvSpPr>
            <a:spLocks noChangeArrowheads="1"/>
          </p:cNvSpPr>
          <p:nvPr/>
        </p:nvSpPr>
        <p:spPr bwMode="auto">
          <a:xfrm>
            <a:off x="0" y="4572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" name="Zaoblený obdélník 37"/>
          <p:cNvSpPr/>
          <p:nvPr/>
        </p:nvSpPr>
        <p:spPr>
          <a:xfrm>
            <a:off x="4095273" y="4827571"/>
            <a:ext cx="1786907" cy="794443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3511513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2 – (Přeskupení obchodního podílu)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3" y="1323971"/>
            <a:ext cx="8675687" cy="5577200"/>
          </a:xfrm>
        </p:spPr>
        <p:txBody>
          <a:bodyPr/>
          <a:lstStyle/>
          <a:p>
            <a:r>
              <a:rPr lang="cs-CZ" dirty="0" smtClean="0"/>
              <a:t>Řešení: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29</a:t>
            </a:fld>
            <a:endParaRPr lang="cs-CZ" dirty="0"/>
          </a:p>
        </p:txBody>
      </p:sp>
      <p:sp>
        <p:nvSpPr>
          <p:cNvPr id="53" name="Rectangle 68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4" name="Rectangle 76"/>
          <p:cNvSpPr>
            <a:spLocks noChangeArrowheads="1"/>
          </p:cNvSpPr>
          <p:nvPr/>
        </p:nvSpPr>
        <p:spPr bwMode="auto">
          <a:xfrm>
            <a:off x="0" y="4572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57" name="Rectangle 92"/>
          <p:cNvSpPr>
            <a:spLocks noChangeArrowheads="1"/>
          </p:cNvSpPr>
          <p:nvPr/>
        </p:nvSpPr>
        <p:spPr bwMode="auto">
          <a:xfrm rot="10800000" flipV="1">
            <a:off x="1437036" y="2707108"/>
            <a:ext cx="1257300" cy="5397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Prodávající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(80%)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8" name="Oval 93"/>
          <p:cNvSpPr>
            <a:spLocks noChangeArrowheads="1"/>
          </p:cNvSpPr>
          <p:nvPr/>
        </p:nvSpPr>
        <p:spPr bwMode="auto">
          <a:xfrm>
            <a:off x="7074892" y="3273425"/>
            <a:ext cx="1525587" cy="431800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KB a.s.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59" name="AutoShape 114"/>
          <p:cNvCxnSpPr>
            <a:cxnSpLocks noChangeShapeType="1"/>
          </p:cNvCxnSpPr>
          <p:nvPr/>
        </p:nvCxnSpPr>
        <p:spPr bwMode="auto">
          <a:xfrm flipH="1" flipV="1">
            <a:off x="2707700" y="3198951"/>
            <a:ext cx="1696951" cy="64581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0" name="Rectangle 100"/>
          <p:cNvSpPr>
            <a:spLocks noChangeArrowheads="1"/>
          </p:cNvSpPr>
          <p:nvPr/>
        </p:nvSpPr>
        <p:spPr bwMode="auto">
          <a:xfrm>
            <a:off x="2323880" y="3325957"/>
            <a:ext cx="1311275" cy="3854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4.a) CZK 70M + závazek CZK 10M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1" name="AutoShape 118"/>
          <p:cNvCxnSpPr>
            <a:cxnSpLocks noChangeShapeType="1"/>
          </p:cNvCxnSpPr>
          <p:nvPr/>
        </p:nvCxnSpPr>
        <p:spPr bwMode="auto">
          <a:xfrm flipH="1">
            <a:off x="5540057" y="3610917"/>
            <a:ext cx="1586151" cy="41361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2" name="Rectangle 94"/>
          <p:cNvSpPr>
            <a:spLocks noChangeArrowheads="1"/>
          </p:cNvSpPr>
          <p:nvPr/>
        </p:nvSpPr>
        <p:spPr bwMode="auto">
          <a:xfrm>
            <a:off x="5902627" y="3654645"/>
            <a:ext cx="1136650" cy="33749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CZK 70M úvěr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3" name="AutoShape 123"/>
          <p:cNvCxnSpPr>
            <a:cxnSpLocks noChangeShapeType="1"/>
          </p:cNvCxnSpPr>
          <p:nvPr/>
        </p:nvCxnSpPr>
        <p:spPr bwMode="auto">
          <a:xfrm flipH="1" flipV="1">
            <a:off x="2717397" y="2736210"/>
            <a:ext cx="1690601" cy="102443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" name="Rectangle 124"/>
          <p:cNvSpPr>
            <a:spLocks noChangeArrowheads="1"/>
          </p:cNvSpPr>
          <p:nvPr/>
        </p:nvSpPr>
        <p:spPr bwMode="auto">
          <a:xfrm>
            <a:off x="2956502" y="2784132"/>
            <a:ext cx="657225" cy="214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SPA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5" name="AutoShape 137"/>
          <p:cNvSpPr>
            <a:spLocks noChangeArrowheads="1"/>
          </p:cNvSpPr>
          <p:nvPr/>
        </p:nvSpPr>
        <p:spPr bwMode="auto">
          <a:xfrm>
            <a:off x="5736695" y="2117556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Vlastník 3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7" name="AutoShape 226"/>
          <p:cNvSpPr>
            <a:spLocks noChangeArrowheads="1"/>
          </p:cNvSpPr>
          <p:nvPr/>
        </p:nvSpPr>
        <p:spPr bwMode="auto">
          <a:xfrm>
            <a:off x="4476222" y="2097612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Vlastník 2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8" name="AutoShape 225"/>
          <p:cNvSpPr>
            <a:spLocks noChangeArrowheads="1"/>
          </p:cNvSpPr>
          <p:nvPr/>
        </p:nvSpPr>
        <p:spPr bwMode="auto">
          <a:xfrm>
            <a:off x="3317875" y="2117556"/>
            <a:ext cx="952500" cy="381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Vlastník 1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9" name="AutoShape 118"/>
          <p:cNvCxnSpPr>
            <a:cxnSpLocks noChangeShapeType="1"/>
            <a:stCxn id="165" idx="2"/>
          </p:cNvCxnSpPr>
          <p:nvPr/>
        </p:nvCxnSpPr>
        <p:spPr bwMode="auto">
          <a:xfrm flipH="1">
            <a:off x="5442693" y="2498556"/>
            <a:ext cx="770252" cy="115608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AutoShape 118"/>
          <p:cNvCxnSpPr>
            <a:cxnSpLocks noChangeShapeType="1"/>
          </p:cNvCxnSpPr>
          <p:nvPr/>
        </p:nvCxnSpPr>
        <p:spPr bwMode="auto">
          <a:xfrm>
            <a:off x="4960989" y="2471814"/>
            <a:ext cx="17887" cy="118283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1" name="Rectangle 222"/>
          <p:cNvSpPr>
            <a:spLocks noChangeArrowheads="1"/>
          </p:cNvSpPr>
          <p:nvPr/>
        </p:nvSpPr>
        <p:spPr bwMode="auto">
          <a:xfrm>
            <a:off x="4750575" y="2736210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55 %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2" name="Rectangle 221"/>
          <p:cNvSpPr>
            <a:spLocks noChangeArrowheads="1"/>
          </p:cNvSpPr>
          <p:nvPr/>
        </p:nvSpPr>
        <p:spPr bwMode="auto">
          <a:xfrm>
            <a:off x="5669490" y="2755731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35 %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3" name="Rectangle 238"/>
          <p:cNvSpPr>
            <a:spLocks noChangeArrowheads="1"/>
          </p:cNvSpPr>
          <p:nvPr/>
        </p:nvSpPr>
        <p:spPr bwMode="auto">
          <a:xfrm>
            <a:off x="152400" y="1524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4" name="Rectangle 251"/>
          <p:cNvSpPr>
            <a:spLocks noChangeArrowheads="1"/>
          </p:cNvSpPr>
          <p:nvPr/>
        </p:nvSpPr>
        <p:spPr bwMode="auto">
          <a:xfrm>
            <a:off x="152400" y="6096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cxnSp>
        <p:nvCxnSpPr>
          <p:cNvPr id="178" name="AutoShape 118"/>
          <p:cNvCxnSpPr>
            <a:cxnSpLocks noChangeShapeType="1"/>
          </p:cNvCxnSpPr>
          <p:nvPr/>
        </p:nvCxnSpPr>
        <p:spPr bwMode="auto">
          <a:xfrm>
            <a:off x="3999972" y="2497050"/>
            <a:ext cx="596200" cy="116737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Rectangle 105"/>
          <p:cNvSpPr>
            <a:spLocks noChangeArrowheads="1"/>
          </p:cNvSpPr>
          <p:nvPr/>
        </p:nvSpPr>
        <p:spPr bwMode="auto">
          <a:xfrm>
            <a:off x="3875894" y="2736210"/>
            <a:ext cx="517525" cy="2476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10 %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Rectangle 92"/>
          <p:cNvSpPr>
            <a:spLocks noChangeArrowheads="1"/>
          </p:cNvSpPr>
          <p:nvPr/>
        </p:nvSpPr>
        <p:spPr bwMode="auto">
          <a:xfrm rot="10800000" flipV="1">
            <a:off x="1403198" y="3947254"/>
            <a:ext cx="1257300" cy="5397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Prodávající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(15%)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4" name="Rectangle 92"/>
          <p:cNvSpPr>
            <a:spLocks noChangeArrowheads="1"/>
          </p:cNvSpPr>
          <p:nvPr/>
        </p:nvSpPr>
        <p:spPr bwMode="auto">
          <a:xfrm rot="10800000" flipV="1">
            <a:off x="1403198" y="5325864"/>
            <a:ext cx="1257300" cy="539750"/>
          </a:xfrm>
          <a:prstGeom prst="rect">
            <a:avLst/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Prodávající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(5%)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5" name="AutoShape 123"/>
          <p:cNvCxnSpPr>
            <a:cxnSpLocks noChangeShapeType="1"/>
          </p:cNvCxnSpPr>
          <p:nvPr/>
        </p:nvCxnSpPr>
        <p:spPr bwMode="auto">
          <a:xfrm flipH="1" flipV="1">
            <a:off x="2677417" y="3986634"/>
            <a:ext cx="1740278" cy="3789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7" name="AutoShape 123"/>
          <p:cNvCxnSpPr>
            <a:cxnSpLocks noChangeShapeType="1"/>
          </p:cNvCxnSpPr>
          <p:nvPr/>
        </p:nvCxnSpPr>
        <p:spPr bwMode="auto">
          <a:xfrm flipH="1">
            <a:off x="2670195" y="4427635"/>
            <a:ext cx="1806028" cy="9758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9" name="Rectangle 124"/>
          <p:cNvSpPr>
            <a:spLocks noChangeArrowheads="1"/>
          </p:cNvSpPr>
          <p:nvPr/>
        </p:nvSpPr>
        <p:spPr bwMode="auto">
          <a:xfrm>
            <a:off x="2956501" y="3847100"/>
            <a:ext cx="657225" cy="214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SPA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0" name="Rectangle 124"/>
          <p:cNvSpPr>
            <a:spLocks noChangeArrowheads="1"/>
          </p:cNvSpPr>
          <p:nvPr/>
        </p:nvSpPr>
        <p:spPr bwMode="auto">
          <a:xfrm>
            <a:off x="3021978" y="4813202"/>
            <a:ext cx="657225" cy="2143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SPA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91" name="AutoShape 114"/>
          <p:cNvCxnSpPr>
            <a:cxnSpLocks noChangeShapeType="1"/>
          </p:cNvCxnSpPr>
          <p:nvPr/>
        </p:nvCxnSpPr>
        <p:spPr bwMode="auto">
          <a:xfrm flipV="1">
            <a:off x="2670195" y="4334182"/>
            <a:ext cx="1774805" cy="1255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" name="AutoShape 114"/>
          <p:cNvCxnSpPr>
            <a:cxnSpLocks noChangeShapeType="1"/>
          </p:cNvCxnSpPr>
          <p:nvPr/>
        </p:nvCxnSpPr>
        <p:spPr bwMode="auto">
          <a:xfrm flipV="1">
            <a:off x="2677417" y="4438148"/>
            <a:ext cx="2021211" cy="129271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6" name="Rectangle 100"/>
          <p:cNvSpPr>
            <a:spLocks noChangeArrowheads="1"/>
          </p:cNvSpPr>
          <p:nvPr/>
        </p:nvSpPr>
        <p:spPr bwMode="auto">
          <a:xfrm>
            <a:off x="2789900" y="4164715"/>
            <a:ext cx="1311275" cy="3854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b)</a:t>
            </a:r>
            <a:r>
              <a:rPr kumimoji="0" lang="cs-CZ" altLang="cs-CZ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pohledávka CZK 15M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8" name="Rectangle 100"/>
          <p:cNvSpPr>
            <a:spLocks noChangeArrowheads="1"/>
          </p:cNvSpPr>
          <p:nvPr/>
        </p:nvSpPr>
        <p:spPr bwMode="auto">
          <a:xfrm>
            <a:off x="3069565" y="5254518"/>
            <a:ext cx="1311275" cy="3854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 c)</a:t>
            </a:r>
            <a:r>
              <a:rPr kumimoji="0" lang="cs-CZ" altLang="cs-CZ" sz="9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pohledávka CZK 5M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4493142" y="4695318"/>
            <a:ext cx="603813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/>
            <a:r>
              <a:rPr lang="cs-CZ" sz="900" dirty="0" smtClean="0"/>
              <a:t>Předpoklad: Kupní </a:t>
            </a:r>
            <a:r>
              <a:rPr lang="cs-CZ" sz="900" dirty="0"/>
              <a:t>cena za 100 % podíl ve společnosti </a:t>
            </a:r>
            <a:r>
              <a:rPr lang="cs-CZ" sz="900" dirty="0" smtClean="0"/>
              <a:t>AAA, </a:t>
            </a:r>
            <a:r>
              <a:rPr lang="cs-CZ" sz="900" dirty="0"/>
              <a:t>s.r.o. </a:t>
            </a:r>
            <a:r>
              <a:rPr lang="cs-CZ" sz="900" dirty="0" smtClean="0"/>
              <a:t>je </a:t>
            </a:r>
            <a:r>
              <a:rPr lang="cs-CZ" sz="900" dirty="0"/>
              <a:t>CZK </a:t>
            </a:r>
            <a:r>
              <a:rPr lang="cs-CZ" sz="900" dirty="0" smtClean="0"/>
              <a:t>100M</a:t>
            </a:r>
            <a:endParaRPr lang="cs-CZ" sz="900" dirty="0"/>
          </a:p>
          <a:p>
            <a:pPr hangingPunct="0"/>
            <a:r>
              <a:rPr lang="cs-CZ" sz="900" dirty="0"/>
              <a:t> </a:t>
            </a:r>
          </a:p>
          <a:p>
            <a:pPr hangingPunct="0"/>
            <a:r>
              <a:rPr lang="cs-CZ" sz="900" dirty="0"/>
              <a:t>Legenda:</a:t>
            </a:r>
          </a:p>
          <a:p>
            <a:pPr lvl="0" fontAlgn="auto" hangingPunct="0"/>
            <a:r>
              <a:rPr lang="cs-CZ" sz="900" dirty="0" smtClean="0"/>
              <a:t>1. Pánové A, B a C založí </a:t>
            </a:r>
            <a:r>
              <a:rPr lang="cs-CZ" sz="900" dirty="0"/>
              <a:t>SPV v poměru podílu </a:t>
            </a:r>
            <a:r>
              <a:rPr lang="cs-CZ" sz="900" dirty="0" smtClean="0"/>
              <a:t>10:55:35.</a:t>
            </a:r>
            <a:endParaRPr lang="cs-CZ" sz="900" dirty="0"/>
          </a:p>
          <a:p>
            <a:pPr fontAlgn="auto" hangingPunct="0"/>
            <a:r>
              <a:rPr lang="cs-CZ" sz="900" dirty="0" smtClean="0"/>
              <a:t>2. SPV </a:t>
            </a:r>
            <a:r>
              <a:rPr lang="cs-CZ" sz="900" dirty="0"/>
              <a:t>uzavírá </a:t>
            </a:r>
            <a:r>
              <a:rPr lang="cs-CZ" sz="900" dirty="0" smtClean="0"/>
              <a:t>SPA </a:t>
            </a:r>
            <a:r>
              <a:rPr lang="cs-CZ" sz="900" dirty="0"/>
              <a:t>s prodávajícími.</a:t>
            </a:r>
          </a:p>
          <a:p>
            <a:pPr lvl="0" fontAlgn="auto" hangingPunct="0"/>
            <a:r>
              <a:rPr lang="cs-CZ" sz="900" dirty="0" smtClean="0">
                <a:solidFill>
                  <a:srgbClr val="FF0000"/>
                </a:solidFill>
              </a:rPr>
              <a:t>3. KB </a:t>
            </a:r>
            <a:r>
              <a:rPr lang="cs-CZ" sz="900" dirty="0">
                <a:solidFill>
                  <a:srgbClr val="FF0000"/>
                </a:solidFill>
              </a:rPr>
              <a:t>poskytne SPV akviziční úvěr ve výši CZK </a:t>
            </a:r>
            <a:r>
              <a:rPr lang="cs-CZ" sz="900" dirty="0" smtClean="0">
                <a:solidFill>
                  <a:srgbClr val="FF0000"/>
                </a:solidFill>
              </a:rPr>
              <a:t>70M.</a:t>
            </a:r>
            <a:endParaRPr lang="cs-CZ" sz="900" dirty="0">
              <a:solidFill>
                <a:srgbClr val="FF0000"/>
              </a:solidFill>
            </a:endParaRPr>
          </a:p>
          <a:p>
            <a:pPr lvl="0" fontAlgn="auto" hangingPunct="0"/>
            <a:r>
              <a:rPr lang="cs-CZ" sz="900" dirty="0" smtClean="0"/>
              <a:t>4. SPV </a:t>
            </a:r>
            <a:r>
              <a:rPr lang="cs-CZ" sz="900" dirty="0"/>
              <a:t>kupuje 100% obchodního podílu v následující struktuře:</a:t>
            </a:r>
          </a:p>
          <a:p>
            <a:pPr lvl="0" fontAlgn="auto" hangingPunct="0"/>
            <a:r>
              <a:rPr lang="cs-CZ" sz="900" dirty="0" smtClean="0"/>
              <a:t>     a) SPV </a:t>
            </a:r>
            <a:r>
              <a:rPr lang="cs-CZ" sz="900" dirty="0"/>
              <a:t>koupí </a:t>
            </a:r>
            <a:r>
              <a:rPr lang="cs-CZ" sz="900" dirty="0" smtClean="0"/>
              <a:t>podíl p</a:t>
            </a:r>
            <a:r>
              <a:rPr lang="cs-CZ" sz="900" dirty="0"/>
              <a:t>. </a:t>
            </a:r>
            <a:r>
              <a:rPr lang="cs-CZ" sz="900" dirty="0" smtClean="0"/>
              <a:t>A </a:t>
            </a:r>
            <a:r>
              <a:rPr lang="cs-CZ" sz="900" dirty="0"/>
              <a:t>za CZK </a:t>
            </a:r>
            <a:r>
              <a:rPr lang="cs-CZ" sz="900" dirty="0" smtClean="0"/>
              <a:t>70M</a:t>
            </a:r>
            <a:r>
              <a:rPr lang="cs-CZ" sz="900" dirty="0"/>
              <a:t>. Zbývající částka CZK 10M zůstane jako pohledávka p. </a:t>
            </a:r>
            <a:r>
              <a:rPr lang="cs-CZ" sz="900" dirty="0" smtClean="0"/>
              <a:t>A </a:t>
            </a:r>
            <a:r>
              <a:rPr lang="cs-CZ" sz="900" dirty="0"/>
              <a:t>za </a:t>
            </a:r>
            <a:r>
              <a:rPr lang="cs-CZ" sz="900" dirty="0" smtClean="0"/>
              <a:t>SPV;</a:t>
            </a:r>
          </a:p>
          <a:p>
            <a:pPr lvl="0" fontAlgn="auto" hangingPunct="0"/>
            <a:r>
              <a:rPr lang="cs-CZ" sz="900" dirty="0" smtClean="0"/>
              <a:t>     b) Kupní cena za 15% podíl p. B není uhrazena a p. B má pohledávku za SPV ve výši CZK 15M; </a:t>
            </a:r>
          </a:p>
          <a:p>
            <a:pPr lvl="0" fontAlgn="auto" hangingPunct="0"/>
            <a:r>
              <a:rPr lang="cs-CZ" sz="900" dirty="0"/>
              <a:t> </a:t>
            </a:r>
            <a:r>
              <a:rPr lang="cs-CZ" sz="900" dirty="0" smtClean="0"/>
              <a:t>    c) Kupní </a:t>
            </a:r>
            <a:r>
              <a:rPr lang="cs-CZ" sz="900" dirty="0"/>
              <a:t>cena za </a:t>
            </a:r>
            <a:r>
              <a:rPr lang="cs-CZ" sz="900" dirty="0" smtClean="0"/>
              <a:t>5% </a:t>
            </a:r>
            <a:r>
              <a:rPr lang="cs-CZ" sz="900" dirty="0"/>
              <a:t>podíl p. </a:t>
            </a:r>
            <a:r>
              <a:rPr lang="cs-CZ" sz="900" dirty="0" smtClean="0"/>
              <a:t>C </a:t>
            </a:r>
            <a:r>
              <a:rPr lang="cs-CZ" sz="900" dirty="0"/>
              <a:t>není uhrazena a p. </a:t>
            </a:r>
            <a:r>
              <a:rPr lang="cs-CZ" sz="900" dirty="0" smtClean="0"/>
              <a:t>C </a:t>
            </a:r>
            <a:r>
              <a:rPr lang="cs-CZ" sz="900" dirty="0"/>
              <a:t>má pohledávku za SPV ve výši CZK </a:t>
            </a:r>
            <a:r>
              <a:rPr lang="cs-CZ" sz="900" dirty="0" smtClean="0"/>
              <a:t>5M. </a:t>
            </a:r>
            <a:r>
              <a:rPr lang="cs-CZ" sz="900" dirty="0"/>
              <a:t> </a:t>
            </a:r>
          </a:p>
          <a:p>
            <a:pPr fontAlgn="auto" hangingPunct="0"/>
            <a:r>
              <a:rPr lang="cs-CZ" sz="900" dirty="0"/>
              <a:t> </a:t>
            </a:r>
          </a:p>
          <a:p>
            <a:pPr fontAlgn="auto" hangingPunct="0"/>
            <a:r>
              <a:rPr lang="cs-CZ" sz="900" dirty="0"/>
              <a:t>Pohledávky z nesplacené kupní ceny </a:t>
            </a:r>
            <a:r>
              <a:rPr lang="cs-CZ" sz="900" dirty="0" smtClean="0"/>
              <a:t>se budou postupně umořovat místo výplat podílů na zisku </a:t>
            </a:r>
            <a:r>
              <a:rPr lang="cs-CZ" sz="900" dirty="0"/>
              <a:t>(daňově účinné, tzn. není hrazena daň</a:t>
            </a:r>
            <a:r>
              <a:rPr lang="cs-CZ" sz="900" dirty="0" smtClean="0"/>
              <a:t>).</a:t>
            </a:r>
            <a:endParaRPr lang="cs-CZ" sz="9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4434614" y="3662163"/>
            <a:ext cx="1092400" cy="755691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1. SPV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15911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80000" y="180975"/>
            <a:ext cx="8675687" cy="1079500"/>
          </a:xfrm>
        </p:spPr>
        <p:txBody>
          <a:bodyPr/>
          <a:lstStyle/>
          <a:p>
            <a:pPr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I. Akviziční financování – aktuální trendy v ČR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575801" y="1116335"/>
            <a:ext cx="9648825" cy="658894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dirty="0">
                <a:latin typeface="Arial" charset="0"/>
                <a:cs typeface="Arial" charset="0"/>
              </a:rPr>
              <a:t>Rostoucí hospodářský </a:t>
            </a:r>
            <a:r>
              <a:rPr lang="cs-CZ" dirty="0" smtClean="0">
                <a:latin typeface="Arial" charset="0"/>
                <a:cs typeface="Arial" charset="0"/>
              </a:rPr>
              <a:t>cyklus, avšak negativní výhled do budoucna</a:t>
            </a:r>
            <a:endParaRPr lang="cs-CZ" dirty="0">
              <a:latin typeface="Arial" charset="0"/>
              <a:cs typeface="Arial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dirty="0">
                <a:latin typeface="Arial" charset="0"/>
                <a:cs typeface="Arial" charset="0"/>
              </a:rPr>
              <a:t>Růst HDP </a:t>
            </a:r>
            <a:r>
              <a:rPr lang="cs-CZ" dirty="0" smtClean="0">
                <a:latin typeface="Arial" charset="0"/>
                <a:cs typeface="Arial" charset="0"/>
              </a:rPr>
              <a:t>2017 4,6% a v 2Q 2018 2,4% </a:t>
            </a:r>
            <a:r>
              <a:rPr lang="cs-CZ" dirty="0">
                <a:latin typeface="Arial" charset="0"/>
                <a:cs typeface="Arial" charset="0"/>
              </a:rPr>
              <a:t>-  pokračující silný </a:t>
            </a:r>
            <a:r>
              <a:rPr lang="cs-CZ" dirty="0" smtClean="0">
                <a:latin typeface="Arial" charset="0"/>
                <a:cs typeface="Arial" charset="0"/>
              </a:rPr>
              <a:t>vývoz, domácí poptávka, </a:t>
            </a:r>
            <a:r>
              <a:rPr lang="cs-CZ" dirty="0">
                <a:latin typeface="Arial" charset="0"/>
                <a:cs typeface="Arial" charset="0"/>
              </a:rPr>
              <a:t>zvýšené investice podniků ALE </a:t>
            </a:r>
            <a:r>
              <a:rPr lang="cs-CZ" dirty="0" smtClean="0">
                <a:latin typeface="Arial" charset="0"/>
                <a:cs typeface="Arial" charset="0"/>
              </a:rPr>
              <a:t>již je vnímáno přehřátí ekonomiky – nedostatek pracovníků, tlak na zvyšování mezd, tlak na posilování kurzu koruny ze strany ČNB</a:t>
            </a:r>
            <a:endParaRPr lang="cs-CZ" dirty="0">
              <a:latin typeface="Arial" charset="0"/>
              <a:cs typeface="Arial" charset="0"/>
            </a:endParaRPr>
          </a:p>
          <a:p>
            <a:pPr lvl="1" algn="just"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Stále se zlepšující ziskovost </a:t>
            </a:r>
            <a:r>
              <a:rPr lang="cs-CZ" dirty="0">
                <a:latin typeface="Arial" charset="0"/>
                <a:cs typeface="Arial" charset="0"/>
              </a:rPr>
              <a:t>podniků / zvýšené provozní marže / nové zakázky 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Vývoj v posledních letech </a:t>
            </a:r>
          </a:p>
          <a:p>
            <a:pPr lvl="1" algn="just"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V roce 2016 bylo ještě prostředí </a:t>
            </a:r>
            <a:r>
              <a:rPr lang="cs-CZ" dirty="0">
                <a:latin typeface="Arial" charset="0"/>
                <a:cs typeface="Arial" charset="0"/>
              </a:rPr>
              <a:t>nízkých úrokových sazeb =&gt; přebytek likvidity </a:t>
            </a:r>
            <a:r>
              <a:rPr lang="cs-CZ" dirty="0" smtClean="0">
                <a:latin typeface="Arial" charset="0"/>
                <a:cs typeface="Arial" charset="0"/>
              </a:rPr>
              <a:t>=&gt; levné </a:t>
            </a:r>
            <a:r>
              <a:rPr lang="cs-CZ" dirty="0">
                <a:latin typeface="Arial" charset="0"/>
                <a:cs typeface="Arial" charset="0"/>
              </a:rPr>
              <a:t>peníze x omezené možnosti zhodnocení volných peněz =&gt; </a:t>
            </a:r>
            <a:r>
              <a:rPr lang="cs-CZ" dirty="0">
                <a:solidFill>
                  <a:srgbClr val="00B050"/>
                </a:solidFill>
                <a:latin typeface="Arial" charset="0"/>
                <a:cs typeface="Arial" charset="0"/>
              </a:rPr>
              <a:t>vyšší apetit nákupu firem / </a:t>
            </a:r>
            <a:r>
              <a:rPr lang="cs-CZ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aktiv. </a:t>
            </a:r>
          </a:p>
          <a:p>
            <a:pPr lvl="1" algn="just"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V roce 2017 již lze vnímat ochlazení trhu akvizic – bylo prodáno okolo 246 významnějších firem vs. 2016 bylo prodáno 288. Důvodem jsou rostoucí sazby, ochota některých investorů akceptovat delší investiční horizont = vyšší ceny, které však některé investory odradily. Na druhou stranu, objem akvizičních obchodů stoupl o 16% na CZK 238 mld. </a:t>
            </a:r>
          </a:p>
          <a:p>
            <a:pPr lvl="1"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V roce 2018 pokračuje mírné ochlazování trhu akvizic =&gt; pokračuje zvyšování úrokových sazeb, trh je již „rozebraný“, investiční horizont se začíná vracet ke standardu (7 let).</a:t>
            </a:r>
            <a:endParaRPr lang="cs-CZ" dirty="0">
              <a:latin typeface="Arial" charset="0"/>
              <a:cs typeface="Arial" charset="0"/>
            </a:endParaRPr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1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2 – (Přeskupení obchodního podílu)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49853" y="1767195"/>
            <a:ext cx="8675687" cy="5133975"/>
          </a:xfrm>
        </p:spPr>
        <p:txBody>
          <a:bodyPr/>
          <a:lstStyle/>
          <a:p>
            <a:pPr algn="just"/>
            <a:r>
              <a:rPr lang="cs-CZ" dirty="0" smtClean="0"/>
              <a:t>Díky této struktuře lze vytvořit daňový štít pro investory /nemusí se platit 15% daň z výplaty dividendy</a:t>
            </a:r>
          </a:p>
          <a:p>
            <a:pPr algn="just"/>
            <a:r>
              <a:rPr lang="cs-CZ" dirty="0" smtClean="0"/>
              <a:t>Vždy je však nutné, aby nebyla daňová úspora hlavním důvodem tohoto přeskupení podílů. Musí to mít obhajitelné důvody pro </a:t>
            </a:r>
            <a:r>
              <a:rPr lang="cs-CZ" smtClean="0"/>
              <a:t>FÚ (proto </a:t>
            </a:r>
            <a:r>
              <a:rPr lang="cs-CZ" dirty="0" smtClean="0"/>
              <a:t>je nezbytné, aby si klient naši strukturu odsouhlasil se svými daňovým poradcem)</a:t>
            </a:r>
          </a:p>
          <a:p>
            <a:pPr algn="just"/>
            <a:r>
              <a:rPr lang="cs-CZ" dirty="0" smtClean="0"/>
              <a:t>Lze použít pro strukturu s fúzí i pro dividendový model.</a:t>
            </a:r>
          </a:p>
          <a:p>
            <a:pPr algn="just"/>
            <a:r>
              <a:rPr lang="cs-CZ" dirty="0" smtClean="0"/>
              <a:t>Lze řešit i jinou strukturou, ale další řešení přinášejí problémy:</a:t>
            </a:r>
          </a:p>
          <a:p>
            <a:pPr marL="455613" lvl="1" indent="0" algn="just">
              <a:buNone/>
            </a:pPr>
            <a:r>
              <a:rPr lang="cs-CZ" dirty="0" smtClean="0"/>
              <a:t>	a) minoritní vlastníci většinou nemají dostatek vlastních zdrojů na financování 	    akvizice. Řešením by mohl být lombardní úvěr.</a:t>
            </a:r>
          </a:p>
          <a:p>
            <a:pPr marL="455613" lvl="1" indent="0" algn="just">
              <a:buNone/>
            </a:pPr>
            <a:r>
              <a:rPr lang="cs-CZ" dirty="0"/>
              <a:t>	</a:t>
            </a:r>
            <a:r>
              <a:rPr lang="cs-CZ" dirty="0" smtClean="0"/>
              <a:t>b) možnost vlastníku B a C podíly vložit do SPV (přijdou o daňový štít).</a:t>
            </a:r>
          </a:p>
          <a:p>
            <a:pPr marL="455613" lvl="1" indent="0" algn="just">
              <a:buNone/>
            </a:pPr>
            <a:r>
              <a:rPr lang="cs-CZ" dirty="0" smtClean="0"/>
              <a:t>	c) možnost nerovnoměrné výplaty dividend (prodávající A zaplatí daň 15%, B a </a:t>
            </a:r>
          </a:p>
          <a:p>
            <a:pPr marL="455613" lvl="1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           C nebudou mít daňový štít).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30</a:t>
            </a:fld>
            <a:endParaRPr lang="cs-CZ" dirty="0"/>
          </a:p>
        </p:txBody>
      </p:sp>
      <p:sp>
        <p:nvSpPr>
          <p:cNvPr id="53" name="Rectangle 68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4" name="Rectangle 76"/>
          <p:cNvSpPr>
            <a:spLocks noChangeArrowheads="1"/>
          </p:cNvSpPr>
          <p:nvPr/>
        </p:nvSpPr>
        <p:spPr bwMode="auto">
          <a:xfrm>
            <a:off x="0" y="4572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4028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</a:t>
            </a:r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8063" y="1620838"/>
            <a:ext cx="9163173" cy="5133975"/>
          </a:xfrm>
        </p:spPr>
        <p:txBody>
          <a:bodyPr/>
          <a:lstStyle/>
          <a:p>
            <a:r>
              <a:rPr lang="cs-CZ" u="sng" dirty="0" smtClean="0"/>
              <a:t>Zadání od investora: </a:t>
            </a:r>
          </a:p>
          <a:p>
            <a:pPr marL="0" indent="0">
              <a:buNone/>
            </a:pPr>
            <a:endParaRPr lang="cs-CZ" u="sng" dirty="0" smtClean="0"/>
          </a:p>
          <a:p>
            <a:pPr algn="just">
              <a:buFontTx/>
              <a:buChar char="-"/>
            </a:pPr>
            <a:r>
              <a:rPr lang="cs-CZ" dirty="0" smtClean="0"/>
              <a:t>Předmět koupě:	závod od FOP</a:t>
            </a:r>
          </a:p>
          <a:p>
            <a:pPr algn="just">
              <a:buFontTx/>
              <a:buChar char="-"/>
            </a:pPr>
            <a:r>
              <a:rPr lang="cs-CZ" dirty="0" smtClean="0"/>
              <a:t>Odvětví:		Strojírenství</a:t>
            </a:r>
          </a:p>
          <a:p>
            <a:pPr algn="just">
              <a:buFontTx/>
              <a:buChar char="-"/>
            </a:pPr>
            <a:r>
              <a:rPr lang="cs-CZ" dirty="0" smtClean="0"/>
              <a:t>Kupní cena:		CZK 120M</a:t>
            </a:r>
          </a:p>
          <a:p>
            <a:pPr algn="just">
              <a:buFontTx/>
              <a:buChar char="-"/>
            </a:pPr>
            <a:r>
              <a:rPr lang="cs-CZ" dirty="0" smtClean="0"/>
              <a:t>Úkol:		prodávající  nesmí  minimálně 12 měsíců 			vědět, že Investor použil bankovní úvěr na 			akvizici. Prodávající a jeho rodinní příslušníci 			budou působit ve společnosti minimálně 12 			měsíců.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5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9163124" y="2674224"/>
            <a:ext cx="1440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/>
          <p:nvPr/>
        </p:nvCxnSpPr>
        <p:spPr>
          <a:xfrm>
            <a:off x="4773550" y="1796218"/>
            <a:ext cx="1376841" cy="899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3807847" y="1077807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Investor 1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5" name="Zaoblený obdélník 34"/>
          <p:cNvSpPr/>
          <p:nvPr/>
        </p:nvSpPr>
        <p:spPr>
          <a:xfrm>
            <a:off x="179999" y="2720661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3157830" y="2756597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 2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3157830" y="4253694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Závod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4067166" y="1978851"/>
            <a:ext cx="1398534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Půjčka CZK 10M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>
            <a:endCxn id="53" idx="3"/>
          </p:cNvCxnSpPr>
          <p:nvPr/>
        </p:nvCxnSpPr>
        <p:spPr>
          <a:xfrm flipH="1">
            <a:off x="7383702" y="3080661"/>
            <a:ext cx="177942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7578948" y="2756597"/>
            <a:ext cx="1424305" cy="62582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Akviziční financování CZK 100M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 flipV="1">
            <a:off x="1619999" y="3080661"/>
            <a:ext cx="1537831" cy="35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1776404" y="2859693"/>
            <a:ext cx="1283595" cy="4788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120M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>
            <a:stCxn id="37" idx="2"/>
            <a:endCxn id="38" idx="0"/>
          </p:cNvCxnSpPr>
          <p:nvPr/>
        </p:nvCxnSpPr>
        <p:spPr>
          <a:xfrm>
            <a:off x="3877830" y="3476597"/>
            <a:ext cx="0" cy="7770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3392510" y="3602976"/>
            <a:ext cx="1029211" cy="4672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Koupě závodu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7" name="Pravoúhlá spojnice 46"/>
          <p:cNvCxnSpPr>
            <a:stCxn id="53" idx="1"/>
            <a:endCxn id="37" idx="3"/>
          </p:cNvCxnSpPr>
          <p:nvPr/>
        </p:nvCxnSpPr>
        <p:spPr>
          <a:xfrm rot="10800000" flipV="1">
            <a:off x="4597830" y="3080661"/>
            <a:ext cx="1345872" cy="35936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4773550" y="2813175"/>
            <a:ext cx="1079425" cy="704705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Vnitroskupinová půjčka CZK 120M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7" name="Nadpis 1"/>
          <p:cNvSpPr txBox="1">
            <a:spLocks/>
          </p:cNvSpPr>
          <p:nvPr/>
        </p:nvSpPr>
        <p:spPr bwMode="auto">
          <a:xfrm>
            <a:off x="179999" y="180000"/>
            <a:ext cx="1016384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Řešení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5" name="Zaoblený obdélník 33"/>
          <p:cNvSpPr/>
          <p:nvPr/>
        </p:nvSpPr>
        <p:spPr>
          <a:xfrm>
            <a:off x="5794506" y="1077807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Investor 2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53" name="Zaoblený obdélník 36"/>
          <p:cNvSpPr/>
          <p:nvPr/>
        </p:nvSpPr>
        <p:spPr>
          <a:xfrm>
            <a:off x="5943702" y="2720661"/>
            <a:ext cx="1440000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 1</a:t>
            </a:r>
            <a:endParaRPr lang="cs-CZ" sz="2000" dirty="0"/>
          </a:p>
        </p:txBody>
      </p:sp>
      <p:cxnSp>
        <p:nvCxnSpPr>
          <p:cNvPr id="54" name="Přímá spojnice se šipkou 31"/>
          <p:cNvCxnSpPr/>
          <p:nvPr/>
        </p:nvCxnSpPr>
        <p:spPr>
          <a:xfrm flipH="1">
            <a:off x="6786860" y="1817082"/>
            <a:ext cx="4345" cy="878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bdélník 38"/>
          <p:cNvSpPr/>
          <p:nvPr/>
        </p:nvSpPr>
        <p:spPr>
          <a:xfrm>
            <a:off x="5884316" y="1967397"/>
            <a:ext cx="1398534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Půjčka CZK 10M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182" name="TextBox 7181"/>
          <p:cNvSpPr txBox="1"/>
          <p:nvPr/>
        </p:nvSpPr>
        <p:spPr>
          <a:xfrm>
            <a:off x="522164" y="5345848"/>
            <a:ext cx="99290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cs-CZ" dirty="0" smtClean="0"/>
              <a:t>Akviziční financování je zajištěno pohledávkou z vnitroskupinové půjčky + směnka s avalem investorů + obchodní podíl v SPV 1. Vnitroskupinová půjčka je zajištěna obchodním podílem SPV 2.</a:t>
            </a:r>
          </a:p>
          <a:p>
            <a:pPr marL="342900" indent="-342900" algn="just">
              <a:buAutoNum type="arabicPeriod"/>
            </a:pPr>
            <a:r>
              <a:rPr lang="cs-CZ" dirty="0" smtClean="0"/>
              <a:t>Čerpání na běžný účet SPV 1 po předložení smlouvy o vnitroskupinové půjčce a následně převedení prostředků do SPV 2, které hradí ze svého BÚ kupní cenu za závod.</a:t>
            </a:r>
          </a:p>
          <a:p>
            <a:pPr marL="342900" indent="-342900" algn="just">
              <a:buAutoNum type="arabicPeriod"/>
            </a:pPr>
            <a:r>
              <a:rPr lang="cs-CZ" dirty="0" smtClean="0"/>
              <a:t>12 měsíců od transakce proběhne fúze a akviziční financování bude zajištěno movitým a nemovitým majetkem.</a:t>
            </a:r>
          </a:p>
        </p:txBody>
      </p:sp>
    </p:spTree>
    <p:extLst>
      <p:ext uri="{BB962C8B-B14F-4D97-AF65-F5344CB8AC3E}">
        <p14:creationId xmlns:p14="http://schemas.microsoft.com/office/powerpoint/2010/main" val="281861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08063" y="360363"/>
            <a:ext cx="8675687" cy="539948"/>
          </a:xfrm>
        </p:spPr>
        <p:txBody>
          <a:bodyPr/>
          <a:lstStyle/>
          <a:p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Příklad </a:t>
            </a: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</a:t>
            </a:r>
            <a:endParaRPr lang="cs-CZ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8063" y="972319"/>
            <a:ext cx="9163173" cy="5133975"/>
          </a:xfrm>
        </p:spPr>
        <p:txBody>
          <a:bodyPr/>
          <a:lstStyle/>
          <a:p>
            <a:r>
              <a:rPr lang="cs-CZ" u="sng" dirty="0" smtClean="0"/>
              <a:t>Zadání od investora: </a:t>
            </a:r>
          </a:p>
          <a:p>
            <a:pPr algn="just">
              <a:buFontTx/>
              <a:buChar char="-"/>
            </a:pPr>
            <a:r>
              <a:rPr lang="cs-CZ" dirty="0" smtClean="0"/>
              <a:t>Předmět koupě:	100% podíl </a:t>
            </a:r>
          </a:p>
          <a:p>
            <a:pPr algn="just">
              <a:buFontTx/>
              <a:buChar char="-"/>
            </a:pPr>
            <a:r>
              <a:rPr lang="cs-CZ" dirty="0" smtClean="0"/>
              <a:t>Odvětví:		logistika + </a:t>
            </a:r>
            <a:r>
              <a:rPr lang="cs-CZ" dirty="0" err="1" smtClean="0"/>
              <a:t>agro</a:t>
            </a:r>
            <a:endParaRPr lang="cs-CZ" dirty="0" smtClean="0"/>
          </a:p>
          <a:p>
            <a:pPr algn="just">
              <a:buFontTx/>
              <a:buChar char="-"/>
            </a:pPr>
            <a:r>
              <a:rPr lang="cs-CZ" dirty="0" smtClean="0"/>
              <a:t>Kupní cena:		CZK 80M </a:t>
            </a:r>
          </a:p>
          <a:p>
            <a:pPr algn="just">
              <a:buFontTx/>
              <a:buChar char="-"/>
            </a:pPr>
            <a:r>
              <a:rPr lang="cs-CZ" dirty="0" smtClean="0"/>
              <a:t>Před akvizicí dojde k odštěpení </a:t>
            </a:r>
            <a:r>
              <a:rPr lang="cs-CZ" dirty="0" err="1" smtClean="0"/>
              <a:t>agro</a:t>
            </a:r>
            <a:r>
              <a:rPr lang="cs-CZ" dirty="0" smtClean="0"/>
              <a:t> části. </a:t>
            </a:r>
          </a:p>
          <a:p>
            <a:pPr algn="just">
              <a:buFontTx/>
              <a:buChar char="-"/>
            </a:pPr>
            <a:r>
              <a:rPr lang="cs-CZ" dirty="0" smtClean="0"/>
              <a:t>Společnost má jediného zákazníka (logistika) – významnou společnost z oblasti </a:t>
            </a:r>
            <a:r>
              <a:rPr lang="cs-CZ" dirty="0" err="1" smtClean="0"/>
              <a:t>automotive</a:t>
            </a:r>
            <a:r>
              <a:rPr lang="cs-CZ" dirty="0" smtClean="0"/>
              <a:t>. </a:t>
            </a:r>
          </a:p>
          <a:p>
            <a:pPr algn="just">
              <a:buFontTx/>
              <a:buChar char="-"/>
            </a:pPr>
            <a:r>
              <a:rPr lang="cs-CZ" dirty="0" smtClean="0"/>
              <a:t>Doposud společnost optimalizovala svou ziskovost prostřednictvím mezd vlastníka a rodinných příslušníků a neprofitabilním </a:t>
            </a:r>
            <a:r>
              <a:rPr lang="cs-CZ" dirty="0" err="1" smtClean="0"/>
              <a:t>agro</a:t>
            </a:r>
            <a:r>
              <a:rPr lang="cs-CZ" dirty="0" smtClean="0"/>
              <a:t> businessem. </a:t>
            </a:r>
          </a:p>
          <a:p>
            <a:pPr algn="just">
              <a:buFontTx/>
              <a:buChar char="-"/>
            </a:pPr>
            <a:r>
              <a:rPr lang="cs-CZ" dirty="0" smtClean="0"/>
              <a:t>Po akvizici už se nebude „optimalizovat“ a tudíž by zákazník zjistil ziskovost logistické společnosti a hrozilo by snížení marže.</a:t>
            </a:r>
          </a:p>
          <a:p>
            <a:pPr algn="just">
              <a:buFontTx/>
              <a:buChar char="-"/>
            </a:pPr>
            <a:endParaRPr lang="cs-CZ" dirty="0"/>
          </a:p>
          <a:p>
            <a:pPr algn="just">
              <a:buFontTx/>
              <a:buChar char="-"/>
            </a:pPr>
            <a:r>
              <a:rPr lang="cs-CZ" dirty="0" smtClean="0"/>
              <a:t>Úkol: zajistit, aby dle výkazů vypadala společnost stále stejně jako před akvizicí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3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360363" y="7008813"/>
            <a:ext cx="520700" cy="250825"/>
          </a:xfrm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C3AA9990-9DC0-40B1-8147-858AD33D5C62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cs-CZ" smtClean="0">
              <a:latin typeface="Arial" charset="0"/>
              <a:cs typeface="Arial" charset="0"/>
            </a:endParaRPr>
          </a:p>
        </p:txBody>
      </p:sp>
      <p:cxnSp>
        <p:nvCxnSpPr>
          <p:cNvPr id="28" name="Pravoúhlá spojnice 27"/>
          <p:cNvCxnSpPr>
            <a:stCxn id="31" idx="2"/>
            <a:endCxn id="38" idx="3"/>
          </p:cNvCxnSpPr>
          <p:nvPr/>
        </p:nvCxnSpPr>
        <p:spPr>
          <a:xfrm rot="5400000">
            <a:off x="6807202" y="1999183"/>
            <a:ext cx="1594553" cy="4206779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bdélník 30"/>
          <p:cNvSpPr/>
          <p:nvPr/>
        </p:nvSpPr>
        <p:spPr>
          <a:xfrm>
            <a:off x="8987867" y="2100832"/>
            <a:ext cx="1440000" cy="120446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KB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32" name="Přímá spojnice se šipkou 31"/>
          <p:cNvCxnSpPr>
            <a:stCxn id="34" idx="2"/>
          </p:cNvCxnSpPr>
          <p:nvPr/>
        </p:nvCxnSpPr>
        <p:spPr>
          <a:xfrm flipH="1">
            <a:off x="5420862" y="1179210"/>
            <a:ext cx="1039714" cy="813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ený obdélník 33"/>
          <p:cNvSpPr/>
          <p:nvPr/>
        </p:nvSpPr>
        <p:spPr>
          <a:xfrm>
            <a:off x="5740576" y="459210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chemeClr val="tx1"/>
                </a:solidFill>
              </a:rPr>
              <a:t>Investor</a:t>
            </a:r>
          </a:p>
        </p:txBody>
      </p:sp>
      <p:sp>
        <p:nvSpPr>
          <p:cNvPr id="35" name="Zaoblený obdélník 34"/>
          <p:cNvSpPr/>
          <p:nvPr/>
        </p:nvSpPr>
        <p:spPr>
          <a:xfrm>
            <a:off x="355013" y="2065596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Prodávající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3935200" y="1973717"/>
            <a:ext cx="1543171" cy="903759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SPV</a:t>
            </a:r>
            <a:endParaRPr lang="cs-CZ" sz="2000" dirty="0"/>
          </a:p>
        </p:txBody>
      </p:sp>
      <p:sp>
        <p:nvSpPr>
          <p:cNvPr id="38" name="Zaoblený obdélník 37"/>
          <p:cNvSpPr/>
          <p:nvPr/>
        </p:nvSpPr>
        <p:spPr>
          <a:xfrm>
            <a:off x="3941642" y="4539849"/>
            <a:ext cx="1559446" cy="72000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Target</a:t>
            </a:r>
            <a:endParaRPr lang="cs-CZ" sz="2000" dirty="0"/>
          </a:p>
        </p:txBody>
      </p:sp>
      <p:sp>
        <p:nvSpPr>
          <p:cNvPr id="39" name="Obdélník 38"/>
          <p:cNvSpPr/>
          <p:nvPr/>
        </p:nvSpPr>
        <p:spPr>
          <a:xfrm>
            <a:off x="5574194" y="1296855"/>
            <a:ext cx="1303051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10M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5476064" y="2194605"/>
            <a:ext cx="356422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5667424" y="1943706"/>
            <a:ext cx="2991415" cy="2879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1. </a:t>
            </a:r>
            <a:r>
              <a:rPr lang="cs-CZ" dirty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kviziční financování CZK 60M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42" name="Přímá spojnice se šipkou 41"/>
          <p:cNvCxnSpPr>
            <a:stCxn id="37" idx="1"/>
            <a:endCxn id="35" idx="3"/>
          </p:cNvCxnSpPr>
          <p:nvPr/>
        </p:nvCxnSpPr>
        <p:spPr>
          <a:xfrm flipH="1" flipV="1">
            <a:off x="1795013" y="2425596"/>
            <a:ext cx="214018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bdélník 42"/>
          <p:cNvSpPr/>
          <p:nvPr/>
        </p:nvSpPr>
        <p:spPr>
          <a:xfrm>
            <a:off x="1954346" y="2305513"/>
            <a:ext cx="1872448" cy="3111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Kupní cena CZK 80M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44" name="Přímá spojnice se šipkou 43"/>
          <p:cNvCxnSpPr/>
          <p:nvPr/>
        </p:nvCxnSpPr>
        <p:spPr>
          <a:xfrm>
            <a:off x="3941641" y="2849386"/>
            <a:ext cx="34825" cy="1690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bdélník 44"/>
          <p:cNvSpPr/>
          <p:nvPr/>
        </p:nvSpPr>
        <p:spPr>
          <a:xfrm>
            <a:off x="3217803" y="3763430"/>
            <a:ext cx="1029211" cy="4647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100 % podíl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6261740" y="4724859"/>
            <a:ext cx="2685476" cy="37194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rgbClr val="FF0000"/>
                </a:solidFill>
              </a:rPr>
              <a:t>2. Provozní financování CZK 15M</a:t>
            </a:r>
          </a:p>
        </p:txBody>
      </p:sp>
      <p:cxnSp>
        <p:nvCxnSpPr>
          <p:cNvPr id="47" name="Pravoúhlá spojnice 46"/>
          <p:cNvCxnSpPr/>
          <p:nvPr/>
        </p:nvCxnSpPr>
        <p:spPr>
          <a:xfrm rot="16200000" flipV="1">
            <a:off x="4608999" y="3677653"/>
            <a:ext cx="1680500" cy="1419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délník 47"/>
          <p:cNvSpPr/>
          <p:nvPr/>
        </p:nvSpPr>
        <p:spPr>
          <a:xfrm>
            <a:off x="5261921" y="3792193"/>
            <a:ext cx="1524939" cy="54841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3. Výplata dividend CZK 30M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27" name="Nadpis 1"/>
          <p:cNvSpPr txBox="1">
            <a:spLocks/>
          </p:cNvSpPr>
          <p:nvPr/>
        </p:nvSpPr>
        <p:spPr bwMode="auto">
          <a:xfrm>
            <a:off x="179999" y="180000"/>
            <a:ext cx="10163845" cy="92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defTabSz="1042988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defTabSz="1042988" rtl="0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rPr>
              <a:t>Řešení</a:t>
            </a:r>
            <a:endParaRPr lang="cs-CZ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25" name="Zaoblený obdélník 33"/>
          <p:cNvSpPr/>
          <p:nvPr/>
        </p:nvSpPr>
        <p:spPr>
          <a:xfrm>
            <a:off x="2589028" y="459210"/>
            <a:ext cx="1440000" cy="720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 smtClean="0">
                <a:solidFill>
                  <a:schemeClr val="tx1"/>
                </a:solidFill>
              </a:rPr>
              <a:t>Mezzanine</a:t>
            </a:r>
            <a:r>
              <a:rPr lang="cs-CZ" sz="2000" dirty="0" smtClean="0">
                <a:solidFill>
                  <a:schemeClr val="tx1"/>
                </a:solidFill>
              </a:rPr>
              <a:t> investor</a:t>
            </a:r>
            <a:endParaRPr lang="cs-CZ" sz="2000" dirty="0">
              <a:solidFill>
                <a:schemeClr val="tx1"/>
              </a:solidFill>
            </a:endParaRPr>
          </a:p>
        </p:txBody>
      </p:sp>
      <p:cxnSp>
        <p:nvCxnSpPr>
          <p:cNvPr id="51" name="Pravoúhlá spojnice 46"/>
          <p:cNvCxnSpPr/>
          <p:nvPr/>
        </p:nvCxnSpPr>
        <p:spPr>
          <a:xfrm flipV="1">
            <a:off x="5510003" y="2502519"/>
            <a:ext cx="3462622" cy="20816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bdélník 47"/>
          <p:cNvSpPr/>
          <p:nvPr/>
        </p:nvSpPr>
        <p:spPr>
          <a:xfrm>
            <a:off x="5669336" y="2367451"/>
            <a:ext cx="3024393" cy="27420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4. Jednorázová splátka úvěru CZK 30M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53" name="Přímá spojnice se šipkou 31"/>
          <p:cNvCxnSpPr/>
          <p:nvPr/>
        </p:nvCxnSpPr>
        <p:spPr>
          <a:xfrm>
            <a:off x="4007799" y="1165116"/>
            <a:ext cx="716682" cy="805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bdélník 38"/>
          <p:cNvSpPr/>
          <p:nvPr/>
        </p:nvSpPr>
        <p:spPr>
          <a:xfrm>
            <a:off x="3935200" y="1291329"/>
            <a:ext cx="1291914" cy="474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Vlastní kapitál CZK 10M</a:t>
            </a:r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55" name="Pravoúhlá spojnice 46"/>
          <p:cNvCxnSpPr/>
          <p:nvPr/>
        </p:nvCxnSpPr>
        <p:spPr>
          <a:xfrm rot="5400000" flipH="1" flipV="1">
            <a:off x="3633448" y="3672013"/>
            <a:ext cx="1621524" cy="12700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bdélník 47"/>
          <p:cNvSpPr/>
          <p:nvPr/>
        </p:nvSpPr>
        <p:spPr>
          <a:xfrm>
            <a:off x="4022911" y="3081544"/>
            <a:ext cx="1347537" cy="54841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5. Management </a:t>
            </a:r>
            <a:r>
              <a:rPr lang="cs-CZ" dirty="0" err="1" smtClean="0">
                <a:solidFill>
                  <a:srgbClr val="0070C0"/>
                </a:solidFill>
              </a:rPr>
              <a:t>Fee</a:t>
            </a:r>
            <a:endParaRPr lang="cs-CZ" dirty="0">
              <a:solidFill>
                <a:srgbClr val="0070C0"/>
              </a:solidFill>
            </a:endParaRPr>
          </a:p>
        </p:txBody>
      </p:sp>
      <p:cxnSp>
        <p:nvCxnSpPr>
          <p:cNvPr id="77" name="Pravoúhlá spojnice 46"/>
          <p:cNvCxnSpPr/>
          <p:nvPr/>
        </p:nvCxnSpPr>
        <p:spPr>
          <a:xfrm>
            <a:off x="5484801" y="2808061"/>
            <a:ext cx="3487824" cy="6444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bdélník 47"/>
          <p:cNvSpPr/>
          <p:nvPr/>
        </p:nvSpPr>
        <p:spPr>
          <a:xfrm>
            <a:off x="5667424" y="2738451"/>
            <a:ext cx="3026305" cy="27420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70C0"/>
                </a:solidFill>
              </a:rPr>
              <a:t>6. Pravidelná kvartální splátka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55013" y="5410516"/>
            <a:ext cx="99290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cs-CZ" dirty="0" smtClean="0"/>
              <a:t>Zajištění akvizičního úvěru majetkem </a:t>
            </a:r>
            <a:r>
              <a:rPr lang="cs-CZ" dirty="0" err="1" smtClean="0"/>
              <a:t>Targetu</a:t>
            </a:r>
            <a:r>
              <a:rPr lang="cs-CZ" dirty="0" smtClean="0"/>
              <a:t> – </a:t>
            </a:r>
            <a:r>
              <a:rPr lang="cs-CZ" dirty="0" err="1" smtClean="0"/>
              <a:t>whitewash</a:t>
            </a:r>
            <a:endParaRPr lang="cs-CZ" dirty="0" smtClean="0"/>
          </a:p>
          <a:p>
            <a:pPr marL="342900" indent="-342900" algn="just">
              <a:buAutoNum type="arabicPeriod"/>
            </a:pPr>
            <a:r>
              <a:rPr lang="cs-CZ" dirty="0" smtClean="0"/>
              <a:t>Management </a:t>
            </a:r>
            <a:r>
              <a:rPr lang="cs-CZ" dirty="0" err="1" smtClean="0"/>
              <a:t>Fee</a:t>
            </a:r>
            <a:r>
              <a:rPr lang="cs-CZ" dirty="0" smtClean="0"/>
              <a:t> ve výši, která minimálně pokryje splátky akvizičního úvěru. </a:t>
            </a:r>
          </a:p>
          <a:p>
            <a:pPr marL="342900" indent="-342900" algn="just">
              <a:buAutoNum type="arabicPeriod"/>
            </a:pPr>
            <a:r>
              <a:rPr lang="cs-CZ" dirty="0" smtClean="0"/>
              <a:t>Úroky z akvizičního úvěru jsou daňově neúčinné.</a:t>
            </a:r>
          </a:p>
          <a:p>
            <a:pPr marL="342900" indent="-342900" algn="just">
              <a:buAutoNum type="arabicPeriod"/>
            </a:pPr>
            <a:r>
              <a:rPr lang="cs-CZ" dirty="0" err="1" smtClean="0"/>
              <a:t>Mezzaninové</a:t>
            </a:r>
            <a:r>
              <a:rPr lang="cs-CZ" dirty="0" smtClean="0"/>
              <a:t> financování je spláceno z povolené distribuce</a:t>
            </a:r>
          </a:p>
        </p:txBody>
      </p:sp>
      <p:cxnSp>
        <p:nvCxnSpPr>
          <p:cNvPr id="95" name="Přímá spojnice se šipkou 31"/>
          <p:cNvCxnSpPr/>
          <p:nvPr/>
        </p:nvCxnSpPr>
        <p:spPr>
          <a:xfrm flipH="1" flipV="1">
            <a:off x="2867781" y="1211039"/>
            <a:ext cx="1161247" cy="7916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Obdélník 47"/>
          <p:cNvSpPr/>
          <p:nvPr/>
        </p:nvSpPr>
        <p:spPr>
          <a:xfrm>
            <a:off x="2312071" y="1375760"/>
            <a:ext cx="1347537" cy="54841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7</a:t>
            </a:r>
            <a:r>
              <a:rPr lang="cs-CZ" dirty="0" smtClean="0">
                <a:solidFill>
                  <a:srgbClr val="0070C0"/>
                </a:solidFill>
              </a:rPr>
              <a:t>. Povolená distribuce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4212" y="1620838"/>
            <a:ext cx="8675687" cy="5133975"/>
          </a:xfrm>
        </p:spPr>
        <p:txBody>
          <a:bodyPr/>
          <a:lstStyle/>
          <a:p>
            <a:endParaRPr lang="cs-CZ" sz="5400" dirty="0" smtClean="0"/>
          </a:p>
          <a:p>
            <a:endParaRPr lang="cs-CZ" sz="5400" dirty="0"/>
          </a:p>
          <a:p>
            <a:endParaRPr lang="cs-CZ" sz="5400" dirty="0" smtClean="0"/>
          </a:p>
          <a:p>
            <a:r>
              <a:rPr lang="cs-CZ" sz="5400" dirty="0" smtClean="0"/>
              <a:t>Prostor na dotazy</a:t>
            </a:r>
            <a:endParaRPr lang="cs-CZ" sz="5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8480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1042988" fontAlgn="base">
              <a:spcBef>
                <a:spcPct val="0"/>
              </a:spcBef>
              <a:spcAft>
                <a:spcPct val="0"/>
              </a:spcAft>
            </a:pPr>
            <a:fld id="{52584018-3903-4692-9793-1BEB48609B04}" type="slidenum">
              <a:rPr lang="cs-CZ" smtClean="0">
                <a:latin typeface="Arial" charset="0"/>
                <a:cs typeface="Arial" charset="0"/>
              </a:rPr>
              <a:pPr defTabSz="1042988"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cs-CZ" smtClean="0">
              <a:latin typeface="Arial" charset="0"/>
              <a:cs typeface="Arial" charset="0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180000" y="180000"/>
            <a:ext cx="9145588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 anchor="ctr"/>
          <a:lstStyle/>
          <a:p>
            <a:pPr algn="ctr" defTabSz="914400">
              <a:defRPr/>
            </a:pPr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Děkuji 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za pozornost!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962150" y="5797550"/>
            <a:ext cx="5976938" cy="1157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3038" indent="-173038" algn="ctr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cs-CZ" sz="1200" dirty="0">
                <a:latin typeface="Arial" pitchFamily="34" charset="0"/>
                <a:cs typeface="Arial" pitchFamily="34" charset="0"/>
              </a:rPr>
              <a:t>Komerční banka, a.s.</a:t>
            </a:r>
          </a:p>
          <a:p>
            <a:pPr marL="173038" indent="-173038" algn="ctr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cs-CZ" sz="1200" dirty="0">
                <a:latin typeface="Arial" pitchFamily="34" charset="0"/>
                <a:cs typeface="Arial" pitchFamily="34" charset="0"/>
              </a:rPr>
              <a:t>Specializované obchodní aktivity</a:t>
            </a:r>
          </a:p>
          <a:p>
            <a:pPr marL="173038" indent="-173038" algn="ctr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cs-CZ" sz="1200" dirty="0">
                <a:latin typeface="Arial" pitchFamily="34" charset="0"/>
                <a:cs typeface="Arial" pitchFamily="34" charset="0"/>
              </a:rPr>
              <a:t>Na Příkopě 33, 114 07  Praha 1</a:t>
            </a:r>
          </a:p>
          <a:p>
            <a:pPr marL="173038" indent="-173038" algn="ctr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cs-CZ" sz="1200" dirty="0">
                <a:latin typeface="Arial" pitchFamily="34" charset="0"/>
                <a:cs typeface="Arial" pitchFamily="34" charset="0"/>
              </a:rPr>
              <a:t>www.</a:t>
            </a:r>
            <a:r>
              <a:rPr lang="cs-CZ" sz="1200" dirty="0" err="1">
                <a:latin typeface="Arial" pitchFamily="34" charset="0"/>
                <a:cs typeface="Arial" pitchFamily="34" charset="0"/>
              </a:rPr>
              <a:t>kb.cz</a:t>
            </a:r>
            <a:endParaRPr lang="cs-CZ" sz="12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cs-CZ" dirty="0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 flipV="1">
            <a:off x="738188" y="3779837"/>
            <a:ext cx="4845050" cy="144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pPr marL="173038" indent="-173038" algn="just" defTabSz="914400"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cs-CZ" sz="1700" dirty="0"/>
          </a:p>
        </p:txBody>
      </p:sp>
      <p:sp>
        <p:nvSpPr>
          <p:cNvPr id="9222" name="Rectangle 2"/>
          <p:cNvSpPr>
            <a:spLocks noChangeArrowheads="1"/>
          </p:cNvSpPr>
          <p:nvPr/>
        </p:nvSpPr>
        <p:spPr bwMode="auto">
          <a:xfrm>
            <a:off x="666179" y="2844527"/>
            <a:ext cx="4797615" cy="36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/>
          <a:lstStyle/>
          <a:p>
            <a:r>
              <a:rPr lang="cs-CZ" sz="1800" dirty="0" smtClean="0"/>
              <a:t>René Rohel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sz="1800" b="0" dirty="0" err="1"/>
              <a:t>Acquisition</a:t>
            </a:r>
            <a:r>
              <a:rPr lang="cs-CZ" sz="1800" b="0" dirty="0"/>
              <a:t> Finance </a:t>
            </a:r>
            <a:r>
              <a:rPr lang="cs-CZ" sz="1800" b="0" dirty="0" err="1"/>
              <a:t>Manager</a:t>
            </a:r>
            <a:r>
              <a:rPr lang="cs-CZ" sz="1800" b="0" dirty="0"/>
              <a:t/>
            </a:r>
            <a:br>
              <a:rPr lang="cs-CZ" sz="1800" b="0" dirty="0"/>
            </a:br>
            <a:r>
              <a:rPr lang="cs-CZ" sz="1800" b="0" dirty="0" err="1"/>
              <a:t>Specialized</a:t>
            </a:r>
            <a:r>
              <a:rPr lang="cs-CZ" sz="1800" b="0" dirty="0"/>
              <a:t> </a:t>
            </a:r>
            <a:r>
              <a:rPr lang="cs-CZ" sz="1800" b="0" dirty="0" err="1"/>
              <a:t>Corporate</a:t>
            </a:r>
            <a:r>
              <a:rPr lang="cs-CZ" sz="1800" b="0" dirty="0"/>
              <a:t> Business</a:t>
            </a:r>
            <a:br>
              <a:rPr lang="cs-CZ" sz="1800" b="0" dirty="0"/>
            </a:br>
            <a:r>
              <a:rPr lang="cs-CZ" sz="1800" b="0" dirty="0" err="1"/>
              <a:t>Corporate</a:t>
            </a:r>
            <a:r>
              <a:rPr lang="cs-CZ" sz="1800" b="0" dirty="0"/>
              <a:t> </a:t>
            </a:r>
            <a:r>
              <a:rPr lang="cs-CZ" sz="1800" b="0" dirty="0" err="1"/>
              <a:t>Banking</a:t>
            </a:r>
            <a:endParaRPr lang="cs-CZ" sz="1800" b="0" dirty="0"/>
          </a:p>
          <a:p>
            <a:endParaRPr lang="cs-CZ" sz="1800" dirty="0"/>
          </a:p>
          <a:p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/>
              <a:t>tel:         +420 955 532 </a:t>
            </a:r>
            <a:r>
              <a:rPr lang="cs-CZ" sz="1800" dirty="0" smtClean="0"/>
              <a:t>787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err="1"/>
              <a:t>gsm</a:t>
            </a:r>
            <a:r>
              <a:rPr lang="cs-CZ" sz="1800" dirty="0"/>
              <a:t>:       +420 </a:t>
            </a:r>
            <a:r>
              <a:rPr lang="cs-CZ" sz="1800" dirty="0" smtClean="0"/>
              <a:t>601 152 192</a:t>
            </a: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/>
              <a:t>e-mail:    </a:t>
            </a:r>
            <a:r>
              <a:rPr lang="cs-CZ" sz="1800" u="sng" dirty="0" smtClean="0">
                <a:hlinkClick r:id="rId2"/>
              </a:rPr>
              <a:t>rene_rohel@kb.cz</a:t>
            </a:r>
            <a:r>
              <a:rPr lang="cs-CZ" sz="1800" dirty="0" smtClean="0"/>
              <a:t> </a:t>
            </a:r>
            <a:r>
              <a:rPr lang="cs-CZ" sz="1800" dirty="0"/>
              <a:t/>
            </a:r>
            <a:br>
              <a:rPr lang="cs-CZ" sz="1800" dirty="0"/>
            </a:br>
            <a:endParaRPr lang="cs-CZ" sz="1700" dirty="0"/>
          </a:p>
          <a:p>
            <a:pPr marL="173038" indent="-173038" algn="just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cs-CZ" sz="1700" dirty="0">
              <a:solidFill>
                <a:schemeClr val="accent1"/>
              </a:solidFill>
            </a:endParaRPr>
          </a:p>
          <a:p>
            <a:pPr marL="173038" indent="-173038" algn="just" defTabSz="91440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cs-CZ" sz="17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09" y="1171432"/>
            <a:ext cx="1005791" cy="151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15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Akviziční financování – aktuální trendy v ČR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cs-CZ" u="sng" dirty="0" smtClean="0">
                <a:latin typeface="Arial" charset="0"/>
                <a:cs typeface="Arial" charset="0"/>
              </a:rPr>
              <a:t>Probíhající </a:t>
            </a:r>
            <a:r>
              <a:rPr lang="cs-CZ" u="sng" dirty="0">
                <a:latin typeface="Arial" charset="0"/>
                <a:cs typeface="Arial" charset="0"/>
              </a:rPr>
              <a:t>generační obměna po </a:t>
            </a:r>
            <a:r>
              <a:rPr lang="cs-CZ" u="sng" dirty="0" smtClean="0">
                <a:latin typeface="Arial" charset="0"/>
                <a:cs typeface="Arial" charset="0"/>
              </a:rPr>
              <a:t>téměř 30 </a:t>
            </a:r>
            <a:r>
              <a:rPr lang="cs-CZ" u="sng" dirty="0">
                <a:latin typeface="Arial" charset="0"/>
                <a:cs typeface="Arial" charset="0"/>
              </a:rPr>
              <a:t>letech</a:t>
            </a:r>
            <a:r>
              <a:rPr lang="cs-CZ" dirty="0">
                <a:latin typeface="Arial" charset="0"/>
                <a:cs typeface="Arial" charset="0"/>
              </a:rPr>
              <a:t> </a:t>
            </a:r>
            <a:r>
              <a:rPr lang="cs-CZ" b="0" dirty="0">
                <a:latin typeface="Arial" charset="0"/>
                <a:cs typeface="Arial" charset="0"/>
              </a:rPr>
              <a:t>=&gt; vyšší aktivita ALE často delší doba vyjednávání transakce z důvodu </a:t>
            </a:r>
            <a:r>
              <a:rPr lang="cs-CZ" b="0" dirty="0" smtClean="0">
                <a:latin typeface="Arial" charset="0"/>
                <a:cs typeface="Arial" charset="0"/>
              </a:rPr>
              <a:t>požadavků prodávajícího (kontinuita společnosti, budoucnost zaměstnanců atd.) </a:t>
            </a:r>
            <a:endParaRPr lang="cs-CZ" b="0" u="sng" dirty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</a:pPr>
            <a:r>
              <a:rPr lang="cs-CZ" dirty="0" smtClean="0">
                <a:latin typeface="Arial" charset="0"/>
                <a:cs typeface="Arial" charset="0"/>
              </a:rPr>
              <a:t>Přeskupování </a:t>
            </a:r>
            <a:r>
              <a:rPr lang="cs-CZ" dirty="0">
                <a:latin typeface="Arial" charset="0"/>
                <a:cs typeface="Arial" charset="0"/>
              </a:rPr>
              <a:t>podílů stávajících vlastníků firem</a:t>
            </a:r>
          </a:p>
          <a:p>
            <a:pPr algn="just">
              <a:lnSpc>
                <a:spcPct val="150000"/>
              </a:lnSpc>
            </a:pPr>
            <a:r>
              <a:rPr lang="cs-CZ" dirty="0">
                <a:latin typeface="Arial" charset="0"/>
                <a:cs typeface="Arial" charset="0"/>
              </a:rPr>
              <a:t>Velké množství MBO </a:t>
            </a:r>
            <a:endParaRPr lang="cs-CZ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</a:pPr>
            <a:r>
              <a:rPr lang="cs-CZ" b="0" dirty="0" smtClean="0">
                <a:latin typeface="Arial" charset="0"/>
                <a:cs typeface="Arial" charset="0"/>
              </a:rPr>
              <a:t>V </a:t>
            </a:r>
            <a:r>
              <a:rPr lang="cs-CZ" b="0" dirty="0">
                <a:latin typeface="Arial" charset="0"/>
                <a:cs typeface="Arial" charset="0"/>
              </a:rPr>
              <a:t>posledních letech vznikají nové </a:t>
            </a:r>
            <a:r>
              <a:rPr lang="cs-CZ" dirty="0">
                <a:latin typeface="Arial" charset="0"/>
                <a:cs typeface="Arial" charset="0"/>
              </a:rPr>
              <a:t>investiční fondy</a:t>
            </a:r>
            <a:r>
              <a:rPr lang="cs-CZ" b="0" dirty="0">
                <a:latin typeface="Arial" charset="0"/>
                <a:cs typeface="Arial" charset="0"/>
              </a:rPr>
              <a:t>, které investují prostředky svých klientů do akvizic společností (</a:t>
            </a:r>
            <a:r>
              <a:rPr lang="cs-CZ" b="0" dirty="0" err="1">
                <a:latin typeface="Arial" charset="0"/>
                <a:cs typeface="Arial" charset="0"/>
              </a:rPr>
              <a:t>private</a:t>
            </a:r>
            <a:r>
              <a:rPr lang="cs-CZ" b="0" dirty="0">
                <a:latin typeface="Arial" charset="0"/>
                <a:cs typeface="Arial" charset="0"/>
              </a:rPr>
              <a:t> </a:t>
            </a:r>
            <a:r>
              <a:rPr lang="cs-CZ" b="0" dirty="0" err="1">
                <a:latin typeface="Arial" charset="0"/>
                <a:cs typeface="Arial" charset="0"/>
              </a:rPr>
              <a:t>equity</a:t>
            </a:r>
            <a:r>
              <a:rPr lang="cs-CZ" b="0" dirty="0">
                <a:latin typeface="Arial" charset="0"/>
                <a:cs typeface="Arial" charset="0"/>
              </a:rPr>
              <a:t> fondy, venture </a:t>
            </a:r>
            <a:r>
              <a:rPr lang="cs-CZ" b="0" dirty="0" err="1">
                <a:latin typeface="Arial" charset="0"/>
                <a:cs typeface="Arial" charset="0"/>
              </a:rPr>
              <a:t>capital</a:t>
            </a:r>
            <a:r>
              <a:rPr lang="cs-CZ" b="0" dirty="0">
                <a:latin typeface="Arial" charset="0"/>
                <a:cs typeface="Arial" charset="0"/>
              </a:rPr>
              <a:t> atd</a:t>
            </a:r>
            <a:r>
              <a:rPr lang="cs-CZ" b="0" dirty="0" smtClean="0">
                <a:latin typeface="Arial" charset="0"/>
                <a:cs typeface="Arial" charset="0"/>
              </a:rPr>
              <a:t>.).</a:t>
            </a:r>
          </a:p>
          <a:p>
            <a:pPr algn="just">
              <a:lnSpc>
                <a:spcPct val="150000"/>
              </a:lnSpc>
            </a:pPr>
            <a:endParaRPr lang="cs-CZ" dirty="0">
              <a:latin typeface="Arial" charset="0"/>
              <a:cs typeface="Arial" charset="0"/>
            </a:endParaRPr>
          </a:p>
          <a:p>
            <a:endParaRPr lang="cs-CZ" dirty="0">
              <a:latin typeface="Arial" charset="0"/>
              <a:cs typeface="Arial" charset="0"/>
            </a:endParaRP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9052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360363"/>
            <a:ext cx="8675687" cy="1044004"/>
          </a:xfrm>
        </p:spPr>
        <p:txBody>
          <a:bodyPr/>
          <a:lstStyle/>
          <a:p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Akviziční financování – aktuální trendy v ČR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995" y="1764407"/>
            <a:ext cx="8675687" cy="4896544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cs-CZ" altLang="cs-CZ" dirty="0" smtClean="0"/>
              <a:t>Vyšší prodejní ceny 8-10x EBITDA </a:t>
            </a:r>
          </a:p>
          <a:p>
            <a:pPr algn="just">
              <a:spcAft>
                <a:spcPts val="600"/>
              </a:spcAft>
            </a:pPr>
            <a:r>
              <a:rPr lang="cs-CZ" altLang="cs-CZ" dirty="0" smtClean="0"/>
              <a:t>Agresivnější struktury financování – atypické struktury</a:t>
            </a:r>
          </a:p>
          <a:p>
            <a:pPr algn="just">
              <a:spcAft>
                <a:spcPts val="600"/>
              </a:spcAft>
            </a:pPr>
            <a:r>
              <a:rPr lang="cs-CZ" altLang="cs-CZ" dirty="0" smtClean="0"/>
              <a:t>Objem úvěrů obvykle okolo 1,5-3,5 násobku EBITDA (někdy i 4-5)</a:t>
            </a:r>
          </a:p>
          <a:p>
            <a:pPr algn="just">
              <a:spcAft>
                <a:spcPts val="600"/>
              </a:spcAft>
            </a:pPr>
            <a:r>
              <a:rPr lang="cs-CZ" altLang="cs-CZ" dirty="0" smtClean="0"/>
              <a:t>Podíl vlastních zdrojů obvykle 10-30% z hodnoty transakce </a:t>
            </a:r>
          </a:p>
          <a:p>
            <a:pPr algn="just">
              <a:spcAft>
                <a:spcPts val="600"/>
              </a:spcAft>
            </a:pPr>
            <a:r>
              <a:rPr lang="cs-CZ" altLang="cs-CZ" dirty="0" smtClean="0"/>
              <a:t>Délka úvěru 5 – 7 let (dle odvětví / finanční síle cílové společnosti možno i 10 let nebo </a:t>
            </a:r>
            <a:r>
              <a:rPr lang="cs-CZ" altLang="cs-CZ" dirty="0" err="1" smtClean="0"/>
              <a:t>balloon</a:t>
            </a:r>
            <a:r>
              <a:rPr lang="cs-CZ" altLang="cs-CZ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499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Akviziční financování – aktuální trendy v ČR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Proč je to pro banky zajímavé?</a:t>
            </a:r>
          </a:p>
          <a:p>
            <a:pPr algn="just"/>
            <a:endParaRPr lang="cs-CZ" dirty="0" smtClean="0"/>
          </a:p>
          <a:p>
            <a:pPr lvl="1" algn="just"/>
            <a:r>
              <a:rPr lang="cs-CZ" sz="2000" dirty="0" smtClean="0"/>
              <a:t>posledních 5 let počet akvizičních transakcí výrazně stoupal a tím i příležitost pro banky poskytnout financování</a:t>
            </a:r>
          </a:p>
          <a:p>
            <a:pPr lvl="1" algn="just"/>
            <a:endParaRPr lang="cs-CZ" sz="2000" dirty="0" smtClean="0"/>
          </a:p>
          <a:p>
            <a:pPr lvl="1" algn="just"/>
            <a:r>
              <a:rPr lang="cs-CZ" sz="2000" dirty="0" smtClean="0"/>
              <a:t>velká konkurence v oblasti „standardního“ financování – klesající marže na provozních a investičních úvěrech</a:t>
            </a:r>
          </a:p>
          <a:p>
            <a:pPr lvl="1" algn="just"/>
            <a:endParaRPr lang="cs-CZ" sz="2000" dirty="0" smtClean="0"/>
          </a:p>
          <a:p>
            <a:pPr lvl="1" algn="just"/>
            <a:r>
              <a:rPr lang="cs-CZ" sz="2000" dirty="0" smtClean="0"/>
              <a:t>akviziční financování je chápáno jako financování s vyšší přidanou hodnotou a proto jsou klienti ochotni akceptovat vyšší marže a poplatky</a:t>
            </a:r>
          </a:p>
          <a:p>
            <a:pPr lvl="1" algn="just"/>
            <a:endParaRPr lang="cs-CZ" sz="2000" dirty="0" smtClean="0"/>
          </a:p>
          <a:p>
            <a:pPr lvl="1" algn="just"/>
            <a:r>
              <a:rPr lang="cs-CZ" sz="2000" dirty="0"/>
              <a:t>j</a:t>
            </a:r>
            <a:r>
              <a:rPr lang="cs-CZ" sz="2000" dirty="0" smtClean="0"/>
              <a:t>e to příležitost pro banku získat klienta – při poskytnutí akvizičního financování se počítá s refinancováním stávající úvěrové angažovanosti cílové společnosti</a:t>
            </a:r>
          </a:p>
          <a:p>
            <a:pPr lvl="1" algn="just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848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cs-CZ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cs-CZ" sz="24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pojmy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/>
              <a:t>Target</a:t>
            </a:r>
            <a:r>
              <a:rPr lang="cs-CZ" altLang="cs-CZ" sz="1800" dirty="0"/>
              <a:t>	</a:t>
            </a:r>
            <a:r>
              <a:rPr lang="cs-CZ" altLang="cs-CZ" sz="1800" dirty="0" smtClean="0"/>
              <a:t>cílová  společnost</a:t>
            </a:r>
            <a:r>
              <a:rPr lang="cs-CZ" altLang="cs-CZ" sz="1800" dirty="0"/>
              <a:t>, </a:t>
            </a:r>
            <a:r>
              <a:rPr lang="cs-CZ" altLang="cs-CZ" sz="1800" dirty="0" smtClean="0"/>
              <a:t> akcie  nebo </a:t>
            </a:r>
            <a:r>
              <a:rPr lang="cs-CZ" altLang="cs-CZ" sz="1800" dirty="0"/>
              <a:t>obchodní podíl v níž jsou </a:t>
            </a:r>
            <a:r>
              <a:rPr lang="cs-CZ" altLang="cs-CZ" sz="1800" dirty="0" smtClean="0"/>
              <a:t>		předmětem </a:t>
            </a:r>
            <a:r>
              <a:rPr lang="cs-CZ" altLang="cs-CZ" sz="1800" dirty="0"/>
              <a:t>akvizičního financování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/>
              <a:t>SPV</a:t>
            </a:r>
            <a:r>
              <a:rPr lang="cs-CZ" altLang="cs-CZ" sz="1800" dirty="0"/>
              <a:t>		(</a:t>
            </a:r>
            <a:r>
              <a:rPr lang="cs-CZ" altLang="cs-CZ" sz="1800" dirty="0" err="1"/>
              <a:t>Special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Purpose</a:t>
            </a:r>
            <a:r>
              <a:rPr lang="cs-CZ" altLang="cs-CZ" sz="1800" dirty="0"/>
              <a:t> </a:t>
            </a:r>
            <a:r>
              <a:rPr lang="cs-CZ" altLang="cs-CZ" sz="1800" dirty="0" err="1" smtClean="0"/>
              <a:t>Vehicle</a:t>
            </a:r>
            <a:r>
              <a:rPr lang="cs-CZ" altLang="cs-CZ" sz="1800" dirty="0" smtClean="0"/>
              <a:t>), </a:t>
            </a:r>
            <a:r>
              <a:rPr lang="cs-CZ" altLang="cs-CZ" sz="1800" dirty="0"/>
              <a:t>společnost </a:t>
            </a:r>
            <a:r>
              <a:rPr lang="cs-CZ" altLang="cs-CZ" sz="1800" dirty="0" smtClean="0"/>
              <a:t>účelově   </a:t>
            </a:r>
            <a:r>
              <a:rPr lang="cs-CZ" altLang="cs-CZ" sz="1800" dirty="0"/>
              <a:t>založená </a:t>
            </a:r>
            <a:r>
              <a:rPr lang="cs-CZ" altLang="cs-CZ" sz="1800" dirty="0" smtClean="0"/>
              <a:t> (Dlužník)	</a:t>
            </a:r>
            <a:r>
              <a:rPr lang="cs-CZ" altLang="cs-CZ" sz="1800" dirty="0" err="1" smtClean="0"/>
              <a:t>Parentem</a:t>
            </a:r>
            <a:r>
              <a:rPr lang="cs-CZ" altLang="cs-CZ" sz="1800" dirty="0" smtClean="0"/>
              <a:t>  (</a:t>
            </a:r>
            <a:r>
              <a:rPr lang="cs-CZ" altLang="cs-CZ" sz="1800" dirty="0"/>
              <a:t>viz. dále) za účelem nabytí </a:t>
            </a:r>
            <a:r>
              <a:rPr lang="cs-CZ" altLang="cs-CZ" sz="1800" dirty="0" smtClean="0"/>
              <a:t>obchodního </a:t>
            </a:r>
            <a:r>
              <a:rPr lang="cs-CZ" altLang="cs-CZ" sz="1800" dirty="0"/>
              <a:t>podílu </a:t>
            </a:r>
            <a:r>
              <a:rPr lang="cs-CZ" altLang="cs-CZ" sz="1800" dirty="0" smtClean="0"/>
              <a:t>		nebo </a:t>
            </a:r>
            <a:r>
              <a:rPr lang="cs-CZ" altLang="cs-CZ" sz="1800" dirty="0"/>
              <a:t>akcií v </a:t>
            </a:r>
            <a:r>
              <a:rPr lang="cs-CZ" altLang="cs-CZ" sz="1800" dirty="0" err="1" smtClean="0"/>
              <a:t>Targetu</a:t>
            </a:r>
            <a:endParaRPr lang="cs-CZ" altLang="cs-CZ" sz="1800" dirty="0" smtClean="0"/>
          </a:p>
          <a:p>
            <a:pPr algn="just" eaLnBrk="1" hangingPunct="1">
              <a:lnSpc>
                <a:spcPct val="90000"/>
              </a:lnSpc>
              <a:defRPr/>
            </a:pP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 err="1" smtClean="0"/>
              <a:t>Parent</a:t>
            </a:r>
            <a:r>
              <a:rPr lang="cs-CZ" altLang="cs-CZ" sz="1800" dirty="0"/>
              <a:t>	</a:t>
            </a:r>
            <a:r>
              <a:rPr lang="cs-CZ" altLang="cs-CZ" sz="1800" dirty="0" smtClean="0"/>
              <a:t>společnost, která zakládá SPV za účelem akvizice </a:t>
            </a:r>
            <a:r>
              <a:rPr lang="cs-CZ" altLang="cs-CZ" sz="1800" dirty="0" err="1" smtClean="0"/>
              <a:t>Targetu</a:t>
            </a:r>
            <a:r>
              <a:rPr lang="cs-CZ" altLang="cs-CZ" sz="1800" dirty="0" smtClean="0"/>
              <a:t> (Investor)</a:t>
            </a: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 err="1"/>
              <a:t>Earn</a:t>
            </a:r>
            <a:r>
              <a:rPr lang="cs-CZ" altLang="cs-CZ" sz="1800" u="sng" dirty="0"/>
              <a:t> </a:t>
            </a:r>
            <a:r>
              <a:rPr lang="cs-CZ" altLang="cs-CZ" sz="1800" u="sng" dirty="0" err="1"/>
              <a:t>Out</a:t>
            </a:r>
            <a:r>
              <a:rPr lang="cs-CZ" altLang="cs-CZ" sz="1800" dirty="0"/>
              <a:t>	</a:t>
            </a:r>
            <a:r>
              <a:rPr lang="cs-CZ" altLang="cs-CZ" sz="1800" dirty="0" smtClean="0"/>
              <a:t>doplatek </a:t>
            </a:r>
            <a:r>
              <a:rPr lang="cs-CZ" altLang="cs-CZ" sz="1800" dirty="0"/>
              <a:t>kupní ceny vypočítaný na výkonnosti </a:t>
            </a:r>
            <a:r>
              <a:rPr lang="cs-CZ" altLang="cs-CZ" sz="1800" dirty="0" err="1"/>
              <a:t>Targetu</a:t>
            </a:r>
            <a:endParaRPr lang="cs-CZ" altLang="cs-CZ" sz="1800" dirty="0"/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 err="1"/>
              <a:t>Whitewash</a:t>
            </a:r>
            <a:r>
              <a:rPr lang="cs-CZ" altLang="cs-CZ" sz="1800" dirty="0"/>
              <a:t>	</a:t>
            </a:r>
            <a:r>
              <a:rPr lang="cs-CZ" altLang="cs-CZ" sz="1800" dirty="0" smtClean="0"/>
              <a:t>postup</a:t>
            </a:r>
            <a:r>
              <a:rPr lang="cs-CZ" altLang="cs-CZ" sz="1800" dirty="0"/>
              <a:t>, na základě kterého jsou splněny podmínky finanční 		</a:t>
            </a:r>
            <a:r>
              <a:rPr lang="cs-CZ" altLang="cs-CZ" sz="1800" dirty="0" smtClean="0"/>
              <a:t>asistence</a:t>
            </a:r>
            <a:r>
              <a:rPr lang="cs-CZ" altLang="cs-CZ" sz="1800" dirty="0"/>
              <a:t>	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cs-CZ" altLang="cs-CZ" sz="1800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altLang="cs-CZ" sz="1800" u="sng" dirty="0"/>
              <a:t>SPA</a:t>
            </a:r>
            <a:r>
              <a:rPr lang="cs-CZ" altLang="cs-CZ" sz="1800" dirty="0"/>
              <a:t>		</a:t>
            </a:r>
            <a:r>
              <a:rPr lang="cs-CZ" altLang="cs-CZ" sz="1800" dirty="0" err="1" smtClean="0"/>
              <a:t>Share</a:t>
            </a:r>
            <a:r>
              <a:rPr lang="cs-CZ" altLang="cs-CZ" sz="1800" dirty="0" smtClean="0"/>
              <a:t>    </a:t>
            </a:r>
            <a:r>
              <a:rPr lang="cs-CZ" altLang="cs-CZ" sz="1800" dirty="0" err="1" smtClean="0"/>
              <a:t>Purchase</a:t>
            </a:r>
            <a:r>
              <a:rPr lang="cs-CZ" altLang="cs-CZ" sz="1800" dirty="0" smtClean="0"/>
              <a:t>     </a:t>
            </a:r>
            <a:r>
              <a:rPr lang="cs-CZ" altLang="cs-CZ" sz="1800" dirty="0" err="1" smtClean="0"/>
              <a:t>Agreement</a:t>
            </a:r>
            <a:r>
              <a:rPr lang="cs-CZ" altLang="cs-CZ" sz="1800" dirty="0" smtClean="0"/>
              <a:t>    –   smlouva  o  převodu 		obchodního   podílu   v   </a:t>
            </a:r>
            <a:r>
              <a:rPr lang="cs-CZ" altLang="cs-CZ" sz="1800" dirty="0" err="1" smtClean="0"/>
              <a:t>Targetu</a:t>
            </a:r>
            <a:r>
              <a:rPr lang="cs-CZ" altLang="cs-CZ" sz="1800" dirty="0" smtClean="0"/>
              <a:t>   uzavřená   mezi  SPV  </a:t>
            </a:r>
            <a:r>
              <a:rPr lang="cs-CZ" altLang="cs-CZ" sz="1800" dirty="0"/>
              <a:t>a </a:t>
            </a:r>
            <a:r>
              <a:rPr lang="cs-CZ" altLang="cs-CZ" sz="1800" dirty="0" smtClean="0"/>
              <a:t>		prodávajícím</a:t>
            </a:r>
            <a:endParaRPr lang="cs-CZ" altLang="cs-CZ" sz="18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117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</a:t>
            </a:r>
            <a:r>
              <a:rPr lang="cs-CZ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Základní pojmy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3" indent="-182563" algn="just" defTabSz="1077913" eaLnBrk="1" hangingPunct="1">
              <a:lnSpc>
                <a:spcPct val="90000"/>
              </a:lnSpc>
            </a:pPr>
            <a:r>
              <a:rPr lang="cs-CZ" altLang="cs-CZ" sz="1600" u="sng" dirty="0" err="1"/>
              <a:t>Merger</a:t>
            </a:r>
            <a:r>
              <a:rPr lang="cs-CZ" altLang="cs-CZ" sz="1600" u="sng" dirty="0"/>
              <a:t> / Fúze</a:t>
            </a:r>
            <a:r>
              <a:rPr lang="cs-CZ" altLang="cs-CZ" sz="1600" dirty="0"/>
              <a:t>	</a:t>
            </a:r>
            <a:r>
              <a:rPr lang="cs-CZ" altLang="cs-CZ" sz="1600" dirty="0" smtClean="0"/>
              <a:t>postup  podle  zákona  č</a:t>
            </a:r>
            <a:r>
              <a:rPr lang="cs-CZ" altLang="cs-CZ" sz="1600" dirty="0"/>
              <a:t>. </a:t>
            </a:r>
            <a:r>
              <a:rPr lang="cs-CZ" altLang="cs-CZ" sz="1600" dirty="0" smtClean="0"/>
              <a:t> 125/2008 </a:t>
            </a:r>
            <a:r>
              <a:rPr lang="cs-CZ" altLang="cs-CZ" sz="1600" dirty="0"/>
              <a:t>Sb., o </a:t>
            </a:r>
            <a:r>
              <a:rPr lang="cs-CZ" altLang="cs-CZ" sz="1600" dirty="0" smtClean="0"/>
              <a:t> přeměnách  obchodních 		společností a </a:t>
            </a:r>
            <a:r>
              <a:rPr lang="cs-CZ" altLang="cs-CZ" sz="1600" dirty="0"/>
              <a:t>družstev, na základě kterého se </a:t>
            </a:r>
            <a:r>
              <a:rPr lang="cs-CZ" altLang="cs-CZ" sz="1600" dirty="0" smtClean="0"/>
              <a:t>sloučí </a:t>
            </a:r>
            <a:r>
              <a:rPr lang="cs-CZ" altLang="cs-CZ" sz="1600" dirty="0"/>
              <a:t>nebo spojí dvě </a:t>
            </a:r>
            <a:r>
              <a:rPr lang="cs-CZ" altLang="cs-CZ" sz="1600" dirty="0" smtClean="0"/>
              <a:t>		nebo </a:t>
            </a:r>
            <a:r>
              <a:rPr lang="cs-CZ" altLang="cs-CZ" sz="1600" dirty="0"/>
              <a:t>více společností do jedné nebo </a:t>
            </a:r>
            <a:r>
              <a:rPr lang="cs-CZ" altLang="cs-CZ" sz="1600" dirty="0" smtClean="0"/>
              <a:t>více </a:t>
            </a:r>
            <a:r>
              <a:rPr lang="cs-CZ" altLang="cs-CZ" sz="1600" dirty="0"/>
              <a:t>dalších společností</a:t>
            </a:r>
          </a:p>
          <a:p>
            <a:pPr algn="just" defTabSz="1077913" eaLnBrk="1" hangingPunct="1">
              <a:lnSpc>
                <a:spcPct val="90000"/>
              </a:lnSpc>
            </a:pPr>
            <a:endParaRPr lang="cs-CZ" altLang="cs-CZ" sz="1600" dirty="0"/>
          </a:p>
          <a:p>
            <a:pPr marL="182563" indent="-182563" algn="just" defTabSz="1077913" eaLnBrk="1" hangingPunct="1">
              <a:lnSpc>
                <a:spcPct val="90000"/>
              </a:lnSpc>
            </a:pPr>
            <a:r>
              <a:rPr lang="cs-CZ" altLang="cs-CZ" sz="1600" u="sng" dirty="0"/>
              <a:t>Fúze sloučením</a:t>
            </a:r>
            <a:r>
              <a:rPr lang="cs-CZ" altLang="cs-CZ" sz="1600" dirty="0"/>
              <a:t>	</a:t>
            </a:r>
            <a:r>
              <a:rPr lang="cs-CZ" altLang="cs-CZ" sz="1600" dirty="0" smtClean="0"/>
              <a:t>dochází k	zániku  některé  z </a:t>
            </a:r>
            <a:r>
              <a:rPr lang="cs-CZ" altLang="cs-CZ" sz="1600" dirty="0"/>
              <a:t>fúzujících společností, přičemž </a:t>
            </a:r>
            <a:r>
              <a:rPr lang="cs-CZ" altLang="cs-CZ" sz="1600" dirty="0" smtClean="0"/>
              <a:t>jmění 		této zanikající společnosti </a:t>
            </a:r>
            <a:r>
              <a:rPr lang="cs-CZ" altLang="cs-CZ" sz="1600" dirty="0"/>
              <a:t>přechází na </a:t>
            </a:r>
            <a:r>
              <a:rPr lang="cs-CZ" altLang="cs-CZ" sz="1600" dirty="0" smtClean="0"/>
              <a:t>nástupnickou společnost</a:t>
            </a:r>
            <a:endParaRPr lang="cs-CZ" altLang="cs-CZ" sz="1600" dirty="0"/>
          </a:p>
          <a:p>
            <a:pPr algn="just" defTabSz="1077913" eaLnBrk="1" hangingPunct="1">
              <a:lnSpc>
                <a:spcPct val="90000"/>
              </a:lnSpc>
            </a:pPr>
            <a:endParaRPr lang="cs-CZ" altLang="cs-CZ" sz="1600" dirty="0"/>
          </a:p>
          <a:p>
            <a:pPr marL="182563" indent="-182563" algn="just" defTabSz="1077913" eaLnBrk="1" hangingPunct="1">
              <a:lnSpc>
                <a:spcPct val="90000"/>
              </a:lnSpc>
            </a:pPr>
            <a:r>
              <a:rPr lang="cs-CZ" altLang="cs-CZ" sz="1600" u="sng" dirty="0" err="1"/>
              <a:t>Upstream</a:t>
            </a:r>
            <a:r>
              <a:rPr lang="cs-CZ" altLang="cs-CZ" sz="1600" u="sng" dirty="0"/>
              <a:t> </a:t>
            </a:r>
            <a:r>
              <a:rPr lang="cs-CZ" altLang="cs-CZ" sz="1600" u="sng" dirty="0" err="1"/>
              <a:t>merger</a:t>
            </a:r>
            <a:r>
              <a:rPr lang="cs-CZ" altLang="cs-CZ" sz="1600" dirty="0"/>
              <a:t>	</a:t>
            </a:r>
            <a:r>
              <a:rPr lang="cs-CZ" altLang="cs-CZ" sz="1600" dirty="0" smtClean="0"/>
              <a:t>fúze  sloučením</a:t>
            </a:r>
            <a:r>
              <a:rPr lang="cs-CZ" altLang="cs-CZ" sz="1600" dirty="0"/>
              <a:t>, </a:t>
            </a:r>
            <a:r>
              <a:rPr lang="cs-CZ" altLang="cs-CZ" sz="1600" dirty="0" smtClean="0"/>
              <a:t> při </a:t>
            </a:r>
            <a:r>
              <a:rPr lang="cs-CZ" altLang="cs-CZ" sz="1600" dirty="0"/>
              <a:t>které  </a:t>
            </a:r>
            <a:r>
              <a:rPr lang="cs-CZ" altLang="cs-CZ" sz="1600" dirty="0" smtClean="0"/>
              <a:t>Target </a:t>
            </a:r>
            <a:r>
              <a:rPr lang="cs-CZ" altLang="cs-CZ" sz="1600" dirty="0"/>
              <a:t>a SPV fúzují a ze které </a:t>
            </a:r>
            <a:r>
              <a:rPr lang="cs-CZ" altLang="cs-CZ" sz="1600" dirty="0" smtClean="0"/>
              <a:t>vystupuje 		jako  nástupnická </a:t>
            </a:r>
            <a:r>
              <a:rPr lang="cs-CZ" altLang="cs-CZ" sz="1600" dirty="0"/>
              <a:t>společnost pouze SPV jmění </a:t>
            </a:r>
            <a:r>
              <a:rPr lang="cs-CZ" altLang="cs-CZ" sz="1600" dirty="0" err="1" smtClean="0"/>
              <a:t>Targetu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(tj. veškerá </a:t>
            </a:r>
            <a:r>
              <a:rPr lang="cs-CZ" altLang="cs-CZ" sz="1600" dirty="0" smtClean="0"/>
              <a:t>		práva </a:t>
            </a:r>
            <a:r>
              <a:rPr lang="cs-CZ" altLang="cs-CZ" sz="1600" dirty="0"/>
              <a:t>a povinnosti </a:t>
            </a:r>
            <a:r>
              <a:rPr lang="cs-CZ" altLang="cs-CZ" sz="1600" dirty="0" err="1"/>
              <a:t>Targetu</a:t>
            </a:r>
            <a:r>
              <a:rPr lang="cs-CZ" altLang="cs-CZ" sz="1600" dirty="0"/>
              <a:t>) přechází </a:t>
            </a:r>
            <a:r>
              <a:rPr lang="cs-CZ" altLang="cs-CZ" sz="1600" dirty="0" smtClean="0"/>
              <a:t>na SPV</a:t>
            </a:r>
            <a:endParaRPr lang="cs-CZ" altLang="cs-CZ" sz="1600" dirty="0"/>
          </a:p>
          <a:p>
            <a:pPr algn="just" defTabSz="1077913" eaLnBrk="1" hangingPunct="1">
              <a:lnSpc>
                <a:spcPct val="90000"/>
              </a:lnSpc>
            </a:pPr>
            <a:endParaRPr lang="cs-CZ" altLang="cs-CZ" sz="1600" dirty="0"/>
          </a:p>
          <a:p>
            <a:pPr marL="182563" indent="-182563" algn="just" defTabSz="1077913" eaLnBrk="1" hangingPunct="1">
              <a:lnSpc>
                <a:spcPct val="90000"/>
              </a:lnSpc>
            </a:pPr>
            <a:r>
              <a:rPr lang="cs-CZ" altLang="cs-CZ" sz="1600" u="sng" dirty="0" err="1"/>
              <a:t>Downstream</a:t>
            </a:r>
            <a:r>
              <a:rPr lang="cs-CZ" altLang="cs-CZ" sz="1600" u="sng" dirty="0"/>
              <a:t> </a:t>
            </a:r>
            <a:r>
              <a:rPr lang="cs-CZ" altLang="cs-CZ" sz="1600" u="sng" dirty="0" err="1" smtClean="0"/>
              <a:t>merger</a:t>
            </a:r>
            <a:r>
              <a:rPr lang="cs-CZ" altLang="cs-CZ" sz="1600" dirty="0"/>
              <a:t> </a:t>
            </a:r>
            <a:r>
              <a:rPr lang="cs-CZ" altLang="cs-CZ" sz="1600" dirty="0" smtClean="0"/>
              <a:t>fúze  </a:t>
            </a:r>
            <a:r>
              <a:rPr lang="cs-CZ" altLang="cs-CZ" sz="1600" dirty="0"/>
              <a:t>sloučením, </a:t>
            </a:r>
            <a:r>
              <a:rPr lang="cs-CZ" altLang="cs-CZ" sz="1600" dirty="0" smtClean="0"/>
              <a:t> při </a:t>
            </a:r>
            <a:r>
              <a:rPr lang="cs-CZ" altLang="cs-CZ" sz="1600" dirty="0"/>
              <a:t>které Target a SPV fúzují a ze které </a:t>
            </a:r>
            <a:r>
              <a:rPr lang="cs-CZ" altLang="cs-CZ" sz="1600" dirty="0" smtClean="0"/>
              <a:t>vystupuje 		jako  nástupnická  </a:t>
            </a:r>
            <a:r>
              <a:rPr lang="cs-CZ" altLang="cs-CZ" sz="1600" dirty="0"/>
              <a:t>společnost </a:t>
            </a:r>
            <a:r>
              <a:rPr lang="cs-CZ" altLang="cs-CZ" sz="1600" dirty="0" smtClean="0"/>
              <a:t> pouze </a:t>
            </a:r>
            <a:r>
              <a:rPr lang="cs-CZ" altLang="cs-CZ" sz="1600" dirty="0"/>
              <a:t>Target jmění </a:t>
            </a:r>
            <a:r>
              <a:rPr lang="cs-CZ" altLang="cs-CZ" sz="1600" dirty="0" smtClean="0"/>
              <a:t>SPV </a:t>
            </a:r>
            <a:r>
              <a:rPr lang="cs-CZ" altLang="cs-CZ" sz="1600" dirty="0"/>
              <a:t>(tj. veškerá </a:t>
            </a:r>
            <a:r>
              <a:rPr lang="cs-CZ" altLang="cs-CZ" sz="1600" dirty="0" smtClean="0"/>
              <a:t>		práva </a:t>
            </a:r>
            <a:r>
              <a:rPr lang="cs-CZ" altLang="cs-CZ" sz="1600" dirty="0"/>
              <a:t>a povinnosti SPV) přechází na Target</a:t>
            </a:r>
          </a:p>
          <a:p>
            <a:pPr algn="just" defTabSz="1077913" eaLnBrk="1" hangingPunct="1">
              <a:lnSpc>
                <a:spcPct val="90000"/>
              </a:lnSpc>
            </a:pPr>
            <a:endParaRPr lang="cs-CZ" altLang="cs-CZ" sz="1600" dirty="0"/>
          </a:p>
          <a:p>
            <a:pPr marL="182563" indent="-182563" algn="just" defTabSz="1077913" eaLnBrk="1" hangingPunct="1">
              <a:lnSpc>
                <a:spcPct val="90000"/>
              </a:lnSpc>
            </a:pPr>
            <a:r>
              <a:rPr lang="cs-CZ" altLang="cs-CZ" sz="1600" u="sng" dirty="0"/>
              <a:t>Závod</a:t>
            </a:r>
            <a:r>
              <a:rPr lang="cs-CZ" altLang="cs-CZ" sz="1600" dirty="0"/>
              <a:t>		organizovaný soubor jmění, který podnikatel vytvořil a který </a:t>
            </a:r>
            <a:r>
              <a:rPr lang="cs-CZ" altLang="cs-CZ" sz="1600" dirty="0" smtClean="0"/>
              <a:t>z jeho 		vůle </a:t>
            </a:r>
            <a:r>
              <a:rPr lang="cs-CZ" altLang="cs-CZ" sz="1600" dirty="0"/>
              <a:t>slouží k provozování jeho činnosti. Má se za to, </a:t>
            </a:r>
            <a:r>
              <a:rPr lang="cs-CZ" altLang="cs-CZ" sz="1600" dirty="0" smtClean="0"/>
              <a:t>že</a:t>
            </a:r>
            <a:r>
              <a:rPr lang="cs-CZ" altLang="cs-CZ" sz="1600" dirty="0"/>
              <a:t>	závod tvoří </a:t>
            </a:r>
            <a:r>
              <a:rPr lang="cs-CZ" altLang="cs-CZ" sz="1600" dirty="0" smtClean="0"/>
              <a:t>		vše</a:t>
            </a:r>
            <a:r>
              <a:rPr lang="cs-CZ" altLang="cs-CZ" sz="1600" dirty="0"/>
              <a:t>, co zpravidla slouží k jeho provozu</a:t>
            </a:r>
            <a:r>
              <a:rPr lang="cs-CZ" altLang="cs-CZ" sz="1600" dirty="0" smtClean="0"/>
              <a:t>.</a:t>
            </a:r>
            <a:endParaRPr lang="cs-CZ" altLang="cs-CZ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539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Přehled základních typů struktur</a:t>
            </a:r>
            <a:endParaRPr lang="cs-CZ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949" y="1439863"/>
            <a:ext cx="8675687" cy="54944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altLang="cs-CZ" sz="1600" dirty="0"/>
              <a:t>Při akvizicích lze rozlišit dva základní postupy, a to akvizici podílu v korporaci a akvizici závodu (dříve nazývaného „podnik“)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1600" dirty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600" dirty="0"/>
              <a:t>Základní rozdíl je v tom, že nákupem podílu v korporaci se společník/akcionář stává vlastníkem dané společnosti, ale při nákupu závodu kupuje „jen“ soubor majetku, pohledávek a závazků původní společnosti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1600" dirty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600" dirty="0"/>
              <a:t>Obecně převládá nákup podílů v korporaci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1600" dirty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600" dirty="0"/>
              <a:t>Nákup závodu se používá jen v případech, kdy nákup podílu není možný (např. když jde o závod fyzické osoby </a:t>
            </a:r>
            <a:r>
              <a:rPr lang="cs-CZ" altLang="cs-CZ" sz="1600" dirty="0" smtClean="0"/>
              <a:t>podnikatele) </a:t>
            </a:r>
            <a:r>
              <a:rPr lang="cs-CZ" altLang="cs-CZ" sz="1600" dirty="0"/>
              <a:t>nebo praktický (možné daňové </a:t>
            </a:r>
            <a:r>
              <a:rPr lang="cs-CZ" altLang="cs-CZ" sz="1600" dirty="0" smtClean="0"/>
              <a:t>důsledky apod</a:t>
            </a:r>
            <a:r>
              <a:rPr lang="cs-CZ" altLang="cs-CZ" sz="1600" dirty="0"/>
              <a:t>.).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1600" dirty="0" smtClean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600" dirty="0" smtClean="0"/>
              <a:t>Výhodou </a:t>
            </a:r>
            <a:r>
              <a:rPr lang="cs-CZ" altLang="cs-CZ" sz="1600" dirty="0"/>
              <a:t>nákupu závodu je i převod dluhů (např. </a:t>
            </a:r>
            <a:r>
              <a:rPr lang="cs-CZ" altLang="cs-CZ" sz="1600" dirty="0" smtClean="0"/>
              <a:t>úvěrové </a:t>
            </a:r>
            <a:r>
              <a:rPr lang="cs-CZ" altLang="cs-CZ" sz="1600" dirty="0"/>
              <a:t>smlouvy), které jsou součástí </a:t>
            </a:r>
            <a:r>
              <a:rPr lang="cs-CZ" altLang="cs-CZ" sz="1600" dirty="0" smtClean="0"/>
              <a:t>závodu. K </a:t>
            </a:r>
            <a:r>
              <a:rPr lang="cs-CZ" sz="1600" dirty="0" smtClean="0"/>
              <a:t>převzetí </a:t>
            </a:r>
            <a:r>
              <a:rPr lang="cs-CZ" sz="1600" dirty="0"/>
              <a:t>dluhu kupujícím není vyžadován souhlas věřitele, avšak absence souhlasu zakládá ručení prodávajícího. V případě zhoršení dobytnosti pohledávky v důsledku prodeje závodu se může věřitel domáhat neúčinnosti převodu</a:t>
            </a:r>
            <a:r>
              <a:rPr lang="cs-CZ" sz="1600" dirty="0" smtClean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cs-CZ" sz="1600" dirty="0" smtClean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600" dirty="0" smtClean="0"/>
              <a:t>Při převodu závodu kupující přebírá pouze dluhy, které jsou uvedeny v SPA, ostatní případné dluhy zůstávají ve společnosti.</a:t>
            </a:r>
            <a:endParaRPr lang="fr-FR" altLang="cs-CZ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92582C-1321-4FA7-B0A7-02E8A270A60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388127"/>
      </p:ext>
    </p:extLst>
  </p:cSld>
  <p:clrMapOvr>
    <a:masterClrMapping/>
  </p:clrMapOvr>
</p:sld>
</file>

<file path=ppt/theme/theme1.xml><?xml version="1.0" encoding="utf-8"?>
<a:theme xmlns:a="http://schemas.openxmlformats.org/drawingml/2006/main" name="KB_prezentace_FINAL">
  <a:themeElements>
    <a:clrScheme name="KB_prezentac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9999"/>
      </a:accent1>
      <a:accent2>
        <a:srgbClr val="CC0033"/>
      </a:accent2>
      <a:accent3>
        <a:srgbClr val="FFFFFF"/>
      </a:accent3>
      <a:accent4>
        <a:srgbClr val="000000"/>
      </a:accent4>
      <a:accent5>
        <a:srgbClr val="CACACA"/>
      </a:accent5>
      <a:accent6>
        <a:srgbClr val="B9002D"/>
      </a:accent6>
      <a:hlink>
        <a:srgbClr val="7B902E"/>
      </a:hlink>
      <a:folHlink>
        <a:srgbClr val="9F766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B_prezentac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9999"/>
        </a:accent1>
        <a:accent2>
          <a:srgbClr val="CC0033"/>
        </a:accent2>
        <a:accent3>
          <a:srgbClr val="FFFFFF"/>
        </a:accent3>
        <a:accent4>
          <a:srgbClr val="000000"/>
        </a:accent4>
        <a:accent5>
          <a:srgbClr val="CACACA"/>
        </a:accent5>
        <a:accent6>
          <a:srgbClr val="B9002D"/>
        </a:accent6>
        <a:hlink>
          <a:srgbClr val="7B902E"/>
        </a:hlink>
        <a:folHlink>
          <a:srgbClr val="9F76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KB_prezentace_FINAL</Template>
  <TotalTime>13244</TotalTime>
  <Words>2387</Words>
  <Application>Microsoft Office PowerPoint</Application>
  <PresentationFormat>Vlastní</PresentationFormat>
  <Paragraphs>499</Paragraphs>
  <Slides>36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1" baseType="lpstr">
      <vt:lpstr>Arial</vt:lpstr>
      <vt:lpstr>Calibri</vt:lpstr>
      <vt:lpstr>Times New Roman</vt:lpstr>
      <vt:lpstr>Wingdings</vt:lpstr>
      <vt:lpstr>KB_prezentace_FINAL</vt:lpstr>
      <vt:lpstr> AKVIZIČNÍ FINANCOVÁNÍ</vt:lpstr>
      <vt:lpstr>PROGRAM</vt:lpstr>
      <vt:lpstr>I. Akviziční financování – aktuální trendy v ČR</vt:lpstr>
      <vt:lpstr>I. Akviziční financování – aktuální trendy v ČR</vt:lpstr>
      <vt:lpstr>I. Akviziční financování – aktuální trendy v ČR</vt:lpstr>
      <vt:lpstr>I. Akviziční financování – aktuální trendy v ČR</vt:lpstr>
      <vt:lpstr>II. Základní pojmy</vt:lpstr>
      <vt:lpstr>II. Základní pojmy</vt:lpstr>
      <vt:lpstr>III. Přehled základních typů struktur</vt:lpstr>
      <vt:lpstr>Prezentace aplikace PowerPoint</vt:lpstr>
      <vt:lpstr>Prezentace aplikace PowerPoint</vt:lpstr>
      <vt:lpstr>Prezentace aplikace PowerPoint</vt:lpstr>
      <vt:lpstr>Prezentace aplikace PowerPoint</vt:lpstr>
      <vt:lpstr>IV. Finanční asistence - Whitewash procedura</vt:lpstr>
      <vt:lpstr>IV. Finanční asistence - Whitewash procedura</vt:lpstr>
      <vt:lpstr>V. Daně v procesu akvizičního financování </vt:lpstr>
      <vt:lpstr>VI. Akviziční financování v segmentu CORP v KB</vt:lpstr>
      <vt:lpstr>VII. Standardy akvizičního financování v KB</vt:lpstr>
      <vt:lpstr>VIII. Jak získat akviziční úvěr v KB</vt:lpstr>
      <vt:lpstr>Prezentace aplikace PowerPoint</vt:lpstr>
      <vt:lpstr>Příklad 1:</vt:lpstr>
      <vt:lpstr>Příklad 1: (využití provozního financování k profinancování části kupní ceny)</vt:lpstr>
      <vt:lpstr>Prezentace aplikace PowerPoint</vt:lpstr>
      <vt:lpstr>Prezentace aplikace PowerPoint</vt:lpstr>
      <vt:lpstr>Prezentace aplikace PowerPoint</vt:lpstr>
      <vt:lpstr>Příklad 1: Shrnutí </vt:lpstr>
      <vt:lpstr>Příklad 2 – (Přeskupení obchodního podílu) </vt:lpstr>
      <vt:lpstr>Příklad 2 – (Přeskupení obchodního podílu) </vt:lpstr>
      <vt:lpstr>Příklad 2 – (Přeskupení obchodního podílu) </vt:lpstr>
      <vt:lpstr>Příklad 2 – (Přeskupení obchodního podílu) </vt:lpstr>
      <vt:lpstr>Příklad 3:</vt:lpstr>
      <vt:lpstr>Prezentace aplikace PowerPoint</vt:lpstr>
      <vt:lpstr>Příklad 4:</vt:lpstr>
      <vt:lpstr>Prezentace aplikace PowerPoint</vt:lpstr>
      <vt:lpstr>      </vt:lpstr>
      <vt:lpstr>Prezentace aplikace PowerPoint</vt:lpstr>
    </vt:vector>
  </TitlesOfParts>
  <Company>Komerční banka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René Rohel</dc:creator>
  <cp:lastModifiedBy>Pokorná Martina</cp:lastModifiedBy>
  <cp:revision>1054</cp:revision>
  <cp:lastPrinted>2018-11-21T14:01:07Z</cp:lastPrinted>
  <dcterms:created xsi:type="dcterms:W3CDTF">2012-05-25T13:47:45Z</dcterms:created>
  <dcterms:modified xsi:type="dcterms:W3CDTF">2018-11-28T11:43:45Z</dcterms:modified>
</cp:coreProperties>
</file>