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688B-1C91-4BBE-A50E-8AE2B8ACB5C3}" type="datetimeFigureOut">
              <a:rPr lang="cs-CZ"/>
              <a:pPr>
                <a:defRPr/>
              </a:pPr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FB29B-AA7E-4974-9441-C519360FA1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C0624-9BD2-40D1-BD1C-D250BB6F0263}" type="datetimeFigureOut">
              <a:rPr lang="cs-CZ"/>
              <a:pPr>
                <a:defRPr/>
              </a:pPr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85E83-E53D-4A3C-8AC4-D2BA67D68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FCB5B-2FDD-420B-9DF2-C0F78A0397EA}" type="datetimeFigureOut">
              <a:rPr lang="cs-CZ"/>
              <a:pPr>
                <a:defRPr/>
              </a:pPr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21B0C-08FA-4435-9D80-7F9B0FADBD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DE82C-2D80-4C2D-BB33-2B2D628EE87C}" type="datetimeFigureOut">
              <a:rPr lang="cs-CZ"/>
              <a:pPr>
                <a:defRPr/>
              </a:pPr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EB258-EEAD-4B61-B48E-64442E8B62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0C386-4085-496C-A23B-AFA9C3657E8F}" type="datetimeFigureOut">
              <a:rPr lang="cs-CZ"/>
              <a:pPr>
                <a:defRPr/>
              </a:pPr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318E7-AAF2-474F-BFB8-70A11ABAAD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7151F-9A43-430B-AD69-1D5E7B083AA2}" type="datetimeFigureOut">
              <a:rPr lang="cs-CZ"/>
              <a:pPr>
                <a:defRPr/>
              </a:pPr>
              <a:t>13.9.2018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9D8B3-1096-40F7-930B-F642CE25A2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9CFF6-FF39-49E6-BA11-8DB124D87AE0}" type="datetimeFigureOut">
              <a:rPr lang="cs-CZ"/>
              <a:pPr>
                <a:defRPr/>
              </a:pPr>
              <a:t>13.9.2018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DEE37-42E7-4E07-873B-8D2F713358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6A76C-DCF7-4071-B340-70FBF398B8DE}" type="datetimeFigureOut">
              <a:rPr lang="cs-CZ"/>
              <a:pPr>
                <a:defRPr/>
              </a:pPr>
              <a:t>13.9.2018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31070-2BFA-4E72-9876-0B3D771C6D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77BF8-66B7-4232-8A67-59A5684DFE71}" type="datetimeFigureOut">
              <a:rPr lang="cs-CZ"/>
              <a:pPr>
                <a:defRPr/>
              </a:pPr>
              <a:t>13.9.2018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6C14C-4123-4EA1-A4BE-8DE37580E2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0AC6-EF9E-4685-9A65-DAC42A9EC1F5}" type="datetimeFigureOut">
              <a:rPr lang="cs-CZ"/>
              <a:pPr>
                <a:defRPr/>
              </a:pPr>
              <a:t>13.9.2018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BCCA9-D158-48CF-9407-DAE1C2F343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9D2ED-5496-4BD8-B10A-616316ADC29D}" type="datetimeFigureOut">
              <a:rPr lang="cs-CZ"/>
              <a:pPr>
                <a:defRPr/>
              </a:pPr>
              <a:t>13.9.2018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61D7A-BFF6-4C30-80B2-7AD31E6C8E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BBFB37-C361-4F71-85FA-8FFD2FB4AB37}" type="datetimeFigureOut">
              <a:rPr lang="cs-CZ"/>
              <a:pPr>
                <a:defRPr/>
              </a:pPr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3ED664-1561-4CE4-8C3E-B2DB902D18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85800" y="1125538"/>
            <a:ext cx="7772400" cy="2447925"/>
          </a:xfrm>
        </p:spPr>
        <p:txBody>
          <a:bodyPr/>
          <a:lstStyle/>
          <a:p>
            <a:pPr eaLnBrk="1" hangingPunct="1"/>
            <a:r>
              <a:rPr lang="cs-CZ" sz="4000" smtClean="0"/>
              <a:t>P2 Vstupní data FA</a:t>
            </a:r>
            <a:r>
              <a:rPr lang="cs-CZ" sz="4000" dirty="0" smtClean="0"/>
              <a:t>. </a:t>
            </a:r>
            <a:br>
              <a:rPr lang="cs-CZ" sz="4000" dirty="0" smtClean="0"/>
            </a:br>
            <a:r>
              <a:rPr lang="cs-CZ" sz="4000" dirty="0" smtClean="0"/>
              <a:t>Základní hodnocení </a:t>
            </a:r>
            <a:r>
              <a:rPr lang="cs-CZ" sz="4000" dirty="0" smtClean="0">
                <a:latin typeface="Arial" charset="0"/>
              </a:rPr>
              <a:t>- </a:t>
            </a:r>
            <a:r>
              <a:rPr lang="cs-CZ" sz="4000" dirty="0" smtClean="0"/>
              <a:t>rentabilit</a:t>
            </a:r>
            <a:r>
              <a:rPr lang="cs-CZ" sz="4000" dirty="0" smtClean="0">
                <a:latin typeface="Arial" charset="0"/>
              </a:rPr>
              <a:t>a</a:t>
            </a:r>
            <a:r>
              <a:rPr lang="cs-CZ" sz="4000" dirty="0" smtClean="0"/>
              <a:t> </a:t>
            </a:r>
            <a:r>
              <a:rPr lang="cs-CZ" sz="4000" dirty="0" smtClean="0">
                <a:latin typeface="Arial" charset="0"/>
              </a:rPr>
              <a:t/>
            </a:r>
            <a:br>
              <a:rPr lang="cs-CZ" sz="4000" dirty="0" smtClean="0">
                <a:latin typeface="Arial" charset="0"/>
              </a:rPr>
            </a:br>
            <a:r>
              <a:rPr lang="cs-CZ" sz="3600" dirty="0" smtClean="0">
                <a:latin typeface="Arial" charset="0"/>
              </a:rPr>
              <a:t>(</a:t>
            </a:r>
            <a:r>
              <a:rPr lang="cs-CZ" sz="3200" dirty="0" smtClean="0">
                <a:latin typeface="Arial" charset="0"/>
              </a:rPr>
              <a:t>vč. </a:t>
            </a:r>
            <a:r>
              <a:rPr lang="cs-CZ" sz="3600" dirty="0" smtClean="0"/>
              <a:t>metodik</a:t>
            </a:r>
            <a:r>
              <a:rPr lang="cs-CZ" sz="3600" dirty="0" smtClean="0">
                <a:latin typeface="Arial" charset="0"/>
              </a:rPr>
              <a:t>y</a:t>
            </a:r>
            <a:r>
              <a:rPr lang="cs-CZ" sz="4000" dirty="0" smtClean="0"/>
              <a:t> DuPont).</a:t>
            </a:r>
            <a:br>
              <a:rPr lang="cs-CZ" sz="4000" dirty="0" smtClean="0"/>
            </a:br>
            <a:endParaRPr lang="cs-CZ" sz="4000" dirty="0" smtClean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>
                <a:solidFill>
                  <a:srgbClr val="898989"/>
                </a:solidFill>
              </a:rPr>
              <a:t>Kapitoly „zeleného“ i „třešňového“ vydání:</a:t>
            </a:r>
          </a:p>
          <a:p>
            <a:pPr eaLnBrk="1" hangingPunct="1"/>
            <a:r>
              <a:rPr lang="cs-CZ" dirty="0" smtClean="0">
                <a:solidFill>
                  <a:srgbClr val="898989"/>
                </a:solidFill>
              </a:rPr>
              <a:t>1, 4, 6 a 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sz="2800" b="1" smtClean="0"/>
              <a:t>2.2 Rentabilita, vč. rozkladu DuPont (kap. 6 a 11)</a:t>
            </a:r>
          </a:p>
        </p:txBody>
      </p:sp>
      <p:sp>
        <p:nvSpPr>
          <p:cNvPr id="24584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smtClean="0"/>
              <a:t>Obvykle je uvažována triáda rentabilit:</a:t>
            </a:r>
          </a:p>
          <a:p>
            <a:pPr>
              <a:buFont typeface="Arial" charset="0"/>
              <a:buNone/>
            </a:pPr>
            <a:r>
              <a:rPr lang="cs-CZ" sz="2400" smtClean="0"/>
              <a:t>b) </a:t>
            </a:r>
            <a:r>
              <a:rPr lang="cs-CZ" sz="2400" u="sng" smtClean="0"/>
              <a:t>ROA (Return on Assets), </a:t>
            </a:r>
          </a:p>
          <a:p>
            <a:pPr>
              <a:buFont typeface="Arial" charset="0"/>
              <a:buNone/>
            </a:pPr>
            <a:endParaRPr lang="cs-CZ" sz="2400" u="sng" smtClean="0"/>
          </a:p>
          <a:p>
            <a:pPr>
              <a:buFont typeface="Arial" charset="0"/>
              <a:buNone/>
            </a:pPr>
            <a:endParaRPr lang="cs-CZ" sz="2400" u="sng" smtClean="0"/>
          </a:p>
          <a:p>
            <a:pPr>
              <a:buFont typeface="Arial" charset="0"/>
              <a:buNone/>
            </a:pPr>
            <a:r>
              <a:rPr lang="cs-CZ" sz="2400" smtClean="0"/>
              <a:t>c) </a:t>
            </a:r>
            <a:r>
              <a:rPr lang="cs-CZ" sz="2400" u="sng" smtClean="0"/>
              <a:t>ROE (Return on Equity</a:t>
            </a:r>
            <a:r>
              <a:rPr lang="cs-CZ" sz="2400" smtClean="0"/>
              <a:t>), též RVK–rentabilita vlastního kapitálu) a </a:t>
            </a:r>
          </a:p>
          <a:p>
            <a:pPr>
              <a:buFont typeface="Arial" charset="0"/>
              <a:buNone/>
            </a:pPr>
            <a:endParaRPr lang="cs-CZ" sz="2400" smtClean="0"/>
          </a:p>
          <a:p>
            <a:pPr>
              <a:buFont typeface="Arial" charset="0"/>
              <a:buNone/>
            </a:pPr>
            <a:endParaRPr lang="cs-CZ" sz="2400" smtClean="0"/>
          </a:p>
          <a:p>
            <a:pPr>
              <a:buFont typeface="Arial" charset="0"/>
              <a:buNone/>
            </a:pPr>
            <a:r>
              <a:rPr lang="cs-CZ" sz="2400" smtClean="0"/>
              <a:t>d) </a:t>
            </a:r>
            <a:r>
              <a:rPr lang="cs-CZ" sz="2400" u="sng" smtClean="0"/>
              <a:t>ROS (Return on Sales)</a:t>
            </a:r>
          </a:p>
          <a:p>
            <a:pPr>
              <a:buFont typeface="Arial" charset="0"/>
              <a:buNone/>
            </a:pPr>
            <a:r>
              <a:rPr lang="cs-CZ" sz="2400" smtClean="0"/>
              <a:t>         </a:t>
            </a:r>
            <a:r>
              <a:rPr lang="cs-CZ" sz="2400" b="1" smtClean="0"/>
              <a:t>ROS = Z / T</a:t>
            </a:r>
          </a:p>
          <a:p>
            <a:pPr>
              <a:buFont typeface="Arial" charset="0"/>
              <a:buNone/>
            </a:pPr>
            <a:r>
              <a:rPr lang="cs-CZ" sz="2400" b="1" smtClean="0"/>
              <a:t>         </a:t>
            </a:r>
            <a:r>
              <a:rPr lang="cs-CZ" sz="2400" smtClean="0"/>
              <a:t>případně i ve variantě</a:t>
            </a:r>
          </a:p>
          <a:p>
            <a:pPr>
              <a:buFont typeface="Arial" charset="0"/>
              <a:buNone/>
            </a:pPr>
            <a:r>
              <a:rPr lang="cs-CZ" sz="2000" b="1" smtClean="0"/>
              <a:t>          ROS = (inkaso – variabilní náklady – náklady obchodního úvěru) / tržby</a:t>
            </a:r>
          </a:p>
        </p:txBody>
      </p:sp>
      <p:sp>
        <p:nvSpPr>
          <p:cNvPr id="245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187450" y="2060575"/>
          <a:ext cx="72009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Rovnice" r:id="rId3" imgW="3937000" imgH="393700" progId="Equation.3">
                  <p:embed/>
                </p:oleObj>
              </mc:Choice>
              <mc:Fallback>
                <p:oleObj name="Rovnice" r:id="rId3" imgW="39370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060575"/>
                        <a:ext cx="72009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116013" y="3357563"/>
          <a:ext cx="633571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Rovnice" r:id="rId5" imgW="3073400" imgH="419100" progId="Equation.3">
                  <p:embed/>
                </p:oleObj>
              </mc:Choice>
              <mc:Fallback>
                <p:oleObj name="Rovnice" r:id="rId5" imgW="3073400" imgH="4191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357563"/>
                        <a:ext cx="6335712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cs-CZ" sz="2800" b="1" smtClean="0"/>
              <a:t>2.2 Rentabilita, vč. rozkladu DuPont (kap. 6 a 11)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800" smtClean="0"/>
              <a:t>Známé jsou i varianty:</a:t>
            </a:r>
          </a:p>
          <a:p>
            <a:pPr>
              <a:buFont typeface="Arial" charset="0"/>
              <a:buNone/>
            </a:pPr>
            <a:r>
              <a:rPr lang="cs-CZ" sz="2400" smtClean="0"/>
              <a:t>e) </a:t>
            </a:r>
            <a:r>
              <a:rPr lang="cs-CZ" sz="2400" u="sng" smtClean="0"/>
              <a:t>Rentabilita celkového vloženého jmění (ROI – Return on Investment))</a:t>
            </a:r>
            <a:endParaRPr lang="cs-CZ" sz="2400" b="1" smtClean="0"/>
          </a:p>
          <a:p>
            <a:pPr>
              <a:buFont typeface="Arial" charset="0"/>
              <a:buNone/>
            </a:pPr>
            <a:r>
              <a:rPr lang="cs-CZ" sz="2400" b="1" smtClean="0"/>
              <a:t>    ROI =  ((EBIT (1 – t)) / A )  x 100</a:t>
            </a:r>
          </a:p>
          <a:p>
            <a:pPr>
              <a:buFont typeface="Arial" charset="0"/>
              <a:buNone/>
            </a:pPr>
            <a:endParaRPr lang="cs-CZ" sz="2400" u="sng" smtClean="0"/>
          </a:p>
          <a:p>
            <a:pPr>
              <a:buFont typeface="Arial" charset="0"/>
              <a:buNone/>
            </a:pPr>
            <a:r>
              <a:rPr lang="cs-CZ" sz="2800" smtClean="0"/>
              <a:t>f)  </a:t>
            </a:r>
            <a:r>
              <a:rPr lang="cs-CZ" sz="2800" u="sng" smtClean="0"/>
              <a:t>Ziskové rozpětí (Profit Margin)</a:t>
            </a:r>
            <a:endParaRPr lang="cs-CZ" sz="2800" b="1" smtClean="0"/>
          </a:p>
          <a:p>
            <a:r>
              <a:rPr lang="cs-CZ" sz="2400" b="1" smtClean="0"/>
              <a:t>Ziskové rozpětí po zdanění                 =    ( EAT / tržby ) x 100</a:t>
            </a:r>
          </a:p>
          <a:p>
            <a:r>
              <a:rPr lang="cs-CZ" sz="2400" b="1" smtClean="0"/>
              <a:t>Ziskové rozpětí před zdaněním         =    ( EBT / tržby ) x 100</a:t>
            </a:r>
          </a:p>
          <a:p>
            <a:r>
              <a:rPr lang="cs-CZ" sz="2400" b="1" smtClean="0"/>
              <a:t>Provozní ziskové rozpětí před zdaněním=(EBIT/tržby) x 100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sz="2800" b="1" smtClean="0"/>
              <a:t>2.2 Rentabilita, vč. rozkladu DuPont (kap. 6 a11)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4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b="1" u="sng" dirty="0" smtClean="0"/>
              <a:t>Analýza finanční páky (</a:t>
            </a:r>
            <a:r>
              <a:rPr lang="cs-CZ" sz="2800" b="1" u="sng" dirty="0" err="1" smtClean="0"/>
              <a:t>subkap</a:t>
            </a:r>
            <a:r>
              <a:rPr lang="cs-CZ" sz="2800" b="1" u="sng" dirty="0" smtClean="0"/>
              <a:t>. 11.2)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800" b="1" u="sng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Zadlužování je výhodné, pokud ROE &gt; ROA.</a:t>
            </a:r>
            <a:endParaRPr lang="cs-CZ" sz="24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b="1" dirty="0" smtClean="0"/>
              <a:t>            ROE = (EBIT/A) x (EAT/EBT) x (EBT/EBIT) x  (A/E)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b="1" dirty="0" smtClean="0"/>
              <a:t>                     = ROI x  (EBT/EBIT) x  (A/E)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/>
              <a:t>EAT/EBT …………. daňová redukce zisku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/>
              <a:t>EBT/EBIT ………... úroková redukce zisku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/>
              <a:t>A/E …………………. ukazatel finanční páky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/>
              <a:t>(EBT/EBIT) x  (A/E) … ziskový účinek finanční páky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b="1" dirty="0" smtClean="0"/>
              <a:t>            &gt; 1     </a:t>
            </a:r>
            <a:r>
              <a:rPr lang="cs-CZ" sz="2400" dirty="0" smtClean="0"/>
              <a:t>použití cizích zdrojů ROE zvyšuje</a:t>
            </a:r>
            <a:endParaRPr lang="cs-CZ" sz="2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b="1" dirty="0" smtClean="0"/>
              <a:t>            &lt; 1</a:t>
            </a:r>
            <a:r>
              <a:rPr lang="cs-CZ" sz="2400" dirty="0" smtClean="0"/>
              <a:t>     použití cizích zdrojů ROE snižuje</a:t>
            </a:r>
            <a:endParaRPr lang="cs-CZ" sz="2400" b="1" dirty="0" smtClean="0"/>
          </a:p>
          <a:p>
            <a:pPr lvl="1" eaLnBrk="1" hangingPunct="1">
              <a:lnSpc>
                <a:spcPct val="80000"/>
              </a:lnSpc>
            </a:pPr>
            <a:endParaRPr lang="cs-CZ" sz="2000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sz="2800" b="1" smtClean="0"/>
              <a:t>2.2 Rentabilita, vč. rozkladu DuPont (kap. 6 a11)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cs-CZ" sz="1800" b="1" u="sng" smtClean="0"/>
              <a:t>Pyramidový rozklad rentability DuPont (subkap. 6.2)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smtClean="0"/>
              <a:t>Vztah</a:t>
            </a:r>
            <a:r>
              <a:rPr lang="cs-CZ" sz="1600" b="1" smtClean="0"/>
              <a:t> </a:t>
            </a:r>
            <a:r>
              <a:rPr lang="cs-CZ" sz="1600" smtClean="0"/>
              <a:t>pro ROE (Return on Equity) podobu:      </a:t>
            </a:r>
            <a:r>
              <a:rPr lang="cs-CZ" sz="1600" b="1" smtClean="0"/>
              <a:t>ROE </a:t>
            </a:r>
            <a:r>
              <a:rPr lang="cs-CZ" sz="1600" smtClean="0"/>
              <a:t>=   </a:t>
            </a:r>
            <a:r>
              <a:rPr lang="cs-CZ" sz="1600" b="1" smtClean="0"/>
              <a:t>ROA * ∑P/VK</a:t>
            </a:r>
            <a:endParaRPr lang="cs-CZ" sz="16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smtClean="0"/>
              <a:t>      Zlomek představuje </a:t>
            </a:r>
            <a:r>
              <a:rPr lang="cs-CZ" sz="1600" b="1" smtClean="0"/>
              <a:t>"gearing ratio" (</a:t>
            </a:r>
            <a:r>
              <a:rPr lang="cs-CZ" sz="1600" smtClean="0"/>
              <a:t>multiplikátor jmění akcionářů) - finanční páka.</a:t>
            </a:r>
            <a:endParaRPr lang="cs-CZ" sz="16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b="1" smtClean="0"/>
              <a:t>Výhoda: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smtClean="0"/>
              <a:t>kauzální vazby (mat. operátory) - podporuje</a:t>
            </a:r>
            <a:r>
              <a:rPr lang="cs-CZ" sz="1600" b="1" smtClean="0"/>
              <a:t> vypovídací schopnost.</a:t>
            </a:r>
            <a:endParaRPr lang="cs-CZ" sz="16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b="1" smtClean="0"/>
              <a:t>Nevýhoda: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smtClean="0"/>
              <a:t>pracná modifikace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600" i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i="1" smtClean="0"/>
              <a:t>Schéma 6.1  Výpočtové schéma rozkladu DuPont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6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smtClean="0"/>
              <a:t>                                               ROE = zisk / vlastní kapitál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6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6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smtClean="0"/>
              <a:t>                ROA = zisk /aktiva           x               aktiva / vlastní jmění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6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6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smtClean="0"/>
              <a:t>ROS = zisk/tržby          x        tržby/aktiva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1600" smtClean="0"/>
              <a:t>(rentabilita tržeb)          (obrat aktiv)</a:t>
            </a:r>
          </a:p>
        </p:txBody>
      </p:sp>
      <p:sp>
        <p:nvSpPr>
          <p:cNvPr id="27651" name="Line 9"/>
          <p:cNvSpPr>
            <a:spLocks noChangeShapeType="1"/>
          </p:cNvSpPr>
          <p:nvPr/>
        </p:nvSpPr>
        <p:spPr bwMode="auto">
          <a:xfrm>
            <a:off x="1763713" y="4149725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652" name="Line 10"/>
          <p:cNvSpPr>
            <a:spLocks noChangeShapeType="1"/>
          </p:cNvSpPr>
          <p:nvPr/>
        </p:nvSpPr>
        <p:spPr bwMode="auto">
          <a:xfrm>
            <a:off x="1042988" y="48688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653" name="Line 11"/>
          <p:cNvSpPr>
            <a:spLocks noChangeShapeType="1"/>
          </p:cNvSpPr>
          <p:nvPr/>
        </p:nvSpPr>
        <p:spPr bwMode="auto">
          <a:xfrm flipV="1">
            <a:off x="3132138" y="38608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654" name="Line 12"/>
          <p:cNvSpPr>
            <a:spLocks noChangeShapeType="1"/>
          </p:cNvSpPr>
          <p:nvPr/>
        </p:nvSpPr>
        <p:spPr bwMode="auto">
          <a:xfrm>
            <a:off x="1763713" y="4149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655" name="Line 13"/>
          <p:cNvSpPr>
            <a:spLocks noChangeShapeType="1"/>
          </p:cNvSpPr>
          <p:nvPr/>
        </p:nvSpPr>
        <p:spPr bwMode="auto">
          <a:xfrm>
            <a:off x="4572000" y="4149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656" name="Line 14"/>
          <p:cNvSpPr>
            <a:spLocks noChangeShapeType="1"/>
          </p:cNvSpPr>
          <p:nvPr/>
        </p:nvSpPr>
        <p:spPr bwMode="auto">
          <a:xfrm>
            <a:off x="1763713" y="45815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657" name="Line 15"/>
          <p:cNvSpPr>
            <a:spLocks noChangeShapeType="1"/>
          </p:cNvSpPr>
          <p:nvPr/>
        </p:nvSpPr>
        <p:spPr bwMode="auto">
          <a:xfrm>
            <a:off x="1042988" y="48688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658" name="Line 17"/>
          <p:cNvSpPr>
            <a:spLocks noChangeShapeType="1"/>
          </p:cNvSpPr>
          <p:nvPr/>
        </p:nvSpPr>
        <p:spPr bwMode="auto">
          <a:xfrm>
            <a:off x="3203575" y="48688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200" b="1" smtClean="0"/>
              <a:t>2.1 Informační zdroje FA (kap. 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400" b="1" dirty="0" smtClean="0"/>
              <a:t>2.1.1 Informační zdroje FA – úvodní poznámky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Rovněž vyčerpávajícím způsobem jen </a:t>
            </a:r>
            <a:r>
              <a:rPr lang="cs-CZ" u="sng" dirty="0" smtClean="0"/>
              <a:t>obtížně popsatelná množina</a:t>
            </a:r>
            <a:r>
              <a:rPr lang="cs-CZ" dirty="0" smtClean="0"/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       K základním okruhům informací patří zejména: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       </a:t>
            </a:r>
            <a:r>
              <a:rPr lang="cs-CZ" dirty="0" smtClean="0">
                <a:latin typeface="Arial"/>
                <a:cs typeface="Arial"/>
              </a:rPr>
              <a:t>►</a:t>
            </a:r>
            <a:r>
              <a:rPr lang="cs-CZ" dirty="0" smtClean="0"/>
              <a:t>finanční účetnictví,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>
                <a:latin typeface="Arial"/>
                <a:cs typeface="Arial"/>
              </a:rPr>
              <a:t>      ►</a:t>
            </a:r>
            <a:r>
              <a:rPr lang="cs-CZ" dirty="0" smtClean="0"/>
              <a:t>naturální ukazatelé,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>
                <a:latin typeface="Arial"/>
                <a:cs typeface="Arial"/>
              </a:rPr>
              <a:t>      ►</a:t>
            </a:r>
            <a:r>
              <a:rPr lang="cs-CZ" dirty="0" smtClean="0"/>
              <a:t>vstupy z fundamentální analýzy,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       </a:t>
            </a:r>
            <a:r>
              <a:rPr lang="cs-CZ" dirty="0" smtClean="0">
                <a:latin typeface="Arial"/>
                <a:cs typeface="Arial"/>
              </a:rPr>
              <a:t>►</a:t>
            </a:r>
            <a:r>
              <a:rPr lang="cs-CZ" dirty="0" smtClean="0"/>
              <a:t>údaje z finančního/kapitálového trhu.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Pro finančního analytika jsou cenné i informace obecně nerespektované (fámy, pomluvy atd.), viz „kterak </a:t>
            </a:r>
            <a:r>
              <a:rPr lang="cs-CZ" dirty="0" err="1" smtClean="0"/>
              <a:t>Rotschildové</a:t>
            </a:r>
            <a:r>
              <a:rPr lang="cs-CZ" dirty="0" smtClean="0"/>
              <a:t> k majetku přišli“.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u="sng" dirty="0" smtClean="0"/>
              <a:t>Standardní zdroje</a:t>
            </a:r>
            <a:r>
              <a:rPr lang="cs-CZ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smtClean="0"/>
              <a:t>Účetní výkazy</a:t>
            </a:r>
            <a:r>
              <a:rPr lang="cs-CZ" dirty="0" smtClean="0"/>
              <a:t>, v podobě: a) výkazů finančního účetnictví (standardizováno),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                                              b) výkazů vnitropodnikového účetnictví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smtClean="0"/>
              <a:t>Výroční zpráva</a:t>
            </a: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s minimálním informačním obsah definovaným Zákonem o účetnictví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2.1 Informační zdroje FA (kap. 4)</a:t>
            </a:r>
            <a:br>
              <a:rPr lang="cs-CZ" sz="2400" b="1" smtClean="0">
                <a:latin typeface="Arial" charset="0"/>
              </a:rPr>
            </a:br>
            <a:r>
              <a:rPr lang="cs-CZ" sz="2400" b="1" smtClean="0"/>
              <a:t>2</a:t>
            </a:r>
            <a:r>
              <a:rPr lang="cs-CZ" sz="2400" b="1" smtClean="0">
                <a:latin typeface="Arial" charset="0"/>
              </a:rPr>
              <a:t>.1.</a:t>
            </a:r>
            <a:r>
              <a:rPr lang="cs-CZ" sz="2400" b="1" smtClean="0"/>
              <a:t>2 Rozvaha (od 1.1.2016 – redukce)</a:t>
            </a:r>
            <a:r>
              <a:rPr lang="cs-CZ" sz="2400" b="1" smtClean="0">
                <a:latin typeface="Arial" charset="0"/>
              </a:rPr>
              <a:t> - doplněk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 rtlCol="0"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5100" b="1" dirty="0"/>
              <a:t>Aktiva</a:t>
            </a:r>
            <a:endParaRPr lang="cs-CZ" sz="51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 </a:t>
            </a: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A.   </a:t>
            </a:r>
            <a:r>
              <a:rPr lang="cs-CZ" dirty="0"/>
              <a:t>Pohledávky za upsaný základní kapitál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B.   Dlouhodobý </a:t>
            </a:r>
            <a:r>
              <a:rPr lang="cs-CZ" dirty="0"/>
              <a:t>majetek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C.   Oběžná </a:t>
            </a:r>
            <a:r>
              <a:rPr lang="cs-CZ" dirty="0"/>
              <a:t>aktiva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        </a:t>
            </a:r>
            <a:r>
              <a:rPr lang="cs-CZ" dirty="0"/>
              <a:t>C.I.   Zásoby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                </a:t>
            </a:r>
            <a:r>
              <a:rPr lang="cs-CZ" dirty="0"/>
              <a:t>C.I.1. Materiál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          C.I.2. Nedokončená výroba a polotovary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          C.I.3. Výrobky a zboží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          C.I.4. Mladá a ostatní zvířata a jejich skupiny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          C.I.5. Poskytnuté zálohy na zásoby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 C.II.  Pohledávky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          C.II.1.     Dlouhodobé pohledávky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          C.II.2.     Krátkodobé pohledávky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 C.III. Krátkodobý finanční majetek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 C.IV. Peněžní prostředky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           C.IV.1. Peněžní prostředky v pokladně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           C.IV.2. Peněžní prostředky na účtech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D.   Časové </a:t>
            </a:r>
            <a:r>
              <a:rPr lang="cs-CZ" dirty="0"/>
              <a:t>rozlišení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2.1 Informační zdroje FA (kap. 4)</a:t>
            </a:r>
            <a:br>
              <a:rPr lang="cs-CZ" sz="2400" b="1" smtClean="0">
                <a:latin typeface="Arial" charset="0"/>
              </a:rPr>
            </a:br>
            <a:r>
              <a:rPr lang="cs-CZ" sz="2400" b="1" smtClean="0"/>
              <a:t>2</a:t>
            </a:r>
            <a:r>
              <a:rPr lang="cs-CZ" sz="2400" b="1" smtClean="0">
                <a:latin typeface="Arial" charset="0"/>
              </a:rPr>
              <a:t>.</a:t>
            </a:r>
            <a:r>
              <a:rPr lang="cs-CZ" sz="2000" b="1" smtClean="0">
                <a:latin typeface="Arial" charset="0"/>
              </a:rPr>
              <a:t>1</a:t>
            </a:r>
            <a:r>
              <a:rPr lang="cs-CZ" sz="2400" b="1" smtClean="0">
                <a:latin typeface="Arial" charset="0"/>
              </a:rPr>
              <a:t>.</a:t>
            </a:r>
            <a:r>
              <a:rPr lang="cs-CZ" sz="2400" b="1" smtClean="0"/>
              <a:t>2 Rozvaha (od 1.1.2016 – redukce)</a:t>
            </a:r>
            <a:r>
              <a:rPr lang="cs-CZ" sz="2400" b="1" smtClean="0">
                <a:latin typeface="Arial" charset="0"/>
              </a:rPr>
              <a:t> - doplněk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 rtlCol="0"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5100" b="1" dirty="0"/>
              <a:t>Pasiva</a:t>
            </a:r>
            <a:endParaRPr lang="cs-CZ" sz="51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 </a:t>
            </a: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A.  </a:t>
            </a:r>
            <a:r>
              <a:rPr lang="cs-CZ" dirty="0"/>
              <a:t>Vlastní kapitál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A.I. Základní kapitál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A.II. Ážio a kapitálové fondy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        A.II.1. Ážio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        A.II.2. Kapitálové fondy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A.III. Fondy ze zisku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         A.III.1. Ostatní rezervní fondy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         A.III.2. Statutární a ostatní fondy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A.IV. Výsledek hospodaření minulých let (+/-)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A.V.  Výsledek hospodaření běžného účetního období (+/-)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 A.VI. Rozhodnuto o zálohové výplatě podílu na zisku (-)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B.+ </a:t>
            </a:r>
            <a:r>
              <a:rPr lang="cs-CZ" dirty="0"/>
              <a:t>C.   Cizí zdroje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B.   Rezervy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C.   Závazky</a:t>
            </a: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C.I. Dlouhodobé závazky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C.I.2. Závazky k úvěrovým institucím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D.  Časové </a:t>
            </a:r>
            <a:r>
              <a:rPr lang="cs-CZ" dirty="0"/>
              <a:t>rozlišení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b="1" dirty="0" smtClean="0">
                <a:latin typeface="Arial" charset="0"/>
              </a:rPr>
              <a:t>2.1 Informační zdroje FA (kap. 4, 6 a 11)</a:t>
            </a:r>
            <a:br>
              <a:rPr lang="cs-CZ" sz="2400" b="1" dirty="0" smtClean="0">
                <a:latin typeface="Arial" charset="0"/>
              </a:rPr>
            </a:br>
            <a:r>
              <a:rPr lang="cs-CZ" sz="2400" b="1" dirty="0" smtClean="0"/>
              <a:t>2</a:t>
            </a:r>
            <a:r>
              <a:rPr lang="cs-CZ" sz="2400" b="1" dirty="0" smtClean="0">
                <a:latin typeface="Arial" charset="0"/>
              </a:rPr>
              <a:t>.1.3</a:t>
            </a:r>
            <a:r>
              <a:rPr lang="cs-CZ" sz="2400" b="1" dirty="0" smtClean="0"/>
              <a:t> </a:t>
            </a:r>
            <a:r>
              <a:rPr lang="cs-CZ" sz="2400" b="1" dirty="0" smtClean="0">
                <a:latin typeface="Arial" charset="0"/>
              </a:rPr>
              <a:t>Výsledovka</a:t>
            </a:r>
            <a:r>
              <a:rPr lang="cs-CZ" sz="2400" b="1" dirty="0" smtClean="0"/>
              <a:t> (od 1.1.2016 – zkrácený rozsah)</a:t>
            </a:r>
            <a:r>
              <a:rPr lang="cs-CZ" sz="2400" b="1" dirty="0" smtClean="0">
                <a:latin typeface="Arial" charset="0"/>
              </a:rPr>
              <a:t> - </a:t>
            </a:r>
            <a:r>
              <a:rPr lang="cs-CZ" sz="2400" b="1" u="sng" dirty="0" smtClean="0">
                <a:latin typeface="Arial" charset="0"/>
              </a:rPr>
              <a:t>netřeba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cs-CZ" sz="2000" b="1" smtClean="0"/>
              <a:t>1.  Domácí praxe 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cs-CZ" sz="2000" smtClean="0"/>
              <a:t>     Samostatný soubor – pro nás méně významné.</a:t>
            </a:r>
          </a:p>
          <a:p>
            <a:pPr marL="609600" indent="-609600" eaLnBrk="1" hangingPunct="1">
              <a:buFont typeface="Arial" charset="0"/>
              <a:buNone/>
            </a:pPr>
            <a:endParaRPr lang="cs-CZ" sz="2000" smtClean="0"/>
          </a:p>
          <a:p>
            <a:pPr marL="609600" indent="-609600" eaLnBrk="1" hangingPunct="1">
              <a:buFont typeface="Arial" charset="0"/>
              <a:buNone/>
            </a:pPr>
            <a:r>
              <a:rPr lang="cs-CZ" sz="2000" b="1" smtClean="0"/>
              <a:t>2.  Německá praxe (kap. 11)</a:t>
            </a:r>
            <a:endParaRPr lang="cs-CZ" sz="2000" smtClean="0"/>
          </a:p>
          <a:p>
            <a:pPr marL="609600" indent="-609600" eaLnBrk="1" hangingPunct="1">
              <a:buFont typeface="Arial" charset="0"/>
              <a:buNone/>
            </a:pPr>
            <a:r>
              <a:rPr lang="cs-CZ" sz="2000" smtClean="0"/>
              <a:t>     Důraz na kategorii hrubého zisku (viz definiční vztah).</a:t>
            </a:r>
            <a:endParaRPr lang="cs-CZ" sz="2000" b="1" smtClean="0"/>
          </a:p>
          <a:p>
            <a:pPr marL="609600" indent="-609600" eaLnBrk="1" hangingPunct="1">
              <a:buFont typeface="Arial" charset="0"/>
              <a:buNone/>
            </a:pPr>
            <a:r>
              <a:rPr lang="cs-CZ" sz="2000" b="1" smtClean="0"/>
              <a:t>HRUBÝ ZISK</a:t>
            </a:r>
            <a:endParaRPr lang="cs-CZ" sz="2000" smtClean="0"/>
          </a:p>
          <a:p>
            <a:pPr marL="609600" indent="-609600" eaLnBrk="1" hangingPunct="1">
              <a:buFont typeface="Arial" charset="0"/>
              <a:buNone/>
            </a:pPr>
            <a:r>
              <a:rPr lang="cs-CZ" sz="2000" smtClean="0"/>
              <a:t>=	výnosy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cs-CZ" sz="2000" smtClean="0"/>
              <a:t>-	náklady bez nákladů odbytových a správních (ve vazbě na kalkulační členění nákladů)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cs-CZ" sz="2000" smtClean="0"/>
              <a:t>Zřejmou výhodou této kategorie zisku je „utajení“ podrobné struktury nákladů podniku (její struktura není pro určení hrubého zisku potřebná).</a:t>
            </a:r>
            <a:endParaRPr lang="cs-CZ" sz="2000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2400" b="1" dirty="0" smtClean="0">
                <a:latin typeface="Arial" charset="0"/>
              </a:rPr>
              <a:t>2.1 Informační zdroje FA (kap. 4, 6 a 11)</a:t>
            </a:r>
            <a:br>
              <a:rPr lang="cs-CZ" sz="2400" b="1" dirty="0" smtClean="0">
                <a:latin typeface="Arial" charset="0"/>
              </a:rPr>
            </a:br>
            <a:r>
              <a:rPr lang="cs-CZ" sz="2400" b="1" dirty="0" smtClean="0"/>
              <a:t>2</a:t>
            </a:r>
            <a:r>
              <a:rPr lang="cs-CZ" sz="2400" b="1" dirty="0" smtClean="0">
                <a:latin typeface="Arial" charset="0"/>
              </a:rPr>
              <a:t>.1.3</a:t>
            </a:r>
            <a:r>
              <a:rPr lang="cs-CZ" sz="2400" b="1" dirty="0" smtClean="0"/>
              <a:t> </a:t>
            </a:r>
            <a:r>
              <a:rPr lang="cs-CZ" sz="2400" b="1" dirty="0" smtClean="0">
                <a:latin typeface="Arial" charset="0"/>
              </a:rPr>
              <a:t>Výsledovka</a:t>
            </a:r>
            <a:r>
              <a:rPr lang="cs-CZ" sz="2400" b="1" dirty="0" smtClean="0"/>
              <a:t> (od 1.1.2016 – zkrácený rozsah)</a:t>
            </a:r>
            <a:r>
              <a:rPr lang="cs-CZ" sz="2400" b="1" dirty="0" smtClean="0">
                <a:latin typeface="Arial" charset="0"/>
              </a:rPr>
              <a:t> - doplněk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000" b="1" dirty="0" smtClean="0"/>
              <a:t>3.  Praxe USA či přesněji anglosaská (USA + GB)</a:t>
            </a:r>
            <a:endParaRPr lang="cs-CZ" sz="2000" dirty="0" smtClean="0"/>
          </a:p>
          <a:p>
            <a:pPr eaLnBrk="1" hangingPunct="1">
              <a:buFont typeface="Arial" charset="0"/>
              <a:buNone/>
            </a:pPr>
            <a:r>
              <a:rPr lang="cs-CZ" sz="2000" b="1" dirty="0" smtClean="0"/>
              <a:t>Schéma 11.2  Obvyklá struktura zisku v anglosaské oblasti</a:t>
            </a:r>
            <a:endParaRPr lang="cs-CZ" sz="2000" dirty="0" smtClean="0"/>
          </a:p>
          <a:p>
            <a:pPr eaLnBrk="1" hangingPunct="1">
              <a:buFont typeface="Arial" charset="0"/>
              <a:buNone/>
            </a:pPr>
            <a:r>
              <a:rPr lang="cs-CZ" sz="2000" dirty="0" smtClean="0"/>
              <a:t>Tržby (= Výroba)</a:t>
            </a:r>
          </a:p>
          <a:p>
            <a:pPr eaLnBrk="1" hangingPunct="1">
              <a:buFont typeface="Arial" charset="0"/>
              <a:buNone/>
            </a:pPr>
            <a:r>
              <a:rPr lang="cs-CZ" sz="2000" dirty="0" smtClean="0"/>
              <a:t>– 	náklady bez odpisů, úroků a daní</a:t>
            </a:r>
            <a:endParaRPr lang="cs-CZ" sz="2000" b="1" dirty="0" smtClean="0"/>
          </a:p>
          <a:p>
            <a:pPr eaLnBrk="1" hangingPunct="1">
              <a:buFont typeface="Arial" charset="0"/>
              <a:buNone/>
            </a:pPr>
            <a:r>
              <a:rPr lang="cs-CZ" sz="2000" b="1" dirty="0" smtClean="0"/>
              <a:t>= 	EBDIT</a:t>
            </a:r>
            <a:r>
              <a:rPr lang="cs-CZ" sz="2000" dirty="0" smtClean="0"/>
              <a:t> (zisk před odpisy, úroky a daněmi), alt. </a:t>
            </a:r>
            <a:r>
              <a:rPr lang="cs-CZ" sz="2000" b="1" dirty="0" smtClean="0"/>
              <a:t>EBITDA      =  NOPAT</a:t>
            </a:r>
            <a:endParaRPr lang="cs-CZ" sz="2000" dirty="0" smtClean="0"/>
          </a:p>
          <a:p>
            <a:pPr eaLnBrk="1" hangingPunct="1">
              <a:buFont typeface="Arial" charset="0"/>
              <a:buNone/>
            </a:pPr>
            <a:r>
              <a:rPr lang="cs-CZ" sz="2000" dirty="0" smtClean="0"/>
              <a:t>– 	odpisy                                                                                          - daně</a:t>
            </a:r>
            <a:endParaRPr lang="cs-CZ" sz="2000" b="1" dirty="0" smtClean="0"/>
          </a:p>
          <a:p>
            <a:pPr eaLnBrk="1" hangingPunct="1">
              <a:buFont typeface="Arial" charset="0"/>
              <a:buNone/>
            </a:pPr>
            <a:r>
              <a:rPr lang="cs-CZ" sz="2000" b="1" dirty="0" smtClean="0"/>
              <a:t>= 	EBIT</a:t>
            </a:r>
            <a:r>
              <a:rPr lang="cs-CZ" sz="2000" dirty="0" smtClean="0"/>
              <a:t> (zisk před úroky a d.) = </a:t>
            </a:r>
            <a:r>
              <a:rPr lang="cs-CZ" sz="2000" dirty="0" err="1" smtClean="0"/>
              <a:t>Operating</a:t>
            </a:r>
            <a:r>
              <a:rPr lang="cs-CZ" sz="2000" dirty="0" smtClean="0"/>
              <a:t> Profit (USA)          = </a:t>
            </a:r>
            <a:r>
              <a:rPr lang="cs-CZ" sz="2000" b="1" dirty="0" err="1" smtClean="0"/>
              <a:t>prov</a:t>
            </a:r>
            <a:r>
              <a:rPr lang="cs-CZ" sz="2000" b="1" dirty="0" smtClean="0"/>
              <a:t>. zisk (EBIT)       </a:t>
            </a:r>
          </a:p>
          <a:p>
            <a:pPr eaLnBrk="1" hangingPunct="1">
              <a:buFont typeface="Arial" charset="0"/>
              <a:buNone/>
            </a:pPr>
            <a:r>
              <a:rPr lang="cs-CZ" sz="2000" dirty="0" smtClean="0"/>
              <a:t>– 	nákladové úroky</a:t>
            </a:r>
            <a:endParaRPr lang="cs-CZ" sz="2000" b="1" dirty="0" smtClean="0"/>
          </a:p>
          <a:p>
            <a:pPr eaLnBrk="1" hangingPunct="1">
              <a:buFont typeface="Arial" charset="0"/>
              <a:buNone/>
            </a:pPr>
            <a:r>
              <a:rPr lang="cs-CZ" sz="2000" b="1" dirty="0" smtClean="0"/>
              <a:t>= 	EBT</a:t>
            </a:r>
            <a:r>
              <a:rPr lang="cs-CZ" sz="2000" dirty="0" smtClean="0"/>
              <a:t> (zisk před zdaněním) = </a:t>
            </a:r>
            <a:r>
              <a:rPr lang="cs-CZ" sz="2000" dirty="0" err="1" smtClean="0"/>
              <a:t>Operating</a:t>
            </a:r>
            <a:r>
              <a:rPr lang="cs-CZ" sz="2000" dirty="0" smtClean="0"/>
              <a:t> Profit (GB)</a:t>
            </a:r>
          </a:p>
          <a:p>
            <a:pPr eaLnBrk="1" hangingPunct="1">
              <a:buFont typeface="Arial" charset="0"/>
              <a:buNone/>
            </a:pPr>
            <a:r>
              <a:rPr lang="cs-CZ" sz="2000" dirty="0" smtClean="0"/>
              <a:t>–	daň z příjmů</a:t>
            </a:r>
            <a:endParaRPr lang="cs-CZ" sz="2000" b="1" dirty="0" smtClean="0"/>
          </a:p>
          <a:p>
            <a:pPr eaLnBrk="1" hangingPunct="1">
              <a:buFont typeface="Arial" charset="0"/>
              <a:buNone/>
            </a:pPr>
            <a:r>
              <a:rPr lang="cs-CZ" sz="2000" b="1" dirty="0" smtClean="0"/>
              <a:t>= 	EAT</a:t>
            </a:r>
            <a:r>
              <a:rPr lang="cs-CZ" sz="2000" dirty="0" smtClean="0"/>
              <a:t> (zisk po zdanění)</a:t>
            </a:r>
          </a:p>
          <a:p>
            <a:pPr eaLnBrk="1" hangingPunct="1">
              <a:buFont typeface="Arial" charset="0"/>
              <a:buNone/>
            </a:pPr>
            <a:r>
              <a:rPr lang="cs-CZ" sz="2000" dirty="0" smtClean="0"/>
              <a:t>-    dividendy</a:t>
            </a:r>
          </a:p>
          <a:p>
            <a:pPr eaLnBrk="1" hangingPunct="1">
              <a:buFont typeface="Arial" charset="0"/>
              <a:buNone/>
            </a:pPr>
            <a:r>
              <a:rPr lang="cs-CZ" sz="2000" dirty="0" smtClean="0"/>
              <a:t>=   </a:t>
            </a:r>
            <a:r>
              <a:rPr lang="cs-CZ" sz="2000" b="1" dirty="0" smtClean="0"/>
              <a:t>RE </a:t>
            </a:r>
            <a:r>
              <a:rPr lang="cs-CZ" sz="2000" dirty="0" smtClean="0"/>
              <a:t>(</a:t>
            </a:r>
            <a:r>
              <a:rPr lang="cs-CZ" sz="2000" dirty="0" err="1" smtClean="0"/>
              <a:t>Retained</a:t>
            </a:r>
            <a:r>
              <a:rPr lang="cs-CZ" sz="2000" dirty="0" smtClean="0"/>
              <a:t> </a:t>
            </a:r>
            <a:r>
              <a:rPr lang="cs-CZ" sz="2000" dirty="0" err="1" smtClean="0"/>
              <a:t>Earnings</a:t>
            </a:r>
            <a:r>
              <a:rPr lang="cs-CZ" sz="2000" dirty="0" smtClean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z="2400" b="1" dirty="0" smtClean="0">
                <a:latin typeface="Arial" charset="0"/>
              </a:rPr>
              <a:t>2.1 Informační zdroje FA (kap. 4, 6 a 11)</a:t>
            </a:r>
            <a:br>
              <a:rPr lang="cs-CZ" sz="2400" b="1" dirty="0" smtClean="0">
                <a:latin typeface="Arial" charset="0"/>
              </a:rPr>
            </a:br>
            <a:r>
              <a:rPr lang="cs-CZ" sz="2400" b="1" dirty="0" smtClean="0"/>
              <a:t>2</a:t>
            </a:r>
            <a:r>
              <a:rPr lang="cs-CZ" sz="2400" b="1" dirty="0" smtClean="0">
                <a:latin typeface="Arial" charset="0"/>
              </a:rPr>
              <a:t>.1.3</a:t>
            </a:r>
            <a:r>
              <a:rPr lang="cs-CZ" sz="2400" b="1" dirty="0" smtClean="0"/>
              <a:t> </a:t>
            </a:r>
            <a:r>
              <a:rPr lang="cs-CZ" sz="2400" b="1" dirty="0" smtClean="0">
                <a:latin typeface="Arial" charset="0"/>
              </a:rPr>
              <a:t>Výsledovka</a:t>
            </a:r>
            <a:r>
              <a:rPr lang="cs-CZ" sz="2400" b="1" dirty="0" smtClean="0"/>
              <a:t> (od 1.1.2016 – zkrácený rozsah)</a:t>
            </a:r>
            <a:r>
              <a:rPr lang="cs-CZ" sz="2400" b="1" dirty="0" smtClean="0">
                <a:latin typeface="Arial" charset="0"/>
              </a:rPr>
              <a:t> - doplněk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000" dirty="0" smtClean="0"/>
              <a:t>Odlišně je definována kategorie </a:t>
            </a:r>
            <a:r>
              <a:rPr lang="cs-CZ" sz="2000" b="1" dirty="0" smtClean="0"/>
              <a:t>EBITDA</a:t>
            </a:r>
            <a:r>
              <a:rPr lang="cs-CZ" sz="2000" dirty="0" smtClean="0"/>
              <a:t> (</a:t>
            </a:r>
            <a:r>
              <a:rPr lang="cs-CZ" sz="2000" dirty="0" err="1" smtClean="0"/>
              <a:t>Earnings</a:t>
            </a:r>
            <a:r>
              <a:rPr lang="cs-CZ" sz="2000" dirty="0" smtClean="0"/>
              <a:t> </a:t>
            </a:r>
            <a:r>
              <a:rPr lang="cs-CZ" sz="2000" dirty="0" err="1" smtClean="0"/>
              <a:t>Before</a:t>
            </a:r>
            <a:r>
              <a:rPr lang="cs-CZ" sz="2000" dirty="0" smtClean="0"/>
              <a:t> </a:t>
            </a:r>
            <a:r>
              <a:rPr lang="cs-CZ" sz="2000" dirty="0" err="1" smtClean="0"/>
              <a:t>Interest</a:t>
            </a:r>
            <a:r>
              <a:rPr lang="cs-CZ" sz="2000" dirty="0" smtClean="0"/>
              <a:t>, </a:t>
            </a:r>
            <a:r>
              <a:rPr lang="cs-CZ" sz="2000" dirty="0" err="1" smtClean="0"/>
              <a:t>Taxes</a:t>
            </a:r>
            <a:r>
              <a:rPr lang="cs-CZ" sz="2000" dirty="0" smtClean="0"/>
              <a:t>, </a:t>
            </a:r>
            <a:r>
              <a:rPr lang="cs-CZ" sz="2000" dirty="0" err="1" smtClean="0"/>
              <a:t>Depreciations</a:t>
            </a:r>
            <a:r>
              <a:rPr lang="cs-CZ" sz="2000" dirty="0" smtClean="0"/>
              <a:t> and </a:t>
            </a:r>
            <a:r>
              <a:rPr lang="cs-CZ" sz="2000" dirty="0" err="1" smtClean="0"/>
              <a:t>Amortization</a:t>
            </a:r>
            <a:r>
              <a:rPr lang="cs-CZ" sz="2000" dirty="0" smtClean="0"/>
              <a:t>).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000" dirty="0" smtClean="0"/>
              <a:t>      V zásadě jde o kategorii EBDIT, v daném případě se však předpokládá navíc dostupnost informace o struktuře odpisů (což </a:t>
            </a:r>
            <a:r>
              <a:rPr lang="cs-CZ" sz="2000" dirty="0" err="1" smtClean="0"/>
              <a:t>specielně</a:t>
            </a:r>
            <a:r>
              <a:rPr lang="cs-CZ" sz="2000" dirty="0" smtClean="0"/>
              <a:t> americké účetnictví uvažuje).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000" u="sng" dirty="0" smtClean="0"/>
              <a:t>Odpisy se v tomto případě člení na</a:t>
            </a:r>
            <a:r>
              <a:rPr lang="cs-CZ" sz="2000" dirty="0" smtClean="0"/>
              <a:t>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000" b="1" dirty="0" err="1" smtClean="0"/>
              <a:t>Depreciations</a:t>
            </a:r>
            <a:r>
              <a:rPr lang="cs-CZ" sz="2000" dirty="0" smtClean="0"/>
              <a:t> – vztaženo k dlouhodobému hmotnému majetku a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000" b="1" dirty="0" err="1" smtClean="0"/>
              <a:t>Amortizations</a:t>
            </a:r>
            <a:r>
              <a:rPr lang="cs-CZ" sz="2000" dirty="0" smtClean="0"/>
              <a:t> – což se týká dlouhodobého nehmotného majetku.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000" dirty="0" smtClean="0"/>
              <a:t>Obdobně (viz opět schéma 11.2) se definuje kategorie zisku NOPAT (Net </a:t>
            </a:r>
            <a:r>
              <a:rPr lang="cs-CZ" sz="2000" dirty="0" err="1" smtClean="0"/>
              <a:t>Operating</a:t>
            </a:r>
            <a:r>
              <a:rPr lang="cs-CZ" sz="2000" dirty="0" smtClean="0"/>
              <a:t> Profit </a:t>
            </a:r>
            <a:r>
              <a:rPr lang="cs-CZ" sz="2000" dirty="0" err="1" smtClean="0"/>
              <a:t>After</a:t>
            </a:r>
            <a:r>
              <a:rPr lang="cs-CZ" sz="2000" dirty="0" smtClean="0"/>
              <a:t> </a:t>
            </a:r>
            <a:r>
              <a:rPr lang="cs-CZ" sz="2000" dirty="0" err="1" smtClean="0"/>
              <a:t>Taxes</a:t>
            </a:r>
            <a:r>
              <a:rPr lang="cs-CZ" sz="2000" dirty="0" smtClean="0"/>
              <a:t>).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000" dirty="0" smtClean="0"/>
              <a:t>      Východiskem je stejně jako v případě kategorie EBDIT (resp. EBITDA) ukazatel EBIT, od kterého se v tomto případě odečtou daně se sazbou t</a:t>
            </a:r>
            <a:r>
              <a:rPr lang="cs-CZ" sz="2000" dirty="0" smtClean="0">
                <a:latin typeface="Arial" charset="0"/>
              </a:rPr>
              <a:t>.</a:t>
            </a:r>
            <a:endParaRPr lang="cs-CZ" sz="2000" b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000" b="1" dirty="0" smtClean="0"/>
              <a:t>      NOPAT = EBIT (1 - t)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z="2800" b="1" smtClean="0"/>
              <a:t>2.2 Rentabilita, vč. rozkladu DuPont (kap. 6 a 11)</a:t>
            </a:r>
          </a:p>
        </p:txBody>
      </p:sp>
      <p:sp>
        <p:nvSpPr>
          <p:cNvPr id="20487" name="Rectangle 3"/>
          <p:cNvSpPr>
            <a:spLocks noGrp="1"/>
          </p:cNvSpPr>
          <p:nvPr>
            <p:ph type="body" idx="1"/>
          </p:nvPr>
        </p:nvSpPr>
        <p:spPr>
          <a:xfrm>
            <a:off x="395288" y="981075"/>
            <a:ext cx="8229600" cy="5000625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cs-CZ" sz="2400" smtClean="0"/>
              <a:t>Rentabilita = výnosnost vloženého kapitálu (v různých variantách). </a:t>
            </a:r>
          </a:p>
          <a:p>
            <a:pPr marL="609600" indent="-609600" eaLnBrk="1" hangingPunct="1">
              <a:buFont typeface="Arial" charset="0"/>
              <a:buNone/>
            </a:pPr>
            <a:endParaRPr lang="cs-CZ" sz="2400" smtClean="0">
              <a:latin typeface="Arial" charset="0"/>
            </a:endParaRPr>
          </a:p>
          <a:p>
            <a:pPr marL="609600" indent="-609600">
              <a:buFont typeface="Arial" charset="0"/>
              <a:buNone/>
            </a:pPr>
            <a:r>
              <a:rPr lang="cs-CZ" sz="2400" smtClean="0"/>
              <a:t>obecně:</a:t>
            </a:r>
          </a:p>
          <a:p>
            <a:pPr marL="609600" indent="-609600">
              <a:buFont typeface="Arial" charset="0"/>
              <a:buNone/>
            </a:pPr>
            <a:endParaRPr lang="cs-CZ" sz="2400" smtClean="0"/>
          </a:p>
          <a:p>
            <a:pPr marL="609600" indent="-609600">
              <a:buFont typeface="Arial" charset="0"/>
              <a:buNone/>
            </a:pPr>
            <a:r>
              <a:rPr lang="cs-CZ" sz="2400" smtClean="0"/>
              <a:t>Příklad ve variantách (ROCE – Return on Capital Employed):</a:t>
            </a:r>
          </a:p>
          <a:p>
            <a:pPr marL="609600" indent="-609600">
              <a:buFont typeface="Arial" charset="0"/>
              <a:buNone/>
            </a:pPr>
            <a:r>
              <a:rPr lang="cs-CZ" sz="2400" smtClean="0">
                <a:latin typeface="Arial" charset="0"/>
                <a:cs typeface="Arial" charset="0"/>
              </a:rPr>
              <a:t>a) </a:t>
            </a:r>
            <a:r>
              <a:rPr lang="cs-CZ" sz="2400" u="sng" smtClean="0"/>
              <a:t>rentabilita celkového vloženého kapitálu (ROCE - ÚVK, RÚVK)</a:t>
            </a:r>
            <a:endParaRPr lang="cs-CZ" sz="2400" smtClean="0"/>
          </a:p>
          <a:p>
            <a:pPr marL="609600" indent="-609600">
              <a:buFont typeface="Arial" charset="0"/>
              <a:buNone/>
            </a:pPr>
            <a:endParaRPr lang="cs-CZ" sz="240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</a:pPr>
            <a:endParaRPr lang="cs-CZ" sz="2400" smtClean="0">
              <a:latin typeface="Arial" charset="0"/>
            </a:endParaRPr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995738" y="2133600"/>
          <a:ext cx="29527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Rovnice" r:id="rId3" imgW="1435100" imgH="419100" progId="Equation.3">
                  <p:embed/>
                </p:oleObj>
              </mc:Choice>
              <mc:Fallback>
                <p:oleObj name="Rovnice" r:id="rId3" imgW="1435100" imgH="419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133600"/>
                        <a:ext cx="295275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39750" y="4437063"/>
          <a:ext cx="77041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Rovnice" r:id="rId5" imgW="5207000" imgH="609600" progId="Equation.3">
                  <p:embed/>
                </p:oleObj>
              </mc:Choice>
              <mc:Fallback>
                <p:oleObj name="Rovnice" r:id="rId5" imgW="5207000" imgH="609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437063"/>
                        <a:ext cx="7704138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cs-CZ" sz="2800" b="1" smtClean="0"/>
              <a:t>2.2 Rentabilita, vč. rozkladu DuPont (kap. 6 a 11)</a:t>
            </a:r>
          </a:p>
        </p:txBody>
      </p:sp>
      <p:sp>
        <p:nvSpPr>
          <p:cNvPr id="23560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smtClean="0"/>
              <a:t>Alternativně (rentabilita dlouhodobého – investičního – kapitálu):</a:t>
            </a:r>
          </a:p>
          <a:p>
            <a:pPr>
              <a:buFont typeface="Arial" charset="0"/>
              <a:buNone/>
            </a:pPr>
            <a:endParaRPr lang="cs-CZ" sz="2400" smtClean="0"/>
          </a:p>
        </p:txBody>
      </p:sp>
      <p:sp>
        <p:nvSpPr>
          <p:cNvPr id="235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331913" y="2205038"/>
          <a:ext cx="64087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Rovnice" r:id="rId3" imgW="4152900" imgH="419100" progId="Equation.3">
                  <p:embed/>
                </p:oleObj>
              </mc:Choice>
              <mc:Fallback>
                <p:oleObj name="Rovnice" r:id="rId3" imgW="4152900" imgH="4191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205038"/>
                        <a:ext cx="6408737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1619250" y="3213100"/>
          <a:ext cx="63373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Rovnice" r:id="rId5" imgW="3175000" imgH="444500" progId="Equation.3">
                  <p:embed/>
                </p:oleObj>
              </mc:Choice>
              <mc:Fallback>
                <p:oleObj name="Rovnice" r:id="rId5" imgW="3175000" imgH="4445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213100"/>
                        <a:ext cx="633730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587</Words>
  <Application>Microsoft Office PowerPoint</Application>
  <PresentationFormat>Předvádění na obrazovce (4:3)</PresentationFormat>
  <Paragraphs>156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systému Office</vt:lpstr>
      <vt:lpstr>Rovnice</vt:lpstr>
      <vt:lpstr>P2 Vstupní data FA.  Základní hodnocení - rentabilita  (vč. metodiky DuPont). </vt:lpstr>
      <vt:lpstr>2.1 Informační zdroje FA (kap. 4)</vt:lpstr>
      <vt:lpstr>2.1 Informační zdroje FA (kap. 4) 2.1.2 Rozvaha (od 1.1.2016 – redukce) - doplněk</vt:lpstr>
      <vt:lpstr>2.1 Informační zdroje FA (kap. 4) 2.1.2 Rozvaha (od 1.1.2016 – redukce) - doplněk</vt:lpstr>
      <vt:lpstr>2.1 Informační zdroje FA (kap. 4, 6 a 11) 2.1.3 Výsledovka (od 1.1.2016 – zkrácený rozsah) - netřeba</vt:lpstr>
      <vt:lpstr>2.1 Informační zdroje FA (kap. 4, 6 a 11) 2.1.3 Výsledovka (od 1.1.2016 – zkrácený rozsah) - doplněk</vt:lpstr>
      <vt:lpstr>2.1 Informační zdroje FA (kap. 4, 6 a 11) 2.1.3 Výsledovka (od 1.1.2016 – zkrácený rozsah) - doplněk</vt:lpstr>
      <vt:lpstr>2.2 Rentabilita, vč. rozkladu DuPont (kap. 6 a 11)</vt:lpstr>
      <vt:lpstr>2.2 Rentabilita, vč. rozkladu DuPont (kap. 6 a 11)</vt:lpstr>
      <vt:lpstr>2.2 Rentabilita, vč. rozkladu DuPont (kap. 6 a 11)</vt:lpstr>
      <vt:lpstr>2.2 Rentabilita, vč. rozkladu DuPont (kap. 6 a 11)</vt:lpstr>
      <vt:lpstr>2.2 Rentabilita, vč. rozkladu DuPont (kap. 6 a11)</vt:lpstr>
      <vt:lpstr>2.2 Rentabilita, vč. rozkladu DuPont (kap. 6 a11)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František Kalouda</dc:creator>
  <cp:lastModifiedBy>František Kalouda</cp:lastModifiedBy>
  <cp:revision>17</cp:revision>
  <dcterms:created xsi:type="dcterms:W3CDTF">2016-09-18T20:07:09Z</dcterms:created>
  <dcterms:modified xsi:type="dcterms:W3CDTF">2018-09-13T20:14:48Z</dcterms:modified>
</cp:coreProperties>
</file>