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88" r:id="rId4"/>
    <p:sldId id="293" r:id="rId5"/>
    <p:sldId id="289" r:id="rId6"/>
    <p:sldId id="290" r:id="rId7"/>
    <p:sldId id="291" r:id="rId8"/>
    <p:sldId id="292" r:id="rId9"/>
    <p:sldId id="294" r:id="rId10"/>
    <p:sldId id="295" r:id="rId11"/>
    <p:sldId id="296" r:id="rId12"/>
    <p:sldId id="297" r:id="rId13"/>
    <p:sldId id="298" r:id="rId14"/>
    <p:sldId id="299" r:id="rId15"/>
    <p:sldId id="300" r:id="rId16"/>
    <p:sldId id="302" r:id="rId17"/>
    <p:sldId id="301" r:id="rId18"/>
    <p:sldId id="303" r:id="rId19"/>
    <p:sldId id="304" r:id="rId20"/>
    <p:sldId id="305" r:id="rId21"/>
    <p:sldId id="306" r:id="rId22"/>
    <p:sldId id="307" r:id="rId23"/>
    <p:sldId id="308" r:id="rId24"/>
    <p:sldId id="287" r:id="rId25"/>
  </p:sldIdLst>
  <p:sldSz cx="9906000" cy="6858000" type="A4"/>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37" autoAdjust="0"/>
  </p:normalViewPr>
  <p:slideViewPr>
    <p:cSldViewPr snapToGrid="0" showGuides="1">
      <p:cViewPr varScale="1">
        <p:scale>
          <a:sx n="70" d="100"/>
          <a:sy n="70" d="100"/>
        </p:scale>
        <p:origin x="100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906000" cy="6858000"/>
          </a:xfrm>
          <a:prstGeom prst="rect">
            <a:avLst/>
          </a:prstGeom>
        </p:spPr>
      </p:pic>
      <p:sp>
        <p:nvSpPr>
          <p:cNvPr id="8" name="Title 1"/>
          <p:cNvSpPr>
            <a:spLocks noGrp="1"/>
          </p:cNvSpPr>
          <p:nvPr>
            <p:ph type="ctrTitle" hasCustomPrompt="1"/>
          </p:nvPr>
        </p:nvSpPr>
        <p:spPr>
          <a:xfrm>
            <a:off x="790700" y="1339200"/>
            <a:ext cx="6192000" cy="3510000"/>
          </a:xfrm>
        </p:spPr>
        <p:txBody>
          <a:bodyPr anchor="t" anchorCtr="0"/>
          <a:lstStyle>
            <a:lvl1pPr algn="l">
              <a:defRPr sz="11000">
                <a:solidFill>
                  <a:schemeClr val="bg1"/>
                </a:solidFill>
              </a:defRPr>
            </a:lvl1pPr>
          </a:lstStyle>
          <a:p>
            <a:r>
              <a:rPr lang="en-GB" dirty="0" smtClean="0"/>
              <a:t>Title Slide 1 – </a:t>
            </a:r>
            <a:br>
              <a:rPr lang="en-GB" dirty="0" smtClean="0"/>
            </a:br>
            <a:r>
              <a:rPr lang="en-GB" dirty="0" smtClean="0"/>
              <a:t>left light vertical image</a:t>
            </a:r>
            <a:endParaRPr lang="en-US" dirty="0"/>
          </a:p>
        </p:txBody>
      </p:sp>
      <p:sp>
        <p:nvSpPr>
          <p:cNvPr id="11" name="Freeform 19"/>
          <p:cNvSpPr>
            <a:spLocks noEditPoints="1"/>
          </p:cNvSpPr>
          <p:nvPr userDrawn="1"/>
        </p:nvSpPr>
        <p:spPr bwMode="auto">
          <a:xfrm>
            <a:off x="8195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 name="Text Placeholder 3"/>
          <p:cNvSpPr>
            <a:spLocks noGrp="1"/>
          </p:cNvSpPr>
          <p:nvPr>
            <p:ph type="body" sz="quarter" idx="11"/>
          </p:nvPr>
        </p:nvSpPr>
        <p:spPr>
          <a:xfrm>
            <a:off x="819501"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860921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108670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1422400"/>
            <a:ext cx="825480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smtClean="0"/>
              <a:t>Super title here</a:t>
            </a:r>
          </a:p>
        </p:txBody>
      </p:sp>
      <p:sp>
        <p:nvSpPr>
          <p:cNvPr id="6" name="Title 5"/>
          <p:cNvSpPr>
            <a:spLocks noGrp="1"/>
          </p:cNvSpPr>
          <p:nvPr>
            <p:ph type="title"/>
          </p:nvPr>
        </p:nvSpPr>
        <p:spPr>
          <a:xfrm>
            <a:off x="825600" y="451575"/>
            <a:ext cx="8254800" cy="7236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076173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1422400"/>
            <a:ext cx="403650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5043900" y="1422400"/>
            <a:ext cx="403650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825600" y="451575"/>
            <a:ext cx="8254800" cy="723600"/>
          </a:xfrm>
        </p:spPr>
        <p:txBody>
          <a:bodyPr/>
          <a:lstStyle/>
          <a:p>
            <a:r>
              <a:rPr lang="en-US" smtClean="0"/>
              <a:t>Click to edit Master title style</a:t>
            </a:r>
            <a:endParaRPr lang="en-GB"/>
          </a:p>
        </p:txBody>
      </p:sp>
      <p:sp>
        <p:nvSpPr>
          <p:cNvPr id="5" name="Text Placeholder 4"/>
          <p:cNvSpPr>
            <a:spLocks noGrp="1"/>
          </p:cNvSpPr>
          <p:nvPr>
            <p:ph type="body" sz="quarter" idx="12" hasCustomPrompt="1"/>
          </p:nvPr>
        </p:nvSpPr>
        <p:spPr>
          <a:xfrm>
            <a:off x="825600" y="203863"/>
            <a:ext cx="825480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760996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1422400"/>
            <a:ext cx="403650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hart Placeholder 5"/>
          <p:cNvSpPr>
            <a:spLocks noGrp="1"/>
          </p:cNvSpPr>
          <p:nvPr>
            <p:ph type="chart" sz="quarter" idx="13"/>
          </p:nvPr>
        </p:nvSpPr>
        <p:spPr>
          <a:xfrm>
            <a:off x="5043900" y="1422400"/>
            <a:ext cx="4036500" cy="4604400"/>
          </a:xfrm>
        </p:spPr>
        <p:txBody>
          <a:bodyPr anchor="ctr"/>
          <a:lstStyle>
            <a:lvl1pPr algn="ctr">
              <a:defRPr/>
            </a:lvl1pPr>
          </a:lstStyle>
          <a:p>
            <a:r>
              <a:rPr lang="en-US" smtClean="0"/>
              <a:t>Click icon to add chart</a:t>
            </a:r>
            <a:endParaRPr lang="en-GB" dirty="0"/>
          </a:p>
        </p:txBody>
      </p:sp>
      <p:sp>
        <p:nvSpPr>
          <p:cNvPr id="2" name="Title 1"/>
          <p:cNvSpPr>
            <a:spLocks noGrp="1"/>
          </p:cNvSpPr>
          <p:nvPr>
            <p:ph type="title"/>
          </p:nvPr>
        </p:nvSpPr>
        <p:spPr>
          <a:xfrm>
            <a:off x="825600" y="451575"/>
            <a:ext cx="8254800" cy="723600"/>
          </a:xfrm>
        </p:spPr>
        <p:txBody>
          <a:bodyPr/>
          <a:lstStyle/>
          <a:p>
            <a:r>
              <a:rPr lang="en-US" smtClean="0"/>
              <a:t>Click to edit Master title style</a:t>
            </a:r>
            <a:endParaRPr lang="en-GB" dirty="0"/>
          </a:p>
        </p:txBody>
      </p:sp>
      <p:sp>
        <p:nvSpPr>
          <p:cNvPr id="5"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1468853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3830800"/>
            <a:ext cx="82548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1"/>
          </p:nvPr>
        </p:nvSpPr>
        <p:spPr>
          <a:xfrm>
            <a:off x="825600" y="1426659"/>
            <a:ext cx="8254800" cy="2196000"/>
          </a:xfrm>
        </p:spPr>
        <p:txBody>
          <a:bodyPr anchor="ctr"/>
          <a:lstStyle>
            <a:lvl1pPr algn="ctr">
              <a:defRPr/>
            </a:lvl1pPr>
          </a:lstStyle>
          <a:p>
            <a:r>
              <a:rPr lang="en-US" smtClean="0"/>
              <a:t>Click icon to add chart</a:t>
            </a:r>
            <a:endParaRPr lang="en-GB" dirty="0" smtClean="0"/>
          </a:p>
        </p:txBody>
      </p:sp>
      <p:sp>
        <p:nvSpPr>
          <p:cNvPr id="3" name="Title 2"/>
          <p:cNvSpPr>
            <a:spLocks noGrp="1"/>
          </p:cNvSpPr>
          <p:nvPr>
            <p:ph type="title"/>
          </p:nvPr>
        </p:nvSpPr>
        <p:spPr>
          <a:xfrm>
            <a:off x="825600" y="451575"/>
            <a:ext cx="8254800" cy="723600"/>
          </a:xfrm>
        </p:spPr>
        <p:txBody>
          <a:bodyPr/>
          <a:lstStyle/>
          <a:p>
            <a:r>
              <a:rPr lang="en-US" smtClean="0"/>
              <a:t>Click to edit Master title style</a:t>
            </a:r>
            <a:endParaRPr lang="en-GB" dirty="0"/>
          </a:p>
        </p:txBody>
      </p:sp>
      <p:sp>
        <p:nvSpPr>
          <p:cNvPr id="6" name="Text Placeholder 4"/>
          <p:cNvSpPr>
            <a:spLocks noGrp="1"/>
          </p:cNvSpPr>
          <p:nvPr>
            <p:ph type="body" sz="quarter" idx="12" hasCustomPrompt="1"/>
          </p:nvPr>
        </p:nvSpPr>
        <p:spPr>
          <a:xfrm>
            <a:off x="825600" y="203863"/>
            <a:ext cx="825480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77866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697200" y="1426659"/>
            <a:ext cx="2550600" cy="21960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825600" y="1426659"/>
            <a:ext cx="2589600" cy="2196000"/>
          </a:xfrm>
        </p:spPr>
        <p:txBody>
          <a:bodyPr anchor="ctr"/>
          <a:lstStyle>
            <a:lvl1pPr algn="ctr">
              <a:defRPr/>
            </a:lvl1pPr>
          </a:lstStyle>
          <a:p>
            <a:r>
              <a:rPr lang="en-US" smtClean="0"/>
              <a:t>Click icon to add chart</a:t>
            </a:r>
            <a:endParaRPr lang="en-GB" dirty="0" smtClean="0"/>
          </a:p>
        </p:txBody>
      </p:sp>
      <p:sp>
        <p:nvSpPr>
          <p:cNvPr id="7" name="Text Placeholder 8"/>
          <p:cNvSpPr>
            <a:spLocks noGrp="1"/>
          </p:cNvSpPr>
          <p:nvPr>
            <p:ph type="body" sz="quarter" idx="10"/>
          </p:nvPr>
        </p:nvSpPr>
        <p:spPr>
          <a:xfrm>
            <a:off x="825600" y="3830800"/>
            <a:ext cx="25896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4"/>
          <p:cNvSpPr>
            <a:spLocks noGrp="1"/>
          </p:cNvSpPr>
          <p:nvPr>
            <p:ph type="chart" sz="quarter" idx="13"/>
          </p:nvPr>
        </p:nvSpPr>
        <p:spPr>
          <a:xfrm>
            <a:off x="6529800" y="1426659"/>
            <a:ext cx="2550600" cy="2196000"/>
          </a:xfrm>
        </p:spPr>
        <p:txBody>
          <a:bodyPr anchor="ctr"/>
          <a:lstStyle>
            <a:lvl1pPr algn="ctr">
              <a:defRPr/>
            </a:lvl1pPr>
          </a:lstStyle>
          <a:p>
            <a:r>
              <a:rPr lang="en-US" smtClean="0"/>
              <a:t>Click icon to add chart</a:t>
            </a:r>
            <a:endParaRPr lang="en-GB" dirty="0" smtClean="0"/>
          </a:p>
        </p:txBody>
      </p:sp>
      <p:sp>
        <p:nvSpPr>
          <p:cNvPr id="9" name="Text Placeholder 8"/>
          <p:cNvSpPr>
            <a:spLocks noGrp="1"/>
          </p:cNvSpPr>
          <p:nvPr>
            <p:ph type="body" sz="quarter" idx="14"/>
          </p:nvPr>
        </p:nvSpPr>
        <p:spPr>
          <a:xfrm>
            <a:off x="3658200" y="3830800"/>
            <a:ext cx="25896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8"/>
          <p:cNvSpPr>
            <a:spLocks noGrp="1"/>
          </p:cNvSpPr>
          <p:nvPr>
            <p:ph type="body" sz="quarter" idx="15"/>
          </p:nvPr>
        </p:nvSpPr>
        <p:spPr>
          <a:xfrm>
            <a:off x="6490800" y="3830800"/>
            <a:ext cx="25896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825600" y="451575"/>
            <a:ext cx="8254800" cy="723600"/>
          </a:xfrm>
        </p:spPr>
        <p:txBody>
          <a:bodyPr/>
          <a:lstStyle/>
          <a:p>
            <a:r>
              <a:rPr lang="en-US" smtClean="0"/>
              <a:t>Click to edit Master title style</a:t>
            </a:r>
            <a:endParaRPr lang="en-GB" dirty="0"/>
          </a:p>
        </p:txBody>
      </p:sp>
      <p:sp>
        <p:nvSpPr>
          <p:cNvPr id="11" name="Text Placeholder 4"/>
          <p:cNvSpPr>
            <a:spLocks noGrp="1"/>
          </p:cNvSpPr>
          <p:nvPr>
            <p:ph type="body" sz="quarter" idx="16" hasCustomPrompt="1"/>
          </p:nvPr>
        </p:nvSpPr>
        <p:spPr>
          <a:xfrm>
            <a:off x="825600" y="203863"/>
            <a:ext cx="825480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3441336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25600" y="1422400"/>
            <a:ext cx="8254800" cy="4604400"/>
          </a:xfrm>
        </p:spPr>
        <p:txBody>
          <a:bodyPr anchor="ctr"/>
          <a:lstStyle>
            <a:lvl1pPr algn="ctr">
              <a:defRPr/>
            </a:lvl1pPr>
          </a:lstStyle>
          <a:p>
            <a:r>
              <a:rPr lang="en-US" smtClean="0"/>
              <a:t>Click icon to add picture</a:t>
            </a:r>
            <a:endParaRPr lang="en-GB"/>
          </a:p>
        </p:txBody>
      </p:sp>
      <p:sp>
        <p:nvSpPr>
          <p:cNvPr id="3" name="Title 2"/>
          <p:cNvSpPr>
            <a:spLocks noGrp="1"/>
          </p:cNvSpPr>
          <p:nvPr>
            <p:ph type="title"/>
          </p:nvPr>
        </p:nvSpPr>
        <p:spPr>
          <a:xfrm>
            <a:off x="825600" y="451575"/>
            <a:ext cx="8254800" cy="723600"/>
          </a:xfrm>
        </p:spPr>
        <p:txBody>
          <a:bodyPr/>
          <a:lstStyle/>
          <a:p>
            <a:r>
              <a:rPr lang="en-US" smtClean="0"/>
              <a:t>Click to edit Master title style</a:t>
            </a:r>
            <a:endParaRPr lang="en-GB"/>
          </a:p>
        </p:txBody>
      </p:sp>
      <p:sp>
        <p:nvSpPr>
          <p:cNvPr id="5"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1546685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9700"/>
            <a:ext cx="9906000" cy="6007100"/>
          </a:xfrm>
        </p:spPr>
        <p:txBody>
          <a:bodyPr anchor="ctr"/>
          <a:lstStyle>
            <a:lvl1pPr algn="ctr">
              <a:defRPr/>
            </a:lvl1pPr>
          </a:lstStyle>
          <a:p>
            <a:r>
              <a:rPr lang="en-US" smtClean="0"/>
              <a:t>Click icon to add picture</a:t>
            </a:r>
            <a:endParaRPr lang="en-GB"/>
          </a:p>
        </p:txBody>
      </p:sp>
    </p:spTree>
    <p:extLst>
      <p:ext uri="{BB962C8B-B14F-4D97-AF65-F5344CB8AC3E}">
        <p14:creationId xmlns:p14="http://schemas.microsoft.com/office/powerpoint/2010/main" val="2900613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2336184"/>
            <a:ext cx="1524900" cy="3690616"/>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508075" y="2336184"/>
            <a:ext cx="1524900" cy="3690616"/>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4190550" y="2336184"/>
            <a:ext cx="1524900" cy="3690616"/>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873025" y="2336184"/>
            <a:ext cx="1524900" cy="3690616"/>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825600" y="1426659"/>
            <a:ext cx="1524900" cy="604800"/>
          </a:xfrm>
          <a:prstGeom prst="homePlate">
            <a:avLst>
              <a:gd name="adj" fmla="val 31970"/>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2508075" y="1426659"/>
            <a:ext cx="15249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4190550" y="1426659"/>
            <a:ext cx="15249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5873025" y="1426659"/>
            <a:ext cx="15249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1" name="Text Placeholder 12"/>
          <p:cNvSpPr>
            <a:spLocks noGrp="1"/>
          </p:cNvSpPr>
          <p:nvPr>
            <p:ph type="body" sz="quarter" idx="18" hasCustomPrompt="1"/>
          </p:nvPr>
        </p:nvSpPr>
        <p:spPr>
          <a:xfrm>
            <a:off x="7555500" y="1426659"/>
            <a:ext cx="15249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2" name="Text Placeholder 8"/>
          <p:cNvSpPr>
            <a:spLocks noGrp="1"/>
          </p:cNvSpPr>
          <p:nvPr>
            <p:ph type="body" sz="quarter" idx="19"/>
          </p:nvPr>
        </p:nvSpPr>
        <p:spPr>
          <a:xfrm>
            <a:off x="7555500" y="2336184"/>
            <a:ext cx="1524900" cy="3690616"/>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825600" y="451575"/>
            <a:ext cx="8254800" cy="723600"/>
          </a:xfrm>
        </p:spPr>
        <p:txBody>
          <a:bodyPr/>
          <a:lstStyle/>
          <a:p>
            <a:r>
              <a:rPr lang="en-US" smtClean="0"/>
              <a:t>Click to edit Master title style</a:t>
            </a:r>
            <a:endParaRPr lang="en-GB" dirty="0"/>
          </a:p>
        </p:txBody>
      </p:sp>
      <p:sp>
        <p:nvSpPr>
          <p:cNvPr id="14" name="Text Placeholder 4"/>
          <p:cNvSpPr>
            <a:spLocks noGrp="1"/>
          </p:cNvSpPr>
          <p:nvPr>
            <p:ph type="body" sz="quarter" idx="20" hasCustomPrompt="1"/>
          </p:nvPr>
        </p:nvSpPr>
        <p:spPr>
          <a:xfrm>
            <a:off x="825600" y="203863"/>
            <a:ext cx="825480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2877598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2336184"/>
            <a:ext cx="1907100" cy="3690616"/>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941500" y="2336184"/>
            <a:ext cx="1907100" cy="3690616"/>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5057400" y="2336184"/>
            <a:ext cx="1907100" cy="3690616"/>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7173300" y="2336184"/>
            <a:ext cx="1907100" cy="3690616"/>
          </a:xfrm>
        </p:spPr>
        <p:txBody>
          <a:bodyPr/>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825600" y="1426659"/>
            <a:ext cx="1907100" cy="604800"/>
          </a:xfrm>
          <a:prstGeom prst="homePlate">
            <a:avLst>
              <a:gd name="adj" fmla="val 31970"/>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2941500" y="1426659"/>
            <a:ext cx="19071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5057400" y="1426659"/>
            <a:ext cx="19071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7173300" y="1426659"/>
            <a:ext cx="19071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3" name="Title 2"/>
          <p:cNvSpPr>
            <a:spLocks noGrp="1"/>
          </p:cNvSpPr>
          <p:nvPr>
            <p:ph type="title"/>
          </p:nvPr>
        </p:nvSpPr>
        <p:spPr>
          <a:xfrm>
            <a:off x="825600" y="451575"/>
            <a:ext cx="8254800" cy="723600"/>
          </a:xfrm>
        </p:spPr>
        <p:txBody>
          <a:bodyPr/>
          <a:lstStyle/>
          <a:p>
            <a:r>
              <a:rPr lang="en-US" smtClean="0"/>
              <a:t>Click to edit Master title style</a:t>
            </a:r>
            <a:endParaRPr lang="en-GB"/>
          </a:p>
        </p:txBody>
      </p:sp>
      <p:sp>
        <p:nvSpPr>
          <p:cNvPr id="11" name="Text Placeholder 4"/>
          <p:cNvSpPr>
            <a:spLocks noGrp="1"/>
          </p:cNvSpPr>
          <p:nvPr>
            <p:ph type="body" sz="quarter" idx="18" hasCustomPrompt="1"/>
          </p:nvPr>
        </p:nvSpPr>
        <p:spPr>
          <a:xfrm>
            <a:off x="825600" y="203863"/>
            <a:ext cx="825480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2683865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8" name="Title 1"/>
          <p:cNvSpPr>
            <a:spLocks noGrp="1"/>
          </p:cNvSpPr>
          <p:nvPr>
            <p:ph type="ctrTitle" hasCustomPrompt="1"/>
          </p:nvPr>
        </p:nvSpPr>
        <p:spPr>
          <a:xfrm>
            <a:off x="790700" y="1339200"/>
            <a:ext cx="6192000" cy="3510000"/>
          </a:xfrm>
        </p:spPr>
        <p:txBody>
          <a:bodyPr anchor="t" anchorCtr="0"/>
          <a:lstStyle>
            <a:lvl1pPr algn="l">
              <a:defRPr sz="11000">
                <a:solidFill>
                  <a:schemeClr val="bg1"/>
                </a:solidFill>
              </a:defRPr>
            </a:lvl1pPr>
          </a:lstStyle>
          <a:p>
            <a:r>
              <a:rPr lang="en-GB" dirty="0" smtClean="0"/>
              <a:t>Title Slide 2 – </a:t>
            </a:r>
            <a:br>
              <a:rPr lang="en-GB" dirty="0" smtClean="0"/>
            </a:br>
            <a:r>
              <a:rPr lang="en-GB" dirty="0" smtClean="0"/>
              <a:t>right dark vertical image</a:t>
            </a:r>
            <a:endParaRPr lang="en-US" dirty="0"/>
          </a:p>
        </p:txBody>
      </p:sp>
      <p:sp>
        <p:nvSpPr>
          <p:cNvPr id="11" name="Freeform 19"/>
          <p:cNvSpPr>
            <a:spLocks noEditPoints="1"/>
          </p:cNvSpPr>
          <p:nvPr userDrawn="1"/>
        </p:nvSpPr>
        <p:spPr bwMode="auto">
          <a:xfrm>
            <a:off x="8195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Text Placeholder 3"/>
          <p:cNvSpPr>
            <a:spLocks noGrp="1"/>
          </p:cNvSpPr>
          <p:nvPr>
            <p:ph type="body" sz="quarter" idx="11"/>
          </p:nvPr>
        </p:nvSpPr>
        <p:spPr>
          <a:xfrm>
            <a:off x="819501"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4807835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963100" y="4532800"/>
            <a:ext cx="3127800" cy="14940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963100" y="1784424"/>
            <a:ext cx="3127800" cy="14940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4357201" y="3191932"/>
            <a:ext cx="1191600" cy="1191600"/>
          </a:xfrm>
          <a:prstGeom prst="ellipse">
            <a:avLst/>
          </a:prstGeom>
          <a:solidFill>
            <a:schemeClr val="accent1"/>
          </a:solidFill>
        </p:spPr>
        <p:txBody>
          <a:bodyPr lIns="54000" tIns="54000" rIns="54000" bIns="54000"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1" name="Text Placeholder 8"/>
          <p:cNvSpPr>
            <a:spLocks noGrp="1"/>
          </p:cNvSpPr>
          <p:nvPr>
            <p:ph type="body" sz="quarter" idx="15"/>
          </p:nvPr>
        </p:nvSpPr>
        <p:spPr>
          <a:xfrm>
            <a:off x="5963100" y="1428430"/>
            <a:ext cx="31278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2" name="Text Placeholder 8"/>
          <p:cNvSpPr>
            <a:spLocks noGrp="1"/>
          </p:cNvSpPr>
          <p:nvPr>
            <p:ph type="body" sz="quarter" idx="16"/>
          </p:nvPr>
        </p:nvSpPr>
        <p:spPr>
          <a:xfrm>
            <a:off x="5963100" y="4182242"/>
            <a:ext cx="31278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4" name="Text Placeholder 8"/>
          <p:cNvSpPr>
            <a:spLocks noGrp="1"/>
          </p:cNvSpPr>
          <p:nvPr>
            <p:ph type="body" sz="quarter" idx="17"/>
          </p:nvPr>
        </p:nvSpPr>
        <p:spPr>
          <a:xfrm>
            <a:off x="815100" y="4532800"/>
            <a:ext cx="3127800" cy="14940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8"/>
          <p:cNvSpPr>
            <a:spLocks noGrp="1"/>
          </p:cNvSpPr>
          <p:nvPr>
            <p:ph type="body" sz="quarter" idx="18"/>
          </p:nvPr>
        </p:nvSpPr>
        <p:spPr>
          <a:xfrm>
            <a:off x="815100" y="4182242"/>
            <a:ext cx="31278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9" name="Text Placeholder 8"/>
          <p:cNvSpPr>
            <a:spLocks noGrp="1"/>
          </p:cNvSpPr>
          <p:nvPr>
            <p:ph type="body" sz="quarter" idx="19"/>
          </p:nvPr>
        </p:nvSpPr>
        <p:spPr>
          <a:xfrm>
            <a:off x="815100" y="1784424"/>
            <a:ext cx="3127800" cy="14940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815100" y="1428430"/>
            <a:ext cx="31278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3" name="Right Arrow 2"/>
          <p:cNvSpPr/>
          <p:nvPr userDrawn="1"/>
        </p:nvSpPr>
        <p:spPr>
          <a:xfrm rot="2655894">
            <a:off x="4100849"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1000" dirty="0">
              <a:solidFill>
                <a:schemeClr val="bg1"/>
              </a:solidFill>
            </a:endParaRPr>
          </a:p>
        </p:txBody>
      </p:sp>
      <p:sp>
        <p:nvSpPr>
          <p:cNvPr id="21" name="Right Arrow 20"/>
          <p:cNvSpPr/>
          <p:nvPr userDrawn="1"/>
        </p:nvSpPr>
        <p:spPr>
          <a:xfrm rot="18944106" flipH="1">
            <a:off x="5391752"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1000" dirty="0">
              <a:solidFill>
                <a:schemeClr val="bg1"/>
              </a:solidFill>
            </a:endParaRPr>
          </a:p>
        </p:txBody>
      </p:sp>
      <p:sp>
        <p:nvSpPr>
          <p:cNvPr id="22" name="Right Arrow 21"/>
          <p:cNvSpPr/>
          <p:nvPr userDrawn="1"/>
        </p:nvSpPr>
        <p:spPr>
          <a:xfrm rot="18944106" flipV="1">
            <a:off x="4100849"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1000" dirty="0">
              <a:solidFill>
                <a:schemeClr val="bg1"/>
              </a:solidFill>
            </a:endParaRPr>
          </a:p>
        </p:txBody>
      </p:sp>
      <p:sp>
        <p:nvSpPr>
          <p:cNvPr id="23" name="Right Arrow 22"/>
          <p:cNvSpPr/>
          <p:nvPr userDrawn="1"/>
        </p:nvSpPr>
        <p:spPr>
          <a:xfrm rot="2655894" flipH="1" flipV="1">
            <a:off x="5391752"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1000" dirty="0">
              <a:solidFill>
                <a:schemeClr val="bg1"/>
              </a:solidFill>
            </a:endParaRPr>
          </a:p>
        </p:txBody>
      </p:sp>
      <p:sp>
        <p:nvSpPr>
          <p:cNvPr id="4" name="Title 3"/>
          <p:cNvSpPr>
            <a:spLocks noGrp="1"/>
          </p:cNvSpPr>
          <p:nvPr>
            <p:ph type="title"/>
          </p:nvPr>
        </p:nvSpPr>
        <p:spPr/>
        <p:txBody>
          <a:bodyPr/>
          <a:lstStyle/>
          <a:p>
            <a:r>
              <a:rPr lang="en-US" smtClean="0"/>
              <a:t>Click to edit Master title style</a:t>
            </a:r>
            <a:endParaRPr lang="en-GB" dirty="0"/>
          </a:p>
        </p:txBody>
      </p:sp>
      <p:sp>
        <p:nvSpPr>
          <p:cNvPr id="16"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1695715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815100" y="1781375"/>
            <a:ext cx="4036500" cy="4245425"/>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815100" y="1426659"/>
            <a:ext cx="40365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6" name="Text Placeholder 8"/>
          <p:cNvSpPr>
            <a:spLocks noGrp="1"/>
          </p:cNvSpPr>
          <p:nvPr>
            <p:ph type="body" sz="quarter" idx="21"/>
          </p:nvPr>
        </p:nvSpPr>
        <p:spPr>
          <a:xfrm>
            <a:off x="5054400" y="1781375"/>
            <a:ext cx="4036500" cy="4245425"/>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22"/>
          </p:nvPr>
        </p:nvSpPr>
        <p:spPr>
          <a:xfrm>
            <a:off x="5054400" y="1426659"/>
            <a:ext cx="40365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385535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54325" y="4241200"/>
            <a:ext cx="4035600"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054325" y="1784424"/>
            <a:ext cx="4035600"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5"/>
          </p:nvPr>
        </p:nvSpPr>
        <p:spPr>
          <a:xfrm>
            <a:off x="5054325" y="1428430"/>
            <a:ext cx="40356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2" name="Text Placeholder 8"/>
          <p:cNvSpPr>
            <a:spLocks noGrp="1"/>
          </p:cNvSpPr>
          <p:nvPr>
            <p:ph type="body" sz="quarter" idx="16"/>
          </p:nvPr>
        </p:nvSpPr>
        <p:spPr>
          <a:xfrm>
            <a:off x="5054325" y="3890142"/>
            <a:ext cx="40356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4" name="Text Placeholder 8"/>
          <p:cNvSpPr>
            <a:spLocks noGrp="1"/>
          </p:cNvSpPr>
          <p:nvPr>
            <p:ph type="body" sz="quarter" idx="17"/>
          </p:nvPr>
        </p:nvSpPr>
        <p:spPr>
          <a:xfrm>
            <a:off x="815100" y="4241200"/>
            <a:ext cx="4035600"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8"/>
          <p:cNvSpPr>
            <a:spLocks noGrp="1"/>
          </p:cNvSpPr>
          <p:nvPr>
            <p:ph type="body" sz="quarter" idx="18"/>
          </p:nvPr>
        </p:nvSpPr>
        <p:spPr>
          <a:xfrm>
            <a:off x="815100" y="3890142"/>
            <a:ext cx="40356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9" name="Text Placeholder 8"/>
          <p:cNvSpPr>
            <a:spLocks noGrp="1"/>
          </p:cNvSpPr>
          <p:nvPr>
            <p:ph type="body" sz="quarter" idx="19"/>
          </p:nvPr>
        </p:nvSpPr>
        <p:spPr>
          <a:xfrm>
            <a:off x="815100" y="1784424"/>
            <a:ext cx="4035600"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815100" y="1428430"/>
            <a:ext cx="40356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4" name="Title 3"/>
          <p:cNvSpPr>
            <a:spLocks noGrp="1"/>
          </p:cNvSpPr>
          <p:nvPr>
            <p:ph type="title"/>
          </p:nvPr>
        </p:nvSpPr>
        <p:spPr>
          <a:xfrm>
            <a:off x="825600" y="451575"/>
            <a:ext cx="8254800" cy="723600"/>
          </a:xfrm>
        </p:spPr>
        <p:txBody>
          <a:bodyPr/>
          <a:lstStyle/>
          <a:p>
            <a:r>
              <a:rPr lang="en-US" smtClean="0"/>
              <a:t>Click to edit Master title style</a:t>
            </a:r>
            <a:endParaRPr lang="en-GB" dirty="0"/>
          </a:p>
        </p:txBody>
      </p:sp>
      <p:sp>
        <p:nvSpPr>
          <p:cNvPr id="13"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899627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D - NO HEADIN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64825" y="3829182"/>
            <a:ext cx="4035600" cy="22032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054325" y="1422400"/>
            <a:ext cx="4035600" cy="2204719"/>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8"/>
          <p:cNvSpPr>
            <a:spLocks noGrp="1"/>
          </p:cNvSpPr>
          <p:nvPr>
            <p:ph type="body" sz="quarter" idx="17"/>
          </p:nvPr>
        </p:nvSpPr>
        <p:spPr>
          <a:xfrm>
            <a:off x="825600" y="3829182"/>
            <a:ext cx="4035600" cy="22032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Text Placeholder 8"/>
          <p:cNvSpPr>
            <a:spLocks noGrp="1"/>
          </p:cNvSpPr>
          <p:nvPr>
            <p:ph type="body" sz="quarter" idx="19"/>
          </p:nvPr>
        </p:nvSpPr>
        <p:spPr>
          <a:xfrm>
            <a:off x="815100" y="1422400"/>
            <a:ext cx="4035600" cy="2204719"/>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p:nvPr>
        </p:nvSpPr>
        <p:spPr>
          <a:xfrm>
            <a:off x="825600" y="451575"/>
            <a:ext cx="8254800" cy="723600"/>
          </a:xfrm>
        </p:spPr>
        <p:txBody>
          <a:bodyPr/>
          <a:lstStyle/>
          <a:p>
            <a:r>
              <a:rPr lang="en-US" smtClean="0"/>
              <a:t>Click to edit Master title style</a:t>
            </a:r>
            <a:endParaRPr lang="en-GB" dirty="0"/>
          </a:p>
        </p:txBody>
      </p:sp>
      <p:sp>
        <p:nvSpPr>
          <p:cNvPr id="13"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1062860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15200" y="1346400"/>
            <a:ext cx="6708000" cy="3510000"/>
          </a:xfrm>
        </p:spPr>
        <p:txBody>
          <a:bodyPr anchor="t" anchorCtr="0"/>
          <a:lstStyle>
            <a:lvl1pPr algn="l">
              <a:defRPr sz="11000">
                <a:solidFill>
                  <a:schemeClr val="bg1"/>
                </a:solidFill>
              </a:defRPr>
            </a:lvl1pPr>
          </a:lstStyle>
          <a:p>
            <a:r>
              <a:rPr lang="en-US" smtClean="0"/>
              <a:t>Click to edit Master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7"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49839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smtClean="0"/>
              <a:t>Section divider one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386961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smtClean="0"/>
              <a:t>Section divider two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6277108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smtClean="0"/>
              <a:t>Section divider three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8981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smtClean="0"/>
              <a:t>Section divider four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811532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5" name="object 3"/>
          <p:cNvSpPr/>
          <p:nvPr userDrawn="1"/>
        </p:nvSpPr>
        <p:spPr>
          <a:xfrm>
            <a:off x="3" y="0"/>
            <a:ext cx="82867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292" dirty="0">
              <a:latin typeface="Arial" panose="020B0604020202020204" pitchFamily="34" charset="0"/>
              <a:sym typeface="Arial" panose="020B0604020202020204" pitchFamily="34" charset="0"/>
            </a:endParaRPr>
          </a:p>
        </p:txBody>
      </p:sp>
      <p:sp>
        <p:nvSpPr>
          <p:cNvPr id="17" name="Freeform 19"/>
          <p:cNvSpPr>
            <a:spLocks noEditPoints="1"/>
          </p:cNvSpPr>
          <p:nvPr userDrawn="1"/>
        </p:nvSpPr>
        <p:spPr bwMode="auto">
          <a:xfrm>
            <a:off x="1716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84406" tIns="42203" rIns="84406" bIns="42203" numCol="1" anchor="t" anchorCtr="0" compatLnSpc="1">
            <a:prstTxWarp prst="textNoShape">
              <a:avLst/>
            </a:prstTxWarp>
          </a:bodyPr>
          <a:lstStyle/>
          <a:p>
            <a:endParaRPr lang="en-GB" sz="1662" dirty="0"/>
          </a:p>
        </p:txBody>
      </p:sp>
      <p:sp>
        <p:nvSpPr>
          <p:cNvPr id="16" name="Text Placeholder 2"/>
          <p:cNvSpPr>
            <a:spLocks noGrp="1"/>
          </p:cNvSpPr>
          <p:nvPr>
            <p:ph type="body" sz="quarter" idx="11"/>
          </p:nvPr>
        </p:nvSpPr>
        <p:spPr>
          <a:xfrm>
            <a:off x="1716001" y="5113341"/>
            <a:ext cx="7375525" cy="554037"/>
          </a:xfrm>
        </p:spPr>
        <p:txBody>
          <a:bodyPr/>
          <a:lstStyle>
            <a:lvl1pPr>
              <a:buFontTx/>
              <a:buNone/>
              <a:defRPr sz="831" b="0">
                <a:solidFill>
                  <a:schemeClr val="bg1">
                    <a:lumMod val="65000"/>
                  </a:schemeClr>
                </a:solidFill>
              </a:defRPr>
            </a:lvl1pPr>
            <a:lvl2pPr>
              <a:buFontTx/>
              <a:buNone/>
              <a:defRPr sz="831" b="0">
                <a:solidFill>
                  <a:schemeClr val="bg1">
                    <a:lumMod val="65000"/>
                  </a:schemeClr>
                </a:solidFill>
              </a:defRPr>
            </a:lvl2pPr>
            <a:lvl3pPr marL="0" indent="0">
              <a:buFontTx/>
              <a:buNone/>
              <a:defRPr sz="831" b="0">
                <a:solidFill>
                  <a:schemeClr val="bg1">
                    <a:lumMod val="65000"/>
                  </a:schemeClr>
                </a:solidFill>
              </a:defRPr>
            </a:lvl3pPr>
            <a:lvl4pPr marL="319023" indent="0">
              <a:buFontTx/>
              <a:buNone/>
              <a:defRPr sz="831" b="0">
                <a:solidFill>
                  <a:schemeClr val="bg1">
                    <a:lumMod val="65000"/>
                  </a:schemeClr>
                </a:solidFill>
              </a:defRPr>
            </a:lvl4pPr>
            <a:lvl5pPr marL="498474" indent="0">
              <a:buFontTx/>
              <a:buNone/>
              <a:defRPr sz="831" b="0">
                <a:solidFill>
                  <a:schemeClr val="bg1">
                    <a:lumMod val="65000"/>
                  </a:schemeClr>
                </a:solidFill>
              </a:defRPr>
            </a:lvl5pPr>
          </a:lstStyle>
          <a:p>
            <a:pPr lvl="0"/>
            <a:r>
              <a:rPr lang="en-US" smtClean="0"/>
              <a:t>Click to edit Master text styles</a:t>
            </a:r>
          </a:p>
          <a:p>
            <a:pPr lvl="1"/>
            <a:r>
              <a:rPr lang="en-US" smtClean="0"/>
              <a:t>Second level</a:t>
            </a:r>
          </a:p>
        </p:txBody>
      </p:sp>
      <p:sp>
        <p:nvSpPr>
          <p:cNvPr id="18" name="Text Placeholder 2"/>
          <p:cNvSpPr>
            <a:spLocks noGrp="1"/>
          </p:cNvSpPr>
          <p:nvPr>
            <p:ph type="body" sz="quarter" idx="12"/>
          </p:nvPr>
        </p:nvSpPr>
        <p:spPr>
          <a:xfrm>
            <a:off x="1716001" y="5902325"/>
            <a:ext cx="7375525" cy="119064"/>
          </a:xfrm>
        </p:spPr>
        <p:txBody>
          <a:bodyPr/>
          <a:lstStyle>
            <a:lvl1pPr>
              <a:buFontTx/>
              <a:buNone/>
              <a:defRPr sz="831" b="0">
                <a:solidFill>
                  <a:schemeClr val="bg1">
                    <a:lumMod val="65000"/>
                  </a:schemeClr>
                </a:solidFill>
              </a:defRPr>
            </a:lvl1pPr>
            <a:lvl2pPr>
              <a:buFontTx/>
              <a:buNone/>
              <a:defRPr sz="831" b="0">
                <a:solidFill>
                  <a:schemeClr val="bg1">
                    <a:lumMod val="65000"/>
                  </a:schemeClr>
                </a:solidFill>
              </a:defRPr>
            </a:lvl2pPr>
            <a:lvl3pPr marL="0" indent="0">
              <a:buFontTx/>
              <a:buNone/>
              <a:defRPr sz="831" b="0">
                <a:solidFill>
                  <a:schemeClr val="bg1">
                    <a:lumMod val="65000"/>
                  </a:schemeClr>
                </a:solidFill>
              </a:defRPr>
            </a:lvl3pPr>
            <a:lvl4pPr marL="319023" indent="0">
              <a:buFontTx/>
              <a:buNone/>
              <a:defRPr sz="831" b="0">
                <a:solidFill>
                  <a:schemeClr val="bg1">
                    <a:lumMod val="65000"/>
                  </a:schemeClr>
                </a:solidFill>
              </a:defRPr>
            </a:lvl4pPr>
            <a:lvl5pPr marL="498474" indent="0">
              <a:buFontTx/>
              <a:buNone/>
              <a:defRPr sz="831" b="0">
                <a:solidFill>
                  <a:schemeClr val="bg1">
                    <a:lumMod val="65000"/>
                  </a:schemeClr>
                </a:solidFill>
              </a:defRPr>
            </a:lvl5pPr>
          </a:lstStyle>
          <a:p>
            <a:pPr lvl="0"/>
            <a:r>
              <a:rPr lang="en-US" smtClean="0"/>
              <a:t>Click to edit Master text styles</a:t>
            </a:r>
          </a:p>
        </p:txBody>
      </p:sp>
      <p:sp>
        <p:nvSpPr>
          <p:cNvPr id="19" name="Text Placeholder 2"/>
          <p:cNvSpPr>
            <a:spLocks noGrp="1"/>
          </p:cNvSpPr>
          <p:nvPr>
            <p:ph type="body" sz="quarter" idx="13"/>
          </p:nvPr>
        </p:nvSpPr>
        <p:spPr>
          <a:xfrm>
            <a:off x="1716001" y="4313241"/>
            <a:ext cx="7375525" cy="554037"/>
          </a:xfrm>
        </p:spPr>
        <p:txBody>
          <a:bodyPr/>
          <a:lstStyle>
            <a:lvl1pPr>
              <a:buFontTx/>
              <a:buNone/>
              <a:defRPr sz="831" b="0">
                <a:solidFill>
                  <a:schemeClr val="bg1">
                    <a:lumMod val="65000"/>
                  </a:schemeClr>
                </a:solidFill>
              </a:defRPr>
            </a:lvl1pPr>
            <a:lvl2pPr>
              <a:buFontTx/>
              <a:buNone/>
              <a:defRPr sz="831" b="0">
                <a:solidFill>
                  <a:schemeClr val="bg1">
                    <a:lumMod val="65000"/>
                  </a:schemeClr>
                </a:solidFill>
              </a:defRPr>
            </a:lvl2pPr>
            <a:lvl3pPr marL="0" indent="0">
              <a:buFontTx/>
              <a:buNone/>
              <a:defRPr sz="831" b="0">
                <a:solidFill>
                  <a:schemeClr val="bg1">
                    <a:lumMod val="65000"/>
                  </a:schemeClr>
                </a:solidFill>
              </a:defRPr>
            </a:lvl3pPr>
            <a:lvl4pPr marL="319023" indent="0">
              <a:buFontTx/>
              <a:buNone/>
              <a:defRPr sz="831" b="0">
                <a:solidFill>
                  <a:schemeClr val="bg1">
                    <a:lumMod val="65000"/>
                  </a:schemeClr>
                </a:solidFill>
              </a:defRPr>
            </a:lvl4pPr>
            <a:lvl5pPr marL="498474" indent="0">
              <a:buFontTx/>
              <a:buNone/>
              <a:defRPr sz="831" b="0">
                <a:solidFill>
                  <a:schemeClr val="bg1">
                    <a:lumMod val="65000"/>
                  </a:schemeClr>
                </a:solidFill>
              </a:defRPr>
            </a:lvl5pPr>
          </a:lstStyle>
          <a:p>
            <a:pPr lvl="0"/>
            <a:r>
              <a:rPr lang="en-US" smtClean="0"/>
              <a:t>Click to edit Master text styles</a:t>
            </a:r>
          </a:p>
          <a:p>
            <a:pPr lvl="1"/>
            <a:r>
              <a:rPr lang="en-US" smtClean="0"/>
              <a:t>Second level</a:t>
            </a:r>
          </a:p>
        </p:txBody>
      </p:sp>
      <p:sp>
        <p:nvSpPr>
          <p:cNvPr id="20" name="Text Placeholder 2"/>
          <p:cNvSpPr>
            <a:spLocks noGrp="1"/>
          </p:cNvSpPr>
          <p:nvPr>
            <p:ph type="body" sz="quarter" idx="14" hasCustomPrompt="1"/>
          </p:nvPr>
        </p:nvSpPr>
        <p:spPr>
          <a:xfrm>
            <a:off x="1715999" y="3148075"/>
            <a:ext cx="2052000" cy="294481"/>
          </a:xfrm>
        </p:spPr>
        <p:txBody>
          <a:bodyPr/>
          <a:lstStyle>
            <a:lvl1pPr>
              <a:buFontTx/>
              <a:buNone/>
              <a:defRPr sz="1477" b="1">
                <a:solidFill>
                  <a:schemeClr val="tx2"/>
                </a:solidFill>
              </a:defRPr>
            </a:lvl1pPr>
            <a:lvl2pPr>
              <a:buFontTx/>
              <a:buNone/>
              <a:defRPr sz="831" b="0">
                <a:solidFill>
                  <a:schemeClr val="bg1">
                    <a:lumMod val="65000"/>
                  </a:schemeClr>
                </a:solidFill>
              </a:defRPr>
            </a:lvl2pPr>
            <a:lvl3pPr marL="0" indent="0">
              <a:buFontTx/>
              <a:buNone/>
              <a:defRPr sz="831" b="0">
                <a:solidFill>
                  <a:schemeClr val="bg1">
                    <a:lumMod val="65000"/>
                  </a:schemeClr>
                </a:solidFill>
              </a:defRPr>
            </a:lvl3pPr>
            <a:lvl4pPr marL="319023" indent="0">
              <a:buFontTx/>
              <a:buNone/>
              <a:defRPr sz="831" b="0">
                <a:solidFill>
                  <a:schemeClr val="bg1">
                    <a:lumMod val="65000"/>
                  </a:schemeClr>
                </a:solidFill>
              </a:defRPr>
            </a:lvl4pPr>
            <a:lvl5pPr marL="498474" indent="0">
              <a:buFontTx/>
              <a:buNone/>
              <a:defRPr sz="831" b="0">
                <a:solidFill>
                  <a:schemeClr val="bg1">
                    <a:lumMod val="65000"/>
                  </a:schemeClr>
                </a:solidFill>
              </a:defRPr>
            </a:lvl5pPr>
          </a:lstStyle>
          <a:p>
            <a:pPr lvl="0"/>
            <a:r>
              <a:rPr lang="en-US" dirty="0" smtClean="0"/>
              <a:t>kpmg.cz</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6000" y="3442555"/>
            <a:ext cx="2523749" cy="384049"/>
          </a:xfrm>
          <a:prstGeom prst="rect">
            <a:avLst/>
          </a:prstGeom>
        </p:spPr>
      </p:pic>
      <p:sp>
        <p:nvSpPr>
          <p:cNvPr id="11" name="TextBox 10"/>
          <p:cNvSpPr txBox="1"/>
          <p:nvPr userDrawn="1"/>
        </p:nvSpPr>
        <p:spPr>
          <a:xfrm>
            <a:off x="1828800" y="6687744"/>
            <a:ext cx="5934075" cy="122633"/>
          </a:xfrm>
          <a:prstGeom prst="rect">
            <a:avLst/>
          </a:prstGeom>
          <a:noFill/>
        </p:spPr>
        <p:txBody>
          <a:bodyPr wrap="square" lIns="0" tIns="0" rIns="0" bIns="0"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554" b="1" kern="1200" noProof="0" dirty="0" smtClean="0">
                <a:solidFill>
                  <a:schemeClr val="tx1"/>
                </a:solidFill>
                <a:latin typeface="+mn-lt"/>
                <a:ea typeface="+mn-ea"/>
                <a:cs typeface="+mn-cs"/>
              </a:rPr>
              <a:t>Document Classification: KPMG Confidential</a:t>
            </a:r>
          </a:p>
        </p:txBody>
      </p:sp>
    </p:spTree>
    <p:extLst>
      <p:ext uri="{BB962C8B-B14F-4D97-AF65-F5344CB8AC3E}">
        <p14:creationId xmlns:p14="http://schemas.microsoft.com/office/powerpoint/2010/main" val="33227719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10" t="57050" r="14588" b="1348"/>
          <a:stretch/>
        </p:blipFill>
        <p:spPr>
          <a:xfrm flipH="1">
            <a:off x="0" y="0"/>
            <a:ext cx="9906000" cy="6858000"/>
          </a:xfrm>
          <a:prstGeom prst="rect">
            <a:avLst/>
          </a:prstGeom>
        </p:spPr>
      </p:pic>
      <p:sp>
        <p:nvSpPr>
          <p:cNvPr id="8" name="Title 1"/>
          <p:cNvSpPr>
            <a:spLocks noGrp="1"/>
          </p:cNvSpPr>
          <p:nvPr>
            <p:ph type="ctrTitle" hasCustomPrompt="1"/>
          </p:nvPr>
        </p:nvSpPr>
        <p:spPr>
          <a:xfrm>
            <a:off x="4036911" y="1339200"/>
            <a:ext cx="5440464" cy="3510000"/>
          </a:xfrm>
        </p:spPr>
        <p:txBody>
          <a:bodyPr anchor="t" anchorCtr="0"/>
          <a:lstStyle>
            <a:lvl1pPr algn="l">
              <a:defRPr sz="11000">
                <a:solidFill>
                  <a:schemeClr val="bg1"/>
                </a:solidFill>
              </a:defRPr>
            </a:lvl1pPr>
          </a:lstStyle>
          <a:p>
            <a:r>
              <a:rPr lang="en-GB" dirty="0" smtClean="0"/>
              <a:t>Title slide 3</a:t>
            </a:r>
            <a:br>
              <a:rPr lang="en-GB" dirty="0" smtClean="0"/>
            </a:br>
            <a:r>
              <a:rPr lang="en-GB" dirty="0" smtClean="0"/>
              <a:t>light right vertical image</a:t>
            </a:r>
            <a:endParaRPr lang="en-US" dirty="0"/>
          </a:p>
        </p:txBody>
      </p:sp>
      <p:sp>
        <p:nvSpPr>
          <p:cNvPr id="11" name="Freeform 19"/>
          <p:cNvSpPr>
            <a:spLocks noEditPoints="1"/>
          </p:cNvSpPr>
          <p:nvPr userDrawn="1"/>
        </p:nvSpPr>
        <p:spPr bwMode="auto">
          <a:xfrm>
            <a:off x="4065711"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Text Placeholder 3"/>
          <p:cNvSpPr>
            <a:spLocks noGrp="1"/>
          </p:cNvSpPr>
          <p:nvPr>
            <p:ph type="body" sz="quarter" idx="11"/>
          </p:nvPr>
        </p:nvSpPr>
        <p:spPr>
          <a:xfrm>
            <a:off x="4065711" y="5036400"/>
            <a:ext cx="5411664"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5789235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 y="0"/>
            <a:ext cx="9906000" cy="6858000"/>
          </a:xfrm>
          <a:prstGeom prst="rect">
            <a:avLst/>
          </a:prstGeom>
        </p:spPr>
      </p:pic>
      <p:sp>
        <p:nvSpPr>
          <p:cNvPr id="7" name="Title 1"/>
          <p:cNvSpPr>
            <a:spLocks noGrp="1"/>
          </p:cNvSpPr>
          <p:nvPr>
            <p:ph type="ctrTitle" hasCustomPrompt="1"/>
          </p:nvPr>
        </p:nvSpPr>
        <p:spPr>
          <a:xfrm>
            <a:off x="4036911" y="1339200"/>
            <a:ext cx="5440464" cy="3510000"/>
          </a:xfrm>
        </p:spPr>
        <p:txBody>
          <a:bodyPr anchor="t" anchorCtr="0"/>
          <a:lstStyle>
            <a:lvl1pPr algn="l">
              <a:defRPr sz="11000">
                <a:solidFill>
                  <a:schemeClr val="bg1"/>
                </a:solidFill>
              </a:defRPr>
            </a:lvl1pPr>
          </a:lstStyle>
          <a:p>
            <a:r>
              <a:rPr lang="en-GB" dirty="0" smtClean="0"/>
              <a:t>Title slide 4</a:t>
            </a:r>
            <a:br>
              <a:rPr lang="en-GB" dirty="0" smtClean="0"/>
            </a:br>
            <a:r>
              <a:rPr lang="en-GB" dirty="0" smtClean="0"/>
              <a:t>dark left vertical image</a:t>
            </a:r>
            <a:endParaRPr lang="en-US" dirty="0"/>
          </a:p>
        </p:txBody>
      </p:sp>
      <p:sp>
        <p:nvSpPr>
          <p:cNvPr id="9" name="Freeform 19"/>
          <p:cNvSpPr>
            <a:spLocks noEditPoints="1"/>
          </p:cNvSpPr>
          <p:nvPr userDrawn="1"/>
        </p:nvSpPr>
        <p:spPr bwMode="auto">
          <a:xfrm>
            <a:off x="4065711"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 Placeholder 3"/>
          <p:cNvSpPr>
            <a:spLocks noGrp="1"/>
          </p:cNvSpPr>
          <p:nvPr>
            <p:ph type="body" sz="quarter" idx="11"/>
          </p:nvPr>
        </p:nvSpPr>
        <p:spPr>
          <a:xfrm>
            <a:off x="4065711" y="5036400"/>
            <a:ext cx="5411664"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8387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950"/>
          <a:stretch/>
        </p:blipFill>
        <p:spPr>
          <a:xfrm>
            <a:off x="1" y="0"/>
            <a:ext cx="9905999" cy="6888480"/>
          </a:xfrm>
          <a:prstGeom prst="rect">
            <a:avLst/>
          </a:prstGeom>
        </p:spPr>
      </p:pic>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US" dirty="0" smtClean="0"/>
              <a:t>Title slide 5</a:t>
            </a:r>
            <a:br>
              <a:rPr lang="en-US" dirty="0" smtClean="0"/>
            </a:br>
            <a:r>
              <a:rPr lang="en-US" dirty="0" smtClean="0"/>
              <a:t>singular </a:t>
            </a:r>
            <a:br>
              <a:rPr lang="en-US" dirty="0" smtClean="0"/>
            </a:br>
            <a:r>
              <a:rPr lang="en-US" dirty="0" smtClean="0"/>
              <a:t>image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9"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4949900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smtClean="0"/>
              <a:t>Title slide 6</a:t>
            </a:r>
            <a:br>
              <a:rPr lang="en-GB" dirty="0" smtClean="0"/>
            </a:br>
            <a:r>
              <a:rPr lang="en-GB" dirty="0" smtClean="0"/>
              <a:t>no image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9"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7"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4872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Letter">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61065" y="302982"/>
            <a:ext cx="4036500"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24"/>
          <p:cNvSpPr>
            <a:spLocks noGrp="1"/>
          </p:cNvSpPr>
          <p:nvPr>
            <p:ph type="body" sz="quarter" idx="15"/>
          </p:nvPr>
        </p:nvSpPr>
        <p:spPr>
          <a:xfrm>
            <a:off x="815100" y="302982"/>
            <a:ext cx="4036500"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Text Placeholder 8"/>
          <p:cNvSpPr>
            <a:spLocks noGrp="1"/>
          </p:cNvSpPr>
          <p:nvPr>
            <p:ph type="body" sz="quarter" idx="10"/>
          </p:nvPr>
        </p:nvSpPr>
        <p:spPr>
          <a:xfrm>
            <a:off x="815100" y="1130531"/>
            <a:ext cx="4036500" cy="4878928"/>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Text Placeholder 8"/>
          <p:cNvSpPr>
            <a:spLocks noGrp="1"/>
          </p:cNvSpPr>
          <p:nvPr>
            <p:ph type="body" sz="quarter" idx="11"/>
          </p:nvPr>
        </p:nvSpPr>
        <p:spPr>
          <a:xfrm>
            <a:off x="5061065" y="1130531"/>
            <a:ext cx="4029834" cy="4878928"/>
          </a:xfrm>
          <a:ln w="6350">
            <a:solidFill>
              <a:schemeClr val="tx2"/>
            </a:solidFill>
          </a:ln>
        </p:spPr>
        <p:txBody>
          <a:bodyPr lIns="144000" tIns="72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Rectangle 20"/>
          <p:cNvSpPr/>
          <p:nvPr userDrawn="1"/>
        </p:nvSpPr>
        <p:spPr>
          <a:xfrm>
            <a:off x="5061065" y="1130531"/>
            <a:ext cx="91081" cy="4878928"/>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5"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6" name="TextBox 15"/>
          <p:cNvSpPr txBox="1"/>
          <p:nvPr userDrawn="1"/>
        </p:nvSpPr>
        <p:spPr>
          <a:xfrm>
            <a:off x="1875900" y="6320118"/>
            <a:ext cx="133903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KPMG LLP, a UK limited liability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partnership, is a member of KPMG International, a Swiss cooperative</a:t>
            </a:r>
          </a:p>
        </p:txBody>
      </p:sp>
      <p:sp>
        <p:nvSpPr>
          <p:cNvPr id="17" name="TextBox 16"/>
          <p:cNvSpPr txBox="1"/>
          <p:nvPr userDrawn="1"/>
        </p:nvSpPr>
        <p:spPr>
          <a:xfrm>
            <a:off x="3392507" y="6320118"/>
            <a:ext cx="165537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8" name="TextBox 17"/>
          <p:cNvSpPr txBox="1"/>
          <p:nvPr userDrawn="1"/>
        </p:nvSpPr>
        <p:spPr>
          <a:xfrm>
            <a:off x="5225447" y="6320118"/>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in England No 3110745</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Registered office: 15 Canada Square,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London E14 5GL </a:t>
            </a:r>
          </a:p>
        </p:txBody>
      </p:sp>
      <p:sp>
        <p:nvSpPr>
          <p:cNvPr id="22" name="TextBox 21"/>
          <p:cNvSpPr txBox="1"/>
          <p:nvPr userDrawn="1"/>
        </p:nvSpPr>
        <p:spPr>
          <a:xfrm>
            <a:off x="6794591" y="6320118"/>
            <a:ext cx="1546299"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office: 15 Canada Square,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London E14 5GL </a:t>
            </a:r>
          </a:p>
        </p:txBody>
      </p:sp>
      <p:sp>
        <p:nvSpPr>
          <p:cNvPr id="23"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74866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Letter continuatio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15100" y="1130531"/>
            <a:ext cx="4036500" cy="4878928"/>
          </a:xfrm>
        </p:spPr>
        <p:txBody>
          <a:bodyPr/>
          <a:lstStyle>
            <a:lvl1pPr>
              <a:defRPr sz="900" baseline="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8"/>
          <p:cNvSpPr>
            <a:spLocks noGrp="1"/>
          </p:cNvSpPr>
          <p:nvPr>
            <p:ph type="body" sz="quarter" idx="11"/>
          </p:nvPr>
        </p:nvSpPr>
        <p:spPr>
          <a:xfrm>
            <a:off x="5061065" y="1130531"/>
            <a:ext cx="4029834" cy="4878928"/>
          </a:xfrm>
          <a:ln w="6350">
            <a:noFill/>
          </a:ln>
        </p:spPr>
        <p:txBody>
          <a:bodyPr lIns="0" tIns="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Text Placeholder 24"/>
          <p:cNvSpPr>
            <a:spLocks noGrp="1"/>
          </p:cNvSpPr>
          <p:nvPr>
            <p:ph type="body" sz="quarter" idx="15"/>
          </p:nvPr>
        </p:nvSpPr>
        <p:spPr>
          <a:xfrm>
            <a:off x="815100" y="302982"/>
            <a:ext cx="4036500"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24"/>
          <p:cNvSpPr>
            <a:spLocks noGrp="1"/>
          </p:cNvSpPr>
          <p:nvPr>
            <p:ph type="body" sz="quarter" idx="16"/>
          </p:nvPr>
        </p:nvSpPr>
        <p:spPr>
          <a:xfrm>
            <a:off x="5061065" y="302982"/>
            <a:ext cx="4036500"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3" name="TextBox 12"/>
          <p:cNvSpPr txBox="1"/>
          <p:nvPr userDrawn="1"/>
        </p:nvSpPr>
        <p:spPr>
          <a:xfrm>
            <a:off x="1875900" y="6320118"/>
            <a:ext cx="133903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KPMG LLP, a UK limited liability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partnership, is a member of KPMG International, a Swiss cooperative</a:t>
            </a:r>
          </a:p>
        </p:txBody>
      </p:sp>
      <p:sp>
        <p:nvSpPr>
          <p:cNvPr id="14" name="TextBox 13"/>
          <p:cNvSpPr txBox="1"/>
          <p:nvPr userDrawn="1"/>
        </p:nvSpPr>
        <p:spPr>
          <a:xfrm>
            <a:off x="3392507" y="6320118"/>
            <a:ext cx="165537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5" name="TextBox 14"/>
          <p:cNvSpPr txBox="1"/>
          <p:nvPr userDrawn="1"/>
        </p:nvSpPr>
        <p:spPr>
          <a:xfrm>
            <a:off x="5225447" y="6320118"/>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in England No 3110745</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Registered office: 15 Canada Square,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London E14 5GL </a:t>
            </a:r>
          </a:p>
        </p:txBody>
      </p:sp>
      <p:sp>
        <p:nvSpPr>
          <p:cNvPr id="16" name="TextBox 15"/>
          <p:cNvSpPr txBox="1"/>
          <p:nvPr userDrawn="1"/>
        </p:nvSpPr>
        <p:spPr>
          <a:xfrm>
            <a:off x="6794591" y="6320118"/>
            <a:ext cx="1546299"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office: 15 Canada Square,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London E14 5GL </a:t>
            </a:r>
          </a:p>
        </p:txBody>
      </p:sp>
      <p:sp>
        <p:nvSpPr>
          <p:cNvPr id="17"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18735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56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600" y="451575"/>
            <a:ext cx="8254800" cy="7236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5600" y="1422400"/>
            <a:ext cx="8254800" cy="46044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Shape 8"/>
          <p:cNvSpPr txBox="1">
            <a:spLocks/>
          </p:cNvSpPr>
          <p:nvPr userDrawn="1"/>
        </p:nvSpPr>
        <p:spPr>
          <a:xfrm>
            <a:off x="8701088" y="6320118"/>
            <a:ext cx="390050"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900" smtClean="0">
                <a:solidFill>
                  <a:schemeClr val="tx2"/>
                </a:solidFill>
                <a:latin typeface="+mn-lt"/>
                <a:ea typeface="Arial"/>
                <a:cs typeface="Arial" panose="020B0604020202020204" pitchFamily="34" charset="0"/>
              </a:rPr>
              <a:pPr algn="r"/>
              <a:t>‹#›</a:t>
            </a:fld>
            <a:endParaRPr lang="en-US" sz="900" dirty="0">
              <a:solidFill>
                <a:schemeClr val="tx2"/>
              </a:solidFill>
              <a:latin typeface="+mn-lt"/>
              <a:ea typeface="Arial"/>
              <a:cs typeface="Arial" panose="020B0604020202020204" pitchFamily="34" charset="0"/>
            </a:endParaRPr>
          </a:p>
        </p:txBody>
      </p:sp>
      <p:sp>
        <p:nvSpPr>
          <p:cNvPr id="25" name="TextBox 24"/>
          <p:cNvSpPr txBox="1"/>
          <p:nvPr userDrawn="1"/>
        </p:nvSpPr>
        <p:spPr>
          <a:xfrm>
            <a:off x="1935125" y="6680434"/>
            <a:ext cx="6081823" cy="11377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smtClean="0">
                <a:solidFill>
                  <a:schemeClr val="tx1"/>
                </a:solidFill>
                <a:latin typeface="+mn-lt"/>
                <a:ea typeface="+mn-ea"/>
                <a:cs typeface="+mn-cs"/>
              </a:rPr>
              <a:t>Document Classification: KPMG Confidential</a:t>
            </a:r>
          </a:p>
        </p:txBody>
      </p:sp>
      <p:sp>
        <p:nvSpPr>
          <p:cNvPr id="27" name="Freeform 19"/>
          <p:cNvSpPr>
            <a:spLocks noEditPoints="1"/>
          </p:cNvSpPr>
          <p:nvPr userDrawn="1"/>
        </p:nvSpPr>
        <p:spPr bwMode="auto">
          <a:xfrm>
            <a:off x="815340"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0" name="TextBox 29"/>
          <p:cNvSpPr txBox="1"/>
          <p:nvPr userDrawn="1">
            <p:custDataLst>
              <p:tags r:id="rId31"/>
            </p:custDataLst>
          </p:nvPr>
        </p:nvSpPr>
        <p:spPr>
          <a:xfrm>
            <a:off x="1548364" y="6320118"/>
            <a:ext cx="68445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smtClean="0">
                <a:solidFill>
                  <a:schemeClr val="bg1">
                    <a:lumMod val="65000"/>
                  </a:schemeClr>
                </a:solidFill>
                <a:latin typeface="+mn-lt"/>
                <a:ea typeface="+mn-ea"/>
                <a:cs typeface="+mn-cs"/>
              </a:rPr>
              <a:t>© 2018 KPMG Česká republika, s.r.o., a Czech limited liability company and a member firm of the KPMG network of independent member firms affiliated with KPMG International Cooperative (“KPMG International”), a Swiss entity. All rights reserved.</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661" r:id="rId1"/>
    <p:sldLayoutId id="2147483710" r:id="rId2"/>
    <p:sldLayoutId id="2147483709" r:id="rId3"/>
    <p:sldLayoutId id="2147483703" r:id="rId4"/>
    <p:sldLayoutId id="2147483675" r:id="rId5"/>
    <p:sldLayoutId id="2147483680" r:id="rId6"/>
    <p:sldLayoutId id="2147483707" r:id="rId7"/>
    <p:sldLayoutId id="2147483708" r:id="rId8"/>
    <p:sldLayoutId id="2147483681" r:id="rId9"/>
    <p:sldLayoutId id="2147483666" r:id="rId10"/>
    <p:sldLayoutId id="2147483705" r:id="rId11"/>
    <p:sldLayoutId id="2147483689" r:id="rId12"/>
    <p:sldLayoutId id="2147483690" r:id="rId13"/>
    <p:sldLayoutId id="2147483692" r:id="rId14"/>
    <p:sldLayoutId id="2147483693" r:id="rId15"/>
    <p:sldLayoutId id="2147483694" r:id="rId16"/>
    <p:sldLayoutId id="2147483695" r:id="rId17"/>
    <p:sldLayoutId id="2147483701" r:id="rId18"/>
    <p:sldLayoutId id="2147483697" r:id="rId19"/>
    <p:sldLayoutId id="2147483698" r:id="rId20"/>
    <p:sldLayoutId id="2147483699" r:id="rId21"/>
    <p:sldLayoutId id="2147483711" r:id="rId22"/>
    <p:sldLayoutId id="2147483712" r:id="rId23"/>
    <p:sldLayoutId id="2147483706" r:id="rId24"/>
    <p:sldLayoutId id="2147483682" r:id="rId25"/>
    <p:sldLayoutId id="2147483683" r:id="rId26"/>
    <p:sldLayoutId id="2147483684" r:id="rId27"/>
    <p:sldLayoutId id="2147483685" r:id="rId28"/>
    <p:sldLayoutId id="2147483714" r:id="rId29"/>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93" userDrawn="1">
          <p15:clr>
            <a:srgbClr val="F26B43"/>
          </p15:clr>
        </p15:guide>
        <p15:guide id="2" pos="513" userDrawn="1">
          <p15:clr>
            <a:srgbClr val="F26B43"/>
          </p15:clr>
        </p15:guide>
        <p15:guide id="3" pos="5727" userDrawn="1">
          <p15:clr>
            <a:srgbClr val="F26B43"/>
          </p15:clr>
        </p15:guide>
        <p15:guide id="4" orient="horz" pos="742" userDrawn="1">
          <p15:clr>
            <a:srgbClr val="F26B43"/>
          </p15:clr>
        </p15:guide>
        <p15:guide id="6" orient="horz" pos="279" userDrawn="1">
          <p15:clr>
            <a:srgbClr val="F26B43"/>
          </p15:clr>
        </p15:guide>
        <p15:guide id="7" orient="horz" pos="8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60405" y="1365450"/>
            <a:ext cx="6063049" cy="3510000"/>
          </a:xfrm>
        </p:spPr>
        <p:txBody>
          <a:bodyPr/>
          <a:lstStyle/>
          <a:p>
            <a:r>
              <a:rPr lang="cs-CZ" b="1" dirty="0" smtClean="0"/>
              <a:t>Řetězové transakce</a:t>
            </a:r>
            <a:r>
              <a:rPr lang="en-GB" dirty="0" smtClean="0"/>
              <a:t/>
            </a:r>
            <a:br>
              <a:rPr lang="en-GB" dirty="0" smtClean="0"/>
            </a:br>
            <a:endParaRPr lang="en-GB" dirty="0"/>
          </a:p>
        </p:txBody>
      </p:sp>
      <p:sp>
        <p:nvSpPr>
          <p:cNvPr id="5" name="Subtitle 4"/>
          <p:cNvSpPr>
            <a:spLocks noGrp="1"/>
          </p:cNvSpPr>
          <p:nvPr>
            <p:ph type="body" sz="quarter" idx="11"/>
          </p:nvPr>
        </p:nvSpPr>
        <p:spPr>
          <a:xfrm>
            <a:off x="250789" y="5061114"/>
            <a:ext cx="6687092" cy="216000"/>
          </a:xfrm>
        </p:spPr>
        <p:txBody>
          <a:bodyPr/>
          <a:lstStyle/>
          <a:p>
            <a:r>
              <a:rPr lang="cs-CZ" dirty="0" smtClean="0"/>
              <a:t>Erika </a:t>
            </a:r>
            <a:r>
              <a:rPr lang="cs-CZ" dirty="0" err="1" smtClean="0"/>
              <a:t>Krišková</a:t>
            </a:r>
            <a:r>
              <a:rPr lang="cs-CZ" dirty="0" smtClean="0"/>
              <a:t> Dunajská</a:t>
            </a:r>
            <a:endParaRPr lang="en-GB" dirty="0" smtClean="0"/>
          </a:p>
          <a:p>
            <a:pPr lvl="1"/>
            <a:r>
              <a:rPr lang="en-GB" dirty="0" smtClean="0"/>
              <a:t>—</a:t>
            </a:r>
          </a:p>
          <a:p>
            <a:pPr lvl="1"/>
            <a:r>
              <a:rPr lang="cs-CZ" dirty="0"/>
              <a:t>6</a:t>
            </a:r>
            <a:r>
              <a:rPr lang="cs-CZ" dirty="0" smtClean="0"/>
              <a:t>. </a:t>
            </a:r>
            <a:r>
              <a:rPr lang="cs-CZ" dirty="0"/>
              <a:t>l</a:t>
            </a:r>
            <a:r>
              <a:rPr lang="cs-CZ" dirty="0" smtClean="0"/>
              <a:t>istopadu 2018</a:t>
            </a:r>
            <a:endParaRPr lang="en-GB" dirty="0"/>
          </a:p>
        </p:txBody>
      </p:sp>
    </p:spTree>
    <p:extLst>
      <p:ext uri="{BB962C8B-B14F-4D97-AF65-F5344CB8AC3E}">
        <p14:creationId xmlns:p14="http://schemas.microsoft.com/office/powerpoint/2010/main" val="438289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t>Příklad 1: zboží z PL dodáno českému zákazníkovi do jiné země EU</a:t>
            </a:r>
            <a:endParaRPr lang="en-GB" b="1" dirty="0"/>
          </a:p>
        </p:txBody>
      </p:sp>
      <p:sp>
        <p:nvSpPr>
          <p:cNvPr id="3" name="Text Placeholder 2"/>
          <p:cNvSpPr>
            <a:spLocks noGrp="1"/>
          </p:cNvSpPr>
          <p:nvPr>
            <p:ph type="body" sz="quarter" idx="4294967295"/>
          </p:nvPr>
        </p:nvSpPr>
        <p:spPr>
          <a:xfrm>
            <a:off x="266699" y="3644597"/>
            <a:ext cx="9324975" cy="2448699"/>
          </a:xfrm>
          <a:prstGeom prst="rect">
            <a:avLst/>
          </a:prstGeom>
        </p:spPr>
        <p:txBody>
          <a:bodyPr>
            <a:normAutofit/>
          </a:bodyPr>
          <a:lstStyle/>
          <a:p>
            <a:pPr marL="18000" lvl="2" indent="0">
              <a:buNone/>
            </a:pPr>
            <a:r>
              <a:rPr lang="cs-CZ" sz="2200" b="1" dirty="0" smtClean="0"/>
              <a:t>Postup</a:t>
            </a:r>
          </a:p>
          <a:p>
            <a:pPr marL="360000" lvl="2" indent="-342000">
              <a:buFont typeface="Wingdings" panose="05000000000000000000" pitchFamily="2" charset="2"/>
              <a:buChar char="q"/>
            </a:pPr>
            <a:r>
              <a:rPr lang="cs-CZ" sz="2200" dirty="0" smtClean="0">
                <a:solidFill>
                  <a:schemeClr val="tx1"/>
                </a:solidFill>
              </a:rPr>
              <a:t>DIČ </a:t>
            </a:r>
            <a:r>
              <a:rPr lang="cs-CZ" sz="2200" dirty="0">
                <a:solidFill>
                  <a:schemeClr val="tx1"/>
                </a:solidFill>
              </a:rPr>
              <a:t>jakých zemí poskytly jednotlivé subjekty v transakci =&gt; PL, CZ, CZ</a:t>
            </a:r>
          </a:p>
          <a:p>
            <a:pPr marL="360000" lvl="2" indent="-342000">
              <a:buFont typeface="Wingdings" panose="05000000000000000000" pitchFamily="2" charset="2"/>
              <a:buChar char="q"/>
            </a:pPr>
            <a:r>
              <a:rPr lang="cs-CZ" sz="2200" dirty="0">
                <a:solidFill>
                  <a:schemeClr val="tx1"/>
                </a:solidFill>
              </a:rPr>
              <a:t>Kdo zajišťuje přepravu?</a:t>
            </a:r>
          </a:p>
          <a:p>
            <a:pPr marL="360000" lvl="2" indent="-342000">
              <a:buFont typeface="Wingdings" panose="05000000000000000000" pitchFamily="2" charset="2"/>
              <a:buChar char="q"/>
            </a:pPr>
            <a:r>
              <a:rPr lang="cs-CZ" sz="2200" dirty="0">
                <a:solidFill>
                  <a:schemeClr val="tx1"/>
                </a:solidFill>
              </a:rPr>
              <a:t>Kdy a na jakém místě dochází k přechodu ekonomického vlastnictví mezi zúčastněnými subjekty?</a:t>
            </a:r>
          </a:p>
        </p:txBody>
      </p:sp>
      <p:grpSp>
        <p:nvGrpSpPr>
          <p:cNvPr id="56" name="Group 55"/>
          <p:cNvGrpSpPr/>
          <p:nvPr/>
        </p:nvGrpSpPr>
        <p:grpSpPr>
          <a:xfrm>
            <a:off x="825600" y="1750778"/>
            <a:ext cx="7763197" cy="1778893"/>
            <a:chOff x="618803" y="2152649"/>
            <a:chExt cx="7763197" cy="1778893"/>
          </a:xfrm>
        </p:grpSpPr>
        <p:grpSp>
          <p:nvGrpSpPr>
            <p:cNvPr id="5" name="Group 4"/>
            <p:cNvGrpSpPr/>
            <p:nvPr/>
          </p:nvGrpSpPr>
          <p:grpSpPr>
            <a:xfrm>
              <a:off x="618803" y="2152649"/>
              <a:ext cx="7763197" cy="1620165"/>
              <a:chOff x="323528" y="1412776"/>
              <a:chExt cx="8280920" cy="2592288"/>
            </a:xfrm>
          </p:grpSpPr>
          <p:grpSp>
            <p:nvGrpSpPr>
              <p:cNvPr id="7" name="Group 13"/>
              <p:cNvGrpSpPr/>
              <p:nvPr/>
            </p:nvGrpSpPr>
            <p:grpSpPr>
              <a:xfrm>
                <a:off x="323528" y="1412776"/>
                <a:ext cx="2088232" cy="1152128"/>
                <a:chOff x="323528" y="1196752"/>
                <a:chExt cx="2088232" cy="1152128"/>
              </a:xfrm>
            </p:grpSpPr>
            <p:pic>
              <p:nvPicPr>
                <p:cNvPr id="26"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7" name="TextBox 26"/>
                <p:cNvSpPr txBox="1"/>
                <p:nvPr/>
              </p:nvSpPr>
              <p:spPr>
                <a:xfrm>
                  <a:off x="467544" y="1196752"/>
                  <a:ext cx="1368152" cy="246221"/>
                </a:xfrm>
                <a:prstGeom prst="rect">
                  <a:avLst/>
                </a:prstGeom>
                <a:noFill/>
              </p:spPr>
              <p:txBody>
                <a:bodyPr wrap="square" lIns="0" tIns="0" rIns="0" bIns="0" rtlCol="0">
                  <a:spAutoFit/>
                </a:bodyPr>
                <a:lstStyle/>
                <a:p>
                  <a:r>
                    <a:rPr lang="cs-CZ" sz="1600" dirty="0" smtClean="0"/>
                    <a:t>DIČ PL</a:t>
                  </a:r>
                  <a:endParaRPr lang="en-US" sz="1600" dirty="0" smtClean="0"/>
                </a:p>
              </p:txBody>
            </p:sp>
            <p:sp>
              <p:nvSpPr>
                <p:cNvPr id="28" name="TextBox 27"/>
                <p:cNvSpPr txBox="1"/>
                <p:nvPr/>
              </p:nvSpPr>
              <p:spPr>
                <a:xfrm>
                  <a:off x="827584" y="1844824"/>
                  <a:ext cx="1584176" cy="246221"/>
                </a:xfrm>
                <a:prstGeom prst="rect">
                  <a:avLst/>
                </a:prstGeom>
                <a:noFill/>
              </p:spPr>
              <p:txBody>
                <a:bodyPr wrap="square" lIns="0" tIns="0" rIns="0" bIns="0" rtlCol="0">
                  <a:spAutoFit/>
                </a:bodyPr>
                <a:lstStyle/>
                <a:p>
                  <a:r>
                    <a:rPr lang="cs-CZ" sz="1600" dirty="0" smtClean="0"/>
                    <a:t>TERO </a:t>
                  </a:r>
                  <a:endParaRPr lang="en-US" sz="1600" dirty="0" smtClean="0"/>
                </a:p>
              </p:txBody>
            </p:sp>
          </p:grpSp>
          <p:grpSp>
            <p:nvGrpSpPr>
              <p:cNvPr id="8" name="Group 18"/>
              <p:cNvGrpSpPr/>
              <p:nvPr/>
            </p:nvGrpSpPr>
            <p:grpSpPr>
              <a:xfrm>
                <a:off x="3779912" y="1412776"/>
                <a:ext cx="1800200" cy="1152128"/>
                <a:chOff x="3563888" y="1196752"/>
                <a:chExt cx="1800200" cy="1152128"/>
              </a:xfrm>
            </p:grpSpPr>
            <p:pic>
              <p:nvPicPr>
                <p:cNvPr id="23"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4" name="TextBox 23"/>
                <p:cNvSpPr txBox="1"/>
                <p:nvPr/>
              </p:nvSpPr>
              <p:spPr>
                <a:xfrm>
                  <a:off x="3923928" y="1844824"/>
                  <a:ext cx="1008112" cy="246221"/>
                </a:xfrm>
                <a:prstGeom prst="rect">
                  <a:avLst/>
                </a:prstGeom>
                <a:noFill/>
              </p:spPr>
              <p:txBody>
                <a:bodyPr wrap="square" lIns="0" tIns="0" rIns="0" bIns="0" rtlCol="0">
                  <a:spAutoFit/>
                </a:bodyPr>
                <a:lstStyle/>
                <a:p>
                  <a:r>
                    <a:rPr lang="cs-CZ" sz="1600" dirty="0" smtClean="0"/>
                    <a:t>MERKUR</a:t>
                  </a:r>
                  <a:endParaRPr lang="en-US" sz="1600" dirty="0" smtClean="0"/>
                </a:p>
              </p:txBody>
            </p:sp>
            <p:sp>
              <p:nvSpPr>
                <p:cNvPr id="25" name="TextBox 24"/>
                <p:cNvSpPr txBox="1"/>
                <p:nvPr/>
              </p:nvSpPr>
              <p:spPr>
                <a:xfrm>
                  <a:off x="370790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grpSp>
            <p:nvGrpSpPr>
              <p:cNvPr id="9" name="Group 17"/>
              <p:cNvGrpSpPr/>
              <p:nvPr/>
            </p:nvGrpSpPr>
            <p:grpSpPr>
              <a:xfrm>
                <a:off x="6804248" y="1412776"/>
                <a:ext cx="1800200" cy="1152128"/>
                <a:chOff x="6084168" y="1196752"/>
                <a:chExt cx="1800200" cy="1152128"/>
              </a:xfrm>
            </p:grpSpPr>
            <p:pic>
              <p:nvPicPr>
                <p:cNvPr id="20"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1" name="TextBox 20"/>
                <p:cNvSpPr txBox="1"/>
                <p:nvPr/>
              </p:nvSpPr>
              <p:spPr>
                <a:xfrm>
                  <a:off x="6444208" y="1844824"/>
                  <a:ext cx="1008112" cy="246221"/>
                </a:xfrm>
                <a:prstGeom prst="rect">
                  <a:avLst/>
                </a:prstGeom>
                <a:noFill/>
              </p:spPr>
              <p:txBody>
                <a:bodyPr wrap="square" lIns="0" tIns="0" rIns="0" bIns="0" rtlCol="0">
                  <a:spAutoFit/>
                </a:bodyPr>
                <a:lstStyle/>
                <a:p>
                  <a:r>
                    <a:rPr lang="cs-CZ" sz="1600" dirty="0" smtClean="0"/>
                    <a:t>DELTA</a:t>
                  </a:r>
                  <a:endParaRPr lang="en-US" sz="1600" dirty="0" smtClean="0"/>
                </a:p>
              </p:txBody>
            </p:sp>
            <p:sp>
              <p:nvSpPr>
                <p:cNvPr id="22" name="TextBox 21"/>
                <p:cNvSpPr txBox="1"/>
                <p:nvPr/>
              </p:nvSpPr>
              <p:spPr>
                <a:xfrm>
                  <a:off x="622818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cxnSp>
            <p:nvCxnSpPr>
              <p:cNvPr id="10" name="Straight Connector 9"/>
              <p:cNvCxnSpPr/>
              <p:nvPr/>
            </p:nvCxnSpPr>
            <p:spPr>
              <a:xfrm>
                <a:off x="2763442" y="1441378"/>
                <a:ext cx="8358" cy="2563686"/>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7544" y="3068960"/>
                <a:ext cx="2304256" cy="0"/>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99346" y="2570708"/>
                <a:ext cx="864096" cy="246221"/>
              </a:xfrm>
              <a:prstGeom prst="rect">
                <a:avLst/>
              </a:prstGeom>
              <a:noFill/>
            </p:spPr>
            <p:txBody>
              <a:bodyPr wrap="square" lIns="0" tIns="0" rIns="0" bIns="0" rtlCol="0">
                <a:spAutoFit/>
              </a:bodyPr>
              <a:lstStyle/>
              <a:p>
                <a:r>
                  <a:rPr lang="cs-CZ" sz="1600" dirty="0" smtClean="0"/>
                  <a:t>Polsko</a:t>
                </a:r>
                <a:endParaRPr lang="en-US" sz="1600" dirty="0" smtClean="0"/>
              </a:p>
            </p:txBody>
          </p:sp>
          <p:sp>
            <p:nvSpPr>
              <p:cNvPr id="13" name="TextBox 12"/>
              <p:cNvSpPr txBox="1"/>
              <p:nvPr/>
            </p:nvSpPr>
            <p:spPr>
              <a:xfrm>
                <a:off x="2987824" y="3068960"/>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sp>
            <p:nvSpPr>
              <p:cNvPr id="14" name="TextBox 13"/>
              <p:cNvSpPr txBox="1"/>
              <p:nvPr/>
            </p:nvSpPr>
            <p:spPr>
              <a:xfrm>
                <a:off x="1934709" y="3161871"/>
                <a:ext cx="576063" cy="246221"/>
              </a:xfrm>
              <a:prstGeom prst="rect">
                <a:avLst/>
              </a:prstGeom>
              <a:noFill/>
            </p:spPr>
            <p:txBody>
              <a:bodyPr wrap="square" lIns="0" tIns="0" rIns="0" bIns="0" rtlCol="0">
                <a:spAutoFit/>
              </a:bodyPr>
              <a:lstStyle/>
              <a:p>
                <a:r>
                  <a:rPr lang="cs-CZ" sz="1600" dirty="0" smtClean="0"/>
                  <a:t>Litva</a:t>
                </a:r>
                <a:endParaRPr lang="en-US" sz="1600" dirty="0" smtClean="0"/>
              </a:p>
            </p:txBody>
          </p:sp>
          <p:cxnSp>
            <p:nvCxnSpPr>
              <p:cNvPr id="15" name="Straight Arrow Connector 14"/>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43808" y="1697793"/>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sp>
            <p:nvSpPr>
              <p:cNvPr id="18" name="TextBox 17"/>
              <p:cNvSpPr txBox="1"/>
              <p:nvPr/>
            </p:nvSpPr>
            <p:spPr>
              <a:xfrm>
                <a:off x="5760131" y="1684041"/>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cxnSp>
            <p:nvCxnSpPr>
              <p:cNvPr id="19" name="Straight Arrow Connector 18"/>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242631" y="3549156"/>
              <a:ext cx="693143" cy="382386"/>
            </a:xfrm>
            <a:prstGeom prst="rect">
              <a:avLst/>
            </a:prstGeom>
            <a:noFill/>
          </p:spPr>
          <p:txBody>
            <a:bodyPr wrap="square" lIns="0" tIns="0" rIns="0" bIns="0" rtlCol="0">
              <a:spAutoFit/>
            </a:bodyPr>
            <a:lstStyle/>
            <a:p>
              <a:r>
                <a:rPr lang="cs-CZ" sz="1600" dirty="0" smtClean="0">
                  <a:solidFill>
                    <a:srgbClr val="FF0000"/>
                  </a:solidFill>
                </a:rPr>
                <a:t>zboží</a:t>
              </a:r>
            </a:p>
            <a:p>
              <a:endParaRPr lang="en-US" sz="1600" dirty="0" smtClean="0">
                <a:solidFill>
                  <a:srgbClr val="FF0000"/>
                </a:solidFill>
              </a:endParaRPr>
            </a:p>
          </p:txBody>
        </p:sp>
        <p:sp>
          <p:nvSpPr>
            <p:cNvPr id="54" name="TextBox 53"/>
            <p:cNvSpPr txBox="1"/>
            <p:nvPr/>
          </p:nvSpPr>
          <p:spPr>
            <a:xfrm>
              <a:off x="2998391" y="2584396"/>
              <a:ext cx="742567" cy="246221"/>
            </a:xfrm>
            <a:prstGeom prst="rect">
              <a:avLst/>
            </a:prstGeom>
            <a:noFill/>
          </p:spPr>
          <p:txBody>
            <a:bodyPr wrap="square" lIns="0" tIns="0" rIns="0" bIns="0" rtlCol="0">
              <a:spAutoFit/>
            </a:bodyPr>
            <a:lstStyle/>
            <a:p>
              <a:r>
                <a:rPr lang="cs-CZ" sz="1600" dirty="0" smtClean="0">
                  <a:solidFill>
                    <a:srgbClr val="AA5CAA"/>
                  </a:solidFill>
                </a:rPr>
                <a:t>100 + ?</a:t>
              </a:r>
              <a:endParaRPr lang="en-US" sz="1600" dirty="0" smtClean="0">
                <a:solidFill>
                  <a:srgbClr val="AA5CAA"/>
                </a:solidFill>
              </a:endParaRPr>
            </a:p>
          </p:txBody>
        </p:sp>
        <p:sp>
          <p:nvSpPr>
            <p:cNvPr id="55" name="TextBox 54"/>
            <p:cNvSpPr txBox="1"/>
            <p:nvPr/>
          </p:nvSpPr>
          <p:spPr>
            <a:xfrm>
              <a:off x="5686259" y="2614598"/>
              <a:ext cx="742567" cy="246221"/>
            </a:xfrm>
            <a:prstGeom prst="rect">
              <a:avLst/>
            </a:prstGeom>
            <a:noFill/>
          </p:spPr>
          <p:txBody>
            <a:bodyPr wrap="square" lIns="0" tIns="0" rIns="0" bIns="0" rtlCol="0">
              <a:spAutoFit/>
            </a:bodyPr>
            <a:lstStyle/>
            <a:p>
              <a:r>
                <a:rPr lang="cs-CZ" sz="1600" dirty="0">
                  <a:solidFill>
                    <a:srgbClr val="AA5CAA"/>
                  </a:solidFill>
                </a:rPr>
                <a:t>2</a:t>
              </a:r>
              <a:r>
                <a:rPr lang="cs-CZ" sz="1600" dirty="0" smtClean="0">
                  <a:solidFill>
                    <a:srgbClr val="AA5CAA"/>
                  </a:solidFill>
                </a:rPr>
                <a:t>00 + ?</a:t>
              </a:r>
              <a:endParaRPr lang="en-US" sz="1600" dirty="0" smtClean="0">
                <a:solidFill>
                  <a:srgbClr val="AA5CAA"/>
                </a:solidFill>
              </a:endParaRPr>
            </a:p>
          </p:txBody>
        </p:sp>
      </p:grpSp>
    </p:spTree>
    <p:extLst>
      <p:ext uri="{BB962C8B-B14F-4D97-AF65-F5344CB8AC3E}">
        <p14:creationId xmlns:p14="http://schemas.microsoft.com/office/powerpoint/2010/main" val="194882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t>Příklad 1 – varianta A) dopravu zajistí TERO</a:t>
            </a:r>
            <a:endParaRPr lang="en-GB" b="1" dirty="0"/>
          </a:p>
        </p:txBody>
      </p:sp>
      <p:sp>
        <p:nvSpPr>
          <p:cNvPr id="3" name="Text Placeholder 2"/>
          <p:cNvSpPr>
            <a:spLocks noGrp="1"/>
          </p:cNvSpPr>
          <p:nvPr>
            <p:ph type="body" sz="quarter" idx="4294967295"/>
          </p:nvPr>
        </p:nvSpPr>
        <p:spPr>
          <a:xfrm>
            <a:off x="331417" y="2686732"/>
            <a:ext cx="9372600" cy="3843585"/>
          </a:xfrm>
          <a:prstGeom prst="rect">
            <a:avLst/>
          </a:prstGeom>
        </p:spPr>
        <p:txBody>
          <a:bodyPr>
            <a:normAutofit fontScale="70000" lnSpcReduction="20000"/>
          </a:bodyPr>
          <a:lstStyle/>
          <a:p>
            <a:pPr lvl="2">
              <a:buNone/>
            </a:pPr>
            <a:r>
              <a:rPr lang="cs-CZ" sz="3500" b="1" dirty="0"/>
              <a:t>Postup</a:t>
            </a:r>
          </a:p>
          <a:p>
            <a:pPr marL="360000" lvl="2" indent="-342000">
              <a:spcAft>
                <a:spcPts val="1200"/>
              </a:spcAft>
              <a:buFont typeface="Wingdings" panose="05000000000000000000" pitchFamily="2" charset="2"/>
              <a:buChar char="q"/>
            </a:pPr>
            <a:r>
              <a:rPr lang="cs-CZ" sz="3200" dirty="0">
                <a:solidFill>
                  <a:schemeClr val="tx1"/>
                </a:solidFill>
              </a:rPr>
              <a:t>Dopravu je třeba přiřadit první transakci =&gt; ta bude představovat intrakomunitární plnění </a:t>
            </a:r>
          </a:p>
          <a:p>
            <a:pPr marL="540000" lvl="3" indent="-216000">
              <a:spcAft>
                <a:spcPts val="0"/>
              </a:spcAft>
              <a:buFont typeface="Wingdings" panose="05000000000000000000" pitchFamily="2" charset="2"/>
              <a:buChar char="§"/>
            </a:pPr>
            <a:r>
              <a:rPr lang="cs-CZ" sz="2600" dirty="0" smtClean="0">
                <a:solidFill>
                  <a:schemeClr val="tx1"/>
                </a:solidFill>
              </a:rPr>
              <a:t>Dodání </a:t>
            </a:r>
            <a:r>
              <a:rPr lang="cs-CZ" sz="2600" dirty="0">
                <a:solidFill>
                  <a:schemeClr val="tx1"/>
                </a:solidFill>
              </a:rPr>
              <a:t>zboží spol. TERO spol. MERKUR tak bude osvobozeno jako dodání do JČS (100 + 0%)</a:t>
            </a:r>
          </a:p>
          <a:p>
            <a:pPr marL="540000" lvl="3" indent="-216000">
              <a:spcAft>
                <a:spcPts val="0"/>
              </a:spcAft>
              <a:buFont typeface="Wingdings" panose="05000000000000000000" pitchFamily="2" charset="2"/>
              <a:buChar char="§"/>
            </a:pPr>
            <a:r>
              <a:rPr lang="cs-CZ" sz="2600" dirty="0">
                <a:solidFill>
                  <a:schemeClr val="tx1"/>
                </a:solidFill>
              </a:rPr>
              <a:t>MERKUR realizuje pořízení zboží z JČS (MP ve státě ukončení </a:t>
            </a:r>
            <a:r>
              <a:rPr lang="cs-CZ" sz="2600" dirty="0" smtClean="0">
                <a:solidFill>
                  <a:schemeClr val="tx1"/>
                </a:solidFill>
              </a:rPr>
              <a:t>přepravy v Litvě) </a:t>
            </a:r>
            <a:r>
              <a:rPr lang="cs-CZ" sz="2600" dirty="0">
                <a:solidFill>
                  <a:schemeClr val="tx1"/>
                </a:solidFill>
              </a:rPr>
              <a:t>(100 + 21%)</a:t>
            </a:r>
          </a:p>
          <a:p>
            <a:pPr marL="360000" lvl="2" indent="-342000">
              <a:spcBef>
                <a:spcPts val="1200"/>
              </a:spcBef>
              <a:buFont typeface="Wingdings" panose="05000000000000000000" pitchFamily="2" charset="2"/>
              <a:buChar char="q"/>
            </a:pPr>
            <a:r>
              <a:rPr lang="cs-CZ" sz="3200" dirty="0" smtClean="0">
                <a:solidFill>
                  <a:schemeClr val="tx1"/>
                </a:solidFill>
              </a:rPr>
              <a:t>Dodání zboží </a:t>
            </a:r>
            <a:r>
              <a:rPr lang="cs-CZ" sz="3200" dirty="0">
                <a:solidFill>
                  <a:schemeClr val="tx1"/>
                </a:solidFill>
              </a:rPr>
              <a:t>koncovému zákazníkovi bude dodáním bez přepravy s MP ve státě ukončení předcházejícího pořízení zboží – v Litvě (200 + 21%)</a:t>
            </a:r>
          </a:p>
          <a:p>
            <a:pPr marL="360000" lvl="2" indent="-342000">
              <a:buFont typeface="Wingdings" panose="05000000000000000000" pitchFamily="2" charset="2"/>
              <a:buChar char="q"/>
            </a:pPr>
            <a:r>
              <a:rPr lang="cs-CZ" sz="3200" dirty="0">
                <a:solidFill>
                  <a:schemeClr val="tx1"/>
                </a:solidFill>
              </a:rPr>
              <a:t>Společnosti MERKUR vznikne povinnost registrace k DPH v Litvě (tomu se lze vyhnout – viz. Triangulace)</a:t>
            </a:r>
          </a:p>
          <a:p>
            <a:pPr marL="360000" lvl="2" indent="-342000">
              <a:buFont typeface="Wingdings" panose="05000000000000000000" pitchFamily="2" charset="2"/>
              <a:buChar char="q"/>
            </a:pPr>
            <a:r>
              <a:rPr lang="cs-CZ" sz="3200" dirty="0">
                <a:solidFill>
                  <a:schemeClr val="tx1"/>
                </a:solidFill>
              </a:rPr>
              <a:t>Dopady pro společnost DELTA – registrace k DPH v Litvě, vratka DPH?</a:t>
            </a:r>
          </a:p>
          <a:p>
            <a:pPr lvl="2">
              <a:buFont typeface="Wingdings" panose="05000000000000000000" pitchFamily="2" charset="2"/>
              <a:buChar char="q"/>
            </a:pPr>
            <a:endParaRPr lang="cs-CZ" sz="3100" dirty="0"/>
          </a:p>
        </p:txBody>
      </p:sp>
      <p:grpSp>
        <p:nvGrpSpPr>
          <p:cNvPr id="28" name="Group 27"/>
          <p:cNvGrpSpPr/>
          <p:nvPr/>
        </p:nvGrpSpPr>
        <p:grpSpPr>
          <a:xfrm>
            <a:off x="825600" y="1175175"/>
            <a:ext cx="7763197" cy="1548975"/>
            <a:chOff x="609278" y="1175175"/>
            <a:chExt cx="7763197" cy="1706390"/>
          </a:xfrm>
        </p:grpSpPr>
        <p:grpSp>
          <p:nvGrpSpPr>
            <p:cNvPr id="4" name="Group 3"/>
            <p:cNvGrpSpPr/>
            <p:nvPr/>
          </p:nvGrpSpPr>
          <p:grpSpPr>
            <a:xfrm>
              <a:off x="609278" y="1175175"/>
              <a:ext cx="7763197" cy="1620165"/>
              <a:chOff x="323528" y="1412776"/>
              <a:chExt cx="8280920" cy="2592288"/>
            </a:xfrm>
          </p:grpSpPr>
          <p:grpSp>
            <p:nvGrpSpPr>
              <p:cNvPr id="5" name="Group 13"/>
              <p:cNvGrpSpPr/>
              <p:nvPr/>
            </p:nvGrpSpPr>
            <p:grpSpPr>
              <a:xfrm>
                <a:off x="323528" y="1412776"/>
                <a:ext cx="2088232" cy="1152128"/>
                <a:chOff x="323528" y="1196752"/>
                <a:chExt cx="2088232" cy="1152128"/>
              </a:xfrm>
            </p:grpSpPr>
            <p:pic>
              <p:nvPicPr>
                <p:cNvPr id="24"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5" name="TextBox 24"/>
                <p:cNvSpPr txBox="1"/>
                <p:nvPr/>
              </p:nvSpPr>
              <p:spPr>
                <a:xfrm>
                  <a:off x="467544" y="1196752"/>
                  <a:ext cx="1368152" cy="246221"/>
                </a:xfrm>
                <a:prstGeom prst="rect">
                  <a:avLst/>
                </a:prstGeom>
                <a:noFill/>
              </p:spPr>
              <p:txBody>
                <a:bodyPr wrap="square" lIns="0" tIns="0" rIns="0" bIns="0" rtlCol="0">
                  <a:spAutoFit/>
                </a:bodyPr>
                <a:lstStyle/>
                <a:p>
                  <a:r>
                    <a:rPr lang="cs-CZ" sz="1600" dirty="0" smtClean="0"/>
                    <a:t>DIČ PL</a:t>
                  </a:r>
                  <a:endParaRPr lang="en-US" sz="1600" dirty="0" smtClean="0"/>
                </a:p>
              </p:txBody>
            </p:sp>
            <p:sp>
              <p:nvSpPr>
                <p:cNvPr id="26" name="TextBox 25"/>
                <p:cNvSpPr txBox="1"/>
                <p:nvPr/>
              </p:nvSpPr>
              <p:spPr>
                <a:xfrm>
                  <a:off x="827584" y="1844824"/>
                  <a:ext cx="1584176" cy="246221"/>
                </a:xfrm>
                <a:prstGeom prst="rect">
                  <a:avLst/>
                </a:prstGeom>
                <a:noFill/>
              </p:spPr>
              <p:txBody>
                <a:bodyPr wrap="square" lIns="0" tIns="0" rIns="0" bIns="0" rtlCol="0">
                  <a:spAutoFit/>
                </a:bodyPr>
                <a:lstStyle/>
                <a:p>
                  <a:r>
                    <a:rPr lang="cs-CZ" sz="1600" dirty="0" smtClean="0"/>
                    <a:t>TERO </a:t>
                  </a:r>
                  <a:endParaRPr lang="en-US" sz="1600" dirty="0" smtClean="0"/>
                </a:p>
              </p:txBody>
            </p:sp>
          </p:grpSp>
          <p:grpSp>
            <p:nvGrpSpPr>
              <p:cNvPr id="6" name="Group 18"/>
              <p:cNvGrpSpPr/>
              <p:nvPr/>
            </p:nvGrpSpPr>
            <p:grpSpPr>
              <a:xfrm>
                <a:off x="3779912" y="1412776"/>
                <a:ext cx="1800200" cy="1152128"/>
                <a:chOff x="3563888" y="1196752"/>
                <a:chExt cx="1800200" cy="1152128"/>
              </a:xfrm>
            </p:grpSpPr>
            <p:pic>
              <p:nvPicPr>
                <p:cNvPr id="21"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2" name="TextBox 21"/>
                <p:cNvSpPr txBox="1"/>
                <p:nvPr/>
              </p:nvSpPr>
              <p:spPr>
                <a:xfrm>
                  <a:off x="3923928" y="1844824"/>
                  <a:ext cx="1008112" cy="246221"/>
                </a:xfrm>
                <a:prstGeom prst="rect">
                  <a:avLst/>
                </a:prstGeom>
                <a:noFill/>
              </p:spPr>
              <p:txBody>
                <a:bodyPr wrap="square" lIns="0" tIns="0" rIns="0" bIns="0" rtlCol="0">
                  <a:spAutoFit/>
                </a:bodyPr>
                <a:lstStyle/>
                <a:p>
                  <a:r>
                    <a:rPr lang="cs-CZ" sz="1600" dirty="0" smtClean="0"/>
                    <a:t>MERKUR</a:t>
                  </a:r>
                  <a:endParaRPr lang="en-US" sz="1600" dirty="0" smtClean="0"/>
                </a:p>
              </p:txBody>
            </p:sp>
            <p:sp>
              <p:nvSpPr>
                <p:cNvPr id="23" name="TextBox 22"/>
                <p:cNvSpPr txBox="1"/>
                <p:nvPr/>
              </p:nvSpPr>
              <p:spPr>
                <a:xfrm>
                  <a:off x="370790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grpSp>
            <p:nvGrpSpPr>
              <p:cNvPr id="7" name="Group 17"/>
              <p:cNvGrpSpPr/>
              <p:nvPr/>
            </p:nvGrpSpPr>
            <p:grpSpPr>
              <a:xfrm>
                <a:off x="6804248" y="1412776"/>
                <a:ext cx="1800200" cy="1152128"/>
                <a:chOff x="6084168" y="1196752"/>
                <a:chExt cx="1800200" cy="1152128"/>
              </a:xfrm>
            </p:grpSpPr>
            <p:pic>
              <p:nvPicPr>
                <p:cNvPr id="18"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19" name="TextBox 18"/>
                <p:cNvSpPr txBox="1"/>
                <p:nvPr/>
              </p:nvSpPr>
              <p:spPr>
                <a:xfrm>
                  <a:off x="6444208" y="1844824"/>
                  <a:ext cx="1008112" cy="246221"/>
                </a:xfrm>
                <a:prstGeom prst="rect">
                  <a:avLst/>
                </a:prstGeom>
                <a:noFill/>
              </p:spPr>
              <p:txBody>
                <a:bodyPr wrap="square" lIns="0" tIns="0" rIns="0" bIns="0" rtlCol="0">
                  <a:spAutoFit/>
                </a:bodyPr>
                <a:lstStyle/>
                <a:p>
                  <a:r>
                    <a:rPr lang="cs-CZ" sz="1600" dirty="0" smtClean="0"/>
                    <a:t>DELTA</a:t>
                  </a:r>
                  <a:endParaRPr lang="en-US" sz="1600" dirty="0" smtClean="0"/>
                </a:p>
              </p:txBody>
            </p:sp>
            <p:sp>
              <p:nvSpPr>
                <p:cNvPr id="20" name="TextBox 19"/>
                <p:cNvSpPr txBox="1"/>
                <p:nvPr/>
              </p:nvSpPr>
              <p:spPr>
                <a:xfrm>
                  <a:off x="622818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cxnSp>
            <p:nvCxnSpPr>
              <p:cNvPr id="8" name="Straight Connector 7"/>
              <p:cNvCxnSpPr/>
              <p:nvPr/>
            </p:nvCxnSpPr>
            <p:spPr>
              <a:xfrm>
                <a:off x="2763442" y="1441378"/>
                <a:ext cx="8358" cy="2563686"/>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67544" y="3068960"/>
                <a:ext cx="2304256" cy="0"/>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07704" y="2583019"/>
                <a:ext cx="864096" cy="246221"/>
              </a:xfrm>
              <a:prstGeom prst="rect">
                <a:avLst/>
              </a:prstGeom>
              <a:noFill/>
            </p:spPr>
            <p:txBody>
              <a:bodyPr wrap="square" lIns="0" tIns="0" rIns="0" bIns="0" rtlCol="0">
                <a:spAutoFit/>
              </a:bodyPr>
              <a:lstStyle/>
              <a:p>
                <a:r>
                  <a:rPr lang="cs-CZ" sz="1600" dirty="0" smtClean="0"/>
                  <a:t>Polsko</a:t>
                </a:r>
                <a:endParaRPr lang="en-US" sz="1600" dirty="0" smtClean="0"/>
              </a:p>
            </p:txBody>
          </p:sp>
          <p:sp>
            <p:nvSpPr>
              <p:cNvPr id="11" name="TextBox 10"/>
              <p:cNvSpPr txBox="1"/>
              <p:nvPr/>
            </p:nvSpPr>
            <p:spPr>
              <a:xfrm>
                <a:off x="2987824" y="3068960"/>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sp>
            <p:nvSpPr>
              <p:cNvPr id="12" name="TextBox 11"/>
              <p:cNvSpPr txBox="1"/>
              <p:nvPr/>
            </p:nvSpPr>
            <p:spPr>
              <a:xfrm>
                <a:off x="1938165" y="3147005"/>
                <a:ext cx="576063" cy="246221"/>
              </a:xfrm>
              <a:prstGeom prst="rect">
                <a:avLst/>
              </a:prstGeom>
              <a:noFill/>
            </p:spPr>
            <p:txBody>
              <a:bodyPr wrap="square" lIns="0" tIns="0" rIns="0" bIns="0" rtlCol="0">
                <a:spAutoFit/>
              </a:bodyPr>
              <a:lstStyle/>
              <a:p>
                <a:r>
                  <a:rPr lang="cs-CZ" sz="1600" dirty="0" smtClean="0"/>
                  <a:t>Litva</a:t>
                </a:r>
                <a:endParaRPr lang="en-US" sz="1600" dirty="0" smtClean="0"/>
              </a:p>
            </p:txBody>
          </p:sp>
          <p:cxnSp>
            <p:nvCxnSpPr>
              <p:cNvPr id="13" name="Straight Arrow Connector 12"/>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43808" y="1697793"/>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sp>
            <p:nvSpPr>
              <p:cNvPr id="16" name="TextBox 15"/>
              <p:cNvSpPr txBox="1"/>
              <p:nvPr/>
            </p:nvSpPr>
            <p:spPr>
              <a:xfrm>
                <a:off x="5760131" y="1684041"/>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cxnSp>
            <p:nvCxnSpPr>
              <p:cNvPr id="17" name="Straight Arrow Connector 16"/>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131244" y="2499179"/>
              <a:ext cx="693143" cy="382386"/>
            </a:xfrm>
            <a:prstGeom prst="rect">
              <a:avLst/>
            </a:prstGeom>
            <a:noFill/>
          </p:spPr>
          <p:txBody>
            <a:bodyPr wrap="square" lIns="0" tIns="0" rIns="0" bIns="0" rtlCol="0">
              <a:spAutoFit/>
            </a:bodyPr>
            <a:lstStyle/>
            <a:p>
              <a:r>
                <a:rPr lang="cs-CZ" sz="1600" dirty="0" smtClean="0">
                  <a:solidFill>
                    <a:srgbClr val="FF0000"/>
                  </a:solidFill>
                </a:rPr>
                <a:t>zboží</a:t>
              </a:r>
            </a:p>
            <a:p>
              <a:endParaRPr lang="en-US" sz="1600" dirty="0" smtClean="0">
                <a:solidFill>
                  <a:srgbClr val="FF0000"/>
                </a:solidFill>
              </a:endParaRPr>
            </a:p>
          </p:txBody>
        </p:sp>
      </p:grpSp>
    </p:spTree>
    <p:extLst>
      <p:ext uri="{BB962C8B-B14F-4D97-AF65-F5344CB8AC3E}">
        <p14:creationId xmlns:p14="http://schemas.microsoft.com/office/powerpoint/2010/main" val="9219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t>Příklad 1 – varianta B) dopravu zajistí MERKUR</a:t>
            </a:r>
            <a:endParaRPr lang="en-GB" b="1" dirty="0"/>
          </a:p>
        </p:txBody>
      </p:sp>
      <p:sp>
        <p:nvSpPr>
          <p:cNvPr id="3" name="Text Placeholder 2"/>
          <p:cNvSpPr>
            <a:spLocks noGrp="1"/>
          </p:cNvSpPr>
          <p:nvPr>
            <p:ph type="body" sz="quarter" idx="4294967295"/>
          </p:nvPr>
        </p:nvSpPr>
        <p:spPr>
          <a:xfrm>
            <a:off x="238125" y="2733675"/>
            <a:ext cx="9353550" cy="3752850"/>
          </a:xfrm>
          <a:prstGeom prst="rect">
            <a:avLst/>
          </a:prstGeom>
        </p:spPr>
        <p:txBody>
          <a:bodyPr>
            <a:normAutofit fontScale="77500" lnSpcReduction="20000"/>
          </a:bodyPr>
          <a:lstStyle/>
          <a:p>
            <a:pPr lvl="2">
              <a:buNone/>
            </a:pPr>
            <a:r>
              <a:rPr lang="cs-CZ" sz="2900" b="1" dirty="0"/>
              <a:t>Postup</a:t>
            </a:r>
          </a:p>
          <a:p>
            <a:pPr marL="342000" lvl="2" indent="-342000">
              <a:buFont typeface="Wingdings" panose="05000000000000000000" pitchFamily="2" charset="2"/>
              <a:buChar char="q"/>
            </a:pPr>
            <a:r>
              <a:rPr lang="cs-CZ" sz="2500" dirty="0">
                <a:solidFill>
                  <a:schemeClr val="tx1"/>
                </a:solidFill>
              </a:rPr>
              <a:t>Pro přiřazení dopravy první nebo druhé transakci je nutné zjistit, kdy a kde dochází k převodu vlastnických práv zejména na poslední subjekt - DELTU</a:t>
            </a:r>
          </a:p>
          <a:p>
            <a:pPr marL="648000" lvl="3" indent="-342000">
              <a:buFont typeface="+mj-lt"/>
              <a:buAutoNum type="arabicPeriod"/>
            </a:pPr>
            <a:r>
              <a:rPr lang="cs-CZ" sz="2300" dirty="0"/>
              <a:t>Převod až ve státě ukončení přepravy – v Litvě</a:t>
            </a:r>
          </a:p>
          <a:p>
            <a:pPr marL="720000" lvl="4">
              <a:buFont typeface="Wingdings" panose="05000000000000000000" pitchFamily="2" charset="2"/>
              <a:buChar char="§"/>
            </a:pPr>
            <a:r>
              <a:rPr lang="cs-CZ" sz="2200" dirty="0">
                <a:solidFill>
                  <a:schemeClr val="tx1"/>
                </a:solidFill>
              </a:rPr>
              <a:t>Transakce zakládající přepravu bude první plnění =&gt; dopady obdobné jako ve Variantě A</a:t>
            </a:r>
          </a:p>
          <a:p>
            <a:pPr marL="648000" lvl="3" indent="-342000">
              <a:buFont typeface="+mj-lt"/>
              <a:buAutoNum type="arabicPeriod"/>
            </a:pPr>
            <a:r>
              <a:rPr lang="cs-CZ" sz="2300" dirty="0"/>
              <a:t>Převod již v zemi zahájení přepravy - Polsku</a:t>
            </a:r>
          </a:p>
          <a:p>
            <a:pPr marL="720000" lvl="4">
              <a:buFont typeface="Wingdings" panose="05000000000000000000" pitchFamily="2" charset="2"/>
              <a:buChar char="§"/>
            </a:pPr>
            <a:r>
              <a:rPr lang="cs-CZ" sz="2200" dirty="0">
                <a:solidFill>
                  <a:schemeClr val="tx1"/>
                </a:solidFill>
              </a:rPr>
              <a:t>Transakcí zakládající přepravu bude druhé plnění </a:t>
            </a:r>
          </a:p>
          <a:p>
            <a:pPr marL="720000" lvl="4">
              <a:buFont typeface="Wingdings" panose="05000000000000000000" pitchFamily="2" charset="2"/>
              <a:buChar char="§"/>
            </a:pPr>
            <a:r>
              <a:rPr lang="cs-CZ" sz="2200" dirty="0">
                <a:solidFill>
                  <a:schemeClr val="tx1"/>
                </a:solidFill>
              </a:rPr>
              <a:t>První transakce bude bez přepravy =&gt; MP v Polsku, spol. TERO vykáže lokální plnění v Polsku (100 + 23%)</a:t>
            </a:r>
          </a:p>
          <a:p>
            <a:pPr marL="720000" lvl="4">
              <a:buFont typeface="Wingdings" panose="05000000000000000000" pitchFamily="2" charset="2"/>
              <a:buChar char="§"/>
            </a:pPr>
            <a:r>
              <a:rPr lang="cs-CZ" sz="2200" dirty="0">
                <a:solidFill>
                  <a:schemeClr val="tx1"/>
                </a:solidFill>
              </a:rPr>
              <a:t>MP u dodání zboží </a:t>
            </a:r>
            <a:r>
              <a:rPr lang="cs-CZ" sz="2200" dirty="0" err="1">
                <a:solidFill>
                  <a:schemeClr val="tx1"/>
                </a:solidFill>
              </a:rPr>
              <a:t>MERKURem</a:t>
            </a:r>
            <a:r>
              <a:rPr lang="cs-CZ" sz="2200" dirty="0">
                <a:solidFill>
                  <a:schemeClr val="tx1"/>
                </a:solidFill>
              </a:rPr>
              <a:t> spol. DELTA bude také Polsko (země zahájení přepravy) a </a:t>
            </a:r>
            <a:r>
              <a:rPr lang="cs-CZ" sz="2200" dirty="0" err="1">
                <a:solidFill>
                  <a:schemeClr val="tx1"/>
                </a:solidFill>
              </a:rPr>
              <a:t>MERKURu</a:t>
            </a:r>
            <a:r>
              <a:rPr lang="cs-CZ" sz="2200" dirty="0">
                <a:solidFill>
                  <a:schemeClr val="tx1"/>
                </a:solidFill>
              </a:rPr>
              <a:t> tak vznikne povinnost registrace v PL</a:t>
            </a:r>
          </a:p>
          <a:p>
            <a:pPr marL="720000" lvl="4">
              <a:buFont typeface="Wingdings" panose="05000000000000000000" pitchFamily="2" charset="2"/>
              <a:buChar char="§"/>
            </a:pPr>
            <a:r>
              <a:rPr lang="cs-CZ" sz="2200" dirty="0">
                <a:solidFill>
                  <a:schemeClr val="tx1"/>
                </a:solidFill>
              </a:rPr>
              <a:t>MERKUR v rámci PL přiznání vykáže dodání do JČS (200 + 0%)</a:t>
            </a:r>
          </a:p>
          <a:p>
            <a:pPr marL="720000" lvl="4">
              <a:buFont typeface="Wingdings" panose="05000000000000000000" pitchFamily="2" charset="2"/>
              <a:buChar char="§"/>
            </a:pPr>
            <a:r>
              <a:rPr lang="cs-CZ" sz="2200" dirty="0">
                <a:solidFill>
                  <a:schemeClr val="tx1"/>
                </a:solidFill>
              </a:rPr>
              <a:t>DELTA vykáže pořízení zboží z JČS (200 + 21%)</a:t>
            </a:r>
          </a:p>
          <a:p>
            <a:pPr lvl="2">
              <a:buFont typeface="Wingdings" panose="05000000000000000000" pitchFamily="2" charset="2"/>
              <a:buChar char="q"/>
            </a:pPr>
            <a:endParaRPr lang="cs-CZ" sz="3100" dirty="0"/>
          </a:p>
        </p:txBody>
      </p:sp>
      <p:grpSp>
        <p:nvGrpSpPr>
          <p:cNvPr id="4" name="Group 3"/>
          <p:cNvGrpSpPr/>
          <p:nvPr/>
        </p:nvGrpSpPr>
        <p:grpSpPr>
          <a:xfrm>
            <a:off x="825600" y="1175175"/>
            <a:ext cx="7763197" cy="1558500"/>
            <a:chOff x="609278" y="1175175"/>
            <a:chExt cx="7763197" cy="1706390"/>
          </a:xfrm>
        </p:grpSpPr>
        <p:grpSp>
          <p:nvGrpSpPr>
            <p:cNvPr id="5" name="Group 4"/>
            <p:cNvGrpSpPr/>
            <p:nvPr/>
          </p:nvGrpSpPr>
          <p:grpSpPr>
            <a:xfrm>
              <a:off x="609278" y="1175175"/>
              <a:ext cx="7763197" cy="1620165"/>
              <a:chOff x="323528" y="1412776"/>
              <a:chExt cx="8280920" cy="2592288"/>
            </a:xfrm>
          </p:grpSpPr>
          <p:grpSp>
            <p:nvGrpSpPr>
              <p:cNvPr id="7" name="Group 13"/>
              <p:cNvGrpSpPr/>
              <p:nvPr/>
            </p:nvGrpSpPr>
            <p:grpSpPr>
              <a:xfrm>
                <a:off x="323528" y="1412776"/>
                <a:ext cx="2088232" cy="1152128"/>
                <a:chOff x="323528" y="1196752"/>
                <a:chExt cx="2088232" cy="1152128"/>
              </a:xfrm>
            </p:grpSpPr>
            <p:pic>
              <p:nvPicPr>
                <p:cNvPr id="26"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7" name="TextBox 26"/>
                <p:cNvSpPr txBox="1"/>
                <p:nvPr/>
              </p:nvSpPr>
              <p:spPr>
                <a:xfrm>
                  <a:off x="467544" y="1196752"/>
                  <a:ext cx="1368152" cy="246221"/>
                </a:xfrm>
                <a:prstGeom prst="rect">
                  <a:avLst/>
                </a:prstGeom>
                <a:noFill/>
              </p:spPr>
              <p:txBody>
                <a:bodyPr wrap="square" lIns="0" tIns="0" rIns="0" bIns="0" rtlCol="0">
                  <a:spAutoFit/>
                </a:bodyPr>
                <a:lstStyle/>
                <a:p>
                  <a:r>
                    <a:rPr lang="cs-CZ" sz="1600" dirty="0" smtClean="0"/>
                    <a:t>DIČ PL</a:t>
                  </a:r>
                  <a:endParaRPr lang="en-US" sz="1600" dirty="0" smtClean="0"/>
                </a:p>
              </p:txBody>
            </p:sp>
            <p:sp>
              <p:nvSpPr>
                <p:cNvPr id="28" name="TextBox 27"/>
                <p:cNvSpPr txBox="1"/>
                <p:nvPr/>
              </p:nvSpPr>
              <p:spPr>
                <a:xfrm>
                  <a:off x="827584" y="1844824"/>
                  <a:ext cx="1584176" cy="246221"/>
                </a:xfrm>
                <a:prstGeom prst="rect">
                  <a:avLst/>
                </a:prstGeom>
                <a:noFill/>
              </p:spPr>
              <p:txBody>
                <a:bodyPr wrap="square" lIns="0" tIns="0" rIns="0" bIns="0" rtlCol="0">
                  <a:spAutoFit/>
                </a:bodyPr>
                <a:lstStyle/>
                <a:p>
                  <a:r>
                    <a:rPr lang="cs-CZ" sz="1600" dirty="0" smtClean="0"/>
                    <a:t>TERO </a:t>
                  </a:r>
                  <a:endParaRPr lang="en-US" sz="1600" dirty="0" smtClean="0"/>
                </a:p>
              </p:txBody>
            </p:sp>
          </p:grpSp>
          <p:grpSp>
            <p:nvGrpSpPr>
              <p:cNvPr id="8" name="Group 18"/>
              <p:cNvGrpSpPr/>
              <p:nvPr/>
            </p:nvGrpSpPr>
            <p:grpSpPr>
              <a:xfrm>
                <a:off x="3779912" y="1412776"/>
                <a:ext cx="1800200" cy="1152128"/>
                <a:chOff x="3563888" y="1196752"/>
                <a:chExt cx="1800200" cy="1152128"/>
              </a:xfrm>
            </p:grpSpPr>
            <p:pic>
              <p:nvPicPr>
                <p:cNvPr id="23"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4" name="TextBox 23"/>
                <p:cNvSpPr txBox="1"/>
                <p:nvPr/>
              </p:nvSpPr>
              <p:spPr>
                <a:xfrm>
                  <a:off x="3923928" y="1844824"/>
                  <a:ext cx="1008112" cy="246221"/>
                </a:xfrm>
                <a:prstGeom prst="rect">
                  <a:avLst/>
                </a:prstGeom>
                <a:noFill/>
              </p:spPr>
              <p:txBody>
                <a:bodyPr wrap="square" lIns="0" tIns="0" rIns="0" bIns="0" rtlCol="0">
                  <a:spAutoFit/>
                </a:bodyPr>
                <a:lstStyle/>
                <a:p>
                  <a:r>
                    <a:rPr lang="cs-CZ" sz="1600" dirty="0" smtClean="0"/>
                    <a:t>MERKUR</a:t>
                  </a:r>
                  <a:endParaRPr lang="en-US" sz="1600" dirty="0" smtClean="0"/>
                </a:p>
              </p:txBody>
            </p:sp>
            <p:sp>
              <p:nvSpPr>
                <p:cNvPr id="25" name="TextBox 24"/>
                <p:cNvSpPr txBox="1"/>
                <p:nvPr/>
              </p:nvSpPr>
              <p:spPr>
                <a:xfrm>
                  <a:off x="370790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grpSp>
            <p:nvGrpSpPr>
              <p:cNvPr id="9" name="Group 17"/>
              <p:cNvGrpSpPr/>
              <p:nvPr/>
            </p:nvGrpSpPr>
            <p:grpSpPr>
              <a:xfrm>
                <a:off x="6804248" y="1412776"/>
                <a:ext cx="1800200" cy="1152128"/>
                <a:chOff x="6084168" y="1196752"/>
                <a:chExt cx="1800200" cy="1152128"/>
              </a:xfrm>
            </p:grpSpPr>
            <p:pic>
              <p:nvPicPr>
                <p:cNvPr id="20"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1" name="TextBox 20"/>
                <p:cNvSpPr txBox="1"/>
                <p:nvPr/>
              </p:nvSpPr>
              <p:spPr>
                <a:xfrm>
                  <a:off x="6444208" y="1844824"/>
                  <a:ext cx="1008112" cy="246221"/>
                </a:xfrm>
                <a:prstGeom prst="rect">
                  <a:avLst/>
                </a:prstGeom>
                <a:noFill/>
              </p:spPr>
              <p:txBody>
                <a:bodyPr wrap="square" lIns="0" tIns="0" rIns="0" bIns="0" rtlCol="0">
                  <a:spAutoFit/>
                </a:bodyPr>
                <a:lstStyle/>
                <a:p>
                  <a:r>
                    <a:rPr lang="cs-CZ" sz="1600" dirty="0" smtClean="0"/>
                    <a:t>DELTA</a:t>
                  </a:r>
                  <a:endParaRPr lang="en-US" sz="1600" dirty="0" smtClean="0"/>
                </a:p>
              </p:txBody>
            </p:sp>
            <p:sp>
              <p:nvSpPr>
                <p:cNvPr id="22" name="TextBox 21"/>
                <p:cNvSpPr txBox="1"/>
                <p:nvPr/>
              </p:nvSpPr>
              <p:spPr>
                <a:xfrm>
                  <a:off x="622818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cxnSp>
            <p:nvCxnSpPr>
              <p:cNvPr id="10" name="Straight Connector 9"/>
              <p:cNvCxnSpPr/>
              <p:nvPr/>
            </p:nvCxnSpPr>
            <p:spPr>
              <a:xfrm>
                <a:off x="2763442" y="1441378"/>
                <a:ext cx="8358" cy="2563686"/>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7544" y="3068960"/>
                <a:ext cx="2304256" cy="0"/>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07704" y="2583019"/>
                <a:ext cx="864096" cy="246221"/>
              </a:xfrm>
              <a:prstGeom prst="rect">
                <a:avLst/>
              </a:prstGeom>
              <a:noFill/>
            </p:spPr>
            <p:txBody>
              <a:bodyPr wrap="square" lIns="0" tIns="0" rIns="0" bIns="0" rtlCol="0">
                <a:spAutoFit/>
              </a:bodyPr>
              <a:lstStyle/>
              <a:p>
                <a:r>
                  <a:rPr lang="cs-CZ" sz="1600" dirty="0" smtClean="0"/>
                  <a:t>Polsko</a:t>
                </a:r>
                <a:endParaRPr lang="en-US" sz="1600" dirty="0" smtClean="0"/>
              </a:p>
            </p:txBody>
          </p:sp>
          <p:sp>
            <p:nvSpPr>
              <p:cNvPr id="13" name="TextBox 12"/>
              <p:cNvSpPr txBox="1"/>
              <p:nvPr/>
            </p:nvSpPr>
            <p:spPr>
              <a:xfrm>
                <a:off x="2987824" y="3068960"/>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sp>
            <p:nvSpPr>
              <p:cNvPr id="14" name="TextBox 13"/>
              <p:cNvSpPr txBox="1"/>
              <p:nvPr/>
            </p:nvSpPr>
            <p:spPr>
              <a:xfrm>
                <a:off x="1938165" y="3147005"/>
                <a:ext cx="576063" cy="246221"/>
              </a:xfrm>
              <a:prstGeom prst="rect">
                <a:avLst/>
              </a:prstGeom>
              <a:noFill/>
            </p:spPr>
            <p:txBody>
              <a:bodyPr wrap="square" lIns="0" tIns="0" rIns="0" bIns="0" rtlCol="0">
                <a:spAutoFit/>
              </a:bodyPr>
              <a:lstStyle/>
              <a:p>
                <a:r>
                  <a:rPr lang="cs-CZ" sz="1600" dirty="0" smtClean="0"/>
                  <a:t>Litva</a:t>
                </a:r>
                <a:endParaRPr lang="en-US" sz="1600" dirty="0" smtClean="0"/>
              </a:p>
            </p:txBody>
          </p:sp>
          <p:cxnSp>
            <p:nvCxnSpPr>
              <p:cNvPr id="15" name="Straight Arrow Connector 14"/>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43808" y="1697793"/>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sp>
            <p:nvSpPr>
              <p:cNvPr id="18" name="TextBox 17"/>
              <p:cNvSpPr txBox="1"/>
              <p:nvPr/>
            </p:nvSpPr>
            <p:spPr>
              <a:xfrm>
                <a:off x="5760131" y="1684041"/>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cxnSp>
            <p:nvCxnSpPr>
              <p:cNvPr id="19" name="Straight Arrow Connector 18"/>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131244" y="2499179"/>
              <a:ext cx="693143" cy="382386"/>
            </a:xfrm>
            <a:prstGeom prst="rect">
              <a:avLst/>
            </a:prstGeom>
            <a:noFill/>
          </p:spPr>
          <p:txBody>
            <a:bodyPr wrap="square" lIns="0" tIns="0" rIns="0" bIns="0" rtlCol="0">
              <a:spAutoFit/>
            </a:bodyPr>
            <a:lstStyle/>
            <a:p>
              <a:r>
                <a:rPr lang="cs-CZ" sz="1600" dirty="0" smtClean="0">
                  <a:solidFill>
                    <a:srgbClr val="FF0000"/>
                  </a:solidFill>
                </a:rPr>
                <a:t>zboží</a:t>
              </a:r>
            </a:p>
            <a:p>
              <a:endParaRPr lang="en-US" sz="1600" dirty="0" smtClean="0">
                <a:solidFill>
                  <a:srgbClr val="FF0000"/>
                </a:solidFill>
              </a:endParaRPr>
            </a:p>
          </p:txBody>
        </p:sp>
      </p:grpSp>
    </p:spTree>
    <p:extLst>
      <p:ext uri="{BB962C8B-B14F-4D97-AF65-F5344CB8AC3E}">
        <p14:creationId xmlns:p14="http://schemas.microsoft.com/office/powerpoint/2010/main" val="178857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8" dur="500"/>
                                        <p:tgtEl>
                                          <p:spTgt spid="3">
                                            <p:txEl>
                                              <p:pRg st="7" end="7"/>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1" dur="500"/>
                                        <p:tgtEl>
                                          <p:spTgt spid="3">
                                            <p:txEl>
                                              <p:pRg st="8" end="8"/>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t>Příklad 1 – varianta C) dopravu zajistí DELTA</a:t>
            </a:r>
            <a:endParaRPr lang="en-GB" b="1" dirty="0"/>
          </a:p>
        </p:txBody>
      </p:sp>
      <p:sp>
        <p:nvSpPr>
          <p:cNvPr id="3" name="Text Placeholder 2"/>
          <p:cNvSpPr>
            <a:spLocks noGrp="1"/>
          </p:cNvSpPr>
          <p:nvPr>
            <p:ph type="body" sz="quarter" idx="4294967295"/>
          </p:nvPr>
        </p:nvSpPr>
        <p:spPr>
          <a:xfrm>
            <a:off x="533400" y="2705100"/>
            <a:ext cx="8782050" cy="3581400"/>
          </a:xfrm>
          <a:prstGeom prst="rect">
            <a:avLst/>
          </a:prstGeom>
        </p:spPr>
        <p:txBody>
          <a:bodyPr>
            <a:normAutofit/>
          </a:bodyPr>
          <a:lstStyle/>
          <a:p>
            <a:pPr lvl="2">
              <a:buNone/>
            </a:pPr>
            <a:r>
              <a:rPr lang="cs-CZ" sz="2400" b="1" dirty="0">
                <a:solidFill>
                  <a:srgbClr val="00338D"/>
                </a:solidFill>
              </a:rPr>
              <a:t>Postup</a:t>
            </a:r>
          </a:p>
          <a:p>
            <a:pPr marL="342000" lvl="2" indent="-342000">
              <a:lnSpc>
                <a:spcPct val="90000"/>
              </a:lnSpc>
              <a:buFont typeface="Wingdings" panose="05000000000000000000" pitchFamily="2" charset="2"/>
              <a:buChar char="q"/>
            </a:pPr>
            <a:r>
              <a:rPr lang="cs-CZ" sz="2200" dirty="0">
                <a:solidFill>
                  <a:schemeClr val="tx1"/>
                </a:solidFill>
              </a:rPr>
              <a:t>Dopravu je třeba přiřadit druhé transakci =&gt; ta bude představovat intrakomunitární plnění </a:t>
            </a:r>
          </a:p>
          <a:p>
            <a:pPr marL="342000" lvl="2" indent="-342000">
              <a:lnSpc>
                <a:spcPct val="90000"/>
              </a:lnSpc>
              <a:buFont typeface="Wingdings" panose="05000000000000000000" pitchFamily="2" charset="2"/>
              <a:buChar char="q"/>
            </a:pPr>
            <a:r>
              <a:rPr lang="cs-CZ" sz="2200" dirty="0">
                <a:solidFill>
                  <a:schemeClr val="tx1"/>
                </a:solidFill>
              </a:rPr>
              <a:t>Dodání zboží spol. TERO spol. MERKUR tak bude bez přepravy, MP v Polsku, TERO vykáže lokální plnění (100 + 23%)</a:t>
            </a:r>
          </a:p>
          <a:p>
            <a:pPr marL="342000" lvl="2" indent="-342000">
              <a:lnSpc>
                <a:spcPct val="90000"/>
              </a:lnSpc>
              <a:buFont typeface="Wingdings" panose="05000000000000000000" pitchFamily="2" charset="2"/>
              <a:buChar char="q"/>
            </a:pPr>
            <a:r>
              <a:rPr lang="cs-CZ" sz="2200" dirty="0">
                <a:solidFill>
                  <a:schemeClr val="tx1"/>
                </a:solidFill>
              </a:rPr>
              <a:t>Dodání zboží koncovému zákazníkovi bude dodáním s přepravou, s MP ve státě zahájení přepravy =&gt; v Polsku</a:t>
            </a:r>
          </a:p>
          <a:p>
            <a:pPr marL="720000" lvl="4">
              <a:lnSpc>
                <a:spcPct val="90000"/>
              </a:lnSpc>
              <a:buFont typeface="Wingdings" panose="05000000000000000000" pitchFamily="2" charset="2"/>
              <a:buChar char="§"/>
            </a:pPr>
            <a:r>
              <a:rPr lang="cs-CZ" sz="2000" dirty="0">
                <a:solidFill>
                  <a:schemeClr val="tx1"/>
                </a:solidFill>
              </a:rPr>
              <a:t>Společnosti MERKUR vznikne povinnost registrace k DPH v Polsku</a:t>
            </a:r>
          </a:p>
          <a:p>
            <a:pPr marL="720000" lvl="4">
              <a:lnSpc>
                <a:spcPct val="90000"/>
              </a:lnSpc>
              <a:buFont typeface="Wingdings" panose="05000000000000000000" pitchFamily="2" charset="2"/>
              <a:buChar char="§"/>
            </a:pPr>
            <a:r>
              <a:rPr lang="cs-CZ" sz="2000" dirty="0">
                <a:solidFill>
                  <a:schemeClr val="tx1"/>
                </a:solidFill>
              </a:rPr>
              <a:t>MERKUR v rámci PL přiznání vykáže dodání zboží do JČS (200 + 0%)</a:t>
            </a:r>
          </a:p>
          <a:p>
            <a:pPr marL="720000" lvl="4">
              <a:lnSpc>
                <a:spcPct val="90000"/>
              </a:lnSpc>
              <a:buFont typeface="Wingdings" panose="05000000000000000000" pitchFamily="2" charset="2"/>
              <a:buChar char="§"/>
            </a:pPr>
            <a:r>
              <a:rPr lang="cs-CZ" sz="2000" dirty="0">
                <a:solidFill>
                  <a:schemeClr val="tx1"/>
                </a:solidFill>
              </a:rPr>
              <a:t>DELTA vykáže pořízení zboží z JČS (200 + 21%)</a:t>
            </a:r>
          </a:p>
          <a:p>
            <a:pPr lvl="2">
              <a:buFont typeface="Wingdings" panose="05000000000000000000" pitchFamily="2" charset="2"/>
              <a:buChar char="q"/>
            </a:pPr>
            <a:endParaRPr lang="cs-CZ" sz="3100" dirty="0"/>
          </a:p>
        </p:txBody>
      </p:sp>
      <p:grpSp>
        <p:nvGrpSpPr>
          <p:cNvPr id="4" name="Group 3"/>
          <p:cNvGrpSpPr/>
          <p:nvPr/>
        </p:nvGrpSpPr>
        <p:grpSpPr>
          <a:xfrm>
            <a:off x="825600" y="1175174"/>
            <a:ext cx="7763197" cy="1529925"/>
            <a:chOff x="609278" y="1175175"/>
            <a:chExt cx="7763197" cy="1706390"/>
          </a:xfrm>
        </p:grpSpPr>
        <p:grpSp>
          <p:nvGrpSpPr>
            <p:cNvPr id="5" name="Group 4"/>
            <p:cNvGrpSpPr/>
            <p:nvPr/>
          </p:nvGrpSpPr>
          <p:grpSpPr>
            <a:xfrm>
              <a:off x="609278" y="1175175"/>
              <a:ext cx="7763197" cy="1620165"/>
              <a:chOff x="323528" y="1412776"/>
              <a:chExt cx="8280920" cy="2592288"/>
            </a:xfrm>
          </p:grpSpPr>
          <p:grpSp>
            <p:nvGrpSpPr>
              <p:cNvPr id="7" name="Group 13"/>
              <p:cNvGrpSpPr/>
              <p:nvPr/>
            </p:nvGrpSpPr>
            <p:grpSpPr>
              <a:xfrm>
                <a:off x="323528" y="1412776"/>
                <a:ext cx="2088232" cy="1152128"/>
                <a:chOff x="323528" y="1196752"/>
                <a:chExt cx="2088232" cy="1152128"/>
              </a:xfrm>
            </p:grpSpPr>
            <p:pic>
              <p:nvPicPr>
                <p:cNvPr id="26"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7" name="TextBox 26"/>
                <p:cNvSpPr txBox="1"/>
                <p:nvPr/>
              </p:nvSpPr>
              <p:spPr>
                <a:xfrm>
                  <a:off x="467544" y="1196752"/>
                  <a:ext cx="1368152" cy="246221"/>
                </a:xfrm>
                <a:prstGeom prst="rect">
                  <a:avLst/>
                </a:prstGeom>
                <a:noFill/>
              </p:spPr>
              <p:txBody>
                <a:bodyPr wrap="square" lIns="0" tIns="0" rIns="0" bIns="0" rtlCol="0">
                  <a:spAutoFit/>
                </a:bodyPr>
                <a:lstStyle/>
                <a:p>
                  <a:r>
                    <a:rPr lang="cs-CZ" sz="1600" dirty="0" smtClean="0"/>
                    <a:t>DIČ PL</a:t>
                  </a:r>
                  <a:endParaRPr lang="en-US" sz="1600" dirty="0" smtClean="0"/>
                </a:p>
              </p:txBody>
            </p:sp>
            <p:sp>
              <p:nvSpPr>
                <p:cNvPr id="28" name="TextBox 27"/>
                <p:cNvSpPr txBox="1"/>
                <p:nvPr/>
              </p:nvSpPr>
              <p:spPr>
                <a:xfrm>
                  <a:off x="827584" y="1844824"/>
                  <a:ext cx="1584176" cy="246221"/>
                </a:xfrm>
                <a:prstGeom prst="rect">
                  <a:avLst/>
                </a:prstGeom>
                <a:noFill/>
              </p:spPr>
              <p:txBody>
                <a:bodyPr wrap="square" lIns="0" tIns="0" rIns="0" bIns="0" rtlCol="0">
                  <a:spAutoFit/>
                </a:bodyPr>
                <a:lstStyle/>
                <a:p>
                  <a:r>
                    <a:rPr lang="cs-CZ" sz="1600" dirty="0" smtClean="0"/>
                    <a:t>TERO </a:t>
                  </a:r>
                  <a:endParaRPr lang="en-US" sz="1600" dirty="0" smtClean="0"/>
                </a:p>
              </p:txBody>
            </p:sp>
          </p:grpSp>
          <p:grpSp>
            <p:nvGrpSpPr>
              <p:cNvPr id="8" name="Group 18"/>
              <p:cNvGrpSpPr/>
              <p:nvPr/>
            </p:nvGrpSpPr>
            <p:grpSpPr>
              <a:xfrm>
                <a:off x="3779912" y="1412776"/>
                <a:ext cx="1800200" cy="1152128"/>
                <a:chOff x="3563888" y="1196752"/>
                <a:chExt cx="1800200" cy="1152128"/>
              </a:xfrm>
            </p:grpSpPr>
            <p:pic>
              <p:nvPicPr>
                <p:cNvPr id="23"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4" name="TextBox 23"/>
                <p:cNvSpPr txBox="1"/>
                <p:nvPr/>
              </p:nvSpPr>
              <p:spPr>
                <a:xfrm>
                  <a:off x="3923928" y="1844824"/>
                  <a:ext cx="1008112" cy="246221"/>
                </a:xfrm>
                <a:prstGeom prst="rect">
                  <a:avLst/>
                </a:prstGeom>
                <a:noFill/>
              </p:spPr>
              <p:txBody>
                <a:bodyPr wrap="square" lIns="0" tIns="0" rIns="0" bIns="0" rtlCol="0">
                  <a:spAutoFit/>
                </a:bodyPr>
                <a:lstStyle/>
                <a:p>
                  <a:r>
                    <a:rPr lang="cs-CZ" sz="1600" dirty="0" smtClean="0"/>
                    <a:t>MERKUR</a:t>
                  </a:r>
                  <a:endParaRPr lang="en-US" sz="1600" dirty="0" smtClean="0"/>
                </a:p>
              </p:txBody>
            </p:sp>
            <p:sp>
              <p:nvSpPr>
                <p:cNvPr id="25" name="TextBox 24"/>
                <p:cNvSpPr txBox="1"/>
                <p:nvPr/>
              </p:nvSpPr>
              <p:spPr>
                <a:xfrm>
                  <a:off x="370790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grpSp>
            <p:nvGrpSpPr>
              <p:cNvPr id="9" name="Group 17"/>
              <p:cNvGrpSpPr/>
              <p:nvPr/>
            </p:nvGrpSpPr>
            <p:grpSpPr>
              <a:xfrm>
                <a:off x="6804248" y="1412776"/>
                <a:ext cx="1800200" cy="1152128"/>
                <a:chOff x="6084168" y="1196752"/>
                <a:chExt cx="1800200" cy="1152128"/>
              </a:xfrm>
            </p:grpSpPr>
            <p:pic>
              <p:nvPicPr>
                <p:cNvPr id="20"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1" name="TextBox 20"/>
                <p:cNvSpPr txBox="1"/>
                <p:nvPr/>
              </p:nvSpPr>
              <p:spPr>
                <a:xfrm>
                  <a:off x="6444208" y="1844824"/>
                  <a:ext cx="1008112" cy="246221"/>
                </a:xfrm>
                <a:prstGeom prst="rect">
                  <a:avLst/>
                </a:prstGeom>
                <a:noFill/>
              </p:spPr>
              <p:txBody>
                <a:bodyPr wrap="square" lIns="0" tIns="0" rIns="0" bIns="0" rtlCol="0">
                  <a:spAutoFit/>
                </a:bodyPr>
                <a:lstStyle/>
                <a:p>
                  <a:r>
                    <a:rPr lang="cs-CZ" sz="1600" dirty="0" smtClean="0"/>
                    <a:t>DELTA</a:t>
                  </a:r>
                  <a:endParaRPr lang="en-US" sz="1600" dirty="0" smtClean="0"/>
                </a:p>
              </p:txBody>
            </p:sp>
            <p:sp>
              <p:nvSpPr>
                <p:cNvPr id="22" name="TextBox 21"/>
                <p:cNvSpPr txBox="1"/>
                <p:nvPr/>
              </p:nvSpPr>
              <p:spPr>
                <a:xfrm>
                  <a:off x="622818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cxnSp>
            <p:nvCxnSpPr>
              <p:cNvPr id="10" name="Straight Connector 9"/>
              <p:cNvCxnSpPr/>
              <p:nvPr/>
            </p:nvCxnSpPr>
            <p:spPr>
              <a:xfrm>
                <a:off x="2763442" y="1441378"/>
                <a:ext cx="8358" cy="2563686"/>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7544" y="3068960"/>
                <a:ext cx="2304256" cy="0"/>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07704" y="2583019"/>
                <a:ext cx="864096" cy="246221"/>
              </a:xfrm>
              <a:prstGeom prst="rect">
                <a:avLst/>
              </a:prstGeom>
              <a:noFill/>
            </p:spPr>
            <p:txBody>
              <a:bodyPr wrap="square" lIns="0" tIns="0" rIns="0" bIns="0" rtlCol="0">
                <a:spAutoFit/>
              </a:bodyPr>
              <a:lstStyle/>
              <a:p>
                <a:r>
                  <a:rPr lang="cs-CZ" sz="1600" dirty="0" smtClean="0"/>
                  <a:t>Polsko</a:t>
                </a:r>
                <a:endParaRPr lang="en-US" sz="1600" dirty="0" smtClean="0"/>
              </a:p>
            </p:txBody>
          </p:sp>
          <p:sp>
            <p:nvSpPr>
              <p:cNvPr id="13" name="TextBox 12"/>
              <p:cNvSpPr txBox="1"/>
              <p:nvPr/>
            </p:nvSpPr>
            <p:spPr>
              <a:xfrm>
                <a:off x="2987824" y="3068960"/>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sp>
            <p:nvSpPr>
              <p:cNvPr id="14" name="TextBox 13"/>
              <p:cNvSpPr txBox="1"/>
              <p:nvPr/>
            </p:nvSpPr>
            <p:spPr>
              <a:xfrm>
                <a:off x="1938165" y="3147005"/>
                <a:ext cx="576063" cy="246221"/>
              </a:xfrm>
              <a:prstGeom prst="rect">
                <a:avLst/>
              </a:prstGeom>
              <a:noFill/>
            </p:spPr>
            <p:txBody>
              <a:bodyPr wrap="square" lIns="0" tIns="0" rIns="0" bIns="0" rtlCol="0">
                <a:spAutoFit/>
              </a:bodyPr>
              <a:lstStyle/>
              <a:p>
                <a:r>
                  <a:rPr lang="cs-CZ" sz="1600" dirty="0" smtClean="0"/>
                  <a:t>Litva</a:t>
                </a:r>
                <a:endParaRPr lang="en-US" sz="1600" dirty="0" smtClean="0"/>
              </a:p>
            </p:txBody>
          </p:sp>
          <p:cxnSp>
            <p:nvCxnSpPr>
              <p:cNvPr id="15" name="Straight Arrow Connector 14"/>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43808" y="1697793"/>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sp>
            <p:nvSpPr>
              <p:cNvPr id="18" name="TextBox 17"/>
              <p:cNvSpPr txBox="1"/>
              <p:nvPr/>
            </p:nvSpPr>
            <p:spPr>
              <a:xfrm>
                <a:off x="5760131" y="1684041"/>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cxnSp>
            <p:nvCxnSpPr>
              <p:cNvPr id="19" name="Straight Arrow Connector 18"/>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131244" y="2499179"/>
              <a:ext cx="693143" cy="382386"/>
            </a:xfrm>
            <a:prstGeom prst="rect">
              <a:avLst/>
            </a:prstGeom>
            <a:noFill/>
          </p:spPr>
          <p:txBody>
            <a:bodyPr wrap="square" lIns="0" tIns="0" rIns="0" bIns="0" rtlCol="0">
              <a:spAutoFit/>
            </a:bodyPr>
            <a:lstStyle/>
            <a:p>
              <a:r>
                <a:rPr lang="cs-CZ" sz="1600" dirty="0" smtClean="0">
                  <a:solidFill>
                    <a:srgbClr val="FF0000"/>
                  </a:solidFill>
                </a:rPr>
                <a:t>zboží</a:t>
              </a:r>
            </a:p>
            <a:p>
              <a:endParaRPr lang="en-US" sz="1600" dirty="0" smtClean="0">
                <a:solidFill>
                  <a:srgbClr val="FF0000"/>
                </a:solidFill>
              </a:endParaRPr>
            </a:p>
          </p:txBody>
        </p:sp>
      </p:grpSp>
    </p:spTree>
    <p:extLst>
      <p:ext uri="{BB962C8B-B14F-4D97-AF65-F5344CB8AC3E}">
        <p14:creationId xmlns:p14="http://schemas.microsoft.com/office/powerpoint/2010/main" val="237878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t>Příklad 2 – zboží z CZ dodáno na Slovensko</a:t>
            </a:r>
            <a:endParaRPr lang="en-GB" b="1" dirty="0"/>
          </a:p>
        </p:txBody>
      </p:sp>
      <p:sp>
        <p:nvSpPr>
          <p:cNvPr id="3" name="Text Placeholder 2"/>
          <p:cNvSpPr>
            <a:spLocks noGrp="1"/>
          </p:cNvSpPr>
          <p:nvPr>
            <p:ph type="body" sz="quarter" idx="4294967295"/>
          </p:nvPr>
        </p:nvSpPr>
        <p:spPr>
          <a:xfrm>
            <a:off x="258043" y="2621508"/>
            <a:ext cx="9344025" cy="3618824"/>
          </a:xfrm>
          <a:prstGeom prst="rect">
            <a:avLst/>
          </a:prstGeom>
        </p:spPr>
        <p:txBody>
          <a:bodyPr>
            <a:normAutofit fontScale="25000" lnSpcReduction="20000"/>
          </a:bodyPr>
          <a:lstStyle/>
          <a:p>
            <a:pPr lvl="2">
              <a:buNone/>
            </a:pPr>
            <a:r>
              <a:rPr lang="cs-CZ" sz="8000" b="1" dirty="0">
                <a:solidFill>
                  <a:srgbClr val="00338D"/>
                </a:solidFill>
              </a:rPr>
              <a:t>Postup</a:t>
            </a:r>
          </a:p>
          <a:p>
            <a:pPr marL="342000" lvl="2" indent="-342000">
              <a:lnSpc>
                <a:spcPct val="110000"/>
              </a:lnSpc>
              <a:buFont typeface="Wingdings" panose="05000000000000000000" pitchFamily="2" charset="2"/>
              <a:buChar char="q"/>
            </a:pPr>
            <a:r>
              <a:rPr lang="cs-CZ" sz="7600" dirty="0">
                <a:solidFill>
                  <a:schemeClr val="tx1"/>
                </a:solidFill>
              </a:rPr>
              <a:t>MERKUR zajišťuje přepravu přímo ke konečnému zákazníkovi =&gt; dopravu je třeba přiřadit první transakci</a:t>
            </a:r>
          </a:p>
          <a:p>
            <a:pPr marL="342000" lvl="2" indent="-342000">
              <a:lnSpc>
                <a:spcPct val="110000"/>
              </a:lnSpc>
              <a:spcAft>
                <a:spcPts val="0"/>
              </a:spcAft>
              <a:buFont typeface="Wingdings" panose="05000000000000000000" pitchFamily="2" charset="2"/>
              <a:buChar char="q"/>
            </a:pPr>
            <a:r>
              <a:rPr lang="cs-CZ" sz="7600" dirty="0">
                <a:solidFill>
                  <a:schemeClr val="tx1"/>
                </a:solidFill>
              </a:rPr>
              <a:t>První transakce </a:t>
            </a:r>
          </a:p>
          <a:p>
            <a:pPr marL="720000" lvl="4">
              <a:lnSpc>
                <a:spcPct val="110000"/>
              </a:lnSpc>
              <a:buFont typeface="Wingdings" panose="05000000000000000000" pitchFamily="2" charset="2"/>
              <a:buChar char="§"/>
            </a:pPr>
            <a:r>
              <a:rPr lang="cs-CZ" sz="6800" dirty="0">
                <a:solidFill>
                  <a:schemeClr val="tx1"/>
                </a:solidFill>
              </a:rPr>
              <a:t>bude představovat intrakomunitární plnění</a:t>
            </a:r>
          </a:p>
          <a:p>
            <a:pPr marL="720000" lvl="4">
              <a:lnSpc>
                <a:spcPct val="110000"/>
              </a:lnSpc>
              <a:buFont typeface="Wingdings" panose="05000000000000000000" pitchFamily="2" charset="2"/>
              <a:buChar char="§"/>
            </a:pPr>
            <a:r>
              <a:rPr lang="cs-CZ" sz="6800" dirty="0">
                <a:solidFill>
                  <a:schemeClr val="tx1"/>
                </a:solidFill>
              </a:rPr>
              <a:t>dodání zboží spol. MERKUR spol. ALFA bude osvobozeno jako dodání zboží do JČS (100 + 0%)</a:t>
            </a:r>
          </a:p>
          <a:p>
            <a:pPr marL="720000" lvl="4">
              <a:lnSpc>
                <a:spcPct val="110000"/>
              </a:lnSpc>
              <a:buFont typeface="Wingdings" panose="05000000000000000000" pitchFamily="2" charset="2"/>
              <a:buChar char="§"/>
            </a:pPr>
            <a:r>
              <a:rPr lang="cs-CZ" sz="6800" dirty="0">
                <a:solidFill>
                  <a:schemeClr val="tx1"/>
                </a:solidFill>
              </a:rPr>
              <a:t>společnost ALFA realizuje pořízení zboží z JČS (MP ve státě ukončení přepravy) (100 + 20%)</a:t>
            </a:r>
          </a:p>
          <a:p>
            <a:pPr marL="342000" lvl="2" indent="-342000">
              <a:lnSpc>
                <a:spcPct val="110000"/>
              </a:lnSpc>
              <a:spcAft>
                <a:spcPts val="0"/>
              </a:spcAft>
              <a:buFont typeface="Wingdings" panose="05000000000000000000" pitchFamily="2" charset="2"/>
              <a:buChar char="q"/>
            </a:pPr>
            <a:r>
              <a:rPr lang="cs-CZ" sz="7600" dirty="0">
                <a:solidFill>
                  <a:schemeClr val="tx1"/>
                </a:solidFill>
              </a:rPr>
              <a:t>Dodání zboží koncovému zákazníkovi</a:t>
            </a:r>
          </a:p>
          <a:p>
            <a:pPr marL="720000" lvl="4">
              <a:lnSpc>
                <a:spcPct val="110000"/>
              </a:lnSpc>
              <a:buFont typeface="Wingdings" panose="05000000000000000000" pitchFamily="2" charset="2"/>
              <a:buChar char="§"/>
            </a:pPr>
            <a:r>
              <a:rPr lang="cs-CZ" sz="6800" dirty="0">
                <a:solidFill>
                  <a:schemeClr val="tx1"/>
                </a:solidFill>
              </a:rPr>
              <a:t>bude dodáním bez dopravy, s MP </a:t>
            </a:r>
            <a:r>
              <a:rPr lang="cs-CZ" sz="6800" dirty="0" smtClean="0">
                <a:solidFill>
                  <a:schemeClr val="tx1"/>
                </a:solidFill>
              </a:rPr>
              <a:t>v místě, kde se zboží právě nachází (ve </a:t>
            </a:r>
            <a:r>
              <a:rPr lang="cs-CZ" sz="6800" dirty="0">
                <a:solidFill>
                  <a:schemeClr val="tx1"/>
                </a:solidFill>
              </a:rPr>
              <a:t>státě ukončení přepravy předchozí </a:t>
            </a:r>
            <a:r>
              <a:rPr lang="cs-CZ" sz="6800" dirty="0" smtClean="0">
                <a:solidFill>
                  <a:schemeClr val="tx1"/>
                </a:solidFill>
              </a:rPr>
              <a:t>transakce)  </a:t>
            </a:r>
            <a:r>
              <a:rPr lang="cs-CZ" sz="6800" dirty="0">
                <a:solidFill>
                  <a:schemeClr val="tx1"/>
                </a:solidFill>
              </a:rPr>
              <a:t>– na Slovensku</a:t>
            </a:r>
          </a:p>
          <a:p>
            <a:pPr marL="720000" lvl="4">
              <a:lnSpc>
                <a:spcPct val="110000"/>
              </a:lnSpc>
              <a:buFont typeface="Wingdings" panose="05000000000000000000" pitchFamily="2" charset="2"/>
              <a:buChar char="§"/>
            </a:pPr>
            <a:r>
              <a:rPr lang="cs-CZ" sz="6800" dirty="0">
                <a:solidFill>
                  <a:schemeClr val="tx1"/>
                </a:solidFill>
              </a:rPr>
              <a:t>společnost ALFA tak vykáže lokální plnění na Slovensku (200 + 20%)</a:t>
            </a:r>
          </a:p>
          <a:p>
            <a:pPr lvl="2">
              <a:buFont typeface="Wingdings" panose="05000000000000000000" pitchFamily="2" charset="2"/>
              <a:buChar char="q"/>
            </a:pPr>
            <a:endParaRPr lang="cs-CZ" sz="3100" dirty="0"/>
          </a:p>
        </p:txBody>
      </p:sp>
      <p:grpSp>
        <p:nvGrpSpPr>
          <p:cNvPr id="46" name="Group 45"/>
          <p:cNvGrpSpPr/>
          <p:nvPr/>
        </p:nvGrpSpPr>
        <p:grpSpPr>
          <a:xfrm>
            <a:off x="825600" y="800100"/>
            <a:ext cx="7848872" cy="1771650"/>
            <a:chOff x="323528" y="908720"/>
            <a:chExt cx="7848872" cy="2376264"/>
          </a:xfrm>
        </p:grpSpPr>
        <p:grpSp>
          <p:nvGrpSpPr>
            <p:cNvPr id="47" name="Group 28"/>
            <p:cNvGrpSpPr/>
            <p:nvPr/>
          </p:nvGrpSpPr>
          <p:grpSpPr>
            <a:xfrm>
              <a:off x="323528" y="908720"/>
              <a:ext cx="7848872" cy="2376264"/>
              <a:chOff x="323528" y="1052736"/>
              <a:chExt cx="8280920" cy="2563863"/>
            </a:xfrm>
          </p:grpSpPr>
          <p:grpSp>
            <p:nvGrpSpPr>
              <p:cNvPr id="50" name="Group 13"/>
              <p:cNvGrpSpPr/>
              <p:nvPr/>
            </p:nvGrpSpPr>
            <p:grpSpPr>
              <a:xfrm>
                <a:off x="323528" y="1412776"/>
                <a:ext cx="1975265" cy="1152128"/>
                <a:chOff x="323528" y="1196752"/>
                <a:chExt cx="1975265" cy="1152128"/>
              </a:xfrm>
            </p:grpSpPr>
            <p:pic>
              <p:nvPicPr>
                <p:cNvPr id="67"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68" name="TextBox 67"/>
                <p:cNvSpPr txBox="1"/>
                <p:nvPr/>
              </p:nvSpPr>
              <p:spPr>
                <a:xfrm>
                  <a:off x="467544" y="1196752"/>
                  <a:ext cx="1368152" cy="265659"/>
                </a:xfrm>
                <a:prstGeom prst="rect">
                  <a:avLst/>
                </a:prstGeom>
                <a:noFill/>
              </p:spPr>
              <p:txBody>
                <a:bodyPr wrap="square" lIns="0" tIns="0" rIns="0" bIns="0" rtlCol="0">
                  <a:spAutoFit/>
                </a:bodyPr>
                <a:lstStyle/>
                <a:p>
                  <a:r>
                    <a:rPr lang="cs-CZ" sz="1600" dirty="0" smtClean="0"/>
                    <a:t>DIČ CZ</a:t>
                  </a:r>
                  <a:endParaRPr lang="en-US" sz="1600" dirty="0" smtClean="0"/>
                </a:p>
              </p:txBody>
            </p:sp>
            <p:sp>
              <p:nvSpPr>
                <p:cNvPr id="69" name="TextBox 68"/>
                <p:cNvSpPr txBox="1"/>
                <p:nvPr/>
              </p:nvSpPr>
              <p:spPr>
                <a:xfrm>
                  <a:off x="714617" y="1844824"/>
                  <a:ext cx="1584176" cy="265659"/>
                </a:xfrm>
                <a:prstGeom prst="rect">
                  <a:avLst/>
                </a:prstGeom>
                <a:noFill/>
              </p:spPr>
              <p:txBody>
                <a:bodyPr wrap="square" lIns="0" tIns="0" rIns="0" bIns="0" rtlCol="0">
                  <a:spAutoFit/>
                </a:bodyPr>
                <a:lstStyle/>
                <a:p>
                  <a:r>
                    <a:rPr lang="cs-CZ" sz="1600" dirty="0" smtClean="0"/>
                    <a:t>MERKUR </a:t>
                  </a:r>
                  <a:endParaRPr lang="en-US" sz="1600" dirty="0" smtClean="0"/>
                </a:p>
              </p:txBody>
            </p:sp>
          </p:grpSp>
          <p:grpSp>
            <p:nvGrpSpPr>
              <p:cNvPr id="51" name="Group 18"/>
              <p:cNvGrpSpPr/>
              <p:nvPr/>
            </p:nvGrpSpPr>
            <p:grpSpPr>
              <a:xfrm>
                <a:off x="3779912" y="1412776"/>
                <a:ext cx="1800200" cy="1152128"/>
                <a:chOff x="3563888" y="1196752"/>
                <a:chExt cx="1800200" cy="1152128"/>
              </a:xfrm>
            </p:grpSpPr>
            <p:pic>
              <p:nvPicPr>
                <p:cNvPr id="64"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65" name="TextBox 64"/>
                <p:cNvSpPr txBox="1"/>
                <p:nvPr/>
              </p:nvSpPr>
              <p:spPr>
                <a:xfrm>
                  <a:off x="4113527" y="1844824"/>
                  <a:ext cx="1008112" cy="265659"/>
                </a:xfrm>
                <a:prstGeom prst="rect">
                  <a:avLst/>
                </a:prstGeom>
                <a:noFill/>
              </p:spPr>
              <p:txBody>
                <a:bodyPr wrap="square" lIns="0" tIns="0" rIns="0" bIns="0" rtlCol="0">
                  <a:spAutoFit/>
                </a:bodyPr>
                <a:lstStyle/>
                <a:p>
                  <a:r>
                    <a:rPr lang="cs-CZ" sz="1600" dirty="0" smtClean="0"/>
                    <a:t>ALFA</a:t>
                  </a:r>
                  <a:endParaRPr lang="en-US" sz="1600" dirty="0" smtClean="0"/>
                </a:p>
              </p:txBody>
            </p:sp>
            <p:sp>
              <p:nvSpPr>
                <p:cNvPr id="66" name="TextBox 65"/>
                <p:cNvSpPr txBox="1"/>
                <p:nvPr/>
              </p:nvSpPr>
              <p:spPr>
                <a:xfrm>
                  <a:off x="3707904" y="1196752"/>
                  <a:ext cx="1368153" cy="265659"/>
                </a:xfrm>
                <a:prstGeom prst="rect">
                  <a:avLst/>
                </a:prstGeom>
                <a:noFill/>
              </p:spPr>
              <p:txBody>
                <a:bodyPr wrap="square" lIns="0" tIns="0" rIns="0" bIns="0" rtlCol="0">
                  <a:spAutoFit/>
                </a:bodyPr>
                <a:lstStyle/>
                <a:p>
                  <a:r>
                    <a:rPr lang="cs-CZ" sz="1600" dirty="0" smtClean="0"/>
                    <a:t>DIČ SK</a:t>
                  </a:r>
                  <a:endParaRPr lang="en-US" sz="1600" dirty="0" smtClean="0"/>
                </a:p>
              </p:txBody>
            </p:sp>
          </p:grpSp>
          <p:grpSp>
            <p:nvGrpSpPr>
              <p:cNvPr id="52" name="Group 17"/>
              <p:cNvGrpSpPr/>
              <p:nvPr/>
            </p:nvGrpSpPr>
            <p:grpSpPr>
              <a:xfrm>
                <a:off x="6804248" y="1412776"/>
                <a:ext cx="1800200" cy="1152128"/>
                <a:chOff x="6084168" y="1196752"/>
                <a:chExt cx="1800200" cy="1152128"/>
              </a:xfrm>
            </p:grpSpPr>
            <p:pic>
              <p:nvPicPr>
                <p:cNvPr id="61"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62" name="TextBox 61"/>
                <p:cNvSpPr txBox="1"/>
                <p:nvPr/>
              </p:nvSpPr>
              <p:spPr>
                <a:xfrm>
                  <a:off x="6648341" y="1844824"/>
                  <a:ext cx="1008112" cy="265659"/>
                </a:xfrm>
                <a:prstGeom prst="rect">
                  <a:avLst/>
                </a:prstGeom>
                <a:noFill/>
              </p:spPr>
              <p:txBody>
                <a:bodyPr wrap="square" lIns="0" tIns="0" rIns="0" bIns="0" rtlCol="0">
                  <a:spAutoFit/>
                </a:bodyPr>
                <a:lstStyle/>
                <a:p>
                  <a:r>
                    <a:rPr lang="cs-CZ" sz="1600" dirty="0" smtClean="0"/>
                    <a:t>BETA</a:t>
                  </a:r>
                  <a:endParaRPr lang="en-US" sz="1600" dirty="0" smtClean="0"/>
                </a:p>
              </p:txBody>
            </p:sp>
            <p:sp>
              <p:nvSpPr>
                <p:cNvPr id="63" name="TextBox 62"/>
                <p:cNvSpPr txBox="1"/>
                <p:nvPr/>
              </p:nvSpPr>
              <p:spPr>
                <a:xfrm>
                  <a:off x="6228184" y="1196752"/>
                  <a:ext cx="1368153" cy="265659"/>
                </a:xfrm>
                <a:prstGeom prst="rect">
                  <a:avLst/>
                </a:prstGeom>
                <a:noFill/>
              </p:spPr>
              <p:txBody>
                <a:bodyPr wrap="square" lIns="0" tIns="0" rIns="0" bIns="0" rtlCol="0">
                  <a:spAutoFit/>
                </a:bodyPr>
                <a:lstStyle/>
                <a:p>
                  <a:r>
                    <a:rPr lang="cs-CZ" sz="1600" dirty="0" smtClean="0"/>
                    <a:t>DIČ SK</a:t>
                  </a:r>
                  <a:endParaRPr lang="en-US" sz="1600" dirty="0" smtClean="0"/>
                </a:p>
              </p:txBody>
            </p:sp>
          </p:grpSp>
          <p:cxnSp>
            <p:nvCxnSpPr>
              <p:cNvPr id="53" name="Straight Connector 52"/>
              <p:cNvCxnSpPr/>
              <p:nvPr/>
            </p:nvCxnSpPr>
            <p:spPr>
              <a:xfrm>
                <a:off x="2754624" y="1052736"/>
                <a:ext cx="0" cy="2563863"/>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830596" y="3305828"/>
                <a:ext cx="1063604" cy="265659"/>
              </a:xfrm>
              <a:prstGeom prst="rect">
                <a:avLst/>
              </a:prstGeom>
              <a:noFill/>
            </p:spPr>
            <p:txBody>
              <a:bodyPr wrap="square" lIns="0" tIns="0" rIns="0" bIns="0" rtlCol="0">
                <a:spAutoFit/>
              </a:bodyPr>
              <a:lstStyle/>
              <a:p>
                <a:r>
                  <a:rPr lang="cs-CZ" sz="1600" dirty="0" smtClean="0"/>
                  <a:t>Slovensko</a:t>
                </a:r>
                <a:endParaRPr lang="en-US" sz="1600" dirty="0" smtClean="0"/>
              </a:p>
            </p:txBody>
          </p:sp>
          <p:sp>
            <p:nvSpPr>
              <p:cNvPr id="55" name="TextBox 54"/>
              <p:cNvSpPr txBox="1"/>
              <p:nvPr/>
            </p:nvSpPr>
            <p:spPr>
              <a:xfrm>
                <a:off x="2326540" y="3305828"/>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cxnSp>
            <p:nvCxnSpPr>
              <p:cNvPr id="56" name="Straight Arrow Connector 55"/>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843808" y="1795189"/>
                <a:ext cx="792088" cy="531319"/>
              </a:xfrm>
              <a:prstGeom prst="rect">
                <a:avLst/>
              </a:prstGeom>
              <a:noFill/>
            </p:spPr>
            <p:txBody>
              <a:bodyPr wrap="square" lIns="0" tIns="0" rIns="0" bIns="0" rtlCol="0">
                <a:spAutoFit/>
              </a:bodyPr>
              <a:lstStyle/>
              <a:p>
                <a:r>
                  <a:rPr lang="cs-CZ" sz="1600" dirty="0">
                    <a:solidFill>
                      <a:srgbClr val="AA5CAA"/>
                    </a:solidFill>
                  </a:rPr>
                  <a:t>f</a:t>
                </a:r>
                <a:r>
                  <a:rPr lang="cs-CZ" sz="1600" dirty="0" smtClean="0">
                    <a:solidFill>
                      <a:srgbClr val="AA5CAA"/>
                    </a:solidFill>
                  </a:rPr>
                  <a:t>aktura</a:t>
                </a:r>
              </a:p>
              <a:p>
                <a:r>
                  <a:rPr lang="cs-CZ" sz="1600" dirty="0" smtClean="0">
                    <a:solidFill>
                      <a:srgbClr val="AA5CAA"/>
                    </a:solidFill>
                  </a:rPr>
                  <a:t>100 + ?</a:t>
                </a:r>
                <a:endParaRPr lang="en-US" sz="1600" dirty="0" smtClean="0">
                  <a:solidFill>
                    <a:srgbClr val="AA5CAA"/>
                  </a:solidFill>
                </a:endParaRPr>
              </a:p>
            </p:txBody>
          </p:sp>
          <p:sp>
            <p:nvSpPr>
              <p:cNvPr id="59" name="TextBox 58"/>
              <p:cNvSpPr txBox="1"/>
              <p:nvPr/>
            </p:nvSpPr>
            <p:spPr>
              <a:xfrm>
                <a:off x="5796135" y="1795189"/>
                <a:ext cx="792088" cy="531319"/>
              </a:xfrm>
              <a:prstGeom prst="rect">
                <a:avLst/>
              </a:prstGeom>
              <a:noFill/>
            </p:spPr>
            <p:txBody>
              <a:bodyPr wrap="square" lIns="0" tIns="0" rIns="0" bIns="0" rtlCol="0">
                <a:spAutoFit/>
              </a:bodyPr>
              <a:lstStyle/>
              <a:p>
                <a:r>
                  <a:rPr lang="cs-CZ" sz="1600" dirty="0">
                    <a:solidFill>
                      <a:srgbClr val="AA5CAA"/>
                    </a:solidFill>
                  </a:rPr>
                  <a:t>f</a:t>
                </a:r>
                <a:r>
                  <a:rPr lang="cs-CZ" sz="1600" dirty="0" smtClean="0">
                    <a:solidFill>
                      <a:srgbClr val="AA5CAA"/>
                    </a:solidFill>
                  </a:rPr>
                  <a:t>aktura</a:t>
                </a:r>
              </a:p>
              <a:p>
                <a:r>
                  <a:rPr lang="cs-CZ" sz="1600" dirty="0" smtClean="0">
                    <a:solidFill>
                      <a:srgbClr val="AA5CAA"/>
                    </a:solidFill>
                  </a:rPr>
                  <a:t>200 + ?</a:t>
                </a:r>
                <a:endParaRPr lang="en-US" sz="1600" dirty="0" smtClean="0">
                  <a:solidFill>
                    <a:srgbClr val="AA5CAA"/>
                  </a:solidFill>
                </a:endParaRPr>
              </a:p>
            </p:txBody>
          </p:sp>
          <p:cxnSp>
            <p:nvCxnSpPr>
              <p:cNvPr id="60" name="Straight Arrow Connector 59"/>
              <p:cNvCxnSpPr/>
              <p:nvPr/>
            </p:nvCxnSpPr>
            <p:spPr>
              <a:xfrm flipV="1">
                <a:off x="7692787" y="2528900"/>
                <a:ext cx="0" cy="3884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3923928" y="2708920"/>
              <a:ext cx="504056" cy="246221"/>
            </a:xfrm>
            <a:prstGeom prst="rect">
              <a:avLst/>
            </a:prstGeom>
            <a:noFill/>
          </p:spPr>
          <p:txBody>
            <a:bodyPr wrap="square" lIns="0" tIns="0" rIns="0" bIns="0" rtlCol="0">
              <a:spAutoFit/>
            </a:bodyPr>
            <a:lstStyle/>
            <a:p>
              <a:r>
                <a:rPr lang="cs-CZ" sz="1600" dirty="0" smtClean="0">
                  <a:solidFill>
                    <a:srgbClr val="FF0000"/>
                  </a:solidFill>
                </a:rPr>
                <a:t>zboží</a:t>
              </a:r>
              <a:endParaRPr lang="en-US" sz="1600" dirty="0" smtClean="0">
                <a:solidFill>
                  <a:srgbClr val="FF0000"/>
                </a:solidFill>
              </a:endParaRPr>
            </a:p>
          </p:txBody>
        </p:sp>
        <p:cxnSp>
          <p:nvCxnSpPr>
            <p:cNvPr id="49" name="Straight Connector 48"/>
            <p:cNvCxnSpPr/>
            <p:nvPr/>
          </p:nvCxnSpPr>
          <p:spPr>
            <a:xfrm>
              <a:off x="1115616" y="2636912"/>
              <a:ext cx="61926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9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8" dur="500"/>
                                        <p:tgtEl>
                                          <p:spTgt spid="3">
                                            <p:txEl>
                                              <p:pRg st="7" end="7"/>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451575"/>
            <a:ext cx="8337450" cy="723600"/>
          </a:xfrm>
        </p:spPr>
        <p:txBody>
          <a:bodyPr/>
          <a:lstStyle/>
          <a:p>
            <a:r>
              <a:rPr lang="cs-CZ" sz="5300" b="1" dirty="0"/>
              <a:t>Příklad 3 – zboží z CZ pro SK zákazníka dodáno v ČR</a:t>
            </a:r>
            <a:endParaRPr lang="en-GB" sz="5300" b="1" dirty="0"/>
          </a:p>
        </p:txBody>
      </p:sp>
      <p:sp>
        <p:nvSpPr>
          <p:cNvPr id="3" name="Text Placeholder 2"/>
          <p:cNvSpPr>
            <a:spLocks noGrp="1"/>
          </p:cNvSpPr>
          <p:nvPr>
            <p:ph type="body" sz="quarter" idx="4294967295"/>
          </p:nvPr>
        </p:nvSpPr>
        <p:spPr>
          <a:xfrm>
            <a:off x="533400" y="3004744"/>
            <a:ext cx="8782050" cy="3088551"/>
          </a:xfrm>
          <a:prstGeom prst="rect">
            <a:avLst/>
          </a:prstGeom>
        </p:spPr>
        <p:txBody>
          <a:bodyPr>
            <a:normAutofit/>
          </a:bodyPr>
          <a:lstStyle/>
          <a:p>
            <a:pPr lvl="2">
              <a:buNone/>
            </a:pPr>
            <a:r>
              <a:rPr lang="cs-CZ" sz="2200" b="1" dirty="0">
                <a:solidFill>
                  <a:srgbClr val="00338D"/>
                </a:solidFill>
              </a:rPr>
              <a:t>Postup</a:t>
            </a:r>
          </a:p>
          <a:p>
            <a:pPr marL="342000" lvl="2" indent="-342000">
              <a:lnSpc>
                <a:spcPct val="90000"/>
              </a:lnSpc>
              <a:buFont typeface="Wingdings" panose="05000000000000000000" pitchFamily="2" charset="2"/>
              <a:buChar char="q"/>
            </a:pPr>
            <a:r>
              <a:rPr lang="cs-CZ" sz="2200" dirty="0">
                <a:solidFill>
                  <a:schemeClr val="tx1"/>
                </a:solidFill>
              </a:rPr>
              <a:t>Zboží spol. MERKUR dopraví koncovému zákazníkovi na místo určení v ČR =&gt; zboží v rámci obou transakcí neopustí území ČR =&gt; MP v ČR</a:t>
            </a:r>
          </a:p>
          <a:p>
            <a:pPr marL="342000" lvl="2" indent="-342000">
              <a:lnSpc>
                <a:spcPct val="90000"/>
              </a:lnSpc>
              <a:buFont typeface="Wingdings" panose="05000000000000000000" pitchFamily="2" charset="2"/>
              <a:buChar char="q"/>
            </a:pPr>
            <a:r>
              <a:rPr lang="cs-CZ" sz="2200" dirty="0">
                <a:solidFill>
                  <a:schemeClr val="tx1"/>
                </a:solidFill>
              </a:rPr>
              <a:t>MERKUR vykáže lokální plnění, uplatní českou DPH (100 + 21%)</a:t>
            </a:r>
          </a:p>
          <a:p>
            <a:pPr marL="342000" lvl="2" indent="-342000">
              <a:lnSpc>
                <a:spcPct val="90000"/>
              </a:lnSpc>
              <a:buFont typeface="Wingdings" panose="05000000000000000000" pitchFamily="2" charset="2"/>
              <a:buChar char="q"/>
            </a:pPr>
            <a:r>
              <a:rPr lang="cs-CZ" sz="2200" dirty="0">
                <a:solidFill>
                  <a:schemeClr val="tx1"/>
                </a:solidFill>
              </a:rPr>
              <a:t>V rámci druhé transakce</a:t>
            </a:r>
          </a:p>
          <a:p>
            <a:pPr marL="720000" lvl="4">
              <a:lnSpc>
                <a:spcPct val="90000"/>
              </a:lnSpc>
              <a:buFont typeface="Wingdings" panose="05000000000000000000" pitchFamily="2" charset="2"/>
              <a:buChar char="§"/>
            </a:pPr>
            <a:r>
              <a:rPr lang="cs-CZ" sz="2000" dirty="0">
                <a:solidFill>
                  <a:schemeClr val="tx1"/>
                </a:solidFill>
              </a:rPr>
              <a:t>ALFA  realizuje dodání zboží s MP v ČR (200 + 21%)</a:t>
            </a:r>
          </a:p>
          <a:p>
            <a:pPr marL="720000" lvl="4">
              <a:lnSpc>
                <a:spcPct val="90000"/>
              </a:lnSpc>
              <a:buFont typeface="Wingdings" panose="05000000000000000000" pitchFamily="2" charset="2"/>
              <a:buChar char="§"/>
            </a:pPr>
            <a:r>
              <a:rPr lang="cs-CZ" sz="2000" dirty="0">
                <a:solidFill>
                  <a:schemeClr val="tx1"/>
                </a:solidFill>
              </a:rPr>
              <a:t>Spol. ALFA vznikne povinnost registrace k DPH v ČR</a:t>
            </a:r>
          </a:p>
        </p:txBody>
      </p:sp>
      <p:grpSp>
        <p:nvGrpSpPr>
          <p:cNvPr id="47" name="Group 46"/>
          <p:cNvGrpSpPr/>
          <p:nvPr/>
        </p:nvGrpSpPr>
        <p:grpSpPr>
          <a:xfrm>
            <a:off x="866775" y="941569"/>
            <a:ext cx="7810500" cy="2063175"/>
            <a:chOff x="323528" y="908720"/>
            <a:chExt cx="7848872" cy="2376264"/>
          </a:xfrm>
        </p:grpSpPr>
        <p:grpSp>
          <p:nvGrpSpPr>
            <p:cNvPr id="4" name="Group 3"/>
            <p:cNvGrpSpPr/>
            <p:nvPr/>
          </p:nvGrpSpPr>
          <p:grpSpPr>
            <a:xfrm>
              <a:off x="323528" y="908720"/>
              <a:ext cx="7848872" cy="2376264"/>
              <a:chOff x="323528" y="1052736"/>
              <a:chExt cx="8280920" cy="2563863"/>
            </a:xfrm>
          </p:grpSpPr>
          <p:grpSp>
            <p:nvGrpSpPr>
              <p:cNvPr id="5" name="Group 13"/>
              <p:cNvGrpSpPr/>
              <p:nvPr/>
            </p:nvGrpSpPr>
            <p:grpSpPr>
              <a:xfrm>
                <a:off x="323528" y="1412776"/>
                <a:ext cx="1975265" cy="1152128"/>
                <a:chOff x="323528" y="1196752"/>
                <a:chExt cx="1975265" cy="1152128"/>
              </a:xfrm>
            </p:grpSpPr>
            <p:pic>
              <p:nvPicPr>
                <p:cNvPr id="22"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3" name="TextBox 6"/>
                <p:cNvSpPr txBox="1"/>
                <p:nvPr/>
              </p:nvSpPr>
              <p:spPr>
                <a:xfrm>
                  <a:off x="467544" y="1196752"/>
                  <a:ext cx="1368152" cy="265659"/>
                </a:xfrm>
                <a:prstGeom prst="rect">
                  <a:avLst/>
                </a:prstGeom>
                <a:noFill/>
              </p:spPr>
              <p:txBody>
                <a:bodyPr wrap="square" lIns="0" tIns="0" rIns="0" bIns="0" rtlCol="0">
                  <a:spAutoFit/>
                </a:bodyPr>
                <a:lstStyle/>
                <a:p>
                  <a:r>
                    <a:rPr lang="cs-CZ" sz="1600" dirty="0" smtClean="0"/>
                    <a:t>DIČ CZ</a:t>
                  </a:r>
                  <a:endParaRPr lang="en-US" sz="1600" dirty="0" smtClean="0"/>
                </a:p>
              </p:txBody>
            </p:sp>
            <p:sp>
              <p:nvSpPr>
                <p:cNvPr id="24" name="TextBox 8"/>
                <p:cNvSpPr txBox="1"/>
                <p:nvPr/>
              </p:nvSpPr>
              <p:spPr>
                <a:xfrm>
                  <a:off x="714617" y="1844824"/>
                  <a:ext cx="1584176" cy="265659"/>
                </a:xfrm>
                <a:prstGeom prst="rect">
                  <a:avLst/>
                </a:prstGeom>
                <a:noFill/>
              </p:spPr>
              <p:txBody>
                <a:bodyPr wrap="square" lIns="0" tIns="0" rIns="0" bIns="0" rtlCol="0">
                  <a:spAutoFit/>
                </a:bodyPr>
                <a:lstStyle/>
                <a:p>
                  <a:r>
                    <a:rPr lang="cs-CZ" sz="1600" dirty="0" smtClean="0"/>
                    <a:t>MERKUR </a:t>
                  </a:r>
                  <a:endParaRPr lang="en-US" sz="1600" dirty="0" smtClean="0"/>
                </a:p>
              </p:txBody>
            </p:sp>
          </p:grpSp>
          <p:grpSp>
            <p:nvGrpSpPr>
              <p:cNvPr id="6" name="Group 18"/>
              <p:cNvGrpSpPr/>
              <p:nvPr/>
            </p:nvGrpSpPr>
            <p:grpSpPr>
              <a:xfrm>
                <a:off x="3779912" y="1412776"/>
                <a:ext cx="1800200" cy="1152128"/>
                <a:chOff x="3563888" y="1196752"/>
                <a:chExt cx="1800200" cy="1152128"/>
              </a:xfrm>
            </p:grpSpPr>
            <p:pic>
              <p:nvPicPr>
                <p:cNvPr id="19"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0" name="TextBox 19"/>
                <p:cNvSpPr txBox="1"/>
                <p:nvPr/>
              </p:nvSpPr>
              <p:spPr>
                <a:xfrm>
                  <a:off x="4113527" y="1844824"/>
                  <a:ext cx="1008112" cy="265659"/>
                </a:xfrm>
                <a:prstGeom prst="rect">
                  <a:avLst/>
                </a:prstGeom>
                <a:noFill/>
              </p:spPr>
              <p:txBody>
                <a:bodyPr wrap="square" lIns="0" tIns="0" rIns="0" bIns="0" rtlCol="0">
                  <a:spAutoFit/>
                </a:bodyPr>
                <a:lstStyle/>
                <a:p>
                  <a:r>
                    <a:rPr lang="cs-CZ" sz="1600" dirty="0" smtClean="0"/>
                    <a:t>ALFA</a:t>
                  </a:r>
                  <a:endParaRPr lang="en-US" sz="1600" dirty="0" smtClean="0"/>
                </a:p>
              </p:txBody>
            </p:sp>
            <p:sp>
              <p:nvSpPr>
                <p:cNvPr id="21" name="TextBox 20"/>
                <p:cNvSpPr txBox="1"/>
                <p:nvPr/>
              </p:nvSpPr>
              <p:spPr>
                <a:xfrm>
                  <a:off x="3707904" y="1196752"/>
                  <a:ext cx="1368153" cy="265659"/>
                </a:xfrm>
                <a:prstGeom prst="rect">
                  <a:avLst/>
                </a:prstGeom>
                <a:noFill/>
              </p:spPr>
              <p:txBody>
                <a:bodyPr wrap="square" lIns="0" tIns="0" rIns="0" bIns="0" rtlCol="0">
                  <a:spAutoFit/>
                </a:bodyPr>
                <a:lstStyle/>
                <a:p>
                  <a:r>
                    <a:rPr lang="cs-CZ" sz="1600" dirty="0" smtClean="0"/>
                    <a:t>DIČ SK</a:t>
                  </a:r>
                  <a:endParaRPr lang="en-US" sz="1600" dirty="0" smtClean="0"/>
                </a:p>
              </p:txBody>
            </p:sp>
          </p:grpSp>
          <p:grpSp>
            <p:nvGrpSpPr>
              <p:cNvPr id="7" name="Group 17"/>
              <p:cNvGrpSpPr/>
              <p:nvPr/>
            </p:nvGrpSpPr>
            <p:grpSpPr>
              <a:xfrm>
                <a:off x="6804248" y="1412776"/>
                <a:ext cx="1800200" cy="1152128"/>
                <a:chOff x="6084168" y="1196752"/>
                <a:chExt cx="1800200" cy="1152128"/>
              </a:xfrm>
            </p:grpSpPr>
            <p:pic>
              <p:nvPicPr>
                <p:cNvPr id="16"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17" name="TextBox 16"/>
                <p:cNvSpPr txBox="1"/>
                <p:nvPr/>
              </p:nvSpPr>
              <p:spPr>
                <a:xfrm>
                  <a:off x="6648341" y="1844824"/>
                  <a:ext cx="1008112" cy="265659"/>
                </a:xfrm>
                <a:prstGeom prst="rect">
                  <a:avLst/>
                </a:prstGeom>
                <a:noFill/>
              </p:spPr>
              <p:txBody>
                <a:bodyPr wrap="square" lIns="0" tIns="0" rIns="0" bIns="0" rtlCol="0">
                  <a:spAutoFit/>
                </a:bodyPr>
                <a:lstStyle/>
                <a:p>
                  <a:r>
                    <a:rPr lang="cs-CZ" sz="1600" dirty="0" smtClean="0"/>
                    <a:t>BETA</a:t>
                  </a:r>
                  <a:endParaRPr lang="en-US" sz="1600" dirty="0" smtClean="0"/>
                </a:p>
              </p:txBody>
            </p:sp>
            <p:sp>
              <p:nvSpPr>
                <p:cNvPr id="18" name="TextBox 17"/>
                <p:cNvSpPr txBox="1"/>
                <p:nvPr/>
              </p:nvSpPr>
              <p:spPr>
                <a:xfrm>
                  <a:off x="6228184" y="1196752"/>
                  <a:ext cx="1368153" cy="265659"/>
                </a:xfrm>
                <a:prstGeom prst="rect">
                  <a:avLst/>
                </a:prstGeom>
                <a:noFill/>
              </p:spPr>
              <p:txBody>
                <a:bodyPr wrap="square" lIns="0" tIns="0" rIns="0" bIns="0" rtlCol="0">
                  <a:spAutoFit/>
                </a:bodyPr>
                <a:lstStyle/>
                <a:p>
                  <a:r>
                    <a:rPr lang="cs-CZ" sz="1600" dirty="0" smtClean="0"/>
                    <a:t>DIČ SK</a:t>
                  </a:r>
                  <a:endParaRPr lang="en-US" sz="1600" dirty="0" smtClean="0"/>
                </a:p>
              </p:txBody>
            </p:sp>
          </p:grpSp>
          <p:cxnSp>
            <p:nvCxnSpPr>
              <p:cNvPr id="8" name="Straight Connector 7"/>
              <p:cNvCxnSpPr/>
              <p:nvPr/>
            </p:nvCxnSpPr>
            <p:spPr>
              <a:xfrm>
                <a:off x="2754624" y="1052736"/>
                <a:ext cx="0" cy="2563863"/>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30596" y="3305828"/>
                <a:ext cx="1063604" cy="265659"/>
              </a:xfrm>
              <a:prstGeom prst="rect">
                <a:avLst/>
              </a:prstGeom>
              <a:noFill/>
            </p:spPr>
            <p:txBody>
              <a:bodyPr wrap="square" lIns="0" tIns="0" rIns="0" bIns="0" rtlCol="0">
                <a:spAutoFit/>
              </a:bodyPr>
              <a:lstStyle/>
              <a:p>
                <a:r>
                  <a:rPr lang="cs-CZ" sz="1600" dirty="0" smtClean="0"/>
                  <a:t>Slovensko</a:t>
                </a:r>
                <a:endParaRPr lang="en-US" sz="1600" dirty="0" smtClean="0"/>
              </a:p>
            </p:txBody>
          </p:sp>
          <p:sp>
            <p:nvSpPr>
              <p:cNvPr id="10" name="TextBox 9"/>
              <p:cNvSpPr txBox="1"/>
              <p:nvPr/>
            </p:nvSpPr>
            <p:spPr>
              <a:xfrm>
                <a:off x="2326540" y="3305828"/>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cxnSp>
            <p:nvCxnSpPr>
              <p:cNvPr id="11" name="Straight Arrow Connector 10"/>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86664" y="1738733"/>
                <a:ext cx="792088" cy="246222"/>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sp>
            <p:nvSpPr>
              <p:cNvPr id="14" name="TextBox 13"/>
              <p:cNvSpPr txBox="1"/>
              <p:nvPr/>
            </p:nvSpPr>
            <p:spPr>
              <a:xfrm>
                <a:off x="5796136" y="1738733"/>
                <a:ext cx="792088" cy="246222"/>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cxnSp>
            <p:nvCxnSpPr>
              <p:cNvPr id="15" name="Straight Arrow Connector 14"/>
              <p:cNvCxnSpPr/>
              <p:nvPr/>
            </p:nvCxnSpPr>
            <p:spPr>
              <a:xfrm>
                <a:off x="1159217" y="2528900"/>
                <a:ext cx="0" cy="6215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882687" y="2794298"/>
              <a:ext cx="504056" cy="246221"/>
            </a:xfrm>
            <a:prstGeom prst="rect">
              <a:avLst/>
            </a:prstGeom>
            <a:noFill/>
          </p:spPr>
          <p:txBody>
            <a:bodyPr wrap="square" lIns="0" tIns="0" rIns="0" bIns="0" rtlCol="0">
              <a:spAutoFit/>
            </a:bodyPr>
            <a:lstStyle/>
            <a:p>
              <a:r>
                <a:rPr lang="cs-CZ" sz="1600" dirty="0" smtClean="0">
                  <a:solidFill>
                    <a:srgbClr val="FF0000"/>
                  </a:solidFill>
                </a:rPr>
                <a:t>zboží</a:t>
              </a:r>
              <a:endParaRPr lang="en-US" sz="1600" dirty="0" smtClean="0">
                <a:solidFill>
                  <a:srgbClr val="FF0000"/>
                </a:solidFill>
              </a:endParaRPr>
            </a:p>
          </p:txBody>
        </p:sp>
      </p:grpSp>
    </p:spTree>
    <p:extLst>
      <p:ext uri="{BB962C8B-B14F-4D97-AF65-F5344CB8AC3E}">
        <p14:creationId xmlns:p14="http://schemas.microsoft.com/office/powerpoint/2010/main" val="66087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2000" b="-8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27080" y="1613100"/>
            <a:ext cx="6063049" cy="3510000"/>
          </a:xfrm>
        </p:spPr>
        <p:txBody>
          <a:bodyPr/>
          <a:lstStyle/>
          <a:p>
            <a:r>
              <a:rPr lang="cs-CZ" b="1" dirty="0" smtClean="0"/>
              <a:t>Třístranné obchody</a:t>
            </a:r>
            <a:r>
              <a:rPr lang="en-GB" dirty="0" smtClean="0"/>
              <a:t/>
            </a:r>
            <a:br>
              <a:rPr lang="en-GB" dirty="0" smtClean="0"/>
            </a:br>
            <a:endParaRPr lang="en-GB" dirty="0"/>
          </a:p>
        </p:txBody>
      </p:sp>
    </p:spTree>
    <p:extLst>
      <p:ext uri="{BB962C8B-B14F-4D97-AF65-F5344CB8AC3E}">
        <p14:creationId xmlns:p14="http://schemas.microsoft.com/office/powerpoint/2010/main" val="2220388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Třístranné</a:t>
            </a:r>
            <a:r>
              <a:rPr lang="en-US" b="1" dirty="0"/>
              <a:t> </a:t>
            </a:r>
            <a:r>
              <a:rPr lang="en-US" b="1" dirty="0" err="1"/>
              <a:t>obchody</a:t>
            </a:r>
            <a:r>
              <a:rPr lang="en-US" b="1" dirty="0"/>
              <a:t> - </a:t>
            </a:r>
            <a:r>
              <a:rPr lang="en-US" b="1" dirty="0" err="1"/>
              <a:t>znázornění</a:t>
            </a:r>
            <a:endParaRPr lang="en-GB" b="1" dirty="0"/>
          </a:p>
        </p:txBody>
      </p:sp>
      <p:sp>
        <p:nvSpPr>
          <p:cNvPr id="3" name="Text Placeholder 2"/>
          <p:cNvSpPr>
            <a:spLocks noGrp="1"/>
          </p:cNvSpPr>
          <p:nvPr>
            <p:ph type="body" sz="quarter" idx="4294967295"/>
          </p:nvPr>
        </p:nvSpPr>
        <p:spPr>
          <a:xfrm>
            <a:off x="533400" y="1504950"/>
            <a:ext cx="8782050" cy="4588346"/>
          </a:xfrm>
          <a:prstGeom prst="rect">
            <a:avLst/>
          </a:prstGeom>
        </p:spPr>
        <p:txBody>
          <a:bodyPr>
            <a:normAutofit/>
          </a:bodyPr>
          <a:lstStyle/>
          <a:p>
            <a:pPr lvl="2">
              <a:buFont typeface="Wingdings" panose="05000000000000000000" pitchFamily="2" charset="2"/>
              <a:buChar char="q"/>
            </a:pPr>
            <a:endParaRPr lang="cs-CZ" sz="3100" dirty="0"/>
          </a:p>
        </p:txBody>
      </p:sp>
      <p:pic>
        <p:nvPicPr>
          <p:cNvPr id="4" name="Picture 2"/>
          <p:cNvPicPr>
            <a:picLocks noChangeAspect="1" noChangeArrowheads="1"/>
          </p:cNvPicPr>
          <p:nvPr/>
        </p:nvPicPr>
        <p:blipFill>
          <a:blip r:embed="rId2" cstate="print"/>
          <a:srcRect/>
          <a:stretch>
            <a:fillRect/>
          </a:stretch>
        </p:blipFill>
        <p:spPr bwMode="auto">
          <a:xfrm>
            <a:off x="438150" y="1504950"/>
            <a:ext cx="8972550" cy="4486275"/>
          </a:xfrm>
          <a:prstGeom prst="rect">
            <a:avLst/>
          </a:prstGeom>
          <a:noFill/>
          <a:ln w="9525">
            <a:noFill/>
            <a:miter lim="800000"/>
            <a:headEnd/>
            <a:tailEnd/>
          </a:ln>
        </p:spPr>
      </p:pic>
    </p:spTree>
    <p:extLst>
      <p:ext uri="{BB962C8B-B14F-4D97-AF65-F5344CB8AC3E}">
        <p14:creationId xmlns:p14="http://schemas.microsoft.com/office/powerpoint/2010/main" val="1441515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Třístranné</a:t>
            </a:r>
            <a:r>
              <a:rPr lang="en-US" b="1" dirty="0"/>
              <a:t> </a:t>
            </a:r>
            <a:r>
              <a:rPr lang="en-US" b="1" dirty="0" err="1"/>
              <a:t>obchody</a:t>
            </a:r>
            <a:r>
              <a:rPr lang="en-US" b="1" dirty="0"/>
              <a:t> </a:t>
            </a:r>
            <a:endParaRPr lang="en-GB" b="1" dirty="0"/>
          </a:p>
        </p:txBody>
      </p:sp>
      <p:sp>
        <p:nvSpPr>
          <p:cNvPr id="3" name="Text Placeholder 2"/>
          <p:cNvSpPr>
            <a:spLocks noGrp="1"/>
          </p:cNvSpPr>
          <p:nvPr>
            <p:ph type="body" sz="quarter" idx="4294967295"/>
          </p:nvPr>
        </p:nvSpPr>
        <p:spPr>
          <a:xfrm>
            <a:off x="825600" y="1175175"/>
            <a:ext cx="8254800" cy="4918121"/>
          </a:xfrm>
          <a:prstGeom prst="rect">
            <a:avLst/>
          </a:prstGeom>
        </p:spPr>
        <p:txBody>
          <a:bodyPr>
            <a:normAutofit fontScale="92500" lnSpcReduction="10000"/>
          </a:bodyPr>
          <a:lstStyle/>
          <a:p>
            <a:r>
              <a:rPr lang="cs-CZ" sz="2400" dirty="0"/>
              <a:t>Definice </a:t>
            </a:r>
          </a:p>
          <a:p>
            <a:pPr marL="536400" lvl="2" indent="-342000">
              <a:lnSpc>
                <a:spcPct val="110000"/>
              </a:lnSpc>
              <a:buFont typeface="Wingdings" panose="05000000000000000000" pitchFamily="2" charset="2"/>
              <a:buChar char="q"/>
            </a:pPr>
            <a:r>
              <a:rPr lang="cs-CZ" sz="2400" b="1" dirty="0">
                <a:solidFill>
                  <a:schemeClr val="tx1"/>
                </a:solidFill>
              </a:rPr>
              <a:t>prodávající osoba</a:t>
            </a:r>
          </a:p>
          <a:p>
            <a:pPr marL="536400" lvl="2" indent="0">
              <a:buNone/>
            </a:pPr>
            <a:r>
              <a:rPr lang="cs-CZ" sz="2400" dirty="0" smtClean="0">
                <a:solidFill>
                  <a:schemeClr val="tx1"/>
                </a:solidFill>
              </a:rPr>
              <a:t>registrovaná </a:t>
            </a:r>
            <a:r>
              <a:rPr lang="cs-CZ" sz="2400" dirty="0">
                <a:solidFill>
                  <a:schemeClr val="tx1"/>
                </a:solidFill>
              </a:rPr>
              <a:t>k dani v členském státě, ze kterého je zboží odesláno nebo přepraveno přímo ke kupujícímu do členského státu, ve kterém je ukončení odeslání nebo přepravy zboží </a:t>
            </a:r>
          </a:p>
          <a:p>
            <a:pPr marL="536400" lvl="2" indent="-342000">
              <a:lnSpc>
                <a:spcPct val="110000"/>
              </a:lnSpc>
              <a:buFont typeface="Wingdings" panose="05000000000000000000" pitchFamily="2" charset="2"/>
              <a:buChar char="q"/>
            </a:pPr>
            <a:r>
              <a:rPr lang="cs-CZ" sz="2400" b="1" dirty="0">
                <a:solidFill>
                  <a:schemeClr val="tx1"/>
                </a:solidFill>
              </a:rPr>
              <a:t>kupující osoba </a:t>
            </a:r>
          </a:p>
          <a:p>
            <a:pPr marL="536400" lvl="2" indent="0">
              <a:buNone/>
            </a:pPr>
            <a:r>
              <a:rPr lang="cs-CZ" sz="2400" dirty="0" smtClean="0">
                <a:solidFill>
                  <a:schemeClr val="tx1"/>
                </a:solidFill>
              </a:rPr>
              <a:t>osoba </a:t>
            </a:r>
            <a:r>
              <a:rPr lang="cs-CZ" sz="2400" dirty="0">
                <a:solidFill>
                  <a:schemeClr val="tx1"/>
                </a:solidFill>
              </a:rPr>
              <a:t>registrovaná k dani v členském státě ukončení odeslání nebo přepravy zboží, která kupuje zboží od prostřední osoby </a:t>
            </a:r>
          </a:p>
          <a:p>
            <a:pPr marL="536400" lvl="2" indent="-342000">
              <a:lnSpc>
                <a:spcPct val="110000"/>
              </a:lnSpc>
              <a:buFont typeface="Wingdings" panose="05000000000000000000" pitchFamily="2" charset="2"/>
              <a:buChar char="q"/>
            </a:pPr>
            <a:r>
              <a:rPr lang="cs-CZ" sz="2400" b="1" dirty="0">
                <a:solidFill>
                  <a:schemeClr val="tx1"/>
                </a:solidFill>
              </a:rPr>
              <a:t>prostřední osoba </a:t>
            </a:r>
          </a:p>
          <a:p>
            <a:pPr marL="536400"/>
            <a:r>
              <a:rPr lang="cs-CZ" sz="2400" b="0" dirty="0">
                <a:solidFill>
                  <a:schemeClr val="tx1"/>
                </a:solidFill>
              </a:rPr>
              <a:t>osoba registrovaná k dani v jiném členském státě, než </a:t>
            </a:r>
            <a:r>
              <a:rPr lang="cs-CZ" sz="2400" b="0" dirty="0" smtClean="0">
                <a:solidFill>
                  <a:schemeClr val="tx1"/>
                </a:solidFill>
              </a:rPr>
              <a:t/>
            </a:r>
            <a:br>
              <a:rPr lang="cs-CZ" sz="2400" b="0" dirty="0" smtClean="0">
                <a:solidFill>
                  <a:schemeClr val="tx1"/>
                </a:solidFill>
              </a:rPr>
            </a:br>
            <a:r>
              <a:rPr lang="cs-CZ" sz="2400" b="0" dirty="0" smtClean="0">
                <a:solidFill>
                  <a:schemeClr val="tx1"/>
                </a:solidFill>
              </a:rPr>
              <a:t>ve </a:t>
            </a:r>
            <a:r>
              <a:rPr lang="cs-CZ" sz="2400" b="0" dirty="0">
                <a:solidFill>
                  <a:schemeClr val="tx1"/>
                </a:solidFill>
              </a:rPr>
              <a:t>kterém je registrován k dani prodávající a kupující, která pořizuje zboží od prodávajícího v členském státě kupujícího </a:t>
            </a:r>
            <a:r>
              <a:rPr lang="cs-CZ" sz="2400" b="0" dirty="0" smtClean="0">
                <a:solidFill>
                  <a:schemeClr val="tx1"/>
                </a:solidFill>
              </a:rPr>
              <a:t/>
            </a:r>
            <a:br>
              <a:rPr lang="cs-CZ" sz="2400" b="0" dirty="0" smtClean="0">
                <a:solidFill>
                  <a:schemeClr val="tx1"/>
                </a:solidFill>
              </a:rPr>
            </a:br>
            <a:r>
              <a:rPr lang="cs-CZ" sz="2400" b="0" dirty="0" smtClean="0">
                <a:solidFill>
                  <a:schemeClr val="tx1"/>
                </a:solidFill>
              </a:rPr>
              <a:t>s </a:t>
            </a:r>
            <a:r>
              <a:rPr lang="cs-CZ" sz="2400" b="0" dirty="0">
                <a:solidFill>
                  <a:schemeClr val="tx1"/>
                </a:solidFill>
              </a:rPr>
              <a:t>cílem následného dodání zboží kupujícímu v tomto členském státě</a:t>
            </a:r>
          </a:p>
          <a:p>
            <a:pPr lvl="2">
              <a:buFont typeface="Wingdings" panose="05000000000000000000" pitchFamily="2" charset="2"/>
              <a:buChar char="q"/>
            </a:pPr>
            <a:endParaRPr lang="cs-CZ" sz="3100" dirty="0"/>
          </a:p>
        </p:txBody>
      </p:sp>
    </p:spTree>
    <p:extLst>
      <p:ext uri="{BB962C8B-B14F-4D97-AF65-F5344CB8AC3E}">
        <p14:creationId xmlns:p14="http://schemas.microsoft.com/office/powerpoint/2010/main" val="2339701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Třístranné</a:t>
            </a:r>
            <a:r>
              <a:rPr lang="en-US" b="1" dirty="0"/>
              <a:t> </a:t>
            </a:r>
            <a:r>
              <a:rPr lang="en-US" b="1" dirty="0" err="1"/>
              <a:t>obchody</a:t>
            </a:r>
            <a:r>
              <a:rPr lang="en-US" b="1" dirty="0"/>
              <a:t> </a:t>
            </a:r>
            <a:endParaRPr lang="en-GB" b="1" dirty="0"/>
          </a:p>
        </p:txBody>
      </p:sp>
      <p:sp>
        <p:nvSpPr>
          <p:cNvPr id="3" name="Text Placeholder 2"/>
          <p:cNvSpPr>
            <a:spLocks noGrp="1"/>
          </p:cNvSpPr>
          <p:nvPr>
            <p:ph type="body" sz="quarter" idx="4294967295"/>
          </p:nvPr>
        </p:nvSpPr>
        <p:spPr>
          <a:xfrm>
            <a:off x="825600" y="1175175"/>
            <a:ext cx="8489850" cy="4918121"/>
          </a:xfrm>
          <a:prstGeom prst="rect">
            <a:avLst/>
          </a:prstGeom>
        </p:spPr>
        <p:txBody>
          <a:bodyPr>
            <a:normAutofit/>
          </a:bodyPr>
          <a:lstStyle/>
          <a:p>
            <a:r>
              <a:rPr lang="cs-CZ" sz="2200" dirty="0"/>
              <a:t>Jak to funguje  </a:t>
            </a:r>
          </a:p>
          <a:p>
            <a:pPr marL="536400" lvl="2" indent="-342000">
              <a:lnSpc>
                <a:spcPct val="110000"/>
              </a:lnSpc>
              <a:buFont typeface="Wingdings" panose="05000000000000000000" pitchFamily="2" charset="2"/>
              <a:buChar char="q"/>
            </a:pPr>
            <a:r>
              <a:rPr lang="cs-CZ" sz="2200" dirty="0">
                <a:solidFill>
                  <a:schemeClr val="tx1"/>
                </a:solidFill>
              </a:rPr>
              <a:t>3 ORD registrované ve 3 různých státech EU </a:t>
            </a:r>
          </a:p>
          <a:p>
            <a:pPr marL="536400" lvl="2" indent="-342000">
              <a:lnSpc>
                <a:spcPct val="110000"/>
              </a:lnSpc>
              <a:buFont typeface="Wingdings" panose="05000000000000000000" pitchFamily="2" charset="2"/>
              <a:buChar char="q"/>
            </a:pPr>
            <a:r>
              <a:rPr lang="cs-CZ" sz="2200" dirty="0">
                <a:solidFill>
                  <a:schemeClr val="tx1"/>
                </a:solidFill>
              </a:rPr>
              <a:t>dodání téhož zboží mezi těmito třemi osobami </a:t>
            </a:r>
          </a:p>
          <a:p>
            <a:pPr marL="536400" lvl="2" indent="-342000">
              <a:lnSpc>
                <a:spcPct val="110000"/>
              </a:lnSpc>
              <a:buFont typeface="Wingdings" panose="05000000000000000000" pitchFamily="2" charset="2"/>
              <a:buChar char="q"/>
            </a:pPr>
            <a:r>
              <a:rPr lang="cs-CZ" sz="2200" dirty="0">
                <a:solidFill>
                  <a:schemeClr val="tx1"/>
                </a:solidFill>
              </a:rPr>
              <a:t>zboží přímo odesláno nebo přepraveno z členského státu prodávajícího do členského státu kupujícího </a:t>
            </a:r>
          </a:p>
          <a:p>
            <a:pPr lvl="2"/>
            <a:endParaRPr lang="cs-CZ" sz="2400" dirty="0">
              <a:solidFill>
                <a:schemeClr val="tx1"/>
              </a:solidFill>
            </a:endParaRPr>
          </a:p>
          <a:p>
            <a:pPr marL="0" lvl="2" indent="0">
              <a:lnSpc>
                <a:spcPct val="110000"/>
              </a:lnSpc>
              <a:buNone/>
            </a:pPr>
            <a:r>
              <a:rPr lang="cs-CZ" sz="2200" b="1" dirty="0"/>
              <a:t>Princip zjednodušení </a:t>
            </a:r>
          </a:p>
          <a:p>
            <a:pPr marL="536400" lvl="2" indent="-342000">
              <a:lnSpc>
                <a:spcPct val="120000"/>
              </a:lnSpc>
              <a:buFont typeface="Wingdings" panose="05000000000000000000" pitchFamily="2" charset="2"/>
              <a:buChar char="q"/>
            </a:pPr>
            <a:r>
              <a:rPr lang="cs-CZ" sz="2200" dirty="0">
                <a:solidFill>
                  <a:schemeClr val="tx1"/>
                </a:solidFill>
              </a:rPr>
              <a:t>osvobození prostřední osoby od registrace v členském státě ukončení odeslání / přepravy zboží </a:t>
            </a:r>
          </a:p>
          <a:p>
            <a:pPr marL="536400" lvl="2" indent="-342000">
              <a:lnSpc>
                <a:spcPct val="120000"/>
              </a:lnSpc>
              <a:buFont typeface="Wingdings" panose="05000000000000000000" pitchFamily="2" charset="2"/>
              <a:buChar char="q"/>
            </a:pPr>
            <a:r>
              <a:rPr lang="cs-CZ" sz="2200" dirty="0">
                <a:solidFill>
                  <a:schemeClr val="tx1"/>
                </a:solidFill>
              </a:rPr>
              <a:t>přenesení povinnosti přiznat daň na kupujícího </a:t>
            </a:r>
          </a:p>
          <a:p>
            <a:pPr marL="536400" lvl="2" indent="-342000">
              <a:lnSpc>
                <a:spcPct val="120000"/>
              </a:lnSpc>
              <a:buFont typeface="Wingdings" panose="05000000000000000000" pitchFamily="2" charset="2"/>
              <a:buChar char="q"/>
            </a:pPr>
            <a:r>
              <a:rPr lang="cs-CZ" sz="2200" dirty="0">
                <a:solidFill>
                  <a:schemeClr val="tx1"/>
                </a:solidFill>
              </a:rPr>
              <a:t>za podmínek stanovených tímto členským státem </a:t>
            </a:r>
          </a:p>
          <a:p>
            <a:pPr lvl="2">
              <a:buFont typeface="Wingdings" panose="05000000000000000000" pitchFamily="2" charset="2"/>
              <a:buChar char="q"/>
            </a:pPr>
            <a:endParaRPr lang="cs-CZ" sz="3100" dirty="0"/>
          </a:p>
        </p:txBody>
      </p:sp>
    </p:spTree>
    <p:extLst>
      <p:ext uri="{BB962C8B-B14F-4D97-AF65-F5344CB8AC3E}">
        <p14:creationId xmlns:p14="http://schemas.microsoft.com/office/powerpoint/2010/main" val="2717298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smtClean="0"/>
              <a:t>Řetězové obchody – znázornění a ZDPH</a:t>
            </a:r>
            <a:endParaRPr lang="en-GB" b="1" dirty="0"/>
          </a:p>
        </p:txBody>
      </p:sp>
      <p:pic>
        <p:nvPicPr>
          <p:cNvPr id="5" name="Picture 2"/>
          <p:cNvPicPr>
            <a:picLocks noChangeAspect="1" noChangeArrowheads="1"/>
          </p:cNvPicPr>
          <p:nvPr/>
        </p:nvPicPr>
        <p:blipFill>
          <a:blip r:embed="rId2" cstate="print"/>
          <a:srcRect/>
          <a:stretch>
            <a:fillRect/>
          </a:stretch>
        </p:blipFill>
        <p:spPr bwMode="auto">
          <a:xfrm>
            <a:off x="519520" y="1121625"/>
            <a:ext cx="8676456" cy="2776796"/>
          </a:xfrm>
          <a:prstGeom prst="rect">
            <a:avLst/>
          </a:prstGeom>
          <a:noFill/>
          <a:ln w="9525">
            <a:noFill/>
            <a:miter lim="800000"/>
            <a:headEnd/>
            <a:tailEnd/>
          </a:ln>
        </p:spPr>
      </p:pic>
      <p:sp>
        <p:nvSpPr>
          <p:cNvPr id="6" name="Rectangle 5"/>
          <p:cNvSpPr/>
          <p:nvPr/>
        </p:nvSpPr>
        <p:spPr>
          <a:xfrm>
            <a:off x="695326" y="3785145"/>
            <a:ext cx="8500650" cy="2277547"/>
          </a:xfrm>
          <a:prstGeom prst="rect">
            <a:avLst/>
          </a:prstGeom>
        </p:spPr>
        <p:txBody>
          <a:bodyPr wrap="square">
            <a:spAutoFit/>
          </a:bodyPr>
          <a:lstStyle/>
          <a:p>
            <a:pPr marL="342900" lvl="2" indent="-342900">
              <a:spcBef>
                <a:spcPts val="1200"/>
              </a:spcBef>
              <a:buClr>
                <a:schemeClr val="tx2"/>
              </a:buClr>
              <a:buFont typeface="Wingdings" panose="05000000000000000000" pitchFamily="2" charset="2"/>
              <a:buChar char="q"/>
            </a:pPr>
            <a:r>
              <a:rPr lang="cs-CZ" sz="2200" dirty="0">
                <a:cs typeface="Arial" pitchFamily="34" charset="0"/>
              </a:rPr>
              <a:t>transakce, kdy je zboží </a:t>
            </a:r>
            <a:r>
              <a:rPr lang="cs-CZ" sz="2200" dirty="0" err="1">
                <a:cs typeface="Arial" pitchFamily="34" charset="0"/>
              </a:rPr>
              <a:t>přeprodáváno</a:t>
            </a:r>
            <a:r>
              <a:rPr lang="cs-CZ" sz="2200" dirty="0">
                <a:cs typeface="Arial" pitchFamily="34" charset="0"/>
              </a:rPr>
              <a:t> několika subjekty mezi sebou, přičemž toto zboží je odesláno výrobcem, resp. prvním prodávajícím v řadě, přímo finálnímu zákazníkovi </a:t>
            </a:r>
          </a:p>
          <a:p>
            <a:pPr marL="342900" lvl="2" indent="-342900">
              <a:spcBef>
                <a:spcPts val="1200"/>
              </a:spcBef>
              <a:buClr>
                <a:schemeClr val="tx2"/>
              </a:buClr>
              <a:buFont typeface="Wingdings" panose="05000000000000000000" pitchFamily="2" charset="2"/>
              <a:buChar char="q"/>
            </a:pPr>
            <a:r>
              <a:rPr lang="cs-CZ" sz="2200" dirty="0">
                <a:cs typeface="Arial" pitchFamily="34" charset="0"/>
              </a:rPr>
              <a:t>v EU velký důraz na rozsudky ESD, nicméně nejednotný přístup </a:t>
            </a:r>
            <a:r>
              <a:rPr lang="cs-CZ" sz="2200" dirty="0" smtClean="0">
                <a:solidFill>
                  <a:srgbClr val="FF0000"/>
                </a:solidFill>
                <a:cs typeface="Arial" pitchFamily="34" charset="0"/>
              </a:rPr>
              <a:t>X </a:t>
            </a:r>
            <a:r>
              <a:rPr lang="cs-CZ" sz="2200" dirty="0">
                <a:cs typeface="Arial" pitchFamily="34" charset="0"/>
              </a:rPr>
              <a:t>v ZDPH není explicitně řešeno, čeští správci daně zatím podle rozsudků ESD nepostupují</a:t>
            </a:r>
          </a:p>
        </p:txBody>
      </p:sp>
    </p:spTree>
    <p:extLst>
      <p:ext uri="{BB962C8B-B14F-4D97-AF65-F5344CB8AC3E}">
        <p14:creationId xmlns:p14="http://schemas.microsoft.com/office/powerpoint/2010/main" val="4020818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99" y="451575"/>
            <a:ext cx="8423175" cy="723600"/>
          </a:xfrm>
        </p:spPr>
        <p:txBody>
          <a:bodyPr/>
          <a:lstStyle/>
          <a:p>
            <a:r>
              <a:rPr lang="cs-CZ" sz="5300" b="1" dirty="0"/>
              <a:t>Příklad: zboží z PL dodáno českému zákazníkovi do jiné země EU – zjednodušení formou triangulace</a:t>
            </a:r>
            <a:endParaRPr lang="en-GB" sz="5300" b="1" dirty="0"/>
          </a:p>
        </p:txBody>
      </p:sp>
      <p:grpSp>
        <p:nvGrpSpPr>
          <p:cNvPr id="4" name="Group 3"/>
          <p:cNvGrpSpPr/>
          <p:nvPr/>
        </p:nvGrpSpPr>
        <p:grpSpPr>
          <a:xfrm>
            <a:off x="2156866" y="1633761"/>
            <a:ext cx="5796644" cy="4536504"/>
            <a:chOff x="971600" y="1052736"/>
            <a:chExt cx="5796644" cy="4536504"/>
          </a:xfrm>
        </p:grpSpPr>
        <p:grpSp>
          <p:nvGrpSpPr>
            <p:cNvPr id="5" name="Group 4"/>
            <p:cNvGrpSpPr/>
            <p:nvPr/>
          </p:nvGrpSpPr>
          <p:grpSpPr>
            <a:xfrm>
              <a:off x="971600" y="1412776"/>
              <a:ext cx="2088232" cy="1152128"/>
              <a:chOff x="323528" y="1196752"/>
              <a:chExt cx="2088232" cy="1152128"/>
            </a:xfrm>
          </p:grpSpPr>
          <p:pic>
            <p:nvPicPr>
              <p:cNvPr id="25"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6" name="TextBox 25"/>
              <p:cNvSpPr txBox="1"/>
              <p:nvPr/>
            </p:nvSpPr>
            <p:spPr>
              <a:xfrm>
                <a:off x="467544" y="1196752"/>
                <a:ext cx="1368152" cy="246221"/>
              </a:xfrm>
              <a:prstGeom prst="rect">
                <a:avLst/>
              </a:prstGeom>
              <a:noFill/>
            </p:spPr>
            <p:txBody>
              <a:bodyPr wrap="square" lIns="0" tIns="0" rIns="0" bIns="0" rtlCol="0">
                <a:spAutoFit/>
              </a:bodyPr>
              <a:lstStyle/>
              <a:p>
                <a:r>
                  <a:rPr lang="cs-CZ" sz="1600" dirty="0" smtClean="0"/>
                  <a:t>DIČ PL</a:t>
                </a:r>
                <a:endParaRPr lang="en-US" sz="1600" dirty="0" smtClean="0"/>
              </a:p>
            </p:txBody>
          </p:sp>
          <p:sp>
            <p:nvSpPr>
              <p:cNvPr id="27" name="TextBox 26"/>
              <p:cNvSpPr txBox="1"/>
              <p:nvPr/>
            </p:nvSpPr>
            <p:spPr>
              <a:xfrm>
                <a:off x="827584" y="1844824"/>
                <a:ext cx="1584176" cy="246221"/>
              </a:xfrm>
              <a:prstGeom prst="rect">
                <a:avLst/>
              </a:prstGeom>
              <a:noFill/>
            </p:spPr>
            <p:txBody>
              <a:bodyPr wrap="square" lIns="0" tIns="0" rIns="0" bIns="0" rtlCol="0">
                <a:spAutoFit/>
              </a:bodyPr>
              <a:lstStyle/>
              <a:p>
                <a:r>
                  <a:rPr lang="cs-CZ" sz="1600" dirty="0" smtClean="0"/>
                  <a:t>TERO </a:t>
                </a:r>
                <a:endParaRPr lang="en-US" sz="1600" dirty="0" smtClean="0"/>
              </a:p>
            </p:txBody>
          </p:sp>
        </p:grpSp>
        <p:grpSp>
          <p:nvGrpSpPr>
            <p:cNvPr id="6" name="Group 5"/>
            <p:cNvGrpSpPr/>
            <p:nvPr/>
          </p:nvGrpSpPr>
          <p:grpSpPr>
            <a:xfrm>
              <a:off x="4716016" y="1412776"/>
              <a:ext cx="1800200" cy="1152128"/>
              <a:chOff x="3563888" y="1196752"/>
              <a:chExt cx="1800200" cy="1152128"/>
            </a:xfrm>
          </p:grpSpPr>
          <p:pic>
            <p:nvPicPr>
              <p:cNvPr id="22"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3" name="TextBox 22"/>
              <p:cNvSpPr txBox="1"/>
              <p:nvPr/>
            </p:nvSpPr>
            <p:spPr>
              <a:xfrm>
                <a:off x="3923928" y="1844824"/>
                <a:ext cx="1008112" cy="246221"/>
              </a:xfrm>
              <a:prstGeom prst="rect">
                <a:avLst/>
              </a:prstGeom>
              <a:noFill/>
            </p:spPr>
            <p:txBody>
              <a:bodyPr wrap="square" lIns="0" tIns="0" rIns="0" bIns="0" rtlCol="0">
                <a:spAutoFit/>
              </a:bodyPr>
              <a:lstStyle/>
              <a:p>
                <a:r>
                  <a:rPr lang="cs-CZ" sz="1600" dirty="0" smtClean="0"/>
                  <a:t>MERKUR</a:t>
                </a:r>
                <a:endParaRPr lang="en-US" sz="1600" dirty="0" smtClean="0"/>
              </a:p>
            </p:txBody>
          </p:sp>
          <p:sp>
            <p:nvSpPr>
              <p:cNvPr id="24" name="TextBox 23"/>
              <p:cNvSpPr txBox="1"/>
              <p:nvPr/>
            </p:nvSpPr>
            <p:spPr>
              <a:xfrm>
                <a:off x="370790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grpSp>
          <p:nvGrpSpPr>
            <p:cNvPr id="7" name="Group 6"/>
            <p:cNvGrpSpPr/>
            <p:nvPr/>
          </p:nvGrpSpPr>
          <p:grpSpPr>
            <a:xfrm>
              <a:off x="2159732" y="4653136"/>
              <a:ext cx="4608512" cy="720080"/>
              <a:chOff x="4752020" y="1628800"/>
              <a:chExt cx="4608512" cy="720080"/>
            </a:xfrm>
          </p:grpSpPr>
          <p:pic>
            <p:nvPicPr>
              <p:cNvPr id="19"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0" name="TextBox 19"/>
              <p:cNvSpPr txBox="1"/>
              <p:nvPr/>
            </p:nvSpPr>
            <p:spPr>
              <a:xfrm>
                <a:off x="6588224" y="1844824"/>
                <a:ext cx="1008112" cy="246221"/>
              </a:xfrm>
              <a:prstGeom prst="rect">
                <a:avLst/>
              </a:prstGeom>
              <a:noFill/>
            </p:spPr>
            <p:txBody>
              <a:bodyPr wrap="square" lIns="0" tIns="0" rIns="0" bIns="0" rtlCol="0">
                <a:spAutoFit/>
              </a:bodyPr>
              <a:lstStyle/>
              <a:p>
                <a:r>
                  <a:rPr lang="cs-CZ" sz="1600" dirty="0" smtClean="0"/>
                  <a:t>DELTA</a:t>
                </a:r>
                <a:endParaRPr lang="en-US" sz="1600" dirty="0" smtClean="0"/>
              </a:p>
            </p:txBody>
          </p:sp>
          <p:sp>
            <p:nvSpPr>
              <p:cNvPr id="21" name="TextBox 20"/>
              <p:cNvSpPr txBox="1"/>
              <p:nvPr/>
            </p:nvSpPr>
            <p:spPr>
              <a:xfrm>
                <a:off x="4752020" y="1865728"/>
                <a:ext cx="1368152" cy="246221"/>
              </a:xfrm>
              <a:prstGeom prst="rect">
                <a:avLst/>
              </a:prstGeom>
              <a:noFill/>
            </p:spPr>
            <p:txBody>
              <a:bodyPr wrap="square" lIns="0" tIns="0" rIns="0" bIns="0" rtlCol="0">
                <a:spAutoFit/>
              </a:bodyPr>
              <a:lstStyle/>
              <a:p>
                <a:r>
                  <a:rPr lang="cs-CZ" sz="1600" dirty="0" smtClean="0"/>
                  <a:t>DIČ </a:t>
                </a:r>
                <a:r>
                  <a:rPr lang="cs-CZ" sz="1600" dirty="0" smtClean="0"/>
                  <a:t>LT</a:t>
                </a:r>
                <a:endParaRPr lang="en-US" sz="1600" dirty="0" smtClean="0"/>
              </a:p>
            </p:txBody>
          </p:sp>
          <p:sp>
            <p:nvSpPr>
              <p:cNvPr id="28" name="TextBox 27"/>
              <p:cNvSpPr txBox="1"/>
              <p:nvPr/>
            </p:nvSpPr>
            <p:spPr>
              <a:xfrm>
                <a:off x="7992380" y="1865728"/>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cxnSp>
          <p:nvCxnSpPr>
            <p:cNvPr id="8" name="Straight Connector 7"/>
            <p:cNvCxnSpPr/>
            <p:nvPr/>
          </p:nvCxnSpPr>
          <p:spPr>
            <a:xfrm>
              <a:off x="3419872" y="1052736"/>
              <a:ext cx="0" cy="4536504"/>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115616" y="3068960"/>
              <a:ext cx="2304256" cy="0"/>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55776" y="2708921"/>
              <a:ext cx="864096" cy="246221"/>
            </a:xfrm>
            <a:prstGeom prst="rect">
              <a:avLst/>
            </a:prstGeom>
            <a:noFill/>
          </p:spPr>
          <p:txBody>
            <a:bodyPr wrap="square" lIns="0" tIns="0" rIns="0" bIns="0" rtlCol="0">
              <a:spAutoFit/>
            </a:bodyPr>
            <a:lstStyle/>
            <a:p>
              <a:r>
                <a:rPr lang="cs-CZ" sz="1600" dirty="0" smtClean="0"/>
                <a:t>Polsko</a:t>
              </a:r>
              <a:endParaRPr lang="en-US" sz="1600" dirty="0" smtClean="0"/>
            </a:p>
          </p:txBody>
        </p:sp>
        <p:sp>
          <p:nvSpPr>
            <p:cNvPr id="11" name="TextBox 10"/>
            <p:cNvSpPr txBox="1"/>
            <p:nvPr/>
          </p:nvSpPr>
          <p:spPr>
            <a:xfrm>
              <a:off x="3635896" y="3068960"/>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sp>
          <p:nvSpPr>
            <p:cNvPr id="12" name="TextBox 11"/>
            <p:cNvSpPr txBox="1"/>
            <p:nvPr/>
          </p:nvSpPr>
          <p:spPr>
            <a:xfrm>
              <a:off x="2555776" y="3284984"/>
              <a:ext cx="576064" cy="246221"/>
            </a:xfrm>
            <a:prstGeom prst="rect">
              <a:avLst/>
            </a:prstGeom>
            <a:noFill/>
          </p:spPr>
          <p:txBody>
            <a:bodyPr wrap="square" lIns="0" tIns="0" rIns="0" bIns="0" rtlCol="0">
              <a:spAutoFit/>
            </a:bodyPr>
            <a:lstStyle/>
            <a:p>
              <a:r>
                <a:rPr lang="cs-CZ" sz="1600" dirty="0" smtClean="0"/>
                <a:t>Litva</a:t>
              </a:r>
              <a:endParaRPr lang="en-US" sz="1600" dirty="0" smtClean="0"/>
            </a:p>
          </p:txBody>
        </p:sp>
        <p:cxnSp>
          <p:nvCxnSpPr>
            <p:cNvPr id="13" name="Straight Arrow Connector 12"/>
            <p:cNvCxnSpPr/>
            <p:nvPr/>
          </p:nvCxnSpPr>
          <p:spPr>
            <a:xfrm>
              <a:off x="2915816" y="2204864"/>
              <a:ext cx="172819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059832" y="2780928"/>
              <a:ext cx="1584176" cy="2016224"/>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35896" y="1844824"/>
              <a:ext cx="792088" cy="738664"/>
            </a:xfrm>
            <a:prstGeom prst="rect">
              <a:avLst/>
            </a:prstGeom>
            <a:noFill/>
          </p:spPr>
          <p:txBody>
            <a:bodyPr wrap="square" lIns="0" tIns="0" rIns="0" bIns="0" rtlCol="0">
              <a:spAutoFit/>
            </a:bodyPr>
            <a:lstStyle/>
            <a:p>
              <a:r>
                <a:rPr lang="cs-CZ" sz="1600" dirty="0" smtClean="0">
                  <a:solidFill>
                    <a:srgbClr val="AA5CAA"/>
                  </a:solidFill>
                </a:rPr>
                <a:t>Faktura</a:t>
              </a:r>
            </a:p>
            <a:p>
              <a:endParaRPr lang="cs-CZ" sz="1600" dirty="0">
                <a:solidFill>
                  <a:srgbClr val="AA5CAA"/>
                </a:solidFill>
              </a:endParaRPr>
            </a:p>
            <a:p>
              <a:r>
                <a:rPr lang="cs-CZ" sz="1600" dirty="0" smtClean="0">
                  <a:solidFill>
                    <a:srgbClr val="AA5CAA"/>
                  </a:solidFill>
                </a:rPr>
                <a:t>100+0%</a:t>
              </a:r>
              <a:endParaRPr lang="en-US" sz="1600" dirty="0" smtClean="0">
                <a:solidFill>
                  <a:srgbClr val="AA5CAA"/>
                </a:solidFill>
              </a:endParaRPr>
            </a:p>
          </p:txBody>
        </p:sp>
        <p:sp>
          <p:nvSpPr>
            <p:cNvPr id="16" name="TextBox 15"/>
            <p:cNvSpPr txBox="1"/>
            <p:nvPr/>
          </p:nvSpPr>
          <p:spPr>
            <a:xfrm>
              <a:off x="3779912" y="4005064"/>
              <a:ext cx="792088" cy="492443"/>
            </a:xfrm>
            <a:prstGeom prst="rect">
              <a:avLst/>
            </a:prstGeom>
            <a:noFill/>
          </p:spPr>
          <p:txBody>
            <a:bodyPr wrap="square" lIns="0" tIns="0" rIns="0" bIns="0" rtlCol="0">
              <a:spAutoFit/>
            </a:bodyPr>
            <a:lstStyle/>
            <a:p>
              <a:r>
                <a:rPr lang="cs-CZ" sz="1600" dirty="0">
                  <a:solidFill>
                    <a:srgbClr val="AA5CAA"/>
                  </a:solidFill>
                </a:rPr>
                <a:t>f</a:t>
              </a:r>
              <a:r>
                <a:rPr lang="cs-CZ" sz="1600" dirty="0" smtClean="0">
                  <a:solidFill>
                    <a:srgbClr val="AA5CAA"/>
                  </a:solidFill>
                </a:rPr>
                <a:t>aktura </a:t>
              </a:r>
            </a:p>
            <a:p>
              <a:r>
                <a:rPr lang="cs-CZ" sz="1600" dirty="0" smtClean="0">
                  <a:solidFill>
                    <a:srgbClr val="AA5CAA"/>
                  </a:solidFill>
                </a:rPr>
                <a:t>200+0%</a:t>
              </a:r>
              <a:endParaRPr lang="en-US" sz="1600" dirty="0" smtClean="0">
                <a:solidFill>
                  <a:srgbClr val="AA5CAA"/>
                </a:solidFill>
              </a:endParaRPr>
            </a:p>
          </p:txBody>
        </p:sp>
        <p:cxnSp>
          <p:nvCxnSpPr>
            <p:cNvPr id="17" name="Straight Arrow Connector 16"/>
            <p:cNvCxnSpPr/>
            <p:nvPr/>
          </p:nvCxnSpPr>
          <p:spPr>
            <a:xfrm>
              <a:off x="1835696"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19672" y="3717032"/>
              <a:ext cx="504056" cy="492443"/>
            </a:xfrm>
            <a:prstGeom prst="rect">
              <a:avLst/>
            </a:prstGeom>
            <a:noFill/>
          </p:spPr>
          <p:txBody>
            <a:bodyPr wrap="square" lIns="0" tIns="0" rIns="0" bIns="0" rtlCol="0">
              <a:spAutoFit/>
            </a:bodyPr>
            <a:lstStyle/>
            <a:p>
              <a:r>
                <a:rPr lang="cs-CZ" sz="1600" dirty="0" smtClean="0">
                  <a:solidFill>
                    <a:srgbClr val="FF0000"/>
                  </a:solidFill>
                </a:rPr>
                <a:t>zboží</a:t>
              </a:r>
            </a:p>
            <a:p>
              <a:endParaRPr lang="en-US" sz="1600" dirty="0" smtClean="0"/>
            </a:p>
          </p:txBody>
        </p:sp>
      </p:grpSp>
    </p:spTree>
    <p:extLst>
      <p:ext uri="{BB962C8B-B14F-4D97-AF65-F5344CB8AC3E}">
        <p14:creationId xmlns:p14="http://schemas.microsoft.com/office/powerpoint/2010/main" val="137495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Třístranné</a:t>
            </a:r>
            <a:r>
              <a:rPr lang="en-US" b="1" dirty="0"/>
              <a:t> </a:t>
            </a:r>
            <a:r>
              <a:rPr lang="en-US" b="1" dirty="0" err="1"/>
              <a:t>obchody</a:t>
            </a:r>
            <a:r>
              <a:rPr lang="en-US" b="1" dirty="0"/>
              <a:t> </a:t>
            </a:r>
            <a:endParaRPr lang="en-GB" b="1" dirty="0"/>
          </a:p>
        </p:txBody>
      </p:sp>
      <p:sp>
        <p:nvSpPr>
          <p:cNvPr id="3" name="Text Placeholder 2"/>
          <p:cNvSpPr>
            <a:spLocks noGrp="1"/>
          </p:cNvSpPr>
          <p:nvPr>
            <p:ph type="body" sz="quarter" idx="4294967295"/>
          </p:nvPr>
        </p:nvSpPr>
        <p:spPr>
          <a:xfrm>
            <a:off x="825600" y="1304925"/>
            <a:ext cx="8782050" cy="4740746"/>
          </a:xfrm>
          <a:prstGeom prst="rect">
            <a:avLst/>
          </a:prstGeom>
        </p:spPr>
        <p:txBody>
          <a:bodyPr>
            <a:normAutofit lnSpcReduction="10000"/>
          </a:bodyPr>
          <a:lstStyle/>
          <a:p>
            <a:r>
              <a:rPr lang="cs-CZ" sz="2200" dirty="0"/>
              <a:t>Poznámky z praxe  </a:t>
            </a:r>
          </a:p>
          <a:p>
            <a:pPr marL="536400" lvl="2" indent="-342000">
              <a:lnSpc>
                <a:spcPct val="120000"/>
              </a:lnSpc>
              <a:buFont typeface="Wingdings" panose="05000000000000000000" pitchFamily="2" charset="2"/>
              <a:buChar char="q"/>
            </a:pPr>
            <a:r>
              <a:rPr lang="cs-CZ" sz="2200" dirty="0">
                <a:solidFill>
                  <a:schemeClr val="tx1"/>
                </a:solidFill>
              </a:rPr>
              <a:t>§ 17 použitelný pouze na situaci, kdy přeprava ukončena v ČR </a:t>
            </a:r>
          </a:p>
          <a:p>
            <a:pPr marL="536400" lvl="2" indent="-342000">
              <a:lnSpc>
                <a:spcPct val="120000"/>
              </a:lnSpc>
              <a:buFont typeface="Wingdings" panose="05000000000000000000" pitchFamily="2" charset="2"/>
              <a:buChar char="q"/>
            </a:pPr>
            <a:r>
              <a:rPr lang="cs-CZ" sz="2200" dirty="0">
                <a:solidFill>
                  <a:schemeClr val="tx1"/>
                </a:solidFill>
              </a:rPr>
              <a:t>pokud přeprava ukončena v JČS, postup dle</a:t>
            </a:r>
          </a:p>
          <a:p>
            <a:pPr marL="720000" lvl="4">
              <a:buFont typeface="Wingdings" panose="05000000000000000000" pitchFamily="2" charset="2"/>
              <a:buChar char="§"/>
            </a:pPr>
            <a:r>
              <a:rPr lang="cs-CZ" sz="2000" dirty="0">
                <a:solidFill>
                  <a:schemeClr val="tx1"/>
                </a:solidFill>
              </a:rPr>
              <a:t>§ 64 pokud zboží přepraveno z ČR </a:t>
            </a:r>
          </a:p>
          <a:p>
            <a:pPr marL="720000" lvl="4">
              <a:buFont typeface="Wingdings" panose="05000000000000000000" pitchFamily="2" charset="2"/>
              <a:buChar char="§"/>
            </a:pPr>
            <a:r>
              <a:rPr lang="cs-CZ" sz="2000" dirty="0">
                <a:solidFill>
                  <a:schemeClr val="tx1"/>
                </a:solidFill>
              </a:rPr>
              <a:t>legislativy JČS kde ukončena přeprava pokud CZ plátce v pozici prostřední osoby </a:t>
            </a:r>
          </a:p>
          <a:p>
            <a:pPr marL="536400" lvl="2" indent="-342000">
              <a:lnSpc>
                <a:spcPct val="120000"/>
              </a:lnSpc>
              <a:buFont typeface="Wingdings" panose="05000000000000000000" pitchFamily="2" charset="2"/>
              <a:buChar char="q"/>
            </a:pPr>
            <a:r>
              <a:rPr lang="cs-CZ" sz="2200" dirty="0">
                <a:solidFill>
                  <a:schemeClr val="tx1"/>
                </a:solidFill>
              </a:rPr>
              <a:t>nefunguje, pokud se transakce účastní více osob </a:t>
            </a:r>
          </a:p>
          <a:p>
            <a:pPr marL="536400" lvl="2" indent="-342000">
              <a:lnSpc>
                <a:spcPct val="120000"/>
              </a:lnSpc>
              <a:buFont typeface="Wingdings" panose="05000000000000000000" pitchFamily="2" charset="2"/>
              <a:buChar char="q"/>
            </a:pPr>
            <a:r>
              <a:rPr lang="cs-CZ" sz="2200" dirty="0">
                <a:solidFill>
                  <a:schemeClr val="tx1"/>
                </a:solidFill>
              </a:rPr>
              <a:t>nefunguje, pokud nejde o 3 účastníky ze 3 různých států EU </a:t>
            </a:r>
          </a:p>
          <a:p>
            <a:pPr marL="536400" lvl="2" indent="-342000">
              <a:lnSpc>
                <a:spcPct val="120000"/>
              </a:lnSpc>
              <a:buFont typeface="Wingdings" panose="05000000000000000000" pitchFamily="2" charset="2"/>
              <a:buChar char="q"/>
            </a:pPr>
            <a:r>
              <a:rPr lang="cs-CZ" sz="2200" dirty="0">
                <a:solidFill>
                  <a:schemeClr val="tx1"/>
                </a:solidFill>
              </a:rPr>
              <a:t>zboží by nemělo procházet přes stát prostřední osoby; pokud ano, nesmí být přeprava přerušena</a:t>
            </a:r>
          </a:p>
          <a:p>
            <a:pPr marL="536400" lvl="2" indent="-342000">
              <a:lnSpc>
                <a:spcPct val="120000"/>
              </a:lnSpc>
              <a:buFont typeface="Wingdings" panose="05000000000000000000" pitchFamily="2" charset="2"/>
              <a:buChar char="q"/>
            </a:pPr>
            <a:r>
              <a:rPr lang="cs-CZ" sz="2200" dirty="0">
                <a:solidFill>
                  <a:schemeClr val="tx1"/>
                </a:solidFill>
              </a:rPr>
              <a:t>nefunguje ani, pokud dodání zboží s instalací a montáží</a:t>
            </a:r>
          </a:p>
          <a:p>
            <a:pPr lvl="2">
              <a:buFont typeface="Wingdings" panose="05000000000000000000" pitchFamily="2" charset="2"/>
              <a:buChar char="q"/>
            </a:pPr>
            <a:endParaRPr lang="cs-CZ" sz="3100" dirty="0"/>
          </a:p>
        </p:txBody>
      </p:sp>
    </p:spTree>
    <p:extLst>
      <p:ext uri="{BB962C8B-B14F-4D97-AF65-F5344CB8AC3E}">
        <p14:creationId xmlns:p14="http://schemas.microsoft.com/office/powerpoint/2010/main" val="220717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Třístranné</a:t>
            </a:r>
            <a:r>
              <a:rPr lang="en-US" b="1" dirty="0"/>
              <a:t> </a:t>
            </a:r>
            <a:r>
              <a:rPr lang="en-US" b="1" dirty="0" err="1"/>
              <a:t>obchody</a:t>
            </a:r>
            <a:r>
              <a:rPr lang="en-US" b="1" dirty="0"/>
              <a:t> </a:t>
            </a:r>
            <a:endParaRPr lang="en-GB" b="1" dirty="0"/>
          </a:p>
        </p:txBody>
      </p:sp>
      <p:sp>
        <p:nvSpPr>
          <p:cNvPr id="3" name="Text Placeholder 2"/>
          <p:cNvSpPr>
            <a:spLocks noGrp="1"/>
          </p:cNvSpPr>
          <p:nvPr>
            <p:ph type="body" sz="quarter" idx="4294967295"/>
          </p:nvPr>
        </p:nvSpPr>
        <p:spPr>
          <a:xfrm>
            <a:off x="825600" y="1304925"/>
            <a:ext cx="8782050" cy="4740746"/>
          </a:xfrm>
          <a:prstGeom prst="rect">
            <a:avLst/>
          </a:prstGeom>
        </p:spPr>
        <p:txBody>
          <a:bodyPr>
            <a:normAutofit fontScale="85000" lnSpcReduction="20000"/>
          </a:bodyPr>
          <a:lstStyle/>
          <a:p>
            <a:pPr>
              <a:lnSpc>
                <a:spcPct val="110000"/>
              </a:lnSpc>
            </a:pPr>
            <a:r>
              <a:rPr lang="cs-CZ" sz="2600" dirty="0"/>
              <a:t>Specifické požadavky ZDPH </a:t>
            </a:r>
          </a:p>
          <a:p>
            <a:pPr marL="536400" lvl="2" indent="-342000">
              <a:lnSpc>
                <a:spcPct val="130000"/>
              </a:lnSpc>
              <a:buFont typeface="Wingdings" panose="05000000000000000000" pitchFamily="2" charset="2"/>
              <a:buChar char="q"/>
            </a:pPr>
            <a:r>
              <a:rPr lang="cs-CZ" sz="2600" dirty="0">
                <a:solidFill>
                  <a:schemeClr val="tx1"/>
                </a:solidFill>
              </a:rPr>
              <a:t>prostřední osoba </a:t>
            </a:r>
          </a:p>
          <a:p>
            <a:pPr marL="720000" lvl="4">
              <a:lnSpc>
                <a:spcPct val="110000"/>
              </a:lnSpc>
              <a:buFont typeface="Wingdings" panose="05000000000000000000" pitchFamily="2" charset="2"/>
              <a:buChar char="§"/>
            </a:pPr>
            <a:r>
              <a:rPr lang="cs-CZ" sz="2400" dirty="0">
                <a:solidFill>
                  <a:schemeClr val="tx1"/>
                </a:solidFill>
              </a:rPr>
              <a:t>prostřední osoba není plátcem ani osobou identifikovanou k dani v ČR, </a:t>
            </a:r>
          </a:p>
          <a:p>
            <a:pPr marL="720000" lvl="4">
              <a:lnSpc>
                <a:spcPct val="110000"/>
              </a:lnSpc>
              <a:buFont typeface="Wingdings" panose="05000000000000000000" pitchFamily="2" charset="2"/>
              <a:buChar char="§"/>
            </a:pPr>
            <a:r>
              <a:rPr lang="cs-CZ" sz="2400" dirty="0">
                <a:solidFill>
                  <a:schemeClr val="tx1"/>
                </a:solidFill>
              </a:rPr>
              <a:t>je osobou registrovanou k dani v jiném členském státě, </a:t>
            </a:r>
          </a:p>
          <a:p>
            <a:pPr marL="720000" lvl="4">
              <a:lnSpc>
                <a:spcPct val="110000"/>
              </a:lnSpc>
              <a:buFont typeface="Wingdings" panose="05000000000000000000" pitchFamily="2" charset="2"/>
              <a:buChar char="§"/>
            </a:pPr>
            <a:r>
              <a:rPr lang="cs-CZ" sz="2400" dirty="0">
                <a:solidFill>
                  <a:schemeClr val="tx1"/>
                </a:solidFill>
              </a:rPr>
              <a:t>povinna oznámit prodávajícímu a kupujícímu stejné DIČ </a:t>
            </a:r>
          </a:p>
          <a:p>
            <a:pPr marL="720000" lvl="4">
              <a:lnSpc>
                <a:spcPct val="110000"/>
              </a:lnSpc>
              <a:buFont typeface="Wingdings" panose="05000000000000000000" pitchFamily="2" charset="2"/>
              <a:buChar char="§"/>
            </a:pPr>
            <a:r>
              <a:rPr lang="cs-CZ" sz="2400" dirty="0">
                <a:solidFill>
                  <a:schemeClr val="tx1"/>
                </a:solidFill>
              </a:rPr>
              <a:t>povinna vystavit kupujícímu daňový doklad se sdělením, že se jedná o třístranný obchod a uvést na něm toto DIČ </a:t>
            </a:r>
          </a:p>
          <a:p>
            <a:pPr marL="720000" lvl="4">
              <a:lnSpc>
                <a:spcPct val="110000"/>
              </a:lnSpc>
              <a:buFont typeface="Wingdings" panose="05000000000000000000" pitchFamily="2" charset="2"/>
              <a:buChar char="§"/>
            </a:pPr>
            <a:r>
              <a:rPr lang="cs-CZ" sz="2400" dirty="0">
                <a:solidFill>
                  <a:schemeClr val="tx1"/>
                </a:solidFill>
              </a:rPr>
              <a:t>zboží přímo odesláno nebo přepraveno z členského státu prodávajícího do ČR a je určeno pro kupujícího, pro kterého prostřední osoba uskutečňuje následné dodání zboží</a:t>
            </a:r>
          </a:p>
          <a:p>
            <a:pPr marL="720000" lvl="4">
              <a:lnSpc>
                <a:spcPct val="110000"/>
              </a:lnSpc>
              <a:buFont typeface="Wingdings" panose="05000000000000000000" pitchFamily="2" charset="2"/>
              <a:buChar char="§"/>
            </a:pPr>
            <a:r>
              <a:rPr lang="cs-CZ" sz="2400" dirty="0">
                <a:solidFill>
                  <a:schemeClr val="tx1"/>
                </a:solidFill>
              </a:rPr>
              <a:t>Vykazování (</a:t>
            </a:r>
            <a:r>
              <a:rPr lang="cs-CZ" sz="2400" dirty="0" err="1">
                <a:solidFill>
                  <a:schemeClr val="tx1"/>
                </a:solidFill>
              </a:rPr>
              <a:t>if</a:t>
            </a:r>
            <a:r>
              <a:rPr lang="cs-CZ" sz="2400" dirty="0">
                <a:solidFill>
                  <a:schemeClr val="tx1"/>
                </a:solidFill>
              </a:rPr>
              <a:t> prostřední osoba je ČR)</a:t>
            </a:r>
          </a:p>
          <a:p>
            <a:pPr marL="1080000" lvl="6" indent="-342000">
              <a:lnSpc>
                <a:spcPct val="120000"/>
              </a:lnSpc>
              <a:buFont typeface="Courier New" panose="02070309020205020404" pitchFamily="49" charset="0"/>
              <a:buChar char="o"/>
            </a:pPr>
            <a:r>
              <a:rPr lang="cs-CZ" sz="2400" dirty="0">
                <a:solidFill>
                  <a:schemeClr val="tx1"/>
                </a:solidFill>
              </a:rPr>
              <a:t>speciální řádky v daňovém přiznání pro prostřední osobu (ř. 30 a 31) </a:t>
            </a:r>
          </a:p>
          <a:p>
            <a:pPr marL="1080000" lvl="6" indent="-342000">
              <a:lnSpc>
                <a:spcPct val="120000"/>
              </a:lnSpc>
              <a:buFont typeface="Courier New" panose="02070309020205020404" pitchFamily="49" charset="0"/>
              <a:buChar char="o"/>
            </a:pPr>
            <a:r>
              <a:rPr lang="cs-CZ" sz="2400" dirty="0">
                <a:solidFill>
                  <a:schemeClr val="tx1"/>
                </a:solidFill>
              </a:rPr>
              <a:t>souhrnné hlášení (kód 2)</a:t>
            </a:r>
          </a:p>
          <a:p>
            <a:pPr lvl="2">
              <a:buFont typeface="Wingdings" panose="05000000000000000000" pitchFamily="2" charset="2"/>
              <a:buChar char="q"/>
            </a:pPr>
            <a:endParaRPr lang="cs-CZ" sz="3100" dirty="0"/>
          </a:p>
        </p:txBody>
      </p:sp>
    </p:spTree>
    <p:extLst>
      <p:ext uri="{BB962C8B-B14F-4D97-AF65-F5344CB8AC3E}">
        <p14:creationId xmlns:p14="http://schemas.microsoft.com/office/powerpoint/2010/main" val="4246529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Třístranné</a:t>
            </a:r>
            <a:r>
              <a:rPr lang="en-US" b="1" dirty="0"/>
              <a:t> </a:t>
            </a:r>
            <a:r>
              <a:rPr lang="en-US" b="1" dirty="0" err="1"/>
              <a:t>obchody</a:t>
            </a:r>
            <a:r>
              <a:rPr lang="en-US" b="1" dirty="0"/>
              <a:t> </a:t>
            </a:r>
            <a:endParaRPr lang="en-GB" b="1" dirty="0"/>
          </a:p>
        </p:txBody>
      </p:sp>
      <p:sp>
        <p:nvSpPr>
          <p:cNvPr id="3" name="Text Placeholder 2"/>
          <p:cNvSpPr>
            <a:spLocks noGrp="1"/>
          </p:cNvSpPr>
          <p:nvPr>
            <p:ph type="body" sz="quarter" idx="4294967295"/>
          </p:nvPr>
        </p:nvSpPr>
        <p:spPr>
          <a:xfrm>
            <a:off x="825600" y="1304925"/>
            <a:ext cx="8782050" cy="4740746"/>
          </a:xfrm>
          <a:prstGeom prst="rect">
            <a:avLst/>
          </a:prstGeom>
        </p:spPr>
        <p:txBody>
          <a:bodyPr>
            <a:normAutofit/>
          </a:bodyPr>
          <a:lstStyle/>
          <a:p>
            <a:pPr>
              <a:lnSpc>
                <a:spcPct val="90000"/>
              </a:lnSpc>
            </a:pPr>
            <a:r>
              <a:rPr lang="cs-CZ" sz="2200" dirty="0"/>
              <a:t>Specifické požadavky ZDPH </a:t>
            </a:r>
            <a:endParaRPr lang="cs-CZ" sz="2200" dirty="0" smtClean="0"/>
          </a:p>
          <a:p>
            <a:pPr>
              <a:lnSpc>
                <a:spcPct val="90000"/>
              </a:lnSpc>
            </a:pPr>
            <a:endParaRPr lang="cs-CZ" sz="2200" dirty="0"/>
          </a:p>
          <a:p>
            <a:pPr marL="536400" lvl="2" indent="-342000">
              <a:lnSpc>
                <a:spcPct val="110000"/>
              </a:lnSpc>
              <a:buFont typeface="Wingdings" panose="05000000000000000000" pitchFamily="2" charset="2"/>
              <a:buChar char="q"/>
            </a:pPr>
            <a:r>
              <a:rPr lang="cs-CZ" sz="2200" dirty="0">
                <a:solidFill>
                  <a:schemeClr val="tx1"/>
                </a:solidFill>
              </a:rPr>
              <a:t>kupující </a:t>
            </a:r>
          </a:p>
          <a:p>
            <a:pPr marL="720000" lvl="4">
              <a:buFont typeface="Wingdings" panose="05000000000000000000" pitchFamily="2" charset="2"/>
              <a:buChar char="§"/>
            </a:pPr>
            <a:r>
              <a:rPr lang="cs-CZ" sz="2000" dirty="0">
                <a:solidFill>
                  <a:schemeClr val="tx1"/>
                </a:solidFill>
              </a:rPr>
              <a:t>je plátce nebo osoba identifikovaná k dani</a:t>
            </a:r>
          </a:p>
          <a:p>
            <a:pPr marL="720000" lvl="4">
              <a:buFont typeface="Wingdings" panose="05000000000000000000" pitchFamily="2" charset="2"/>
              <a:buChar char="§"/>
            </a:pPr>
            <a:r>
              <a:rPr lang="cs-CZ" sz="2000" dirty="0">
                <a:solidFill>
                  <a:schemeClr val="tx1"/>
                </a:solidFill>
              </a:rPr>
              <a:t>povinen přiznat a zaplatit daň podle §108</a:t>
            </a:r>
          </a:p>
          <a:p>
            <a:pPr marL="720000" lvl="4">
              <a:buFont typeface="Wingdings" panose="05000000000000000000" pitchFamily="2" charset="2"/>
              <a:buChar char="§"/>
            </a:pPr>
            <a:r>
              <a:rPr lang="cs-CZ" sz="2000" dirty="0">
                <a:solidFill>
                  <a:schemeClr val="tx1"/>
                </a:solidFill>
              </a:rPr>
              <a:t>povinen oznámit prostřední osobě DIČ a přiznat a zaplatit daň na základě daňového dokladu vystaveného prostřední osobou, stejně jako při pořízení zboží z jiného členského státu </a:t>
            </a:r>
          </a:p>
          <a:p>
            <a:pPr lvl="2">
              <a:buFont typeface="Wingdings" panose="05000000000000000000" pitchFamily="2" charset="2"/>
              <a:buChar char="q"/>
            </a:pPr>
            <a:endParaRPr lang="cs-CZ" sz="3100" dirty="0"/>
          </a:p>
        </p:txBody>
      </p:sp>
    </p:spTree>
    <p:extLst>
      <p:ext uri="{BB962C8B-B14F-4D97-AF65-F5344CB8AC3E}">
        <p14:creationId xmlns:p14="http://schemas.microsoft.com/office/powerpoint/2010/main" val="2476495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2"/>
          </p:nvPr>
        </p:nvSpPr>
        <p:spPr>
          <a:xfrm>
            <a:off x="1716001" y="5240096"/>
            <a:ext cx="7375525" cy="119064"/>
          </a:xfrm>
        </p:spPr>
        <p:txBody>
          <a:bodyPr/>
          <a:lstStyle/>
          <a:p>
            <a:r>
              <a:rPr lang="en-GB" dirty="0"/>
              <a:t>The KPMG name and logo are registered trademarks or trademarks of KPMG International. </a:t>
            </a:r>
          </a:p>
        </p:txBody>
      </p:sp>
      <p:sp>
        <p:nvSpPr>
          <p:cNvPr id="40" name="Text Placeholder 39"/>
          <p:cNvSpPr>
            <a:spLocks noGrp="1"/>
          </p:cNvSpPr>
          <p:nvPr>
            <p:ph type="body" sz="quarter" idx="13"/>
          </p:nvPr>
        </p:nvSpPr>
        <p:spPr/>
        <p:txBody>
          <a:bodyPr/>
          <a:lstStyle/>
          <a:p>
            <a:r>
              <a:rPr lang="en-GB" dirty="0" smtClean="0"/>
              <a:t>The information contained herein is of a general nature and is not intended to address the circumstances of any particular individual or entity. Although we </a:t>
            </a:r>
            <a:r>
              <a:rPr lang="en-GB" dirty="0" err="1" smtClean="0"/>
              <a:t>endeavor</a:t>
            </a:r>
            <a:r>
              <a:rPr lang="en-GB" dirty="0" smtClean="0"/>
              <a:t>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endParaRPr lang="en-GB" dirty="0"/>
          </a:p>
        </p:txBody>
      </p:sp>
      <p:sp>
        <p:nvSpPr>
          <p:cNvPr id="46" name="Text Placeholder 45"/>
          <p:cNvSpPr>
            <a:spLocks noGrp="1"/>
          </p:cNvSpPr>
          <p:nvPr>
            <p:ph type="body" sz="quarter" idx="14"/>
          </p:nvPr>
        </p:nvSpPr>
        <p:spPr>
          <a:xfrm>
            <a:off x="1716001" y="3169684"/>
            <a:ext cx="1894154" cy="210621"/>
          </a:xfrm>
        </p:spPr>
        <p:txBody>
          <a:bodyPr/>
          <a:lstStyle/>
          <a:p>
            <a:r>
              <a:rPr lang="en-GB" dirty="0" smtClean="0"/>
              <a:t>kpmg.cz</a:t>
            </a:r>
            <a:endParaRPr lang="en-GB" dirty="0"/>
          </a:p>
        </p:txBody>
      </p:sp>
      <p:sp>
        <p:nvSpPr>
          <p:cNvPr id="29" name="Text Placeholder 28"/>
          <p:cNvSpPr>
            <a:spLocks noGrp="1"/>
          </p:cNvSpPr>
          <p:nvPr>
            <p:ph type="body" sz="quarter" idx="11"/>
            <p:custDataLst>
              <p:tags r:id="rId1"/>
            </p:custDataLst>
          </p:nvPr>
        </p:nvSpPr>
        <p:spPr>
          <a:xfrm>
            <a:off x="1716000" y="4906723"/>
            <a:ext cx="7375525" cy="293928"/>
          </a:xfrm>
        </p:spPr>
        <p:txBody>
          <a:bodyPr/>
          <a:lstStyle/>
          <a:p>
            <a:r>
              <a:rPr lang="en-US" smtClean="0"/>
              <a:t>© 2018 KPMG Česká republika, s.r.o., a Czech limited liability company and a member firm of the KPMG network of independent member firms affiliated with KPMG International Cooperative (“KPMG International”), a Swiss entity. All rights reserved.</a:t>
            </a:r>
            <a:endParaRPr lang="en-GB" dirty="0"/>
          </a:p>
        </p:txBody>
      </p:sp>
      <p:sp>
        <p:nvSpPr>
          <p:cNvPr id="7" name="Rectangle 6"/>
          <p:cNvSpPr/>
          <p:nvPr/>
        </p:nvSpPr>
        <p:spPr>
          <a:xfrm>
            <a:off x="1611225" y="1382837"/>
            <a:ext cx="4572000" cy="1384995"/>
          </a:xfrm>
          <a:prstGeom prst="rect">
            <a:avLst/>
          </a:prstGeom>
        </p:spPr>
        <p:txBody>
          <a:bodyPr>
            <a:spAutoFit/>
          </a:bodyPr>
          <a:lstStyle/>
          <a:p>
            <a:r>
              <a:rPr lang="cs-CZ" sz="1400" b="1" dirty="0" smtClean="0">
                <a:solidFill>
                  <a:schemeClr val="tx1">
                    <a:lumMod val="85000"/>
                    <a:lumOff val="15000"/>
                  </a:schemeClr>
                </a:solidFill>
              </a:rPr>
              <a:t>Erika </a:t>
            </a:r>
            <a:r>
              <a:rPr lang="cs-CZ" sz="1400" b="1" dirty="0" err="1" smtClean="0">
                <a:solidFill>
                  <a:schemeClr val="tx1">
                    <a:lumMod val="85000"/>
                    <a:lumOff val="15000"/>
                  </a:schemeClr>
                </a:solidFill>
              </a:rPr>
              <a:t>Krišková</a:t>
            </a:r>
            <a:r>
              <a:rPr lang="cs-CZ" sz="1400" b="1" dirty="0" smtClean="0">
                <a:solidFill>
                  <a:schemeClr val="tx1">
                    <a:lumMod val="85000"/>
                    <a:lumOff val="15000"/>
                  </a:schemeClr>
                </a:solidFill>
              </a:rPr>
              <a:t> Dunajská</a:t>
            </a:r>
          </a:p>
          <a:p>
            <a:r>
              <a:rPr lang="cs-CZ" sz="1400" i="1" dirty="0" smtClean="0">
                <a:solidFill>
                  <a:schemeClr val="tx1">
                    <a:lumMod val="85000"/>
                    <a:lumOff val="15000"/>
                  </a:schemeClr>
                </a:solidFill>
              </a:rPr>
              <a:t>Tax </a:t>
            </a:r>
            <a:r>
              <a:rPr lang="cs-CZ" sz="1400" i="1" dirty="0" err="1" smtClean="0">
                <a:solidFill>
                  <a:schemeClr val="tx1">
                    <a:lumMod val="85000"/>
                    <a:lumOff val="15000"/>
                  </a:schemeClr>
                </a:solidFill>
              </a:rPr>
              <a:t>Consultant</a:t>
            </a:r>
            <a:endParaRPr lang="en-US" sz="1400" i="1" dirty="0" smtClean="0">
              <a:solidFill>
                <a:schemeClr val="tx1">
                  <a:lumMod val="85000"/>
                  <a:lumOff val="15000"/>
                </a:schemeClr>
              </a:solidFill>
            </a:endParaRPr>
          </a:p>
          <a:p>
            <a:endParaRPr lang="cs-CZ" sz="1400" b="1" dirty="0" smtClean="0">
              <a:solidFill>
                <a:schemeClr val="tx1">
                  <a:lumMod val="85000"/>
                  <a:lumOff val="15000"/>
                </a:schemeClr>
              </a:solidFill>
            </a:endParaRPr>
          </a:p>
          <a:p>
            <a:r>
              <a:rPr lang="cs-CZ" sz="1400" b="1" dirty="0" smtClean="0">
                <a:solidFill>
                  <a:schemeClr val="tx1">
                    <a:lumMod val="85000"/>
                    <a:lumOff val="15000"/>
                  </a:schemeClr>
                </a:solidFill>
              </a:rPr>
              <a:t>KPMG Česká republika, s.r.o.</a:t>
            </a:r>
            <a:br>
              <a:rPr lang="cs-CZ" sz="1400" b="1" dirty="0" smtClean="0">
                <a:solidFill>
                  <a:schemeClr val="tx1">
                    <a:lumMod val="85000"/>
                    <a:lumOff val="15000"/>
                  </a:schemeClr>
                </a:solidFill>
              </a:rPr>
            </a:br>
            <a:r>
              <a:rPr lang="cs-CZ" sz="1400" b="1" dirty="0" err="1" smtClean="0">
                <a:solidFill>
                  <a:schemeClr val="tx1">
                    <a:lumMod val="85000"/>
                    <a:lumOff val="15000"/>
                  </a:schemeClr>
                </a:solidFill>
              </a:rPr>
              <a:t>ekriskova</a:t>
            </a:r>
            <a:r>
              <a:rPr lang="en-GB" sz="1400" b="1" dirty="0" smtClean="0">
                <a:solidFill>
                  <a:schemeClr val="tx1">
                    <a:lumMod val="85000"/>
                    <a:lumOff val="15000"/>
                  </a:schemeClr>
                </a:solidFill>
              </a:rPr>
              <a:t>@</a:t>
            </a:r>
            <a:r>
              <a:rPr lang="en-GB" sz="1400" b="1" dirty="0" err="1" smtClean="0">
                <a:solidFill>
                  <a:schemeClr val="tx1">
                    <a:lumMod val="85000"/>
                    <a:lumOff val="15000"/>
                  </a:schemeClr>
                </a:solidFill>
              </a:rPr>
              <a:t>kpmg.c</a:t>
            </a:r>
            <a:r>
              <a:rPr lang="cs-CZ" sz="1400" b="1" dirty="0" smtClean="0">
                <a:solidFill>
                  <a:schemeClr val="tx1">
                    <a:lumMod val="85000"/>
                    <a:lumOff val="15000"/>
                  </a:schemeClr>
                </a:solidFill>
              </a:rPr>
              <a:t>z</a:t>
            </a:r>
            <a:r>
              <a:rPr lang="en-GB" sz="1400" b="1" dirty="0" smtClean="0"/>
              <a:t/>
            </a:r>
            <a:br>
              <a:rPr lang="en-GB" sz="1400" b="1" dirty="0" smtClean="0"/>
            </a:br>
            <a:endParaRPr lang="cs-CZ" sz="1400" b="1" dirty="0" smtClean="0"/>
          </a:p>
        </p:txBody>
      </p:sp>
    </p:spTree>
    <p:extLst>
      <p:ext uri="{BB962C8B-B14F-4D97-AF65-F5344CB8AC3E}">
        <p14:creationId xmlns:p14="http://schemas.microsoft.com/office/powerpoint/2010/main" val="951190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t>Místo plnění při dodání zboží</a:t>
            </a:r>
            <a:endParaRPr lang="en-GB" b="1" dirty="0"/>
          </a:p>
        </p:txBody>
      </p:sp>
      <p:sp>
        <p:nvSpPr>
          <p:cNvPr id="3" name="Rectangle 2"/>
          <p:cNvSpPr/>
          <p:nvPr/>
        </p:nvSpPr>
        <p:spPr>
          <a:xfrm>
            <a:off x="733424" y="1419225"/>
            <a:ext cx="8346976" cy="3323987"/>
          </a:xfrm>
          <a:prstGeom prst="rect">
            <a:avLst/>
          </a:prstGeom>
        </p:spPr>
        <p:txBody>
          <a:bodyPr wrap="square">
            <a:spAutoFit/>
          </a:bodyPr>
          <a:lstStyle/>
          <a:p>
            <a:pPr marL="0" lvl="2" indent="-342000">
              <a:buClr>
                <a:schemeClr val="tx2"/>
              </a:buClr>
              <a:buFont typeface="Wingdings" panose="05000000000000000000" pitchFamily="2" charset="2"/>
              <a:buChar char="q"/>
            </a:pPr>
            <a:r>
              <a:rPr lang="cs-CZ" sz="2200" dirty="0"/>
              <a:t>Místo plnění je stanoveno následovně (§ 7 ZDPH): </a:t>
            </a:r>
            <a:endParaRPr lang="cs-CZ" sz="2200" dirty="0" smtClean="0"/>
          </a:p>
          <a:p>
            <a:pPr lvl="2" indent="-342000">
              <a:buClr>
                <a:schemeClr val="tx2"/>
              </a:buClr>
            </a:pPr>
            <a:endParaRPr lang="cs-CZ" sz="2200" dirty="0"/>
          </a:p>
          <a:p>
            <a:pPr marL="633600" lvl="3" indent="-342000">
              <a:buClr>
                <a:schemeClr val="tx2"/>
              </a:buClr>
              <a:buFont typeface="Wingdings" panose="05000000000000000000" pitchFamily="2" charset="2"/>
              <a:buChar char="§"/>
            </a:pPr>
            <a:r>
              <a:rPr lang="cs-CZ" sz="2000" dirty="0"/>
              <a:t>při transakcích bez odeslání nebo přepravy zboží =&gt; MP je místo, kde se zboží nachází v době, kdy se dodání uskutečňuje</a:t>
            </a:r>
          </a:p>
          <a:p>
            <a:pPr marL="633600" lvl="3" indent="-342000">
              <a:buClr>
                <a:schemeClr val="tx2"/>
              </a:buClr>
              <a:buFont typeface="Wingdings" panose="05000000000000000000" pitchFamily="2" charset="2"/>
              <a:buChar char="§"/>
            </a:pPr>
            <a:r>
              <a:rPr lang="cs-CZ" sz="2000" dirty="0"/>
              <a:t>při transakcích s odesláním  nebo přepravou =&gt; MP je místo, kde se odeslání či doprava začaly </a:t>
            </a:r>
            <a:r>
              <a:rPr lang="cs-CZ" sz="2000" dirty="0" smtClean="0"/>
              <a:t>uskutečňovat</a:t>
            </a:r>
          </a:p>
          <a:p>
            <a:pPr marL="1714500" lvl="3" indent="-342000">
              <a:buClr>
                <a:schemeClr val="tx2"/>
              </a:buClr>
              <a:buFont typeface="Wingdings" panose="05000000000000000000" pitchFamily="2" charset="2"/>
              <a:buChar char="§"/>
            </a:pPr>
            <a:endParaRPr lang="cs-CZ" sz="2000" dirty="0" smtClean="0"/>
          </a:p>
          <a:p>
            <a:pPr marL="176400" lvl="2" indent="-342000">
              <a:buClr>
                <a:schemeClr val="tx2"/>
              </a:buClr>
              <a:buFont typeface="Wingdings" panose="05000000000000000000" pitchFamily="2" charset="2"/>
              <a:buChar char="q"/>
            </a:pPr>
            <a:r>
              <a:rPr lang="cs-CZ" sz="2200" dirty="0"/>
              <a:t>Dodání zboží je spojeno s odesláním nebo přepravou, </a:t>
            </a:r>
            <a:r>
              <a:rPr lang="cs-CZ" sz="2200" dirty="0" smtClean="0"/>
              <a:t>pokud</a:t>
            </a:r>
            <a:br>
              <a:rPr lang="cs-CZ" sz="2200" dirty="0" smtClean="0"/>
            </a:br>
            <a:r>
              <a:rPr lang="cs-CZ" sz="2200" dirty="0" smtClean="0"/>
              <a:t>  je </a:t>
            </a:r>
            <a:r>
              <a:rPr lang="cs-CZ" sz="2200" dirty="0"/>
              <a:t>zboží odesláno nebo přepraveno prodávajícím </a:t>
            </a:r>
            <a:r>
              <a:rPr lang="cs-CZ" sz="2200" dirty="0" smtClean="0"/>
              <a:t>nebo</a:t>
            </a:r>
            <a:br>
              <a:rPr lang="cs-CZ" sz="2200" dirty="0" smtClean="0"/>
            </a:br>
            <a:r>
              <a:rPr lang="cs-CZ" sz="2200" dirty="0" smtClean="0"/>
              <a:t>  kupujícím </a:t>
            </a:r>
            <a:r>
              <a:rPr lang="cs-CZ" sz="2200" dirty="0"/>
              <a:t>nebo jimi zmocněnou třetí osobou.</a:t>
            </a:r>
          </a:p>
        </p:txBody>
      </p:sp>
    </p:spTree>
    <p:extLst>
      <p:ext uri="{BB962C8B-B14F-4D97-AF65-F5344CB8AC3E}">
        <p14:creationId xmlns:p14="http://schemas.microsoft.com/office/powerpoint/2010/main" val="2010403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t>Podmínky osvobození při dodání zboží do JČS </a:t>
            </a:r>
            <a:r>
              <a:rPr lang="cs-CZ" b="1" dirty="0" smtClean="0"/>
              <a:t/>
            </a:r>
            <a:br>
              <a:rPr lang="cs-CZ" b="1" dirty="0" smtClean="0"/>
            </a:br>
            <a:r>
              <a:rPr lang="cs-CZ" b="1" dirty="0" smtClean="0"/>
              <a:t>(§ </a:t>
            </a:r>
            <a:r>
              <a:rPr lang="cs-CZ" b="1" dirty="0"/>
              <a:t>64 ZDPH) </a:t>
            </a:r>
            <a:endParaRPr lang="en-GB" b="1" dirty="0"/>
          </a:p>
        </p:txBody>
      </p:sp>
      <p:sp>
        <p:nvSpPr>
          <p:cNvPr id="7" name="Text Placeholder 2"/>
          <p:cNvSpPr>
            <a:spLocks noGrp="1"/>
          </p:cNvSpPr>
          <p:nvPr>
            <p:ph type="body" sz="quarter" idx="10"/>
          </p:nvPr>
        </p:nvSpPr>
        <p:spPr>
          <a:xfrm>
            <a:off x="825600" y="1857375"/>
            <a:ext cx="8254800" cy="4664546"/>
          </a:xfrm>
        </p:spPr>
        <p:txBody>
          <a:bodyPr>
            <a:normAutofit/>
          </a:bodyPr>
          <a:lstStyle/>
          <a:p>
            <a:pPr marL="0" lvl="2" indent="-342000">
              <a:buFont typeface="Wingdings" panose="05000000000000000000" pitchFamily="2" charset="2"/>
              <a:buChar char="q"/>
            </a:pPr>
            <a:r>
              <a:rPr lang="cs-CZ" sz="2200" dirty="0">
                <a:solidFill>
                  <a:schemeClr val="tx1"/>
                </a:solidFill>
              </a:rPr>
              <a:t>Osvobození na straně dodavatele za následujících podmínek</a:t>
            </a:r>
            <a:r>
              <a:rPr lang="cs-CZ" sz="2200" dirty="0" smtClean="0">
                <a:solidFill>
                  <a:schemeClr val="tx1"/>
                </a:solidFill>
              </a:rPr>
              <a:t>:</a:t>
            </a:r>
            <a:endParaRPr lang="cs-CZ" sz="500" dirty="0">
              <a:solidFill>
                <a:schemeClr val="tx1"/>
              </a:solidFill>
            </a:endParaRPr>
          </a:p>
          <a:p>
            <a:pPr marL="633600" lvl="3" indent="-342000">
              <a:spcBef>
                <a:spcPts val="600"/>
              </a:spcBef>
              <a:spcAft>
                <a:spcPts val="1200"/>
              </a:spcAft>
              <a:buFont typeface="Wingdings" panose="05000000000000000000" pitchFamily="2" charset="2"/>
              <a:buChar char="§"/>
            </a:pPr>
            <a:r>
              <a:rPr lang="cs-CZ" sz="2000" dirty="0">
                <a:solidFill>
                  <a:schemeClr val="tx1"/>
                </a:solidFill>
              </a:rPr>
              <a:t>zboží je odesláno nebo přepraveno mimo území členského státu, avšak uvnitř Společenství, a to: </a:t>
            </a:r>
          </a:p>
          <a:p>
            <a:pPr marL="896400" lvl="6" indent="-342000">
              <a:buFont typeface="Courier New" panose="02070309020205020404" pitchFamily="49" charset="0"/>
              <a:buChar char="o"/>
            </a:pPr>
            <a:r>
              <a:rPr lang="cs-CZ" sz="2000" dirty="0">
                <a:solidFill>
                  <a:schemeClr val="tx1"/>
                </a:solidFill>
              </a:rPr>
              <a:t>prodávajícím nebo </a:t>
            </a:r>
            <a:endParaRPr lang="cs-CZ" sz="2000" dirty="0" smtClean="0">
              <a:solidFill>
                <a:schemeClr val="tx1"/>
              </a:solidFill>
            </a:endParaRPr>
          </a:p>
          <a:p>
            <a:pPr marL="896400" lvl="6" indent="-342000">
              <a:buFont typeface="Courier New" panose="02070309020205020404" pitchFamily="49" charset="0"/>
              <a:buChar char="o"/>
            </a:pPr>
            <a:r>
              <a:rPr lang="cs-CZ" sz="2000" dirty="0" smtClean="0">
                <a:solidFill>
                  <a:schemeClr val="tx1"/>
                </a:solidFill>
              </a:rPr>
              <a:t>kupujícím nebo</a:t>
            </a:r>
          </a:p>
          <a:p>
            <a:pPr marL="896400" lvl="6" indent="-342000">
              <a:buFont typeface="Courier New" panose="02070309020205020404" pitchFamily="49" charset="0"/>
              <a:buChar char="o"/>
            </a:pPr>
            <a:r>
              <a:rPr lang="cs-CZ" sz="2000" dirty="0" smtClean="0">
                <a:solidFill>
                  <a:schemeClr val="tx1"/>
                </a:solidFill>
              </a:rPr>
              <a:t>na </a:t>
            </a:r>
            <a:r>
              <a:rPr lang="cs-CZ" sz="2000" dirty="0">
                <a:solidFill>
                  <a:schemeClr val="tx1"/>
                </a:solidFill>
              </a:rPr>
              <a:t>účet jednoho z nich (zmocněnou třetí osobou)</a:t>
            </a:r>
          </a:p>
          <a:p>
            <a:pPr marL="633600" lvl="3" indent="-342000">
              <a:spcBef>
                <a:spcPts val="600"/>
              </a:spcBef>
              <a:spcAft>
                <a:spcPts val="1200"/>
              </a:spcAft>
              <a:buFont typeface="Wingdings" panose="05000000000000000000" pitchFamily="2" charset="2"/>
              <a:buChar char="§"/>
            </a:pPr>
            <a:r>
              <a:rPr lang="cs-CZ" sz="2000" dirty="0">
                <a:solidFill>
                  <a:schemeClr val="tx1"/>
                </a:solidFill>
              </a:rPr>
              <a:t>dodání zboží je uskutečněno pro osobu registrovanou k dani v jiném členském státě,</a:t>
            </a:r>
          </a:p>
          <a:p>
            <a:pPr marL="633600" lvl="3" indent="-342000">
              <a:spcBef>
                <a:spcPts val="600"/>
              </a:spcBef>
              <a:spcAft>
                <a:spcPts val="1200"/>
              </a:spcAft>
              <a:buFont typeface="Wingdings" panose="05000000000000000000" pitchFamily="2" charset="2"/>
              <a:buChar char="§"/>
            </a:pPr>
            <a:r>
              <a:rPr lang="cs-CZ" sz="2000" dirty="0">
                <a:solidFill>
                  <a:schemeClr val="tx1"/>
                </a:solidFill>
              </a:rPr>
              <a:t>plátce (dodavatel) je schopen prokázat dodání do jiného členského státu písemným prohlášením pořizovatele nebo jinými důkazními prostředky</a:t>
            </a:r>
          </a:p>
          <a:p>
            <a:pPr lvl="2"/>
            <a:endParaRPr lang="cs-CZ" sz="2400" dirty="0"/>
          </a:p>
          <a:p>
            <a:pPr lvl="3"/>
            <a:endParaRPr lang="cs-CZ" sz="2400" dirty="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Tree>
    <p:extLst>
      <p:ext uri="{BB962C8B-B14F-4D97-AF65-F5344CB8AC3E}">
        <p14:creationId xmlns:p14="http://schemas.microsoft.com/office/powerpoint/2010/main" val="3923014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Řetězové</a:t>
            </a:r>
            <a:r>
              <a:rPr lang="en-US" b="1" dirty="0"/>
              <a:t> </a:t>
            </a:r>
            <a:r>
              <a:rPr lang="en-US" b="1" dirty="0" err="1"/>
              <a:t>obchody</a:t>
            </a:r>
            <a:r>
              <a:rPr lang="en-US" b="1" dirty="0"/>
              <a:t> – </a:t>
            </a:r>
            <a:r>
              <a:rPr lang="en-US" b="1" dirty="0" err="1"/>
              <a:t>rozsudky</a:t>
            </a:r>
            <a:r>
              <a:rPr lang="en-US" b="1" dirty="0"/>
              <a:t> ESD (C-245/04 EMAG) </a:t>
            </a:r>
            <a:endParaRPr lang="en-GB" b="1" dirty="0"/>
          </a:p>
        </p:txBody>
      </p:sp>
      <p:pic>
        <p:nvPicPr>
          <p:cNvPr id="3" name="Picture 2"/>
          <p:cNvPicPr>
            <a:picLocks noChangeAspect="1" noChangeArrowheads="1"/>
          </p:cNvPicPr>
          <p:nvPr/>
        </p:nvPicPr>
        <p:blipFill>
          <a:blip r:embed="rId2" cstate="print"/>
          <a:srcRect/>
          <a:stretch>
            <a:fillRect/>
          </a:stretch>
        </p:blipFill>
        <p:spPr bwMode="auto">
          <a:xfrm>
            <a:off x="541858" y="1800224"/>
            <a:ext cx="8538542" cy="2275075"/>
          </a:xfrm>
          <a:prstGeom prst="rect">
            <a:avLst/>
          </a:prstGeom>
          <a:noFill/>
          <a:ln w="9525">
            <a:noFill/>
            <a:miter lim="800000"/>
            <a:headEnd/>
            <a:tailEnd/>
          </a:ln>
        </p:spPr>
      </p:pic>
      <p:sp>
        <p:nvSpPr>
          <p:cNvPr id="4" name="Text Placeholder 2"/>
          <p:cNvSpPr txBox="1">
            <a:spLocks/>
          </p:cNvSpPr>
          <p:nvPr/>
        </p:nvSpPr>
        <p:spPr bwMode="gray">
          <a:xfrm>
            <a:off x="825600" y="4355579"/>
            <a:ext cx="8254800" cy="1872209"/>
          </a:xfrm>
          <a:prstGeom prst="rect">
            <a:avLst/>
          </a:prstGeom>
        </p:spPr>
        <p:txBody>
          <a:bodyPr vert="horz" lIns="0" tIns="0" rIns="0" bIns="0" rtlCol="0">
            <a:normAutofit/>
          </a:bodyPr>
          <a:lstStyle/>
          <a:p>
            <a:pPr marL="176400" lvl="2" indent="-342900">
              <a:spcBef>
                <a:spcPts val="1200"/>
              </a:spcBef>
              <a:buClr>
                <a:schemeClr val="tx2"/>
              </a:buClr>
              <a:buFont typeface="Wingdings" panose="05000000000000000000" pitchFamily="2" charset="2"/>
              <a:buChar char="q"/>
            </a:pPr>
            <a:r>
              <a:rPr lang="cs-CZ" sz="2200" dirty="0" smtClean="0">
                <a:cs typeface="Arial" pitchFamily="34" charset="0"/>
              </a:rPr>
              <a:t>2 dodání prostřednictvím 1 přepravy: </a:t>
            </a:r>
          </a:p>
          <a:p>
            <a:pPr marL="633600" lvl="3" indent="-342900">
              <a:spcBef>
                <a:spcPts val="1200"/>
              </a:spcBef>
              <a:buClr>
                <a:schemeClr val="tx2"/>
              </a:buClr>
              <a:buFont typeface="Wingdings" panose="05000000000000000000" pitchFamily="2" charset="2"/>
              <a:buChar char="§"/>
            </a:pPr>
            <a:r>
              <a:rPr lang="cs-CZ" sz="2000" dirty="0" smtClean="0">
                <a:latin typeface="Arial"/>
                <a:cs typeface="Arial" pitchFamily="34" charset="0"/>
              </a:rPr>
              <a:t>místo 1. dodání ve prospěch K - v místě zahájení přepravy (IT, NL) </a:t>
            </a:r>
          </a:p>
          <a:p>
            <a:pPr marL="633600" lvl="3" indent="-342900">
              <a:spcBef>
                <a:spcPts val="1200"/>
              </a:spcBef>
              <a:buClr>
                <a:schemeClr val="tx2"/>
              </a:buClr>
              <a:buFont typeface="Wingdings" panose="05000000000000000000" pitchFamily="2" charset="2"/>
              <a:buChar char="§"/>
            </a:pPr>
            <a:r>
              <a:rPr lang="cs-CZ" sz="2000" dirty="0" smtClean="0">
                <a:latin typeface="Arial"/>
                <a:cs typeface="Arial" pitchFamily="34" charset="0"/>
              </a:rPr>
              <a:t>místo 2. dodání ve prospěch EMAG (ATU)</a:t>
            </a:r>
          </a:p>
          <a:p>
            <a:pPr marL="273050" marR="0" lvl="2" indent="-273050" algn="l" defTabSz="914400" rtl="0" eaLnBrk="1" fontAlgn="auto" latinLnBrk="0" hangingPunct="1">
              <a:lnSpc>
                <a:spcPct val="100000"/>
              </a:lnSpc>
              <a:spcBef>
                <a:spcPts val="1200"/>
              </a:spcBef>
              <a:spcAft>
                <a:spcPts val="0"/>
              </a:spcAft>
              <a:buClr>
                <a:srgbClr val="97989A"/>
              </a:buClr>
              <a:buSzTx/>
              <a:buFont typeface="Arial" pitchFamily="34" charset="0"/>
              <a:buChar char="■"/>
              <a:tabLst/>
              <a:defRPr/>
            </a:pPr>
            <a:endParaRPr kumimoji="0" lang="cs-CZ" sz="22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1600" b="1" i="0" u="none" strike="noStrike" kern="1200" cap="none" spc="0" normalizeH="0" baseline="0" noProof="0" dirty="0">
              <a:ln>
                <a:noFill/>
              </a:ln>
              <a:solidFill>
                <a:srgbClr val="00338D"/>
              </a:solidFill>
              <a:effectLst/>
              <a:uLnTx/>
              <a:uFillTx/>
              <a:latin typeface="Arial"/>
              <a:ea typeface="+mn-ea"/>
              <a:cs typeface="Arial" pitchFamily="34" charset="0"/>
            </a:endParaRPr>
          </a:p>
        </p:txBody>
      </p:sp>
    </p:spTree>
    <p:extLst>
      <p:ext uri="{BB962C8B-B14F-4D97-AF65-F5344CB8AC3E}">
        <p14:creationId xmlns:p14="http://schemas.microsoft.com/office/powerpoint/2010/main" val="2374810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Řetězové</a:t>
            </a:r>
            <a:r>
              <a:rPr lang="en-US" b="1" dirty="0"/>
              <a:t> </a:t>
            </a:r>
            <a:r>
              <a:rPr lang="en-US" b="1" dirty="0" err="1"/>
              <a:t>obchody</a:t>
            </a:r>
            <a:r>
              <a:rPr lang="en-US" b="1" dirty="0"/>
              <a:t> – </a:t>
            </a:r>
            <a:r>
              <a:rPr lang="en-US" b="1" dirty="0" err="1"/>
              <a:t>rozsudky</a:t>
            </a:r>
            <a:r>
              <a:rPr lang="en-US" b="1" dirty="0"/>
              <a:t> ESD (C-245/04 EMAG) </a:t>
            </a:r>
            <a:endParaRPr lang="en-GB" dirty="0"/>
          </a:p>
        </p:txBody>
      </p:sp>
      <p:sp>
        <p:nvSpPr>
          <p:cNvPr id="3" name="Text Placeholder 2"/>
          <p:cNvSpPr>
            <a:spLocks noGrp="1"/>
          </p:cNvSpPr>
          <p:nvPr>
            <p:ph type="body" sz="quarter" idx="4294967295"/>
          </p:nvPr>
        </p:nvSpPr>
        <p:spPr>
          <a:xfrm>
            <a:off x="590550" y="1571625"/>
            <a:ext cx="8489850" cy="4426422"/>
          </a:xfrm>
          <a:prstGeom prst="rect">
            <a:avLst/>
          </a:prstGeom>
        </p:spPr>
        <p:txBody>
          <a:bodyPr>
            <a:normAutofit/>
          </a:bodyPr>
          <a:lstStyle/>
          <a:p>
            <a:pPr lvl="2">
              <a:buNone/>
            </a:pPr>
            <a:endParaRPr lang="cs-CZ" sz="2200" dirty="0"/>
          </a:p>
          <a:p>
            <a:pPr marL="536400" lvl="2" indent="-342000">
              <a:buFont typeface="Wingdings" panose="05000000000000000000" pitchFamily="2" charset="2"/>
              <a:buChar char="q"/>
            </a:pPr>
            <a:r>
              <a:rPr lang="cs-CZ" sz="2200" dirty="0">
                <a:solidFill>
                  <a:schemeClr val="tx1"/>
                </a:solidFill>
              </a:rPr>
              <a:t>i když dvě po sobě následující dodání zakládají pouze jeden pohyb zboží, musí být považována za dodání, která po sobě časově následují </a:t>
            </a:r>
          </a:p>
          <a:p>
            <a:pPr marL="536400" lvl="2" indent="-342000">
              <a:buFont typeface="Wingdings" panose="05000000000000000000" pitchFamily="2" charset="2"/>
              <a:buChar char="q"/>
            </a:pPr>
            <a:r>
              <a:rPr lang="cs-CZ" sz="2200" dirty="0">
                <a:solidFill>
                  <a:schemeClr val="tx1"/>
                </a:solidFill>
              </a:rPr>
              <a:t>odeslání/přeprava může být přičtena </a:t>
            </a:r>
            <a:r>
              <a:rPr lang="cs-CZ" sz="2200" b="1" dirty="0">
                <a:solidFill>
                  <a:schemeClr val="tx1"/>
                </a:solidFill>
              </a:rPr>
              <a:t>pouze jednomu </a:t>
            </a:r>
            <a:r>
              <a:rPr lang="cs-CZ" sz="2200" dirty="0">
                <a:solidFill>
                  <a:schemeClr val="tx1"/>
                </a:solidFill>
              </a:rPr>
              <a:t>z obou dodání a </a:t>
            </a:r>
            <a:r>
              <a:rPr lang="cs-CZ" sz="2200" b="1" dirty="0">
                <a:solidFill>
                  <a:schemeClr val="tx1"/>
                </a:solidFill>
              </a:rPr>
              <a:t>pouze toto </a:t>
            </a:r>
            <a:r>
              <a:rPr lang="cs-CZ" sz="2200" dirty="0">
                <a:solidFill>
                  <a:schemeClr val="tx1"/>
                </a:solidFill>
              </a:rPr>
              <a:t>dodání </a:t>
            </a:r>
            <a:r>
              <a:rPr lang="cs-CZ" sz="2200" b="1" dirty="0">
                <a:solidFill>
                  <a:schemeClr val="tx1"/>
                </a:solidFill>
              </a:rPr>
              <a:t>bude osvobozeno </a:t>
            </a:r>
            <a:endParaRPr lang="cs-CZ" sz="2200" dirty="0">
              <a:solidFill>
                <a:schemeClr val="tx1"/>
              </a:solidFill>
            </a:endParaRPr>
          </a:p>
          <a:p>
            <a:pPr marL="536400" lvl="2" indent="-342000">
              <a:buFont typeface="Wingdings" panose="05000000000000000000" pitchFamily="2" charset="2"/>
              <a:buChar char="q"/>
            </a:pPr>
            <a:r>
              <a:rPr lang="cs-CZ" sz="2200" dirty="0">
                <a:solidFill>
                  <a:schemeClr val="tx1"/>
                </a:solidFill>
              </a:rPr>
              <a:t>kdo má během přepravy právo nakládat se zbožím jako vlastník, není rozhodné </a:t>
            </a:r>
          </a:p>
          <a:p>
            <a:pPr marL="536400" lvl="2" indent="-342000">
              <a:buFont typeface="Wingdings" panose="05000000000000000000" pitchFamily="2" charset="2"/>
              <a:buChar char="q"/>
            </a:pPr>
            <a:r>
              <a:rPr lang="cs-CZ" sz="2200" dirty="0">
                <a:solidFill>
                  <a:schemeClr val="tx1"/>
                </a:solidFill>
              </a:rPr>
              <a:t>v </a:t>
            </a:r>
            <a:r>
              <a:rPr lang="cs-CZ" sz="2200" dirty="0" err="1">
                <a:solidFill>
                  <a:schemeClr val="tx1"/>
                </a:solidFill>
              </a:rPr>
              <a:t>EMAGu</a:t>
            </a:r>
            <a:r>
              <a:rPr lang="cs-CZ" sz="2200" dirty="0">
                <a:solidFill>
                  <a:schemeClr val="tx1"/>
                </a:solidFill>
              </a:rPr>
              <a:t> ale ESD neupřesnil, jakým způsobem určit, kterému z dodání musí být přeprava přičtena</a:t>
            </a:r>
          </a:p>
          <a:p>
            <a:endParaRPr lang="en-US" dirty="0"/>
          </a:p>
        </p:txBody>
      </p:sp>
    </p:spTree>
    <p:extLst>
      <p:ext uri="{BB962C8B-B14F-4D97-AF65-F5344CB8AC3E}">
        <p14:creationId xmlns:p14="http://schemas.microsoft.com/office/powerpoint/2010/main" val="96475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Řetězové</a:t>
            </a:r>
            <a:r>
              <a:rPr lang="en-US" b="1" dirty="0"/>
              <a:t> </a:t>
            </a:r>
            <a:r>
              <a:rPr lang="en-US" b="1" dirty="0" err="1"/>
              <a:t>obchody</a:t>
            </a:r>
            <a:r>
              <a:rPr lang="en-US" b="1" dirty="0"/>
              <a:t> – </a:t>
            </a:r>
            <a:r>
              <a:rPr lang="en-US" b="1" dirty="0" err="1"/>
              <a:t>rozsudky</a:t>
            </a:r>
            <a:r>
              <a:rPr lang="en-US" b="1" dirty="0"/>
              <a:t> ESD (C-430/09 Euro </a:t>
            </a:r>
            <a:r>
              <a:rPr lang="en-US" b="1" dirty="0" err="1"/>
              <a:t>Tyre</a:t>
            </a:r>
            <a:r>
              <a:rPr lang="en-US" b="1" dirty="0"/>
              <a:t>) </a:t>
            </a:r>
            <a:endParaRPr lang="en-GB" b="1" dirty="0"/>
          </a:p>
        </p:txBody>
      </p:sp>
      <p:pic>
        <p:nvPicPr>
          <p:cNvPr id="3" name="Picture 2"/>
          <p:cNvPicPr>
            <a:picLocks noChangeAspect="1" noChangeArrowheads="1"/>
          </p:cNvPicPr>
          <p:nvPr/>
        </p:nvPicPr>
        <p:blipFill>
          <a:blip r:embed="rId2" cstate="print"/>
          <a:srcRect/>
          <a:stretch>
            <a:fillRect/>
          </a:stretch>
        </p:blipFill>
        <p:spPr bwMode="auto">
          <a:xfrm>
            <a:off x="1250059" y="1633504"/>
            <a:ext cx="6655692" cy="4441726"/>
          </a:xfrm>
          <a:prstGeom prst="rect">
            <a:avLst/>
          </a:prstGeom>
          <a:noFill/>
          <a:ln w="9525">
            <a:noFill/>
            <a:miter lim="800000"/>
            <a:headEnd/>
            <a:tailEnd/>
          </a:ln>
        </p:spPr>
      </p:pic>
    </p:spTree>
    <p:extLst>
      <p:ext uri="{BB962C8B-B14F-4D97-AF65-F5344CB8AC3E}">
        <p14:creationId xmlns:p14="http://schemas.microsoft.com/office/powerpoint/2010/main" val="2310656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Řetězové</a:t>
            </a:r>
            <a:r>
              <a:rPr lang="en-US" b="1" dirty="0"/>
              <a:t> </a:t>
            </a:r>
            <a:r>
              <a:rPr lang="en-US" b="1" dirty="0" err="1"/>
              <a:t>obchody</a:t>
            </a:r>
            <a:r>
              <a:rPr lang="en-US" b="1" dirty="0"/>
              <a:t> – </a:t>
            </a:r>
            <a:r>
              <a:rPr lang="en-US" b="1" dirty="0" err="1"/>
              <a:t>rozsudky</a:t>
            </a:r>
            <a:r>
              <a:rPr lang="en-US" b="1" dirty="0"/>
              <a:t> ESD (C-430/09 Euro </a:t>
            </a:r>
            <a:r>
              <a:rPr lang="en-US" b="1" dirty="0" err="1"/>
              <a:t>Tyre</a:t>
            </a:r>
            <a:r>
              <a:rPr lang="en-US" b="1" dirty="0"/>
              <a:t>) </a:t>
            </a:r>
            <a:endParaRPr lang="en-GB" dirty="0"/>
          </a:p>
        </p:txBody>
      </p:sp>
      <p:sp>
        <p:nvSpPr>
          <p:cNvPr id="3" name="Text Placeholder 2"/>
          <p:cNvSpPr>
            <a:spLocks noGrp="1"/>
          </p:cNvSpPr>
          <p:nvPr>
            <p:ph type="body" sz="quarter" idx="4294967295"/>
          </p:nvPr>
        </p:nvSpPr>
        <p:spPr>
          <a:xfrm>
            <a:off x="533400" y="1724024"/>
            <a:ext cx="8782050" cy="4369271"/>
          </a:xfrm>
          <a:prstGeom prst="rect">
            <a:avLst/>
          </a:prstGeom>
        </p:spPr>
        <p:txBody>
          <a:bodyPr>
            <a:normAutofit fontScale="25000" lnSpcReduction="20000"/>
          </a:bodyPr>
          <a:lstStyle/>
          <a:p>
            <a:pPr lvl="2">
              <a:buFont typeface="Wingdings" panose="05000000000000000000" pitchFamily="2" charset="2"/>
              <a:buChar char="q"/>
            </a:pPr>
            <a:endParaRPr lang="cs-CZ" sz="3100" dirty="0"/>
          </a:p>
          <a:p>
            <a:pPr marL="536400" lvl="2" indent="-342000">
              <a:buFont typeface="Wingdings" panose="05000000000000000000" pitchFamily="2" charset="2"/>
              <a:buChar char="q"/>
            </a:pPr>
            <a:r>
              <a:rPr lang="cs-CZ" sz="8400" dirty="0">
                <a:solidFill>
                  <a:schemeClr val="tx1"/>
                </a:solidFill>
              </a:rPr>
              <a:t>určení plnění, jemuž má být přeprava přičtena, musí být provedeno s ohledem na celkové posouzení všech okolností projednávaného případu </a:t>
            </a:r>
          </a:p>
          <a:p>
            <a:pPr marL="536400" lvl="2" indent="-342000">
              <a:buFont typeface="Wingdings" panose="05000000000000000000" pitchFamily="2" charset="2"/>
              <a:buChar char="q"/>
            </a:pPr>
            <a:r>
              <a:rPr lang="cs-CZ" sz="8400" dirty="0" smtClean="0">
                <a:solidFill>
                  <a:schemeClr val="tx1"/>
                </a:solidFill>
              </a:rPr>
              <a:t>přeprava </a:t>
            </a:r>
            <a:r>
              <a:rPr lang="cs-CZ" sz="8400" dirty="0">
                <a:solidFill>
                  <a:schemeClr val="tx1"/>
                </a:solidFill>
              </a:rPr>
              <a:t>uvnitř Společenství musí být přičtena prvnímu dodání za podmínky, že právo nakládat se zbožím jako vlastník bylo převedeno na druhého pořizovatele v členském státě určení přepravy uvnitř Společenství </a:t>
            </a:r>
          </a:p>
          <a:p>
            <a:pPr marL="536400" lvl="2" indent="-342000">
              <a:buFont typeface="Wingdings" panose="05000000000000000000" pitchFamily="2" charset="2"/>
              <a:buChar char="q"/>
            </a:pPr>
            <a:r>
              <a:rPr lang="cs-CZ" sz="8400" dirty="0" smtClean="0">
                <a:solidFill>
                  <a:schemeClr val="tx1"/>
                </a:solidFill>
              </a:rPr>
              <a:t>okolnosti </a:t>
            </a:r>
            <a:r>
              <a:rPr lang="cs-CZ" sz="8400" dirty="0">
                <a:solidFill>
                  <a:schemeClr val="tx1"/>
                </a:solidFill>
              </a:rPr>
              <a:t>v původním řízení: </a:t>
            </a:r>
          </a:p>
          <a:p>
            <a:pPr marL="896400" lvl="3" indent="-342000">
              <a:lnSpc>
                <a:spcPct val="120000"/>
              </a:lnSpc>
              <a:buFont typeface="Wingdings" panose="05000000000000000000" pitchFamily="2" charset="2"/>
              <a:buChar char="§"/>
            </a:pPr>
            <a:r>
              <a:rPr lang="cs-CZ" sz="7600" dirty="0">
                <a:solidFill>
                  <a:schemeClr val="tx1"/>
                </a:solidFill>
              </a:rPr>
              <a:t>první pořizovatel, který nabyl právo nakládat se zbožím jako vlastník na území členského státu prvního dodání, projevil svůj záměr přepravit toto zboží do jiného členského státu </a:t>
            </a:r>
          </a:p>
          <a:p>
            <a:pPr marL="896400" lvl="3" indent="-342000">
              <a:lnSpc>
                <a:spcPct val="120000"/>
              </a:lnSpc>
              <a:spcAft>
                <a:spcPts val="1200"/>
              </a:spcAft>
              <a:buFont typeface="Wingdings" panose="05000000000000000000" pitchFamily="2" charset="2"/>
              <a:buChar char="§"/>
            </a:pPr>
            <a:r>
              <a:rPr lang="cs-CZ" sz="7600" dirty="0">
                <a:solidFill>
                  <a:schemeClr val="tx1"/>
                </a:solidFill>
              </a:rPr>
              <a:t>předložil své identifikační číslo pro daň z přidané hodnoty, které bylo přiděleno tímto jiným členským státem </a:t>
            </a:r>
          </a:p>
          <a:p>
            <a:pPr marL="536400" lvl="2" indent="-342000">
              <a:buFont typeface="Wingdings" panose="05000000000000000000" pitchFamily="2" charset="2"/>
              <a:buChar char="q"/>
            </a:pPr>
            <a:r>
              <a:rPr lang="cs-CZ" sz="8400" dirty="0" smtClean="0">
                <a:solidFill>
                  <a:schemeClr val="tx1"/>
                </a:solidFill>
              </a:rPr>
              <a:t>je </a:t>
            </a:r>
            <a:r>
              <a:rPr lang="cs-CZ" sz="8400" dirty="0">
                <a:solidFill>
                  <a:schemeClr val="tx1"/>
                </a:solidFill>
              </a:rPr>
              <a:t>na předkládajícím soudu, aby ověřil, </a:t>
            </a:r>
            <a:r>
              <a:rPr lang="cs-CZ" sz="8400" dirty="0" smtClean="0">
                <a:solidFill>
                  <a:schemeClr val="tx1"/>
                </a:solidFill>
              </a:rPr>
              <a:t>zda </a:t>
            </a:r>
            <a:r>
              <a:rPr lang="cs-CZ" sz="8400" dirty="0">
                <a:solidFill>
                  <a:schemeClr val="tx1"/>
                </a:solidFill>
              </a:rPr>
              <a:t>podmínka výše </a:t>
            </a:r>
            <a:r>
              <a:rPr lang="cs-CZ" sz="8400" dirty="0" smtClean="0">
                <a:solidFill>
                  <a:schemeClr val="tx1"/>
                </a:solidFill>
              </a:rPr>
              <a:t>splněna</a:t>
            </a:r>
            <a:endParaRPr lang="cs-CZ" sz="8400" dirty="0"/>
          </a:p>
        </p:txBody>
      </p:sp>
    </p:spTree>
    <p:extLst>
      <p:ext uri="{BB962C8B-B14F-4D97-AF65-F5344CB8AC3E}">
        <p14:creationId xmlns:p14="http://schemas.microsoft.com/office/powerpoint/2010/main" val="1989145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Řetězové</a:t>
            </a:r>
            <a:r>
              <a:rPr lang="en-US" b="1" dirty="0"/>
              <a:t> </a:t>
            </a:r>
            <a:r>
              <a:rPr lang="en-US" b="1" dirty="0" err="1"/>
              <a:t>obchody</a:t>
            </a:r>
            <a:r>
              <a:rPr lang="en-US" b="1" dirty="0"/>
              <a:t> – </a:t>
            </a:r>
            <a:r>
              <a:rPr lang="cs-CZ" b="1" dirty="0"/>
              <a:t>jak tedy posuzovat?</a:t>
            </a:r>
            <a:endParaRPr lang="en-GB" b="1" dirty="0"/>
          </a:p>
        </p:txBody>
      </p:sp>
      <p:sp>
        <p:nvSpPr>
          <p:cNvPr id="3" name="Text Placeholder 2"/>
          <p:cNvSpPr>
            <a:spLocks noGrp="1"/>
          </p:cNvSpPr>
          <p:nvPr>
            <p:ph type="body" sz="quarter" idx="4294967295"/>
          </p:nvPr>
        </p:nvSpPr>
        <p:spPr>
          <a:xfrm>
            <a:off x="533400" y="1504950"/>
            <a:ext cx="8782050" cy="4588346"/>
          </a:xfrm>
          <a:prstGeom prst="rect">
            <a:avLst/>
          </a:prstGeom>
        </p:spPr>
        <p:txBody>
          <a:bodyPr>
            <a:normAutofit/>
          </a:bodyPr>
          <a:lstStyle/>
          <a:p>
            <a:pPr marL="536400" lvl="2" indent="-342000">
              <a:buFont typeface="Wingdings" panose="05000000000000000000" pitchFamily="2" charset="2"/>
              <a:buChar char="q"/>
            </a:pPr>
            <a:r>
              <a:rPr lang="cs-CZ" sz="2200" dirty="0">
                <a:solidFill>
                  <a:schemeClr val="tx1"/>
                </a:solidFill>
              </a:rPr>
              <a:t>DIČ jakých zemí poskytly jednotlivé subjekty v transakci</a:t>
            </a:r>
            <a:r>
              <a:rPr lang="cs-CZ" sz="2200" dirty="0" smtClean="0">
                <a:solidFill>
                  <a:schemeClr val="tx1"/>
                </a:solidFill>
              </a:rPr>
              <a:t>?</a:t>
            </a:r>
          </a:p>
          <a:p>
            <a:pPr marL="536400" lvl="2" indent="-342000">
              <a:buFont typeface="Wingdings" panose="05000000000000000000" pitchFamily="2" charset="2"/>
              <a:buChar char="q"/>
            </a:pPr>
            <a:endParaRPr lang="cs-CZ" sz="2200" dirty="0">
              <a:solidFill>
                <a:schemeClr val="tx1"/>
              </a:solidFill>
            </a:endParaRPr>
          </a:p>
          <a:p>
            <a:pPr marL="536400" lvl="2" indent="-342000">
              <a:buFont typeface="Wingdings" panose="05000000000000000000" pitchFamily="2" charset="2"/>
              <a:buChar char="q"/>
            </a:pPr>
            <a:r>
              <a:rPr lang="cs-CZ" sz="2200" dirty="0">
                <a:solidFill>
                  <a:schemeClr val="tx1"/>
                </a:solidFill>
              </a:rPr>
              <a:t>Jaký je tok zboží</a:t>
            </a:r>
            <a:r>
              <a:rPr lang="cs-CZ" sz="2200" dirty="0" smtClean="0">
                <a:solidFill>
                  <a:schemeClr val="tx1"/>
                </a:solidFill>
              </a:rPr>
              <a:t>?</a:t>
            </a:r>
          </a:p>
          <a:p>
            <a:pPr marL="536400" lvl="2" indent="-342000">
              <a:buFont typeface="Wingdings" panose="05000000000000000000" pitchFamily="2" charset="2"/>
              <a:buChar char="q"/>
            </a:pPr>
            <a:endParaRPr lang="cs-CZ" sz="2200" dirty="0">
              <a:solidFill>
                <a:schemeClr val="tx1"/>
              </a:solidFill>
            </a:endParaRPr>
          </a:p>
          <a:p>
            <a:pPr marL="536400" lvl="2" indent="-342000">
              <a:buFont typeface="Wingdings" panose="05000000000000000000" pitchFamily="2" charset="2"/>
              <a:buChar char="q"/>
            </a:pPr>
            <a:r>
              <a:rPr lang="cs-CZ" sz="2200" dirty="0">
                <a:solidFill>
                  <a:schemeClr val="tx1"/>
                </a:solidFill>
              </a:rPr>
              <a:t>Jaký je tok faktur</a:t>
            </a:r>
            <a:r>
              <a:rPr lang="cs-CZ" sz="2200" dirty="0" smtClean="0">
                <a:solidFill>
                  <a:schemeClr val="tx1"/>
                </a:solidFill>
              </a:rPr>
              <a:t>?</a:t>
            </a:r>
          </a:p>
          <a:p>
            <a:pPr marL="536400" lvl="2" indent="-342000">
              <a:buFont typeface="Wingdings" panose="05000000000000000000" pitchFamily="2" charset="2"/>
              <a:buChar char="q"/>
            </a:pPr>
            <a:endParaRPr lang="cs-CZ" sz="2200" dirty="0">
              <a:solidFill>
                <a:schemeClr val="tx1"/>
              </a:solidFill>
            </a:endParaRPr>
          </a:p>
          <a:p>
            <a:pPr marL="536400" lvl="2" indent="-342000">
              <a:buFont typeface="Wingdings" panose="05000000000000000000" pitchFamily="2" charset="2"/>
              <a:buChar char="q"/>
            </a:pPr>
            <a:r>
              <a:rPr lang="cs-CZ" sz="2200" dirty="0">
                <a:solidFill>
                  <a:schemeClr val="tx1"/>
                </a:solidFill>
              </a:rPr>
              <a:t>Kdo zajišťuje přepravu</a:t>
            </a:r>
            <a:r>
              <a:rPr lang="cs-CZ" sz="2200" dirty="0" smtClean="0">
                <a:solidFill>
                  <a:schemeClr val="tx1"/>
                </a:solidFill>
              </a:rPr>
              <a:t>?</a:t>
            </a:r>
          </a:p>
          <a:p>
            <a:pPr marL="536400" lvl="2" indent="-342000">
              <a:buFont typeface="Wingdings" panose="05000000000000000000" pitchFamily="2" charset="2"/>
              <a:buChar char="q"/>
            </a:pPr>
            <a:endParaRPr lang="cs-CZ" sz="2200" dirty="0">
              <a:solidFill>
                <a:schemeClr val="tx1"/>
              </a:solidFill>
            </a:endParaRPr>
          </a:p>
          <a:p>
            <a:pPr marL="536400" lvl="2" indent="-342000">
              <a:buFont typeface="Wingdings" panose="05000000000000000000" pitchFamily="2" charset="2"/>
              <a:buChar char="q"/>
            </a:pPr>
            <a:r>
              <a:rPr lang="cs-CZ" sz="2200" dirty="0">
                <a:solidFill>
                  <a:schemeClr val="tx1"/>
                </a:solidFill>
              </a:rPr>
              <a:t>Kdy a na jakém místě dochází k přechodu ekonomického vlastnictví mezi zúčastněnými subjekty?</a:t>
            </a:r>
          </a:p>
          <a:p>
            <a:pPr lvl="2">
              <a:buFont typeface="Wingdings" panose="05000000000000000000" pitchFamily="2" charset="2"/>
              <a:buChar char="q"/>
            </a:pPr>
            <a:endParaRPr lang="cs-CZ" sz="3100" dirty="0"/>
          </a:p>
        </p:txBody>
      </p:sp>
    </p:spTree>
    <p:extLst>
      <p:ext uri="{BB962C8B-B14F-4D97-AF65-F5344CB8AC3E}">
        <p14:creationId xmlns:p14="http://schemas.microsoft.com/office/powerpoint/2010/main" val="18170940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41"/>
  <p:tag name="TYPE" val="FullPage"/>
  <p:tag name="KEYWORD" val="FULL-PAGE"/>
  <p:tag name="TEMPLATEVERSION" val="03/03/2016 06:44:00"/>
</p:tagLst>
</file>

<file path=ppt/tags/tag2.xml><?xml version="1.0" encoding="utf-8"?>
<p:tagLst xmlns:a="http://schemas.openxmlformats.org/drawingml/2006/main" xmlns:r="http://schemas.openxmlformats.org/officeDocument/2006/relationships" xmlns:p="http://schemas.openxmlformats.org/presentationml/2006/main">
  <p:tag name="ADV_TOP" val="497,6471"/>
  <p:tag name="ADV_LEFT" val="121,9184"/>
  <p:tag name="ADV_HEIGHT" val="29,19685"/>
  <p:tag name="ADV_WIDTH" val="538,937"/>
  <p:tag name="ADV_COPYRIGHT" val="TRUE"/>
</p:tagLst>
</file>

<file path=ppt/tags/tag3.xml><?xml version="1.0" encoding="utf-8"?>
<p:tagLst xmlns:a="http://schemas.openxmlformats.org/drawingml/2006/main" xmlns:r="http://schemas.openxmlformats.org/officeDocument/2006/relationships" xmlns:p="http://schemas.openxmlformats.org/presentationml/2006/main">
  <p:tag name="COPYRIGHT1" val="TRUE"/>
</p:tagLst>
</file>

<file path=ppt/theme/theme1.xml><?xml version="1.0" encoding="utf-8"?>
<a:theme xmlns:a="http://schemas.openxmlformats.org/drawingml/2006/main" name="KPMG_Talkbook_4x3_1021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0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Talkbook Full-page Template.potx" id="{61AEE2CC-3C48-4532-8994-ED56FCFB2568}" vid="{7BDC9EDC-38C0-4F53-8D19-6957132892B2}"/>
    </a:ext>
  </a:extLst>
</a:theme>
</file>

<file path=docProps/app.xml><?xml version="1.0" encoding="utf-8"?>
<Properties xmlns="http://schemas.openxmlformats.org/officeDocument/2006/extended-properties" xmlns:vt="http://schemas.openxmlformats.org/officeDocument/2006/docPropsVTypes">
  <Template>KPMG Talkbook Full-page Template</Template>
  <TotalTime>498</TotalTime>
  <Words>1734</Words>
  <Application>Microsoft Office PowerPoint</Application>
  <PresentationFormat>A4 Paper (210x297 mm)</PresentationFormat>
  <Paragraphs>252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Courier New</vt:lpstr>
      <vt:lpstr>KPMG Extralight</vt:lpstr>
      <vt:lpstr>Wingdings</vt:lpstr>
      <vt:lpstr>KPMG_Talkbook_4x3_1021_2015</vt:lpstr>
      <vt:lpstr>Řetězové transakce </vt:lpstr>
      <vt:lpstr>Řetězové obchody – znázornění a ZDPH</vt:lpstr>
      <vt:lpstr>Místo plnění při dodání zboží</vt:lpstr>
      <vt:lpstr>Podmínky osvobození při dodání zboží do JČS  (§ 64 ZDPH) </vt:lpstr>
      <vt:lpstr>Řetězové obchody – rozsudky ESD (C-245/04 EMAG) </vt:lpstr>
      <vt:lpstr>Řetězové obchody – rozsudky ESD (C-245/04 EMAG) </vt:lpstr>
      <vt:lpstr>Řetězové obchody – rozsudky ESD (C-430/09 Euro Tyre) </vt:lpstr>
      <vt:lpstr>Řetězové obchody – rozsudky ESD (C-430/09 Euro Tyre) </vt:lpstr>
      <vt:lpstr>Řetězové obchody – jak tedy posuzovat?</vt:lpstr>
      <vt:lpstr>Příklad 1: zboží z PL dodáno českému zákazníkovi do jiné země EU</vt:lpstr>
      <vt:lpstr>Příklad 1 – varianta A) dopravu zajistí TERO</vt:lpstr>
      <vt:lpstr>Příklad 1 – varianta B) dopravu zajistí MERKUR</vt:lpstr>
      <vt:lpstr>Příklad 1 – varianta C) dopravu zajistí DELTA</vt:lpstr>
      <vt:lpstr>Příklad 2 – zboží z CZ dodáno na Slovensko</vt:lpstr>
      <vt:lpstr>Příklad 3 – zboží z CZ pro SK zákazníka dodáno v ČR</vt:lpstr>
      <vt:lpstr>Třístranné obchody </vt:lpstr>
      <vt:lpstr>Třístranné obchody - znázornění</vt:lpstr>
      <vt:lpstr>Třístranné obchody </vt:lpstr>
      <vt:lpstr>Třístranné obchody </vt:lpstr>
      <vt:lpstr>Příklad: zboží z PL dodáno českému zákazníkovi do jiné země EU – zjednodušení formou triangulace</vt:lpstr>
      <vt:lpstr>Třístranné obchody </vt:lpstr>
      <vt:lpstr>Třístranné obchody </vt:lpstr>
      <vt:lpstr>Třístranné obchody </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Talkbook  template </dc:title>
  <dc:creator>Cigankova, Katerina</dc:creator>
  <cp:lastModifiedBy>Kriskova Dunajska, Erika</cp:lastModifiedBy>
  <cp:revision>26</cp:revision>
  <cp:lastPrinted>2016-03-01T09:58:08Z</cp:lastPrinted>
  <dcterms:created xsi:type="dcterms:W3CDTF">2018-10-04T08:50:11Z</dcterms:created>
  <dcterms:modified xsi:type="dcterms:W3CDTF">2018-10-31T12:42:11Z</dcterms:modified>
  <cp:category>KPMG Confidential</cp:category>
</cp:coreProperties>
</file>