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93" r:id="rId3"/>
    <p:sldId id="378" r:id="rId4"/>
    <p:sldId id="379" r:id="rId5"/>
    <p:sldId id="380" r:id="rId6"/>
    <p:sldId id="381" r:id="rId7"/>
    <p:sldId id="427" r:id="rId8"/>
    <p:sldId id="419" r:id="rId9"/>
    <p:sldId id="386" r:id="rId10"/>
    <p:sldId id="435" r:id="rId11"/>
    <p:sldId id="436" r:id="rId12"/>
    <p:sldId id="437" r:id="rId13"/>
    <p:sldId id="425" r:id="rId14"/>
    <p:sldId id="395" r:id="rId15"/>
    <p:sldId id="401" r:id="rId16"/>
    <p:sldId id="434" r:id="rId17"/>
    <p:sldId id="359" r:id="rId18"/>
    <p:sldId id="360" r:id="rId19"/>
    <p:sldId id="361" r:id="rId20"/>
    <p:sldId id="322" r:id="rId21"/>
    <p:sldId id="362" r:id="rId22"/>
    <p:sldId id="363" r:id="rId23"/>
    <p:sldId id="371" r:id="rId24"/>
    <p:sldId id="366" r:id="rId25"/>
    <p:sldId id="364" r:id="rId26"/>
    <p:sldId id="431" r:id="rId27"/>
    <p:sldId id="432" r:id="rId28"/>
    <p:sldId id="433" r:id="rId29"/>
    <p:sldId id="367" r:id="rId30"/>
    <p:sldId id="368" r:id="rId31"/>
    <p:sldId id="377" r:id="rId32"/>
    <p:sldId id="323" r:id="rId33"/>
    <p:sldId id="314" r:id="rId34"/>
    <p:sldId id="429" r:id="rId35"/>
    <p:sldId id="430" r:id="rId36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8029" autoAdjust="0"/>
  </p:normalViewPr>
  <p:slideViewPr>
    <p:cSldViewPr>
      <p:cViewPr>
        <p:scale>
          <a:sx n="70" d="100"/>
          <a:sy n="70" d="100"/>
        </p:scale>
        <p:origin x="-171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AEB0DD2-C942-4D6B-88C5-0A7AEE39504B}" type="datetimeFigureOut">
              <a:rPr lang="de-DE" smtClean="0"/>
              <a:pPr/>
              <a:t>07.12.2018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A67E6CD-5FC4-4E55-9F6A-5EA17D968D0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543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de-DE" smtClean="0"/>
              <a:t>References Paul C. Nutt</a:t>
            </a:r>
          </a:p>
          <a:p>
            <a:r>
              <a:rPr lang="en-US" altLang="de-DE" smtClean="0"/>
              <a:t>How Decision Makers Evaluate Alternatives and the Influence of Complexity </a:t>
            </a:r>
            <a:r>
              <a:rPr lang="en-US" altLang="de-DE" i="1" smtClean="0"/>
              <a:t>Management Science 1998 44:1148-1166; </a:t>
            </a:r>
            <a:endParaRPr lang="en-US" altLang="de-DE" smtClean="0"/>
          </a:p>
          <a:p>
            <a:endParaRPr lang="de-AT" altLang="de-DE" smtClean="0"/>
          </a:p>
        </p:txBody>
      </p:sp>
      <p:sp>
        <p:nvSpPr>
          <p:cNvPr id="146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804763" indent="-309524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8098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33337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28576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23815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219054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714293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209532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23A29A-CADB-4D08-90C6-CA40AAB8FB87}" type="slidenum">
              <a:rPr lang="de-AT" altLang="de-DE" smtClean="0"/>
              <a:pPr eaLnBrk="1" hangingPunct="1">
                <a:spcBef>
                  <a:spcPct val="0"/>
                </a:spcBef>
              </a:pPr>
              <a:t>6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AT" altLang="de-DE" smtClean="0"/>
              <a:t>Text ergänzen aus Folienvortrag RM Vortrag BOKU: HANNES</a:t>
            </a:r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04" indent="-285694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776" indent="-228555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886" indent="-228555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996" indent="-228555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106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218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328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438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8812AB-DF72-43B8-BDC0-592300CE744A}" type="slidenum">
              <a:rPr lang="de-AT" altLang="de-DE" smtClean="0"/>
              <a:pPr eaLnBrk="1" hangingPunct="1">
                <a:spcBef>
                  <a:spcPct val="0"/>
                </a:spcBef>
              </a:pPr>
              <a:t>11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de-DE" smtClean="0"/>
              <a:t>CO OVERVIEW – SUBMODULES / SYSTEM </a:t>
            </a:r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7" indent="-285722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8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43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98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53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09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64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19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4B1B44-7BAA-4C64-8E24-EB1DAB629639}" type="slidenum">
              <a:rPr lang="pl-PL" altLang="de-DE" smtClean="0"/>
              <a:pPr eaLnBrk="1" hangingPunct="1">
                <a:spcBef>
                  <a:spcPct val="0"/>
                </a:spcBef>
              </a:pPr>
              <a:t>12</a:t>
            </a:fld>
            <a:endParaRPr lang="pl-PL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E6CD-5FC4-4E55-9F6A-5EA17D968D0C}" type="slidenum">
              <a:rPr lang="de-AT" smtClean="0"/>
              <a:pPr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474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80AF6E-F706-44FC-AE83-0158BCEDCC64}" type="datetimeFigureOut">
              <a:rPr lang="de-DE" smtClean="0"/>
              <a:pPr/>
              <a:t>07.12.2018</a:t>
            </a:fld>
            <a:endParaRPr lang="de-A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07.12.2018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07.12.2018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07.12.2018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07.12.2018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07.12.2018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07.12.2018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07.12.2018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07.12.2018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07.12.2018</a:t>
            </a:fld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07.12.2018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80AF6E-F706-44FC-AE83-0158BCEDCC64}" type="datetimeFigureOut">
              <a:rPr lang="de-DE" smtClean="0"/>
              <a:pPr/>
              <a:t>07.12.2018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johannes.goellner@meinesteuerberatung.at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13355" cy="2350232"/>
          </a:xfrm>
        </p:spPr>
        <p:txBody>
          <a:bodyPr>
            <a:normAutofit/>
          </a:bodyPr>
          <a:lstStyle/>
          <a:p>
            <a:r>
              <a:rPr lang="en-US" b="1" dirty="0" smtClean="0"/>
              <a:t>“HRM</a:t>
            </a:r>
            <a:br>
              <a:rPr lang="en-US" b="1" dirty="0" smtClean="0"/>
            </a:br>
            <a:r>
              <a:rPr lang="en-US" b="1" dirty="0" smtClean="0"/>
              <a:t>&amp; </a:t>
            </a:r>
            <a:br>
              <a:rPr lang="en-US" b="1" dirty="0" smtClean="0"/>
            </a:br>
            <a:r>
              <a:rPr lang="en-US" b="1" dirty="0" err="1" smtClean="0"/>
              <a:t>OrgDev</a:t>
            </a:r>
            <a:r>
              <a:rPr lang="en-US" b="1" dirty="0" smtClean="0"/>
              <a:t>” </a:t>
            </a:r>
            <a:br>
              <a:rPr lang="en-US" b="1" dirty="0" smtClean="0"/>
            </a:br>
            <a:r>
              <a:rPr lang="en-US" b="1" dirty="0" smtClean="0"/>
              <a:t>Introduction</a:t>
            </a:r>
            <a:endParaRPr lang="de-AT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0" y="4906336"/>
            <a:ext cx="3672407" cy="1251472"/>
          </a:xfrm>
        </p:spPr>
        <p:txBody>
          <a:bodyPr>
            <a:normAutofit/>
          </a:bodyPr>
          <a:lstStyle/>
          <a:p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DI Johannes GÖLLNER, </a:t>
            </a:r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Masaryk University, Brno, CZ</a:t>
            </a:r>
          </a:p>
          <a:p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05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2018, 10:00–15:50  </a:t>
            </a:r>
          </a:p>
          <a:p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153081"/>
              </p:ext>
            </p:extLst>
          </p:nvPr>
        </p:nvGraphicFramePr>
        <p:xfrm>
          <a:off x="827088" y="2366963"/>
          <a:ext cx="7632699" cy="3455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6061"/>
                <a:gridCol w="1534366"/>
                <a:gridCol w="1411149"/>
                <a:gridCol w="1769974"/>
                <a:gridCol w="1411149"/>
              </a:tblGrid>
              <a:tr h="28799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 dirty="0" smtClean="0">
                          <a:effectLst/>
                        </a:rPr>
                        <a:t>Austria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 dirty="0" smtClean="0">
                          <a:effectLst/>
                        </a:rPr>
                        <a:t>Germany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 dirty="0" smtClean="0">
                          <a:effectLst/>
                        </a:rPr>
                        <a:t>U.K.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>
                          <a:effectLst/>
                        </a:rPr>
                        <a:t>USA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86399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Gesetze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AktG, GmbHG, IRÄG, </a:t>
                      </a:r>
                      <a:r>
                        <a:rPr lang="de-AT" sz="1200" dirty="0" smtClean="0">
                          <a:effectLst/>
                        </a:rPr>
                        <a:t>URÄG</a:t>
                      </a:r>
                      <a:r>
                        <a:rPr lang="de-AT" sz="1200" dirty="0">
                          <a:effectLst/>
                        </a:rPr>
                        <a:t>, RLÄG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KontTraG, dAktG, dHGB,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-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Sarbanes-Oxley Act (2002)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115199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Corporate Governance Kodizes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Nationaler CGC (2002)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Nationaler CGC (2006)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Combined Code on Corporate Governance (2003)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AT" sz="1200" dirty="0" smtClean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 smtClean="0">
                          <a:effectLst/>
                        </a:rPr>
                        <a:t>Final</a:t>
                      </a:r>
                      <a:r>
                        <a:rPr lang="de-AT" sz="1200" baseline="0" dirty="0" smtClean="0">
                          <a:effectLst/>
                        </a:rPr>
                        <a:t>  </a:t>
                      </a:r>
                      <a:r>
                        <a:rPr lang="de-AT" sz="1200" dirty="0" smtClean="0">
                          <a:effectLst/>
                        </a:rPr>
                        <a:t>NYSE </a:t>
                      </a:r>
                      <a:r>
                        <a:rPr lang="de-AT" sz="1200" dirty="0">
                          <a:effectLst/>
                        </a:rPr>
                        <a:t>Corporate </a:t>
                      </a:r>
                      <a:r>
                        <a:rPr lang="de-AT" sz="1200" dirty="0" err="1">
                          <a:effectLst/>
                        </a:rPr>
                        <a:t>Governance</a:t>
                      </a:r>
                      <a:r>
                        <a:rPr lang="de-AT" sz="1200" dirty="0">
                          <a:effectLst/>
                        </a:rPr>
                        <a:t> Rules (2003)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115199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Standards &amp; Empfehlungen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ONR </a:t>
                      </a:r>
                      <a:r>
                        <a:rPr lang="de-AT" sz="1200" dirty="0" smtClean="0">
                          <a:effectLst/>
                        </a:rPr>
                        <a:t>49000:2010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ISO 31000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de-AT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31010</a:t>
                      </a:r>
                      <a:endParaRPr lang="de-A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-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Revised Turnbull Guidance (2005), Orange Book (2004), BS 31100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COSO I &amp; II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2268538" y="1571625"/>
            <a:ext cx="475138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>
                <a:solidFill>
                  <a:srgbClr val="0070C0"/>
                </a:solidFill>
              </a:rPr>
              <a:t>LEGAL COMPLIANCE</a:t>
            </a:r>
          </a:p>
        </p:txBody>
      </p:sp>
      <p:sp>
        <p:nvSpPr>
          <p:cNvPr id="11300" name="Textfeld 3"/>
          <p:cNvSpPr txBox="1">
            <a:spLocks noChangeArrowheads="1"/>
          </p:cNvSpPr>
          <p:nvPr/>
        </p:nvSpPr>
        <p:spPr bwMode="auto">
          <a:xfrm>
            <a:off x="2484438" y="5949950"/>
            <a:ext cx="4321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err="1" smtClean="0"/>
              <a:t>Exemplarely</a:t>
            </a:r>
            <a:r>
              <a:rPr lang="de-AT" altLang="de-DE" sz="1200" dirty="0" smtClean="0"/>
              <a:t>  </a:t>
            </a:r>
            <a:r>
              <a:rPr lang="de-AT" altLang="de-DE" sz="1200" dirty="0" err="1" smtClean="0"/>
              <a:t>Documentation</a:t>
            </a:r>
            <a:r>
              <a:rPr lang="de-AT" altLang="de-DE" sz="1200" dirty="0" smtClean="0"/>
              <a:t> </a:t>
            </a:r>
            <a:r>
              <a:rPr lang="de-AT" altLang="de-DE" sz="1200" dirty="0" err="1" smtClean="0"/>
              <a:t>of</a:t>
            </a:r>
            <a:r>
              <a:rPr lang="de-AT" altLang="de-DE" sz="1200" dirty="0" smtClean="0"/>
              <a:t> different </a:t>
            </a:r>
            <a:r>
              <a:rPr lang="de-AT" altLang="de-DE" sz="1200" dirty="0" err="1" smtClean="0"/>
              <a:t>Regulations</a:t>
            </a:r>
            <a:endParaRPr lang="de-AT" altLang="de-DE" sz="1200" dirty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1003667" y="1780352"/>
            <a:ext cx="7024744" cy="11430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All measures designed to ensure the correct conduct of a company, its management and supervisory bodies and its employees.</a:t>
            </a:r>
            <a:endParaRPr lang="de-AT" altLang="de-DE" sz="2000" b="1" dirty="0" smtClean="0">
              <a:solidFill>
                <a:srgbClr val="0070C0"/>
              </a:solidFill>
            </a:endParaRPr>
          </a:p>
        </p:txBody>
      </p:sp>
      <p:sp>
        <p:nvSpPr>
          <p:cNvPr id="10248" name="Textfeld 2"/>
          <p:cNvSpPr txBox="1">
            <a:spLocks noChangeArrowheads="1"/>
          </p:cNvSpPr>
          <p:nvPr/>
        </p:nvSpPr>
        <p:spPr bwMode="auto">
          <a:xfrm>
            <a:off x="1403675" y="1080297"/>
            <a:ext cx="662473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 dirty="0">
                <a:solidFill>
                  <a:srgbClr val="0070C0"/>
                </a:solidFill>
              </a:rPr>
              <a:t>CORPORATE COMPLIANCE</a:t>
            </a:r>
          </a:p>
        </p:txBody>
      </p:sp>
      <p:sp>
        <p:nvSpPr>
          <p:cNvPr id="1024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FF84DE-003E-46F0-BB25-78DFD3EA7796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10245" name="Textfeld 7"/>
          <p:cNvSpPr txBox="1">
            <a:spLocks noChangeArrowheads="1"/>
          </p:cNvSpPr>
          <p:nvPr/>
        </p:nvSpPr>
        <p:spPr bwMode="auto">
          <a:xfrm>
            <a:off x="4716463" y="647536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 dirty="0" smtClean="0">
                <a:latin typeface="Arial" charset="0"/>
                <a:cs typeface="Arial" charset="0"/>
              </a:rPr>
              <a:t>Source: </a:t>
            </a:r>
            <a:r>
              <a:rPr lang="de-AT" altLang="de-DE" sz="1000" dirty="0">
                <a:latin typeface="Arial" charset="0"/>
                <a:cs typeface="Arial" charset="0"/>
              </a:rPr>
              <a:t>Copyright </a:t>
            </a:r>
            <a:r>
              <a:rPr lang="de-AT" altLang="de-DE" sz="1000" dirty="0" err="1">
                <a:latin typeface="Arial" charset="0"/>
                <a:cs typeface="Arial" charset="0"/>
              </a:rPr>
              <a:t>by</a:t>
            </a:r>
            <a:r>
              <a:rPr lang="de-AT" altLang="de-DE" sz="1000" dirty="0">
                <a:latin typeface="Arial" charset="0"/>
                <a:cs typeface="Arial" charset="0"/>
              </a:rPr>
              <a:t> GÖLLNER,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 dirty="0">
                <a:latin typeface="Arial" charset="0"/>
                <a:cs typeface="Arial" charset="0"/>
              </a:rPr>
              <a:t>LV Risikomanagement  I, BOKU Wien, 2012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033427" y="3201234"/>
            <a:ext cx="7024744" cy="1604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The main task of the Board / CEO is to ensure that: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- organizational measures, training and controls and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- the correct conduct of the company and its employees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is </a:t>
            </a:r>
            <a:r>
              <a:rPr lang="en-US" sz="2000" b="1" dirty="0">
                <a:solidFill>
                  <a:srgbClr val="0070C0"/>
                </a:solidFill>
              </a:rPr>
              <a:t>ensured.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058777" y="4970206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The company should be protected from claims for damages and judicial and administrative authorities penalties.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2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4500563" y="1052513"/>
            <a:ext cx="0" cy="547211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1082675" y="2660650"/>
            <a:ext cx="67691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1077913" y="4589463"/>
            <a:ext cx="67691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Textfeld 7"/>
          <p:cNvSpPr txBox="1">
            <a:spLocks noChangeArrowheads="1"/>
          </p:cNvSpPr>
          <p:nvPr/>
        </p:nvSpPr>
        <p:spPr bwMode="auto">
          <a:xfrm>
            <a:off x="1738313" y="882650"/>
            <a:ext cx="1871662" cy="3381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600" b="1"/>
              <a:t>CONTROLLING</a:t>
            </a:r>
          </a:p>
        </p:txBody>
      </p:sp>
      <p:sp>
        <p:nvSpPr>
          <p:cNvPr id="13318" name="Textfeld 10"/>
          <p:cNvSpPr txBox="1">
            <a:spLocks noChangeArrowheads="1"/>
          </p:cNvSpPr>
          <p:nvPr/>
        </p:nvSpPr>
        <p:spPr bwMode="auto">
          <a:xfrm>
            <a:off x="4995358" y="865188"/>
            <a:ext cx="2925763" cy="3381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600" b="1" dirty="0" smtClean="0"/>
              <a:t>HRM</a:t>
            </a:r>
            <a:endParaRPr lang="de-AT" altLang="de-DE" sz="1600" b="1" dirty="0"/>
          </a:p>
        </p:txBody>
      </p:sp>
      <p:sp>
        <p:nvSpPr>
          <p:cNvPr id="13319" name="Textfeld 13"/>
          <p:cNvSpPr txBox="1">
            <a:spLocks noChangeArrowheads="1"/>
          </p:cNvSpPr>
          <p:nvPr/>
        </p:nvSpPr>
        <p:spPr bwMode="auto">
          <a:xfrm>
            <a:off x="4968371" y="1151269"/>
            <a:ext cx="3168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smtClean="0"/>
              <a:t>Strategic</a:t>
            </a:r>
            <a:r>
              <a:rPr lang="de-AT" altLang="de-DE" sz="2000" dirty="0"/>
              <a:t> </a:t>
            </a:r>
            <a:r>
              <a:rPr lang="de-AT" altLang="de-DE" sz="2000" dirty="0" smtClean="0"/>
              <a:t>HRM</a:t>
            </a:r>
            <a:endParaRPr lang="de-AT" altLang="de-DE" sz="20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b="1" dirty="0"/>
              <a:t>= </a:t>
            </a:r>
            <a:r>
              <a:rPr lang="de-AT" altLang="de-DE" b="1" dirty="0" smtClean="0"/>
              <a:t>Strategic HR-Controlling</a:t>
            </a:r>
            <a:endParaRPr lang="de-AT" altLang="de-DE" b="1" dirty="0"/>
          </a:p>
        </p:txBody>
      </p:sp>
      <p:sp>
        <p:nvSpPr>
          <p:cNvPr id="13320" name="Textfeld 15"/>
          <p:cNvSpPr txBox="1">
            <a:spLocks noChangeArrowheads="1"/>
          </p:cNvSpPr>
          <p:nvPr/>
        </p:nvSpPr>
        <p:spPr bwMode="auto">
          <a:xfrm>
            <a:off x="5022963" y="3170238"/>
            <a:ext cx="31686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dirty="0" err="1" smtClean="0"/>
              <a:t>Operatively</a:t>
            </a:r>
            <a:r>
              <a:rPr lang="de-AT" altLang="de-DE" sz="2000" dirty="0"/>
              <a:t> </a:t>
            </a:r>
            <a:r>
              <a:rPr lang="de-AT" altLang="de-DE" sz="2000" dirty="0" smtClean="0"/>
              <a:t>HRM</a:t>
            </a:r>
            <a:endParaRPr lang="de-AT" altLang="de-DE" sz="20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b="1" dirty="0"/>
              <a:t>= </a:t>
            </a:r>
            <a:r>
              <a:rPr lang="de-AT" altLang="de-DE" b="1" dirty="0" err="1" smtClean="0"/>
              <a:t>Operatively</a:t>
            </a:r>
            <a:r>
              <a:rPr lang="de-AT" altLang="de-DE" b="1" dirty="0" smtClean="0"/>
              <a:t> HR-Controlling</a:t>
            </a:r>
            <a:endParaRPr lang="de-AT" altLang="de-DE" b="1" dirty="0"/>
          </a:p>
        </p:txBody>
      </p:sp>
      <p:sp>
        <p:nvSpPr>
          <p:cNvPr id="13321" name="Textfeld 16"/>
          <p:cNvSpPr txBox="1">
            <a:spLocks noChangeArrowheads="1"/>
          </p:cNvSpPr>
          <p:nvPr/>
        </p:nvSpPr>
        <p:spPr bwMode="auto">
          <a:xfrm>
            <a:off x="1036638" y="1566863"/>
            <a:ext cx="3167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smtClean="0"/>
              <a:t>Strategic</a:t>
            </a:r>
            <a:endParaRPr lang="de-AT" altLang="de-DE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dirty="0"/>
              <a:t>CONTROLLING</a:t>
            </a:r>
          </a:p>
        </p:txBody>
      </p:sp>
      <p:sp>
        <p:nvSpPr>
          <p:cNvPr id="13322" name="Textfeld 17"/>
          <p:cNvSpPr txBox="1">
            <a:spLocks noChangeArrowheads="1"/>
          </p:cNvSpPr>
          <p:nvPr/>
        </p:nvSpPr>
        <p:spPr bwMode="auto">
          <a:xfrm>
            <a:off x="1031875" y="3652838"/>
            <a:ext cx="3168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err="1" smtClean="0"/>
              <a:t>Operatively</a:t>
            </a:r>
            <a:endParaRPr lang="de-AT" altLang="de-DE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dirty="0"/>
              <a:t>CONTROLLING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3878263" y="4127500"/>
            <a:ext cx="1152525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3878263" y="1752600"/>
            <a:ext cx="1152525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1836738" y="2322513"/>
            <a:ext cx="0" cy="12954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6516688" y="2660650"/>
            <a:ext cx="0" cy="509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7" name="Textfeld 27"/>
          <p:cNvSpPr txBox="1">
            <a:spLocks noChangeArrowheads="1"/>
          </p:cNvSpPr>
          <p:nvPr/>
        </p:nvSpPr>
        <p:spPr bwMode="auto">
          <a:xfrm>
            <a:off x="611188" y="5110163"/>
            <a:ext cx="174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 dirty="0" err="1" smtClean="0"/>
              <a:t>Finance</a:t>
            </a:r>
            <a:endParaRPr lang="de-AT" altLang="de-DE" sz="2800" b="1" dirty="0"/>
          </a:p>
        </p:txBody>
      </p:sp>
      <p:sp>
        <p:nvSpPr>
          <p:cNvPr id="13328" name="Textfeld 29"/>
          <p:cNvSpPr txBox="1">
            <a:spLocks noChangeArrowheads="1"/>
          </p:cNvSpPr>
          <p:nvPr/>
        </p:nvSpPr>
        <p:spPr bwMode="auto">
          <a:xfrm>
            <a:off x="2357438" y="5251450"/>
            <a:ext cx="174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/>
              <a:t>IKS</a:t>
            </a:r>
          </a:p>
        </p:txBody>
      </p:sp>
      <p:sp>
        <p:nvSpPr>
          <p:cNvPr id="13329" name="Textfeld 30"/>
          <p:cNvSpPr txBox="1">
            <a:spLocks noChangeArrowheads="1"/>
          </p:cNvSpPr>
          <p:nvPr/>
        </p:nvSpPr>
        <p:spPr bwMode="auto">
          <a:xfrm>
            <a:off x="311150" y="6094413"/>
            <a:ext cx="2455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 dirty="0" smtClean="0"/>
              <a:t>Accounting</a:t>
            </a:r>
            <a:endParaRPr lang="de-AT" altLang="de-DE" sz="2000" b="1" dirty="0"/>
          </a:p>
        </p:txBody>
      </p:sp>
      <p:cxnSp>
        <p:nvCxnSpPr>
          <p:cNvPr id="224" name="Gerade Verbindung mit Pfeil 223"/>
          <p:cNvCxnSpPr/>
          <p:nvPr/>
        </p:nvCxnSpPr>
        <p:spPr>
          <a:xfrm flipV="1">
            <a:off x="1539875" y="5561013"/>
            <a:ext cx="0" cy="6000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1979613" y="5372100"/>
            <a:ext cx="1008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H="1" flipV="1">
            <a:off x="1531938" y="4337050"/>
            <a:ext cx="7937" cy="773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H="1" flipV="1">
            <a:off x="3217863" y="4419600"/>
            <a:ext cx="6350" cy="774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V="1">
            <a:off x="3492500" y="4179888"/>
            <a:ext cx="1924050" cy="1189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V="1">
            <a:off x="3492500" y="2540000"/>
            <a:ext cx="1871663" cy="265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V="1">
            <a:off x="3338513" y="2452688"/>
            <a:ext cx="0" cy="271145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7" name="Textfeld 1"/>
          <p:cNvSpPr txBox="1">
            <a:spLocks noChangeArrowheads="1"/>
          </p:cNvSpPr>
          <p:nvPr/>
        </p:nvSpPr>
        <p:spPr bwMode="auto">
          <a:xfrm>
            <a:off x="4243388" y="744538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/>
              <a:t>vs.</a:t>
            </a:r>
          </a:p>
        </p:txBody>
      </p:sp>
      <p:sp>
        <p:nvSpPr>
          <p:cNvPr id="13338" name="Textfeld 26"/>
          <p:cNvSpPr txBox="1">
            <a:spLocks noChangeArrowheads="1"/>
          </p:cNvSpPr>
          <p:nvPr/>
        </p:nvSpPr>
        <p:spPr bwMode="auto">
          <a:xfrm rot="-5400000">
            <a:off x="-913606" y="2577307"/>
            <a:ext cx="3168650" cy="83026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600" b="1" i="1" dirty="0" err="1" smtClean="0"/>
              <a:t>Integrierted</a:t>
            </a:r>
            <a:r>
              <a:rPr lang="de-AT" altLang="de-DE" sz="1600" b="1" i="1" dirty="0" smtClean="0"/>
              <a:t> </a:t>
            </a:r>
            <a:r>
              <a:rPr lang="de-AT" altLang="de-DE" sz="1600" b="1" i="1" dirty="0"/>
              <a:t>CONTROLLING/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600" b="1" i="1" dirty="0" err="1"/>
              <a:t>Balanced</a:t>
            </a:r>
            <a:r>
              <a:rPr lang="de-AT" altLang="de-DE" sz="1600" b="1" i="1" dirty="0"/>
              <a:t> Controlling</a:t>
            </a:r>
          </a:p>
        </p:txBody>
      </p:sp>
    </p:spTree>
    <p:extLst>
      <p:ext uri="{BB962C8B-B14F-4D97-AF65-F5344CB8AC3E}">
        <p14:creationId xmlns:p14="http://schemas.microsoft.com/office/powerpoint/2010/main" val="37968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31992"/>
            <a:ext cx="8229600" cy="694078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Process</a:t>
            </a:r>
            <a:r>
              <a:rPr lang="de-AT" b="1" dirty="0" smtClean="0"/>
              <a:t>-Chart: Organisation „X“:</a:t>
            </a:r>
            <a:endParaRPr lang="de-AT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905901" y="6356350"/>
            <a:ext cx="2133600" cy="365125"/>
          </a:xfrm>
        </p:spPr>
        <p:txBody>
          <a:bodyPr/>
          <a:lstStyle/>
          <a:p>
            <a:fld id="{F49AAF80-66FE-48A4-8670-0DA81DF2DA66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1324301" y="1340768"/>
            <a:ext cx="7200800" cy="18722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1324301" y="3270867"/>
            <a:ext cx="720080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1324301" y="4941168"/>
            <a:ext cx="7200800" cy="16561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 rot="16200000">
            <a:off x="178280" y="3703785"/>
            <a:ext cx="151216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b="1" dirty="0" smtClean="0"/>
              <a:t>Core-</a:t>
            </a:r>
          </a:p>
          <a:p>
            <a:pPr algn="ctr"/>
            <a:r>
              <a:rPr lang="de-AT" b="1" dirty="0" err="1" smtClean="0"/>
              <a:t>processes</a:t>
            </a:r>
            <a:endParaRPr lang="de-AT" b="1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106271" y="5446095"/>
            <a:ext cx="1656185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b="1" dirty="0" smtClean="0"/>
              <a:t>Support-</a:t>
            </a:r>
            <a:r>
              <a:rPr lang="de-AT" b="1" dirty="0" err="1" smtClean="0"/>
              <a:t>processes</a:t>
            </a:r>
            <a:endParaRPr lang="de-AT" b="1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33030" y="2087499"/>
            <a:ext cx="1862795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 smtClean="0"/>
              <a:t>Mgmt</a:t>
            </a:r>
            <a:r>
              <a:rPr lang="de-AT" b="1" dirty="0" smtClean="0"/>
              <a:t>.-prozesse</a:t>
            </a:r>
            <a:endParaRPr lang="de-AT" b="1" dirty="0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633266" y="2548841"/>
            <a:ext cx="93139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 smtClean="0"/>
              <a:t>Contr.Pr</a:t>
            </a:r>
            <a:r>
              <a:rPr lang="de-AT" b="1" dirty="0" smtClean="0"/>
              <a:t>.</a:t>
            </a:r>
            <a:endParaRPr lang="de-AT" b="1" dirty="0"/>
          </a:p>
        </p:txBody>
      </p:sp>
      <p:sp>
        <p:nvSpPr>
          <p:cNvPr id="13" name="Textfeld 12"/>
          <p:cNvSpPr txBox="1"/>
          <p:nvPr/>
        </p:nvSpPr>
        <p:spPr>
          <a:xfrm rot="16200000">
            <a:off x="628910" y="1630075"/>
            <a:ext cx="93139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 smtClean="0"/>
              <a:t>Lead.Pr</a:t>
            </a:r>
            <a:r>
              <a:rPr lang="de-AT" b="1" dirty="0" smtClean="0"/>
              <a:t>.</a:t>
            </a:r>
            <a:endParaRPr lang="de-AT" b="1" dirty="0"/>
          </a:p>
        </p:txBody>
      </p:sp>
      <p:cxnSp>
        <p:nvCxnSpPr>
          <p:cNvPr id="15" name="Gerade Verbindung 14"/>
          <p:cNvCxnSpPr>
            <a:stCxn id="5" idx="1"/>
            <a:endCxn id="5" idx="3"/>
          </p:cNvCxnSpPr>
          <p:nvPr/>
        </p:nvCxnSpPr>
        <p:spPr>
          <a:xfrm>
            <a:off x="1324301" y="2276872"/>
            <a:ext cx="720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1612333" y="3717032"/>
            <a:ext cx="547260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1764733" y="4091503"/>
            <a:ext cx="547260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1917133" y="4452911"/>
            <a:ext cx="547260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7516989" y="3717032"/>
            <a:ext cx="72008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AT" sz="3600" b="1" dirty="0" smtClean="0">
                <a:solidFill>
                  <a:srgbClr val="FFFF00"/>
                </a:solidFill>
              </a:rPr>
              <a:t>PL</a:t>
            </a:r>
            <a:endParaRPr lang="de-AT" sz="3600" b="1" dirty="0">
              <a:solidFill>
                <a:srgbClr val="FFFF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088488" y="142956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 smtClean="0"/>
              <a:t>Strat.Plg</a:t>
            </a:r>
            <a:r>
              <a:rPr lang="de-AT" sz="1400" b="1" dirty="0" smtClean="0"/>
              <a:t>.</a:t>
            </a:r>
            <a:endParaRPr lang="de-AT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7115350" y="1906164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WM</a:t>
            </a:r>
            <a:endParaRPr lang="de-AT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5704371" y="1910070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RM</a:t>
            </a:r>
            <a:endParaRPr lang="de-AT" sz="1400" b="1" dirty="0"/>
          </a:p>
        </p:txBody>
      </p:sp>
      <p:sp>
        <p:nvSpPr>
          <p:cNvPr id="30" name="Textfeld 29"/>
          <p:cNvSpPr txBox="1"/>
          <p:nvPr/>
        </p:nvSpPr>
        <p:spPr>
          <a:xfrm>
            <a:off x="4293135" y="1895472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Controlling</a:t>
            </a:r>
            <a:endParaRPr lang="de-AT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2876922" y="1891272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QM</a:t>
            </a:r>
            <a:endParaRPr lang="de-AT" b="1" dirty="0"/>
          </a:p>
        </p:txBody>
      </p:sp>
      <p:sp>
        <p:nvSpPr>
          <p:cNvPr id="32" name="Textfeld 31"/>
          <p:cNvSpPr txBox="1"/>
          <p:nvPr/>
        </p:nvSpPr>
        <p:spPr>
          <a:xfrm>
            <a:off x="1461947" y="1894267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O</a:t>
            </a:r>
            <a:r>
              <a:rPr lang="de-AT" sz="1400" b="1" dirty="0" smtClean="0"/>
              <a:t>per.-</a:t>
            </a:r>
            <a:r>
              <a:rPr lang="de-AT" sz="1400" b="1" dirty="0" err="1" smtClean="0"/>
              <a:t>Plg</a:t>
            </a:r>
            <a:r>
              <a:rPr lang="de-AT" sz="1400" b="1" dirty="0" smtClean="0"/>
              <a:t>.</a:t>
            </a:r>
            <a:endParaRPr lang="de-AT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7071805" y="5337377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PRODUCTION</a:t>
            </a:r>
            <a:endParaRPr lang="de-AT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5660826" y="5341283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LAW</a:t>
            </a:r>
            <a:endParaRPr lang="de-AT" sz="1400" b="1" dirty="0"/>
          </a:p>
        </p:txBody>
      </p:sp>
      <p:sp>
        <p:nvSpPr>
          <p:cNvPr id="37" name="Textfeld 36"/>
          <p:cNvSpPr txBox="1"/>
          <p:nvPr/>
        </p:nvSpPr>
        <p:spPr>
          <a:xfrm>
            <a:off x="4249590" y="532668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SALES</a:t>
            </a:r>
            <a:endParaRPr lang="de-AT" b="1" dirty="0"/>
          </a:p>
        </p:txBody>
      </p:sp>
      <p:sp>
        <p:nvSpPr>
          <p:cNvPr id="38" name="Textfeld 37"/>
          <p:cNvSpPr txBox="1"/>
          <p:nvPr/>
        </p:nvSpPr>
        <p:spPr>
          <a:xfrm>
            <a:off x="2833377" y="532248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LOGISTIC</a:t>
            </a:r>
            <a:endParaRPr lang="de-AT" b="1" dirty="0"/>
          </a:p>
        </p:txBody>
      </p:sp>
      <p:sp>
        <p:nvSpPr>
          <p:cNvPr id="39" name="Textfeld 38"/>
          <p:cNvSpPr txBox="1"/>
          <p:nvPr/>
        </p:nvSpPr>
        <p:spPr>
          <a:xfrm>
            <a:off x="1418402" y="5325480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Accounting</a:t>
            </a:r>
            <a:endParaRPr lang="de-AT" b="1" dirty="0"/>
          </a:p>
        </p:txBody>
      </p:sp>
      <p:sp>
        <p:nvSpPr>
          <p:cNvPr id="41" name="Textfeld 40"/>
          <p:cNvSpPr txBox="1"/>
          <p:nvPr/>
        </p:nvSpPr>
        <p:spPr>
          <a:xfrm>
            <a:off x="5656470" y="5754943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e</a:t>
            </a:r>
            <a:r>
              <a:rPr lang="de-AT" sz="1400" b="1" dirty="0" smtClean="0"/>
              <a:t>tc.</a:t>
            </a:r>
            <a:endParaRPr lang="de-AT" sz="1400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4245234" y="574034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PR</a:t>
            </a:r>
            <a:endParaRPr lang="de-AT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2829021" y="5736145"/>
            <a:ext cx="1340270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HRM</a:t>
            </a:r>
            <a:endParaRPr lang="de-AT" b="1" dirty="0"/>
          </a:p>
        </p:txBody>
      </p:sp>
      <p:sp>
        <p:nvSpPr>
          <p:cNvPr id="44" name="Textfeld 43"/>
          <p:cNvSpPr txBox="1"/>
          <p:nvPr/>
        </p:nvSpPr>
        <p:spPr>
          <a:xfrm>
            <a:off x="1414046" y="5739140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R &amp; D</a:t>
            </a:r>
            <a:endParaRPr lang="de-AT" b="1" dirty="0"/>
          </a:p>
        </p:txBody>
      </p:sp>
      <p:sp>
        <p:nvSpPr>
          <p:cNvPr id="45" name="Textfeld 44"/>
          <p:cNvSpPr txBox="1"/>
          <p:nvPr/>
        </p:nvSpPr>
        <p:spPr>
          <a:xfrm>
            <a:off x="2839712" y="2579753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Orders</a:t>
            </a:r>
            <a:endParaRPr lang="de-AT" b="1" dirty="0"/>
          </a:p>
        </p:txBody>
      </p:sp>
      <p:sp>
        <p:nvSpPr>
          <p:cNvPr id="46" name="Textfeld 45"/>
          <p:cNvSpPr txBox="1"/>
          <p:nvPr/>
        </p:nvSpPr>
        <p:spPr>
          <a:xfrm>
            <a:off x="5704371" y="2484082"/>
            <a:ext cx="134027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Knowledge </a:t>
            </a:r>
            <a:r>
              <a:rPr lang="de-AT" sz="1400" b="1" dirty="0" err="1" smtClean="0"/>
              <a:t>Logistics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39953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08D7AF0-6CD8-4584-9CBA-70B77A93848C}" type="slidenum">
              <a:rPr lang="de-DE" altLang="de-DE" sz="1400" smtClean="0">
                <a:latin typeface="Times New Roman" pitchFamily="18" charset="0"/>
              </a:rPr>
              <a:pPr eaLnBrk="1" hangingPunct="1"/>
              <a:t>14</a:t>
            </a:fld>
            <a:endParaRPr lang="de-DE" altLang="de-DE" sz="1400" smtClean="0">
              <a:latin typeface="Times New Roman" pitchFamily="18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2484438" y="2986088"/>
            <a:ext cx="4294187" cy="1370012"/>
          </a:xfrm>
          <a:prstGeom prst="round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KNOWLEDGE/RISK-PRODUCT Relation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(FC, SC, HC, RC)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00038" y="1417638"/>
            <a:ext cx="3170237" cy="1443037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16391" name="Textfeld 14"/>
          <p:cNvSpPr txBox="1">
            <a:spLocks noChangeArrowheads="1"/>
          </p:cNvSpPr>
          <p:nvPr/>
        </p:nvSpPr>
        <p:spPr bwMode="auto">
          <a:xfrm>
            <a:off x="650875" y="1635125"/>
            <a:ext cx="2473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SCENARIO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Development</a:t>
            </a:r>
          </a:p>
        </p:txBody>
      </p:sp>
      <p:sp>
        <p:nvSpPr>
          <p:cNvPr id="10" name="Ellipse 9"/>
          <p:cNvSpPr/>
          <p:nvPr/>
        </p:nvSpPr>
        <p:spPr>
          <a:xfrm>
            <a:off x="2698750" y="4475163"/>
            <a:ext cx="3817938" cy="14763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937250" y="1377950"/>
            <a:ext cx="2847975" cy="14224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Pfeil nach links 11"/>
          <p:cNvSpPr/>
          <p:nvPr/>
        </p:nvSpPr>
        <p:spPr>
          <a:xfrm>
            <a:off x="3779838" y="1938338"/>
            <a:ext cx="1944687" cy="392112"/>
          </a:xfrm>
          <a:prstGeom prst="lef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hteckiger Pfeil 12"/>
          <p:cNvSpPr/>
          <p:nvPr/>
        </p:nvSpPr>
        <p:spPr>
          <a:xfrm rot="16200000">
            <a:off x="6770691" y="3464654"/>
            <a:ext cx="1611760" cy="1599529"/>
          </a:xfrm>
          <a:prstGeom prst="bentArrow">
            <a:avLst>
              <a:gd name="adj1" fmla="val 19956"/>
              <a:gd name="adj2" fmla="val 22478"/>
              <a:gd name="adj3" fmla="val 20797"/>
              <a:gd name="adj4" fmla="val 42909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539973" lon="10799999" rev="10799999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6" name="Textfeld 16"/>
          <p:cNvSpPr txBox="1">
            <a:spLocks noChangeArrowheads="1"/>
          </p:cNvSpPr>
          <p:nvPr/>
        </p:nvSpPr>
        <p:spPr bwMode="auto">
          <a:xfrm>
            <a:off x="6145213" y="1660525"/>
            <a:ext cx="2559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MONITORING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(Controlling)</a:t>
            </a:r>
          </a:p>
        </p:txBody>
      </p:sp>
      <p:sp>
        <p:nvSpPr>
          <p:cNvPr id="16397" name="Text Box 11"/>
          <p:cNvSpPr txBox="1">
            <a:spLocks noChangeArrowheads="1"/>
          </p:cNvSpPr>
          <p:nvPr/>
        </p:nvSpPr>
        <p:spPr bwMode="auto">
          <a:xfrm>
            <a:off x="3114675" y="4906963"/>
            <a:ext cx="336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ORGANISATIONAL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OPERATION</a:t>
            </a:r>
            <a:endParaRPr lang="de-DE" altLang="de-DE"/>
          </a:p>
        </p:txBody>
      </p:sp>
      <p:pic>
        <p:nvPicPr>
          <p:cNvPr id="16398" name="Rechteckiger Pfeil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3394075"/>
            <a:ext cx="14398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0" y="6990"/>
            <a:ext cx="9144000" cy="8382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en-GB" kern="0" dirty="0" smtClean="0"/>
              <a:t>General Process-Logic of an Organisation</a:t>
            </a:r>
            <a:r>
              <a:rPr lang="en-US" kern="0" dirty="0" smtClean="0"/>
              <a:t> </a:t>
            </a:r>
            <a:endParaRPr lang="de-AT" kern="0" dirty="0"/>
          </a:p>
        </p:txBody>
      </p:sp>
      <p:sp>
        <p:nvSpPr>
          <p:cNvPr id="16401" name="Textfeld 5"/>
          <p:cNvSpPr txBox="1">
            <a:spLocks noChangeArrowheads="1"/>
          </p:cNvSpPr>
          <p:nvPr/>
        </p:nvSpPr>
        <p:spPr bwMode="auto">
          <a:xfrm>
            <a:off x="7131494" y="6238191"/>
            <a:ext cx="334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/>
              <a:t>Source: Goellner </a:t>
            </a:r>
          </a:p>
        </p:txBody>
      </p:sp>
    </p:spTree>
    <p:extLst>
      <p:ext uri="{BB962C8B-B14F-4D97-AF65-F5344CB8AC3E}">
        <p14:creationId xmlns:p14="http://schemas.microsoft.com/office/powerpoint/2010/main" val="42541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416918" y="279573"/>
            <a:ext cx="8280400" cy="1143001"/>
          </a:xfrm>
        </p:spPr>
        <p:txBody>
          <a:bodyPr>
            <a:normAutofit fontScale="90000"/>
          </a:bodyPr>
          <a:lstStyle/>
          <a:p>
            <a:r>
              <a:rPr lang="de-AT" altLang="de-DE" b="1" dirty="0" smtClean="0"/>
              <a:t>Network Analysis </a:t>
            </a:r>
            <a:r>
              <a:rPr lang="de-AT" altLang="de-DE" b="1" dirty="0" err="1" smtClean="0"/>
              <a:t>of</a:t>
            </a:r>
            <a:r>
              <a:rPr lang="de-AT" altLang="de-DE" b="1" dirty="0" smtClean="0"/>
              <a:t> Banking &amp; </a:t>
            </a:r>
            <a:r>
              <a:rPr lang="de-AT" altLang="de-DE" b="1" dirty="0" err="1" smtClean="0"/>
              <a:t>Finance</a:t>
            </a:r>
            <a:r>
              <a:rPr lang="de-AT" altLang="de-DE" b="1" dirty="0" smtClean="0"/>
              <a:t> </a:t>
            </a:r>
            <a:r>
              <a:rPr lang="de-AT" altLang="de-DE" b="1" dirty="0" err="1" smtClean="0"/>
              <a:t>Organisations</a:t>
            </a:r>
            <a:endParaRPr lang="de-AT" altLang="de-DE" dirty="0" smtClean="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1409234"/>
            <a:ext cx="3744912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091859"/>
            <a:ext cx="4471987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79147"/>
            <a:ext cx="11144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5752634"/>
            <a:ext cx="13620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4808072"/>
            <a:ext cx="126841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317159"/>
            <a:ext cx="2647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5995522"/>
            <a:ext cx="1316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feld 2"/>
          <p:cNvSpPr txBox="1">
            <a:spLocks noChangeArrowheads="1"/>
          </p:cNvSpPr>
          <p:nvPr/>
        </p:nvSpPr>
        <p:spPr bwMode="auto">
          <a:xfrm>
            <a:off x="7580313" y="5954247"/>
            <a:ext cx="93503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AT" altLang="de-DE" sz="1200" b="1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09830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Practical</a:t>
            </a:r>
            <a:r>
              <a:rPr lang="de-AT" b="1" dirty="0" smtClean="0"/>
              <a:t> </a:t>
            </a:r>
            <a:r>
              <a:rPr lang="de-AT" b="1" dirty="0" err="1" smtClean="0"/>
              <a:t>example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2276872"/>
            <a:ext cx="7560956" cy="4032448"/>
          </a:xfrm>
        </p:spPr>
        <p:txBody>
          <a:bodyPr>
            <a:normAutofit lnSpcReduction="10000"/>
          </a:bodyPr>
          <a:lstStyle/>
          <a:p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profiling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580" indent="0">
              <a:buNone/>
            </a:pPr>
            <a:endParaRPr lang="de-A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ocial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289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628800"/>
            <a:ext cx="7560956" cy="4872512"/>
          </a:xfrm>
        </p:spPr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r>
              <a:rPr lang="de-AT" b="1" dirty="0" err="1"/>
              <a:t>f</a:t>
            </a:r>
            <a:r>
              <a:rPr lang="de-AT" b="1" dirty="0" err="1" smtClean="0"/>
              <a:t>or</a:t>
            </a:r>
            <a:r>
              <a:rPr lang="de-AT" b="1" dirty="0" smtClean="0"/>
              <a:t> </a:t>
            </a:r>
            <a:r>
              <a:rPr lang="de-AT" b="1" dirty="0" err="1" smtClean="0"/>
              <a:t>instance</a:t>
            </a:r>
            <a:r>
              <a:rPr lang="de-AT" b="1" dirty="0" smtClean="0"/>
              <a:t>:</a:t>
            </a:r>
            <a:endParaRPr lang="de-AT" b="1" dirty="0"/>
          </a:p>
          <a:p>
            <a:pPr lvl="0"/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. Eduard E.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Lawler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III, USA,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Development: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Human-Capital-Measurement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1970-1980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enterprises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 shareholder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AT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. David P. Norton, USA,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Balanced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Scorcard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Intangible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Assets, </a:t>
            </a:r>
            <a:endParaRPr lang="de-AT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„Humanvermögensrechnung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von Dr. Herbert Schmidt im Jahr 1974 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de-DE" sz="33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Flamholt´s</a:t>
            </a:r>
            <a:r>
              <a:rPr lang="de-DE" sz="3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300" b="1" i="1" dirty="0">
                <a:latin typeface="Arial" panose="020B0604020202020204" pitchFamily="34" charset="0"/>
                <a:cs typeface="Arial" panose="020B0604020202020204" pitchFamily="34" charset="0"/>
              </a:rPr>
              <a:t>Buch: Human </a:t>
            </a:r>
            <a:r>
              <a:rPr lang="de-DE" sz="3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de-DE" sz="3300" b="1" i="1" dirty="0">
                <a:latin typeface="Arial" panose="020B0604020202020204" pitchFamily="34" charset="0"/>
                <a:cs typeface="Arial" panose="020B0604020202020204" pitchFamily="34" charset="0"/>
              </a:rPr>
              <a:t> Accounting,  </a:t>
            </a:r>
            <a:r>
              <a:rPr lang="de-DE" sz="33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de-DE" sz="3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1974, </a:t>
            </a:r>
          </a:p>
          <a:p>
            <a:pPr lvl="0"/>
            <a:r>
              <a:rPr lang="en-GB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of Human </a:t>
            </a:r>
            <a:r>
              <a:rPr lang="en-GB" sz="3300" b="1" dirty="0">
                <a:latin typeface="Arial" panose="020B0604020202020204" pitchFamily="34" charset="0"/>
                <a:cs typeface="Arial" panose="020B0604020202020204" pitchFamily="34" charset="0"/>
              </a:rPr>
              <a:t>Resource Accounting (HRA) </a:t>
            </a:r>
            <a:r>
              <a:rPr lang="en-GB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Barry </a:t>
            </a:r>
            <a:r>
              <a:rPr lang="en-GB" sz="3300" b="1" dirty="0">
                <a:latin typeface="Arial" panose="020B0604020202020204" pitchFamily="34" charset="0"/>
                <a:cs typeface="Arial" panose="020B0604020202020204" pitchFamily="34" charset="0"/>
              </a:rPr>
              <a:t>Corporation, USA,1972,</a:t>
            </a:r>
            <a:endParaRPr lang="de-AT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HC-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SKANDIA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Skandia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avigator)</a:t>
            </a:r>
            <a:endParaRPr lang="de-AT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HYPO-BANK,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Germany, Realisation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Human-Capital-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-Value-Index 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(EVI) 1990, </a:t>
            </a:r>
            <a:endParaRPr lang="de-DE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Buck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Consultants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Mellon Financial: 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EVi-Expected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EVi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represents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a individual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partitional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profit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Capital Report (Wissensbilanz)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Austrian Research Centers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ARC (2003)</a:t>
            </a:r>
          </a:p>
          <a:p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Capital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Report-Act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(Wissensbilanz)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Austrian </a:t>
            </a:r>
            <a:r>
              <a:rPr lang="de-AT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de-AT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lang="de-AT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(2004)</a:t>
            </a:r>
            <a:endParaRPr lang="de-AT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de-AT" b="1" dirty="0" smtClean="0"/>
              <a:t>Human Capital - </a:t>
            </a:r>
            <a:r>
              <a:rPr lang="de-AT" b="1" dirty="0" err="1" smtClean="0"/>
              <a:t>Ideas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Scandia</a:t>
            </a:r>
            <a:r>
              <a:rPr lang="de-AT" b="1" dirty="0" smtClean="0"/>
              <a:t> Navigator: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026" name="Picture 2" descr="skan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818947" cy="426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8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043492" y="1668548"/>
            <a:ext cx="6777317" cy="4568764"/>
          </a:xfrm>
        </p:spPr>
        <p:txBody>
          <a:bodyPr>
            <a:normAutofit lnSpcReduction="10000"/>
          </a:bodyPr>
          <a:lstStyle/>
          <a:p>
            <a:r>
              <a:rPr lang="de-AT" b="1" dirty="0" smtClean="0"/>
              <a:t>Input Models: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HC </a:t>
            </a:r>
            <a:r>
              <a:rPr lang="de-DE" dirty="0"/>
              <a:t>= </a:t>
            </a:r>
            <a:r>
              <a:rPr lang="de-DE" dirty="0" smtClean="0"/>
              <a:t>in </a:t>
            </a:r>
            <a:r>
              <a:rPr lang="de-DE" dirty="0" err="1" smtClean="0"/>
              <a:t>employee</a:t>
            </a:r>
            <a:r>
              <a:rPr lang="de-DE" dirty="0" smtClean="0"/>
              <a:t> </a:t>
            </a:r>
            <a:r>
              <a:rPr lang="de-DE" dirty="0" err="1" smtClean="0"/>
              <a:t>invested</a:t>
            </a:r>
            <a:r>
              <a:rPr lang="de-DE" dirty="0" smtClean="0"/>
              <a:t> </a:t>
            </a:r>
            <a:r>
              <a:rPr lang="de-DE" dirty="0" err="1" smtClean="0"/>
              <a:t>sum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money</a:t>
            </a:r>
            <a:endParaRPr lang="de-DE" dirty="0" smtClean="0"/>
          </a:p>
          <a:p>
            <a:pPr marL="342900" lvl="1"/>
            <a:r>
              <a:rPr lang="de-DE" sz="2400" b="1" dirty="0"/>
              <a:t>Output </a:t>
            </a:r>
            <a:r>
              <a:rPr lang="de-DE" sz="2400" b="1" dirty="0" smtClean="0"/>
              <a:t>Models</a:t>
            </a:r>
            <a:r>
              <a:rPr lang="de-DE" sz="2400" dirty="0" smtClean="0"/>
              <a:t>: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smtClean="0"/>
              <a:t>HC </a:t>
            </a:r>
            <a:r>
              <a:rPr lang="de-DE" sz="2400" dirty="0"/>
              <a:t>=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employee</a:t>
            </a:r>
            <a:r>
              <a:rPr lang="de-DE" sz="2400" dirty="0" smtClean="0"/>
              <a:t> </a:t>
            </a:r>
            <a:r>
              <a:rPr lang="de-DE" sz="2400" dirty="0" err="1" smtClean="0"/>
              <a:t>earned</a:t>
            </a:r>
            <a:r>
              <a:rPr lang="de-DE" sz="2400" dirty="0" smtClean="0"/>
              <a:t> </a:t>
            </a:r>
            <a:r>
              <a:rPr lang="de-DE" sz="2400" dirty="0" err="1" smtClean="0"/>
              <a:t>profits</a:t>
            </a:r>
            <a:endParaRPr lang="de-AT" sz="2800" dirty="0"/>
          </a:p>
          <a:p>
            <a:pPr marL="342900" lvl="1"/>
            <a:r>
              <a:rPr lang="de-DE" sz="2400" b="1" dirty="0" err="1" smtClean="0"/>
              <a:t>Comparison</a:t>
            </a:r>
            <a:r>
              <a:rPr lang="de-DE" sz="2400" b="1" dirty="0" smtClean="0"/>
              <a:t> Value Models</a:t>
            </a:r>
            <a:r>
              <a:rPr lang="de-DE" sz="2400" dirty="0" smtClean="0"/>
              <a:t>: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smtClean="0"/>
              <a:t>HC </a:t>
            </a:r>
            <a:r>
              <a:rPr lang="de-DE" sz="2400" dirty="0"/>
              <a:t>= </a:t>
            </a:r>
            <a:r>
              <a:rPr lang="de-DE" sz="2400" dirty="0" err="1" smtClean="0"/>
              <a:t>difference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at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employment</a:t>
            </a:r>
            <a:r>
              <a:rPr lang="de-DE" sz="2400" dirty="0" smtClean="0"/>
              <a:t> </a:t>
            </a:r>
            <a:r>
              <a:rPr lang="de-DE" sz="2400" dirty="0" err="1" smtClean="0"/>
              <a:t>market</a:t>
            </a:r>
            <a:r>
              <a:rPr lang="de-DE" sz="2400" dirty="0" smtClean="0"/>
              <a:t> </a:t>
            </a:r>
            <a:r>
              <a:rPr lang="de-DE" sz="2400" dirty="0" err="1" smtClean="0"/>
              <a:t>potentially</a:t>
            </a:r>
            <a:r>
              <a:rPr lang="de-DE" sz="2400" dirty="0" smtClean="0"/>
              <a:t> </a:t>
            </a:r>
            <a:r>
              <a:rPr lang="de-DE" sz="2400" dirty="0" err="1" smtClean="0"/>
              <a:t>achievable</a:t>
            </a:r>
            <a:r>
              <a:rPr lang="de-DE" sz="2400" dirty="0" smtClean="0"/>
              <a:t> </a:t>
            </a:r>
            <a:r>
              <a:rPr lang="de-DE" sz="2400" dirty="0" err="1" smtClean="0"/>
              <a:t>value</a:t>
            </a:r>
            <a:r>
              <a:rPr lang="de-DE" sz="2400" dirty="0" smtClean="0"/>
              <a:t> </a:t>
            </a:r>
            <a:r>
              <a:rPr lang="de-DE" sz="2400" dirty="0" err="1"/>
              <a:t>a</a:t>
            </a:r>
            <a:r>
              <a:rPr lang="de-DE" sz="2400" dirty="0" err="1" smtClean="0"/>
              <a:t>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transacted</a:t>
            </a:r>
            <a:r>
              <a:rPr lang="de-DE" sz="2400" dirty="0" smtClean="0"/>
              <a:t> </a:t>
            </a:r>
            <a:r>
              <a:rPr lang="de-DE" sz="2400" dirty="0" err="1" smtClean="0"/>
              <a:t>investments</a:t>
            </a:r>
            <a:endParaRPr lang="de-AT" sz="2800" dirty="0"/>
          </a:p>
          <a:p>
            <a:pPr marL="342900" lvl="2" indent="-274320"/>
            <a:r>
              <a:rPr lang="de-DE" b="1" dirty="0" err="1" smtClean="0"/>
              <a:t>Indicator</a:t>
            </a:r>
            <a:r>
              <a:rPr lang="de-DE" b="1" dirty="0" smtClean="0"/>
              <a:t> Models:</a:t>
            </a:r>
          </a:p>
          <a:p>
            <a:pPr lvl="1"/>
            <a:r>
              <a:rPr lang="de-DE" dirty="0" err="1"/>
              <a:t>o</a:t>
            </a:r>
            <a:r>
              <a:rPr lang="de-DE" dirty="0" err="1" smtClean="0"/>
              <a:t>ften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listings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indices</a:t>
            </a:r>
            <a:endParaRPr lang="de-AT" sz="2600" dirty="0"/>
          </a:p>
          <a:p>
            <a:pPr lvl="1"/>
            <a:r>
              <a:rPr lang="de-DE" dirty="0" err="1" smtClean="0"/>
              <a:t>mostly</a:t>
            </a:r>
            <a:r>
              <a:rPr lang="de-DE" dirty="0" smtClean="0"/>
              <a:t> </a:t>
            </a:r>
            <a:r>
              <a:rPr lang="de-AT" dirty="0" err="1" smtClean="0"/>
              <a:t>approximations</a:t>
            </a:r>
            <a:endParaRPr lang="de-AT" sz="2600" dirty="0"/>
          </a:p>
          <a:p>
            <a:pPr marL="342900" lvl="2" indent="-274320"/>
            <a:endParaRPr lang="de-AT" sz="2400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1043490" y="820183"/>
            <a:ext cx="7024744" cy="661250"/>
          </a:xfrm>
        </p:spPr>
        <p:txBody>
          <a:bodyPr>
            <a:normAutofit fontScale="90000"/>
          </a:bodyPr>
          <a:lstStyle/>
          <a:p>
            <a:r>
              <a:rPr lang="de-AT" b="1" dirty="0" smtClean="0"/>
              <a:t>Human Capital - Models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072" y="908720"/>
            <a:ext cx="8604448" cy="648072"/>
          </a:xfrm>
        </p:spPr>
        <p:txBody>
          <a:bodyPr>
            <a:normAutofit fontScale="90000"/>
          </a:bodyPr>
          <a:lstStyle/>
          <a:p>
            <a:r>
              <a:rPr lang="de-AT" b="1" dirty="0" smtClean="0"/>
              <a:t>Relevant CONTENT </a:t>
            </a:r>
            <a:r>
              <a:rPr lang="de-AT" b="1" dirty="0" err="1" smtClean="0"/>
              <a:t>of</a:t>
            </a:r>
            <a:r>
              <a:rPr lang="de-AT" b="1" dirty="0" smtClean="0"/>
              <a:t> HRM &amp; </a:t>
            </a:r>
            <a:r>
              <a:rPr lang="de-AT" b="1" dirty="0" err="1" smtClean="0"/>
              <a:t>OrgDev</a:t>
            </a:r>
            <a:r>
              <a:rPr lang="de-AT" b="1" dirty="0" smtClean="0"/>
              <a:t>: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662208"/>
            <a:ext cx="7560956" cy="4824536"/>
          </a:xfrm>
        </p:spPr>
        <p:txBody>
          <a:bodyPr>
            <a:normAutofit fontScale="85000"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problems should have been solved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Human Resource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in further consequence in economy and society?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 between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individual capabilities and skills for strategic and operational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Relevance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Knowledge Management for Human Capital Leadership?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Models and methods for skill analysis and development (input, output and comparison models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methods 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special focus on assessment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practical example for the application of the assessment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method in context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HRM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HRM, Knowledge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Risk Management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development, controlling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</a:t>
            </a:r>
            <a:r>
              <a:rPr lang="de-AT" b="1" dirty="0" err="1" smtClean="0"/>
              <a:t>cheme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HC-models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00808"/>
            <a:ext cx="7560956" cy="46085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de-AT" b="1" dirty="0"/>
              <a:t>Input Models: </a:t>
            </a:r>
            <a:endParaRPr lang="de-AT" b="1" dirty="0" smtClean="0"/>
          </a:p>
          <a:p>
            <a:pPr lvl="1"/>
            <a:r>
              <a:rPr lang="en-GB" dirty="0" err="1" smtClean="0"/>
              <a:t>HumanAssetWorth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Mayos</a:t>
            </a:r>
            <a:r>
              <a:rPr lang="en-GB" dirty="0" smtClean="0"/>
              <a:t> </a:t>
            </a:r>
            <a:r>
              <a:rPr lang="en-GB" dirty="0"/>
              <a:t>2001)</a:t>
            </a:r>
            <a:endParaRPr lang="de-AT" dirty="0"/>
          </a:p>
          <a:p>
            <a:pPr lvl="1"/>
            <a:r>
              <a:rPr lang="en-GB" dirty="0"/>
              <a:t>Value Added Intellectual Coefficient 	(Public 1998/2000)</a:t>
            </a:r>
            <a:endParaRPr lang="de-AT" dirty="0"/>
          </a:p>
          <a:p>
            <a:pPr marL="342900" lvl="1"/>
            <a:r>
              <a:rPr lang="de-DE" sz="2400" b="1" dirty="0" smtClean="0"/>
              <a:t>Output </a:t>
            </a:r>
            <a:r>
              <a:rPr lang="de-DE" sz="2400" b="1" dirty="0"/>
              <a:t>Models</a:t>
            </a:r>
            <a:r>
              <a:rPr lang="de-DE" sz="2400" dirty="0"/>
              <a:t>: </a:t>
            </a:r>
            <a:endParaRPr lang="de-DE" sz="2400" dirty="0" smtClean="0"/>
          </a:p>
          <a:p>
            <a:pPr lvl="1"/>
            <a:r>
              <a:rPr lang="en-GB" dirty="0"/>
              <a:t>Accounting for the Future </a:t>
            </a:r>
            <a:r>
              <a:rPr lang="en-GB" dirty="0" smtClean="0"/>
              <a:t>	(</a:t>
            </a:r>
            <a:r>
              <a:rPr lang="en-GB" dirty="0"/>
              <a:t>Nash 2003)</a:t>
            </a:r>
            <a:endParaRPr lang="de-AT" sz="2600" dirty="0"/>
          </a:p>
          <a:p>
            <a:pPr lvl="1"/>
            <a:r>
              <a:rPr lang="en-GB" dirty="0"/>
              <a:t>Calculated intangible Value </a:t>
            </a:r>
            <a:r>
              <a:rPr lang="en-GB" dirty="0" smtClean="0"/>
              <a:t>	(</a:t>
            </a:r>
            <a:r>
              <a:rPr lang="en-GB" dirty="0"/>
              <a:t>NCI Research, Stewart 1997)</a:t>
            </a:r>
            <a:endParaRPr lang="de-AT" sz="2600" dirty="0"/>
          </a:p>
          <a:p>
            <a:pPr lvl="1"/>
            <a:r>
              <a:rPr lang="en-GB" dirty="0"/>
              <a:t>Human Capital Pricing Model </a:t>
            </a:r>
            <a:r>
              <a:rPr lang="en-GB" dirty="0" smtClean="0"/>
              <a:t>	(</a:t>
            </a:r>
            <a:r>
              <a:rPr lang="en-GB" dirty="0"/>
              <a:t>Bender/</a:t>
            </a:r>
            <a:r>
              <a:rPr lang="en-GB" dirty="0" err="1"/>
              <a:t>Röhling</a:t>
            </a:r>
            <a:r>
              <a:rPr lang="en-GB" dirty="0"/>
              <a:t> 2001)</a:t>
            </a:r>
            <a:endParaRPr lang="de-AT" sz="2600" dirty="0"/>
          </a:p>
          <a:p>
            <a:pPr lvl="1"/>
            <a:r>
              <a:rPr lang="en-GB" dirty="0"/>
              <a:t>ROI on Human Capital </a:t>
            </a:r>
            <a:r>
              <a:rPr lang="en-GB" dirty="0" smtClean="0"/>
              <a:t>		(</a:t>
            </a:r>
            <a:r>
              <a:rPr lang="en-GB" dirty="0" err="1" smtClean="0"/>
              <a:t>Fitzenz</a:t>
            </a:r>
            <a:r>
              <a:rPr lang="en-GB" dirty="0" smtClean="0"/>
              <a:t> </a:t>
            </a:r>
            <a:r>
              <a:rPr lang="en-GB" dirty="0"/>
              <a:t>200)</a:t>
            </a:r>
            <a:endParaRPr lang="de-AT" sz="2600" dirty="0"/>
          </a:p>
          <a:p>
            <a:pPr lvl="1"/>
            <a:r>
              <a:rPr lang="en-GB" dirty="0"/>
              <a:t>Knowledge Capital Scoreboard 		</a:t>
            </a:r>
            <a:r>
              <a:rPr lang="en-GB" dirty="0" smtClean="0"/>
              <a:t>						(</a:t>
            </a:r>
            <a:r>
              <a:rPr lang="en-GB" dirty="0"/>
              <a:t>Lev/</a:t>
            </a:r>
            <a:r>
              <a:rPr lang="en-GB" dirty="0" err="1"/>
              <a:t>Bothwell</a:t>
            </a:r>
            <a:r>
              <a:rPr lang="en-GB" dirty="0"/>
              <a:t> 2001)</a:t>
            </a:r>
            <a:endParaRPr lang="de-AT" sz="2600" dirty="0"/>
          </a:p>
          <a:p>
            <a:pPr lvl="1"/>
            <a:r>
              <a:rPr lang="en-GB" dirty="0" err="1"/>
              <a:t>EVi</a:t>
            </a:r>
            <a:r>
              <a:rPr lang="en-GB" dirty="0"/>
              <a:t> - (expected value of the individual)	(Buck Consultants)</a:t>
            </a:r>
            <a:endParaRPr lang="de-AT" sz="26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212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</a:t>
            </a:r>
            <a:r>
              <a:rPr lang="de-AT" b="1" dirty="0" err="1" smtClean="0"/>
              <a:t>cheme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HC-models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72816"/>
            <a:ext cx="7560956" cy="4896544"/>
          </a:xfrm>
        </p:spPr>
        <p:txBody>
          <a:bodyPr>
            <a:normAutofit fontScale="77500" lnSpcReduction="20000"/>
          </a:bodyPr>
          <a:lstStyle/>
          <a:p>
            <a:pPr marL="342900" lvl="1"/>
            <a:r>
              <a:rPr lang="de-DE" sz="2400" b="1" dirty="0" err="1" smtClean="0"/>
              <a:t>Comparison</a:t>
            </a:r>
            <a:r>
              <a:rPr lang="de-DE" sz="2400" b="1" dirty="0" smtClean="0"/>
              <a:t> </a:t>
            </a:r>
            <a:r>
              <a:rPr lang="de-DE" sz="2400" b="1" dirty="0"/>
              <a:t>Value Models</a:t>
            </a:r>
            <a:r>
              <a:rPr lang="de-DE" sz="2400" dirty="0"/>
              <a:t>: </a:t>
            </a:r>
            <a:endParaRPr lang="de-DE" sz="2400" dirty="0" smtClean="0"/>
          </a:p>
          <a:p>
            <a:pPr marL="68580" lvl="1" indent="0">
              <a:buNone/>
            </a:pPr>
            <a:endParaRPr lang="de-DE" sz="2400" dirty="0" smtClean="0"/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Excellence Modell (EFQM) 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European Foundation for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Quality 					Management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Brüssel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Human Resources Survey Report 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	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PriceWaterhouseCooper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2003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TRI*M Index 	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NFO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Infratest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Overall Human Capital Index 		(Watson Wyatt)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Ranking: Attractive Employer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(Hewitt 2001)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Value Creation Index 			(Cap Gemini Ernst &amp;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Young,  </a:t>
            </a:r>
          </a:p>
          <a:p>
            <a:pPr marL="365760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1997/2000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CIPD Framework 	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Scarborough/Chartered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Institute 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Personnel&amp;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Development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2003)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Intellectual Capital Ranking 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Edvinsson2000)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Capital Value 			(Human-Capital-Club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e.V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Munich, Ge, 2003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Intellectual Capital Audit 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Brooking 2000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</a:t>
            </a:r>
            <a:r>
              <a:rPr lang="de-AT" b="1" dirty="0" err="1" smtClean="0"/>
              <a:t>cheme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HC-models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00808"/>
            <a:ext cx="7560956" cy="4608512"/>
          </a:xfrm>
        </p:spPr>
        <p:txBody>
          <a:bodyPr>
            <a:normAutofit/>
          </a:bodyPr>
          <a:lstStyle/>
          <a:p>
            <a:pPr marL="553212" lvl="3" indent="-274320"/>
            <a:r>
              <a:rPr lang="de-DE" b="1" dirty="0" err="1" smtClean="0"/>
              <a:t>Indicator</a:t>
            </a:r>
            <a:r>
              <a:rPr lang="de-DE" b="1" dirty="0" smtClean="0"/>
              <a:t> </a:t>
            </a:r>
            <a:r>
              <a:rPr lang="de-DE" b="1" dirty="0"/>
              <a:t>Models</a:t>
            </a:r>
            <a:r>
              <a:rPr lang="de-DE" b="1" dirty="0" smtClean="0"/>
              <a:t>:</a:t>
            </a:r>
          </a:p>
          <a:p>
            <a:pPr marL="278892" lvl="3" indent="0">
              <a:buNone/>
            </a:pPr>
            <a:endParaRPr lang="de-DE" b="1" dirty="0"/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Intangible Assets Monitor 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Sveiby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1986/87)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Skandia Navigator 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Edvinsson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1991)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Intellectual Capital Navigator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Stewart 1995)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Human Resource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Scorecard 						(Becker/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Huselid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/Ulrich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2001)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Capital Indicator 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Mercer 2001)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Werttreiber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-Modell 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Wucknitz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2002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40080" lvl="2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(value driver-Model)</a:t>
            </a:r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714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</a:t>
            </a:r>
            <a:r>
              <a:rPr lang="de-AT" b="1" dirty="0" err="1" smtClean="0"/>
              <a:t>cheme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HC-models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00808"/>
            <a:ext cx="7560956" cy="4608512"/>
          </a:xfrm>
        </p:spPr>
        <p:txBody>
          <a:bodyPr>
            <a:normAutofit/>
          </a:bodyPr>
          <a:lstStyle/>
          <a:p>
            <a:pPr marL="553212" lvl="3" indent="-274320"/>
            <a:r>
              <a:rPr lang="de-DE" b="1" dirty="0"/>
              <a:t>Saarbrücker </a:t>
            </a:r>
            <a:r>
              <a:rPr lang="de-DE" b="1" dirty="0" smtClean="0"/>
              <a:t>Formel (</a:t>
            </a:r>
            <a:r>
              <a:rPr lang="de-DE" b="1" dirty="0" err="1" smtClean="0"/>
              <a:t>formula</a:t>
            </a:r>
            <a:r>
              <a:rPr lang="de-DE" b="1" dirty="0" smtClean="0"/>
              <a:t>):</a:t>
            </a:r>
          </a:p>
          <a:p>
            <a:pPr marL="278892" lvl="3" indent="0">
              <a:buNone/>
            </a:pPr>
            <a:endParaRPr lang="de-DE" b="1" dirty="0"/>
          </a:p>
          <a:p>
            <a:endParaRPr lang="de-A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689715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87624" y="4149080"/>
            <a:ext cx="14401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Value Basis</a:t>
            </a:r>
            <a:endParaRPr lang="de-AT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6372200" y="4241412"/>
            <a:ext cx="14401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Value Change</a:t>
            </a:r>
            <a:endParaRPr lang="de-AT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4667140" y="4149080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Value </a:t>
            </a:r>
            <a:r>
              <a:rPr lang="de-AT" sz="1200" dirty="0" err="1" smtClean="0"/>
              <a:t>Compensation</a:t>
            </a:r>
            <a:endParaRPr lang="de-AT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2819443" y="4176881"/>
            <a:ext cx="14401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Value Loss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7829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Practical</a:t>
            </a:r>
            <a:r>
              <a:rPr lang="de-AT" b="1" dirty="0" smtClean="0"/>
              <a:t> </a:t>
            </a:r>
            <a:r>
              <a:rPr lang="de-AT" b="1" dirty="0" err="1" smtClean="0"/>
              <a:t>example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2276872"/>
            <a:ext cx="7560956" cy="4032448"/>
          </a:xfrm>
        </p:spPr>
        <p:txBody>
          <a:bodyPr>
            <a:normAutofit lnSpcReduction="10000"/>
          </a:bodyPr>
          <a:lstStyle/>
          <a:p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profiling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580" indent="0">
              <a:buNone/>
            </a:pPr>
            <a:endParaRPr lang="de-A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ocial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5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4" y="282575"/>
            <a:ext cx="7344816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0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23850" y="-171450"/>
            <a:ext cx="8229600" cy="927100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Dr </a:t>
            </a:r>
            <a:r>
              <a:rPr lang="cs-CZ" altLang="en-US" sz="2800" smtClean="0"/>
              <a:t>Gerhard</a:t>
            </a:r>
            <a:r>
              <a:rPr lang="en-GB" altLang="en-US" sz="2800" smtClean="0"/>
              <a:t> Hanggi’s Model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670851"/>
            <a:ext cx="6048375" cy="6302375"/>
          </a:xfrm>
        </p:spPr>
      </p:pic>
    </p:spTree>
    <p:extLst>
      <p:ext uri="{BB962C8B-B14F-4D97-AF65-F5344CB8AC3E}">
        <p14:creationId xmlns:p14="http://schemas.microsoft.com/office/powerpoint/2010/main" val="3452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15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smtClean="0"/>
              <a:t>Individual skill profiling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850" y="1700213"/>
          <a:ext cx="8204200" cy="395214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659687"/>
                <a:gridCol w="1892147"/>
                <a:gridCol w="3652366"/>
              </a:tblGrid>
              <a:tr h="27266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Tasks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760" marR="8760" marT="8762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Skill profile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760" marR="8760" marT="8762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760" marR="8760" marT="8762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Task 1-Control production costs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Personal competences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load-bearing </a:t>
                      </a:r>
                      <a:r>
                        <a:rPr lang="en-GB" sz="1200" u="none" strike="noStrike" dirty="0" err="1">
                          <a:effectLst/>
                        </a:rPr>
                        <a:t>capacity,credibility,goal</a:t>
                      </a:r>
                      <a:r>
                        <a:rPr lang="en-GB" sz="1200" u="none" strike="noStrike" dirty="0">
                          <a:effectLst/>
                        </a:rPr>
                        <a:t> oriented</a:t>
                      </a:r>
                      <a:endParaRPr lang="en-GB" sz="12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Technique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critical thinker,conceptual skills,negoiation skills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Professional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strategy formulator,decion maker,problem solver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Social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conflict resolution ability,persuasive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Task 2-Processing customer orders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Personal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crediblity, assertiveness,goal oriented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Technique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negotiation skills, language skills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Professional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delegation capabilites, problem solver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Social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social intelligence, conflict resolution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37460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Task 3-Investigate production problems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Personal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willingness to change, assertiveness, load bearing capacity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Technique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negotiator,structured thinking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Professional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decision </a:t>
                      </a:r>
                      <a:r>
                        <a:rPr lang="en-GB" sz="1200" u="none" strike="noStrike" dirty="0">
                          <a:effectLst/>
                        </a:rPr>
                        <a:t>maker</a:t>
                      </a:r>
                      <a:r>
                        <a:rPr lang="en-GB" sz="1200" u="none" strike="noStrike" dirty="0" smtClean="0">
                          <a:effectLst/>
                        </a:rPr>
                        <a:t>, problem </a:t>
                      </a:r>
                      <a:r>
                        <a:rPr lang="en-GB" sz="1200" u="none" strike="noStrike" dirty="0">
                          <a:effectLst/>
                        </a:rPr>
                        <a:t>solver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Social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conflict resolution</a:t>
                      </a:r>
                      <a:r>
                        <a:rPr lang="en-GB" sz="1200" u="none" strike="noStrike" dirty="0" smtClean="0">
                          <a:effectLst/>
                        </a:rPr>
                        <a:t>, flexibility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</a:tbl>
          </a:graphicData>
        </a:graphic>
      </p:graphicFrame>
      <p:sp>
        <p:nvSpPr>
          <p:cNvPr id="9285" name="TextBox 2"/>
          <p:cNvSpPr txBox="1">
            <a:spLocks noChangeArrowheads="1"/>
          </p:cNvSpPr>
          <p:nvPr/>
        </p:nvSpPr>
        <p:spPr bwMode="auto">
          <a:xfrm>
            <a:off x="649288" y="1117600"/>
            <a:ext cx="5129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Defining skill profile for position “Production Controller”</a:t>
            </a:r>
          </a:p>
        </p:txBody>
      </p:sp>
    </p:spTree>
    <p:extLst>
      <p:ext uri="{BB962C8B-B14F-4D97-AF65-F5344CB8AC3E}">
        <p14:creationId xmlns:p14="http://schemas.microsoft.com/office/powerpoint/2010/main" val="15594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C:\Users\OSWELL\Desktop\images5RIT37DV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8849" y="1412776"/>
            <a:ext cx="3159535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 descr="C:\Users\OSWELL\Desktop\porsh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309634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409575" y="420688"/>
            <a:ext cx="4030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Users of Dr Hanggi’s model:</a:t>
            </a:r>
          </a:p>
        </p:txBody>
      </p:sp>
    </p:spTree>
    <p:extLst>
      <p:ext uri="{BB962C8B-B14F-4D97-AF65-F5344CB8AC3E}">
        <p14:creationId xmlns:p14="http://schemas.microsoft.com/office/powerpoint/2010/main" val="30372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Practical</a:t>
            </a:r>
            <a:r>
              <a:rPr lang="de-AT" b="1" dirty="0" smtClean="0"/>
              <a:t> </a:t>
            </a:r>
            <a:r>
              <a:rPr lang="de-AT" b="1" dirty="0" err="1" smtClean="0"/>
              <a:t>example</a:t>
            </a:r>
            <a:endParaRPr lang="de-AT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6" y="1659864"/>
            <a:ext cx="774272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012160" y="1321008"/>
            <a:ext cx="241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Kompetence</a:t>
            </a:r>
            <a:r>
              <a:rPr lang="de-AT" dirty="0" smtClean="0"/>
              <a:t> Radar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141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4" descr="Bil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8450"/>
            <a:ext cx="4714875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feld 4"/>
          <p:cNvSpPr txBox="1">
            <a:spLocks noChangeArrowheads="1"/>
          </p:cNvSpPr>
          <p:nvPr/>
        </p:nvSpPr>
        <p:spPr bwMode="auto">
          <a:xfrm>
            <a:off x="4443503" y="611976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>
                <a:latin typeface="Arial" charset="0"/>
                <a:cs typeface="Arial" charset="0"/>
              </a:rPr>
              <a:t>Quelle: Copyright by GÖLLNER,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>
                <a:latin typeface="Arial" charset="0"/>
                <a:cs typeface="Arial" charset="0"/>
              </a:rPr>
              <a:t>publiziert  iRd MT-Hartinger, Donau Universität Krems, 05/2012, S.71</a:t>
            </a:r>
          </a:p>
        </p:txBody>
      </p:sp>
      <p:sp>
        <p:nvSpPr>
          <p:cNvPr id="4100" name="Textfeld 5"/>
          <p:cNvSpPr txBox="1">
            <a:spLocks noChangeArrowheads="1"/>
          </p:cNvSpPr>
          <p:nvPr/>
        </p:nvSpPr>
        <p:spPr bwMode="auto">
          <a:xfrm>
            <a:off x="4525391" y="1930400"/>
            <a:ext cx="424815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200" b="1" dirty="0" err="1" smtClean="0">
                <a:solidFill>
                  <a:srgbClr val="0070C0"/>
                </a:solidFill>
              </a:rPr>
              <a:t>Generic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description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endParaRPr lang="de-AT" altLang="de-DE" sz="3200" b="1" dirty="0">
              <a:solidFill>
                <a:srgbClr val="0070C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200" b="1" dirty="0" err="1">
                <a:solidFill>
                  <a:srgbClr val="0070C0"/>
                </a:solidFill>
              </a:rPr>
              <a:t>o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f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the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system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ORGANISATION</a:t>
            </a:r>
            <a:endParaRPr lang="de-AT" altLang="de-DE" sz="32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946808" y="7472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market</a:t>
            </a:r>
            <a:endParaRPr lang="de-AT" sz="1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085560" y="2087064"/>
            <a:ext cx="1430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</a:t>
            </a:r>
            <a:r>
              <a:rPr lang="de-AT" sz="1400" b="1" dirty="0" err="1" smtClean="0"/>
              <a:t>product</a:t>
            </a:r>
            <a:endParaRPr lang="de-AT" sz="1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791924" y="4694080"/>
            <a:ext cx="199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knowledge</a:t>
            </a:r>
            <a:endParaRPr lang="de-AT" sz="1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46360" y="408163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/human </a:t>
            </a:r>
            <a:r>
              <a:rPr lang="de-AT" sz="1400" b="1" dirty="0" err="1" smtClean="0"/>
              <a:t>being</a:t>
            </a:r>
            <a:endParaRPr lang="de-AT" sz="1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757162" y="5530880"/>
            <a:ext cx="199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data</a:t>
            </a:r>
            <a:endParaRPr lang="de-AT" sz="1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872795" y="6478502"/>
            <a:ext cx="199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</a:t>
            </a:r>
            <a:r>
              <a:rPr lang="de-AT" sz="1400" b="1" dirty="0" err="1" smtClean="0"/>
              <a:t>resources</a:t>
            </a:r>
            <a:endParaRPr lang="de-AT" sz="1400" b="1" dirty="0"/>
          </a:p>
        </p:txBody>
      </p:sp>
      <p:sp>
        <p:nvSpPr>
          <p:cNvPr id="11" name="Textfeld 10"/>
          <p:cNvSpPr txBox="1"/>
          <p:nvPr/>
        </p:nvSpPr>
        <p:spPr>
          <a:xfrm rot="5400000">
            <a:off x="2059517" y="4104715"/>
            <a:ext cx="1203103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b="1" dirty="0" smtClean="0"/>
              <a:t>/</a:t>
            </a:r>
            <a:r>
              <a:rPr lang="de-AT" sz="1100" b="1" dirty="0" err="1" smtClean="0"/>
              <a:t>main</a:t>
            </a:r>
            <a:r>
              <a:rPr lang="de-AT" sz="1100" b="1" dirty="0" smtClean="0"/>
              <a:t> </a:t>
            </a:r>
            <a:r>
              <a:rPr lang="de-AT" sz="1100" b="1" dirty="0" err="1" smtClean="0"/>
              <a:t>process</a:t>
            </a:r>
            <a:endParaRPr lang="de-AT" sz="1100" b="1" dirty="0"/>
          </a:p>
        </p:txBody>
      </p:sp>
    </p:spTree>
    <p:extLst>
      <p:ext uri="{BB962C8B-B14F-4D97-AF65-F5344CB8AC3E}">
        <p14:creationId xmlns:p14="http://schemas.microsoft.com/office/powerpoint/2010/main" val="240913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Practical</a:t>
            </a:r>
            <a:r>
              <a:rPr lang="de-AT" b="1" dirty="0" smtClean="0"/>
              <a:t> </a:t>
            </a:r>
            <a:r>
              <a:rPr lang="de-AT" b="1" dirty="0" err="1" smtClean="0"/>
              <a:t>example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32040" y="836712"/>
            <a:ext cx="3744532" cy="648072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Center:</a:t>
            </a:r>
          </a:p>
          <a:p>
            <a:pPr lvl="1"/>
            <a:endParaRPr lang="de-A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4464496" cy="455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628632" y="615901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s</a:t>
            </a:r>
            <a:r>
              <a:rPr lang="de-AT" dirty="0" err="1" smtClean="0"/>
              <a:t>tructure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a </a:t>
            </a:r>
            <a:r>
              <a:rPr lang="de-AT" dirty="0" err="1" smtClean="0"/>
              <a:t>assessment</a:t>
            </a:r>
            <a:r>
              <a:rPr lang="de-AT" dirty="0" smtClean="0"/>
              <a:t> </a:t>
            </a:r>
            <a:r>
              <a:rPr lang="de-AT" dirty="0" err="1" smtClean="0"/>
              <a:t>center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267744" y="5517232"/>
            <a:ext cx="26642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Profil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qualification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820856" y="4526141"/>
            <a:ext cx="18091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observation</a:t>
            </a:r>
            <a:r>
              <a:rPr lang="de-AT" dirty="0" smtClean="0"/>
              <a:t>/</a:t>
            </a:r>
          </a:p>
          <a:p>
            <a:pPr algn="ctr"/>
            <a:r>
              <a:rPr lang="de-AT" dirty="0" err="1" smtClean="0"/>
              <a:t>rating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1538758" y="4522271"/>
            <a:ext cx="16613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Simulations</a:t>
            </a:r>
            <a:endParaRPr lang="de-AT" dirty="0" smtClean="0"/>
          </a:p>
          <a:p>
            <a:pPr algn="ctr"/>
            <a:r>
              <a:rPr lang="de-AT" dirty="0" smtClean="0"/>
              <a:t>(</a:t>
            </a:r>
            <a:r>
              <a:rPr lang="de-AT" dirty="0" err="1" smtClean="0"/>
              <a:t>exercises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2177734" y="3514656"/>
            <a:ext cx="273877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 dirty="0"/>
              <a:t>p</a:t>
            </a:r>
            <a:r>
              <a:rPr lang="de-AT" sz="1600" dirty="0" smtClean="0"/>
              <a:t>otential </a:t>
            </a:r>
            <a:r>
              <a:rPr lang="de-AT" sz="1600" dirty="0" err="1" smtClean="0"/>
              <a:t>assessment</a:t>
            </a:r>
            <a:endParaRPr lang="de-AT" sz="1600" dirty="0" smtClean="0"/>
          </a:p>
          <a:p>
            <a:pPr algn="ctr"/>
            <a:r>
              <a:rPr lang="de-AT" sz="1600" dirty="0" err="1" smtClean="0"/>
              <a:t>strengths</a:t>
            </a:r>
            <a:r>
              <a:rPr lang="de-AT" sz="1600" dirty="0" smtClean="0"/>
              <a:t>-</a:t>
            </a:r>
            <a:r>
              <a:rPr lang="de-AT" sz="1600" dirty="0" err="1" smtClean="0"/>
              <a:t>weakness</a:t>
            </a:r>
            <a:r>
              <a:rPr lang="de-AT" sz="1600" dirty="0" smtClean="0"/>
              <a:t>-profil</a:t>
            </a:r>
            <a:endParaRPr lang="de-AT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2510834" y="2128197"/>
            <a:ext cx="20788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/>
              <a:t>d</a:t>
            </a:r>
            <a:r>
              <a:rPr lang="de-AT" dirty="0" err="1" smtClean="0"/>
              <a:t>evelopment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arrangements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585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28" y="515688"/>
            <a:ext cx="9159328" cy="634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627784" y="620688"/>
            <a:ext cx="432048" cy="288032"/>
          </a:xfrm>
          <a:prstGeom prst="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91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184832"/>
            <a:ext cx="7632966" cy="1575048"/>
          </a:xfrm>
        </p:spPr>
        <p:txBody>
          <a:bodyPr>
            <a:noAutofit/>
          </a:bodyPr>
          <a:lstStyle/>
          <a:p>
            <a:r>
              <a:rPr lang="de-A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A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Dipl.-Ing. Johannes GOELLNER, </a:t>
            </a:r>
            <a:r>
              <a:rPr lang="de-AT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johannes.goellner@meinesteuerberatung.at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1030 Vienna, </a:t>
            </a:r>
            <a:r>
              <a:rPr lang="de-AT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Marxergasse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13/10, Austria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mobil: +43-(0)650-22529991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9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717032"/>
            <a:ext cx="76329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75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feld 2"/>
          <p:cNvSpPr txBox="1">
            <a:spLocks noChangeArrowheads="1"/>
          </p:cNvSpPr>
          <p:nvPr/>
        </p:nvSpPr>
        <p:spPr bwMode="auto">
          <a:xfrm>
            <a:off x="854075" y="812800"/>
            <a:ext cx="720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/>
              <a:t>short CV Dipl.-Ing. Johannes GÖLLNER, e.g.:</a:t>
            </a:r>
          </a:p>
        </p:txBody>
      </p:sp>
      <p:sp>
        <p:nvSpPr>
          <p:cNvPr id="8196" name="Textfeld 8"/>
          <p:cNvSpPr txBox="1">
            <a:spLocks noChangeArrowheads="1"/>
          </p:cNvSpPr>
          <p:nvPr/>
        </p:nvSpPr>
        <p:spPr bwMode="auto">
          <a:xfrm>
            <a:off x="403270" y="1311539"/>
            <a:ext cx="8417202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AU" altLang="de-DE" sz="1400" b="1" i="1" dirty="0"/>
              <a:t>Visiting Professor </a:t>
            </a:r>
            <a:r>
              <a:rPr lang="en-AU" altLang="de-DE" sz="1400" i="1" dirty="0"/>
              <a:t>for </a:t>
            </a:r>
            <a:r>
              <a:rPr lang="en-AU" altLang="de-DE" sz="1400" i="1" dirty="0" smtClean="0"/>
              <a:t>Human Resource </a:t>
            </a:r>
            <a:r>
              <a:rPr lang="en-AU" altLang="de-DE" sz="1400" dirty="0" smtClean="0"/>
              <a:t>Management </a:t>
            </a:r>
            <a:r>
              <a:rPr lang="en-AU" altLang="de-DE" sz="1400" dirty="0"/>
              <a:t>at the MASARYK University Brno (CZ), </a:t>
            </a:r>
            <a:r>
              <a:rPr lang="en-AU" altLang="de-DE" sz="1400" dirty="0" smtClean="0"/>
              <a:t>02-06/2015.</a:t>
            </a:r>
            <a:endParaRPr lang="en-AU" altLang="de-DE" sz="1400" b="1" i="1" dirty="0" smtClean="0"/>
          </a:p>
          <a:p>
            <a:pPr eaLnBrk="1" hangingPunct="1">
              <a:spcBef>
                <a:spcPct val="0"/>
              </a:spcBef>
            </a:pPr>
            <a:r>
              <a:rPr lang="en-AU" altLang="de-DE" sz="1400" b="1" i="1" dirty="0" smtClean="0"/>
              <a:t>Visiting Professor </a:t>
            </a:r>
            <a:r>
              <a:rPr lang="en-AU" altLang="de-DE" sz="1400" i="1" dirty="0" smtClean="0"/>
              <a:t>for Organisational </a:t>
            </a:r>
            <a:r>
              <a:rPr lang="en-AU" altLang="de-DE" sz="1400" dirty="0" smtClean="0"/>
              <a:t>Knowledge </a:t>
            </a:r>
            <a:r>
              <a:rPr lang="en-AU" altLang="de-DE" sz="1400" dirty="0"/>
              <a:t>Development &amp; </a:t>
            </a:r>
            <a:r>
              <a:rPr lang="en-AU" altLang="de-DE" sz="1400" dirty="0" smtClean="0"/>
              <a:t>Knowledge Management </a:t>
            </a:r>
            <a:r>
              <a:rPr lang="en-AU" altLang="de-DE" sz="1400" dirty="0"/>
              <a:t>at the </a:t>
            </a:r>
            <a:r>
              <a:rPr lang="en-AU" altLang="de-DE" sz="1400" dirty="0" smtClean="0"/>
              <a:t>MASARYK University Brno (CZ), 10/2014.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400" b="1" i="1" dirty="0" smtClean="0"/>
              <a:t>CEO &amp; Partner </a:t>
            </a:r>
            <a:r>
              <a:rPr lang="en-AU" altLang="de-DE" sz="1400" dirty="0" smtClean="0"/>
              <a:t>of M²D </a:t>
            </a:r>
            <a:r>
              <a:rPr lang="en-AU" altLang="de-DE" sz="1400" dirty="0" err="1" smtClean="0"/>
              <a:t>MasterMind</a:t>
            </a:r>
            <a:r>
              <a:rPr lang="en-AU" altLang="de-DE" sz="1400" dirty="0" smtClean="0"/>
              <a:t> Development GmbH (Ltd.), Vienna, Austria</a:t>
            </a:r>
            <a:endParaRPr lang="en-AU" altLang="de-DE" sz="1000" dirty="0" smtClean="0"/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 smtClean="0"/>
              <a:t>Head </a:t>
            </a:r>
            <a:r>
              <a:rPr lang="en-AU" altLang="de-DE" sz="1300" b="1" i="1" dirty="0"/>
              <a:t>of the Section </a:t>
            </a:r>
            <a:r>
              <a:rPr lang="en-AU" altLang="de-DE" sz="1300" dirty="0"/>
              <a:t>of Knowledge Management at the National Defence Academy of the Austrian Ministry of Defence &amp; </a:t>
            </a:r>
            <a:r>
              <a:rPr lang="en-AU" altLang="de-DE" sz="1300" dirty="0" smtClean="0"/>
              <a:t>Sport, Vienna, (AT), 2011-dato</a:t>
            </a:r>
            <a:r>
              <a:rPr lang="en-AU" altLang="de-DE" sz="1300" dirty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 smtClean="0"/>
              <a:t>Lecture</a:t>
            </a:r>
            <a:r>
              <a:rPr lang="en-AU" altLang="de-DE" sz="1300" b="1" dirty="0" smtClean="0"/>
              <a:t>r</a:t>
            </a:r>
            <a:r>
              <a:rPr lang="en-AU" altLang="de-DE" sz="1300" dirty="0" smtClean="0"/>
              <a:t> </a:t>
            </a:r>
            <a:r>
              <a:rPr lang="en-AU" altLang="de-DE" sz="1300" dirty="0"/>
              <a:t>for Risk – and Crises Management and </a:t>
            </a:r>
            <a:r>
              <a:rPr lang="en-AU" altLang="de-DE" sz="1300" dirty="0" smtClean="0"/>
              <a:t>Organisational Leadership </a:t>
            </a:r>
            <a:r>
              <a:rPr lang="en-AU" altLang="de-DE" sz="1300" dirty="0"/>
              <a:t>at the University of Natural Resources and Life Science Vienna (AT</a:t>
            </a:r>
            <a:r>
              <a:rPr lang="en-AU" altLang="de-DE" sz="1300" dirty="0" smtClean="0"/>
              <a:t>), 2008-dato.</a:t>
            </a:r>
            <a:endParaRPr lang="en-AU" altLang="de-DE" sz="1300" dirty="0"/>
          </a:p>
          <a:p>
            <a:pPr eaLnBrk="1" hangingPunct="1">
              <a:spcBef>
                <a:spcPct val="0"/>
              </a:spcBef>
            </a:pPr>
            <a:r>
              <a:rPr lang="en-AU" altLang="de-DE" sz="1300" b="1" dirty="0"/>
              <a:t>Core Member </a:t>
            </a:r>
            <a:r>
              <a:rPr lang="en-AU" altLang="de-DE" sz="1300" dirty="0"/>
              <a:t>of the Standardization/Guideline-Workshop “</a:t>
            </a:r>
            <a:r>
              <a:rPr lang="en-AU" altLang="de-DE" sz="1300" b="1" dirty="0"/>
              <a:t>Supply Chain Risk Management</a:t>
            </a:r>
            <a:r>
              <a:rPr lang="en-AU" altLang="de-DE" sz="1300" dirty="0"/>
              <a:t>” of the Risk Management Association, </a:t>
            </a:r>
            <a:r>
              <a:rPr lang="en-AU" altLang="de-DE" sz="1300" dirty="0" err="1"/>
              <a:t>e.V</a:t>
            </a:r>
            <a:r>
              <a:rPr lang="en-AU" altLang="de-DE" sz="1300" dirty="0"/>
              <a:t>., Munich, Germany (2013-dato).  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/>
              <a:t>Chairman</a:t>
            </a:r>
            <a:r>
              <a:rPr lang="en-AU" altLang="de-DE" sz="1300" dirty="0"/>
              <a:t> of the </a:t>
            </a:r>
            <a:r>
              <a:rPr lang="en-AU" altLang="de-DE" sz="1300" b="1" dirty="0" err="1"/>
              <a:t>Center</a:t>
            </a:r>
            <a:r>
              <a:rPr lang="en-AU" altLang="de-DE" sz="1300" b="1" dirty="0"/>
              <a:t> of Risk &amp; Crises Management </a:t>
            </a:r>
            <a:r>
              <a:rPr lang="en-AU" altLang="de-DE" sz="1300" dirty="0"/>
              <a:t>(at the University of Natural Resources and Life Science Vienna); </a:t>
            </a:r>
            <a:r>
              <a:rPr lang="en-AU" altLang="de-DE" sz="1300" i="1" u="sng" dirty="0"/>
              <a:t>www.zfrk.org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/>
              <a:t>Founder </a:t>
            </a:r>
            <a:r>
              <a:rPr lang="en-AU" altLang="de-DE" sz="1300" i="1" dirty="0"/>
              <a:t>and </a:t>
            </a:r>
            <a:r>
              <a:rPr lang="en-AU" altLang="de-DE" sz="1300" b="1" i="1" dirty="0"/>
              <a:t>Chairman </a:t>
            </a:r>
            <a:r>
              <a:rPr lang="en-AU" altLang="de-DE" sz="1300" i="1" dirty="0"/>
              <a:t>of the Standardization Committee for Risk- and Crises Management (ONK 246) at the Austrian Standardization Institute (01/2003-11/2008); (ISO 31000, ISO 22399, CEN “Critical Infrastructure”).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i="1" dirty="0" smtClean="0"/>
              <a:t>Director </a:t>
            </a:r>
            <a:r>
              <a:rPr lang="en-AU" altLang="de-DE" sz="1300" i="1" dirty="0"/>
              <a:t>of the postgraduate </a:t>
            </a:r>
            <a:r>
              <a:rPr lang="en-AU" altLang="de-DE" sz="1300" b="1" i="1" dirty="0"/>
              <a:t>MSc- Study Program “Risk Management” </a:t>
            </a:r>
            <a:r>
              <a:rPr lang="en-AU" altLang="de-DE" sz="1300" i="1" dirty="0"/>
              <a:t>at the Danube University </a:t>
            </a:r>
            <a:r>
              <a:rPr lang="en-AU" altLang="de-DE" sz="1300" i="1" dirty="0" err="1"/>
              <a:t>Krems</a:t>
            </a:r>
            <a:r>
              <a:rPr lang="en-AU" altLang="de-DE" sz="1300" i="1" dirty="0"/>
              <a:t> (AT) (2009-2012).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i="1" dirty="0"/>
              <a:t>Director of the postgraduate </a:t>
            </a:r>
            <a:r>
              <a:rPr lang="en-AU" altLang="de-DE" sz="1300" b="1" i="1" dirty="0"/>
              <a:t>MBA- Study </a:t>
            </a:r>
            <a:r>
              <a:rPr lang="en-AU" altLang="de-DE" sz="1300" b="1" i="1" dirty="0" err="1"/>
              <a:t>Programm“Environmental</a:t>
            </a:r>
            <a:r>
              <a:rPr lang="en-AU" altLang="de-DE" sz="1300" b="1" i="1" dirty="0"/>
              <a:t> Threats &amp; Disaster Management” </a:t>
            </a:r>
            <a:r>
              <a:rPr lang="en-AU" altLang="de-DE" sz="1300" i="1" dirty="0"/>
              <a:t>at the NBC Defence School of AFF (2003-2009</a:t>
            </a:r>
            <a:r>
              <a:rPr lang="en-AU" altLang="de-DE" sz="1300" i="1" dirty="0" smtClean="0"/>
              <a:t>).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/>
              <a:t>S3, Ref. Knowledge Management &amp; Head of the Section </a:t>
            </a:r>
            <a:r>
              <a:rPr lang="en-AU" altLang="de-DE" sz="1300" dirty="0"/>
              <a:t>of </a:t>
            </a:r>
            <a:r>
              <a:rPr lang="en-AU" altLang="de-DE" sz="1300" b="1" dirty="0"/>
              <a:t>Risk Management </a:t>
            </a:r>
            <a:r>
              <a:rPr lang="en-AU" altLang="de-DE" sz="1300" dirty="0"/>
              <a:t>at the </a:t>
            </a:r>
            <a:r>
              <a:rPr lang="en-AU" altLang="de-DE" sz="1300" i="1" dirty="0"/>
              <a:t>NBC Defence School </a:t>
            </a:r>
            <a:r>
              <a:rPr lang="en-AU" altLang="de-DE" sz="1300" dirty="0"/>
              <a:t>of the Austrian Ministry of Defence &amp; Sport (since 2003-2010</a:t>
            </a:r>
            <a:r>
              <a:rPr lang="en-AU" altLang="de-DE" sz="1300" dirty="0" smtClean="0"/>
              <a:t>).</a:t>
            </a:r>
            <a:endParaRPr lang="en-AU" altLang="de-DE" sz="1300" i="1" dirty="0"/>
          </a:p>
          <a:p>
            <a:pPr eaLnBrk="1" hangingPunct="1">
              <a:spcBef>
                <a:spcPct val="0"/>
              </a:spcBef>
            </a:pPr>
            <a:r>
              <a:rPr lang="en-AU" altLang="de-DE" sz="1300" i="1" dirty="0"/>
              <a:t>Assistant &amp; Visiting Professor, Scientific employee and Lecturer at Austrian Universities and Universities of Applied Science (1992-2010)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/>
              <a:t>Scientific Leader </a:t>
            </a:r>
            <a:r>
              <a:rPr lang="en-AU" altLang="de-DE" sz="1300" i="1" dirty="0"/>
              <a:t>of the EU-FP 7-Project “</a:t>
            </a:r>
            <a:r>
              <a:rPr lang="en-US" altLang="de-DE" sz="1300" b="1" i="1" dirty="0"/>
              <a:t>Foresight Security Scenarios: Mapping Research to a Comprehensive Approach to Exogenous EU Roles</a:t>
            </a:r>
            <a:r>
              <a:rPr lang="en-US" altLang="de-DE" sz="1300" i="1" dirty="0"/>
              <a:t>” </a:t>
            </a:r>
            <a:r>
              <a:rPr lang="en-AU" altLang="de-DE" sz="1300" i="1" dirty="0"/>
              <a:t>at the Danube University </a:t>
            </a:r>
            <a:r>
              <a:rPr lang="en-AU" altLang="de-DE" sz="1300" i="1" dirty="0" err="1"/>
              <a:t>Krems</a:t>
            </a:r>
            <a:r>
              <a:rPr lang="en-AU" altLang="de-DE" sz="1300" i="1" dirty="0"/>
              <a:t> (AT) </a:t>
            </a:r>
            <a:r>
              <a:rPr lang="en-US" altLang="de-DE" sz="1300" i="1" dirty="0"/>
              <a:t>,</a:t>
            </a:r>
            <a:r>
              <a:rPr lang="en-AU" altLang="de-DE" sz="1300" i="1" dirty="0"/>
              <a:t> </a:t>
            </a:r>
            <a:r>
              <a:rPr lang="en-AU" altLang="de-DE" sz="1300" i="1" u="sng" dirty="0"/>
              <a:t>www.focusproject.eu</a:t>
            </a:r>
            <a:r>
              <a:rPr lang="en-AU" altLang="de-DE" sz="1300" i="1" dirty="0"/>
              <a:t> ;(2011-2013). </a:t>
            </a:r>
          </a:p>
          <a:p>
            <a:pPr eaLnBrk="1" hangingPunct="1">
              <a:spcBef>
                <a:spcPct val="0"/>
              </a:spcBef>
            </a:pPr>
            <a:endParaRPr lang="en-AU" altLang="de-DE" sz="1600" dirty="0"/>
          </a:p>
          <a:p>
            <a:pPr eaLnBrk="1" hangingPunct="1">
              <a:spcBef>
                <a:spcPct val="0"/>
              </a:spcBef>
            </a:pPr>
            <a:endParaRPr lang="en-AU" altLang="de-DE" sz="16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98376" y="-519354"/>
            <a:ext cx="4374332" cy="1143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AT" altLang="de-DE" sz="3600" b="1" smtClean="0"/>
              <a:t>INTRODUCTION</a:t>
            </a:r>
            <a:endParaRPr lang="de-AT" alt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9881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/>
          <p:cNvSpPr txBox="1">
            <a:spLocks noChangeArrowheads="1"/>
          </p:cNvSpPr>
          <p:nvPr/>
        </p:nvSpPr>
        <p:spPr bwMode="auto">
          <a:xfrm>
            <a:off x="854075" y="812800"/>
            <a:ext cx="720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 dirty="0" err="1" smtClean="0"/>
              <a:t>Actuall</a:t>
            </a:r>
            <a:r>
              <a:rPr lang="de-AT" altLang="de-DE" sz="1800" b="1" dirty="0" smtClean="0"/>
              <a:t> Research </a:t>
            </a:r>
            <a:r>
              <a:rPr lang="de-AT" altLang="de-DE" sz="1800" b="1" dirty="0" err="1" smtClean="0"/>
              <a:t>Activities</a:t>
            </a:r>
            <a:r>
              <a:rPr lang="de-AT" altLang="de-DE" sz="1800" b="1" dirty="0" smtClean="0"/>
              <a:t>: </a:t>
            </a:r>
            <a:r>
              <a:rPr lang="de-AT" altLang="de-DE" sz="1800" b="1" dirty="0"/>
              <a:t>DI </a:t>
            </a:r>
            <a:r>
              <a:rPr lang="de-AT" altLang="de-DE" sz="1800" b="1" dirty="0" smtClean="0"/>
              <a:t>GOELLNER, </a:t>
            </a:r>
            <a:r>
              <a:rPr lang="de-AT" altLang="de-DE" sz="1800" b="1" dirty="0" err="1" smtClean="0"/>
              <a:t>MSc</a:t>
            </a:r>
            <a:endParaRPr lang="de-AT" altLang="de-DE" sz="1800" b="1" dirty="0"/>
          </a:p>
        </p:txBody>
      </p:sp>
      <p:sp>
        <p:nvSpPr>
          <p:cNvPr id="9220" name="Textfeld 8"/>
          <p:cNvSpPr txBox="1">
            <a:spLocks noChangeArrowheads="1"/>
          </p:cNvSpPr>
          <p:nvPr/>
        </p:nvSpPr>
        <p:spPr bwMode="auto">
          <a:xfrm>
            <a:off x="405166" y="1147763"/>
            <a:ext cx="8629650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68580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800" i="1" dirty="0" err="1"/>
              <a:t>actuall</a:t>
            </a:r>
            <a:r>
              <a:rPr lang="de-AT" altLang="de-DE" sz="1800" i="1" dirty="0"/>
              <a:t> </a:t>
            </a:r>
            <a:r>
              <a:rPr lang="de-AT" altLang="de-DE" sz="1800" i="1" dirty="0" err="1"/>
              <a:t>research</a:t>
            </a:r>
            <a:r>
              <a:rPr lang="de-AT" altLang="de-DE" sz="1800" i="1" dirty="0"/>
              <a:t> </a:t>
            </a:r>
            <a:r>
              <a:rPr lang="de-AT" altLang="de-DE" sz="1800" i="1" dirty="0" err="1"/>
              <a:t>activities</a:t>
            </a:r>
            <a:r>
              <a:rPr lang="de-AT" altLang="de-DE" sz="1800" i="1" dirty="0"/>
              <a:t> </a:t>
            </a:r>
            <a:r>
              <a:rPr lang="de-AT" altLang="de-DE" sz="1800" dirty="0"/>
              <a:t>in Relation </a:t>
            </a:r>
            <a:r>
              <a:rPr lang="de-AT" altLang="de-DE" sz="1800" dirty="0" err="1"/>
              <a:t>to</a:t>
            </a:r>
            <a:r>
              <a:rPr lang="de-AT" altLang="de-DE" sz="1800" dirty="0"/>
              <a:t> </a:t>
            </a:r>
            <a:r>
              <a:rPr lang="de-AT" altLang="de-DE" sz="1800" dirty="0" err="1"/>
              <a:t>the</a:t>
            </a:r>
            <a:r>
              <a:rPr lang="de-AT" altLang="de-DE" sz="1800" dirty="0"/>
              <a:t> National Austrian Security Research Programm, </a:t>
            </a:r>
            <a:r>
              <a:rPr lang="de-AT" altLang="de-DE" sz="1800" dirty="0" err="1"/>
              <a:t>called</a:t>
            </a:r>
            <a:r>
              <a:rPr lang="de-AT" altLang="de-DE" sz="1800" dirty="0"/>
              <a:t> KIRAS (</a:t>
            </a:r>
            <a:r>
              <a:rPr lang="de-AT" altLang="de-DE" sz="1800" dirty="0" smtClean="0"/>
              <a:t>http:www.kiras.at) </a:t>
            </a:r>
            <a:r>
              <a:rPr lang="de-AT" altLang="de-DE" sz="1800" dirty="0" err="1"/>
              <a:t>are</a:t>
            </a:r>
            <a:r>
              <a:rPr lang="de-AT" altLang="de-DE" sz="1800" dirty="0"/>
              <a:t>, </a:t>
            </a:r>
            <a:r>
              <a:rPr lang="de-AT" altLang="de-DE" sz="1800" b="1" dirty="0"/>
              <a:t>e.g.: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/>
              <a:t>RSB: </a:t>
            </a:r>
            <a:r>
              <a:rPr lang="de-AT" altLang="de-DE" sz="1800" dirty="0" err="1"/>
              <a:t>Risikanalysis</a:t>
            </a:r>
            <a:r>
              <a:rPr lang="de-AT" altLang="de-DE" sz="1800" dirty="0"/>
              <a:t> </a:t>
            </a:r>
            <a:r>
              <a:rPr lang="de-AT" altLang="de-DE" sz="1800" dirty="0" err="1"/>
              <a:t>for</a:t>
            </a:r>
            <a:r>
              <a:rPr lang="de-AT" altLang="de-DE" sz="1800" dirty="0"/>
              <a:t> </a:t>
            </a:r>
            <a:r>
              <a:rPr lang="de-AT" altLang="de-DE" sz="1800" dirty="0" err="1"/>
              <a:t>Simultanious</a:t>
            </a:r>
            <a:r>
              <a:rPr lang="de-AT" altLang="de-DE" sz="1800" dirty="0"/>
              <a:t> </a:t>
            </a:r>
            <a:r>
              <a:rPr lang="de-AT" altLang="de-DE" sz="1800" dirty="0" err="1"/>
              <a:t>Threats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MDL &amp; </a:t>
            </a:r>
            <a:r>
              <a:rPr lang="de-AT" altLang="de-DE" sz="1800" b="1" dirty="0" err="1"/>
              <a:t>QuOIMA</a:t>
            </a:r>
            <a:endParaRPr lang="de-AT" altLang="de-DE" sz="1800" b="1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SG²:</a:t>
            </a:r>
            <a:r>
              <a:rPr lang="de-AT" altLang="de-DE" sz="1800" dirty="0"/>
              <a:t> Smart </a:t>
            </a:r>
            <a:r>
              <a:rPr lang="de-AT" altLang="de-DE" sz="1800" dirty="0" err="1"/>
              <a:t>Grids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Cloud Sicherheit/Security:</a:t>
            </a:r>
            <a:r>
              <a:rPr lang="de-AT" altLang="de-DE" sz="1800" dirty="0"/>
              <a:t> Guidelines </a:t>
            </a:r>
            <a:r>
              <a:rPr lang="de-AT" altLang="de-DE" sz="1800" dirty="0" err="1"/>
              <a:t>for</a:t>
            </a:r>
            <a:r>
              <a:rPr lang="de-AT" altLang="de-DE" sz="1800" dirty="0"/>
              <a:t> SME &amp; </a:t>
            </a:r>
            <a:r>
              <a:rPr lang="de-AT" altLang="de-DE" sz="1800" dirty="0" err="1"/>
              <a:t>Authorities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LMK-MUSE</a:t>
            </a:r>
            <a:r>
              <a:rPr lang="de-AT" altLang="de-DE" sz="1800" dirty="0"/>
              <a:t>: Last Mile im Katastrophenfall-Modellunterstützte Simulation für Entscheidungsfindung-</a:t>
            </a:r>
            <a:r>
              <a:rPr lang="de-AT" altLang="de-DE" sz="1800" dirty="0" err="1"/>
              <a:t>decision</a:t>
            </a:r>
            <a:r>
              <a:rPr lang="de-AT" altLang="de-DE" sz="1800" dirty="0"/>
              <a:t> </a:t>
            </a:r>
            <a:r>
              <a:rPr lang="de-AT" altLang="de-DE" sz="1800" dirty="0" err="1"/>
              <a:t>making</a:t>
            </a:r>
            <a:r>
              <a:rPr lang="de-AT" altLang="de-DE" sz="1800" dirty="0"/>
              <a:t> in </a:t>
            </a:r>
            <a:r>
              <a:rPr lang="de-AT" altLang="de-DE" sz="1800" dirty="0" err="1"/>
              <a:t>logistics</a:t>
            </a:r>
            <a:r>
              <a:rPr lang="de-AT" altLang="de-DE" sz="1800" dirty="0"/>
              <a:t> </a:t>
            </a:r>
            <a:r>
              <a:rPr lang="de-AT" altLang="de-DE" sz="1800" dirty="0" err="1"/>
              <a:t>under</a:t>
            </a:r>
            <a:r>
              <a:rPr lang="de-AT" altLang="de-DE" sz="1800" dirty="0"/>
              <a:t> VPPP-Supply Private Public </a:t>
            </a:r>
            <a:r>
              <a:rPr lang="de-AT" altLang="de-DE" sz="1800" dirty="0" err="1"/>
              <a:t>Partnership-requirements</a:t>
            </a:r>
            <a:r>
              <a:rPr lang="de-AT" altLang="de-DE" sz="1800" dirty="0"/>
              <a:t> &amp; </a:t>
            </a:r>
            <a:r>
              <a:rPr lang="de-AT" altLang="de-DE" sz="1800" dirty="0" err="1"/>
              <a:t>conditions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META RISK: </a:t>
            </a:r>
            <a:r>
              <a:rPr lang="de-AT" altLang="de-DE" sz="1800" dirty="0"/>
              <a:t>Meta-Risiko-Modell für kritische Infrastrukturen </a:t>
            </a:r>
            <a:r>
              <a:rPr lang="de-AT" altLang="de-DE" sz="1800" b="1" dirty="0"/>
              <a:t> </a:t>
            </a:r>
            <a:r>
              <a:rPr lang="de-AT" altLang="de-DE" sz="1800" dirty="0"/>
              <a:t>(Development </a:t>
            </a:r>
            <a:r>
              <a:rPr lang="de-AT" altLang="de-DE" sz="1800" dirty="0" err="1"/>
              <a:t>of</a:t>
            </a:r>
            <a:r>
              <a:rPr lang="de-AT" altLang="de-DE" sz="1800" dirty="0"/>
              <a:t> a </a:t>
            </a:r>
            <a:r>
              <a:rPr lang="de-AT" altLang="de-DE" sz="1800" dirty="0" smtClean="0"/>
              <a:t>          META </a:t>
            </a:r>
            <a:r>
              <a:rPr lang="de-AT" altLang="de-DE" sz="1800" dirty="0"/>
              <a:t>RISK MODEL)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/>
              <a:t>RAGOUT</a:t>
            </a:r>
            <a:r>
              <a:rPr lang="de-AT" altLang="de-DE" sz="1800" dirty="0"/>
              <a:t> Risikoanalyse Güterverkehr – Organisation, Umsetzung und Technologien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 err="1"/>
              <a:t>GeRiAn</a:t>
            </a:r>
            <a:r>
              <a:rPr lang="de-AT" altLang="de-DE" sz="1800" dirty="0"/>
              <a:t> Gesamtstaatliche Risiko-Analyse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/>
              <a:t>ABC-DEKO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/>
              <a:t>ABC-VR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SRA</a:t>
            </a:r>
            <a:r>
              <a:rPr lang="de-AT" altLang="de-DE" sz="1800" dirty="0"/>
              <a:t>-Strategisches Lagezentrum für Ressource-Analysis</a:t>
            </a:r>
          </a:p>
          <a:p>
            <a:pPr eaLnBrk="1" hangingPunct="1">
              <a:spcBef>
                <a:spcPct val="0"/>
              </a:spcBef>
            </a:pPr>
            <a:r>
              <a:rPr lang="de-AT" altLang="de-DE" sz="1800" b="1" dirty="0"/>
              <a:t>BITCRIME: </a:t>
            </a:r>
            <a:r>
              <a:rPr lang="de-AT" altLang="de-DE" sz="1800" dirty="0"/>
              <a:t>Verfolgung und Prävention organisierter </a:t>
            </a:r>
            <a:r>
              <a:rPr lang="de-AT" altLang="de-DE" sz="1800" dirty="0" smtClean="0"/>
              <a:t>Finanz-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AT" altLang="de-DE" sz="1800" dirty="0"/>
              <a:t> </a:t>
            </a:r>
            <a:r>
              <a:rPr lang="de-AT" altLang="de-DE" sz="1800" dirty="0" smtClean="0"/>
              <a:t> </a:t>
            </a:r>
            <a:r>
              <a:rPr lang="de-AT" altLang="de-DE" sz="1800" dirty="0" err="1" smtClean="0"/>
              <a:t>kriminalität</a:t>
            </a:r>
            <a:r>
              <a:rPr lang="de-AT" altLang="de-DE" sz="1800" dirty="0" smtClean="0"/>
              <a:t> </a:t>
            </a:r>
            <a:r>
              <a:rPr lang="de-AT" altLang="de-DE" sz="1800" dirty="0"/>
              <a:t>mit virtuellen Währungen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98376" y="-519354"/>
            <a:ext cx="4374332" cy="1143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AT" altLang="de-DE" sz="3600" b="1" smtClean="0"/>
              <a:t>INTRODUCTION</a:t>
            </a:r>
            <a:endParaRPr lang="de-AT" alt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5108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6445" r="3346" b="11604"/>
          <a:stretch>
            <a:fillRect/>
          </a:stretch>
        </p:blipFill>
        <p:spPr bwMode="auto">
          <a:xfrm>
            <a:off x="-34925" y="900113"/>
            <a:ext cx="9178925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2941638" y="3443288"/>
            <a:ext cx="4097337" cy="1370012"/>
          </a:xfrm>
          <a:prstGeom prst="round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Knowledge</a:t>
            </a:r>
            <a:endParaRPr lang="en-GB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3200" b="1" dirty="0">
                <a:solidFill>
                  <a:schemeClr val="tx1"/>
                </a:solidFill>
              </a:rPr>
              <a:t>(FC, SC, HC, RC)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996950" y="1908175"/>
            <a:ext cx="3170238" cy="144303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6148" name="Textfeld 14"/>
          <p:cNvSpPr txBox="1">
            <a:spLocks noChangeArrowheads="1"/>
          </p:cNvSpPr>
          <p:nvPr/>
        </p:nvSpPr>
        <p:spPr bwMode="auto">
          <a:xfrm>
            <a:off x="1763713" y="2411413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SCENARIO</a:t>
            </a:r>
          </a:p>
        </p:txBody>
      </p:sp>
      <p:sp>
        <p:nvSpPr>
          <p:cNvPr id="8" name="Ellipse 7"/>
          <p:cNvSpPr/>
          <p:nvPr/>
        </p:nvSpPr>
        <p:spPr>
          <a:xfrm>
            <a:off x="3059113" y="4932363"/>
            <a:ext cx="3817937" cy="14763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667375" y="1835150"/>
            <a:ext cx="2847975" cy="14224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Pfeil nach links 11"/>
          <p:cNvSpPr/>
          <p:nvPr/>
        </p:nvSpPr>
        <p:spPr>
          <a:xfrm>
            <a:off x="4468813" y="2395538"/>
            <a:ext cx="868362" cy="392112"/>
          </a:xfrm>
          <a:prstGeom prst="lef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hteckiger Pfeil 13"/>
          <p:cNvSpPr/>
          <p:nvPr/>
        </p:nvSpPr>
        <p:spPr>
          <a:xfrm rot="16200000">
            <a:off x="7075506" y="3921874"/>
            <a:ext cx="1611760" cy="1599529"/>
          </a:xfrm>
          <a:prstGeom prst="bentArrow">
            <a:avLst>
              <a:gd name="adj1" fmla="val 19956"/>
              <a:gd name="adj2" fmla="val 22478"/>
              <a:gd name="adj3" fmla="val 20797"/>
              <a:gd name="adj4" fmla="val 42909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539973" lon="10799999" rev="10799999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53" name="Textfeld 16"/>
          <p:cNvSpPr txBox="1">
            <a:spLocks noChangeArrowheads="1"/>
          </p:cNvSpPr>
          <p:nvPr/>
        </p:nvSpPr>
        <p:spPr bwMode="auto">
          <a:xfrm>
            <a:off x="5875338" y="2117725"/>
            <a:ext cx="2454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EVALUATION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(Controlling)</a:t>
            </a:r>
          </a:p>
        </p:txBody>
      </p:sp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908050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4400" b="1" dirty="0" smtClean="0">
                <a:solidFill>
                  <a:srgbClr val="0070C0"/>
                </a:solidFill>
              </a:rPr>
              <a:t>Organisation-Development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419475" y="5364163"/>
            <a:ext cx="336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ORGANISATIONAL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OPERATION</a:t>
            </a:r>
            <a:endParaRPr lang="de-DE" altLang="de-DE"/>
          </a:p>
        </p:txBody>
      </p:sp>
      <p:pic>
        <p:nvPicPr>
          <p:cNvPr id="6156" name="Rechteckiger Pfeil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51275"/>
            <a:ext cx="14398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764811-B5BF-48C2-8947-729139AC8995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mtClean="0"/>
              <a:t>Entscheidungsfindung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21484" r="40701" b="13084"/>
          <a:stretch>
            <a:fillRect/>
          </a:stretch>
        </p:blipFill>
        <p:spPr bwMode="auto">
          <a:xfrm>
            <a:off x="1000125" y="1428750"/>
            <a:ext cx="6858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feld 5"/>
          <p:cNvSpPr txBox="1">
            <a:spLocks noChangeArrowheads="1"/>
          </p:cNvSpPr>
          <p:nvPr/>
        </p:nvSpPr>
        <p:spPr bwMode="auto">
          <a:xfrm>
            <a:off x="5362575" y="618490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/>
              <a:t>Quelle: Paul C. Nutt, 1998</a:t>
            </a:r>
          </a:p>
        </p:txBody>
      </p: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3143250" y="2357438"/>
            <a:ext cx="3500438" cy="2714625"/>
            <a:chOff x="3143240" y="2357430"/>
            <a:chExt cx="3500462" cy="2714644"/>
          </a:xfrm>
        </p:grpSpPr>
        <p:sp>
          <p:nvSpPr>
            <p:cNvPr id="7" name="Ellipse 6"/>
            <p:cNvSpPr/>
            <p:nvPr/>
          </p:nvSpPr>
          <p:spPr>
            <a:xfrm>
              <a:off x="3143240" y="3786190"/>
              <a:ext cx="1500198" cy="12858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000" b="1" dirty="0">
                  <a:solidFill>
                    <a:schemeClr val="tx1"/>
                  </a:solidFill>
                </a:rPr>
                <a:t>49%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3357554" y="2357430"/>
              <a:ext cx="1071569" cy="9286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000" b="1" dirty="0">
                  <a:solidFill>
                    <a:schemeClr val="tx1"/>
                  </a:solidFill>
                </a:rPr>
                <a:t>30%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5857884" y="2357430"/>
              <a:ext cx="500066" cy="42862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1050" b="1" dirty="0">
                  <a:solidFill>
                    <a:schemeClr val="tx1"/>
                  </a:solidFill>
                </a:rPr>
                <a:t>4%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5786446" y="4071942"/>
              <a:ext cx="857256" cy="7858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b="1" dirty="0">
                  <a:solidFill>
                    <a:schemeClr val="tx1"/>
                  </a:solidFill>
                </a:rPr>
                <a:t>17%</a:t>
              </a:r>
            </a:p>
          </p:txBody>
        </p:sp>
      </p:grpSp>
      <p:sp>
        <p:nvSpPr>
          <p:cNvPr id="7174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A97E68-EE6C-4177-9C2E-D4DACE7CAB85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Oval 4" descr="Bauplan"/>
          <p:cNvSpPr>
            <a:spLocks noChangeArrowheads="1"/>
          </p:cNvSpPr>
          <p:nvPr/>
        </p:nvSpPr>
        <p:spPr bwMode="auto">
          <a:xfrm>
            <a:off x="729456" y="563965"/>
            <a:ext cx="7772400" cy="4779963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Building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Knowledge Performance System</a:t>
            </a:r>
          </a:p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with a Model Based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Approach</a:t>
            </a:r>
            <a:endParaRPr lang="en-GB" alt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8162" y="4177800"/>
            <a:ext cx="900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000" b="1" i="1" dirty="0" err="1">
                <a:solidFill>
                  <a:srgbClr val="FF0000"/>
                </a:solidFill>
              </a:rPr>
              <a:t>No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engineer</a:t>
            </a:r>
            <a:r>
              <a:rPr lang="de-AT" altLang="de-DE" sz="2000" b="1" i="1" dirty="0">
                <a:solidFill>
                  <a:srgbClr val="FF0000"/>
                </a:solidFill>
              </a:rPr>
              <a:t>,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designer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or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architect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works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without</a:t>
            </a:r>
            <a:r>
              <a:rPr lang="de-AT" altLang="de-DE" sz="2000" b="1" i="1" dirty="0">
                <a:solidFill>
                  <a:srgbClr val="FF0000"/>
                </a:solidFill>
              </a:rPr>
              <a:t> a </a:t>
            </a:r>
          </a:p>
          <a:p>
            <a:pPr algn="ctr"/>
            <a:r>
              <a:rPr lang="de-AT" altLang="de-DE" sz="2000" b="1" i="1" dirty="0">
                <a:solidFill>
                  <a:srgbClr val="FF0000"/>
                </a:solidFill>
              </a:rPr>
              <a:t>plan /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planning</a:t>
            </a:r>
            <a:r>
              <a:rPr lang="de-AT" altLang="de-DE" sz="2000" b="1" i="1" dirty="0">
                <a:solidFill>
                  <a:srgbClr val="FF0000"/>
                </a:solidFill>
              </a:rPr>
              <a:t> / BPM -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tool</a:t>
            </a:r>
            <a:r>
              <a:rPr lang="de-AT" altLang="de-DE" sz="2000" b="1" i="1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06475" y="5337175"/>
            <a:ext cx="72183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Do we have a KM - System, a Knowledge planning/ </a:t>
            </a:r>
          </a:p>
          <a:p>
            <a:r>
              <a:rPr lang="de-AT" altLang="de-DE" sz="2400"/>
              <a:t>modelling tool and a KM/Evaluation tool in our </a:t>
            </a:r>
          </a:p>
          <a:p>
            <a:r>
              <a:rPr lang="de-AT" altLang="de-DE" sz="2400"/>
              <a:t>organisation? </a:t>
            </a:r>
          </a:p>
        </p:txBody>
      </p:sp>
    </p:spTree>
    <p:extLst>
      <p:ext uri="{BB962C8B-B14F-4D97-AF65-F5344CB8AC3E}">
        <p14:creationId xmlns:p14="http://schemas.microsoft.com/office/powerpoint/2010/main" val="1820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3419475" y="4076700"/>
            <a:ext cx="3457575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/>
              <a:t>Knowledge Management System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4211638" y="6165850"/>
            <a:ext cx="2087562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108075"/>
            <a:ext cx="7632700" cy="57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0" y="0"/>
            <a:ext cx="3708400" cy="9144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 rot="10800000">
            <a:off x="684213" y="4581525"/>
            <a:ext cx="2519362" cy="3603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900113" y="123825"/>
            <a:ext cx="180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3600" b="1" i="1">
                <a:latin typeface="Verdana" pitchFamily="34" charset="0"/>
              </a:rPr>
              <a:t>„idea“</a:t>
            </a: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1403350" y="1054100"/>
            <a:ext cx="1296988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Goal/Task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7920038" y="1054100"/>
            <a:ext cx="122396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Evaluation</a:t>
            </a: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3130550" y="1773238"/>
            <a:ext cx="3673475" cy="360362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Business-Process</a:t>
            </a:r>
            <a:endParaRPr lang="de-AT" altLang="de-DE" b="1">
              <a:solidFill>
                <a:srgbClr val="0066FF"/>
              </a:solidFill>
            </a:endParaRP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3779838" y="2205038"/>
            <a:ext cx="1944687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Management-Process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3708400" y="2551113"/>
            <a:ext cx="1871663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Core-Process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3635375" y="2852738"/>
            <a:ext cx="2376488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     Support-Process      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2339975" y="3213100"/>
            <a:ext cx="3744913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„The Knowledge-Product – anchor point</a:t>
            </a:r>
          </a:p>
          <a:p>
            <a:pPr algn="ctr"/>
            <a:r>
              <a:rPr lang="de-AT" altLang="de-DE" sz="1600" b="1"/>
              <a:t>of business process oriented</a:t>
            </a:r>
          </a:p>
          <a:p>
            <a:pPr algn="ctr"/>
            <a:r>
              <a:rPr lang="de-AT" altLang="de-DE" sz="1600" b="1"/>
              <a:t> Knowledge Management“</a:t>
            </a: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3635375" y="4970463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Management</a:t>
            </a:r>
          </a:p>
          <a:p>
            <a:r>
              <a:rPr lang="de-AT" altLang="de-DE" sz="1400" b="1"/>
              <a:t>Process</a:t>
            </a: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5364163" y="4973638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and Skill</a:t>
            </a:r>
          </a:p>
          <a:p>
            <a:r>
              <a:rPr lang="de-AT" altLang="de-DE" sz="1400" b="1"/>
              <a:t>Environment</a:t>
            </a: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4211638" y="5819775"/>
            <a:ext cx="2305050" cy="3048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 Structures</a:t>
            </a: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3624263" y="6294438"/>
            <a:ext cx="3238500" cy="425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AT" altLang="de-DE" sz="1400" b="1"/>
              <a:t>Knowledge Tools &amp; Knowledge Sources</a:t>
            </a:r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>
            <a:off x="722840" y="5084763"/>
            <a:ext cx="15843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Use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case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product</a:t>
            </a:r>
            <a:endParaRPr lang="de-AT" altLang="de-DE" sz="1400" b="1" dirty="0"/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659340" y="5795963"/>
            <a:ext cx="20875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Processes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structures</a:t>
            </a:r>
            <a:r>
              <a:rPr lang="de-AT" altLang="de-DE" sz="1400" b="1" dirty="0"/>
              <a:t>   </a:t>
            </a: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651402" y="6164263"/>
            <a:ext cx="20875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Ressources and support   </a:t>
            </a:r>
          </a:p>
        </p:txBody>
      </p:sp>
      <p:sp>
        <p:nvSpPr>
          <p:cNvPr id="232471" name="Rectangle 23"/>
          <p:cNvSpPr>
            <a:spLocks noChangeArrowheads="1"/>
          </p:cNvSpPr>
          <p:nvPr/>
        </p:nvSpPr>
        <p:spPr bwMode="auto">
          <a:xfrm>
            <a:off x="2250105" y="5516563"/>
            <a:ext cx="1081087" cy="217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2" name="Rectangle 24"/>
          <p:cNvSpPr>
            <a:spLocks noChangeArrowheads="1"/>
          </p:cNvSpPr>
          <p:nvPr/>
        </p:nvSpPr>
        <p:spPr bwMode="auto">
          <a:xfrm>
            <a:off x="3922713" y="4638675"/>
            <a:ext cx="2449512" cy="2159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Knowledge Product</a:t>
            </a:r>
          </a:p>
        </p:txBody>
      </p:sp>
      <p:sp>
        <p:nvSpPr>
          <p:cNvPr id="232473" name="Rectangle 25"/>
          <p:cNvSpPr>
            <a:spLocks noChangeArrowheads="1"/>
          </p:cNvSpPr>
          <p:nvPr/>
        </p:nvSpPr>
        <p:spPr bwMode="auto">
          <a:xfrm>
            <a:off x="3492500" y="4219575"/>
            <a:ext cx="2374900" cy="2889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4" name="Text Box 26"/>
          <p:cNvSpPr txBox="1">
            <a:spLocks noChangeArrowheads="1"/>
          </p:cNvSpPr>
          <p:nvPr/>
        </p:nvSpPr>
        <p:spPr bwMode="auto">
          <a:xfrm>
            <a:off x="3363913" y="4178300"/>
            <a:ext cx="3687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1600" b="1"/>
              <a:t>  Knowledge Management     System</a:t>
            </a:r>
          </a:p>
        </p:txBody>
      </p:sp>
      <p:sp>
        <p:nvSpPr>
          <p:cNvPr id="232475" name="Rectangle 27"/>
          <p:cNvSpPr>
            <a:spLocks noChangeArrowheads="1"/>
          </p:cNvSpPr>
          <p:nvPr/>
        </p:nvSpPr>
        <p:spPr bwMode="auto">
          <a:xfrm>
            <a:off x="4592689" y="-26988"/>
            <a:ext cx="358775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IF YOU CAN`T MEASURE - </a:t>
            </a:r>
          </a:p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YOU CAN`T MANAGE IT!</a:t>
            </a:r>
          </a:p>
        </p:txBody>
      </p:sp>
      <p:sp>
        <p:nvSpPr>
          <p:cNvPr id="232468" name="Rectangle 20"/>
          <p:cNvSpPr>
            <a:spLocks noChangeArrowheads="1"/>
          </p:cNvSpPr>
          <p:nvPr/>
        </p:nvSpPr>
        <p:spPr bwMode="auto">
          <a:xfrm>
            <a:off x="486324" y="5445125"/>
            <a:ext cx="2630578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AT" altLang="de-DE" sz="1400" b="1" dirty="0"/>
              <a:t>HC </a:t>
            </a:r>
            <a:r>
              <a:rPr lang="de-AT" altLang="de-DE" sz="1400" b="1" dirty="0" err="1"/>
              <a:t>relations</a:t>
            </a:r>
            <a:r>
              <a:rPr lang="de-AT" altLang="de-DE" sz="1400" b="1" dirty="0"/>
              <a:t> </a:t>
            </a:r>
            <a:r>
              <a:rPr lang="de-AT" altLang="de-DE" sz="1400" b="1" dirty="0" err="1" smtClean="0"/>
              <a:t>and</a:t>
            </a:r>
            <a:r>
              <a:rPr lang="de-AT" altLang="de-DE" sz="1400" b="1" dirty="0" smtClean="0"/>
              <a:t> </a:t>
            </a:r>
            <a:r>
              <a:rPr lang="de-AT" altLang="de-DE" sz="1400" b="1" dirty="0" err="1" smtClean="0"/>
              <a:t>skills</a:t>
            </a:r>
            <a:r>
              <a:rPr lang="de-AT" altLang="de-DE" sz="1400" b="1" dirty="0" smtClean="0"/>
              <a:t>   </a:t>
            </a:r>
            <a:endParaRPr lang="de-AT" alt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7679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3322764" y="1462386"/>
            <a:ext cx="1512168" cy="151216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77792"/>
            <a:ext cx="8280920" cy="6011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Relation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HC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(RM)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organisational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development</a:t>
            </a:r>
            <a:endParaRPr lang="de-AT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071726"/>
              </p:ext>
            </p:extLst>
          </p:nvPr>
        </p:nvGraphicFramePr>
        <p:xfrm>
          <a:off x="1151620" y="1895947"/>
          <a:ext cx="6840760" cy="493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3" r:id="rId3" imgW="10367772" imgH="6011875" progId="Visio.Drawing.11">
                  <p:embed/>
                </p:oleObj>
              </mc:Choice>
              <mc:Fallback>
                <p:oleObj r:id="rId3" imgW="10367772" imgH="60118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620" y="1895947"/>
                        <a:ext cx="6840760" cy="4931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051720" y="2789888"/>
            <a:ext cx="51125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risk-identification</a:t>
            </a:r>
            <a:r>
              <a:rPr lang="de-AT" dirty="0" smtClean="0"/>
              <a:t>, -analysis, -</a:t>
            </a:r>
            <a:r>
              <a:rPr lang="de-AT" dirty="0" err="1" smtClean="0"/>
              <a:t>assessment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3347864" y="4225629"/>
            <a:ext cx="252028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 dirty="0"/>
              <a:t>d</a:t>
            </a:r>
            <a:r>
              <a:rPr lang="de-AT" sz="1600" dirty="0" smtClean="0"/>
              <a:t>esign </a:t>
            </a:r>
            <a:r>
              <a:rPr lang="de-AT" sz="1600" dirty="0" err="1" smtClean="0"/>
              <a:t>procedures</a:t>
            </a:r>
            <a:endParaRPr lang="de-AT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2051327" y="3730680"/>
            <a:ext cx="51125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Risk</a:t>
            </a:r>
            <a:r>
              <a:rPr lang="de-AT" dirty="0" smtClean="0"/>
              <a:t> Management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5093471" y="4869160"/>
            <a:ext cx="143385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 smtClean="0"/>
              <a:t>guarantees</a:t>
            </a:r>
            <a:endParaRPr lang="de-AT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2555776" y="4899938"/>
            <a:ext cx="158417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Shareholder </a:t>
            </a:r>
            <a:r>
              <a:rPr lang="de-AT" sz="1200" dirty="0" err="1" smtClean="0"/>
              <a:t>value</a:t>
            </a:r>
            <a:endParaRPr lang="de-AT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3309999" y="6309320"/>
            <a:ext cx="25004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 smtClean="0"/>
              <a:t>purchasing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price</a:t>
            </a:r>
            <a:endParaRPr lang="de-AT" sz="1400" b="1" dirty="0"/>
          </a:p>
        </p:txBody>
      </p:sp>
    </p:spTree>
    <p:extLst>
      <p:ext uri="{BB962C8B-B14F-4D97-AF65-F5344CB8AC3E}">
        <p14:creationId xmlns:p14="http://schemas.microsoft.com/office/powerpoint/2010/main" val="3880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1548</Words>
  <Application>Microsoft Office PowerPoint</Application>
  <PresentationFormat>Bildschirmpräsentation (4:3)</PresentationFormat>
  <Paragraphs>337</Paragraphs>
  <Slides>35</Slides>
  <Notes>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7" baseType="lpstr">
      <vt:lpstr>Austin</vt:lpstr>
      <vt:lpstr>Visio.Drawing.11</vt:lpstr>
      <vt:lpstr>“HRM &amp;  OrgDev”  Introduction</vt:lpstr>
      <vt:lpstr>Relevant CONTENT of HRM &amp; OrgDev:</vt:lpstr>
      <vt:lpstr>PowerPoint-Präsentation</vt:lpstr>
      <vt:lpstr>PowerPoint-Präsentation</vt:lpstr>
      <vt:lpstr>PowerPoint-Präsentation</vt:lpstr>
      <vt:lpstr>Entscheidungsfindung</vt:lpstr>
      <vt:lpstr>PowerPoint-Präsentation</vt:lpstr>
      <vt:lpstr>PowerPoint-Präsentation</vt:lpstr>
      <vt:lpstr>Relation HC and Risk Management (RM) for organisational development</vt:lpstr>
      <vt:lpstr>PowerPoint-Präsentation</vt:lpstr>
      <vt:lpstr>All measures designed to ensure the correct conduct of a company, its management and supervisory bodies and its employees.</vt:lpstr>
      <vt:lpstr>PowerPoint-Präsentation</vt:lpstr>
      <vt:lpstr>Process-Chart: Organisation „X“:</vt:lpstr>
      <vt:lpstr>PowerPoint-Präsentation</vt:lpstr>
      <vt:lpstr>Network Analysis of Banking &amp; Finance Organisations</vt:lpstr>
      <vt:lpstr>Practical example</vt:lpstr>
      <vt:lpstr>Human Capital - Ideas</vt:lpstr>
      <vt:lpstr>Scandia Navigator:</vt:lpstr>
      <vt:lpstr>Human Capital - Models</vt:lpstr>
      <vt:lpstr>scheme of HC-models</vt:lpstr>
      <vt:lpstr>scheme of HC-models</vt:lpstr>
      <vt:lpstr>scheme of HC-models</vt:lpstr>
      <vt:lpstr>scheme of HC-models</vt:lpstr>
      <vt:lpstr>Practical example</vt:lpstr>
      <vt:lpstr>PowerPoint-Präsentation</vt:lpstr>
      <vt:lpstr>Dr Gerhard Hanggi’s Model</vt:lpstr>
      <vt:lpstr>Individual skill profiling</vt:lpstr>
      <vt:lpstr>PowerPoint-Präsentation</vt:lpstr>
      <vt:lpstr>Practical example</vt:lpstr>
      <vt:lpstr>Practical example</vt:lpstr>
      <vt:lpstr>PowerPoint-Präsentation</vt:lpstr>
      <vt:lpstr>Contact: Dipl.-Ing. Johannes GOELLNER, MSc email: johannes.goellner@meinesteuerberatung.at 1030 Vienna, Marxergasse 13/10, Austria mobil: +43-(0)650-22529991  </vt:lpstr>
      <vt:lpstr>Thank you for your attention.  Questions ?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Comet-Projektidee</dc:title>
  <dc:creator>Andreas</dc:creator>
  <cp:lastModifiedBy>goellner</cp:lastModifiedBy>
  <cp:revision>381</cp:revision>
  <cp:lastPrinted>2015-03-23T09:07:03Z</cp:lastPrinted>
  <dcterms:created xsi:type="dcterms:W3CDTF">2013-05-03T09:31:31Z</dcterms:created>
  <dcterms:modified xsi:type="dcterms:W3CDTF">2018-12-07T05:44:38Z</dcterms:modified>
</cp:coreProperties>
</file>