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390" r:id="rId3"/>
    <p:sldId id="428" r:id="rId4"/>
    <p:sldId id="392" r:id="rId5"/>
    <p:sldId id="443" r:id="rId6"/>
    <p:sldId id="444" r:id="rId7"/>
    <p:sldId id="445" r:id="rId8"/>
    <p:sldId id="446" r:id="rId9"/>
    <p:sldId id="447" r:id="rId10"/>
    <p:sldId id="323" r:id="rId11"/>
    <p:sldId id="314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85" autoAdjust="0"/>
    <p:restoredTop sz="98029" autoAdjust="0"/>
  </p:normalViewPr>
  <p:slideViewPr>
    <p:cSldViewPr>
      <p:cViewPr>
        <p:scale>
          <a:sx n="70" d="100"/>
          <a:sy n="70" d="100"/>
        </p:scale>
        <p:origin x="-171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B0DD2-C942-4D6B-88C5-0A7AEE39504B}" type="datetimeFigureOut">
              <a:rPr lang="de-DE" smtClean="0"/>
              <a:pPr/>
              <a:t>05.10.2018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7E6CD-5FC4-4E55-9F6A-5EA17D968D0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5431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 smtClean="0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3</a:t>
            </a:fld>
            <a:endParaRPr lang="de-AT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5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de-DE" smtClean="0"/>
              <a:t>CO OVERVIEW – SUBMODULES / SYSTEM </a:t>
            </a:r>
          </a:p>
        </p:txBody>
      </p:sp>
      <p:sp>
        <p:nvSpPr>
          <p:cNvPr id="69636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817" indent="-263776"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103" indent="-211021"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145" indent="-211021"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9186" indent="-211021"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1227" indent="-211021" defTabSz="87485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269" indent="-211021" defTabSz="87485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310" indent="-211021" defTabSz="87485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351" indent="-211021" defTabSz="87485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04B1B44-7BAA-4C64-8E24-EB1DAB629639}" type="slidenum">
              <a:rPr lang="pl-PL" altLang="de-DE" smtClean="0"/>
              <a:pPr eaLnBrk="1" hangingPunct="1">
                <a:spcBef>
                  <a:spcPct val="0"/>
                </a:spcBef>
              </a:pPr>
              <a:t>4</a:t>
            </a:fld>
            <a:endParaRPr lang="pl-PL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 smtClean="0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5</a:t>
            </a:fld>
            <a:endParaRPr lang="de-AT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 smtClean="0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6</a:t>
            </a:fld>
            <a:endParaRPr lang="de-AT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 smtClean="0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7</a:t>
            </a:fld>
            <a:endParaRPr lang="de-AT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 smtClean="0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8</a:t>
            </a:fld>
            <a:endParaRPr lang="de-AT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 smtClean="0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9</a:t>
            </a:fld>
            <a:endParaRPr lang="de-AT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680AF6E-F706-44FC-AE83-0158BCEDCC64}" type="datetimeFigureOut">
              <a:rPr lang="de-DE" smtClean="0"/>
              <a:pPr/>
              <a:t>05.10.2018</a:t>
            </a:fld>
            <a:endParaRPr lang="de-A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05.10.2018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05.10.2018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05.10.2018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05.10.2018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05.10.2018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05.10.2018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05.10.2018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05.10.2018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05.10.2018</a:t>
            </a:fld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05.10.2018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680AF6E-F706-44FC-AE83-0158BCEDCC64}" type="datetimeFigureOut">
              <a:rPr lang="de-DE" smtClean="0"/>
              <a:pPr/>
              <a:t>05.10.2018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johannes.goellner@meinesteuerberatung.a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16016" y="2420888"/>
            <a:ext cx="3313355" cy="2350232"/>
          </a:xfrm>
        </p:spPr>
        <p:txBody>
          <a:bodyPr>
            <a:normAutofit/>
          </a:bodyPr>
          <a:lstStyle/>
          <a:p>
            <a:r>
              <a:rPr lang="en-US" b="1" dirty="0" smtClean="0"/>
              <a:t>“HRM &amp; BSc” </a:t>
            </a:r>
            <a:endParaRPr lang="de-AT" sz="3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72000" y="4906336"/>
            <a:ext cx="3672407" cy="1251472"/>
          </a:xfrm>
        </p:spPr>
        <p:txBody>
          <a:bodyPr>
            <a:normAutofit fontScale="92500" lnSpcReduction="20000"/>
          </a:bodyPr>
          <a:lstStyle/>
          <a:p>
            <a:r>
              <a:rPr lang="de-A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Dipl.-Ing. Johannes GÖLLNER, </a:t>
            </a:r>
            <a:r>
              <a:rPr lang="de-AT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MSc</a:t>
            </a:r>
            <a:endParaRPr lang="de-AT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Masaryk University, Brno, CZ</a:t>
            </a:r>
          </a:p>
          <a:p>
            <a:r>
              <a:rPr lang="de-AT" sz="1600" dirty="0" err="1"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  <a:r>
              <a:rPr lang="de-AT" sz="1600">
                <a:latin typeface="Arial" panose="020B0604020202020204" pitchFamily="34" charset="0"/>
                <a:cs typeface="Arial" panose="020B0604020202020204" pitchFamily="34" charset="0"/>
              </a:rPr>
              <a:t>, 05</a:t>
            </a:r>
            <a:r>
              <a:rPr lang="de-AT" sz="1600" baseline="3000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de-AT" sz="1600">
                <a:latin typeface="Arial" panose="020B0604020202020204" pitchFamily="34" charset="0"/>
                <a:cs typeface="Arial" panose="020B0604020202020204" pitchFamily="34" charset="0"/>
              </a:rPr>
              <a:t>, 2018</a:t>
            </a:r>
            <a:r>
              <a:rPr lang="de-AT" sz="16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sz="1600" smtClean="0">
                <a:latin typeface="Arial" panose="020B0604020202020204" pitchFamily="34" charset="0"/>
                <a:cs typeface="Arial" panose="020B0604020202020204" pitchFamily="34" charset="0"/>
              </a:rPr>
              <a:t>10:00–15:50 following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de-A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Lecture</a:t>
            </a:r>
            <a:r>
              <a:rPr lang="de-A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  <a:p>
            <a:endParaRPr lang="de-A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4184832"/>
            <a:ext cx="7632966" cy="1575048"/>
          </a:xfrm>
        </p:spPr>
        <p:txBody>
          <a:bodyPr>
            <a:noAutofit/>
          </a:bodyPr>
          <a:lstStyle/>
          <a:p>
            <a:r>
              <a:rPr lang="de-A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de-A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A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Dipl.-Ing. Johannes GOELLNER, </a:t>
            </a:r>
            <a:r>
              <a:rPr lang="de-AT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MSc</a:t>
            </a: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johannes.goellner@meinesteuerberatung.at</a:t>
            </a: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1030 Vienna, </a:t>
            </a:r>
            <a:r>
              <a:rPr lang="de-AT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Marxergasse</a:t>
            </a: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13/10, Austria</a:t>
            </a:r>
            <a:b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mobil: +43-(0)650-22529991</a:t>
            </a:r>
            <a:b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79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3717032"/>
            <a:ext cx="763296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de-AT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de-A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A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A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A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r>
              <a:rPr lang="de-A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de-A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de-A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de-A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875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145127"/>
              </p:ext>
            </p:extLst>
          </p:nvPr>
        </p:nvGraphicFramePr>
        <p:xfrm>
          <a:off x="827088" y="2366963"/>
          <a:ext cx="7632699" cy="3455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6061"/>
                <a:gridCol w="1534366"/>
                <a:gridCol w="1411149"/>
                <a:gridCol w="1769974"/>
                <a:gridCol w="1411149"/>
              </a:tblGrid>
              <a:tr h="287999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 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200" dirty="0" smtClean="0">
                          <a:effectLst/>
                        </a:rPr>
                        <a:t>Austria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200" dirty="0" smtClean="0">
                          <a:effectLst/>
                        </a:rPr>
                        <a:t>Germany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200" dirty="0" smtClean="0">
                          <a:effectLst/>
                        </a:rPr>
                        <a:t>U.K.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USA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</a:tr>
              <a:tr h="863997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Gesetze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AktG, GmbHG, IRÄG, </a:t>
                      </a:r>
                      <a:r>
                        <a:rPr lang="de-AT" sz="1200" dirty="0" smtClean="0">
                          <a:effectLst/>
                        </a:rPr>
                        <a:t>URÄG</a:t>
                      </a:r>
                      <a:r>
                        <a:rPr lang="de-AT" sz="1200" dirty="0">
                          <a:effectLst/>
                        </a:rPr>
                        <a:t>, RLÄG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KontTraG, dAktG, dHGB,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-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Sarbanes-Oxley Act (2002)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</a:tr>
              <a:tr h="1151996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Corporate Governance Kodizes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Nationaler CGC (2002)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Nationaler CGC (2006)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Combined Code on Corporate Governance (2003)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AT" sz="1200" dirty="0" smtClean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 smtClean="0">
                          <a:effectLst/>
                        </a:rPr>
                        <a:t>Final</a:t>
                      </a:r>
                      <a:r>
                        <a:rPr lang="de-AT" sz="1200" baseline="0" dirty="0" smtClean="0">
                          <a:effectLst/>
                        </a:rPr>
                        <a:t>  </a:t>
                      </a:r>
                      <a:r>
                        <a:rPr lang="de-AT" sz="1200" dirty="0" smtClean="0">
                          <a:effectLst/>
                        </a:rPr>
                        <a:t>NYSE </a:t>
                      </a:r>
                      <a:r>
                        <a:rPr lang="de-AT" sz="1200" dirty="0">
                          <a:effectLst/>
                        </a:rPr>
                        <a:t>Corporate </a:t>
                      </a:r>
                      <a:r>
                        <a:rPr lang="de-AT" sz="1200" dirty="0" err="1">
                          <a:effectLst/>
                        </a:rPr>
                        <a:t>Governance</a:t>
                      </a:r>
                      <a:r>
                        <a:rPr lang="de-AT" sz="1200" dirty="0">
                          <a:effectLst/>
                        </a:rPr>
                        <a:t> Rules (2003)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</a:tr>
              <a:tr h="1151996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Standards &amp; Empfehlungen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ONR </a:t>
                      </a:r>
                      <a:r>
                        <a:rPr lang="de-AT" sz="1200" dirty="0" smtClean="0">
                          <a:effectLst/>
                        </a:rPr>
                        <a:t>49000:2010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ISO 31000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</a:t>
                      </a:r>
                      <a:r>
                        <a:rPr lang="de-AT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31010</a:t>
                      </a:r>
                      <a:endParaRPr lang="de-AT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-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Revised Turnbull Guidance (2005), Orange Book (2004), BS 31100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COSO I &amp; II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</a:tr>
            </a:tbl>
          </a:graphicData>
        </a:graphic>
      </p:graphicFrame>
      <p:sp>
        <p:nvSpPr>
          <p:cNvPr id="11299" name="Textfeld 5"/>
          <p:cNvSpPr txBox="1">
            <a:spLocks noChangeArrowheads="1"/>
          </p:cNvSpPr>
          <p:nvPr/>
        </p:nvSpPr>
        <p:spPr bwMode="auto">
          <a:xfrm>
            <a:off x="2268538" y="1571625"/>
            <a:ext cx="4751387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>
                <a:solidFill>
                  <a:srgbClr val="0070C0"/>
                </a:solidFill>
              </a:rPr>
              <a:t>LEGAL COMPLIANCE</a:t>
            </a:r>
          </a:p>
        </p:txBody>
      </p:sp>
      <p:sp>
        <p:nvSpPr>
          <p:cNvPr id="11300" name="Textfeld 3"/>
          <p:cNvSpPr txBox="1">
            <a:spLocks noChangeArrowheads="1"/>
          </p:cNvSpPr>
          <p:nvPr/>
        </p:nvSpPr>
        <p:spPr bwMode="auto">
          <a:xfrm>
            <a:off x="2484438" y="5949950"/>
            <a:ext cx="43211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1200" dirty="0" err="1" smtClean="0"/>
              <a:t>Exemplarely</a:t>
            </a:r>
            <a:r>
              <a:rPr lang="de-AT" altLang="de-DE" sz="1200" dirty="0" smtClean="0"/>
              <a:t>  </a:t>
            </a:r>
            <a:r>
              <a:rPr lang="de-AT" altLang="de-DE" sz="1200" dirty="0" err="1" smtClean="0"/>
              <a:t>Documentation</a:t>
            </a:r>
            <a:r>
              <a:rPr lang="de-AT" altLang="de-DE" sz="1200" dirty="0" smtClean="0"/>
              <a:t> </a:t>
            </a:r>
            <a:r>
              <a:rPr lang="de-AT" altLang="de-DE" sz="1200" dirty="0" err="1" smtClean="0"/>
              <a:t>of</a:t>
            </a:r>
            <a:r>
              <a:rPr lang="de-AT" altLang="de-DE" sz="1200" dirty="0" smtClean="0"/>
              <a:t> different </a:t>
            </a:r>
            <a:r>
              <a:rPr lang="de-AT" altLang="de-DE" sz="1200" dirty="0" err="1" smtClean="0"/>
              <a:t>Regulations</a:t>
            </a:r>
            <a:endParaRPr lang="de-AT" altLang="de-DE" sz="1200" dirty="0"/>
          </a:p>
        </p:txBody>
      </p:sp>
      <p:sp>
        <p:nvSpPr>
          <p:cNvPr id="11301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AAAE3B4-59F5-4AB2-96D8-9E5774D03510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AT" altLang="de-DE" sz="14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50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1003667" y="1780352"/>
            <a:ext cx="7024744" cy="11430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All measures designed to ensure the correct conduct of a company, its management and supervisory bodies and its employees.</a:t>
            </a:r>
            <a:endParaRPr lang="de-AT" altLang="de-DE" sz="2000" b="1" dirty="0" smtClean="0">
              <a:solidFill>
                <a:srgbClr val="0070C0"/>
              </a:solidFill>
            </a:endParaRPr>
          </a:p>
        </p:txBody>
      </p:sp>
      <p:sp>
        <p:nvSpPr>
          <p:cNvPr id="10248" name="Textfeld 2"/>
          <p:cNvSpPr txBox="1">
            <a:spLocks noChangeArrowheads="1"/>
          </p:cNvSpPr>
          <p:nvPr/>
        </p:nvSpPr>
        <p:spPr bwMode="auto">
          <a:xfrm>
            <a:off x="1403675" y="1080297"/>
            <a:ext cx="6624736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 dirty="0">
                <a:solidFill>
                  <a:srgbClr val="0070C0"/>
                </a:solidFill>
              </a:rPr>
              <a:t>CORPORATE COMPLIANCE</a:t>
            </a:r>
          </a:p>
        </p:txBody>
      </p:sp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AT" altLang="de-DE" sz="1400" smtClean="0">
              <a:latin typeface="Times New Roman" pitchFamily="18" charset="0"/>
            </a:endParaRPr>
          </a:p>
        </p:txBody>
      </p:sp>
      <p:sp>
        <p:nvSpPr>
          <p:cNvPr id="10245" name="Textfeld 7"/>
          <p:cNvSpPr txBox="1">
            <a:spLocks noChangeArrowheads="1"/>
          </p:cNvSpPr>
          <p:nvPr/>
        </p:nvSpPr>
        <p:spPr bwMode="auto">
          <a:xfrm>
            <a:off x="4716463" y="6475368"/>
            <a:ext cx="4248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sz="1000" dirty="0" smtClean="0">
                <a:latin typeface="Arial" charset="0"/>
                <a:cs typeface="Arial" charset="0"/>
              </a:rPr>
              <a:t>Source: </a:t>
            </a:r>
            <a:r>
              <a:rPr lang="de-AT" altLang="de-DE" sz="1000" dirty="0">
                <a:latin typeface="Arial" charset="0"/>
                <a:cs typeface="Arial" charset="0"/>
              </a:rPr>
              <a:t>Copyright </a:t>
            </a:r>
            <a:r>
              <a:rPr lang="de-AT" altLang="de-DE" sz="1000" dirty="0" err="1">
                <a:latin typeface="Arial" charset="0"/>
                <a:cs typeface="Arial" charset="0"/>
              </a:rPr>
              <a:t>by</a:t>
            </a:r>
            <a:r>
              <a:rPr lang="de-AT" altLang="de-DE" sz="1000" dirty="0">
                <a:latin typeface="Arial" charset="0"/>
                <a:cs typeface="Arial" charset="0"/>
              </a:rPr>
              <a:t> GÖLLNER,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sz="1000" dirty="0">
                <a:latin typeface="Arial" charset="0"/>
                <a:cs typeface="Arial" charset="0"/>
              </a:rPr>
              <a:t>LV Risikomanagement  I, BOKU Wien, 2012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033427" y="3201234"/>
            <a:ext cx="7024744" cy="1604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rgbClr val="0070C0"/>
                </a:solidFill>
              </a:rPr>
              <a:t>The main task of the Board / CEO is to ensure that:</a:t>
            </a:r>
            <a:br>
              <a:rPr lang="en-US" sz="2000" b="1" dirty="0">
                <a:solidFill>
                  <a:srgbClr val="0070C0"/>
                </a:solidFill>
              </a:rPr>
            </a:br>
            <a:r>
              <a:rPr lang="en-US" sz="2000" b="1" dirty="0">
                <a:solidFill>
                  <a:srgbClr val="0070C0"/>
                </a:solidFill>
              </a:rPr>
              <a:t>- organizational measures, training and controls and</a:t>
            </a:r>
            <a:br>
              <a:rPr lang="en-US" sz="2000" b="1" dirty="0">
                <a:solidFill>
                  <a:srgbClr val="0070C0"/>
                </a:solidFill>
              </a:rPr>
            </a:br>
            <a:r>
              <a:rPr lang="en-US" sz="2000" b="1" dirty="0">
                <a:solidFill>
                  <a:srgbClr val="0070C0"/>
                </a:solidFill>
              </a:rPr>
              <a:t>- the correct conduct of the company and its employees 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r>
              <a:rPr lang="en-US" sz="2000" b="1" dirty="0" smtClean="0">
                <a:solidFill>
                  <a:srgbClr val="0070C0"/>
                </a:solidFill>
              </a:rPr>
              <a:t>is </a:t>
            </a:r>
            <a:r>
              <a:rPr lang="en-US" sz="2000" b="1" dirty="0">
                <a:solidFill>
                  <a:srgbClr val="0070C0"/>
                </a:solidFill>
              </a:rPr>
              <a:t>ensured.</a:t>
            </a:r>
            <a:endParaRPr lang="de-AT" altLang="de-DE" sz="2000" b="1" dirty="0">
              <a:solidFill>
                <a:srgbClr val="0070C0"/>
              </a:solidFill>
            </a:endParaRP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1058777" y="497020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rgbClr val="0070C0"/>
                </a:solidFill>
              </a:rPr>
              <a:t>The company should be protected from claims for damages and judicial and administrative authorities penalties.</a:t>
            </a:r>
            <a:endParaRPr lang="de-AT" altLang="de-DE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24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4500563" y="1052513"/>
            <a:ext cx="0" cy="5472112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1082675" y="2660650"/>
            <a:ext cx="6769100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1077913" y="4589463"/>
            <a:ext cx="6769100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7" name="Textfeld 7"/>
          <p:cNvSpPr txBox="1">
            <a:spLocks noChangeArrowheads="1"/>
          </p:cNvSpPr>
          <p:nvPr/>
        </p:nvSpPr>
        <p:spPr bwMode="auto">
          <a:xfrm>
            <a:off x="1738313" y="882650"/>
            <a:ext cx="1871662" cy="338138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sz="1600" b="1"/>
              <a:t>CONTROLLING</a:t>
            </a:r>
          </a:p>
        </p:txBody>
      </p:sp>
      <p:sp>
        <p:nvSpPr>
          <p:cNvPr id="13318" name="Textfeld 10"/>
          <p:cNvSpPr txBox="1">
            <a:spLocks noChangeArrowheads="1"/>
          </p:cNvSpPr>
          <p:nvPr/>
        </p:nvSpPr>
        <p:spPr bwMode="auto">
          <a:xfrm>
            <a:off x="4995358" y="865188"/>
            <a:ext cx="2925763" cy="338137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1600" b="1" dirty="0" smtClean="0"/>
              <a:t>HRM</a:t>
            </a:r>
            <a:endParaRPr lang="de-AT" altLang="de-DE" sz="1600" b="1" dirty="0"/>
          </a:p>
        </p:txBody>
      </p:sp>
      <p:sp>
        <p:nvSpPr>
          <p:cNvPr id="13319" name="Textfeld 13"/>
          <p:cNvSpPr txBox="1">
            <a:spLocks noChangeArrowheads="1"/>
          </p:cNvSpPr>
          <p:nvPr/>
        </p:nvSpPr>
        <p:spPr bwMode="auto">
          <a:xfrm>
            <a:off x="4968371" y="1151269"/>
            <a:ext cx="31686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dirty="0" smtClean="0"/>
              <a:t>Strategic</a:t>
            </a:r>
            <a:r>
              <a:rPr lang="de-AT" altLang="de-DE" sz="2000" dirty="0"/>
              <a:t> </a:t>
            </a:r>
            <a:r>
              <a:rPr lang="de-AT" altLang="de-DE" sz="2000" dirty="0" smtClean="0"/>
              <a:t>HRM</a:t>
            </a:r>
            <a:endParaRPr lang="de-AT" altLang="de-DE" sz="2000" dirty="0"/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b="1" dirty="0"/>
              <a:t>= </a:t>
            </a:r>
            <a:r>
              <a:rPr lang="de-AT" altLang="de-DE" b="1" dirty="0" smtClean="0"/>
              <a:t>Strategic HR-Controlling</a:t>
            </a:r>
            <a:endParaRPr lang="de-AT" altLang="de-DE" b="1" dirty="0"/>
          </a:p>
        </p:txBody>
      </p:sp>
      <p:sp>
        <p:nvSpPr>
          <p:cNvPr id="13320" name="Textfeld 15"/>
          <p:cNvSpPr txBox="1">
            <a:spLocks noChangeArrowheads="1"/>
          </p:cNvSpPr>
          <p:nvPr/>
        </p:nvSpPr>
        <p:spPr bwMode="auto">
          <a:xfrm>
            <a:off x="5022963" y="3170238"/>
            <a:ext cx="316865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sz="2000" dirty="0" err="1" smtClean="0"/>
              <a:t>Operatively</a:t>
            </a:r>
            <a:r>
              <a:rPr lang="de-AT" altLang="de-DE" sz="2000" dirty="0"/>
              <a:t> </a:t>
            </a:r>
            <a:r>
              <a:rPr lang="de-AT" altLang="de-DE" sz="2000" dirty="0" smtClean="0"/>
              <a:t>HRM</a:t>
            </a:r>
            <a:endParaRPr lang="de-AT" altLang="de-DE" sz="2000" dirty="0"/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b="1" dirty="0"/>
              <a:t>= </a:t>
            </a:r>
            <a:r>
              <a:rPr lang="de-AT" altLang="de-DE" b="1" dirty="0" err="1" smtClean="0"/>
              <a:t>Operatively</a:t>
            </a:r>
            <a:r>
              <a:rPr lang="de-AT" altLang="de-DE" b="1" dirty="0" smtClean="0"/>
              <a:t> HR-Controlling</a:t>
            </a:r>
            <a:endParaRPr lang="de-AT" altLang="de-DE" b="1" dirty="0"/>
          </a:p>
        </p:txBody>
      </p:sp>
      <p:sp>
        <p:nvSpPr>
          <p:cNvPr id="13321" name="Textfeld 16"/>
          <p:cNvSpPr txBox="1">
            <a:spLocks noChangeArrowheads="1"/>
          </p:cNvSpPr>
          <p:nvPr/>
        </p:nvSpPr>
        <p:spPr bwMode="auto">
          <a:xfrm>
            <a:off x="1036638" y="1566863"/>
            <a:ext cx="31670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dirty="0" smtClean="0"/>
              <a:t>Strategic</a:t>
            </a:r>
            <a:endParaRPr lang="de-AT" altLang="de-DE" dirty="0"/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dirty="0"/>
              <a:t>CONTROLLING</a:t>
            </a:r>
          </a:p>
        </p:txBody>
      </p:sp>
      <p:sp>
        <p:nvSpPr>
          <p:cNvPr id="13322" name="Textfeld 17"/>
          <p:cNvSpPr txBox="1">
            <a:spLocks noChangeArrowheads="1"/>
          </p:cNvSpPr>
          <p:nvPr/>
        </p:nvSpPr>
        <p:spPr bwMode="auto">
          <a:xfrm>
            <a:off x="1031875" y="3652838"/>
            <a:ext cx="31686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dirty="0" err="1" smtClean="0"/>
              <a:t>Operatively</a:t>
            </a:r>
            <a:endParaRPr lang="de-AT" altLang="de-DE" dirty="0"/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dirty="0"/>
              <a:t>CONTROLLING</a:t>
            </a:r>
          </a:p>
        </p:txBody>
      </p:sp>
      <p:cxnSp>
        <p:nvCxnSpPr>
          <p:cNvPr id="19" name="Gerade Verbindung mit Pfeil 18"/>
          <p:cNvCxnSpPr/>
          <p:nvPr/>
        </p:nvCxnSpPr>
        <p:spPr>
          <a:xfrm>
            <a:off x="3878263" y="4127500"/>
            <a:ext cx="1152525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3878263" y="1752600"/>
            <a:ext cx="1152525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V="1">
            <a:off x="1836738" y="2322513"/>
            <a:ext cx="0" cy="129540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flipV="1">
            <a:off x="6516688" y="2660650"/>
            <a:ext cx="0" cy="509588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7" name="Textfeld 27"/>
          <p:cNvSpPr txBox="1">
            <a:spLocks noChangeArrowheads="1"/>
          </p:cNvSpPr>
          <p:nvPr/>
        </p:nvSpPr>
        <p:spPr bwMode="auto">
          <a:xfrm>
            <a:off x="611188" y="5110163"/>
            <a:ext cx="1746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 dirty="0" err="1" smtClean="0"/>
              <a:t>Finance</a:t>
            </a:r>
            <a:endParaRPr lang="de-AT" altLang="de-DE" sz="2800" b="1" dirty="0"/>
          </a:p>
        </p:txBody>
      </p:sp>
      <p:sp>
        <p:nvSpPr>
          <p:cNvPr id="13328" name="Textfeld 29"/>
          <p:cNvSpPr txBox="1">
            <a:spLocks noChangeArrowheads="1"/>
          </p:cNvSpPr>
          <p:nvPr/>
        </p:nvSpPr>
        <p:spPr bwMode="auto">
          <a:xfrm>
            <a:off x="2357438" y="5251450"/>
            <a:ext cx="17462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 dirty="0" smtClean="0"/>
              <a:t>ICS</a:t>
            </a:r>
            <a:endParaRPr lang="de-AT" altLang="de-DE" sz="2800" b="1" dirty="0"/>
          </a:p>
        </p:txBody>
      </p:sp>
      <p:sp>
        <p:nvSpPr>
          <p:cNvPr id="13329" name="Textfeld 30"/>
          <p:cNvSpPr txBox="1">
            <a:spLocks noChangeArrowheads="1"/>
          </p:cNvSpPr>
          <p:nvPr/>
        </p:nvSpPr>
        <p:spPr bwMode="auto">
          <a:xfrm>
            <a:off x="311150" y="6094413"/>
            <a:ext cx="2455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000" b="1" dirty="0" smtClean="0"/>
              <a:t>Accounting</a:t>
            </a:r>
            <a:endParaRPr lang="de-AT" altLang="de-DE" sz="2000" b="1" dirty="0"/>
          </a:p>
        </p:txBody>
      </p:sp>
      <p:cxnSp>
        <p:nvCxnSpPr>
          <p:cNvPr id="224" name="Gerade Verbindung mit Pfeil 223"/>
          <p:cNvCxnSpPr/>
          <p:nvPr/>
        </p:nvCxnSpPr>
        <p:spPr>
          <a:xfrm flipV="1">
            <a:off x="1539875" y="5561013"/>
            <a:ext cx="0" cy="60007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>
            <a:off x="1979613" y="5372100"/>
            <a:ext cx="10080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H="1" flipV="1">
            <a:off x="1531938" y="4337050"/>
            <a:ext cx="7937" cy="773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H="1" flipV="1">
            <a:off x="3217863" y="4419600"/>
            <a:ext cx="6350" cy="774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 flipV="1">
            <a:off x="3492500" y="4179888"/>
            <a:ext cx="1924050" cy="1189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flipV="1">
            <a:off x="3492500" y="2540000"/>
            <a:ext cx="1871663" cy="265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/>
          <p:nvPr/>
        </p:nvCxnSpPr>
        <p:spPr>
          <a:xfrm flipV="1">
            <a:off x="3338513" y="2452688"/>
            <a:ext cx="0" cy="271145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7" name="Textfeld 1"/>
          <p:cNvSpPr txBox="1">
            <a:spLocks noChangeArrowheads="1"/>
          </p:cNvSpPr>
          <p:nvPr/>
        </p:nvSpPr>
        <p:spPr bwMode="auto">
          <a:xfrm>
            <a:off x="4243388" y="744538"/>
            <a:ext cx="51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000" b="1"/>
              <a:t>vs.</a:t>
            </a:r>
          </a:p>
        </p:txBody>
      </p:sp>
      <p:sp>
        <p:nvSpPr>
          <p:cNvPr id="13338" name="Textfeld 26"/>
          <p:cNvSpPr txBox="1">
            <a:spLocks noChangeArrowheads="1"/>
          </p:cNvSpPr>
          <p:nvPr/>
        </p:nvSpPr>
        <p:spPr bwMode="auto">
          <a:xfrm rot="-5400000">
            <a:off x="-913606" y="2577307"/>
            <a:ext cx="3168650" cy="83026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1600" b="1" i="1" dirty="0" err="1" smtClean="0"/>
              <a:t>Integrierted</a:t>
            </a:r>
            <a:r>
              <a:rPr lang="de-AT" altLang="de-DE" sz="1600" b="1" i="1" dirty="0" smtClean="0"/>
              <a:t> </a:t>
            </a:r>
            <a:r>
              <a:rPr lang="de-AT" altLang="de-DE" sz="1600" b="1" i="1" dirty="0"/>
              <a:t>CONTROLLING/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1600" b="1" i="1" dirty="0" err="1"/>
              <a:t>Balanced</a:t>
            </a:r>
            <a:r>
              <a:rPr lang="de-AT" altLang="de-DE" sz="1600" b="1" i="1" dirty="0"/>
              <a:t> Controlling</a:t>
            </a:r>
          </a:p>
        </p:txBody>
      </p:sp>
    </p:spTree>
    <p:extLst>
      <p:ext uri="{BB962C8B-B14F-4D97-AF65-F5344CB8AC3E}">
        <p14:creationId xmlns:p14="http://schemas.microsoft.com/office/powerpoint/2010/main" val="143341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1003667" y="1780352"/>
            <a:ext cx="7024744" cy="11430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All measures designed to ensure the correct conduct of a company, its management and supervisory bodies and its employees.</a:t>
            </a:r>
            <a:endParaRPr lang="de-AT" altLang="de-DE" sz="2000" b="1" dirty="0" smtClean="0">
              <a:solidFill>
                <a:schemeClr val="tx1"/>
              </a:solidFill>
            </a:endParaRPr>
          </a:p>
        </p:txBody>
      </p:sp>
      <p:sp>
        <p:nvSpPr>
          <p:cNvPr id="10248" name="Textfeld 2"/>
          <p:cNvSpPr txBox="1">
            <a:spLocks noChangeArrowheads="1"/>
          </p:cNvSpPr>
          <p:nvPr/>
        </p:nvSpPr>
        <p:spPr bwMode="auto">
          <a:xfrm>
            <a:off x="1403675" y="1080297"/>
            <a:ext cx="6624736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 dirty="0"/>
              <a:t>CORPORATE COMPLIANCE</a:t>
            </a:r>
          </a:p>
        </p:txBody>
      </p:sp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AT" altLang="de-DE" sz="1400" smtClean="0">
              <a:latin typeface="Times New Roman" pitchFamily="18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033427" y="3201234"/>
            <a:ext cx="7024744" cy="1604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</a:rPr>
              <a:t>The main task of the Board / CEO is to ensure that: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- organizational measures, training and controls and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- the correct conduct of the company and its employees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is </a:t>
            </a:r>
            <a:r>
              <a:rPr lang="en-US" sz="2000" b="1" dirty="0">
                <a:solidFill>
                  <a:schemeClr val="tx1"/>
                </a:solidFill>
              </a:rPr>
              <a:t>ensured.</a:t>
            </a:r>
            <a:endParaRPr lang="de-AT" alt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1058777" y="497020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</a:rPr>
              <a:t>The company should be protected from claims for damages and judicial and administrative authorities penalties.</a:t>
            </a:r>
            <a:endParaRPr lang="de-AT" altLang="de-DE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86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AT" altLang="de-DE" sz="1400" smtClean="0">
              <a:latin typeface="Times New Roman" pitchFamily="18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259632" y="1844824"/>
            <a:ext cx="6984776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/>
            <a:r>
              <a:rPr lang="de-DE" altLang="de-DE" sz="1800" b="1" dirty="0">
                <a:latin typeface="Arial" charset="0"/>
              </a:rPr>
              <a:t>+ CONTROLLING </a:t>
            </a:r>
            <a:r>
              <a:rPr lang="de-DE" altLang="de-DE" sz="1800" b="1" dirty="0" smtClean="0">
                <a:latin typeface="Arial" charset="0"/>
              </a:rPr>
              <a:t>IS A ADDITION AND SUPPORT </a:t>
            </a:r>
            <a:r>
              <a:rPr lang="de-DE" altLang="de-DE" sz="1800" b="1" dirty="0" err="1" smtClean="0">
                <a:latin typeface="Arial" charset="0"/>
              </a:rPr>
              <a:t>of</a:t>
            </a:r>
            <a:r>
              <a:rPr lang="de-DE" altLang="de-DE" sz="1800" b="1" dirty="0" smtClean="0">
                <a:latin typeface="Arial" charset="0"/>
              </a:rPr>
              <a:t> </a:t>
            </a:r>
            <a:r>
              <a:rPr lang="de-DE" altLang="de-DE" sz="1800" b="1" dirty="0" err="1" smtClean="0">
                <a:latin typeface="Arial" charset="0"/>
              </a:rPr>
              <a:t>the</a:t>
            </a:r>
            <a:r>
              <a:rPr lang="de-DE" altLang="de-DE" sz="1800" b="1" dirty="0" smtClean="0">
                <a:latin typeface="Arial" charset="0"/>
              </a:rPr>
              <a:t> </a:t>
            </a:r>
            <a:r>
              <a:rPr lang="de-DE" altLang="de-DE" sz="1800" b="1" dirty="0" err="1" smtClean="0">
                <a:latin typeface="Arial" charset="0"/>
              </a:rPr>
              <a:t>whole</a:t>
            </a: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   </a:t>
            </a:r>
            <a:r>
              <a:rPr lang="de-DE" altLang="de-DE" sz="1800" b="1" dirty="0" smtClean="0">
                <a:latin typeface="Arial" charset="0"/>
              </a:rPr>
              <a:t>CORPORATE/ORGANISATION</a:t>
            </a: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   </a:t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</a:t>
            </a:r>
            <a:r>
              <a:rPr lang="en-US" sz="1800" b="1" dirty="0">
                <a:latin typeface="Arial" charset="0"/>
              </a:rPr>
              <a:t>CONTROLLING IS NOT ALONE THING OF  THE </a:t>
            </a:r>
            <a:endParaRPr lang="en-US" sz="1800" b="1" dirty="0" smtClean="0">
              <a:latin typeface="Arial" charset="0"/>
            </a:endParaRPr>
          </a:p>
          <a:p>
            <a:pPr algn="l"/>
            <a:r>
              <a:rPr lang="en-US" sz="1800" b="1" dirty="0">
                <a:latin typeface="Arial" charset="0"/>
              </a:rPr>
              <a:t> </a:t>
            </a:r>
            <a:r>
              <a:rPr lang="en-US" sz="1800" b="1" dirty="0" smtClean="0">
                <a:latin typeface="Arial" charset="0"/>
              </a:rPr>
              <a:t>  CONTROLLER </a:t>
            </a:r>
            <a:r>
              <a:rPr lang="en-US" sz="1800" b="1" dirty="0">
                <a:latin typeface="Arial" charset="0"/>
              </a:rPr>
              <a:t>BUT EVERYBODY and  PROFIT EXECUTIVE </a:t>
            </a:r>
            <a:r>
              <a:rPr lang="en-US" sz="1800" b="1" dirty="0" smtClean="0">
                <a:latin typeface="Arial" charset="0"/>
              </a:rPr>
              <a:t>   </a:t>
            </a:r>
          </a:p>
          <a:p>
            <a:pPr algn="l"/>
            <a:r>
              <a:rPr lang="en-US" sz="1800" b="1" dirty="0">
                <a:latin typeface="Arial" charset="0"/>
              </a:rPr>
              <a:t> </a:t>
            </a:r>
            <a:r>
              <a:rPr lang="en-US" sz="1800" b="1" dirty="0" smtClean="0">
                <a:latin typeface="Arial" charset="0"/>
              </a:rPr>
              <a:t>  OFFICERS</a:t>
            </a: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</a:t>
            </a:r>
            <a:r>
              <a:rPr lang="en-US" sz="1800" b="1" dirty="0">
                <a:latin typeface="Arial" charset="0"/>
              </a:rPr>
              <a:t>CONTROLLING IS A COOPERATION BETWEEN MANAGERS </a:t>
            </a:r>
            <a:r>
              <a:rPr lang="en-US" sz="1800" b="1" dirty="0" smtClean="0">
                <a:latin typeface="Arial" charset="0"/>
              </a:rPr>
              <a:t> </a:t>
            </a:r>
          </a:p>
          <a:p>
            <a:pPr algn="l"/>
            <a:r>
              <a:rPr lang="en-US" sz="1800" b="1" dirty="0">
                <a:latin typeface="Arial" charset="0"/>
              </a:rPr>
              <a:t> </a:t>
            </a:r>
            <a:r>
              <a:rPr lang="en-US" sz="1800" b="1" dirty="0" smtClean="0">
                <a:latin typeface="Arial" charset="0"/>
              </a:rPr>
              <a:t>  AND </a:t>
            </a:r>
            <a:r>
              <a:rPr lang="en-US" sz="1800" b="1" dirty="0">
                <a:latin typeface="Arial" charset="0"/>
              </a:rPr>
              <a:t>CONTROLLERS</a:t>
            </a:r>
            <a:endParaRPr lang="de-DE" altLang="de-DE" sz="1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10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AT" altLang="de-DE" sz="1400" smtClean="0"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3568" y="1300744"/>
            <a:ext cx="8640960" cy="554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/>
            <a:r>
              <a:rPr lang="de-DE" altLang="de-DE" sz="2400" b="1" dirty="0">
                <a:latin typeface="Arial" charset="0"/>
              </a:rPr>
              <a:t>+ BALANCED CONTROLLING </a:t>
            </a:r>
            <a:r>
              <a:rPr lang="de-DE" altLang="de-DE" sz="2400" b="1" dirty="0" smtClean="0">
                <a:latin typeface="Arial" charset="0"/>
              </a:rPr>
              <a:t>IS INTEGRATED </a:t>
            </a:r>
            <a:r>
              <a:rPr lang="de-DE" altLang="de-DE" sz="2400" b="1" dirty="0">
                <a:latin typeface="Arial" charset="0"/>
              </a:rPr>
              <a:t/>
            </a:r>
            <a:br>
              <a:rPr lang="de-DE" altLang="de-DE" sz="2400" b="1" dirty="0">
                <a:latin typeface="Arial" charset="0"/>
              </a:rPr>
            </a:br>
            <a:r>
              <a:rPr lang="de-DE" altLang="de-DE" sz="2400" b="1" dirty="0">
                <a:latin typeface="Arial" charset="0"/>
              </a:rPr>
              <a:t>   CONTROLLING</a:t>
            </a:r>
            <a:br>
              <a:rPr lang="de-DE" altLang="de-DE" sz="2400" b="1" dirty="0">
                <a:latin typeface="Arial" charset="0"/>
              </a:rPr>
            </a:br>
            <a:r>
              <a:rPr lang="de-DE" altLang="de-DE" sz="2400" b="1" dirty="0">
                <a:latin typeface="Arial" charset="0"/>
              </a:rPr>
              <a:t/>
            </a:r>
            <a:br>
              <a:rPr lang="de-DE" altLang="de-DE" sz="2400" b="1" dirty="0">
                <a:latin typeface="Arial" charset="0"/>
              </a:rPr>
            </a:br>
            <a:r>
              <a:rPr lang="de-DE" altLang="de-DE" sz="2400" b="1" dirty="0">
                <a:latin typeface="Arial" charset="0"/>
              </a:rPr>
              <a:t>+  </a:t>
            </a:r>
            <a:r>
              <a:rPr lang="de-DE" altLang="de-DE" sz="2400" b="1" dirty="0" smtClean="0">
                <a:latin typeface="Arial" charset="0"/>
              </a:rPr>
              <a:t>INTEGRATED </a:t>
            </a:r>
            <a:r>
              <a:rPr lang="de-DE" altLang="de-DE" sz="2400" b="1" dirty="0">
                <a:latin typeface="Arial" charset="0"/>
              </a:rPr>
              <a:t>CONTROLLING </a:t>
            </a:r>
            <a:r>
              <a:rPr lang="de-DE" altLang="de-DE" sz="2400" b="1" dirty="0" err="1" smtClean="0">
                <a:latin typeface="Arial" charset="0"/>
              </a:rPr>
              <a:t>consits</a:t>
            </a:r>
            <a:r>
              <a:rPr lang="de-DE" altLang="de-DE" sz="2400" b="1" dirty="0" smtClean="0">
                <a:latin typeface="Arial" charset="0"/>
              </a:rPr>
              <a:t> </a:t>
            </a:r>
            <a:r>
              <a:rPr lang="de-DE" altLang="de-DE" sz="2400" b="1" dirty="0" err="1" smtClean="0">
                <a:latin typeface="Arial" charset="0"/>
              </a:rPr>
              <a:t>of</a:t>
            </a:r>
            <a:r>
              <a:rPr lang="de-DE" altLang="de-DE" sz="2400" b="1" dirty="0">
                <a:latin typeface="Arial" charset="0"/>
              </a:rPr>
              <a:t/>
            </a:r>
            <a:br>
              <a:rPr lang="de-DE" altLang="de-DE" sz="2400" b="1" dirty="0">
                <a:latin typeface="Arial" charset="0"/>
              </a:rPr>
            </a:br>
            <a:r>
              <a:rPr lang="de-DE" altLang="de-DE" sz="2400" b="1" dirty="0">
                <a:latin typeface="Arial" charset="0"/>
              </a:rPr>
              <a:t>	</a:t>
            </a:r>
            <a:r>
              <a:rPr lang="de-DE" altLang="de-DE" sz="2000" b="1" dirty="0">
                <a:latin typeface="Arial" charset="0"/>
              </a:rPr>
              <a:t>-  Integration </a:t>
            </a:r>
            <a:r>
              <a:rPr lang="de-DE" altLang="de-DE" sz="2000" b="1" dirty="0" err="1" smtClean="0">
                <a:latin typeface="Arial" charset="0"/>
              </a:rPr>
              <a:t>of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 smtClean="0">
                <a:latin typeface="Arial" charset="0"/>
              </a:rPr>
              <a:t>strategic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 smtClean="0">
                <a:latin typeface="Arial" charset="0"/>
              </a:rPr>
              <a:t>and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 smtClean="0">
                <a:latin typeface="Arial" charset="0"/>
              </a:rPr>
              <a:t>operatively</a:t>
            </a:r>
            <a:r>
              <a:rPr lang="de-DE" altLang="de-DE" sz="2000" b="1" dirty="0" smtClean="0">
                <a:latin typeface="Arial" charset="0"/>
              </a:rPr>
              <a:t>  </a:t>
            </a:r>
            <a:r>
              <a:rPr lang="de-DE" altLang="de-DE" sz="2000" b="1" dirty="0">
                <a:latin typeface="Arial" charset="0"/>
              </a:rPr>
              <a:t/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                   Controlling</a:t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	-  Integration </a:t>
            </a:r>
            <a:r>
              <a:rPr lang="de-DE" altLang="de-DE" sz="2000" b="1" dirty="0" err="1" smtClean="0">
                <a:latin typeface="Arial" charset="0"/>
              </a:rPr>
              <a:t>of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 smtClean="0">
                <a:latin typeface="Arial" charset="0"/>
              </a:rPr>
              <a:t>Effectivity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 smtClean="0">
                <a:latin typeface="Arial" charset="0"/>
              </a:rPr>
              <a:t>and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 smtClean="0">
                <a:latin typeface="Arial" charset="0"/>
              </a:rPr>
              <a:t>Efficincy</a:t>
            </a:r>
            <a:r>
              <a:rPr lang="de-DE" altLang="de-DE" sz="2000" b="1" dirty="0" smtClean="0">
                <a:latin typeface="Arial" charset="0"/>
              </a:rPr>
              <a:t> in </a:t>
            </a:r>
            <a:r>
              <a:rPr lang="de-DE" altLang="de-DE" sz="2000" b="1" dirty="0">
                <a:latin typeface="Arial" charset="0"/>
              </a:rPr>
              <a:t/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 	   Controlling </a:t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	-  Integration </a:t>
            </a:r>
            <a:r>
              <a:rPr lang="de-DE" altLang="de-DE" sz="2000" b="1" dirty="0" err="1" smtClean="0">
                <a:latin typeface="Arial" charset="0"/>
              </a:rPr>
              <a:t>of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>
                <a:latin typeface="Arial" charset="0"/>
              </a:rPr>
              <a:t>Team-Controlling, Partnerring </a:t>
            </a:r>
            <a:r>
              <a:rPr lang="de-DE" altLang="de-DE" sz="2000" b="1" dirty="0" err="1" smtClean="0">
                <a:latin typeface="Arial" charset="0"/>
              </a:rPr>
              <a:t>and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>
                <a:latin typeface="Arial" charset="0"/>
              </a:rPr>
              <a:t>	  </a:t>
            </a:r>
            <a:r>
              <a:rPr lang="de-DE" altLang="de-DE" sz="2000" b="1" dirty="0" smtClean="0">
                <a:latin typeface="Arial" charset="0"/>
              </a:rPr>
              <a:t> </a:t>
            </a:r>
          </a:p>
          <a:p>
            <a:pPr algn="l"/>
            <a:r>
              <a:rPr lang="de-DE" altLang="de-DE" sz="2000" b="1" dirty="0">
                <a:latin typeface="Arial" charset="0"/>
              </a:rPr>
              <a:t>	</a:t>
            </a:r>
            <a:r>
              <a:rPr lang="de-DE" altLang="de-DE" sz="2000" b="1" dirty="0" smtClean="0">
                <a:latin typeface="Arial" charset="0"/>
              </a:rPr>
              <a:t>   </a:t>
            </a:r>
            <a:r>
              <a:rPr lang="de-DE" altLang="de-DE" sz="2000" b="1" dirty="0" err="1" smtClean="0">
                <a:latin typeface="Arial" charset="0"/>
              </a:rPr>
              <a:t>Self</a:t>
            </a:r>
            <a:r>
              <a:rPr lang="de-DE" altLang="de-DE" sz="2000" b="1" dirty="0" smtClean="0">
                <a:latin typeface="Arial" charset="0"/>
              </a:rPr>
              <a:t>-Controlling</a:t>
            </a:r>
            <a:r>
              <a:rPr lang="de-DE" altLang="de-DE" sz="2000" b="1" dirty="0">
                <a:latin typeface="Arial" charset="0"/>
              </a:rPr>
              <a:t/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	-  Integration </a:t>
            </a:r>
            <a:r>
              <a:rPr lang="de-DE" altLang="de-DE" sz="2000" b="1" dirty="0" err="1">
                <a:latin typeface="Arial" charset="0"/>
              </a:rPr>
              <a:t>new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AT" sz="2000" b="1" dirty="0">
                <a:latin typeface="Arial" charset="0"/>
              </a:rPr>
              <a:t>Performance </a:t>
            </a:r>
            <a:r>
              <a:rPr lang="de-AT" sz="2000" b="1" dirty="0" err="1">
                <a:latin typeface="Arial" charset="0"/>
              </a:rPr>
              <a:t>Measures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of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 smtClean="0">
                <a:latin typeface="Arial" charset="0"/>
              </a:rPr>
              <a:t>four</a:t>
            </a:r>
            <a:r>
              <a:rPr lang="de-DE" altLang="de-DE" sz="2000" b="1" dirty="0">
                <a:latin typeface="Arial" charset="0"/>
              </a:rPr>
              <a:t>	   </a:t>
            </a:r>
            <a:endParaRPr lang="de-DE" altLang="de-DE" sz="2000" b="1" dirty="0" smtClean="0">
              <a:latin typeface="Arial" charset="0"/>
            </a:endParaRPr>
          </a:p>
          <a:p>
            <a:pPr algn="l"/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smtClean="0">
                <a:latin typeface="Arial" charset="0"/>
              </a:rPr>
              <a:t>               </a:t>
            </a:r>
            <a:r>
              <a:rPr lang="de-DE" altLang="de-DE" sz="2000" b="1" dirty="0" err="1" smtClean="0">
                <a:latin typeface="Arial" charset="0"/>
              </a:rPr>
              <a:t>Dimensions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of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the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Balanced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Scorecard</a:t>
            </a:r>
            <a:r>
              <a:rPr lang="de-DE" altLang="de-DE" sz="2000" b="1" dirty="0">
                <a:latin typeface="Arial" charset="0"/>
              </a:rPr>
              <a:t> [</a:t>
            </a:r>
            <a:r>
              <a:rPr lang="de-DE" altLang="de-DE" sz="2000" b="1" dirty="0" err="1">
                <a:latin typeface="Arial" charset="0"/>
              </a:rPr>
              <a:t>BSc</a:t>
            </a:r>
            <a:r>
              <a:rPr lang="de-DE" altLang="de-DE" sz="2000" b="1" dirty="0">
                <a:latin typeface="Arial" charset="0"/>
              </a:rPr>
              <a:t>] </a:t>
            </a:r>
            <a:r>
              <a:rPr lang="de-DE" altLang="de-DE" sz="2000" b="1" dirty="0" err="1">
                <a:latin typeface="Arial" charset="0"/>
              </a:rPr>
              <a:t>and</a:t>
            </a:r>
            <a:r>
              <a:rPr lang="de-DE" altLang="de-DE" sz="2000" b="1" dirty="0">
                <a:latin typeface="Arial" charset="0"/>
              </a:rPr>
              <a:t> 	   </a:t>
            </a:r>
            <a:endParaRPr lang="de-DE" altLang="de-DE" sz="2000" b="1" dirty="0" smtClean="0">
              <a:latin typeface="Arial" charset="0"/>
            </a:endParaRPr>
          </a:p>
          <a:p>
            <a:pPr algn="l"/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smtClean="0">
                <a:latin typeface="Arial" charset="0"/>
              </a:rPr>
              <a:t>               </a:t>
            </a:r>
            <a:r>
              <a:rPr lang="de-DE" altLang="de-DE" sz="2000" b="1" dirty="0" err="1" smtClean="0">
                <a:latin typeface="Arial" charset="0"/>
              </a:rPr>
              <a:t>other</a:t>
            </a:r>
            <a:r>
              <a:rPr lang="de-DE" altLang="de-DE" sz="2000" b="1" dirty="0" smtClean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adequate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useable</a:t>
            </a:r>
            <a:r>
              <a:rPr lang="de-DE" altLang="de-DE" sz="2000" b="1" dirty="0">
                <a:latin typeface="Arial" charset="0"/>
              </a:rPr>
              <a:t> Models </a:t>
            </a:r>
            <a:r>
              <a:rPr lang="de-DE" altLang="de-DE" sz="2000" b="1" dirty="0" err="1">
                <a:latin typeface="Arial" charset="0"/>
              </a:rPr>
              <a:t>and</a:t>
            </a:r>
            <a:r>
              <a:rPr lang="de-DE" altLang="de-DE" sz="2000" b="1" dirty="0">
                <a:latin typeface="Arial" charset="0"/>
              </a:rPr>
              <a:t> Tools</a:t>
            </a:r>
          </a:p>
        </p:txBody>
      </p:sp>
    </p:spTree>
    <p:extLst>
      <p:ext uri="{BB962C8B-B14F-4D97-AF65-F5344CB8AC3E}">
        <p14:creationId xmlns:p14="http://schemas.microsoft.com/office/powerpoint/2010/main" val="28454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AT" altLang="de-DE" sz="1400" smtClean="0">
              <a:latin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03385" y="1828800"/>
            <a:ext cx="7737231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altLang="de-DE" sz="1800" b="1" dirty="0" smtClean="0">
                <a:solidFill>
                  <a:schemeClr val="accent2"/>
                </a:solidFill>
                <a:latin typeface="Arial" charset="0"/>
              </a:rPr>
              <a:t>The 4 </a:t>
            </a:r>
            <a:r>
              <a:rPr lang="de-DE" altLang="de-DE" sz="1800" b="1" dirty="0" err="1" smtClean="0">
                <a:solidFill>
                  <a:schemeClr val="accent2"/>
                </a:solidFill>
                <a:latin typeface="Arial" charset="0"/>
              </a:rPr>
              <a:t>Dimensions</a:t>
            </a:r>
            <a:r>
              <a:rPr lang="de-DE" altLang="de-DE" sz="1800" b="1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de-DE" altLang="de-DE" sz="1800" b="1" dirty="0" err="1" smtClean="0">
                <a:solidFill>
                  <a:schemeClr val="accent2"/>
                </a:solidFill>
                <a:latin typeface="Arial" charset="0"/>
              </a:rPr>
              <a:t>of</a:t>
            </a:r>
            <a:r>
              <a:rPr lang="de-DE" altLang="de-DE" sz="1800" b="1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de-DE" altLang="de-DE" sz="1800" b="1" dirty="0" err="1" smtClean="0">
                <a:solidFill>
                  <a:schemeClr val="accent2"/>
                </a:solidFill>
                <a:latin typeface="Arial" charset="0"/>
              </a:rPr>
              <a:t>the</a:t>
            </a:r>
            <a:r>
              <a:rPr lang="de-DE" altLang="de-DE" sz="1800" b="1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de-DE" altLang="de-DE" sz="1800" b="1" dirty="0" err="1" smtClean="0">
                <a:solidFill>
                  <a:schemeClr val="accent2"/>
                </a:solidFill>
                <a:latin typeface="Arial" charset="0"/>
              </a:rPr>
              <a:t>BSc</a:t>
            </a:r>
            <a:r>
              <a:rPr lang="de-DE" altLang="de-DE" sz="1800" b="1" dirty="0" smtClean="0">
                <a:solidFill>
                  <a:schemeClr val="accent2"/>
                </a:solidFill>
                <a:latin typeface="Arial" charset="0"/>
              </a:rPr>
              <a:t> ?</a:t>
            </a:r>
            <a:r>
              <a:rPr lang="de-DE" altLang="de-DE" sz="1800" b="1" dirty="0" smtClean="0">
                <a:latin typeface="Arial" charset="0"/>
              </a:rPr>
              <a:t/>
            </a:r>
            <a:br>
              <a:rPr lang="de-DE" altLang="de-DE" sz="1800" b="1" dirty="0" smtClean="0">
                <a:latin typeface="Arial" charset="0"/>
              </a:rPr>
            </a:br>
            <a:endParaRPr lang="de-DE" altLang="de-DE" sz="48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17784" y="2438400"/>
            <a:ext cx="6482608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/>
            <a:r>
              <a:rPr lang="de-DE" altLang="de-DE" sz="1800" b="1" dirty="0">
                <a:latin typeface="Arial" charset="0"/>
              </a:rPr>
              <a:t>+ </a:t>
            </a:r>
            <a:r>
              <a:rPr lang="de-DE" altLang="de-DE" sz="1800" b="1" dirty="0" smtClean="0">
                <a:latin typeface="Arial" charset="0"/>
              </a:rPr>
              <a:t>FINANCE </a:t>
            </a:r>
            <a:r>
              <a:rPr lang="de-DE" altLang="de-DE" sz="1800" b="1" dirty="0">
                <a:latin typeface="Arial" charset="0"/>
              </a:rPr>
              <a:t>- </a:t>
            </a:r>
            <a:r>
              <a:rPr lang="de-DE" altLang="de-DE" sz="1800" b="1" dirty="0" smtClean="0">
                <a:latin typeface="Arial" charset="0"/>
              </a:rPr>
              <a:t>AND VALUE-PERSPECTIVE</a:t>
            </a: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	</a:t>
            </a:r>
            <a: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  <a:t>[</a:t>
            </a:r>
            <a:r>
              <a:rPr lang="de-DE" altLang="de-DE" sz="1800" b="1" i="1" dirty="0" smtClean="0">
                <a:solidFill>
                  <a:srgbClr val="FF0000"/>
                </a:solidFill>
                <a:latin typeface="Arial" charset="0"/>
              </a:rPr>
              <a:t>RESSOURCE-PERSPECTIVE</a:t>
            </a:r>
            <a: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  <a:t>]</a:t>
            </a:r>
            <a:b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</a:t>
            </a:r>
            <a:r>
              <a:rPr lang="de-DE" altLang="de-DE" sz="1800" b="1" dirty="0" smtClean="0">
                <a:latin typeface="Arial" charset="0"/>
              </a:rPr>
              <a:t>MARKET-  AND COSTUMERS-</a:t>
            </a:r>
            <a:r>
              <a:rPr lang="de-AT" sz="1800" b="1" dirty="0" smtClean="0">
                <a:latin typeface="Arial" charset="0"/>
              </a:rPr>
              <a:t>PERSPECTIVE</a:t>
            </a:r>
          </a:p>
          <a:p>
            <a:pPr algn="l"/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</a:t>
            </a:r>
            <a:r>
              <a:rPr lang="de-DE" altLang="de-DE" sz="1800" b="1" dirty="0" smtClean="0">
                <a:latin typeface="Arial" charset="0"/>
              </a:rPr>
              <a:t>INTERNAL PROCESS-PERSPECTIVE</a:t>
            </a: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	</a:t>
            </a:r>
            <a: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  <a:t>[</a:t>
            </a:r>
            <a:r>
              <a:rPr lang="de-DE" altLang="de-DE" sz="1800" b="1" i="1" dirty="0" smtClean="0">
                <a:solidFill>
                  <a:srgbClr val="FF0000"/>
                </a:solidFill>
                <a:latin typeface="Arial" charset="0"/>
              </a:rPr>
              <a:t>INTERNAL ORGANISATIONS-PERSPECTIVE</a:t>
            </a:r>
            <a: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  <a:t>]</a:t>
            </a: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</a:t>
            </a:r>
            <a:r>
              <a:rPr lang="de-DE" altLang="de-DE" sz="1800" b="1" dirty="0" smtClean="0">
                <a:latin typeface="Arial" charset="0"/>
              </a:rPr>
              <a:t>INNOVATION- AND KNOWLEDGE-PERSPECTIVE</a:t>
            </a:r>
            <a:r>
              <a:rPr lang="de-DE" altLang="de-DE" sz="1800" b="1" dirty="0">
                <a:latin typeface="Arial" charset="0"/>
              </a:rPr>
              <a:t/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	</a:t>
            </a:r>
            <a:r>
              <a:rPr lang="de-DE" altLang="de-DE" sz="1800" b="1" i="1" dirty="0" smtClean="0">
                <a:solidFill>
                  <a:srgbClr val="FF0000"/>
                </a:solidFill>
                <a:latin typeface="Arial" charset="0"/>
              </a:rPr>
              <a:t>[DEVELOPMENT-PERSPECTIVE</a:t>
            </a:r>
            <a: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  <a:t>]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8454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de-AT" altLang="de-DE" sz="1400" smtClean="0">
              <a:latin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03385" y="1333500"/>
            <a:ext cx="7737231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AT" sz="2000" b="1" dirty="0">
                <a:solidFill>
                  <a:schemeClr val="tx1"/>
                </a:solidFill>
              </a:rPr>
              <a:t>WEAKNESSES IN CONTROLLING</a:t>
            </a:r>
            <a:r>
              <a:rPr lang="de-DE" altLang="de-DE" sz="2000" b="1" dirty="0" smtClean="0">
                <a:solidFill>
                  <a:schemeClr val="tx1"/>
                </a:solidFill>
                <a:latin typeface="Arial" charset="0"/>
              </a:rPr>
              <a:t>?</a:t>
            </a:r>
            <a:br>
              <a:rPr lang="de-DE" altLang="de-DE" sz="20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600" b="1" dirty="0" smtClean="0">
                <a:solidFill>
                  <a:schemeClr val="tx1"/>
                </a:solidFill>
                <a:latin typeface="Arial" charset="0"/>
              </a:rPr>
              <a:t>Point </a:t>
            </a:r>
            <a:r>
              <a:rPr lang="de-DE" altLang="de-DE" sz="1600" b="1" dirty="0" err="1" smtClean="0">
                <a:solidFill>
                  <a:schemeClr val="tx1"/>
                </a:solidFill>
                <a:latin typeface="Arial" charset="0"/>
              </a:rPr>
              <a:t>of</a:t>
            </a:r>
            <a:r>
              <a:rPr lang="de-DE" altLang="de-DE" sz="1600" b="1" dirty="0" smtClean="0">
                <a:solidFill>
                  <a:schemeClr val="tx1"/>
                </a:solidFill>
                <a:latin typeface="Arial" charset="0"/>
              </a:rPr>
              <a:t> View:  MANAGER</a:t>
            </a:r>
            <a:r>
              <a:rPr lang="de-DE" altLang="de-DE" sz="1400" b="1" dirty="0" smtClean="0">
                <a:latin typeface="Arial" charset="0"/>
              </a:rPr>
              <a:t/>
            </a:r>
            <a:br>
              <a:rPr lang="de-DE" altLang="de-DE" sz="1400" b="1" dirty="0" smtClean="0">
                <a:latin typeface="Arial" charset="0"/>
              </a:rPr>
            </a:br>
            <a:endParaRPr lang="de-DE" altLang="de-DE" sz="36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17784" y="2044700"/>
            <a:ext cx="6822832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/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CONTROLLER HAVE TOO LITTLE INSIGHT INTO THE </a:t>
            </a:r>
            <a:r>
              <a:rPr lang="en-US" sz="1800" b="1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Arial" charset="0"/>
              </a:rPr>
              <a:t>  OPERATIVLY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BUSINESS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 37,5 - 44,6 %</a:t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MISSING of QUALITATIVE ADDITIONAL INFORMATION ON </a:t>
            </a:r>
            <a:endParaRPr lang="en-US" sz="1800" b="1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Arial" charset="0"/>
              </a:rPr>
              <a:t>  THE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NUMBER OF REPORTS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32,3 - 44,6 %</a:t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CONTROLLER exploit the EXISTING INSTRUMENTS NOT </a:t>
            </a:r>
            <a:endParaRPr lang="en-US" sz="1800" b="1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Arial" charset="0"/>
              </a:rPr>
              <a:t>  OFF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32,1 - 43,5 %</a:t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ONLY MARGINAL INFORMATION PROFITS FROM THE </a:t>
            </a:r>
            <a:endParaRPr lang="en-US" sz="1800" b="1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Arial" charset="0"/>
              </a:rPr>
              <a:t>  NUMBERS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PROVIDED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29,0 - 32,1 %</a:t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INFORMATION COME LATE AND ARE NOT NEWS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</a:t>
            </a:r>
            <a:endParaRPr lang="de-DE" altLang="de-DE" sz="1800" b="1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altLang="de-DE" sz="1800" b="1" dirty="0" smtClean="0">
                <a:solidFill>
                  <a:schemeClr val="tx1"/>
                </a:solidFill>
                <a:latin typeface="Arial" charset="0"/>
              </a:rPr>
              <a:t>  25,8 – 26,8 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%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8454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393</Words>
  <Application>Microsoft Office PowerPoint</Application>
  <PresentationFormat>Bildschirmpräsentation (4:3)</PresentationFormat>
  <Paragraphs>99</Paragraphs>
  <Slides>11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Austin</vt:lpstr>
      <vt:lpstr>“HRM &amp; BSc” </vt:lpstr>
      <vt:lpstr>PowerPoint-Präsentation</vt:lpstr>
      <vt:lpstr>All measures designed to ensure the correct conduct of a company, its management and supervisory bodies and its employees.</vt:lpstr>
      <vt:lpstr>PowerPoint-Präsentation</vt:lpstr>
      <vt:lpstr>All measures designed to ensure the correct conduct of a company, its management and supervisory bodies and its employees.</vt:lpstr>
      <vt:lpstr>PowerPoint-Präsentation</vt:lpstr>
      <vt:lpstr>PowerPoint-Präsentation</vt:lpstr>
      <vt:lpstr>PowerPoint-Präsentation</vt:lpstr>
      <vt:lpstr>PowerPoint-Präsentation</vt:lpstr>
      <vt:lpstr>Contact: Dipl.-Ing. Johannes GOELLNER, MSc email: johannes.goellner@meinesteuerberatung.at 1030 Vienna, Marxergasse 13/10, Austria mobil: +43-(0)650-22529991  </vt:lpstr>
      <vt:lpstr>Thank you for your attention.  Questions 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Comet-Projektidee</dc:title>
  <dc:creator>Andreas</dc:creator>
  <cp:lastModifiedBy>goellner</cp:lastModifiedBy>
  <cp:revision>370</cp:revision>
  <dcterms:created xsi:type="dcterms:W3CDTF">2013-05-03T09:31:31Z</dcterms:created>
  <dcterms:modified xsi:type="dcterms:W3CDTF">2018-10-05T07:23:14Z</dcterms:modified>
</cp:coreProperties>
</file>