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sldIdLst>
    <p:sldId id="256" r:id="rId2"/>
    <p:sldId id="258" r:id="rId3"/>
    <p:sldId id="281" r:id="rId4"/>
    <p:sldId id="280" r:id="rId5"/>
    <p:sldId id="283" r:id="rId6"/>
    <p:sldId id="285" r:id="rId7"/>
    <p:sldId id="284" r:id="rId8"/>
    <p:sldId id="286" r:id="rId9"/>
    <p:sldId id="288" r:id="rId10"/>
    <p:sldId id="28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UNTU" initials="K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0" autoAdjust="0"/>
    <p:restoredTop sz="94660"/>
  </p:normalViewPr>
  <p:slideViewPr>
    <p:cSldViewPr snapToGrid="0">
      <p:cViewPr>
        <p:scale>
          <a:sx n="90" d="100"/>
          <a:sy n="90" d="100"/>
        </p:scale>
        <p:origin x="-348" y="5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CAE8C-BD5E-4DCD-B817-EE7E33EB9E4C}" type="datetimeFigureOut">
              <a:rPr lang="en-US" smtClean="0"/>
              <a:t>12/7/2018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1844E-76D5-4C14-A09B-F5ED966C5D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3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December 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HOLACRACY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5630097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December 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HOLACRACY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803129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December 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HOLACRACY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287984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December 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HOLACRACY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569438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December 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HOLACRACY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49181657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December 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HOLACRACY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566239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December 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HOLACRACY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16679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December 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HOLACRACY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764305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December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HOLACRACY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976099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December 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HOLACRACY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693838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December 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HOLACRACY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704891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December 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HOLACRACY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F3EAC9-C911-49B7-A88B-25E8188C359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1129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>
    <p:wipe/>
  </p:transition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usiness.com/articles/is-it-time-to-shift-to-the-holacratic-workplace/" TargetMode="External"/><Relationship Id="rId3" Type="http://schemas.openxmlformats.org/officeDocument/2006/relationships/hyperlink" Target="https://www.businessinsider.com/tony-hsieh-zappos-holacracy-management-experiment-2015-5" TargetMode="External"/><Relationship Id="rId7" Type="http://schemas.openxmlformats.org/officeDocument/2006/relationships/hyperlink" Target="https://nslsfacts.org/2017/09/26/lost-utopia-why-did-holacracy-fail/" TargetMode="External"/><Relationship Id="rId2" Type="http://schemas.openxmlformats.org/officeDocument/2006/relationships/hyperlink" Target="https://hbr.org/2016/07/beyond-the-holacracy-hyp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log.medium.com/management-and-organization-at-medium-2228cc9d93e9" TargetMode="External"/><Relationship Id="rId5" Type="http://schemas.openxmlformats.org/officeDocument/2006/relationships/hyperlink" Target="https://medium.com/@rubzie/medium-drops-holacracy-how-we-deal-with-their-problems-after-3-years-12428b373b5f" TargetMode="External"/><Relationship Id="rId10" Type="http://schemas.openxmlformats.org/officeDocument/2006/relationships/hyperlink" Target="http://fistfuloftalent.com/2014/01/six-problems-holacracy.html" TargetMode="External"/><Relationship Id="rId4" Type="http://schemas.openxmlformats.org/officeDocument/2006/relationships/hyperlink" Target="https://www.holacracy.org/resource/zappos/" TargetMode="External"/><Relationship Id="rId9" Type="http://schemas.openxmlformats.org/officeDocument/2006/relationships/hyperlink" Target="https://support.7geese.com/hc/en-us/articles/206287627-Best-Practices-Holacracy-Collaboration-Change-Management-and-Remote-W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4907" y="3120232"/>
            <a:ext cx="4176095" cy="2017058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bg1"/>
                </a:solidFill>
              </a:rPr>
              <a:t>    HOLaCRACY</a:t>
            </a:r>
            <a:br>
              <a:rPr lang="en-US" sz="8000" dirty="0" smtClean="0">
                <a:solidFill>
                  <a:schemeClr val="bg1"/>
                </a:solidFill>
              </a:rPr>
            </a:br>
            <a:r>
              <a:rPr lang="en-US" sz="8000" dirty="0" smtClean="0">
                <a:solidFill>
                  <a:schemeClr val="bg1"/>
                </a:solidFill>
              </a:rPr>
              <a:t/>
            </a:r>
            <a:br>
              <a:rPr lang="en-US" sz="8000" dirty="0" smtClean="0">
                <a:solidFill>
                  <a:schemeClr val="bg1"/>
                </a:solidFill>
              </a:rPr>
            </a:br>
            <a:r>
              <a:rPr lang="en-US" sz="8000" dirty="0" smtClean="0">
                <a:solidFill>
                  <a:schemeClr val="bg1"/>
                </a:solidFill>
              </a:rPr>
              <a:t/>
            </a:r>
            <a:br>
              <a:rPr lang="en-US" sz="8000" dirty="0" smtClean="0">
                <a:solidFill>
                  <a:schemeClr val="bg1"/>
                </a:solidFill>
              </a:rPr>
            </a:br>
            <a:endParaRPr lang="en-US" sz="800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HOLACRACY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z="1600" smtClean="0"/>
              <a:pPr/>
              <a:t>1</a:t>
            </a:fld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6502871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775047" y="488927"/>
            <a:ext cx="3553097" cy="1737360"/>
          </a:xfrm>
        </p:spPr>
        <p:txBody>
          <a:bodyPr/>
          <a:lstStyle/>
          <a:p>
            <a:r>
              <a:rPr lang="en-US" sz="4800" dirty="0" smtClean="0"/>
              <a:t>GROUP MEMBERS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63939" y="2159769"/>
            <a:ext cx="7271653" cy="3762294"/>
          </a:xfrm>
        </p:spPr>
        <p:txBody>
          <a:bodyPr>
            <a:noAutofit/>
          </a:bodyPr>
          <a:lstStyle/>
          <a:p>
            <a:pPr lvl="0">
              <a:lnSpc>
                <a:spcPct val="160000"/>
              </a:lnSpc>
            </a:pPr>
            <a:r>
              <a:rPr lang="es-419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es-419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</a:t>
            </a:r>
            <a:r>
              <a:rPr lang="es-419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</a:t>
            </a:r>
            <a:r>
              <a:rPr lang="es-419" sz="2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UCO</a:t>
            </a:r>
          </a:p>
          <a:p>
            <a:pPr marL="285750" lvl="0" indent="-285750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s-419" dirty="0" smtClean="0"/>
              <a:t>Saeid </a:t>
            </a:r>
            <a:r>
              <a:rPr lang="es-419" dirty="0"/>
              <a:t>Mosaferi                                                        </a:t>
            </a:r>
            <a:r>
              <a:rPr lang="es-419" dirty="0" smtClean="0"/>
              <a:t>UCO-486303 </a:t>
            </a:r>
          </a:p>
          <a:p>
            <a:pPr marL="285750" lvl="0" indent="-285750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s-419" dirty="0" smtClean="0"/>
              <a:t>Festim Uka                                                               UCO-483086</a:t>
            </a:r>
            <a:endParaRPr lang="en-US" dirty="0"/>
          </a:p>
          <a:p>
            <a:pPr marL="285750" lvl="0" indent="-285750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s-419" dirty="0"/>
              <a:t>Mariko Ueno                                                           </a:t>
            </a:r>
            <a:r>
              <a:rPr lang="es-419" dirty="0" smtClean="0"/>
              <a:t> </a:t>
            </a:r>
            <a:r>
              <a:rPr lang="es-419" dirty="0"/>
              <a:t>UCO-476839</a:t>
            </a:r>
            <a:endParaRPr lang="en-US" dirty="0"/>
          </a:p>
          <a:p>
            <a:pPr marL="285750" lvl="0" indent="-285750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s-419" dirty="0"/>
              <a:t>Kanchana Madhumali Kodikara                              </a:t>
            </a:r>
            <a:r>
              <a:rPr lang="es-419" dirty="0" smtClean="0"/>
              <a:t>   </a:t>
            </a:r>
            <a:r>
              <a:rPr lang="es-419" dirty="0"/>
              <a:t>UCO-483090</a:t>
            </a:r>
            <a:endParaRPr lang="en-US" dirty="0"/>
          </a:p>
          <a:p>
            <a:pPr marL="285750" lvl="0" indent="-285750">
              <a:lnSpc>
                <a:spcPct val="160000"/>
              </a:lnSpc>
              <a:buFont typeface="Courier New" panose="02070309020205020404" pitchFamily="49" charset="0"/>
              <a:buChar char="o"/>
            </a:pPr>
            <a:r>
              <a:rPr lang="es-419" dirty="0"/>
              <a:t>Adjoa Nyameyie Kuntu-Blankson                           </a:t>
            </a:r>
            <a:r>
              <a:rPr lang="es-419" dirty="0" smtClean="0"/>
              <a:t>     UCO-482361</a:t>
            </a:r>
          </a:p>
          <a:p>
            <a:pPr marL="285750" lvl="0" indent="-285750">
              <a:lnSpc>
                <a:spcPct val="160000"/>
              </a:lnSpc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lnSpc>
                <a:spcPct val="160000"/>
              </a:lnSpc>
            </a:pPr>
            <a:r>
              <a:rPr lang="es-419" dirty="0"/>
              <a:t> </a:t>
            </a:r>
            <a:endParaRPr lang="en-US" dirty="0"/>
          </a:p>
          <a:p>
            <a:pPr>
              <a:lnSpc>
                <a:spcPct val="160000"/>
              </a:lnSpc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HOLACRACY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925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holAcracy?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HOLACRACY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z="2000" smtClean="0"/>
              <a:pPr/>
              <a:t>2</a:t>
            </a:fld>
            <a:endParaRPr lang="en-US" sz="2000" dirty="0"/>
          </a:p>
        </p:txBody>
      </p:sp>
      <p:sp>
        <p:nvSpPr>
          <p:cNvPr id="9" name="Text Placeholder 6"/>
          <p:cNvSpPr txBox="1">
            <a:spLocks/>
          </p:cNvSpPr>
          <p:nvPr/>
        </p:nvSpPr>
        <p:spPr>
          <a:xfrm>
            <a:off x="1094350" y="2101298"/>
            <a:ext cx="10096718" cy="3762294"/>
          </a:xfrm>
          <a:prstGeom prst="rect">
            <a:avLst/>
          </a:prstGeom>
        </p:spPr>
        <p:txBody>
          <a:bodyPr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Holacracy</a:t>
            </a:r>
            <a:r>
              <a:rPr lang="en-US" dirty="0"/>
              <a:t> is a method of decentralized management and organizational </a:t>
            </a:r>
            <a:r>
              <a:rPr lang="en-US" dirty="0" smtClean="0"/>
              <a:t>governance, </a:t>
            </a:r>
            <a:r>
              <a:rPr lang="en-US" dirty="0"/>
              <a:t>in which authority and decision-making are distributed throughout </a:t>
            </a:r>
            <a:r>
              <a:rPr lang="en-US" dirty="0" smtClean="0"/>
              <a:t>a holarchy</a:t>
            </a:r>
            <a:r>
              <a:rPr lang="en-US" dirty="0"/>
              <a:t> </a:t>
            </a:r>
            <a:r>
              <a:rPr lang="en-US" dirty="0" smtClean="0"/>
              <a:t>of </a:t>
            </a:r>
            <a:r>
              <a:rPr lang="en-US" dirty="0"/>
              <a:t>self-organizing teams rather than being vested in a management </a:t>
            </a:r>
            <a:r>
              <a:rPr lang="en-US" dirty="0" smtClean="0"/>
              <a:t>hierarchy.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holarchy is a hierarchy of self-regulating holons that function both as autonomous wholes and as dependent parts.  </a:t>
            </a:r>
            <a:endParaRPr lang="en-US" dirty="0" smtClean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Holacracy </a:t>
            </a:r>
            <a:r>
              <a:rPr lang="en-US" dirty="0"/>
              <a:t>has been adopted by for-profit and non-profit organizations in several countries</a:t>
            </a:r>
            <a:r>
              <a:rPr lang="en-US" dirty="0" smtClean="0"/>
              <a:t>. Holacracy </a:t>
            </a:r>
            <a:r>
              <a:rPr lang="en-US" dirty="0"/>
              <a:t>is designed for organizations and fundamentally differentiates the roles of the organization from the people working in it</a:t>
            </a:r>
            <a:r>
              <a:rPr lang="en-US" dirty="0" smtClean="0"/>
              <a:t>. It emphasizes </a:t>
            </a:r>
            <a:r>
              <a:rPr lang="en-US" dirty="0"/>
              <a:t>on iterative governance, adaptive processes, and </a:t>
            </a:r>
            <a:r>
              <a:rPr lang="en-US" dirty="0" smtClean="0"/>
              <a:t>self-organization.</a:t>
            </a:r>
            <a:endParaRPr lang="en-US" dirty="0"/>
          </a:p>
          <a:p>
            <a:pPr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656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36732" y="1124656"/>
            <a:ext cx="5820809" cy="786448"/>
          </a:xfrm>
        </p:spPr>
        <p:txBody>
          <a:bodyPr/>
          <a:lstStyle/>
          <a:p>
            <a:r>
              <a:rPr lang="en-US" dirty="0"/>
              <a:t>A success story of holacracy</a:t>
            </a:r>
            <a:br>
              <a:rPr lang="en-US" dirty="0"/>
            </a:b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496" y="1824017"/>
            <a:ext cx="3952504" cy="4060414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0891" y="1824017"/>
            <a:ext cx="7402285" cy="4359067"/>
          </a:xfrm>
        </p:spPr>
        <p:txBody>
          <a:bodyPr>
            <a:noAutofit/>
          </a:bodyPr>
          <a:lstStyle/>
          <a:p>
            <a:r>
              <a:rPr lang="en-US" sz="2000" dirty="0" smtClean="0"/>
              <a:t>Zappos</a:t>
            </a:r>
            <a:r>
              <a:rPr lang="en-US" sz="2000" dirty="0"/>
              <a:t>: an online shoe and clothing retailer, launched in 1999</a:t>
            </a:r>
          </a:p>
          <a:p>
            <a:r>
              <a:rPr lang="en-US" sz="2000" dirty="0"/>
              <a:t>Implemented holacracy in 2013 with over 1,500 employees</a:t>
            </a:r>
          </a:p>
          <a:p>
            <a:r>
              <a:rPr lang="en-US" dirty="0"/>
              <a:t> </a:t>
            </a:r>
          </a:p>
          <a:p>
            <a:r>
              <a:rPr lang="en-US" i="1" dirty="0"/>
              <a:t>“I think </a:t>
            </a:r>
            <a:r>
              <a:rPr lang="en-US" b="1" i="1" dirty="0">
                <a:solidFill>
                  <a:srgbClr val="92D050"/>
                </a:solidFill>
              </a:rPr>
              <a:t>flexibility</a:t>
            </a:r>
            <a:r>
              <a:rPr lang="en-US" i="1" dirty="0"/>
              <a:t> and</a:t>
            </a:r>
            <a:r>
              <a:rPr lang="en-US" i="1" dirty="0">
                <a:solidFill>
                  <a:srgbClr val="92D050"/>
                </a:solidFill>
              </a:rPr>
              <a:t> </a:t>
            </a:r>
            <a:r>
              <a:rPr lang="en-US" b="1" i="1" dirty="0">
                <a:solidFill>
                  <a:srgbClr val="92D050"/>
                </a:solidFill>
              </a:rPr>
              <a:t>adaptability</a:t>
            </a:r>
            <a:r>
              <a:rPr lang="en-US" i="1" dirty="0"/>
              <a:t> is what’s actually going to be the competitive advantage. And holacracy allows for </a:t>
            </a:r>
            <a:r>
              <a:rPr lang="en-US" i="1" dirty="0" smtClean="0"/>
              <a:t>faster</a:t>
            </a:r>
            <a:r>
              <a:rPr lang="en-US" i="1" dirty="0">
                <a:solidFill>
                  <a:srgbClr val="FFFFFF"/>
                </a:solidFill>
              </a:rPr>
              <a:t> </a:t>
            </a:r>
            <a:r>
              <a:rPr lang="en-US" b="1" i="1" dirty="0">
                <a:solidFill>
                  <a:srgbClr val="92D050"/>
                </a:solidFill>
              </a:rPr>
              <a:t>flexibility</a:t>
            </a:r>
            <a:r>
              <a:rPr lang="en-US" i="1" dirty="0">
                <a:solidFill>
                  <a:srgbClr val="FFFFFF"/>
                </a:solidFill>
              </a:rPr>
              <a:t> and</a:t>
            </a:r>
            <a:r>
              <a:rPr lang="en-US" i="1" dirty="0">
                <a:solidFill>
                  <a:srgbClr val="92D050"/>
                </a:solidFill>
              </a:rPr>
              <a:t> </a:t>
            </a:r>
            <a:r>
              <a:rPr lang="en-US" b="1" i="1" dirty="0">
                <a:solidFill>
                  <a:srgbClr val="92D050"/>
                </a:solidFill>
              </a:rPr>
              <a:t>adaptability</a:t>
            </a:r>
            <a:r>
              <a:rPr lang="en-US" i="1" dirty="0" smtClean="0"/>
              <a:t>.” </a:t>
            </a:r>
            <a:r>
              <a:rPr lang="en-US" i="1" dirty="0"/>
              <a:t>CEO Tony Hsieh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sz="2000" dirty="0">
                <a:solidFill>
                  <a:srgbClr val="FFC000"/>
                </a:solidFill>
              </a:rPr>
              <a:t>Circles replace the pyramidal hierarchy</a:t>
            </a:r>
          </a:p>
          <a:p>
            <a:r>
              <a:rPr lang="en-US" dirty="0"/>
              <a:t> </a:t>
            </a:r>
            <a:r>
              <a:rPr lang="en-US" dirty="0" smtClean="0"/>
              <a:t>Circle </a:t>
            </a:r>
            <a:r>
              <a:rPr lang="en-US" dirty="0"/>
              <a:t>structure: </a:t>
            </a:r>
            <a:r>
              <a:rPr lang="en-US" b="1" dirty="0"/>
              <a:t>„</a:t>
            </a:r>
            <a:r>
              <a:rPr lang="en-US" b="1" dirty="0">
                <a:solidFill>
                  <a:srgbClr val="FFFF00"/>
                </a:solidFill>
              </a:rPr>
              <a:t>circles</a:t>
            </a:r>
            <a:r>
              <a:rPr lang="en-US" b="1" dirty="0"/>
              <a:t>“</a:t>
            </a:r>
            <a:r>
              <a:rPr lang="en-US" dirty="0"/>
              <a:t>,</a:t>
            </a:r>
            <a:r>
              <a:rPr lang="en-US" b="1" dirty="0"/>
              <a:t> „</a:t>
            </a:r>
            <a:r>
              <a:rPr lang="en-US" b="1" dirty="0">
                <a:solidFill>
                  <a:srgbClr val="FFFF00"/>
                </a:solidFill>
              </a:rPr>
              <a:t>subcircles</a:t>
            </a:r>
            <a:r>
              <a:rPr lang="en-US" b="1" dirty="0"/>
              <a:t>“</a:t>
            </a:r>
            <a:r>
              <a:rPr lang="en-US" dirty="0"/>
              <a:t> and </a:t>
            </a:r>
            <a:r>
              <a:rPr lang="en-US" b="1" dirty="0" smtClean="0"/>
              <a:t>„</a:t>
            </a:r>
            <a:r>
              <a:rPr lang="en-US" b="1" dirty="0" smtClean="0">
                <a:solidFill>
                  <a:srgbClr val="FFFF00"/>
                </a:solidFill>
              </a:rPr>
              <a:t>supercircle</a:t>
            </a:r>
            <a:r>
              <a:rPr lang="en-US" b="1" dirty="0" smtClean="0"/>
              <a:t>“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FFFF00"/>
                </a:solidFill>
              </a:rPr>
              <a:t>Circles</a:t>
            </a:r>
            <a:r>
              <a:rPr lang="en-US" dirty="0"/>
              <a:t>: “values”, “projects”, “functions”, </a:t>
            </a:r>
            <a:r>
              <a:rPr lang="en-US" dirty="0" smtClean="0"/>
              <a:t>“segments</a:t>
            </a:r>
            <a:r>
              <a:rPr lang="en-US" dirty="0"/>
              <a:t>”</a:t>
            </a:r>
          </a:p>
          <a:p>
            <a:r>
              <a:rPr lang="en-US" dirty="0"/>
              <a:t>(150 departments evolved into 500 circles.) 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400" dirty="0" smtClean="0"/>
              <a:t>HOLACRACY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z="2400" smtClean="0"/>
              <a:pPr/>
              <a:t>3</a:t>
            </a:fld>
            <a:endParaRPr lang="en-US" sz="2400" dirty="0"/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8771860" y="1041991"/>
            <a:ext cx="1306223" cy="414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rgbClr val="FFFF00"/>
                </a:solidFill>
              </a:rPr>
              <a:t>CIRCLE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8348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93195" y="706650"/>
            <a:ext cx="7492855" cy="834770"/>
          </a:xfrm>
        </p:spPr>
        <p:txBody>
          <a:bodyPr/>
          <a:lstStyle/>
          <a:p>
            <a:r>
              <a:rPr lang="en-US" sz="3600" dirty="0" smtClean="0"/>
              <a:t>A success story of holacracy (cont’d)</a:t>
            </a:r>
            <a:endParaRPr lang="en-US" sz="36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"/>
          </p:nvPr>
        </p:nvSpPr>
        <p:spPr>
          <a:xfrm>
            <a:off x="762866" y="1621776"/>
            <a:ext cx="7105228" cy="3762294"/>
          </a:xfrm>
        </p:spPr>
        <p:txBody>
          <a:bodyPr>
            <a:noAutofit/>
          </a:bodyPr>
          <a:lstStyle/>
          <a:p>
            <a:r>
              <a:rPr lang="en-US" sz="1500" dirty="0">
                <a:solidFill>
                  <a:srgbClr val="FFFF00"/>
                </a:solidFill>
              </a:rPr>
              <a:t>Circle (supercircle) </a:t>
            </a:r>
            <a:r>
              <a:rPr lang="en-US" sz="1500" dirty="0"/>
              <a:t>could contain </a:t>
            </a:r>
            <a:r>
              <a:rPr lang="en-US" sz="1500" dirty="0">
                <a:solidFill>
                  <a:srgbClr val="FFFF00"/>
                </a:solidFill>
              </a:rPr>
              <a:t>subcircles</a:t>
            </a:r>
          </a:p>
          <a:p>
            <a:r>
              <a:rPr lang="en-US" sz="1500" b="1" dirty="0">
                <a:solidFill>
                  <a:srgbClr val="FFFF00"/>
                </a:solidFill>
              </a:rPr>
              <a:t>Subcircles</a:t>
            </a:r>
            <a:r>
              <a:rPr lang="en-US" sz="1500" dirty="0"/>
              <a:t>: Particular functions of the company</a:t>
            </a:r>
          </a:p>
          <a:p>
            <a:r>
              <a:rPr lang="en-US" sz="1500" dirty="0"/>
              <a:t>Ex. marketing, production</a:t>
            </a:r>
          </a:p>
          <a:p>
            <a:r>
              <a:rPr lang="en-US" sz="1500" dirty="0"/>
              <a:t>          </a:t>
            </a:r>
            <a:endParaRPr lang="en-US" sz="1500" dirty="0" smtClean="0"/>
          </a:p>
          <a:p>
            <a:r>
              <a:rPr lang="en-US" sz="1500" dirty="0" smtClean="0">
                <a:solidFill>
                  <a:srgbClr val="FFFF00"/>
                </a:solidFill>
              </a:rPr>
              <a:t>Circles</a:t>
            </a:r>
            <a:r>
              <a:rPr lang="en-US" sz="1500" dirty="0" smtClean="0"/>
              <a:t> </a:t>
            </a:r>
            <a:r>
              <a:rPr lang="en-US" sz="1500" dirty="0"/>
              <a:t>and </a:t>
            </a:r>
            <a:r>
              <a:rPr lang="en-US" sz="1500" dirty="0">
                <a:solidFill>
                  <a:srgbClr val="FFFF00"/>
                </a:solidFill>
              </a:rPr>
              <a:t>subcircles</a:t>
            </a:r>
            <a:r>
              <a:rPr lang="en-US" sz="1500" dirty="0"/>
              <a:t> consist of </a:t>
            </a:r>
            <a:r>
              <a:rPr lang="en-US" sz="1500" b="1" dirty="0"/>
              <a:t>“</a:t>
            </a:r>
            <a:r>
              <a:rPr lang="en-US" sz="1500" b="1" dirty="0">
                <a:solidFill>
                  <a:srgbClr val="00B050"/>
                </a:solidFill>
              </a:rPr>
              <a:t>Roles</a:t>
            </a:r>
            <a:r>
              <a:rPr lang="en-US" sz="1500" b="1" dirty="0"/>
              <a:t>”</a:t>
            </a:r>
            <a:endParaRPr lang="en-US" sz="1500" dirty="0"/>
          </a:p>
          <a:p>
            <a:r>
              <a:rPr lang="en-US" sz="1500" b="1" dirty="0">
                <a:solidFill>
                  <a:srgbClr val="00B050"/>
                </a:solidFill>
              </a:rPr>
              <a:t>Roles</a:t>
            </a:r>
            <a:r>
              <a:rPr lang="en-US" sz="1500" dirty="0"/>
              <a:t>: Tasks broken down from a traditional job</a:t>
            </a:r>
          </a:p>
          <a:p>
            <a:r>
              <a:rPr lang="cs-CZ" sz="1500" dirty="0" smtClean="0"/>
              <a:t>  </a:t>
            </a:r>
            <a:r>
              <a:rPr lang="en-US" sz="1500" dirty="0" smtClean="0"/>
              <a:t>Ex</a:t>
            </a:r>
            <a:r>
              <a:rPr lang="en-US" sz="1500" dirty="0"/>
              <a:t>. social media, advertising, web marketing in a marketing </a:t>
            </a:r>
            <a:r>
              <a:rPr lang="en-US" sz="1500" dirty="0" smtClean="0"/>
              <a:t>circle</a:t>
            </a:r>
            <a:endParaRPr lang="cs-CZ" sz="1500" dirty="0" smtClean="0"/>
          </a:p>
          <a:p>
            <a:r>
              <a:rPr lang="en-US" sz="1500" b="1" dirty="0" smtClean="0">
                <a:solidFill>
                  <a:srgbClr val="00B0F0"/>
                </a:solidFill>
              </a:rPr>
              <a:t>Special </a:t>
            </a:r>
            <a:r>
              <a:rPr lang="en-US" sz="1500" b="1" dirty="0">
                <a:solidFill>
                  <a:srgbClr val="00B0F0"/>
                </a:solidFill>
              </a:rPr>
              <a:t>roles</a:t>
            </a:r>
            <a:r>
              <a:rPr lang="en-US" sz="1500" dirty="0" smtClean="0"/>
              <a:t>:</a:t>
            </a:r>
            <a:r>
              <a:rPr lang="cs-CZ" sz="1500" dirty="0" smtClean="0"/>
              <a:t> </a:t>
            </a:r>
            <a:r>
              <a:rPr lang="cs-CZ" sz="1500" dirty="0" err="1" smtClean="0"/>
              <a:t>Specific</a:t>
            </a:r>
            <a:r>
              <a:rPr lang="cs-CZ" sz="1500" dirty="0" smtClean="0"/>
              <a:t> type </a:t>
            </a:r>
            <a:r>
              <a:rPr lang="cs-CZ" sz="1500" dirty="0" err="1" smtClean="0"/>
              <a:t>of</a:t>
            </a:r>
            <a:r>
              <a:rPr lang="cs-CZ" sz="1500" dirty="0" smtClean="0"/>
              <a:t> </a:t>
            </a:r>
            <a:r>
              <a:rPr lang="cs-CZ" sz="1500" dirty="0" err="1" smtClean="0"/>
              <a:t>roles</a:t>
            </a:r>
            <a:endParaRPr lang="cs-CZ" sz="1500" dirty="0" smtClean="0"/>
          </a:p>
          <a:p>
            <a:r>
              <a:rPr lang="cs-CZ" sz="1500" b="1" dirty="0">
                <a:solidFill>
                  <a:srgbClr val="00B0F0"/>
                </a:solidFill>
              </a:rPr>
              <a:t> </a:t>
            </a:r>
            <a:r>
              <a:rPr lang="cs-CZ" sz="1500" b="1" dirty="0" smtClean="0">
                <a:solidFill>
                  <a:srgbClr val="00B0F0"/>
                </a:solidFill>
              </a:rPr>
              <a:t> </a:t>
            </a:r>
            <a:r>
              <a:rPr lang="cs-CZ" sz="1500" b="1" dirty="0" smtClean="0"/>
              <a:t>Ex.</a:t>
            </a:r>
            <a:r>
              <a:rPr lang="cs-CZ" sz="1500" b="1" dirty="0" smtClean="0">
                <a:solidFill>
                  <a:srgbClr val="00B0F0"/>
                </a:solidFill>
              </a:rPr>
              <a:t> </a:t>
            </a:r>
            <a:r>
              <a:rPr lang="en-US" sz="1500" b="1" dirty="0" smtClean="0">
                <a:solidFill>
                  <a:srgbClr val="00B0F0"/>
                </a:solidFill>
              </a:rPr>
              <a:t>Lead </a:t>
            </a:r>
            <a:r>
              <a:rPr lang="en-US" sz="1500" b="1" dirty="0">
                <a:solidFill>
                  <a:srgbClr val="00B0F0"/>
                </a:solidFill>
              </a:rPr>
              <a:t>Link</a:t>
            </a:r>
            <a:r>
              <a:rPr lang="en-US" sz="1500" b="1" dirty="0"/>
              <a:t> </a:t>
            </a:r>
            <a:r>
              <a:rPr lang="en-US" sz="1500" dirty="0"/>
              <a:t>and</a:t>
            </a:r>
            <a:r>
              <a:rPr lang="en-US" sz="1500" b="1" dirty="0"/>
              <a:t> </a:t>
            </a:r>
            <a:r>
              <a:rPr lang="en-US" sz="1500" b="1" dirty="0">
                <a:solidFill>
                  <a:srgbClr val="00B0F0"/>
                </a:solidFill>
              </a:rPr>
              <a:t>Rep. </a:t>
            </a:r>
            <a:r>
              <a:rPr lang="en-US" sz="1500" b="1" dirty="0" smtClean="0">
                <a:solidFill>
                  <a:srgbClr val="00B0F0"/>
                </a:solidFill>
              </a:rPr>
              <a:t>Link</a:t>
            </a:r>
            <a:r>
              <a:rPr lang="cs-CZ" sz="1500" b="1" dirty="0" smtClean="0"/>
              <a:t>, </a:t>
            </a:r>
            <a:r>
              <a:rPr lang="en-US" sz="1500" dirty="0" smtClean="0"/>
              <a:t>substitute for</a:t>
            </a:r>
            <a:r>
              <a:rPr lang="cs-CZ" sz="1500" dirty="0" smtClean="0"/>
              <a:t> </a:t>
            </a:r>
            <a:r>
              <a:rPr lang="cs-CZ" sz="1500" dirty="0" err="1" smtClean="0"/>
              <a:t>titles</a:t>
            </a:r>
            <a:r>
              <a:rPr lang="cs-CZ" sz="1500" dirty="0" smtClean="0"/>
              <a:t> </a:t>
            </a:r>
            <a:r>
              <a:rPr lang="cs-CZ" sz="1500" dirty="0" err="1" smtClean="0"/>
              <a:t>of</a:t>
            </a:r>
            <a:r>
              <a:rPr lang="cs-CZ" sz="1500" dirty="0" smtClean="0"/>
              <a:t> </a:t>
            </a:r>
            <a:r>
              <a:rPr lang="en-US" sz="1500" dirty="0" smtClean="0"/>
              <a:t> </a:t>
            </a:r>
            <a:r>
              <a:rPr lang="en-US" sz="1500" dirty="0"/>
              <a:t>managers in pre-</a:t>
            </a:r>
            <a:r>
              <a:rPr lang="en-US" sz="1500" dirty="0" err="1"/>
              <a:t>holacracy</a:t>
            </a:r>
            <a:endParaRPr lang="en-US" sz="1500" dirty="0"/>
          </a:p>
          <a:p>
            <a:r>
              <a:rPr lang="en-US" sz="1500" dirty="0" smtClean="0"/>
              <a:t>Difference </a:t>
            </a:r>
            <a:r>
              <a:rPr lang="en-US" sz="1500" dirty="0"/>
              <a:t>-</a:t>
            </a:r>
            <a:r>
              <a:rPr lang="en-US" sz="1500" b="1" dirty="0"/>
              <a:t> </a:t>
            </a:r>
            <a:r>
              <a:rPr lang="en-US" sz="1500" dirty="0"/>
              <a:t>leadership responsibility belongs to the roles, not the individuals.</a:t>
            </a:r>
          </a:p>
          <a:p>
            <a:endParaRPr lang="en-US" sz="1500" dirty="0" smtClean="0"/>
          </a:p>
          <a:p>
            <a:pPr lvl="0">
              <a:buClr>
                <a:srgbClr val="9CBEBD"/>
              </a:buClr>
            </a:pPr>
            <a:r>
              <a:rPr lang="en-US" sz="1500" dirty="0">
                <a:solidFill>
                  <a:srgbClr val="FFFFFF"/>
                </a:solidFill>
              </a:rPr>
              <a:t>Decision making - the majority doesn’t rule</a:t>
            </a:r>
          </a:p>
          <a:p>
            <a:r>
              <a:rPr lang="cs-CZ" sz="1500" dirty="0"/>
              <a:t> </a:t>
            </a:r>
            <a:r>
              <a:rPr lang="cs-CZ" sz="1500" dirty="0" smtClean="0"/>
              <a:t>   </a:t>
            </a:r>
            <a:r>
              <a:rPr lang="en-US" sz="1500" dirty="0" smtClean="0"/>
              <a:t>Any </a:t>
            </a:r>
            <a:r>
              <a:rPr lang="en-US" sz="1500" dirty="0"/>
              <a:t>circle member can propose changes, and they are adopted unless another member objects on </a:t>
            </a:r>
            <a:r>
              <a:rPr lang="cs-CZ" sz="1500" dirty="0" smtClean="0"/>
              <a:t>    </a:t>
            </a:r>
            <a:r>
              <a:rPr lang="en-US" sz="1500" dirty="0" smtClean="0"/>
              <a:t>the </a:t>
            </a:r>
            <a:r>
              <a:rPr lang="en-US" sz="1500" dirty="0"/>
              <a:t>grounds that they would harm the circle</a:t>
            </a:r>
            <a:r>
              <a:rPr lang="en-US" sz="1500" dirty="0" smtClean="0"/>
              <a:t>.</a:t>
            </a:r>
          </a:p>
          <a:p>
            <a:r>
              <a:rPr lang="en-US" sz="1500" dirty="0" smtClean="0"/>
              <a:t>In </a:t>
            </a:r>
            <a:r>
              <a:rPr lang="en-US" sz="1500" dirty="0"/>
              <a:t>some part of stuff and function, </a:t>
            </a:r>
            <a:r>
              <a:rPr lang="en-US" sz="1500" dirty="0">
                <a:solidFill>
                  <a:srgbClr val="FF0000"/>
                </a:solidFill>
              </a:rPr>
              <a:t>stability</a:t>
            </a:r>
            <a:r>
              <a:rPr lang="en-US" sz="1500" dirty="0"/>
              <a:t> is secured. Ex. customer </a:t>
            </a:r>
            <a:r>
              <a:rPr lang="en-US" sz="1500" dirty="0" smtClean="0"/>
              <a:t>service.</a:t>
            </a:r>
            <a:endParaRPr lang="en-US" sz="1500" dirty="0"/>
          </a:p>
          <a:p>
            <a:endParaRPr lang="en-US" sz="15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HOLACRACY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z="2000" smtClean="0"/>
              <a:pPr/>
              <a:t>4</a:t>
            </a:fld>
            <a:endParaRPr lang="en-US" sz="2000" dirty="0"/>
          </a:p>
        </p:txBody>
      </p:sp>
      <p:pic>
        <p:nvPicPr>
          <p:cNvPr id="7" name="Picture 6" descr="C:\Users\KUNTU\Desktop\MUNI DAYS\1ST SEMESTER\HUMAN RESOURCE MANAGEMENT\GROUP ASSIGNMENT\HOLACRACY\R1607B_BIG_HOLACRACY (1)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486" y="1541420"/>
            <a:ext cx="4156603" cy="39798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Footer Placeholder 5"/>
          <p:cNvSpPr txBox="1">
            <a:spLocks/>
          </p:cNvSpPr>
          <p:nvPr/>
        </p:nvSpPr>
        <p:spPr>
          <a:xfrm>
            <a:off x="8186050" y="959826"/>
            <a:ext cx="2818648" cy="4145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 smtClean="0">
                <a:solidFill>
                  <a:srgbClr val="FFFF00"/>
                </a:solidFill>
              </a:rPr>
              <a:t>SUBCIRCLE </a:t>
            </a:r>
            <a:r>
              <a:rPr lang="cs-CZ" sz="2800" dirty="0" err="1" smtClean="0">
                <a:solidFill>
                  <a:srgbClr val="FFFF00"/>
                </a:solidFill>
              </a:rPr>
              <a:t>of</a:t>
            </a:r>
            <a:r>
              <a:rPr lang="cs-CZ" sz="2800" dirty="0" smtClean="0">
                <a:solidFill>
                  <a:srgbClr val="FFFF00"/>
                </a:solidFill>
              </a:rPr>
              <a:t> </a:t>
            </a:r>
            <a:r>
              <a:rPr lang="cs-CZ" sz="2800" dirty="0" err="1" smtClean="0">
                <a:solidFill>
                  <a:srgbClr val="FFFF00"/>
                </a:solidFill>
              </a:rPr>
              <a:t>Badging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89427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8DCC72-ABA2-413B-91F4-51A7F59A73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0000"/>
          <a:stretch/>
        </p:blipFill>
        <p:spPr>
          <a:xfrm>
            <a:off x="1209637" y="2325189"/>
            <a:ext cx="4059528" cy="3369408"/>
          </a:xfrm>
          <a:prstGeom prst="rect">
            <a:avLst/>
          </a:prstGeom>
        </p:spPr>
      </p:pic>
      <p:sp>
        <p:nvSpPr>
          <p:cNvPr id="13" name="Title 4">
            <a:extLst>
              <a:ext uri="{FF2B5EF4-FFF2-40B4-BE49-F238E27FC236}">
                <a16:creationId xmlns:a16="http://schemas.microsoft.com/office/drawing/2014/main" id="{9B281E3D-D6E7-4EBD-B196-E8F79D898221}"/>
              </a:ext>
            </a:extLst>
          </p:cNvPr>
          <p:cNvSpPr txBox="1">
            <a:spLocks/>
          </p:cNvSpPr>
          <p:nvPr/>
        </p:nvSpPr>
        <p:spPr>
          <a:xfrm>
            <a:off x="5415877" y="1613272"/>
            <a:ext cx="5800762" cy="54232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2000" b="1" i="1" dirty="0">
                <a:latin typeface="+mn-lt"/>
                <a:ea typeface="+mn-ea"/>
                <a:cs typeface="+mn-cs"/>
              </a:rPr>
              <a:t>A place to read and write big ideas and important stories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endParaRPr lang="en-US" sz="2000" dirty="0">
              <a:latin typeface="+mn-lt"/>
              <a:ea typeface="+mn-ea"/>
              <a:cs typeface="+mn-cs"/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+mn-lt"/>
                <a:ea typeface="+mn-ea"/>
                <a:cs typeface="+mn-cs"/>
              </a:rPr>
              <a:t>Founded in 2012</a:t>
            </a:r>
            <a:br>
              <a:rPr lang="en-US" sz="2000" dirty="0">
                <a:latin typeface="+mn-lt"/>
                <a:ea typeface="+mn-ea"/>
                <a:cs typeface="+mn-cs"/>
              </a:rPr>
            </a:br>
            <a:r>
              <a:rPr lang="en-US" sz="2000" dirty="0">
                <a:latin typeface="+mn-lt"/>
                <a:ea typeface="+mn-ea"/>
                <a:cs typeface="+mn-cs"/>
              </a:rPr>
              <a:t/>
            </a:r>
            <a:br>
              <a:rPr lang="en-US" sz="2000" dirty="0">
                <a:latin typeface="+mn-lt"/>
                <a:ea typeface="+mn-ea"/>
                <a:cs typeface="+mn-cs"/>
              </a:rPr>
            </a:br>
            <a:r>
              <a:rPr lang="en-US" sz="2000" dirty="0">
                <a:latin typeface="+mn-lt"/>
                <a:ea typeface="+mn-ea"/>
                <a:cs typeface="+mn-cs"/>
              </a:rPr>
              <a:t>Implemented holacracy structure in 2013</a:t>
            </a:r>
            <a:br>
              <a:rPr lang="en-US" sz="2000" dirty="0">
                <a:latin typeface="+mn-lt"/>
                <a:ea typeface="+mn-ea"/>
                <a:cs typeface="+mn-cs"/>
              </a:rPr>
            </a:br>
            <a:endParaRPr lang="en-US" sz="2000" dirty="0">
              <a:latin typeface="+mn-lt"/>
              <a:ea typeface="+mn-ea"/>
              <a:cs typeface="+mn-cs"/>
            </a:endParaRP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+mn-lt"/>
                <a:ea typeface="+mn-ea"/>
                <a:cs typeface="+mn-cs"/>
              </a:rPr>
              <a:t>Reversed the holacracy structure in 2016 due to: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2000" dirty="0">
                <a:latin typeface="+mn-lt"/>
                <a:ea typeface="+mn-ea"/>
                <a:cs typeface="+mn-cs"/>
              </a:rPr>
              <a:t/>
            </a:r>
            <a:br>
              <a:rPr lang="en-US" sz="2000" dirty="0">
                <a:latin typeface="+mn-lt"/>
                <a:ea typeface="+mn-ea"/>
                <a:cs typeface="+mn-cs"/>
              </a:rPr>
            </a:br>
            <a:r>
              <a:rPr lang="en-US" sz="2000" b="1" dirty="0">
                <a:latin typeface="+mn-lt"/>
                <a:ea typeface="+mn-ea"/>
                <a:cs typeface="+mn-cs"/>
              </a:rPr>
              <a:t>1. Inability to synchronize efforts at scale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latin typeface="+mn-lt"/>
                <a:ea typeface="+mn-ea"/>
                <a:cs typeface="+mn-cs"/>
              </a:rPr>
              <a:t/>
            </a:r>
            <a:br>
              <a:rPr lang="en-US" sz="2000" b="1" dirty="0">
                <a:latin typeface="+mn-lt"/>
                <a:ea typeface="+mn-ea"/>
                <a:cs typeface="+mn-cs"/>
              </a:rPr>
            </a:br>
            <a:r>
              <a:rPr lang="en-US" sz="2000" b="1" dirty="0">
                <a:latin typeface="+mn-lt"/>
                <a:ea typeface="+mn-ea"/>
                <a:cs typeface="+mn-cs"/>
              </a:rPr>
              <a:t>2. Difficulty to codify responsibilities while growing fast</a:t>
            </a:r>
          </a:p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en-US" sz="2000" b="1" dirty="0">
                <a:latin typeface="+mn-lt"/>
                <a:ea typeface="+mn-ea"/>
                <a:cs typeface="+mn-cs"/>
              </a:rPr>
              <a:t/>
            </a:r>
            <a:br>
              <a:rPr lang="en-US" sz="2000" b="1" dirty="0">
                <a:latin typeface="+mn-lt"/>
                <a:ea typeface="+mn-ea"/>
                <a:cs typeface="+mn-cs"/>
              </a:rPr>
            </a:br>
            <a:r>
              <a:rPr lang="en-US" sz="2000" b="1" dirty="0">
                <a:latin typeface="+mn-lt"/>
                <a:ea typeface="+mn-ea"/>
                <a:cs typeface="+mn-cs"/>
              </a:rPr>
              <a:t>3. Difficulties faced in recruitment due to misconceptions</a:t>
            </a:r>
            <a:endParaRPr lang="en-US" sz="2000" dirty="0">
              <a:latin typeface="+mn-lt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FC7641-EB78-4346-8E43-1ACB9D456A24}"/>
              </a:ext>
            </a:extLst>
          </p:cNvPr>
          <p:cNvSpPr txBox="1"/>
          <p:nvPr/>
        </p:nvSpPr>
        <p:spPr>
          <a:xfrm>
            <a:off x="1743633" y="359293"/>
            <a:ext cx="41903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failure story of Holacracy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FC7641-EB78-4346-8E43-1ACB9D456A24}"/>
              </a:ext>
            </a:extLst>
          </p:cNvPr>
          <p:cNvSpPr txBox="1"/>
          <p:nvPr/>
        </p:nvSpPr>
        <p:spPr>
          <a:xfrm>
            <a:off x="219633" y="359292"/>
            <a:ext cx="41903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 failure story </a:t>
            </a:r>
            <a:r>
              <a:rPr lang="en-US" sz="2800" b="1" dirty="0">
                <a:solidFill>
                  <a:schemeClr val="bg1"/>
                </a:solidFill>
              </a:rPr>
              <a:t>A failure story of Holacracy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of </a:t>
            </a:r>
            <a:r>
              <a:rPr lang="en-US" sz="2800" b="1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Holacracy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24128" y="732763"/>
            <a:ext cx="5629222" cy="173736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 failure story of </a:t>
            </a:r>
            <a:r>
              <a:rPr lang="en-US" b="1" dirty="0" smtClean="0">
                <a:solidFill>
                  <a:schemeClr val="tx1"/>
                </a:solidFill>
              </a:rPr>
              <a:t>Holacracy</a:t>
            </a:r>
            <a:r>
              <a:rPr lang="en-US" b="1" dirty="0">
                <a:solidFill>
                  <a:schemeClr val="tx1"/>
                </a:solidFill>
              </a:rPr>
              <a:t/>
            </a:r>
            <a:br>
              <a:rPr lang="en-US" b="1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52337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329" y="1351075"/>
            <a:ext cx="5524722" cy="895737"/>
          </a:xfrm>
        </p:spPr>
        <p:txBody>
          <a:bodyPr/>
          <a:lstStyle/>
          <a:p>
            <a:r>
              <a:rPr lang="en-US" dirty="0"/>
              <a:t>Factors that affect success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6974" y="2466513"/>
            <a:ext cx="7823782" cy="3472735"/>
          </a:xfrm>
        </p:spPr>
        <p:txBody>
          <a:bodyPr>
            <a:normAutofit/>
          </a:bodyPr>
          <a:lstStyle/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No managers.</a:t>
            </a:r>
            <a:endParaRPr lang="en-US" sz="2000" dirty="0"/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I</a:t>
            </a:r>
            <a:r>
              <a:rPr lang="en-US" sz="2000" dirty="0" smtClean="0"/>
              <a:t>ncrease </a:t>
            </a:r>
            <a:r>
              <a:rPr lang="en-US" sz="2000" dirty="0"/>
              <a:t>the efficiency, transparency, innovation, and </a:t>
            </a:r>
            <a:r>
              <a:rPr lang="en-US" sz="2000" dirty="0" smtClean="0"/>
              <a:t>accountability.</a:t>
            </a:r>
            <a:endParaRPr lang="en-US" sz="2000" dirty="0"/>
          </a:p>
          <a:p>
            <a:pPr marL="342900" indent="-34290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2000" dirty="0" smtClean="0"/>
              <a:t>Collaboration </a:t>
            </a:r>
            <a:r>
              <a:rPr lang="en-US" sz="2000" dirty="0"/>
              <a:t>and cooperation are </a:t>
            </a:r>
            <a:r>
              <a:rPr lang="en-US" sz="2000" dirty="0" smtClean="0"/>
              <a:t>key.</a:t>
            </a:r>
            <a:endParaRPr lang="en-US" sz="2000" dirty="0"/>
          </a:p>
          <a:p>
            <a:pPr>
              <a:lnSpc>
                <a:spcPct val="200000"/>
              </a:lnSpc>
            </a:pP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HOLACRACY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z="2000" smtClean="0"/>
              <a:pPr/>
              <a:t>6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7739105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1284523"/>
            <a:ext cx="5759849" cy="983642"/>
          </a:xfrm>
        </p:spPr>
        <p:txBody>
          <a:bodyPr/>
          <a:lstStyle/>
          <a:p>
            <a:r>
              <a:rPr lang="en-US" dirty="0"/>
              <a:t>Factors that affect failure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dirty="0" smtClean="0"/>
              <a:t>HOLACRACY</a:t>
            </a:r>
            <a:endParaRPr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z="2000" smtClean="0"/>
              <a:pPr/>
              <a:t>7</a:t>
            </a:fld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1611075" y="2412522"/>
            <a:ext cx="932688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FFFF"/>
                </a:solidFill>
                <a:latin typeface="Arial" panose="020B0604020202020204" pitchFamily="34" charset="0"/>
              </a:rPr>
              <a:t>New </a:t>
            </a: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</a:rPr>
              <a:t>concept and needs more </a:t>
            </a:r>
            <a:r>
              <a:rPr lang="en-US" sz="2000" dirty="0" smtClean="0">
                <a:solidFill>
                  <a:srgbClr val="FFFFFF"/>
                </a:solidFill>
                <a:latin typeface="Arial" panose="020B0604020202020204" pitchFamily="34" charset="0"/>
              </a:rPr>
              <a:t>studies.</a:t>
            </a:r>
            <a:endParaRPr lang="en-US" sz="2000" dirty="0"/>
          </a:p>
          <a:p>
            <a:pPr marL="285750" indent="-285750">
              <a:lnSpc>
                <a:spcPct val="200000"/>
              </a:lnSpc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FFFF"/>
                </a:solidFill>
                <a:latin typeface="Arial" panose="020B0604020202020204" pitchFamily="34" charset="0"/>
              </a:rPr>
              <a:t>Losing </a:t>
            </a: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</a:rPr>
              <a:t>human </a:t>
            </a:r>
            <a:r>
              <a:rPr lang="en-US" sz="2000" dirty="0" smtClean="0">
                <a:solidFill>
                  <a:srgbClr val="FFFFFF"/>
                </a:solidFill>
                <a:latin typeface="Arial" panose="020B0604020202020204" pitchFamily="34" charset="0"/>
              </a:rPr>
              <a:t>factors.</a:t>
            </a:r>
            <a:endParaRPr lang="en-US" sz="2000" dirty="0"/>
          </a:p>
          <a:p>
            <a:pPr marL="285750" indent="-285750">
              <a:lnSpc>
                <a:spcPct val="200000"/>
              </a:lnSpc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en-US" sz="2000" dirty="0" smtClean="0">
                <a:solidFill>
                  <a:srgbClr val="FFFFFF"/>
                </a:solidFill>
                <a:latin typeface="Arial" panose="020B0604020202020204" pitchFamily="34" charset="0"/>
              </a:rPr>
              <a:t>Uncertainty </a:t>
            </a: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</a:rPr>
              <a:t>situations </a:t>
            </a:r>
            <a:r>
              <a:rPr lang="en-US" sz="2000" dirty="0" smtClean="0">
                <a:solidFill>
                  <a:srgbClr val="FFFFFF"/>
                </a:solidFill>
                <a:latin typeface="Arial" panose="020B0604020202020204" pitchFamily="34" charset="0"/>
              </a:rPr>
              <a:t>like</a:t>
            </a:r>
            <a:r>
              <a:rPr lang="en-US" sz="2000" dirty="0" smtClean="0"/>
              <a:t>, “</a:t>
            </a:r>
            <a:r>
              <a:rPr lang="en-US" sz="2000" dirty="0" smtClean="0">
                <a:solidFill>
                  <a:srgbClr val="FFFFFF"/>
                </a:solidFill>
                <a:latin typeface="Arial" panose="020B0604020202020204" pitchFamily="34" charset="0"/>
              </a:rPr>
              <a:t>What </a:t>
            </a: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</a:rPr>
              <a:t>happens when things go badly</a:t>
            </a:r>
            <a:r>
              <a:rPr lang="en-US" sz="2000" dirty="0" smtClean="0">
                <a:solidFill>
                  <a:srgbClr val="FFFFFF"/>
                </a:solidFill>
                <a:latin typeface="Arial" panose="020B0604020202020204" pitchFamily="34" charset="0"/>
              </a:rPr>
              <a:t>?”, “Or </a:t>
            </a: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</a:rPr>
              <a:t>how do I manage my career</a:t>
            </a:r>
            <a:r>
              <a:rPr lang="en-US" sz="2000" dirty="0" smtClean="0">
                <a:solidFill>
                  <a:srgbClr val="FFFFFF"/>
                </a:solidFill>
                <a:latin typeface="Arial" panose="020B0604020202020204" pitchFamily="34" charset="0"/>
              </a:rPr>
              <a:t>?”</a:t>
            </a:r>
            <a:endParaRPr lang="en-US" sz="2000" dirty="0"/>
          </a:p>
          <a:p>
            <a:pPr>
              <a:lnSpc>
                <a:spcPct val="200000"/>
              </a:lnSpc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741777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8653" y="967908"/>
            <a:ext cx="4389120" cy="651889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7" y="1854926"/>
            <a:ext cx="9077815" cy="4164874"/>
          </a:xfrm>
        </p:spPr>
        <p:txBody>
          <a:bodyPr>
            <a:normAutofit fontScale="92500"/>
          </a:bodyPr>
          <a:lstStyle/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Holacracy boosts the </a:t>
            </a:r>
            <a:r>
              <a:rPr lang="en-US" dirty="0" smtClean="0"/>
              <a:t>Organizational </a:t>
            </a:r>
            <a:r>
              <a:rPr lang="en-US" dirty="0"/>
              <a:t>DNA with enhanced capacity to </a:t>
            </a:r>
            <a:r>
              <a:rPr lang="en-US" dirty="0" smtClean="0"/>
              <a:t>consciously </a:t>
            </a:r>
            <a:r>
              <a:rPr lang="en-US" dirty="0"/>
              <a:t>have an incremental change and improve over time.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It avoids traditional approaches to achieving order and rather adopts a peer-to-peer self </a:t>
            </a:r>
            <a:r>
              <a:rPr lang="en-US" dirty="0" smtClean="0"/>
              <a:t>organization. </a:t>
            </a:r>
            <a:r>
              <a:rPr lang="en-US" dirty="0"/>
              <a:t>It depicts a broader societal trend and leaves out </a:t>
            </a:r>
            <a:r>
              <a:rPr lang="cs-CZ" dirty="0" err="1" smtClean="0"/>
              <a:t>conventional</a:t>
            </a:r>
            <a:r>
              <a:rPr lang="cs-CZ" dirty="0" smtClean="0"/>
              <a:t> </a:t>
            </a:r>
            <a:r>
              <a:rPr lang="en-US" dirty="0" smtClean="0"/>
              <a:t>models</a:t>
            </a:r>
            <a:r>
              <a:rPr lang="en-US" dirty="0"/>
              <a:t>.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If </a:t>
            </a:r>
            <a:r>
              <a:rPr lang="en-US" dirty="0" smtClean="0"/>
              <a:t>organizations </a:t>
            </a:r>
            <a:r>
              <a:rPr lang="en-US" dirty="0"/>
              <a:t>want to pursue their purpose and be free from the </a:t>
            </a:r>
            <a:r>
              <a:rPr lang="en-US" dirty="0" smtClean="0"/>
              <a:t>of </a:t>
            </a:r>
            <a:r>
              <a:rPr lang="en-US" dirty="0"/>
              <a:t>top-down planning, Holacracy is a sure path to tow. It makes the impossible pursuit of agreement possible and helps </a:t>
            </a:r>
            <a:r>
              <a:rPr lang="en-US" dirty="0" smtClean="0"/>
              <a:t>organizations </a:t>
            </a:r>
            <a:r>
              <a:rPr lang="en-US" dirty="0"/>
              <a:t>to be fast and more agile.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dirty="0"/>
              <a:t>Though Holacracy can not solve all </a:t>
            </a:r>
            <a:r>
              <a:rPr lang="en-US" dirty="0" smtClean="0"/>
              <a:t>organizations' </a:t>
            </a:r>
            <a:r>
              <a:rPr lang="en-US" dirty="0"/>
              <a:t>tensions and fears, it provides a stable ground to </a:t>
            </a:r>
            <a:r>
              <a:rPr lang="en-US" dirty="0" smtClean="0"/>
              <a:t>curbing </a:t>
            </a:r>
            <a:r>
              <a:rPr lang="en-US" dirty="0"/>
              <a:t>them.</a:t>
            </a:r>
          </a:p>
          <a:p>
            <a:pPr marL="285750" indent="-285750">
              <a:lnSpc>
                <a:spcPct val="200000"/>
              </a:lnSpc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2000" dirty="0" smtClean="0"/>
              <a:t>HOLACRACY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z="2000" smtClean="0"/>
              <a:pPr/>
              <a:t>8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173662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3" y="1010196"/>
            <a:ext cx="2337030" cy="5747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001" y="2129238"/>
            <a:ext cx="9720073" cy="3783874"/>
          </a:xfrm>
        </p:spPr>
        <p:txBody>
          <a:bodyPr>
            <a:noAutofit/>
          </a:bodyPr>
          <a:lstStyle/>
          <a:p>
            <a:r>
              <a:rPr lang="en-US" sz="1300" u="sng" dirty="0">
                <a:hlinkClick r:id="rId2"/>
              </a:rPr>
              <a:t>https://hbr.org/2016/07/beyond-the-holacracy-hype</a:t>
            </a:r>
            <a:endParaRPr lang="en-US" sz="1300" dirty="0"/>
          </a:p>
          <a:p>
            <a:r>
              <a:rPr lang="en-US" sz="1300" dirty="0"/>
              <a:t/>
            </a:r>
            <a:br>
              <a:rPr lang="en-US" sz="1300" dirty="0"/>
            </a:br>
            <a:r>
              <a:rPr lang="en-US" sz="1300" u="sng" dirty="0" smtClean="0">
                <a:hlinkClick r:id="rId3"/>
              </a:rPr>
              <a:t>https</a:t>
            </a:r>
            <a:r>
              <a:rPr lang="en-US" sz="1300" u="sng" dirty="0">
                <a:hlinkClick r:id="rId3"/>
              </a:rPr>
              <a:t>://www.businessinsider.com/tony-hsieh-zappos-holacracy-management-experiment-2015-5</a:t>
            </a:r>
            <a:endParaRPr lang="en-US" sz="1300" dirty="0"/>
          </a:p>
          <a:p>
            <a:r>
              <a:rPr lang="en-US" sz="1300" dirty="0"/>
              <a:t/>
            </a:r>
            <a:br>
              <a:rPr lang="en-US" sz="1300" dirty="0"/>
            </a:br>
            <a:r>
              <a:rPr lang="en-US" sz="1300" u="sng" dirty="0">
                <a:hlinkClick r:id="rId4"/>
              </a:rPr>
              <a:t>https://www.holacracy.org/resource/zappos/</a:t>
            </a:r>
            <a:endParaRPr lang="en-US" sz="1300" dirty="0"/>
          </a:p>
          <a:p>
            <a:r>
              <a:rPr lang="en-US" sz="1300" u="sng" dirty="0">
                <a:hlinkClick r:id="rId5"/>
              </a:rPr>
              <a:t>https://medium.com/@rubzie/medium-drops-holacracy-how-we-deal-with-their-problems-after-3-years-12428b373b5f</a:t>
            </a:r>
            <a:endParaRPr lang="en-US" sz="1300" dirty="0"/>
          </a:p>
          <a:p>
            <a:r>
              <a:rPr lang="en-US" sz="1300" u="sng" dirty="0">
                <a:hlinkClick r:id="rId6"/>
              </a:rPr>
              <a:t>https://blog.medium.com/management-and-organization-at-medium-2228cc9d93e9</a:t>
            </a:r>
            <a:endParaRPr lang="en-US" sz="1300" dirty="0"/>
          </a:p>
          <a:p>
            <a:r>
              <a:rPr lang="en-US" sz="1300" dirty="0"/>
              <a:t/>
            </a:r>
            <a:br>
              <a:rPr lang="en-US" sz="1300" dirty="0"/>
            </a:br>
            <a:r>
              <a:rPr lang="en-US" sz="1300" u="sng" dirty="0">
                <a:hlinkClick r:id="rId7"/>
              </a:rPr>
              <a:t>https://nslsfacts.org/2017/09/26/lost-utopia-why-did-holacracy-fail/</a:t>
            </a:r>
            <a:endParaRPr lang="en-US" sz="1300" dirty="0"/>
          </a:p>
          <a:p>
            <a:r>
              <a:rPr lang="en-US" sz="1300" u="sng" dirty="0">
                <a:hlinkClick r:id="rId8"/>
              </a:rPr>
              <a:t>https://www.business.com/articles/is-it-time-to-shift-to-the-holacratic-workplace/</a:t>
            </a:r>
            <a:endParaRPr lang="en-US" sz="1300" dirty="0"/>
          </a:p>
          <a:p>
            <a:r>
              <a:rPr lang="en-US" sz="1300" dirty="0"/>
              <a:t/>
            </a:r>
            <a:br>
              <a:rPr lang="en-US" sz="1300" dirty="0"/>
            </a:br>
            <a:r>
              <a:rPr lang="en-US" sz="1300" u="sng" dirty="0">
                <a:hlinkClick r:id="rId9"/>
              </a:rPr>
              <a:t>https://support.7geese.com/hc/en-us/articles/206287627-Best-Practices-Holacracy-Collaboration-Change-Management-and-Remote-Work</a:t>
            </a:r>
            <a:endParaRPr lang="en-US" sz="1300" dirty="0"/>
          </a:p>
          <a:p>
            <a:r>
              <a:rPr lang="en-US" sz="1300" dirty="0"/>
              <a:t/>
            </a:r>
            <a:br>
              <a:rPr lang="en-US" sz="1300" dirty="0"/>
            </a:br>
            <a:r>
              <a:rPr lang="en-US" sz="1300" u="sng" dirty="0">
                <a:hlinkClick r:id="rId10"/>
              </a:rPr>
              <a:t>http://fistfuloftalent.com/2014/01/six-problems-holacracy.html</a:t>
            </a:r>
            <a:endParaRPr lang="en-US" sz="1300" dirty="0"/>
          </a:p>
          <a:p>
            <a:r>
              <a:rPr lang="en-US" sz="1300" dirty="0"/>
              <a:t/>
            </a:r>
            <a:br>
              <a:rPr lang="en-US" sz="1300" dirty="0"/>
            </a:br>
            <a:r>
              <a:rPr lang="en-US" sz="1300" dirty="0"/>
              <a:t/>
            </a:r>
            <a:br>
              <a:rPr lang="en-US" sz="1300" dirty="0"/>
            </a:br>
            <a:endParaRPr lang="en-US" sz="13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HOLACRACY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3EAC9-C911-49B7-A88B-25E8188C359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9111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307</Words>
  <Application>Microsoft Office PowerPoint</Application>
  <PresentationFormat>Širokoúhlá obrazovka</PresentationFormat>
  <Paragraphs>96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Courier New</vt:lpstr>
      <vt:lpstr>Tw Cen MT</vt:lpstr>
      <vt:lpstr>Tw Cen MT Condensed</vt:lpstr>
      <vt:lpstr>Wingdings 3</vt:lpstr>
      <vt:lpstr>Integral</vt:lpstr>
      <vt:lpstr>    HOLaCRACY   </vt:lpstr>
      <vt:lpstr>What is holAcracy?</vt:lpstr>
      <vt:lpstr>A success story of holacracy </vt:lpstr>
      <vt:lpstr>A success story of holacracy (cont’d)</vt:lpstr>
      <vt:lpstr>A failure story of Holacracy </vt:lpstr>
      <vt:lpstr>Factors that affect success  </vt:lpstr>
      <vt:lpstr>Factors that affect failure  </vt:lpstr>
      <vt:lpstr>conclusion</vt:lpstr>
      <vt:lpstr>REFERENCES</vt:lpstr>
      <vt:lpstr>GROUP MEMBERS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Diversity</dc:title>
  <dc:creator>Windows User</dc:creator>
  <cp:lastModifiedBy>csystem</cp:lastModifiedBy>
  <cp:revision>133</cp:revision>
  <dcterms:created xsi:type="dcterms:W3CDTF">2017-11-20T18:51:01Z</dcterms:created>
  <dcterms:modified xsi:type="dcterms:W3CDTF">2018-12-07T08:54:36Z</dcterms:modified>
</cp:coreProperties>
</file>