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9" r:id="rId1"/>
    <p:sldMasterId id="2147483652" r:id="rId2"/>
    <p:sldMasterId id="2147483651" r:id="rId3"/>
    <p:sldMasterId id="2147483653" r:id="rId4"/>
  </p:sldMasterIdLst>
  <p:notesMasterIdLst>
    <p:notesMasterId r:id="rId29"/>
  </p:notesMasterIdLst>
  <p:handoutMasterIdLst>
    <p:handoutMasterId r:id="rId30"/>
  </p:handoutMasterIdLst>
  <p:sldIdLst>
    <p:sldId id="309" r:id="rId5"/>
    <p:sldId id="304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21" r:id="rId16"/>
    <p:sldId id="322" r:id="rId17"/>
    <p:sldId id="323" r:id="rId18"/>
    <p:sldId id="319" r:id="rId19"/>
    <p:sldId id="324" r:id="rId20"/>
    <p:sldId id="325" r:id="rId21"/>
    <p:sldId id="326" r:id="rId22"/>
    <p:sldId id="320" r:id="rId23"/>
    <p:sldId id="329" r:id="rId24"/>
    <p:sldId id="327" r:id="rId25"/>
    <p:sldId id="330" r:id="rId26"/>
    <p:sldId id="331" r:id="rId27"/>
    <p:sldId id="328" r:id="rId28"/>
  </p:sldIdLst>
  <p:sldSz cx="9144000" cy="6858000" type="screen4x3"/>
  <p:notesSz cx="6669088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E1"/>
    <a:srgbClr val="E5D5BD"/>
    <a:srgbClr val="FFEACD"/>
    <a:srgbClr val="E7C99D"/>
    <a:srgbClr val="EAEAEA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31" autoAdjust="0"/>
    <p:restoredTop sz="94747" autoAdjust="0"/>
  </p:normalViewPr>
  <p:slideViewPr>
    <p:cSldViewPr>
      <p:cViewPr varScale="1">
        <p:scale>
          <a:sx n="87" d="100"/>
          <a:sy n="87" d="100"/>
        </p:scale>
        <p:origin x="-610" y="-82"/>
      </p:cViewPr>
      <p:guideLst>
        <p:guide orient="horz" pos="709"/>
        <p:guide orient="horz" pos="3884"/>
        <p:guide orient="horz" pos="1117"/>
        <p:guide orient="horz" pos="4058"/>
        <p:guide pos="2880"/>
        <p:guide pos="581"/>
        <p:guide pos="5465"/>
        <p:guide pos="17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1938" y="-9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en-US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en-US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en-US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9856E16-731F-43BE-BD00-1CA0C6180BD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31882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en-US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en-US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4"/>
            <a:ext cx="533527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en-US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083A486-311A-4823-9097-58DDC01E653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30085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645362-48FC-4A0F-9AD8-E944CAE368D0}" type="slidenum">
              <a:rPr lang="cs-CZ" altLang="en-US"/>
              <a:pPr/>
              <a:t>1</a:t>
            </a:fld>
            <a:endParaRPr lang="cs-CZ" alt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10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40162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11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04002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55553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19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17475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A94C0F-28ED-4DD4-ADB4-B36AADF89356}" type="slidenum">
              <a:rPr lang="cs-CZ" altLang="en-US"/>
              <a:pPr/>
              <a:t>2</a:t>
            </a:fld>
            <a:endParaRPr lang="cs-CZ" alt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92898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4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49757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32467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6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12081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324585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31585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3A486-311A-4823-9097-58DDC01E6534}" type="slidenum">
              <a:rPr lang="cs-CZ" altLang="en-US" smtClean="0"/>
              <a:pPr/>
              <a:t>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82753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6688" y="2708275"/>
            <a:ext cx="5969000" cy="3457575"/>
          </a:xfrm>
        </p:spPr>
        <p:txBody>
          <a:bodyPr bIns="1080000" anchor="ctr"/>
          <a:lstStyle>
            <a:lvl1pPr>
              <a:defRPr sz="3600"/>
            </a:lvl1pPr>
          </a:lstStyle>
          <a:p>
            <a:pPr lvl="0"/>
            <a:r>
              <a:rPr lang="cs-CZ" altLang="en-US" noProof="0" smtClean="0"/>
              <a:t>Klepnutím lze upravit styl předlohy nadpisů.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en-US" noProof="0" smtClean="0"/>
              <a:t>Klepnutím lze upravit styl předlohy podnadpisů.</a:t>
            </a:r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673600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812088" y="6442075"/>
            <a:ext cx="874712" cy="279400"/>
          </a:xfrm>
        </p:spPr>
        <p:txBody>
          <a:bodyPr/>
          <a:lstStyle>
            <a:lvl1pPr>
              <a:defRPr/>
            </a:lvl1pPr>
          </a:lstStyle>
          <a:p>
            <a:fld id="{8E38F52E-C1D4-4DAD-B819-16F7EDA052BD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252939" name="Rectangle 11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2941" name="Picture 13" descr="pruh_TIT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943" name="Picture 15" descr="text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944" name="Picture 16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A9F833-1838-4418-B52F-002C9505E87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1764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98525" y="1125538"/>
            <a:ext cx="5689600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AF953D-913D-4BD3-BEA5-41747E5B3B0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48222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en-US" noProof="0" smtClean="0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en-US" noProof="0" smtClean="0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0BA0D1B-D530-47A6-86D2-C4E8312B7F50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251918" name="Rectangle 14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8C2680-95EF-4EC2-8DAD-FE4CEEF514E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76785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2D88E9-B5BA-49BC-AD5B-248F4880600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255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441141-ECBC-420D-822D-0DCFA502C99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43156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CDD810-B697-4306-9676-7675AE40611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74095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6F9BD-B01F-4FC1-A6C8-BB9F9BEEC82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257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80D005-EFCE-47F2-8322-7C66E8FE0BC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17778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BF0D6F-17E8-4A31-85BD-23E0470224B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6789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99F55C-5380-4091-BA0C-3D89742005B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996279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80BF2-84BD-4E28-A993-1D88AB30E4C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17962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32C3D9-33CC-4400-9C86-CED6FC2472E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14495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5991CD-133E-4A77-AF06-06AA8899961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63768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A0AB48-71B0-48D0-ABBF-704F3AAE489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4279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06E461-E3F1-4884-86AB-1AF5CE59DB4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63559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3F21C6-F2F8-4A29-97EB-D158EB5A83F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36529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706688" y="6858000"/>
            <a:ext cx="3141662" cy="39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00750" y="6858000"/>
            <a:ext cx="3143250" cy="39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F97627-77FE-4530-A324-D05D91888B7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587443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EA3CBD-C317-450B-9CB6-E15A021FFE7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743717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FDCAFA-94F8-4CAE-8A27-960438F9FA3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41814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80F793-3D00-4B6A-8984-739B4BF1C52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3857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E311EF-28BC-4250-9ACC-0DE269231F2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904281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903F87-7C05-414C-8C3D-E83141FDAF5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637575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4E1029-FDAE-4B01-804F-4C8530133AB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055613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DE0A67-6E82-46F3-ABC9-8AC67D6E7D7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906629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535863" y="2708275"/>
            <a:ext cx="1608137" cy="454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706688" y="2708275"/>
            <a:ext cx="4676775" cy="454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EF922B-9D20-4E66-A29C-589E9CF2786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021349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54FA0E-4FAF-45F1-8D91-FBAF6563E1B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055829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842416-10BB-4BF6-8D3C-15381CFF291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229791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CEBD6D-68EF-4BAC-8052-936F7A1F9BE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377288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C22C25-DE9C-4511-A536-10DF68D7FFE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148267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C7B534-1608-4D5E-B4F1-23CBE94B9AC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46469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DEE6AA-9A13-45A1-AB50-85C90691AE1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6900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8525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925" y="1773238"/>
            <a:ext cx="3811588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82E055-5132-4DFB-BA80-21E1F9474BB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993599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EE3B05-7268-44BB-AFC6-2B92AD36EB2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672761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59FD8F-C0D2-4B8D-A40B-FFE6BACAE55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868731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324F77-5288-49F8-9BD7-8AE51852CD0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811893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635575-63EF-4717-B459-31FB038D99C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081137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22C114-C258-4067-A8F6-779686C22F4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8766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9276C1-349E-4715-9382-C8C80DD8BF9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177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9C218D-F012-4E08-96F2-717A32CF1C9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2638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77240D-C5F0-48F5-AC09-6761E47D226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4768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F5C318-FF76-4BD8-A44A-34FA6CE9576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88836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3F96B3-7AC2-4BB6-B85F-EFE3229B8F2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8889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7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8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5686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4" name="Rectangle 28"/>
          <p:cNvSpPr>
            <a:spLocks noChangeArrowheads="1"/>
          </p:cNvSpPr>
          <p:nvPr userDrawn="1"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773238"/>
            <a:ext cx="7773988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5291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438900"/>
            <a:ext cx="801687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85E94DD5-0397-4200-9D2E-3A427382F742}" type="slidenum">
              <a:rPr lang="cs-CZ" altLang="en-US"/>
              <a:pPr/>
              <a:t>‹#›</a:t>
            </a:fld>
            <a:endParaRPr lang="cs-CZ" altLang="en-US"/>
          </a:p>
        </p:txBody>
      </p:sp>
      <p:pic>
        <p:nvPicPr>
          <p:cNvPr id="4113" name="Picture 17" descr="pruh_normal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5" name="Picture 19" descr="pruh_norma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1" name="Text Box 25"/>
          <p:cNvSpPr txBox="1">
            <a:spLocks noChangeArrowheads="1"/>
          </p:cNvSpPr>
          <p:nvPr userDrawn="1"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  <p:pic>
        <p:nvPicPr>
          <p:cNvPr id="4123" name="Picture 27" descr="text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 userDrawn="1"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D7A497B-0115-488B-868C-12222F3A7641}" type="slidenum">
              <a:rPr lang="cs-CZ" altLang="en-US"/>
              <a:pPr/>
              <a:t>‹#›</a:t>
            </a:fld>
            <a:endParaRPr lang="cs-CZ" altLang="en-US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 userDrawn="1"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>
                <a:gamma/>
                <a:shade val="87843"/>
                <a:invGamma/>
              </a:srgbClr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10" name="Rectangle 6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38900"/>
            <a:ext cx="4779962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69225" y="6438900"/>
            <a:ext cx="9175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681AF90E-D764-4440-ADFD-3644CD0E7161}" type="slidenum">
              <a:rPr lang="cs-CZ" altLang="en-US"/>
              <a:pPr/>
              <a:t>‹#›</a:t>
            </a:fld>
            <a:endParaRPr lang="cs-CZ" altLang="en-US"/>
          </a:p>
        </p:txBody>
      </p:sp>
      <p:pic>
        <p:nvPicPr>
          <p:cNvPr id="123918" name="Picture 14" descr="tex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2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2392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06688" y="6858000"/>
            <a:ext cx="6437312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0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pic>
        <p:nvPicPr>
          <p:cNvPr id="123929" name="Picture 25" descr="pruh_TIT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930" name="Picture 26" descr="N:\work\projekty\šablony\sablony\logoC.wm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8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defRPr sz="800">
          <a:solidFill>
            <a:schemeClr val="tx1"/>
          </a:solidFill>
          <a:latin typeface="+mn-lt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defRPr sz="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en-US"/>
              <a:t>Zápatí prezentace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A38354F8-8469-41FA-81D6-DE8E73E3EE20}" type="slidenum">
              <a:rPr lang="cs-CZ" altLang="en-US"/>
              <a:pPr/>
              <a:t>‹#›</a:t>
            </a:fld>
            <a:endParaRPr lang="cs-CZ" altLang="en-US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/>
            </a:r>
            <a:br>
              <a:rPr lang="cs-CZ" altLang="en-US" dirty="0" smtClean="0"/>
            </a:br>
            <a:r>
              <a:rPr lang="cs-CZ" altLang="en-US" dirty="0" smtClean="0"/>
              <a:t/>
            </a:r>
            <a:br>
              <a:rPr lang="cs-CZ" altLang="en-US" dirty="0" smtClean="0"/>
            </a:br>
            <a:r>
              <a:rPr lang="cs-CZ" altLang="en-US" dirty="0"/>
              <a:t/>
            </a:r>
            <a:br>
              <a:rPr lang="cs-CZ" altLang="en-US" dirty="0"/>
            </a:br>
            <a:r>
              <a:rPr lang="cs-CZ" altLang="en-US" dirty="0" err="1" smtClean="0"/>
              <a:t>Corporate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Governance</a:t>
            </a:r>
            <a:r>
              <a:rPr lang="cs-CZ" altLang="en-US" dirty="0" smtClean="0"/>
              <a:t/>
            </a:r>
            <a:br>
              <a:rPr lang="cs-CZ" altLang="en-US" dirty="0" smtClean="0"/>
            </a:br>
            <a:r>
              <a:rPr lang="cs-CZ" altLang="en-US" dirty="0" smtClean="0"/>
              <a:t/>
            </a:r>
            <a:br>
              <a:rPr lang="cs-CZ" altLang="en-US" dirty="0" smtClean="0"/>
            </a:br>
            <a:r>
              <a:rPr lang="cs-CZ" altLang="en-US" dirty="0"/>
              <a:t/>
            </a:r>
            <a:br>
              <a:rPr lang="cs-CZ" altLang="en-US" dirty="0"/>
            </a:br>
            <a:endParaRPr lang="en-US" altLang="en-US" b="0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300192" y="5320732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en-US" sz="2000" kern="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/>
            </a:r>
            <a:br>
              <a:rPr lang="cs-CZ" altLang="en-US" sz="2000" kern="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</a:br>
            <a:r>
              <a:rPr lang="cs-CZ" altLang="en-US" sz="2000" kern="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Ondřej Částek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Corporate</a:t>
            </a:r>
            <a:r>
              <a:rPr lang="cs-CZ" b="1" dirty="0" smtClean="0"/>
              <a:t> </a:t>
            </a:r>
            <a:r>
              <a:rPr lang="cs-CZ" b="1" dirty="0" err="1" smtClean="0"/>
              <a:t>Governance</a:t>
            </a:r>
            <a:r>
              <a:rPr lang="cs-CZ" b="1" dirty="0" smtClean="0"/>
              <a:t> </a:t>
            </a:r>
            <a:r>
              <a:rPr lang="cs-CZ" b="1" dirty="0" err="1" smtClean="0"/>
              <a:t>models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 smtClean="0"/>
              <a:t>Three</a:t>
            </a:r>
            <a:r>
              <a:rPr lang="cs-CZ" sz="2400" dirty="0" smtClean="0"/>
              <a:t> basic </a:t>
            </a:r>
            <a:r>
              <a:rPr lang="cs-CZ" sz="2400" dirty="0" err="1" smtClean="0"/>
              <a:t>models</a:t>
            </a:r>
            <a:r>
              <a:rPr lang="cs-CZ" sz="2400" dirty="0" smtClean="0"/>
              <a:t> are </a:t>
            </a:r>
            <a:r>
              <a:rPr lang="cs-CZ" sz="2400" dirty="0" err="1" smtClean="0"/>
              <a:t>used</a:t>
            </a:r>
            <a:r>
              <a:rPr lang="cs-CZ" sz="2400" dirty="0" smtClean="0"/>
              <a:t> in </a:t>
            </a:r>
            <a:r>
              <a:rPr lang="cs-CZ" sz="2400" dirty="0" err="1" smtClean="0"/>
              <a:t>developed</a:t>
            </a:r>
            <a:r>
              <a:rPr lang="cs-CZ" sz="2400" dirty="0" smtClean="0"/>
              <a:t> </a:t>
            </a:r>
            <a:r>
              <a:rPr lang="cs-CZ" sz="2400" dirty="0" err="1" smtClean="0"/>
              <a:t>economies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endParaRPr lang="cs-CZ" sz="700" dirty="0"/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Anglo-american</a:t>
            </a:r>
            <a:r>
              <a:rPr lang="cs-CZ" sz="2400" dirty="0" smtClean="0"/>
              <a:t> (</a:t>
            </a:r>
            <a:r>
              <a:rPr lang="cs-CZ" sz="2400" dirty="0" err="1" smtClean="0"/>
              <a:t>aka</a:t>
            </a:r>
            <a:r>
              <a:rPr lang="cs-CZ" sz="2400" dirty="0" smtClean="0"/>
              <a:t> </a:t>
            </a:r>
            <a:r>
              <a:rPr lang="cs-CZ" sz="2400" dirty="0" err="1" smtClean="0"/>
              <a:t>Anglo-Saxon</a:t>
            </a:r>
            <a:r>
              <a:rPr lang="cs-CZ" sz="2400" dirty="0" smtClean="0"/>
              <a:t> model)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Continental (</a:t>
            </a:r>
            <a:r>
              <a:rPr lang="cs-CZ" sz="2400" dirty="0" err="1" smtClean="0"/>
              <a:t>often</a:t>
            </a:r>
            <a:r>
              <a:rPr lang="cs-CZ" sz="2400" dirty="0" smtClean="0"/>
              <a:t> </a:t>
            </a:r>
            <a:r>
              <a:rPr lang="cs-CZ" sz="2400" dirty="0" err="1" smtClean="0"/>
              <a:t>called</a:t>
            </a:r>
            <a:r>
              <a:rPr lang="cs-CZ" sz="2400" dirty="0" smtClean="0"/>
              <a:t> </a:t>
            </a:r>
            <a:r>
              <a:rPr lang="cs-CZ" sz="2400" dirty="0" err="1" smtClean="0"/>
              <a:t>German</a:t>
            </a:r>
            <a:r>
              <a:rPr lang="cs-CZ" sz="2400" dirty="0" smtClean="0"/>
              <a:t> model)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Japanese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10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66768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Anglo-american</a:t>
            </a:r>
            <a:r>
              <a:rPr lang="cs-CZ" b="1" dirty="0" smtClean="0"/>
              <a:t> model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So-</a:t>
            </a:r>
            <a:r>
              <a:rPr lang="cs-CZ" sz="2000" dirty="0" err="1" smtClean="0"/>
              <a:t>called</a:t>
            </a:r>
            <a:r>
              <a:rPr lang="cs-CZ" sz="2000" dirty="0" smtClean="0"/>
              <a:t> </a:t>
            </a:r>
            <a:r>
              <a:rPr lang="cs-CZ" sz="2000" dirty="0" err="1" smtClean="0"/>
              <a:t>one-tier</a:t>
            </a:r>
            <a:r>
              <a:rPr lang="cs-CZ" sz="2000" dirty="0" smtClean="0"/>
              <a:t>,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external</a:t>
            </a:r>
            <a:r>
              <a:rPr lang="cs-CZ" sz="2000" dirty="0" smtClean="0"/>
              <a:t> </a:t>
            </a:r>
            <a:r>
              <a:rPr lang="cs-CZ" sz="2000" dirty="0" err="1" smtClean="0"/>
              <a:t>control</a:t>
            </a:r>
            <a:r>
              <a:rPr lang="cs-CZ" sz="2000" dirty="0" smtClean="0"/>
              <a:t> model</a:t>
            </a:r>
          </a:p>
          <a:p>
            <a:pPr marL="0" indent="0">
              <a:buNone/>
            </a:pPr>
            <a:r>
              <a:rPr lang="cs-CZ" sz="2000" dirty="0" smtClean="0"/>
              <a:t>General meeting </a:t>
            </a:r>
            <a:r>
              <a:rPr lang="cs-CZ" sz="2000" dirty="0" err="1" smtClean="0"/>
              <a:t>elects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Board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Directors</a:t>
            </a:r>
            <a:r>
              <a:rPr lang="cs-CZ" sz="2000" dirty="0" smtClean="0"/>
              <a:t> (</a:t>
            </a:r>
            <a:r>
              <a:rPr lang="cs-CZ" sz="2000" dirty="0" err="1" smtClean="0"/>
              <a:t>BoD</a:t>
            </a:r>
            <a:r>
              <a:rPr lang="cs-CZ" sz="2000" dirty="0" smtClean="0"/>
              <a:t>)</a:t>
            </a:r>
          </a:p>
          <a:p>
            <a:pPr>
              <a:buFontTx/>
              <a:buChar char="-"/>
            </a:pPr>
            <a:r>
              <a:rPr lang="cs-CZ" sz="2000" dirty="0" smtClean="0"/>
              <a:t>part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them</a:t>
            </a:r>
            <a:r>
              <a:rPr lang="cs-CZ" sz="2000" dirty="0" smtClean="0"/>
              <a:t> are </a:t>
            </a:r>
            <a:r>
              <a:rPr lang="cs-CZ" sz="2000" dirty="0" err="1" smtClean="0"/>
              <a:t>insiders</a:t>
            </a:r>
            <a:r>
              <a:rPr lang="cs-CZ" sz="2000" dirty="0" smtClean="0"/>
              <a:t> (</a:t>
            </a:r>
            <a:r>
              <a:rPr lang="cs-CZ" sz="2000" dirty="0" err="1" smtClean="0"/>
              <a:t>executive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directors</a:t>
            </a:r>
            <a:r>
              <a:rPr lang="cs-CZ" sz="2000" dirty="0" smtClean="0"/>
              <a:t>), part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them</a:t>
            </a:r>
            <a:r>
              <a:rPr lang="cs-CZ" sz="2000" dirty="0" smtClean="0"/>
              <a:t> </a:t>
            </a:r>
            <a:r>
              <a:rPr lang="cs-CZ" sz="2000" dirty="0" err="1" smtClean="0"/>
              <a:t>outsiders</a:t>
            </a:r>
            <a:r>
              <a:rPr lang="cs-CZ" sz="2000" dirty="0" smtClean="0"/>
              <a:t> (non-</a:t>
            </a:r>
            <a:r>
              <a:rPr lang="cs-CZ" sz="2000" dirty="0" err="1" smtClean="0"/>
              <a:t>executive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independent </a:t>
            </a:r>
            <a:r>
              <a:rPr lang="cs-CZ" sz="2000" dirty="0" err="1" smtClean="0"/>
              <a:t>directors</a:t>
            </a:r>
            <a:r>
              <a:rPr lang="cs-CZ" sz="2000" dirty="0" smtClean="0"/>
              <a:t>)</a:t>
            </a:r>
          </a:p>
          <a:p>
            <a:pPr>
              <a:buFontTx/>
              <a:buChar char="-"/>
            </a:pPr>
            <a:r>
              <a:rPr lang="cs-CZ" sz="2000" dirty="0" err="1" smtClean="0"/>
              <a:t>BoD</a:t>
            </a:r>
            <a:r>
              <a:rPr lang="cs-CZ" sz="2000" dirty="0" smtClean="0"/>
              <a:t> </a:t>
            </a:r>
            <a:r>
              <a:rPr lang="cs-CZ" sz="2000" dirty="0" err="1" smtClean="0"/>
              <a:t>chairman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often</a:t>
            </a:r>
            <a:r>
              <a:rPr lang="cs-CZ" sz="2000" dirty="0" smtClean="0"/>
              <a:t> </a:t>
            </a:r>
            <a:r>
              <a:rPr lang="cs-CZ" sz="2000" dirty="0" err="1" smtClean="0"/>
              <a:t>also</a:t>
            </a:r>
            <a:r>
              <a:rPr lang="cs-CZ" sz="2000" dirty="0" smtClean="0"/>
              <a:t> CEO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err="1" smtClean="0"/>
              <a:t>Required</a:t>
            </a:r>
            <a:r>
              <a:rPr lang="cs-CZ" sz="2000" dirty="0" smtClean="0"/>
              <a:t> are </a:t>
            </a:r>
            <a:r>
              <a:rPr lang="cs-CZ" sz="2000" dirty="0" err="1" smtClean="0"/>
              <a:t>liquid</a:t>
            </a:r>
            <a:r>
              <a:rPr lang="cs-CZ" sz="2000" dirty="0" smtClean="0"/>
              <a:t> </a:t>
            </a:r>
            <a:r>
              <a:rPr lang="cs-CZ" sz="2000" dirty="0" err="1" smtClean="0"/>
              <a:t>stock</a:t>
            </a:r>
            <a:r>
              <a:rPr lang="cs-CZ" sz="2000" dirty="0" smtClean="0"/>
              <a:t> </a:t>
            </a:r>
            <a:r>
              <a:rPr lang="cs-CZ" sz="2000" dirty="0" err="1" smtClean="0"/>
              <a:t>markets</a:t>
            </a:r>
            <a:r>
              <a:rPr lang="cs-CZ" sz="2000" dirty="0" smtClean="0"/>
              <a:t> and </a:t>
            </a:r>
            <a:r>
              <a:rPr lang="cs-CZ" sz="2000" dirty="0" err="1" smtClean="0"/>
              <a:t>low</a:t>
            </a:r>
            <a:r>
              <a:rPr lang="cs-CZ" sz="2000" dirty="0" smtClean="0"/>
              <a:t> </a:t>
            </a:r>
            <a:r>
              <a:rPr lang="cs-CZ" sz="2000" dirty="0" err="1" smtClean="0"/>
              <a:t>ownership</a:t>
            </a:r>
            <a:r>
              <a:rPr lang="cs-CZ" sz="2000" dirty="0" smtClean="0"/>
              <a:t> </a:t>
            </a:r>
            <a:r>
              <a:rPr lang="cs-CZ" sz="2000" dirty="0" err="1" smtClean="0"/>
              <a:t>concentration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err="1" smtClean="0"/>
              <a:t>Control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exercised</a:t>
            </a:r>
            <a:r>
              <a:rPr lang="cs-CZ" sz="2000" dirty="0" smtClean="0"/>
              <a:t>, </a:t>
            </a:r>
            <a:r>
              <a:rPr lang="cs-CZ" sz="2000" dirty="0" err="1" smtClean="0"/>
              <a:t>among</a:t>
            </a:r>
            <a:r>
              <a:rPr lang="cs-CZ" sz="2000" dirty="0" smtClean="0"/>
              <a:t> </a:t>
            </a:r>
            <a:r>
              <a:rPr lang="cs-CZ" sz="2000" dirty="0" err="1" smtClean="0"/>
              <a:t>others</a:t>
            </a:r>
            <a:r>
              <a:rPr lang="cs-CZ" sz="2000" dirty="0" smtClean="0"/>
              <a:t>, </a:t>
            </a:r>
            <a:r>
              <a:rPr lang="cs-CZ" sz="2000" dirty="0" err="1" smtClean="0"/>
              <a:t>through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exit </a:t>
            </a:r>
            <a:r>
              <a:rPr lang="cs-CZ" sz="2000" dirty="0" err="1" smtClean="0"/>
              <a:t>system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err="1" smtClean="0"/>
              <a:t>Until</a:t>
            </a:r>
            <a:r>
              <a:rPr lang="cs-CZ" sz="2000" dirty="0" smtClean="0"/>
              <a:t> </a:t>
            </a:r>
            <a:r>
              <a:rPr lang="cs-CZ" sz="2000" dirty="0" err="1" smtClean="0"/>
              <a:t>recently</a:t>
            </a:r>
            <a:r>
              <a:rPr lang="cs-CZ" sz="2000" dirty="0" smtClean="0"/>
              <a:t>, </a:t>
            </a:r>
            <a:r>
              <a:rPr lang="cs-CZ" sz="2000" dirty="0" err="1" smtClean="0"/>
              <a:t>laws</a:t>
            </a:r>
            <a:r>
              <a:rPr lang="cs-CZ" sz="2000" dirty="0" smtClean="0"/>
              <a:t> </a:t>
            </a:r>
            <a:r>
              <a:rPr lang="cs-CZ" sz="2000" dirty="0" err="1" smtClean="0"/>
              <a:t>against</a:t>
            </a:r>
            <a:r>
              <a:rPr lang="cs-CZ" sz="2000" dirty="0" smtClean="0"/>
              <a:t> </a:t>
            </a:r>
            <a:r>
              <a:rPr lang="cs-CZ" sz="2000" dirty="0" err="1" smtClean="0"/>
              <a:t>close</a:t>
            </a:r>
            <a:r>
              <a:rPr lang="cs-CZ" sz="2000" dirty="0" smtClean="0"/>
              <a:t> </a:t>
            </a:r>
            <a:r>
              <a:rPr lang="cs-CZ" sz="2000" dirty="0" err="1" smtClean="0"/>
              <a:t>connections</a:t>
            </a:r>
            <a:r>
              <a:rPr lang="cs-CZ" sz="2000" dirty="0" smtClean="0"/>
              <a:t>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</a:t>
            </a:r>
            <a:r>
              <a:rPr lang="cs-CZ" sz="2000" dirty="0" err="1" smtClean="0"/>
              <a:t>companies</a:t>
            </a:r>
            <a:r>
              <a:rPr lang="cs-CZ" sz="2000" dirty="0" smtClean="0"/>
              <a:t> and </a:t>
            </a:r>
            <a:r>
              <a:rPr lang="cs-CZ" sz="2000" dirty="0" err="1" smtClean="0"/>
              <a:t>their</a:t>
            </a:r>
            <a:r>
              <a:rPr lang="cs-CZ" sz="2000" dirty="0" smtClean="0"/>
              <a:t> </a:t>
            </a:r>
            <a:r>
              <a:rPr lang="cs-CZ" sz="2000" dirty="0" err="1" smtClean="0"/>
              <a:t>banks</a:t>
            </a:r>
            <a:r>
              <a:rPr lang="cs-CZ" sz="2000" dirty="0"/>
              <a:t> </a:t>
            </a:r>
            <a:r>
              <a:rPr lang="cs-CZ" sz="2000" dirty="0" smtClean="0"/>
              <a:t>in </a:t>
            </a:r>
            <a:r>
              <a:rPr lang="cs-CZ" sz="2000" dirty="0" err="1" smtClean="0"/>
              <a:t>the</a:t>
            </a:r>
            <a:r>
              <a:rPr lang="cs-CZ" sz="2000" dirty="0" smtClean="0"/>
              <a:t> USA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11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58535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Ownership</a:t>
            </a:r>
            <a:r>
              <a:rPr lang="cs-CZ" b="1" dirty="0" smtClean="0"/>
              <a:t> </a:t>
            </a:r>
            <a:r>
              <a:rPr lang="cs-CZ" b="1" dirty="0" err="1" smtClean="0"/>
              <a:t>pattern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In 1990, institutional investors held approximately 61 percent of the shares of UK corporations, and individuals held approximately 21 percent. (In 1981, individuals held 38 percent.) 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In </a:t>
            </a:r>
            <a:r>
              <a:rPr lang="en-US" sz="2400" dirty="0"/>
              <a:t>1990, institutions held 53.3 percent of the shares of US corporations.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12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0181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Trends</a:t>
            </a:r>
            <a:r>
              <a:rPr lang="cs-CZ" b="1" dirty="0" smtClean="0"/>
              <a:t> and </a:t>
            </a:r>
            <a:r>
              <a:rPr lang="cs-CZ" b="1" dirty="0" err="1" smtClean="0"/>
              <a:t>issues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Growing</a:t>
            </a:r>
            <a:r>
              <a:rPr lang="cs-CZ" sz="2400" dirty="0" smtClean="0"/>
              <a:t> </a:t>
            </a:r>
            <a:r>
              <a:rPr lang="cs-CZ" sz="2400" dirty="0" err="1" smtClean="0"/>
              <a:t>share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institutional</a:t>
            </a:r>
            <a:r>
              <a:rPr lang="cs-CZ" sz="2400" dirty="0" smtClean="0"/>
              <a:t> </a:t>
            </a:r>
            <a:r>
              <a:rPr lang="cs-CZ" sz="2400" dirty="0" err="1" smtClean="0"/>
              <a:t>owners</a:t>
            </a:r>
            <a:r>
              <a:rPr lang="cs-CZ" sz="2400" dirty="0" smtClean="0"/>
              <a:t>, </a:t>
            </a:r>
            <a:r>
              <a:rPr lang="cs-CZ" sz="2400" dirty="0" err="1" smtClean="0"/>
              <a:t>decreasing</a:t>
            </a:r>
            <a:r>
              <a:rPr lang="cs-CZ" sz="2400" dirty="0" smtClean="0"/>
              <a:t> </a:t>
            </a:r>
            <a:r>
              <a:rPr lang="cs-CZ" sz="2400" dirty="0" err="1" smtClean="0"/>
              <a:t>share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individuals</a:t>
            </a:r>
            <a:endParaRPr lang="cs-CZ" sz="2400" dirty="0" smtClean="0"/>
          </a:p>
          <a:p>
            <a:r>
              <a:rPr lang="cs-CZ" sz="2400" dirty="0" err="1" smtClean="0"/>
              <a:t>Voting</a:t>
            </a:r>
            <a:r>
              <a:rPr lang="cs-CZ" sz="2400" dirty="0" smtClean="0"/>
              <a:t> </a:t>
            </a:r>
            <a:r>
              <a:rPr lang="cs-CZ" sz="2400" dirty="0" err="1" smtClean="0"/>
              <a:t>behavior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institutional</a:t>
            </a:r>
            <a:r>
              <a:rPr lang="cs-CZ" sz="2400" dirty="0" smtClean="0"/>
              <a:t> </a:t>
            </a:r>
            <a:r>
              <a:rPr lang="cs-CZ" sz="2400" dirty="0" err="1" smtClean="0"/>
              <a:t>owners</a:t>
            </a:r>
            <a:r>
              <a:rPr lang="cs-CZ" sz="2400" dirty="0" smtClean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</a:t>
            </a:r>
            <a:r>
              <a:rPr lang="cs-CZ" sz="2400" dirty="0" err="1" smtClean="0"/>
              <a:t>AGMs</a:t>
            </a:r>
            <a:endParaRPr lang="cs-CZ" sz="2400" dirty="0" smtClean="0"/>
          </a:p>
          <a:p>
            <a:r>
              <a:rPr lang="cs-CZ" sz="2400" dirty="0" err="1" smtClean="0"/>
              <a:t>Concentration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power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hands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one</a:t>
            </a:r>
            <a:r>
              <a:rPr lang="cs-CZ" sz="2400" dirty="0" smtClean="0"/>
              <a:t> person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small</a:t>
            </a:r>
            <a:r>
              <a:rPr lang="cs-CZ" sz="2400" dirty="0" smtClean="0"/>
              <a:t> </a:t>
            </a:r>
            <a:r>
              <a:rPr lang="cs-CZ" sz="2400" dirty="0" err="1" smtClean="0"/>
              <a:t>group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persons</a:t>
            </a:r>
            <a:endParaRPr lang="cs-CZ" sz="2400" dirty="0" smtClean="0"/>
          </a:p>
          <a:p>
            <a:r>
              <a:rPr lang="cs-CZ" sz="2400" dirty="0" err="1" smtClean="0"/>
              <a:t>Excessive</a:t>
            </a:r>
            <a:r>
              <a:rPr lang="cs-CZ" sz="2400" dirty="0" smtClean="0"/>
              <a:t> </a:t>
            </a:r>
            <a:r>
              <a:rPr lang="cs-CZ" sz="2400" dirty="0" err="1" smtClean="0"/>
              <a:t>executive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compensation</a:t>
            </a:r>
            <a:endParaRPr lang="cs-CZ" sz="2400" dirty="0" smtClean="0"/>
          </a:p>
          <a:p>
            <a:r>
              <a:rPr lang="cs-CZ" sz="2400" dirty="0" err="1" smtClean="0"/>
              <a:t>Regulatory</a:t>
            </a:r>
            <a:r>
              <a:rPr lang="cs-CZ" sz="2400" dirty="0" smtClean="0"/>
              <a:t> </a:t>
            </a:r>
            <a:r>
              <a:rPr lang="cs-CZ" sz="2400" dirty="0" err="1" smtClean="0"/>
              <a:t>framework</a:t>
            </a:r>
            <a:r>
              <a:rPr lang="cs-CZ" sz="2400" dirty="0" smtClean="0"/>
              <a:t> </a:t>
            </a:r>
            <a:r>
              <a:rPr lang="cs-CZ" sz="2400" dirty="0" err="1" smtClean="0"/>
              <a:t>reacts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8765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Interactions</a:t>
            </a:r>
            <a:r>
              <a:rPr lang="cs-CZ" b="1" dirty="0" smtClean="0"/>
              <a:t> </a:t>
            </a:r>
            <a:r>
              <a:rPr lang="cs-CZ" b="1" dirty="0" err="1" smtClean="0"/>
              <a:t>among</a:t>
            </a:r>
            <a:r>
              <a:rPr lang="cs-CZ" b="1" dirty="0" smtClean="0"/>
              <a:t> </a:t>
            </a:r>
            <a:r>
              <a:rPr lang="cs-CZ" b="1" dirty="0" err="1" smtClean="0"/>
              <a:t>key</a:t>
            </a:r>
            <a:r>
              <a:rPr lang="cs-CZ" b="1" dirty="0" smtClean="0"/>
              <a:t> </a:t>
            </a:r>
            <a:r>
              <a:rPr lang="cs-CZ" b="1" dirty="0" err="1" smtClean="0"/>
              <a:t>players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14</a:t>
            </a:fld>
            <a:endParaRPr lang="cs-CZ" altLang="en-US"/>
          </a:p>
        </p:txBody>
      </p:sp>
      <p:sp>
        <p:nvSpPr>
          <p:cNvPr id="6" name="Rectangle 3"/>
          <p:cNvSpPr/>
          <p:nvPr/>
        </p:nvSpPr>
        <p:spPr>
          <a:xfrm>
            <a:off x="381000" y="1765876"/>
            <a:ext cx="2362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Shareholders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7" name="Rectangle 4"/>
          <p:cNvSpPr/>
          <p:nvPr/>
        </p:nvSpPr>
        <p:spPr>
          <a:xfrm>
            <a:off x="3810000" y="1765876"/>
            <a:ext cx="2286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Board of Directors</a:t>
            </a: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(Supervisor)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7086600" y="1765876"/>
            <a:ext cx="1752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Stakeholders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3733800" y="3366076"/>
            <a:ext cx="2438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Officers</a:t>
            </a: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(Manager)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0" name="Rectangle 7"/>
          <p:cNvSpPr/>
          <p:nvPr/>
        </p:nvSpPr>
        <p:spPr>
          <a:xfrm>
            <a:off x="3657600" y="5728276"/>
            <a:ext cx="1981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Company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Rectangle 8"/>
          <p:cNvSpPr/>
          <p:nvPr/>
        </p:nvSpPr>
        <p:spPr>
          <a:xfrm>
            <a:off x="6934200" y="5499676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Regulatory/Legal system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2" name="Rectangle 9"/>
          <p:cNvSpPr/>
          <p:nvPr/>
        </p:nvSpPr>
        <p:spPr>
          <a:xfrm>
            <a:off x="533400" y="5423476"/>
            <a:ext cx="2133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Creditors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3" name="Straight Arrow Connector 15"/>
          <p:cNvCxnSpPr/>
          <p:nvPr/>
        </p:nvCxnSpPr>
        <p:spPr>
          <a:xfrm rot="5400000">
            <a:off x="3810000" y="2985076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7"/>
          <p:cNvCxnSpPr/>
          <p:nvPr/>
        </p:nvCxnSpPr>
        <p:spPr>
          <a:xfrm rot="5400000">
            <a:off x="3429000" y="4966276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9"/>
          <p:cNvCxnSpPr/>
          <p:nvPr/>
        </p:nvCxnSpPr>
        <p:spPr>
          <a:xfrm>
            <a:off x="2667000" y="5956876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23"/>
          <p:cNvCxnSpPr/>
          <p:nvPr/>
        </p:nvCxnSpPr>
        <p:spPr>
          <a:xfrm rot="10800000">
            <a:off x="6172200" y="595687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7"/>
          <p:cNvCxnSpPr>
            <a:stCxn id="6" idx="1"/>
          </p:cNvCxnSpPr>
          <p:nvPr/>
        </p:nvCxnSpPr>
        <p:spPr>
          <a:xfrm rot="10800000" flipV="1">
            <a:off x="381000" y="2184976"/>
            <a:ext cx="1588" cy="430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9"/>
          <p:cNvCxnSpPr/>
          <p:nvPr/>
        </p:nvCxnSpPr>
        <p:spPr>
          <a:xfrm>
            <a:off x="381000" y="6490276"/>
            <a:ext cx="3276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31"/>
          <p:cNvCxnSpPr/>
          <p:nvPr/>
        </p:nvCxnSpPr>
        <p:spPr>
          <a:xfrm rot="5400000">
            <a:off x="6820297" y="4546779"/>
            <a:ext cx="37338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45"/>
          <p:cNvCxnSpPr/>
          <p:nvPr/>
        </p:nvCxnSpPr>
        <p:spPr>
          <a:xfrm flipH="1">
            <a:off x="5638800" y="6414076"/>
            <a:ext cx="30487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51"/>
          <p:cNvCxnSpPr/>
          <p:nvPr/>
        </p:nvCxnSpPr>
        <p:spPr>
          <a:xfrm>
            <a:off x="2743200" y="2184976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2"/>
          <p:cNvSpPr/>
          <p:nvPr/>
        </p:nvSpPr>
        <p:spPr>
          <a:xfrm>
            <a:off x="2667000" y="1765877"/>
            <a:ext cx="16002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TextBox 56"/>
          <p:cNvSpPr txBox="1"/>
          <p:nvPr/>
        </p:nvSpPr>
        <p:spPr>
          <a:xfrm>
            <a:off x="2707975" y="1689676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Elect </a:t>
            </a:r>
            <a:endParaRPr lang="en-US" sz="2000" dirty="0"/>
          </a:p>
        </p:txBody>
      </p:sp>
      <p:sp>
        <p:nvSpPr>
          <p:cNvPr id="24" name="TextBox 59"/>
          <p:cNvSpPr txBox="1"/>
          <p:nvPr/>
        </p:nvSpPr>
        <p:spPr>
          <a:xfrm>
            <a:off x="4267200" y="2680276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Appoints and supervises </a:t>
            </a:r>
            <a:endParaRPr lang="en-US" sz="2000" dirty="0"/>
          </a:p>
        </p:txBody>
      </p:sp>
      <p:sp>
        <p:nvSpPr>
          <p:cNvPr id="25" name="TextBox 60"/>
          <p:cNvSpPr txBox="1"/>
          <p:nvPr/>
        </p:nvSpPr>
        <p:spPr>
          <a:xfrm>
            <a:off x="4343400" y="5194876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Manage </a:t>
            </a:r>
            <a:endParaRPr lang="en-US" sz="2000" dirty="0"/>
          </a:p>
        </p:txBody>
      </p:sp>
      <p:sp>
        <p:nvSpPr>
          <p:cNvPr id="26" name="TextBox 61"/>
          <p:cNvSpPr txBox="1"/>
          <p:nvPr/>
        </p:nvSpPr>
        <p:spPr>
          <a:xfrm>
            <a:off x="5638800" y="4890077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Monitors &amp; regulates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0558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Continental model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So-</a:t>
            </a:r>
            <a:r>
              <a:rPr lang="cs-CZ" sz="2000" dirty="0" err="1" smtClean="0"/>
              <a:t>called</a:t>
            </a:r>
            <a:r>
              <a:rPr lang="cs-CZ" sz="2000" dirty="0"/>
              <a:t> </a:t>
            </a:r>
            <a:r>
              <a:rPr lang="cs-CZ" sz="2000" dirty="0" err="1" smtClean="0"/>
              <a:t>two-tiered</a:t>
            </a:r>
            <a:r>
              <a:rPr lang="cs-CZ" sz="2000" dirty="0" smtClean="0"/>
              <a:t> model,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en-US" sz="2000" smtClean="0"/>
              <a:t>internal </a:t>
            </a:r>
            <a:r>
              <a:rPr lang="cs-CZ" sz="2000" smtClean="0"/>
              <a:t>control</a:t>
            </a:r>
            <a:r>
              <a:rPr lang="cs-CZ" sz="2000" dirty="0" smtClean="0"/>
              <a:t> </a:t>
            </a:r>
            <a:r>
              <a:rPr lang="cs-CZ" sz="2000" dirty="0" smtClean="0"/>
              <a:t>model</a:t>
            </a:r>
          </a:p>
          <a:p>
            <a:pPr marL="0" indent="0">
              <a:buNone/>
            </a:pPr>
            <a:r>
              <a:rPr lang="cs-CZ" sz="2000" dirty="0" smtClean="0"/>
              <a:t>General meeting </a:t>
            </a:r>
            <a:r>
              <a:rPr lang="cs-CZ" sz="2000" dirty="0" err="1" smtClean="0"/>
              <a:t>elects</a:t>
            </a:r>
            <a:r>
              <a:rPr lang="cs-CZ" sz="2000" dirty="0" smtClean="0"/>
              <a:t> </a:t>
            </a:r>
            <a:r>
              <a:rPr lang="cs-CZ" sz="2000" dirty="0" err="1" smtClean="0"/>
              <a:t>supervisory</a:t>
            </a:r>
            <a:r>
              <a:rPr lang="cs-CZ" sz="2000" dirty="0" smtClean="0"/>
              <a:t> </a:t>
            </a:r>
            <a:r>
              <a:rPr lang="cs-CZ" sz="2000" dirty="0" err="1" smtClean="0"/>
              <a:t>board</a:t>
            </a:r>
            <a:r>
              <a:rPr lang="cs-CZ" sz="2000" dirty="0" smtClean="0"/>
              <a:t> and management </a:t>
            </a:r>
            <a:r>
              <a:rPr lang="cs-CZ" sz="2000" dirty="0" err="1" smtClean="0"/>
              <a:t>board</a:t>
            </a: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in </a:t>
            </a:r>
            <a:r>
              <a:rPr lang="cs-CZ" sz="2000" dirty="0" err="1" smtClean="0"/>
              <a:t>some</a:t>
            </a:r>
            <a:r>
              <a:rPr lang="cs-CZ" sz="2000" dirty="0" smtClean="0"/>
              <a:t> </a:t>
            </a:r>
            <a:r>
              <a:rPr lang="cs-CZ" sz="2000" dirty="0" err="1" smtClean="0"/>
              <a:t>countries</a:t>
            </a:r>
            <a:r>
              <a:rPr lang="cs-CZ" sz="2000" dirty="0" smtClean="0"/>
              <a:t> </a:t>
            </a:r>
            <a:r>
              <a:rPr lang="cs-CZ" sz="2000" dirty="0" err="1" smtClean="0"/>
              <a:t>supervisory</a:t>
            </a:r>
            <a:r>
              <a:rPr lang="cs-CZ" sz="2000" dirty="0" smtClean="0"/>
              <a:t> </a:t>
            </a:r>
            <a:r>
              <a:rPr lang="cs-CZ" sz="2000" dirty="0" err="1" smtClean="0"/>
              <a:t>board</a:t>
            </a:r>
            <a:r>
              <a:rPr lang="cs-CZ" sz="2000" dirty="0" smtClean="0"/>
              <a:t> </a:t>
            </a:r>
            <a:r>
              <a:rPr lang="cs-CZ" sz="2000" dirty="0" err="1" smtClean="0"/>
              <a:t>names</a:t>
            </a:r>
            <a:r>
              <a:rPr lang="cs-CZ" sz="2000" dirty="0" smtClean="0"/>
              <a:t> </a:t>
            </a:r>
            <a:r>
              <a:rPr lang="cs-CZ" sz="2000" dirty="0" err="1" smtClean="0"/>
              <a:t>members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management </a:t>
            </a:r>
            <a:r>
              <a:rPr lang="cs-CZ" sz="2000" dirty="0" err="1" smtClean="0"/>
              <a:t>board</a:t>
            </a: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common</a:t>
            </a:r>
            <a:r>
              <a:rPr lang="cs-CZ" sz="2000" dirty="0" smtClean="0"/>
              <a:t> </a:t>
            </a:r>
            <a:r>
              <a:rPr lang="cs-CZ" sz="2000" dirty="0" err="1" smtClean="0"/>
              <a:t>that</a:t>
            </a:r>
            <a:r>
              <a:rPr lang="cs-CZ" sz="2000" dirty="0" smtClean="0"/>
              <a:t> part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supervisory</a:t>
            </a:r>
            <a:r>
              <a:rPr lang="cs-CZ" sz="2000" dirty="0" smtClean="0"/>
              <a:t> </a:t>
            </a:r>
            <a:r>
              <a:rPr lang="cs-CZ" sz="2000" dirty="0" err="1" smtClean="0"/>
              <a:t>board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elected</a:t>
            </a:r>
            <a:r>
              <a:rPr lang="cs-CZ" sz="2000" dirty="0" smtClean="0"/>
              <a:t> by </a:t>
            </a:r>
            <a:r>
              <a:rPr lang="cs-CZ" sz="2000" dirty="0" err="1" smtClean="0"/>
              <a:t>employees</a:t>
            </a:r>
            <a:r>
              <a:rPr lang="cs-CZ" sz="2000" dirty="0" smtClean="0"/>
              <a:t> (up to 50%, </a:t>
            </a:r>
            <a:r>
              <a:rPr lang="cs-CZ" sz="2000" dirty="0" err="1" smtClean="0"/>
              <a:t>sometimes</a:t>
            </a:r>
            <a:r>
              <a:rPr lang="cs-CZ" sz="2000" dirty="0" smtClean="0"/>
              <a:t> </a:t>
            </a:r>
            <a:r>
              <a:rPr lang="cs-CZ" sz="2000" dirty="0" err="1" smtClean="0"/>
              <a:t>depend</a:t>
            </a:r>
            <a:r>
              <a:rPr lang="cs-CZ" sz="2000" dirty="0" smtClean="0"/>
              <a:t> on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firm</a:t>
            </a:r>
            <a:r>
              <a:rPr lang="cs-CZ" sz="2000" dirty="0" smtClean="0"/>
              <a:t> </a:t>
            </a:r>
            <a:r>
              <a:rPr lang="cs-CZ" sz="2000" dirty="0" err="1" smtClean="0"/>
              <a:t>size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 smtClean="0"/>
              <a:t>Management </a:t>
            </a:r>
            <a:r>
              <a:rPr lang="cs-CZ" sz="2000" dirty="0" err="1" smtClean="0"/>
              <a:t>board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statutory</a:t>
            </a:r>
            <a:r>
              <a:rPr lang="cs-CZ" sz="2000" dirty="0" smtClean="0"/>
              <a:t> body and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responsible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„</a:t>
            </a:r>
            <a:r>
              <a:rPr lang="cs-CZ" sz="2000" dirty="0" err="1" smtClean="0"/>
              <a:t>daily</a:t>
            </a:r>
            <a:r>
              <a:rPr lang="cs-CZ" sz="2000" dirty="0" smtClean="0"/>
              <a:t>“ management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company</a:t>
            </a:r>
            <a:r>
              <a:rPr lang="cs-CZ" sz="2000" dirty="0" smtClean="0"/>
              <a:t>, </a:t>
            </a:r>
            <a:r>
              <a:rPr lang="cs-CZ" sz="2000" dirty="0" err="1" smtClean="0"/>
              <a:t>supervisory</a:t>
            </a:r>
            <a:r>
              <a:rPr lang="cs-CZ" sz="2000" dirty="0" smtClean="0"/>
              <a:t> </a:t>
            </a:r>
            <a:r>
              <a:rPr lang="cs-CZ" sz="2000" dirty="0" err="1" smtClean="0"/>
              <a:t>board</a:t>
            </a:r>
            <a:r>
              <a:rPr lang="cs-CZ" sz="2000" dirty="0" smtClean="0"/>
              <a:t> si </a:t>
            </a:r>
            <a:r>
              <a:rPr lang="cs-CZ" sz="2000" dirty="0" err="1" smtClean="0"/>
              <a:t>responsible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strategic</a:t>
            </a:r>
            <a:r>
              <a:rPr lang="cs-CZ" sz="2000" dirty="0" smtClean="0"/>
              <a:t> </a:t>
            </a:r>
            <a:r>
              <a:rPr lang="cs-CZ" sz="2000" dirty="0" err="1" smtClean="0"/>
              <a:t>control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err="1" smtClean="0"/>
              <a:t>Control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exercised</a:t>
            </a:r>
            <a:r>
              <a:rPr lang="cs-CZ" sz="2000" dirty="0" smtClean="0"/>
              <a:t>, </a:t>
            </a:r>
            <a:r>
              <a:rPr lang="cs-CZ" sz="2000" dirty="0" err="1" smtClean="0"/>
              <a:t>among</a:t>
            </a:r>
            <a:r>
              <a:rPr lang="cs-CZ" sz="2000" dirty="0" smtClean="0"/>
              <a:t> </a:t>
            </a:r>
            <a:r>
              <a:rPr lang="cs-CZ" sz="2000" dirty="0" err="1" smtClean="0"/>
              <a:t>others</a:t>
            </a:r>
            <a:r>
              <a:rPr lang="cs-CZ" sz="2000" dirty="0" smtClean="0"/>
              <a:t>, </a:t>
            </a:r>
            <a:r>
              <a:rPr lang="cs-CZ" sz="2000" dirty="0" err="1" smtClean="0"/>
              <a:t>through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voting</a:t>
            </a:r>
            <a:r>
              <a:rPr lang="cs-CZ" sz="2000" dirty="0" smtClean="0"/>
              <a:t> </a:t>
            </a:r>
            <a:r>
              <a:rPr lang="cs-CZ" sz="2000" dirty="0" err="1" smtClean="0"/>
              <a:t>system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connection</a:t>
            </a:r>
            <a:r>
              <a:rPr lang="cs-CZ" sz="2000" dirty="0" smtClean="0"/>
              <a:t>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company</a:t>
            </a:r>
            <a:r>
              <a:rPr lang="cs-CZ" sz="2000" dirty="0" smtClean="0"/>
              <a:t> and a bank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very </a:t>
            </a:r>
            <a:r>
              <a:rPr lang="cs-CZ" sz="2000" dirty="0" err="1" smtClean="0"/>
              <a:t>close</a:t>
            </a:r>
            <a:r>
              <a:rPr lang="cs-CZ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72582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Ownership</a:t>
            </a:r>
            <a:r>
              <a:rPr lang="cs-CZ" b="1" dirty="0" smtClean="0"/>
              <a:t> </a:t>
            </a:r>
            <a:r>
              <a:rPr lang="cs-CZ" b="1" dirty="0" err="1" smtClean="0"/>
              <a:t>pattern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/>
              <a:t>Banks</a:t>
            </a:r>
            <a:r>
              <a:rPr lang="cs-CZ" sz="2400" dirty="0" smtClean="0"/>
              <a:t> 			27%</a:t>
            </a:r>
          </a:p>
          <a:p>
            <a:pPr marL="0" indent="0">
              <a:buNone/>
            </a:pPr>
            <a:r>
              <a:rPr lang="cs-CZ" sz="2400" dirty="0" smtClean="0"/>
              <a:t>Pension </a:t>
            </a:r>
            <a:r>
              <a:rPr lang="cs-CZ" sz="2400" dirty="0" err="1" smtClean="0"/>
              <a:t>funds</a:t>
            </a:r>
            <a:r>
              <a:rPr lang="cs-CZ" sz="2400" dirty="0" smtClean="0"/>
              <a:t>	3%</a:t>
            </a:r>
          </a:p>
          <a:p>
            <a:pPr marL="0" indent="0">
              <a:buNone/>
            </a:pP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companies</a:t>
            </a:r>
            <a:r>
              <a:rPr lang="cs-CZ" sz="2400" dirty="0" smtClean="0"/>
              <a:t>	41%</a:t>
            </a:r>
          </a:p>
          <a:p>
            <a:pPr marL="0" indent="0">
              <a:buNone/>
            </a:pPr>
            <a:r>
              <a:rPr lang="cs-CZ" sz="2400" dirty="0" err="1" smtClean="0"/>
              <a:t>Individual</a:t>
            </a:r>
            <a:r>
              <a:rPr lang="cs-CZ" sz="2400" dirty="0" smtClean="0"/>
              <a:t> </a:t>
            </a:r>
            <a:r>
              <a:rPr lang="cs-CZ" sz="2400" dirty="0" err="1" smtClean="0"/>
              <a:t>owners</a:t>
            </a:r>
            <a:r>
              <a:rPr lang="cs-CZ" sz="2400" dirty="0" smtClean="0"/>
              <a:t>	4%</a:t>
            </a:r>
          </a:p>
          <a:p>
            <a:pPr marL="0" indent="0">
              <a:buNone/>
            </a:pPr>
            <a:r>
              <a:rPr lang="cs-CZ" sz="2400" dirty="0" err="1" smtClean="0"/>
              <a:t>Foreign</a:t>
            </a:r>
            <a:r>
              <a:rPr lang="cs-CZ" sz="2400" dirty="0" smtClean="0"/>
              <a:t> </a:t>
            </a:r>
            <a:r>
              <a:rPr lang="cs-CZ" sz="2400" dirty="0" err="1" smtClean="0"/>
              <a:t>investors</a:t>
            </a:r>
            <a:r>
              <a:rPr lang="cs-CZ" sz="2400" dirty="0" smtClean="0"/>
              <a:t>	19%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16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36381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Trends</a:t>
            </a:r>
            <a:r>
              <a:rPr lang="cs-CZ" b="1" dirty="0" smtClean="0"/>
              <a:t> and </a:t>
            </a:r>
            <a:r>
              <a:rPr lang="cs-CZ" b="1" dirty="0" err="1" smtClean="0"/>
              <a:t>issues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ownership</a:t>
            </a:r>
            <a:r>
              <a:rPr lang="cs-CZ" sz="2400" dirty="0" smtClean="0"/>
              <a:t> </a:t>
            </a:r>
            <a:r>
              <a:rPr lang="cs-CZ" sz="2400" dirty="0" err="1" smtClean="0"/>
              <a:t>concentration</a:t>
            </a:r>
            <a:r>
              <a:rPr lang="cs-CZ" sz="2400" dirty="0" smtClean="0"/>
              <a:t> </a:t>
            </a:r>
            <a:r>
              <a:rPr lang="cs-CZ" sz="2400" dirty="0" err="1" smtClean="0"/>
              <a:t>still</a:t>
            </a:r>
            <a:r>
              <a:rPr lang="cs-CZ" sz="2400" dirty="0" smtClean="0"/>
              <a:t> </a:t>
            </a:r>
            <a:r>
              <a:rPr lang="cs-CZ" sz="2400" dirty="0" err="1" smtClean="0"/>
              <a:t>increases</a:t>
            </a:r>
            <a:endParaRPr lang="cs-CZ" sz="2400" dirty="0" smtClean="0"/>
          </a:p>
          <a:p>
            <a:r>
              <a:rPr lang="cs-CZ" sz="2400" dirty="0" err="1" smtClean="0"/>
              <a:t>Capital</a:t>
            </a:r>
            <a:r>
              <a:rPr lang="cs-CZ" sz="2400" dirty="0" smtClean="0"/>
              <a:t> </a:t>
            </a:r>
            <a:r>
              <a:rPr lang="cs-CZ" sz="2400" dirty="0" err="1" smtClean="0"/>
              <a:t>markets</a:t>
            </a:r>
            <a:r>
              <a:rPr lang="cs-CZ" sz="2400" dirty="0" smtClean="0"/>
              <a:t> are </a:t>
            </a:r>
            <a:r>
              <a:rPr lang="cs-CZ" sz="2400" dirty="0" err="1" smtClean="0"/>
              <a:t>illiquid</a:t>
            </a:r>
            <a:endParaRPr lang="cs-CZ" sz="2400" dirty="0" smtClean="0"/>
          </a:p>
          <a:p>
            <a:pPr lvl="1"/>
            <a:r>
              <a:rPr lang="cs-CZ" sz="2400" dirty="0" err="1" smtClean="0"/>
              <a:t>therefore</a:t>
            </a:r>
            <a:r>
              <a:rPr lang="cs-CZ" sz="2400" dirty="0" smtClean="0"/>
              <a:t> </a:t>
            </a:r>
            <a:r>
              <a:rPr lang="cs-CZ" sz="2400" dirty="0" err="1" smtClean="0"/>
              <a:t>capital</a:t>
            </a:r>
            <a:r>
              <a:rPr lang="cs-CZ" sz="2400" dirty="0" smtClean="0"/>
              <a:t> </a:t>
            </a:r>
            <a:r>
              <a:rPr lang="cs-CZ" sz="2400" dirty="0" err="1" smtClean="0"/>
              <a:t>allocation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not </a:t>
            </a:r>
            <a:r>
              <a:rPr lang="cs-CZ" sz="2400" dirty="0" err="1" smtClean="0"/>
              <a:t>perfect</a:t>
            </a:r>
            <a:endParaRPr lang="cs-CZ" sz="2400" dirty="0" smtClean="0"/>
          </a:p>
          <a:p>
            <a:r>
              <a:rPr lang="cs-CZ" sz="2400" dirty="0" err="1" smtClean="0"/>
              <a:t>European</a:t>
            </a:r>
            <a:r>
              <a:rPr lang="cs-CZ" sz="2400" dirty="0" smtClean="0"/>
              <a:t> </a:t>
            </a:r>
            <a:r>
              <a:rPr lang="cs-CZ" sz="2400" dirty="0" err="1" smtClean="0"/>
              <a:t>commission</a:t>
            </a:r>
            <a:r>
              <a:rPr lang="cs-CZ" sz="2400" dirty="0" smtClean="0"/>
              <a:t> </a:t>
            </a:r>
            <a:r>
              <a:rPr lang="cs-CZ" sz="2400" dirty="0" err="1" smtClean="0"/>
              <a:t>wants</a:t>
            </a:r>
            <a:r>
              <a:rPr lang="cs-CZ" sz="2400" dirty="0" smtClean="0"/>
              <a:t> to </a:t>
            </a:r>
            <a:r>
              <a:rPr lang="cs-CZ" sz="2400" dirty="0" err="1" smtClean="0"/>
              <a:t>encourage</a:t>
            </a:r>
            <a:r>
              <a:rPr lang="cs-CZ" sz="2400" dirty="0" smtClean="0"/>
              <a:t> </a:t>
            </a:r>
            <a:r>
              <a:rPr lang="cs-CZ" sz="2400" dirty="0" err="1" smtClean="0"/>
              <a:t>individuals</a:t>
            </a:r>
            <a:r>
              <a:rPr lang="cs-CZ" sz="2400" dirty="0" smtClean="0"/>
              <a:t> to </a:t>
            </a:r>
            <a:r>
              <a:rPr lang="cs-CZ" sz="2400" dirty="0" err="1" smtClean="0"/>
              <a:t>invest</a:t>
            </a:r>
            <a:r>
              <a:rPr lang="cs-CZ" sz="2400" dirty="0" smtClean="0"/>
              <a:t> in </a:t>
            </a:r>
            <a:r>
              <a:rPr lang="cs-CZ" sz="2400" dirty="0" err="1" smtClean="0"/>
              <a:t>securities</a:t>
            </a:r>
            <a:endParaRPr lang="cs-CZ" sz="2400" dirty="0" smtClean="0"/>
          </a:p>
          <a:p>
            <a:pPr lvl="1"/>
            <a:r>
              <a:rPr lang="cs-CZ" sz="2400" dirty="0" err="1" smtClean="0"/>
              <a:t>however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typical</a:t>
            </a:r>
            <a:r>
              <a:rPr lang="cs-CZ" sz="2400" dirty="0" smtClean="0"/>
              <a:t> </a:t>
            </a:r>
            <a:r>
              <a:rPr lang="cs-CZ" sz="2400" dirty="0" err="1" smtClean="0"/>
              <a:t>european</a:t>
            </a:r>
            <a:r>
              <a:rPr lang="cs-CZ" sz="2400" dirty="0" smtClean="0"/>
              <a:t> </a:t>
            </a:r>
            <a:r>
              <a:rPr lang="cs-CZ" sz="2400" dirty="0" err="1" smtClean="0"/>
              <a:t>behavior</a:t>
            </a:r>
            <a:r>
              <a:rPr lang="cs-CZ" sz="2400" dirty="0" smtClean="0"/>
              <a:t> </a:t>
            </a:r>
            <a:r>
              <a:rPr lang="cs-CZ" sz="2400" dirty="0" err="1" smtClean="0"/>
              <a:t>saved</a:t>
            </a:r>
            <a:r>
              <a:rPr lang="cs-CZ" sz="2400" dirty="0" smtClean="0"/>
              <a:t> EU 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larger</a:t>
            </a:r>
            <a:r>
              <a:rPr lang="cs-CZ" sz="2400" dirty="0" smtClean="0"/>
              <a:t> </a:t>
            </a:r>
            <a:r>
              <a:rPr lang="cs-CZ" sz="2400" dirty="0" err="1" smtClean="0"/>
              <a:t>impact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2008 </a:t>
            </a:r>
            <a:r>
              <a:rPr lang="cs-CZ" sz="2400" dirty="0" err="1" smtClean="0"/>
              <a:t>financial</a:t>
            </a:r>
            <a:r>
              <a:rPr lang="cs-CZ" sz="2400" dirty="0" smtClean="0"/>
              <a:t> </a:t>
            </a:r>
            <a:r>
              <a:rPr lang="cs-CZ" sz="2400" dirty="0" err="1" smtClean="0"/>
              <a:t>crisis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63113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Interactions</a:t>
            </a:r>
            <a:r>
              <a:rPr lang="cs-CZ" b="1" dirty="0" smtClean="0"/>
              <a:t> </a:t>
            </a:r>
            <a:r>
              <a:rPr lang="cs-CZ" b="1" dirty="0" err="1" smtClean="0"/>
              <a:t>among</a:t>
            </a:r>
            <a:r>
              <a:rPr lang="cs-CZ" b="1" dirty="0" smtClean="0"/>
              <a:t> </a:t>
            </a:r>
            <a:r>
              <a:rPr lang="cs-CZ" b="1" dirty="0" err="1" smtClean="0"/>
              <a:t>key</a:t>
            </a:r>
            <a:r>
              <a:rPr lang="cs-CZ" b="1" dirty="0" smtClean="0"/>
              <a:t> </a:t>
            </a:r>
            <a:r>
              <a:rPr lang="cs-CZ" b="1" dirty="0" err="1" smtClean="0"/>
              <a:t>players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18</a:t>
            </a:fld>
            <a:endParaRPr lang="cs-CZ" altLang="en-US"/>
          </a:p>
        </p:txBody>
      </p:sp>
      <p:sp>
        <p:nvSpPr>
          <p:cNvPr id="5" name="Rectangle 3"/>
          <p:cNvSpPr/>
          <p:nvPr/>
        </p:nvSpPr>
        <p:spPr>
          <a:xfrm>
            <a:off x="3595504" y="1792288"/>
            <a:ext cx="2209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Supervisory Board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81400" y="3429000"/>
            <a:ext cx="2286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Management Board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81400" y="54102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Company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1800" y="3429000"/>
            <a:ext cx="2209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Shareholder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3505200"/>
            <a:ext cx="2209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Employees and Labour unions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72200" y="1828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Appoint 50%</a:t>
            </a:r>
            <a:endParaRPr lang="en-US" dirty="0"/>
          </a:p>
        </p:txBody>
      </p:sp>
      <p:sp>
        <p:nvSpPr>
          <p:cNvPr id="11" name="TextBox 13"/>
          <p:cNvSpPr txBox="1"/>
          <p:nvPr/>
        </p:nvSpPr>
        <p:spPr>
          <a:xfrm>
            <a:off x="1043608" y="1828800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Appoint </a:t>
            </a:r>
            <a:r>
              <a:rPr lang="cs-CZ" dirty="0" smtClean="0"/>
              <a:t>up to </a:t>
            </a:r>
            <a:r>
              <a:rPr lang="en-US" dirty="0" smtClean="0"/>
              <a:t>50%</a:t>
            </a:r>
            <a:endParaRPr lang="en-US" dirty="0"/>
          </a:p>
        </p:txBody>
      </p:sp>
      <p:sp>
        <p:nvSpPr>
          <p:cNvPr id="12" name="TextBox 14"/>
          <p:cNvSpPr txBox="1"/>
          <p:nvPr/>
        </p:nvSpPr>
        <p:spPr>
          <a:xfrm>
            <a:off x="3810000" y="2667001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Appoint and supervises</a:t>
            </a:r>
            <a:endParaRPr lang="en-US" dirty="0"/>
          </a:p>
        </p:txBody>
      </p:sp>
      <p:sp>
        <p:nvSpPr>
          <p:cNvPr id="13" name="TextBox 15"/>
          <p:cNvSpPr txBox="1"/>
          <p:nvPr/>
        </p:nvSpPr>
        <p:spPr>
          <a:xfrm>
            <a:off x="3491880" y="4753372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Manage</a:t>
            </a:r>
            <a:endParaRPr lang="en-US" dirty="0"/>
          </a:p>
        </p:txBody>
      </p:sp>
      <p:sp>
        <p:nvSpPr>
          <p:cNvPr id="14" name="TextBox 16"/>
          <p:cNvSpPr txBox="1"/>
          <p:nvPr/>
        </p:nvSpPr>
        <p:spPr>
          <a:xfrm>
            <a:off x="6534100" y="527383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Own</a:t>
            </a:r>
            <a:endParaRPr lang="en-US" dirty="0"/>
          </a:p>
        </p:txBody>
      </p:sp>
      <p:cxnSp>
        <p:nvCxnSpPr>
          <p:cNvPr id="15" name="Straight Connector 29"/>
          <p:cNvCxnSpPr>
            <a:stCxn id="8" idx="0"/>
          </p:cNvCxnSpPr>
          <p:nvPr/>
        </p:nvCxnSpPr>
        <p:spPr>
          <a:xfrm flipV="1">
            <a:off x="7886700" y="2287588"/>
            <a:ext cx="0" cy="1141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33"/>
          <p:cNvCxnSpPr/>
          <p:nvPr/>
        </p:nvCxnSpPr>
        <p:spPr>
          <a:xfrm flipH="1" flipV="1">
            <a:off x="5791200" y="2286000"/>
            <a:ext cx="2095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36"/>
          <p:cNvCxnSpPr>
            <a:stCxn id="9" idx="0"/>
          </p:cNvCxnSpPr>
          <p:nvPr/>
        </p:nvCxnSpPr>
        <p:spPr>
          <a:xfrm flipV="1">
            <a:off x="1409700" y="2135188"/>
            <a:ext cx="0" cy="1370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39"/>
          <p:cNvCxnSpPr>
            <a:endCxn id="5" idx="1"/>
          </p:cNvCxnSpPr>
          <p:nvPr/>
        </p:nvCxnSpPr>
        <p:spPr>
          <a:xfrm>
            <a:off x="1409700" y="2135188"/>
            <a:ext cx="21858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55"/>
          <p:cNvCxnSpPr>
            <a:stCxn id="12" idx="2"/>
          </p:cNvCxnSpPr>
          <p:nvPr/>
        </p:nvCxnSpPr>
        <p:spPr>
          <a:xfrm flipH="1">
            <a:off x="4571206" y="3251776"/>
            <a:ext cx="794" cy="1780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57"/>
          <p:cNvCxnSpPr>
            <a:endCxn id="12" idx="0"/>
          </p:cNvCxnSpPr>
          <p:nvPr/>
        </p:nvCxnSpPr>
        <p:spPr>
          <a:xfrm flipH="1">
            <a:off x="4572000" y="2439193"/>
            <a:ext cx="795" cy="227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59"/>
          <p:cNvCxnSpPr/>
          <p:nvPr/>
        </p:nvCxnSpPr>
        <p:spPr>
          <a:xfrm rot="5400000">
            <a:off x="4267200" y="4572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61"/>
          <p:cNvCxnSpPr/>
          <p:nvPr/>
        </p:nvCxnSpPr>
        <p:spPr>
          <a:xfrm rot="5400000">
            <a:off x="4343400" y="5257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3"/>
          <p:cNvCxnSpPr>
            <a:stCxn id="8" idx="2"/>
          </p:cNvCxnSpPr>
          <p:nvPr/>
        </p:nvCxnSpPr>
        <p:spPr>
          <a:xfrm flipH="1">
            <a:off x="7867650" y="4114800"/>
            <a:ext cx="19050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65"/>
          <p:cNvCxnSpPr/>
          <p:nvPr/>
        </p:nvCxnSpPr>
        <p:spPr>
          <a:xfrm flipH="1">
            <a:off x="5943600" y="6096000"/>
            <a:ext cx="19335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16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Japanese</a:t>
            </a:r>
            <a:r>
              <a:rPr lang="cs-CZ" b="1" dirty="0" smtClean="0"/>
              <a:t> model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So-</a:t>
            </a:r>
            <a:r>
              <a:rPr lang="cs-CZ" sz="2000" dirty="0" err="1" smtClean="0"/>
              <a:t>called</a:t>
            </a:r>
            <a:r>
              <a:rPr lang="cs-CZ" sz="2000" dirty="0" smtClean="0"/>
              <a:t> </a:t>
            </a:r>
            <a:r>
              <a:rPr lang="cs-CZ" sz="2000" dirty="0" err="1" smtClean="0"/>
              <a:t>Keiretsu</a:t>
            </a:r>
            <a:r>
              <a:rPr lang="cs-CZ" sz="2000" dirty="0" smtClean="0"/>
              <a:t>. Model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even</a:t>
            </a:r>
            <a:r>
              <a:rPr lang="cs-CZ" sz="2000" dirty="0" smtClean="0"/>
              <a:t> </a:t>
            </a:r>
            <a:r>
              <a:rPr lang="cs-CZ" sz="2000" dirty="0" err="1" smtClean="0"/>
              <a:t>higher</a:t>
            </a:r>
            <a:r>
              <a:rPr lang="cs-CZ" sz="2000" dirty="0" smtClean="0"/>
              <a:t> </a:t>
            </a:r>
            <a:r>
              <a:rPr lang="cs-CZ" sz="2000" dirty="0" err="1" smtClean="0"/>
              <a:t>interconnectedness</a:t>
            </a:r>
            <a:r>
              <a:rPr lang="cs-CZ" sz="2000" dirty="0" smtClean="0"/>
              <a:t> </a:t>
            </a:r>
            <a:r>
              <a:rPr lang="cs-CZ" sz="2000" dirty="0" err="1" smtClean="0"/>
              <a:t>among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key</a:t>
            </a:r>
            <a:r>
              <a:rPr lang="cs-CZ" sz="2000" dirty="0" smtClean="0"/>
              <a:t> </a:t>
            </a:r>
            <a:r>
              <a:rPr lang="cs-CZ" sz="2000" dirty="0" err="1" smtClean="0"/>
              <a:t>players</a:t>
            </a:r>
            <a:r>
              <a:rPr lang="cs-CZ" sz="2000" dirty="0" smtClean="0"/>
              <a:t> </a:t>
            </a:r>
            <a:r>
              <a:rPr lang="cs-CZ" sz="2000" dirty="0" err="1" smtClean="0"/>
              <a:t>than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continental</a:t>
            </a:r>
            <a:r>
              <a:rPr lang="cs-CZ" sz="2000" dirty="0" smtClean="0"/>
              <a:t> model.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key</a:t>
            </a:r>
            <a:r>
              <a:rPr lang="cs-CZ" sz="2000" dirty="0" smtClean="0"/>
              <a:t> </a:t>
            </a:r>
            <a:r>
              <a:rPr lang="cs-CZ" sz="2000" dirty="0" err="1" smtClean="0"/>
              <a:t>players</a:t>
            </a:r>
            <a:r>
              <a:rPr lang="cs-CZ" sz="2000" dirty="0" smtClean="0"/>
              <a:t> are: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err="1" smtClean="0"/>
              <a:t>Main</a:t>
            </a:r>
            <a:r>
              <a:rPr lang="cs-CZ" sz="2000" dirty="0" smtClean="0"/>
              <a:t> bank (a major </a:t>
            </a:r>
            <a:r>
              <a:rPr lang="cs-CZ" sz="2000" dirty="0" err="1" smtClean="0"/>
              <a:t>inside</a:t>
            </a:r>
            <a:r>
              <a:rPr lang="cs-CZ" sz="2000" dirty="0" smtClean="0"/>
              <a:t> </a:t>
            </a:r>
            <a:r>
              <a:rPr lang="cs-CZ" sz="2000" dirty="0" err="1" smtClean="0"/>
              <a:t>shareholder</a:t>
            </a:r>
            <a:r>
              <a:rPr lang="cs-CZ" sz="20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err="1" smtClean="0"/>
              <a:t>Affiliated</a:t>
            </a:r>
            <a:r>
              <a:rPr lang="cs-CZ" sz="2000" dirty="0" smtClean="0"/>
              <a:t> </a:t>
            </a:r>
            <a:r>
              <a:rPr lang="cs-CZ" sz="2000" dirty="0" err="1" smtClean="0"/>
              <a:t>company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affiliated</a:t>
            </a:r>
            <a:r>
              <a:rPr lang="cs-CZ" sz="2000" dirty="0" smtClean="0"/>
              <a:t> </a:t>
            </a:r>
            <a:r>
              <a:rPr lang="cs-CZ" sz="2000" dirty="0" err="1" smtClean="0"/>
              <a:t>keiretsu</a:t>
            </a:r>
            <a:r>
              <a:rPr lang="cs-CZ" sz="2000" dirty="0" smtClean="0"/>
              <a:t> (a major </a:t>
            </a:r>
            <a:r>
              <a:rPr lang="cs-CZ" sz="2000" dirty="0" err="1" smtClean="0"/>
              <a:t>inside</a:t>
            </a:r>
            <a:r>
              <a:rPr lang="cs-CZ" sz="2000" dirty="0" smtClean="0"/>
              <a:t> </a:t>
            </a:r>
            <a:r>
              <a:rPr lang="cs-CZ" sz="2000" dirty="0" err="1" smtClean="0"/>
              <a:t>shareholder</a:t>
            </a:r>
            <a:r>
              <a:rPr lang="cs-CZ" sz="20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Management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err="1" smtClean="0"/>
              <a:t>Government</a:t>
            </a:r>
            <a:endParaRPr 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err="1" smtClean="0"/>
              <a:t>Outside</a:t>
            </a:r>
            <a:r>
              <a:rPr lang="cs-CZ" sz="2000" dirty="0" smtClean="0"/>
              <a:t> </a:t>
            </a:r>
            <a:r>
              <a:rPr lang="cs-CZ" sz="2000" dirty="0" err="1" smtClean="0"/>
              <a:t>shareholders</a:t>
            </a:r>
            <a:endParaRPr 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Independent (</a:t>
            </a:r>
            <a:r>
              <a:rPr lang="cs-CZ" sz="2000" dirty="0" err="1" smtClean="0"/>
              <a:t>external</a:t>
            </a:r>
            <a:r>
              <a:rPr lang="cs-CZ" sz="2000" dirty="0" smtClean="0"/>
              <a:t>) </a:t>
            </a:r>
            <a:r>
              <a:rPr lang="cs-CZ" sz="2000" dirty="0" err="1" smtClean="0"/>
              <a:t>directors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err="1" smtClean="0"/>
              <a:t>Typical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very </a:t>
            </a:r>
            <a:r>
              <a:rPr lang="cs-CZ" sz="2000" dirty="0" err="1" smtClean="0"/>
              <a:t>high</a:t>
            </a:r>
            <a:r>
              <a:rPr lang="cs-CZ" sz="2000" dirty="0" smtClean="0"/>
              <a:t> </a:t>
            </a:r>
            <a:r>
              <a:rPr lang="cs-CZ" sz="2000" dirty="0" err="1" smtClean="0"/>
              <a:t>ownership</a:t>
            </a:r>
            <a:r>
              <a:rPr lang="cs-CZ" sz="2000" dirty="0" smtClean="0"/>
              <a:t> </a:t>
            </a:r>
            <a:r>
              <a:rPr lang="cs-CZ" sz="2000" dirty="0" err="1" smtClean="0"/>
              <a:t>concentration</a:t>
            </a:r>
            <a:r>
              <a:rPr lang="cs-CZ" sz="2000" dirty="0" smtClean="0"/>
              <a:t> and </a:t>
            </a:r>
            <a:r>
              <a:rPr lang="cs-CZ" sz="2000" dirty="0" err="1" smtClean="0"/>
              <a:t>cross-shareholding</a:t>
            </a:r>
            <a:endParaRPr lang="cs-CZ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19</a:t>
            </a:fld>
            <a:endParaRPr lang="cs-CZ" altLang="en-US"/>
          </a:p>
        </p:txBody>
      </p:sp>
      <p:pic>
        <p:nvPicPr>
          <p:cNvPr id="5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8144" y="3573016"/>
            <a:ext cx="2768399" cy="2098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648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BE7127-F9FC-4794-A165-BB8637E9FF35}" type="slidenum">
              <a:rPr lang="cs-CZ" altLang="en-US"/>
              <a:pPr/>
              <a:t>2</a:t>
            </a:fld>
            <a:endParaRPr lang="cs-CZ" altLang="en-US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b="1" dirty="0" err="1" smtClean="0"/>
              <a:t>Content</a:t>
            </a:r>
            <a:endParaRPr lang="en-US" altLang="en-US" b="1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cs-CZ" alt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Owners</a:t>
            </a:r>
            <a:r>
              <a:rPr lang="en-US" sz="2400" dirty="0"/>
              <a:t>`</a:t>
            </a:r>
            <a:r>
              <a:rPr lang="en-GB" sz="2400" dirty="0"/>
              <a:t> status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Owners</a:t>
            </a:r>
            <a:r>
              <a:rPr lang="en-US" sz="2400" dirty="0"/>
              <a:t>`</a:t>
            </a:r>
            <a:r>
              <a:rPr lang="en-GB" sz="2400" dirty="0"/>
              <a:t> expectations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Owners` </a:t>
            </a:r>
            <a:r>
              <a:rPr lang="en-US" sz="2400" dirty="0" smtClean="0"/>
              <a:t>power</a:t>
            </a:r>
            <a:r>
              <a:rPr lang="cs-CZ" sz="2400" dirty="0" smtClean="0"/>
              <a:t> (and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application</a:t>
            </a:r>
            <a:r>
              <a:rPr lang="cs-CZ" sz="2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err="1" smtClean="0"/>
              <a:t>Corporate</a:t>
            </a:r>
            <a:r>
              <a:rPr lang="cs-CZ" sz="2400" dirty="0" smtClean="0"/>
              <a:t> </a:t>
            </a:r>
            <a:r>
              <a:rPr lang="cs-CZ" sz="2400" dirty="0" err="1" smtClean="0"/>
              <a:t>governance</a:t>
            </a:r>
            <a:r>
              <a:rPr lang="cs-CZ" sz="2400" dirty="0" smtClean="0"/>
              <a:t> </a:t>
            </a:r>
            <a:r>
              <a:rPr lang="cs-CZ" sz="2400" smtClean="0"/>
              <a:t>models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Ownership</a:t>
            </a:r>
            <a:r>
              <a:rPr lang="cs-CZ" b="1" dirty="0" smtClean="0"/>
              <a:t> </a:t>
            </a:r>
            <a:r>
              <a:rPr lang="cs-CZ" b="1" dirty="0" err="1" smtClean="0"/>
              <a:t>pattern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/>
              <a:t>Banks</a:t>
            </a:r>
            <a:r>
              <a:rPr lang="cs-CZ" sz="2400" dirty="0" smtClean="0"/>
              <a:t> + </a:t>
            </a:r>
            <a:r>
              <a:rPr lang="cs-CZ" sz="2400" dirty="0" err="1" smtClean="0"/>
              <a:t>insurance</a:t>
            </a:r>
            <a:r>
              <a:rPr lang="cs-CZ" sz="2400" dirty="0" smtClean="0"/>
              <a:t> </a:t>
            </a:r>
            <a:r>
              <a:rPr lang="cs-CZ" sz="2400" dirty="0" err="1" smtClean="0"/>
              <a:t>companies</a:t>
            </a:r>
            <a:r>
              <a:rPr lang="cs-CZ" sz="2400" dirty="0" smtClean="0"/>
              <a:t>	43%</a:t>
            </a:r>
            <a:endParaRPr lang="cs-CZ" sz="2400" dirty="0"/>
          </a:p>
          <a:p>
            <a:pPr marL="0" indent="0">
              <a:buNone/>
            </a:pP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companies</a:t>
            </a:r>
            <a:r>
              <a:rPr lang="cs-CZ" sz="2400" dirty="0" smtClean="0"/>
              <a:t>			25%</a:t>
            </a:r>
          </a:p>
          <a:p>
            <a:pPr marL="0" indent="0">
              <a:buNone/>
            </a:pPr>
            <a:r>
              <a:rPr lang="cs-CZ" sz="2400" dirty="0" err="1" smtClean="0"/>
              <a:t>Foreign</a:t>
            </a:r>
            <a:r>
              <a:rPr lang="cs-CZ" sz="2400" dirty="0" smtClean="0"/>
              <a:t> </a:t>
            </a:r>
            <a:r>
              <a:rPr lang="cs-CZ" sz="2400" dirty="0" err="1" smtClean="0"/>
              <a:t>investors</a:t>
            </a:r>
            <a:r>
              <a:rPr lang="cs-CZ" sz="2400" dirty="0" smtClean="0"/>
              <a:t>			3%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20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45998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Trends</a:t>
            </a:r>
            <a:r>
              <a:rPr lang="cs-CZ" b="1" dirty="0" smtClean="0"/>
              <a:t> and </a:t>
            </a:r>
            <a:r>
              <a:rPr lang="cs-CZ" b="1" dirty="0" err="1" smtClean="0"/>
              <a:t>issues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2" y="1773238"/>
            <a:ext cx="7992367" cy="4357687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Very non-transparent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outsiders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Very </a:t>
            </a:r>
            <a:r>
              <a:rPr lang="cs-CZ" sz="2000" dirty="0" err="1" smtClean="0"/>
              <a:t>rigid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strong</a:t>
            </a:r>
            <a:r>
              <a:rPr lang="cs-CZ" sz="2000" dirty="0" smtClean="0"/>
              <a:t> </a:t>
            </a:r>
            <a:r>
              <a:rPr lang="cs-CZ" sz="2000" dirty="0" err="1" smtClean="0"/>
              <a:t>crossholdin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equity</a:t>
            </a:r>
            <a:r>
              <a:rPr lang="cs-CZ" sz="2000" dirty="0" smtClean="0"/>
              <a:t> and </a:t>
            </a:r>
            <a:r>
              <a:rPr lang="cs-CZ" sz="2000" dirty="0" err="1" smtClean="0"/>
              <a:t>debt</a:t>
            </a:r>
            <a:r>
              <a:rPr lang="cs-CZ" sz="2000" dirty="0" smtClean="0"/>
              <a:t> and </a:t>
            </a:r>
            <a:r>
              <a:rPr lang="cs-CZ" sz="2000" dirty="0" err="1" smtClean="0"/>
              <a:t>strong</a:t>
            </a:r>
            <a:r>
              <a:rPr lang="cs-CZ" sz="2000" dirty="0" smtClean="0"/>
              <a:t> business </a:t>
            </a:r>
            <a:r>
              <a:rPr lang="cs-CZ" sz="2000" dirty="0" err="1" smtClean="0"/>
              <a:t>relationships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woek</a:t>
            </a:r>
            <a:r>
              <a:rPr lang="cs-CZ" sz="2000" dirty="0" smtClean="0"/>
              <a:t> in </a:t>
            </a:r>
            <a:r>
              <a:rPr lang="cs-CZ" sz="2000" dirty="0" err="1" smtClean="0"/>
              <a:t>favor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competitiveness</a:t>
            </a:r>
            <a:r>
              <a:rPr lang="cs-CZ" sz="2000" dirty="0" smtClean="0"/>
              <a:t>, but </a:t>
            </a:r>
            <a:r>
              <a:rPr lang="cs-CZ" sz="2000" dirty="0" err="1" smtClean="0"/>
              <a:t>also</a:t>
            </a:r>
            <a:r>
              <a:rPr lang="cs-CZ" sz="2000" dirty="0" smtClean="0"/>
              <a:t> </a:t>
            </a:r>
            <a:r>
              <a:rPr lang="cs-CZ" sz="2000" dirty="0" err="1" smtClean="0"/>
              <a:t>against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21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54433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6300" y="1021557"/>
            <a:ext cx="7772400" cy="503237"/>
          </a:xfrm>
        </p:spPr>
        <p:txBody>
          <a:bodyPr/>
          <a:lstStyle/>
          <a:p>
            <a:r>
              <a:rPr lang="cs-CZ" b="1" dirty="0" err="1" smtClean="0"/>
              <a:t>Interactions</a:t>
            </a:r>
            <a:r>
              <a:rPr lang="cs-CZ" b="1" dirty="0" smtClean="0"/>
              <a:t> </a:t>
            </a:r>
            <a:r>
              <a:rPr lang="cs-CZ" b="1" dirty="0" err="1" smtClean="0"/>
              <a:t>among</a:t>
            </a:r>
            <a:r>
              <a:rPr lang="cs-CZ" b="1" dirty="0" smtClean="0"/>
              <a:t> </a:t>
            </a:r>
            <a:r>
              <a:rPr lang="cs-CZ" b="1" dirty="0" err="1" smtClean="0"/>
              <a:t>key</a:t>
            </a:r>
            <a:r>
              <a:rPr lang="cs-CZ" b="1" dirty="0" smtClean="0"/>
              <a:t> </a:t>
            </a:r>
            <a:r>
              <a:rPr lang="cs-CZ" b="1" dirty="0" err="1" smtClean="0"/>
              <a:t>players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22</a:t>
            </a:fld>
            <a:endParaRPr lang="cs-CZ" altLang="en-US"/>
          </a:p>
        </p:txBody>
      </p:sp>
      <p:sp>
        <p:nvSpPr>
          <p:cNvPr id="25" name="Content Placeholder 5"/>
          <p:cNvSpPr>
            <a:spLocks noGrp="1"/>
          </p:cNvSpPr>
          <p:nvPr>
            <p:ph idx="1"/>
          </p:nvPr>
        </p:nvSpPr>
        <p:spPr>
          <a:xfrm>
            <a:off x="3429000" y="4572794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Executive Management (Primarily Board of Directors)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6" name="Rectangle 3"/>
          <p:cNvSpPr/>
          <p:nvPr/>
        </p:nvSpPr>
        <p:spPr>
          <a:xfrm>
            <a:off x="3429000" y="3353594"/>
            <a:ext cx="2514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President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7" name="Rectangle 4"/>
          <p:cNvSpPr/>
          <p:nvPr/>
        </p:nvSpPr>
        <p:spPr>
          <a:xfrm>
            <a:off x="3429000" y="1524794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Supervisory Board (including President)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8" name="Rectangle 6"/>
          <p:cNvSpPr/>
          <p:nvPr/>
        </p:nvSpPr>
        <p:spPr>
          <a:xfrm>
            <a:off x="3352800" y="5868194"/>
            <a:ext cx="2590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Company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9" name="Rectangle 7"/>
          <p:cNvSpPr/>
          <p:nvPr/>
        </p:nvSpPr>
        <p:spPr>
          <a:xfrm>
            <a:off x="7010400" y="3886994"/>
            <a:ext cx="2133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Main bank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0" name="Rectangle 8"/>
          <p:cNvSpPr/>
          <p:nvPr/>
        </p:nvSpPr>
        <p:spPr>
          <a:xfrm>
            <a:off x="762000" y="3963194"/>
            <a:ext cx="1981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Shareholders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31" name="Straight Connector 10"/>
          <p:cNvCxnSpPr>
            <a:stCxn id="30" idx="0"/>
          </p:cNvCxnSpPr>
          <p:nvPr/>
        </p:nvCxnSpPr>
        <p:spPr>
          <a:xfrm rot="5400000" flipH="1" flipV="1">
            <a:off x="952500" y="3163094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12"/>
          <p:cNvCxnSpPr/>
          <p:nvPr/>
        </p:nvCxnSpPr>
        <p:spPr>
          <a:xfrm>
            <a:off x="1752600" y="2362994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5"/>
          <p:cNvCxnSpPr>
            <a:stCxn id="30" idx="2"/>
          </p:cNvCxnSpPr>
          <p:nvPr/>
        </p:nvCxnSpPr>
        <p:spPr>
          <a:xfrm rot="5400000">
            <a:off x="990600" y="5487194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17"/>
          <p:cNvCxnSpPr/>
          <p:nvPr/>
        </p:nvCxnSpPr>
        <p:spPr>
          <a:xfrm>
            <a:off x="1752600" y="6249194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0"/>
          <p:cNvCxnSpPr>
            <a:stCxn id="29" idx="2"/>
          </p:cNvCxnSpPr>
          <p:nvPr/>
        </p:nvCxnSpPr>
        <p:spPr>
          <a:xfrm rot="5400000">
            <a:off x="7353300" y="5372894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22"/>
          <p:cNvCxnSpPr/>
          <p:nvPr/>
        </p:nvCxnSpPr>
        <p:spPr>
          <a:xfrm rot="10800000">
            <a:off x="5943600" y="6096794"/>
            <a:ext cx="2133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24"/>
          <p:cNvCxnSpPr>
            <a:stCxn id="29" idx="0"/>
          </p:cNvCxnSpPr>
          <p:nvPr/>
        </p:nvCxnSpPr>
        <p:spPr>
          <a:xfrm rot="5400000" flipH="1" flipV="1">
            <a:off x="7086600" y="2896394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29"/>
          <p:cNvCxnSpPr/>
          <p:nvPr/>
        </p:nvCxnSpPr>
        <p:spPr>
          <a:xfrm rot="10800000">
            <a:off x="5943600" y="1905794"/>
            <a:ext cx="2133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3"/>
          <p:cNvCxnSpPr/>
          <p:nvPr/>
        </p:nvCxnSpPr>
        <p:spPr>
          <a:xfrm rot="5400000">
            <a:off x="7581900" y="5525294"/>
            <a:ext cx="175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5"/>
          <p:cNvCxnSpPr/>
          <p:nvPr/>
        </p:nvCxnSpPr>
        <p:spPr>
          <a:xfrm rot="10800000">
            <a:off x="5943600" y="6401594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37"/>
          <p:cNvCxnSpPr/>
          <p:nvPr/>
        </p:nvCxnSpPr>
        <p:spPr>
          <a:xfrm rot="5400000" flipH="1" flipV="1">
            <a:off x="7314406" y="2743994"/>
            <a:ext cx="22867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0"/>
          <p:cNvCxnSpPr/>
          <p:nvPr/>
        </p:nvCxnSpPr>
        <p:spPr>
          <a:xfrm rot="10800000">
            <a:off x="5943600" y="1600994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1"/>
          <p:cNvSpPr txBox="1"/>
          <p:nvPr/>
        </p:nvSpPr>
        <p:spPr>
          <a:xfrm>
            <a:off x="1905000" y="190579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Appoint</a:t>
            </a:r>
            <a:endParaRPr lang="en-US" dirty="0"/>
          </a:p>
        </p:txBody>
      </p:sp>
      <p:sp>
        <p:nvSpPr>
          <p:cNvPr id="44" name="TextBox 42"/>
          <p:cNvSpPr txBox="1"/>
          <p:nvPr/>
        </p:nvSpPr>
        <p:spPr>
          <a:xfrm>
            <a:off x="6172200" y="991394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Provides managers, monitors and acts in emergencies</a:t>
            </a:r>
            <a:endParaRPr lang="en-US" dirty="0"/>
          </a:p>
        </p:txBody>
      </p:sp>
      <p:sp>
        <p:nvSpPr>
          <p:cNvPr id="45" name="TextBox 43"/>
          <p:cNvSpPr txBox="1"/>
          <p:nvPr/>
        </p:nvSpPr>
        <p:spPr>
          <a:xfrm>
            <a:off x="6400800" y="1981994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Provides managers</a:t>
            </a:r>
            <a:endParaRPr lang="en-US" dirty="0"/>
          </a:p>
        </p:txBody>
      </p:sp>
      <p:sp>
        <p:nvSpPr>
          <p:cNvPr id="46" name="TextBox 44"/>
          <p:cNvSpPr txBox="1"/>
          <p:nvPr/>
        </p:nvSpPr>
        <p:spPr>
          <a:xfrm>
            <a:off x="3086100" y="2667793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Ratifies the President’s decision</a:t>
            </a:r>
            <a:endParaRPr lang="en-US" dirty="0"/>
          </a:p>
        </p:txBody>
      </p:sp>
      <p:sp>
        <p:nvSpPr>
          <p:cNvPr id="47" name="TextBox 45"/>
          <p:cNvSpPr txBox="1"/>
          <p:nvPr/>
        </p:nvSpPr>
        <p:spPr>
          <a:xfrm>
            <a:off x="4000500" y="4098717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Consults</a:t>
            </a:r>
            <a:endParaRPr lang="en-US" dirty="0"/>
          </a:p>
        </p:txBody>
      </p:sp>
      <p:sp>
        <p:nvSpPr>
          <p:cNvPr id="48" name="TextBox 46"/>
          <p:cNvSpPr txBox="1"/>
          <p:nvPr/>
        </p:nvSpPr>
        <p:spPr>
          <a:xfrm>
            <a:off x="4094285" y="5106195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Managers</a:t>
            </a:r>
            <a:endParaRPr lang="en-US" dirty="0"/>
          </a:p>
        </p:txBody>
      </p:sp>
      <p:sp>
        <p:nvSpPr>
          <p:cNvPr id="49" name="TextBox 47"/>
          <p:cNvSpPr txBox="1"/>
          <p:nvPr/>
        </p:nvSpPr>
        <p:spPr>
          <a:xfrm>
            <a:off x="6400800" y="5715794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Provides Loan</a:t>
            </a:r>
            <a:endParaRPr lang="en-US" dirty="0"/>
          </a:p>
        </p:txBody>
      </p:sp>
      <p:sp>
        <p:nvSpPr>
          <p:cNvPr id="50" name="TextBox 48"/>
          <p:cNvSpPr txBox="1"/>
          <p:nvPr/>
        </p:nvSpPr>
        <p:spPr>
          <a:xfrm>
            <a:off x="6629400" y="6477793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Owns</a:t>
            </a:r>
            <a:endParaRPr lang="en-US" dirty="0"/>
          </a:p>
        </p:txBody>
      </p:sp>
      <p:sp>
        <p:nvSpPr>
          <p:cNvPr id="51" name="TextBox 49"/>
          <p:cNvSpPr txBox="1"/>
          <p:nvPr/>
        </p:nvSpPr>
        <p:spPr>
          <a:xfrm>
            <a:off x="1905000" y="586819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1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800" y="4149080"/>
            <a:ext cx="5400600" cy="503237"/>
          </a:xfrm>
        </p:spPr>
        <p:txBody>
          <a:bodyPr/>
          <a:lstStyle/>
          <a:p>
            <a:r>
              <a:rPr lang="cs-CZ" b="1" dirty="0" err="1" smtClean="0"/>
              <a:t>Thank</a:t>
            </a:r>
            <a:r>
              <a:rPr lang="cs-CZ" b="1" dirty="0" smtClean="0"/>
              <a:t>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your</a:t>
            </a:r>
            <a:r>
              <a:rPr lang="cs-CZ" b="1" dirty="0" smtClean="0"/>
              <a:t> </a:t>
            </a:r>
            <a:r>
              <a:rPr lang="cs-CZ" b="1" dirty="0" err="1" smtClean="0"/>
              <a:t>attention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23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685032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Sources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 err="1" smtClean="0"/>
              <a:t>Graphics</a:t>
            </a:r>
            <a:r>
              <a:rPr lang="cs-CZ" sz="1800" dirty="0" smtClean="0"/>
              <a:t> (</a:t>
            </a:r>
            <a:r>
              <a:rPr lang="cs-CZ" sz="1800" dirty="0" err="1" smtClean="0"/>
              <a:t>interactions</a:t>
            </a:r>
            <a:r>
              <a:rPr lang="cs-CZ" sz="1800" dirty="0" smtClean="0"/>
              <a:t> </a:t>
            </a:r>
            <a:r>
              <a:rPr lang="cs-CZ" sz="1800" dirty="0" err="1" smtClean="0"/>
              <a:t>among</a:t>
            </a:r>
            <a:r>
              <a:rPr lang="cs-CZ" sz="1800" dirty="0" smtClean="0"/>
              <a:t> </a:t>
            </a:r>
            <a:r>
              <a:rPr lang="cs-CZ" sz="1800" dirty="0" err="1" smtClean="0"/>
              <a:t>key</a:t>
            </a:r>
            <a:r>
              <a:rPr lang="cs-CZ" sz="1800" dirty="0" smtClean="0"/>
              <a:t> </a:t>
            </a:r>
            <a:r>
              <a:rPr lang="cs-CZ" sz="1800" dirty="0" err="1" smtClean="0"/>
              <a:t>players</a:t>
            </a:r>
            <a:r>
              <a:rPr lang="cs-CZ" sz="1800" dirty="0" smtClean="0"/>
              <a:t>, 3x) </a:t>
            </a:r>
            <a:r>
              <a:rPr lang="cs-CZ" sz="1800" dirty="0" err="1" smtClean="0"/>
              <a:t>borrowed</a:t>
            </a:r>
            <a:r>
              <a:rPr lang="cs-CZ" sz="1800" dirty="0" smtClean="0"/>
              <a:t> </a:t>
            </a:r>
            <a:r>
              <a:rPr lang="cs-CZ" sz="1800" dirty="0" err="1" smtClean="0"/>
              <a:t>from</a:t>
            </a:r>
            <a:r>
              <a:rPr lang="cs-CZ" sz="1800" dirty="0" smtClean="0"/>
              <a:t> </a:t>
            </a:r>
            <a:r>
              <a:rPr lang="en-US" sz="1800" dirty="0" err="1"/>
              <a:t>Dushyant</a:t>
            </a:r>
            <a:r>
              <a:rPr lang="en-US" dirty="0"/>
              <a:t> </a:t>
            </a:r>
            <a:r>
              <a:rPr lang="en-US" sz="1800" dirty="0" err="1" smtClean="0"/>
              <a:t>Maheshwari`s</a:t>
            </a:r>
            <a:r>
              <a:rPr lang="en-US" sz="1800" dirty="0" smtClean="0"/>
              <a:t> lecture Models of Corporate Governance, </a:t>
            </a:r>
            <a:r>
              <a:rPr lang="en-US" sz="1800" dirty="0" err="1" smtClean="0"/>
              <a:t>retr</a:t>
            </a:r>
            <a:r>
              <a:rPr lang="cs-CZ" sz="1800" dirty="0" err="1" smtClean="0"/>
              <a:t>ie</a:t>
            </a:r>
            <a:r>
              <a:rPr lang="en-US" sz="1800" dirty="0" err="1" smtClean="0"/>
              <a:t>ved</a:t>
            </a:r>
            <a:r>
              <a:rPr lang="en-US" sz="1800" dirty="0" smtClean="0"/>
              <a:t> from </a:t>
            </a:r>
            <a:r>
              <a:rPr lang="en-US" sz="1800" dirty="0" err="1" smtClean="0"/>
              <a:t>SlideShare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Ownership patterns data obtained from </a:t>
            </a:r>
            <a:r>
              <a:rPr lang="cs-CZ" sz="1800" dirty="0" err="1"/>
              <a:t>Joy</a:t>
            </a:r>
            <a:r>
              <a:rPr lang="cs-CZ" sz="1800" dirty="0"/>
              <a:t> </a:t>
            </a:r>
            <a:r>
              <a:rPr lang="cs-CZ" sz="1800" dirty="0" err="1"/>
              <a:t>Clarisse</a:t>
            </a:r>
            <a:r>
              <a:rPr lang="cs-CZ" sz="1800" dirty="0"/>
              <a:t> </a:t>
            </a:r>
            <a:r>
              <a:rPr lang="cs-CZ" sz="1800" dirty="0" err="1" smtClean="0"/>
              <a:t>Dagala</a:t>
            </a:r>
            <a:r>
              <a:rPr lang="en-US" sz="1800" dirty="0" smtClean="0"/>
              <a:t>`s</a:t>
            </a:r>
            <a:r>
              <a:rPr lang="cs-CZ" sz="1800" dirty="0" smtClean="0"/>
              <a:t> </a:t>
            </a:r>
            <a:r>
              <a:rPr lang="en-US" sz="1800" dirty="0" smtClean="0"/>
              <a:t>Chapter </a:t>
            </a:r>
            <a:r>
              <a:rPr lang="cs-CZ" sz="1800" dirty="0" smtClean="0"/>
              <a:t>4: </a:t>
            </a:r>
            <a:r>
              <a:rPr lang="cs-CZ" sz="1800" dirty="0" err="1" smtClean="0"/>
              <a:t>Models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Corporate</a:t>
            </a:r>
            <a:r>
              <a:rPr lang="cs-CZ" sz="1800" dirty="0" smtClean="0"/>
              <a:t> </a:t>
            </a:r>
            <a:r>
              <a:rPr lang="cs-CZ" sz="1800" dirty="0" err="1" smtClean="0"/>
              <a:t>Governance</a:t>
            </a:r>
            <a:r>
              <a:rPr lang="cs-CZ" sz="1800" dirty="0" smtClean="0"/>
              <a:t>, </a:t>
            </a:r>
            <a:r>
              <a:rPr lang="cs-CZ" sz="1800" dirty="0" err="1" smtClean="0"/>
              <a:t>retrieved</a:t>
            </a:r>
            <a:r>
              <a:rPr lang="cs-CZ" sz="1800" dirty="0" smtClean="0"/>
              <a:t> </a:t>
            </a:r>
            <a:r>
              <a:rPr lang="cs-CZ" sz="1800" dirty="0" err="1" smtClean="0"/>
              <a:t>from</a:t>
            </a:r>
            <a:r>
              <a:rPr lang="cs-CZ" sz="1800" dirty="0" smtClean="0"/>
              <a:t> </a:t>
            </a:r>
            <a:r>
              <a:rPr lang="cs-CZ" sz="1800" dirty="0" err="1" smtClean="0"/>
              <a:t>SlideShare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24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4172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GB" b="1" dirty="0"/>
              <a:t>Owners</a:t>
            </a:r>
            <a:r>
              <a:rPr lang="en-US" b="1" dirty="0"/>
              <a:t>`</a:t>
            </a:r>
            <a:r>
              <a:rPr lang="en-GB" b="1" dirty="0"/>
              <a:t> status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3</a:t>
            </a:fld>
            <a:endParaRPr lang="cs-CZ" altLang="en-US"/>
          </a:p>
        </p:txBody>
      </p:sp>
      <p:sp>
        <p:nvSpPr>
          <p:cNvPr id="5" name="Oval 2"/>
          <p:cNvSpPr>
            <a:spLocks noChangeAspect="1" noChangeArrowheads="1"/>
          </p:cNvSpPr>
          <p:nvPr/>
        </p:nvSpPr>
        <p:spPr bwMode="auto">
          <a:xfrm>
            <a:off x="3960018" y="2012360"/>
            <a:ext cx="911225" cy="912812"/>
          </a:xfrm>
          <a:prstGeom prst="ellipse">
            <a:avLst/>
          </a:prstGeom>
          <a:solidFill>
            <a:schemeClr val="accent1">
              <a:alpha val="63921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" name="Oval 3"/>
          <p:cNvSpPr>
            <a:spLocks noChangeAspect="1" noChangeArrowheads="1"/>
          </p:cNvSpPr>
          <p:nvPr/>
        </p:nvSpPr>
        <p:spPr bwMode="auto">
          <a:xfrm>
            <a:off x="3961606" y="3453810"/>
            <a:ext cx="911225" cy="9112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7" name="Oval 4"/>
          <p:cNvSpPr>
            <a:spLocks noChangeAspect="1" noChangeArrowheads="1"/>
          </p:cNvSpPr>
          <p:nvPr/>
        </p:nvSpPr>
        <p:spPr bwMode="auto">
          <a:xfrm>
            <a:off x="5204618" y="2785472"/>
            <a:ext cx="911225" cy="912813"/>
          </a:xfrm>
          <a:prstGeom prst="ellipse">
            <a:avLst/>
          </a:prstGeom>
          <a:solidFill>
            <a:schemeClr val="accent1">
              <a:alpha val="4901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8" name="Oval 5"/>
          <p:cNvSpPr>
            <a:spLocks noChangeAspect="1" noChangeArrowheads="1"/>
          </p:cNvSpPr>
          <p:nvPr/>
        </p:nvSpPr>
        <p:spPr bwMode="auto">
          <a:xfrm>
            <a:off x="5204618" y="4133260"/>
            <a:ext cx="911225" cy="912812"/>
          </a:xfrm>
          <a:prstGeom prst="ellipse">
            <a:avLst/>
          </a:prstGeom>
          <a:solidFill>
            <a:schemeClr val="accent1">
              <a:alpha val="5098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9" name="Oval 6"/>
          <p:cNvSpPr>
            <a:spLocks noChangeAspect="1" noChangeArrowheads="1"/>
          </p:cNvSpPr>
          <p:nvPr/>
        </p:nvSpPr>
        <p:spPr bwMode="auto">
          <a:xfrm>
            <a:off x="3960018" y="4874622"/>
            <a:ext cx="912813" cy="912813"/>
          </a:xfrm>
          <a:prstGeom prst="ellipse">
            <a:avLst/>
          </a:prstGeom>
          <a:solidFill>
            <a:schemeClr val="accent1">
              <a:alpha val="5098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10" name="Oval 7"/>
          <p:cNvSpPr>
            <a:spLocks noChangeAspect="1" noChangeArrowheads="1"/>
          </p:cNvSpPr>
          <p:nvPr/>
        </p:nvSpPr>
        <p:spPr bwMode="auto">
          <a:xfrm>
            <a:off x="2623343" y="4133260"/>
            <a:ext cx="911225" cy="912812"/>
          </a:xfrm>
          <a:prstGeom prst="ellipse">
            <a:avLst/>
          </a:prstGeom>
          <a:solidFill>
            <a:schemeClr val="accent1">
              <a:alpha val="4901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11" name="Oval 8"/>
          <p:cNvSpPr>
            <a:spLocks noChangeAspect="1" noChangeArrowheads="1"/>
          </p:cNvSpPr>
          <p:nvPr/>
        </p:nvSpPr>
        <p:spPr bwMode="auto">
          <a:xfrm>
            <a:off x="2623343" y="2785472"/>
            <a:ext cx="911225" cy="912813"/>
          </a:xfrm>
          <a:prstGeom prst="ellipse">
            <a:avLst/>
          </a:prstGeom>
          <a:solidFill>
            <a:schemeClr val="accent1">
              <a:alpha val="4901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12" name="Text Box 9"/>
          <p:cNvSpPr txBox="1">
            <a:spLocks noChangeAspect="1" noChangeArrowheads="1"/>
          </p:cNvSpPr>
          <p:nvPr/>
        </p:nvSpPr>
        <p:spPr bwMode="auto">
          <a:xfrm>
            <a:off x="3869531" y="2418760"/>
            <a:ext cx="1108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 dirty="0" err="1" smtClean="0">
                <a:solidFill>
                  <a:srgbClr val="000000"/>
                </a:solidFill>
              </a:rPr>
              <a:t>Owners</a:t>
            </a:r>
            <a:endParaRPr lang="cs-CZ" altLang="cs-CZ" sz="1000" b="1" dirty="0">
              <a:solidFill>
                <a:srgbClr val="000000"/>
              </a:solidFill>
            </a:endParaRPr>
          </a:p>
        </p:txBody>
      </p:sp>
      <p:sp>
        <p:nvSpPr>
          <p:cNvPr id="13" name="Text Box 10"/>
          <p:cNvSpPr txBox="1">
            <a:spLocks noChangeAspect="1" noChangeArrowheads="1"/>
          </p:cNvSpPr>
          <p:nvPr/>
        </p:nvSpPr>
        <p:spPr bwMode="auto">
          <a:xfrm>
            <a:off x="5018881" y="3168060"/>
            <a:ext cx="12811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 dirty="0" err="1" smtClean="0">
                <a:solidFill>
                  <a:srgbClr val="000000"/>
                </a:solidFill>
              </a:rPr>
              <a:t>Employees</a:t>
            </a:r>
            <a:endParaRPr lang="cs-CZ" altLang="cs-CZ" sz="1000" b="1" dirty="0">
              <a:solidFill>
                <a:srgbClr val="000000"/>
              </a:solidFill>
            </a:endParaRPr>
          </a:p>
        </p:txBody>
      </p:sp>
      <p:sp>
        <p:nvSpPr>
          <p:cNvPr id="14" name="Text Box 11"/>
          <p:cNvSpPr txBox="1">
            <a:spLocks noChangeAspect="1" noChangeArrowheads="1"/>
          </p:cNvSpPr>
          <p:nvPr/>
        </p:nvSpPr>
        <p:spPr bwMode="auto">
          <a:xfrm>
            <a:off x="3869531" y="3798297"/>
            <a:ext cx="1108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 dirty="0" smtClean="0">
                <a:solidFill>
                  <a:srgbClr val="000000"/>
                </a:solidFill>
              </a:rPr>
              <a:t>Business</a:t>
            </a:r>
            <a:endParaRPr lang="cs-CZ" altLang="cs-CZ" sz="1000" b="1" dirty="0">
              <a:solidFill>
                <a:srgbClr val="000000"/>
              </a:solidFill>
            </a:endParaRPr>
          </a:p>
        </p:txBody>
      </p:sp>
      <p:sp>
        <p:nvSpPr>
          <p:cNvPr id="15" name="Text Box 12"/>
          <p:cNvSpPr txBox="1">
            <a:spLocks noChangeAspect="1" noChangeArrowheads="1"/>
          </p:cNvSpPr>
          <p:nvPr/>
        </p:nvSpPr>
        <p:spPr bwMode="auto">
          <a:xfrm>
            <a:off x="2623343" y="3168060"/>
            <a:ext cx="911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 dirty="0" err="1" smtClean="0">
                <a:solidFill>
                  <a:srgbClr val="000000"/>
                </a:solidFill>
              </a:rPr>
              <a:t>Creditors</a:t>
            </a:r>
            <a:endParaRPr lang="cs-CZ" altLang="cs-CZ" sz="1000" b="1" dirty="0">
              <a:solidFill>
                <a:srgbClr val="000000"/>
              </a:solidFill>
            </a:endParaRPr>
          </a:p>
        </p:txBody>
      </p:sp>
      <p:sp>
        <p:nvSpPr>
          <p:cNvPr id="16" name="Text Box 13"/>
          <p:cNvSpPr txBox="1">
            <a:spLocks noChangeAspect="1" noChangeArrowheads="1"/>
          </p:cNvSpPr>
          <p:nvPr/>
        </p:nvSpPr>
        <p:spPr bwMode="auto">
          <a:xfrm>
            <a:off x="2528093" y="4506322"/>
            <a:ext cx="1101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 dirty="0" err="1" smtClean="0">
                <a:solidFill>
                  <a:srgbClr val="000000"/>
                </a:solidFill>
              </a:rPr>
              <a:t>Suppliers</a:t>
            </a:r>
            <a:endParaRPr lang="cs-CZ" altLang="cs-CZ" sz="1000" b="1" dirty="0">
              <a:solidFill>
                <a:srgbClr val="000000"/>
              </a:solidFill>
            </a:endParaRPr>
          </a:p>
        </p:txBody>
      </p:sp>
      <p:sp>
        <p:nvSpPr>
          <p:cNvPr id="17" name="Text Box 14"/>
          <p:cNvSpPr txBox="1">
            <a:spLocks noChangeAspect="1" noChangeArrowheads="1"/>
          </p:cNvSpPr>
          <p:nvPr/>
        </p:nvSpPr>
        <p:spPr bwMode="auto">
          <a:xfrm>
            <a:off x="5114131" y="4506322"/>
            <a:ext cx="10985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 dirty="0" err="1" smtClean="0">
                <a:solidFill>
                  <a:srgbClr val="000000"/>
                </a:solidFill>
              </a:rPr>
              <a:t>Customers</a:t>
            </a:r>
            <a:endParaRPr lang="cs-CZ" altLang="cs-CZ" sz="1000" b="1" dirty="0">
              <a:solidFill>
                <a:srgbClr val="000000"/>
              </a:solidFill>
            </a:endParaRPr>
          </a:p>
        </p:txBody>
      </p:sp>
      <p:sp>
        <p:nvSpPr>
          <p:cNvPr id="18" name="Text Box 15"/>
          <p:cNvSpPr txBox="1">
            <a:spLocks noChangeAspect="1" noChangeArrowheads="1"/>
          </p:cNvSpPr>
          <p:nvPr/>
        </p:nvSpPr>
        <p:spPr bwMode="auto">
          <a:xfrm>
            <a:off x="3974306" y="5239747"/>
            <a:ext cx="904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000" b="1" dirty="0" err="1" smtClean="0">
                <a:solidFill>
                  <a:srgbClr val="000000"/>
                </a:solidFill>
              </a:rPr>
              <a:t>State</a:t>
            </a:r>
            <a:endParaRPr lang="cs-CZ" altLang="cs-CZ" sz="1000" b="1" dirty="0">
              <a:solidFill>
                <a:srgbClr val="000000"/>
              </a:solidFill>
            </a:endParaRPr>
          </a:p>
        </p:txBody>
      </p:sp>
      <p:sp>
        <p:nvSpPr>
          <p:cNvPr id="19" name="Line 16"/>
          <p:cNvSpPr>
            <a:spLocks noChangeAspect="1" noChangeShapeType="1"/>
          </p:cNvSpPr>
          <p:nvPr/>
        </p:nvSpPr>
        <p:spPr bwMode="auto">
          <a:xfrm>
            <a:off x="4409281" y="2925172"/>
            <a:ext cx="9525" cy="5286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Line 17"/>
          <p:cNvSpPr>
            <a:spLocks noChangeAspect="1" noChangeShapeType="1"/>
          </p:cNvSpPr>
          <p:nvPr/>
        </p:nvSpPr>
        <p:spPr bwMode="auto">
          <a:xfrm flipH="1">
            <a:off x="4820443" y="3472860"/>
            <a:ext cx="438150" cy="244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Line 18"/>
          <p:cNvSpPr>
            <a:spLocks noChangeAspect="1" noChangeShapeType="1"/>
          </p:cNvSpPr>
          <p:nvPr/>
        </p:nvSpPr>
        <p:spPr bwMode="auto">
          <a:xfrm>
            <a:off x="4412456" y="4365035"/>
            <a:ext cx="63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Line 19"/>
          <p:cNvSpPr>
            <a:spLocks noChangeAspect="1" noChangeShapeType="1"/>
          </p:cNvSpPr>
          <p:nvPr/>
        </p:nvSpPr>
        <p:spPr bwMode="auto">
          <a:xfrm>
            <a:off x="3453606" y="3472860"/>
            <a:ext cx="592137" cy="244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3" name="Line 20"/>
          <p:cNvSpPr>
            <a:spLocks noChangeAspect="1" noChangeShapeType="1"/>
          </p:cNvSpPr>
          <p:nvPr/>
        </p:nvSpPr>
        <p:spPr bwMode="auto">
          <a:xfrm flipH="1">
            <a:off x="3513931" y="4153897"/>
            <a:ext cx="531812" cy="3476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Line 21"/>
          <p:cNvSpPr>
            <a:spLocks noChangeAspect="1" noChangeShapeType="1"/>
          </p:cNvSpPr>
          <p:nvPr/>
        </p:nvSpPr>
        <p:spPr bwMode="auto">
          <a:xfrm>
            <a:off x="4820443" y="4153897"/>
            <a:ext cx="438150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86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Differences</a:t>
            </a:r>
            <a:r>
              <a:rPr lang="cs-CZ" b="1" dirty="0" smtClean="0"/>
              <a:t> </a:t>
            </a:r>
            <a:r>
              <a:rPr lang="cs-CZ" b="1" dirty="0" err="1" smtClean="0"/>
              <a:t>according</a:t>
            </a:r>
            <a:r>
              <a:rPr lang="cs-CZ" b="1" dirty="0" smtClean="0"/>
              <a:t> to </a:t>
            </a:r>
            <a:r>
              <a:rPr lang="cs-CZ" b="1" dirty="0" err="1" smtClean="0"/>
              <a:t>the</a:t>
            </a:r>
            <a:r>
              <a:rPr lang="cs-CZ" b="1" dirty="0" smtClean="0"/>
              <a:t> type </a:t>
            </a:r>
            <a:r>
              <a:rPr lang="cs-CZ" b="1" dirty="0" err="1" smtClean="0"/>
              <a:t>of</a:t>
            </a:r>
            <a:r>
              <a:rPr lang="cs-CZ" b="1" dirty="0" smtClean="0"/>
              <a:t> business entity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Sole </a:t>
            </a:r>
            <a:r>
              <a:rPr lang="cs-CZ" sz="2400" dirty="0" err="1" smtClean="0"/>
              <a:t>proprietorship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Limited/</a:t>
            </a:r>
            <a:r>
              <a:rPr lang="cs-CZ" sz="2400" dirty="0" err="1" smtClean="0"/>
              <a:t>unlimited</a:t>
            </a:r>
            <a:r>
              <a:rPr lang="cs-CZ" sz="2400" dirty="0" smtClean="0"/>
              <a:t> </a:t>
            </a:r>
            <a:r>
              <a:rPr lang="cs-CZ" sz="2400" dirty="0" err="1" smtClean="0"/>
              <a:t>liability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Partnerships</a:t>
            </a:r>
            <a:r>
              <a:rPr lang="cs-CZ" sz="2400" dirty="0" smtClean="0"/>
              <a:t>/</a:t>
            </a:r>
            <a:r>
              <a:rPr lang="cs-CZ" sz="2400" dirty="0" err="1" smtClean="0"/>
              <a:t>companies</a:t>
            </a:r>
            <a:r>
              <a:rPr lang="cs-CZ" sz="2400" dirty="0" smtClean="0"/>
              <a:t>/</a:t>
            </a:r>
            <a:r>
              <a:rPr lang="cs-CZ" sz="2400" dirty="0" err="1" smtClean="0"/>
              <a:t>corporations</a:t>
            </a:r>
            <a:endParaRPr lang="en-US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4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60722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Different</a:t>
            </a:r>
            <a:r>
              <a:rPr lang="cs-CZ" b="1" dirty="0" smtClean="0"/>
              <a:t> </a:t>
            </a:r>
            <a:r>
              <a:rPr lang="cs-CZ" b="1" dirty="0" err="1" smtClean="0"/>
              <a:t>expectations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owners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The motivation to do business is not always the same.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While for some the main incentive </a:t>
            </a:r>
            <a:r>
              <a:rPr lang="cs-CZ" sz="2400" dirty="0" err="1" smtClean="0"/>
              <a:t>can</a:t>
            </a:r>
            <a:r>
              <a:rPr lang="cs-CZ" sz="2400" dirty="0" smtClean="0"/>
              <a:t> </a:t>
            </a:r>
            <a:r>
              <a:rPr lang="en-US" sz="2400" dirty="0" smtClean="0"/>
              <a:t>be the profit, others prefer stability, some want to carry on </a:t>
            </a:r>
            <a:r>
              <a:rPr lang="cs-CZ" sz="2400" dirty="0" smtClean="0"/>
              <a:t>a </a:t>
            </a:r>
            <a:r>
              <a:rPr lang="en-US" sz="2400" dirty="0" smtClean="0"/>
              <a:t>family tradition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some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can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a </a:t>
            </a:r>
            <a:r>
              <a:rPr lang="cs-CZ" sz="2400" dirty="0" err="1" smtClean="0"/>
              <a:t>form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self-realization</a:t>
            </a:r>
            <a:r>
              <a:rPr lang="cs-CZ" sz="2400" dirty="0" smtClean="0"/>
              <a:t>.</a:t>
            </a:r>
            <a:endParaRPr lang="en-US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75811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Differences</a:t>
            </a:r>
            <a:r>
              <a:rPr lang="cs-CZ" b="1" dirty="0" smtClean="0"/>
              <a:t> in use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power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Depends</a:t>
            </a:r>
            <a:r>
              <a:rPr lang="cs-CZ" dirty="0" smtClean="0"/>
              <a:t> on:</a:t>
            </a:r>
          </a:p>
          <a:p>
            <a:r>
              <a:rPr lang="cs-CZ" dirty="0" err="1" smtClean="0"/>
              <a:t>Participation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owners</a:t>
            </a:r>
            <a:r>
              <a:rPr lang="cs-CZ" dirty="0" smtClean="0"/>
              <a:t> on </a:t>
            </a:r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endParaRPr lang="cs-CZ" dirty="0" smtClean="0"/>
          </a:p>
          <a:p>
            <a:r>
              <a:rPr lang="cs-CZ" dirty="0" err="1" smtClean="0"/>
              <a:t>Structure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players</a:t>
            </a:r>
            <a:endParaRPr lang="cs-CZ" dirty="0" smtClean="0"/>
          </a:p>
          <a:p>
            <a:r>
              <a:rPr lang="cs-CZ" dirty="0" err="1" smtClean="0"/>
              <a:t>Ownership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6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32114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Participation of owners on managing the company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2" y="2204864"/>
            <a:ext cx="7920359" cy="3926061"/>
          </a:xfrm>
        </p:spPr>
        <p:txBody>
          <a:bodyPr/>
          <a:lstStyle/>
          <a:p>
            <a:r>
              <a:rPr lang="en-US" sz="2400" dirty="0" smtClean="0"/>
              <a:t>Fully involved in sole proprietorship businesses</a:t>
            </a:r>
          </a:p>
          <a:p>
            <a:r>
              <a:rPr lang="cs-CZ" sz="2400" dirty="0" err="1" smtClean="0"/>
              <a:t>Fully</a:t>
            </a:r>
            <a:r>
              <a:rPr lang="cs-CZ" sz="2400" dirty="0" smtClean="0"/>
              <a:t> </a:t>
            </a:r>
            <a:r>
              <a:rPr lang="cs-CZ" sz="2400" dirty="0" err="1" smtClean="0"/>
              <a:t>involved</a:t>
            </a:r>
            <a:r>
              <a:rPr lang="cs-CZ" sz="2400" dirty="0" smtClean="0"/>
              <a:t> in </a:t>
            </a:r>
            <a:r>
              <a:rPr lang="cs-CZ" sz="2400" dirty="0" err="1" smtClean="0"/>
              <a:t>companies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unlimited</a:t>
            </a:r>
            <a:r>
              <a:rPr lang="cs-CZ" sz="2400" dirty="0" smtClean="0"/>
              <a:t> </a:t>
            </a:r>
            <a:r>
              <a:rPr lang="cs-CZ" sz="2400" dirty="0" err="1" smtClean="0"/>
              <a:t>liability</a:t>
            </a:r>
            <a:r>
              <a:rPr lang="cs-CZ" sz="2400" dirty="0" smtClean="0"/>
              <a:t>, but not </a:t>
            </a:r>
            <a:r>
              <a:rPr lang="cs-CZ" sz="2400" dirty="0" err="1" smtClean="0"/>
              <a:t>necesserily</a:t>
            </a:r>
            <a:r>
              <a:rPr lang="cs-CZ" sz="2400" dirty="0" smtClean="0"/>
              <a:t> </a:t>
            </a:r>
            <a:r>
              <a:rPr lang="cs-CZ" sz="2400" dirty="0" err="1" smtClean="0"/>
              <a:t>all</a:t>
            </a:r>
            <a:r>
              <a:rPr lang="cs-CZ" sz="2400" dirty="0" smtClean="0"/>
              <a:t> </a:t>
            </a:r>
            <a:r>
              <a:rPr lang="cs-CZ" sz="2400" dirty="0" err="1" smtClean="0"/>
              <a:t>owners</a:t>
            </a:r>
            <a:endParaRPr lang="cs-CZ" sz="2400" dirty="0" smtClean="0"/>
          </a:p>
          <a:p>
            <a:r>
              <a:rPr lang="cs-CZ" sz="2400" dirty="0" err="1" smtClean="0"/>
              <a:t>Markedly</a:t>
            </a:r>
            <a:r>
              <a:rPr lang="cs-CZ" sz="2400" dirty="0" smtClean="0"/>
              <a:t> </a:t>
            </a:r>
            <a:r>
              <a:rPr lang="cs-CZ" sz="2400" dirty="0" err="1" smtClean="0"/>
              <a:t>less</a:t>
            </a:r>
            <a:r>
              <a:rPr lang="cs-CZ" sz="2400" dirty="0" smtClean="0"/>
              <a:t> </a:t>
            </a:r>
            <a:r>
              <a:rPr lang="cs-CZ" sz="2400" dirty="0" err="1" smtClean="0"/>
              <a:t>involved</a:t>
            </a:r>
            <a:r>
              <a:rPr lang="cs-CZ" sz="2400" dirty="0" smtClean="0"/>
              <a:t> in limited </a:t>
            </a:r>
            <a:r>
              <a:rPr lang="cs-CZ" sz="2400" dirty="0" err="1" smtClean="0"/>
              <a:t>liability</a:t>
            </a:r>
            <a:r>
              <a:rPr lang="cs-CZ" sz="2400" dirty="0" smtClean="0"/>
              <a:t> </a:t>
            </a:r>
            <a:r>
              <a:rPr lang="cs-CZ" sz="2400" dirty="0" err="1" smtClean="0"/>
              <a:t>companies</a:t>
            </a:r>
            <a:endParaRPr lang="cs-CZ" sz="2400" dirty="0" smtClean="0"/>
          </a:p>
          <a:p>
            <a:r>
              <a:rPr lang="cs-CZ" sz="2400" dirty="0" err="1" smtClean="0"/>
              <a:t>Rarely</a:t>
            </a:r>
            <a:r>
              <a:rPr lang="cs-CZ" sz="2400" dirty="0" smtClean="0"/>
              <a:t> </a:t>
            </a:r>
            <a:r>
              <a:rPr lang="cs-CZ" sz="2400" dirty="0" err="1" smtClean="0"/>
              <a:t>involved</a:t>
            </a:r>
            <a:r>
              <a:rPr lang="cs-CZ" sz="2400" dirty="0" smtClean="0"/>
              <a:t> in </a:t>
            </a:r>
            <a:r>
              <a:rPr lang="cs-CZ" sz="2400" dirty="0" err="1" smtClean="0"/>
              <a:t>corporations</a:t>
            </a:r>
            <a:endParaRPr lang="cs-CZ" sz="2400" dirty="0" smtClean="0"/>
          </a:p>
          <a:p>
            <a:pPr lvl="1"/>
            <a:r>
              <a:rPr lang="cs-CZ" sz="2000" dirty="0" err="1" smtClean="0"/>
              <a:t>Sometimes</a:t>
            </a:r>
            <a:r>
              <a:rPr lang="cs-CZ" sz="2000" dirty="0" smtClean="0"/>
              <a:t> </a:t>
            </a:r>
            <a:r>
              <a:rPr lang="cs-CZ" sz="2000" dirty="0" err="1" smtClean="0"/>
              <a:t>we</a:t>
            </a:r>
            <a:r>
              <a:rPr lang="cs-CZ" sz="2000" dirty="0" smtClean="0"/>
              <a:t> talk </a:t>
            </a:r>
            <a:r>
              <a:rPr lang="cs-CZ" sz="2000" dirty="0" err="1" smtClean="0"/>
              <a:t>about</a:t>
            </a:r>
            <a:r>
              <a:rPr lang="cs-CZ" sz="2000" dirty="0" smtClean="0"/>
              <a:t> </a:t>
            </a:r>
            <a:r>
              <a:rPr lang="cs-CZ" sz="2000" dirty="0" err="1" smtClean="0"/>
              <a:t>managerial</a:t>
            </a:r>
            <a:r>
              <a:rPr lang="cs-CZ" sz="2000" dirty="0" smtClean="0"/>
              <a:t> </a:t>
            </a:r>
            <a:r>
              <a:rPr lang="cs-CZ" sz="2000" dirty="0" err="1" smtClean="0"/>
              <a:t>ownership</a:t>
            </a:r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25133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Structure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key</a:t>
            </a:r>
            <a:r>
              <a:rPr lang="cs-CZ" b="1" dirty="0" smtClean="0"/>
              <a:t> </a:t>
            </a:r>
            <a:r>
              <a:rPr lang="cs-CZ" b="1" dirty="0" err="1" smtClean="0"/>
              <a:t>players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Owners</a:t>
            </a:r>
            <a:r>
              <a:rPr lang="cs-CZ" sz="2400" dirty="0" smtClean="0"/>
              <a:t> are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statutory</a:t>
            </a:r>
            <a:r>
              <a:rPr lang="cs-CZ" sz="2400" dirty="0" smtClean="0"/>
              <a:t> and </a:t>
            </a:r>
            <a:r>
              <a:rPr lang="cs-CZ" sz="2400" dirty="0" err="1" smtClean="0"/>
              <a:t>managing</a:t>
            </a:r>
            <a:r>
              <a:rPr lang="cs-CZ" sz="2400" dirty="0" smtClean="0"/>
              <a:t> body in sole </a:t>
            </a:r>
            <a:r>
              <a:rPr lang="cs-CZ" sz="2400" dirty="0" err="1" smtClean="0"/>
              <a:t>proprietorships</a:t>
            </a:r>
            <a:r>
              <a:rPr lang="cs-CZ" sz="2400" dirty="0" smtClean="0"/>
              <a:t> and </a:t>
            </a:r>
            <a:r>
              <a:rPr lang="cs-CZ" sz="2400" dirty="0" err="1" smtClean="0"/>
              <a:t>often</a:t>
            </a:r>
            <a:r>
              <a:rPr lang="cs-CZ" sz="2400" dirty="0" smtClean="0"/>
              <a:t> in </a:t>
            </a:r>
            <a:r>
              <a:rPr lang="cs-CZ" sz="2400" dirty="0" err="1" smtClean="0"/>
              <a:t>unlimited</a:t>
            </a:r>
            <a:r>
              <a:rPr lang="cs-CZ" sz="2400" dirty="0" smtClean="0"/>
              <a:t> </a:t>
            </a:r>
            <a:r>
              <a:rPr lang="cs-CZ" sz="2400" dirty="0" err="1" smtClean="0"/>
              <a:t>liability</a:t>
            </a:r>
            <a:r>
              <a:rPr lang="cs-CZ" sz="2400" dirty="0" smtClean="0"/>
              <a:t> </a:t>
            </a:r>
            <a:r>
              <a:rPr lang="cs-CZ" sz="2400" dirty="0" err="1" smtClean="0"/>
              <a:t>companies</a:t>
            </a:r>
            <a:endParaRPr lang="cs-CZ" sz="2400" dirty="0" smtClean="0"/>
          </a:p>
          <a:p>
            <a:pPr lvl="1"/>
            <a:r>
              <a:rPr lang="cs-CZ" sz="2000" dirty="0" err="1" smtClean="0"/>
              <a:t>Partnership</a:t>
            </a:r>
            <a:r>
              <a:rPr lang="cs-CZ" sz="2000" dirty="0" smtClean="0"/>
              <a:t> </a:t>
            </a:r>
            <a:r>
              <a:rPr lang="cs-CZ" sz="2000" dirty="0" err="1" smtClean="0"/>
              <a:t>agreement</a:t>
            </a:r>
            <a:r>
              <a:rPr lang="cs-CZ" sz="2000" dirty="0" smtClean="0"/>
              <a:t> (and </a:t>
            </a:r>
            <a:r>
              <a:rPr lang="cs-CZ" sz="2000" dirty="0" err="1" smtClean="0"/>
              <a:t>law</a:t>
            </a:r>
            <a:r>
              <a:rPr lang="cs-CZ" sz="2000" dirty="0" smtClean="0"/>
              <a:t>)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determine</a:t>
            </a:r>
            <a:r>
              <a:rPr lang="cs-CZ" sz="2000" dirty="0" smtClean="0"/>
              <a:t> </a:t>
            </a:r>
            <a:r>
              <a:rPr lang="cs-CZ" sz="2000" dirty="0" err="1" smtClean="0"/>
              <a:t>differently</a:t>
            </a:r>
            <a:endParaRPr lang="cs-CZ" sz="2000" dirty="0" smtClean="0"/>
          </a:p>
          <a:p>
            <a:pPr lvl="1"/>
            <a:endParaRPr lang="cs-CZ" sz="2000" dirty="0" smtClean="0"/>
          </a:p>
          <a:p>
            <a:r>
              <a:rPr lang="cs-CZ" sz="2400" dirty="0" err="1" smtClean="0"/>
              <a:t>Corporate</a:t>
            </a:r>
            <a:r>
              <a:rPr lang="cs-CZ" sz="2400" dirty="0" smtClean="0"/>
              <a:t> </a:t>
            </a:r>
            <a:r>
              <a:rPr lang="cs-CZ" sz="2400" dirty="0" err="1" smtClean="0"/>
              <a:t>governance</a:t>
            </a:r>
            <a:r>
              <a:rPr lang="cs-CZ" sz="2400" dirty="0" smtClean="0"/>
              <a:t> </a:t>
            </a:r>
            <a:r>
              <a:rPr lang="cs-CZ" sz="2400" dirty="0" err="1" smtClean="0"/>
              <a:t>laws</a:t>
            </a:r>
            <a:r>
              <a:rPr lang="cs-CZ" sz="2400" dirty="0" smtClean="0"/>
              <a:t> </a:t>
            </a:r>
            <a:r>
              <a:rPr lang="cs-CZ" sz="2400" dirty="0" err="1" smtClean="0"/>
              <a:t>define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distribution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rights</a:t>
            </a:r>
            <a:r>
              <a:rPr lang="cs-CZ" sz="2400" dirty="0" smtClean="0"/>
              <a:t> and </a:t>
            </a:r>
            <a:r>
              <a:rPr lang="cs-CZ" sz="2400" dirty="0" err="1" smtClean="0"/>
              <a:t>responsibilities</a:t>
            </a:r>
            <a:r>
              <a:rPr lang="cs-CZ" sz="2400" dirty="0" smtClean="0"/>
              <a:t> </a:t>
            </a:r>
            <a:r>
              <a:rPr lang="cs-CZ" sz="2400" dirty="0" err="1" smtClean="0"/>
              <a:t>among</a:t>
            </a:r>
            <a:r>
              <a:rPr lang="cs-CZ" sz="2400" dirty="0" smtClean="0"/>
              <a:t> </a:t>
            </a:r>
            <a:r>
              <a:rPr lang="cs-CZ" sz="2400" dirty="0" err="1" smtClean="0"/>
              <a:t>participants</a:t>
            </a:r>
            <a:r>
              <a:rPr lang="cs-CZ" sz="2400" dirty="0" smtClean="0"/>
              <a:t> in </a:t>
            </a:r>
            <a:r>
              <a:rPr lang="cs-CZ" sz="2400" dirty="0" err="1" smtClean="0"/>
              <a:t>corporations</a:t>
            </a:r>
            <a:endParaRPr lang="cs-CZ" sz="2400" dirty="0" smtClean="0"/>
          </a:p>
          <a:p>
            <a:pPr lvl="1"/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ownership</a:t>
            </a:r>
            <a:r>
              <a:rPr lang="cs-CZ" sz="2000" dirty="0" smtClean="0"/>
              <a:t> and management are </a:t>
            </a:r>
            <a:r>
              <a:rPr lang="cs-CZ" sz="2000" dirty="0" err="1" smtClean="0"/>
              <a:t>definitely</a:t>
            </a:r>
            <a:r>
              <a:rPr lang="cs-CZ" sz="2000" dirty="0" smtClean="0"/>
              <a:t> </a:t>
            </a:r>
            <a:r>
              <a:rPr lang="cs-CZ" sz="2000" dirty="0" err="1" smtClean="0"/>
              <a:t>separated</a:t>
            </a:r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90691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Ownership</a:t>
            </a:r>
            <a:r>
              <a:rPr lang="cs-CZ" b="1" dirty="0" smtClean="0"/>
              <a:t> </a:t>
            </a:r>
            <a:r>
              <a:rPr lang="cs-CZ" b="1" dirty="0" err="1" smtClean="0"/>
              <a:t>structure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 smtClean="0"/>
              <a:t>Important</a:t>
            </a:r>
            <a:r>
              <a:rPr lang="cs-CZ" sz="2400" dirty="0" smtClean="0"/>
              <a:t> </a:t>
            </a:r>
            <a:r>
              <a:rPr lang="cs-CZ" sz="2400" dirty="0" err="1" smtClean="0"/>
              <a:t>features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ownership</a:t>
            </a:r>
            <a:r>
              <a:rPr lang="cs-CZ" sz="2400" dirty="0" smtClean="0"/>
              <a:t> </a:t>
            </a:r>
            <a:r>
              <a:rPr lang="cs-CZ" sz="2400" dirty="0" err="1" smtClean="0"/>
              <a:t>structure</a:t>
            </a:r>
            <a:r>
              <a:rPr lang="cs-CZ" sz="2400" dirty="0" smtClean="0"/>
              <a:t> are</a:t>
            </a:r>
          </a:p>
          <a:p>
            <a:r>
              <a:rPr lang="cs-CZ" sz="2400" dirty="0" err="1" smtClean="0"/>
              <a:t>Ownership</a:t>
            </a:r>
            <a:r>
              <a:rPr lang="cs-CZ" sz="2400" dirty="0" smtClean="0"/>
              <a:t> </a:t>
            </a:r>
            <a:r>
              <a:rPr lang="cs-CZ" sz="2400" dirty="0" err="1" smtClean="0"/>
              <a:t>concentration</a:t>
            </a:r>
            <a:endParaRPr lang="cs-CZ" sz="2400" dirty="0" smtClean="0"/>
          </a:p>
          <a:p>
            <a:r>
              <a:rPr lang="cs-CZ" sz="2400" dirty="0" smtClean="0"/>
              <a:t>Type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owner</a:t>
            </a:r>
            <a:endParaRPr lang="cs-CZ" sz="2400" dirty="0" smtClean="0"/>
          </a:p>
          <a:p>
            <a:pPr lvl="1"/>
            <a:r>
              <a:rPr lang="cs-CZ" sz="2400" dirty="0" smtClean="0"/>
              <a:t>Natural person</a:t>
            </a:r>
          </a:p>
          <a:p>
            <a:pPr lvl="1"/>
            <a:r>
              <a:rPr lang="cs-CZ" sz="2400" dirty="0" err="1" smtClean="0"/>
              <a:t>Institutional</a:t>
            </a:r>
            <a:r>
              <a:rPr lang="cs-CZ" sz="2400" dirty="0" smtClean="0"/>
              <a:t>: </a:t>
            </a:r>
            <a:r>
              <a:rPr lang="cs-CZ" sz="2400" dirty="0" err="1" smtClean="0"/>
              <a:t>investment</a:t>
            </a:r>
            <a:r>
              <a:rPr lang="cs-CZ" sz="2400" dirty="0" smtClean="0"/>
              <a:t> </a:t>
            </a:r>
            <a:r>
              <a:rPr lang="cs-CZ" sz="2400" dirty="0" err="1" smtClean="0"/>
              <a:t>funds</a:t>
            </a:r>
            <a:r>
              <a:rPr lang="cs-CZ" sz="2400" dirty="0" smtClean="0"/>
              <a:t>, </a:t>
            </a:r>
            <a:r>
              <a:rPr lang="cs-CZ" sz="2400" dirty="0" err="1" smtClean="0"/>
              <a:t>banks</a:t>
            </a:r>
            <a:r>
              <a:rPr lang="cs-CZ" sz="2400" dirty="0" smtClean="0"/>
              <a:t>, </a:t>
            </a:r>
            <a:r>
              <a:rPr lang="cs-CZ" sz="2400" dirty="0" err="1" smtClean="0"/>
              <a:t>state</a:t>
            </a:r>
            <a:r>
              <a:rPr lang="cs-CZ" sz="2400" dirty="0" smtClean="0"/>
              <a:t>, </a:t>
            </a:r>
            <a:r>
              <a:rPr lang="cs-CZ" sz="2400" dirty="0" err="1" smtClean="0"/>
              <a:t>municipalities</a:t>
            </a:r>
            <a:r>
              <a:rPr lang="cs-CZ" sz="2400" dirty="0" smtClean="0"/>
              <a:t>, </a:t>
            </a: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companies</a:t>
            </a:r>
            <a:endParaRPr lang="cs-CZ" sz="2400" dirty="0" smtClean="0"/>
          </a:p>
          <a:p>
            <a:pPr lvl="1"/>
            <a:r>
              <a:rPr lang="cs-CZ" sz="2400" dirty="0" err="1" smtClean="0"/>
              <a:t>Domestic</a:t>
            </a:r>
            <a:r>
              <a:rPr lang="cs-CZ" sz="2400" dirty="0" smtClean="0"/>
              <a:t>, </a:t>
            </a:r>
            <a:r>
              <a:rPr lang="cs-CZ" sz="2400" dirty="0" err="1" smtClean="0"/>
              <a:t>foreign</a:t>
            </a:r>
            <a:r>
              <a:rPr lang="cs-CZ" sz="2400" dirty="0" smtClean="0"/>
              <a:t> </a:t>
            </a:r>
            <a:endParaRPr lang="en-US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C2680-95EF-4EC2-8DAD-FE4CEEF514E5}" type="slidenum">
              <a:rPr lang="cs-CZ" altLang="en-US" smtClean="0"/>
              <a:pPr/>
              <a:t>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32183126"/>
      </p:ext>
    </p:extLst>
  </p:cSld>
  <p:clrMapOvr>
    <a:masterClrMapping/>
  </p:clrMapOvr>
</p:sld>
</file>

<file path=ppt/theme/theme1.xml><?xml version="1.0" encoding="utf-8"?>
<a:theme xmlns:a="http://schemas.openxmlformats.org/drawingml/2006/main" name="ŠEDÁ základní">
  <a:themeElements>
    <a:clrScheme name="ŠED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ŠED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ŠED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základní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ŠEDÁ TITL">
  <a:themeElements>
    <a:clrScheme name="ŠED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ŠED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ŠED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3377</TotalTime>
  <Words>864</Words>
  <Application>Microsoft Office PowerPoint</Application>
  <PresentationFormat>Předvádění na obrazovce (4:3)</PresentationFormat>
  <Paragraphs>198</Paragraphs>
  <Slides>24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ŠEDÁ základní</vt:lpstr>
      <vt:lpstr>BÉŽOVÁ základní</vt:lpstr>
      <vt:lpstr>ŠEDÁ TITL</vt:lpstr>
      <vt:lpstr>BÉŽOVÁ TITL</vt:lpstr>
      <vt:lpstr>   Corporate Governance   </vt:lpstr>
      <vt:lpstr>Content</vt:lpstr>
      <vt:lpstr>Owners` status</vt:lpstr>
      <vt:lpstr>Differences according to the type of business entity</vt:lpstr>
      <vt:lpstr>Different expectations of owners</vt:lpstr>
      <vt:lpstr>Differences in use of the power</vt:lpstr>
      <vt:lpstr>Participation of owners on managing the company</vt:lpstr>
      <vt:lpstr>Structure of the key players</vt:lpstr>
      <vt:lpstr>Ownership structure</vt:lpstr>
      <vt:lpstr>Corporate Governance models</vt:lpstr>
      <vt:lpstr>Anglo-american model</vt:lpstr>
      <vt:lpstr>Ownership pattern</vt:lpstr>
      <vt:lpstr>Trends and issues</vt:lpstr>
      <vt:lpstr>Interactions among key players</vt:lpstr>
      <vt:lpstr>Continental model</vt:lpstr>
      <vt:lpstr>Ownership pattern</vt:lpstr>
      <vt:lpstr>Trends and issues</vt:lpstr>
      <vt:lpstr>Interactions among key players</vt:lpstr>
      <vt:lpstr>Japanese model</vt:lpstr>
      <vt:lpstr>Ownership pattern</vt:lpstr>
      <vt:lpstr>Trends and issues</vt:lpstr>
      <vt:lpstr>Interactions among key players</vt:lpstr>
      <vt:lpstr>Thank you for your attention</vt:lpstr>
      <vt:lpstr>Sources</vt:lpstr>
    </vt:vector>
  </TitlesOfParts>
  <Company>ESF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EXACTDESIGN;Pavel Jílek</dc:creator>
  <cp:lastModifiedBy>Ondřej Částek</cp:lastModifiedBy>
  <cp:revision>122</cp:revision>
  <cp:lastPrinted>2015-10-13T08:41:11Z</cp:lastPrinted>
  <dcterms:created xsi:type="dcterms:W3CDTF">2005-05-06T16:40:20Z</dcterms:created>
  <dcterms:modified xsi:type="dcterms:W3CDTF">2015-11-08T20:06:53Z</dcterms:modified>
</cp:coreProperties>
</file>