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3" r:id="rId3"/>
    <p:sldId id="264" r:id="rId4"/>
    <p:sldId id="277" r:id="rId5"/>
    <p:sldId id="278" r:id="rId6"/>
    <p:sldId id="279" r:id="rId7"/>
    <p:sldId id="257" r:id="rId8"/>
    <p:sldId id="258" r:id="rId9"/>
    <p:sldId id="259" r:id="rId10"/>
    <p:sldId id="260" r:id="rId11"/>
    <p:sldId id="265" r:id="rId12"/>
    <p:sldId id="261" r:id="rId13"/>
    <p:sldId id="262" r:id="rId14"/>
    <p:sldId id="267" r:id="rId15"/>
    <p:sldId id="272" r:id="rId16"/>
    <p:sldId id="273" r:id="rId17"/>
    <p:sldId id="274" r:id="rId18"/>
    <p:sldId id="275" r:id="rId19"/>
    <p:sldId id="276" r:id="rId20"/>
    <p:sldId id="268" r:id="rId21"/>
    <p:sldId id="269" r:id="rId22"/>
    <p:sldId id="270" r:id="rId23"/>
    <p:sldId id="271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87" autoAdjust="0"/>
    <p:restoredTop sz="94660"/>
  </p:normalViewPr>
  <p:slideViewPr>
    <p:cSldViewPr>
      <p:cViewPr varScale="1">
        <p:scale>
          <a:sx n="111" d="100"/>
          <a:sy n="111" d="100"/>
        </p:scale>
        <p:origin x="-229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2D1D03-928F-4BAE-B574-0781BEED033D}" type="datetimeFigureOut">
              <a:rPr lang="cs-CZ" smtClean="0"/>
              <a:t>2.11.2018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F6625-9C44-48B0-AA2F-D22B518C6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6625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F6625-9C44-48B0-AA2F-D22B518C6DCE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611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B)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F6625-9C44-48B0-AA2F-D22B518C6DCE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0290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C)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F6625-9C44-48B0-AA2F-D22B518C6DCE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771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E)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F6625-9C44-48B0-AA2F-D22B518C6DCE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9171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E)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F6625-9C44-48B0-AA2F-D22B518C6DCE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6497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2.11.2018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6456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2.11.2018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5385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2.11.2018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8899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2.11.2018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8208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2.11.2018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5825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2.11.2018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4427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2.11.2018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2724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2.11.2018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1272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2.11.2018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375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2.11.2018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7645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2.11.2018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7263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A4BD5-DC10-4841-B37C-5B427DCB3E85}" type="datetimeFigureOut">
              <a:rPr lang="cs-CZ" smtClean="0"/>
              <a:t>2.11.2018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0797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/>
              <a:t>Balanced</a:t>
            </a:r>
            <a:r>
              <a:rPr lang="cs-CZ" dirty="0" smtClean="0"/>
              <a:t> </a:t>
            </a:r>
            <a:r>
              <a:rPr lang="cs-CZ" dirty="0" err="1" smtClean="0"/>
              <a:t>Scorecard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000" dirty="0" err="1" smtClean="0">
                <a:solidFill>
                  <a:srgbClr val="C00000"/>
                </a:solidFill>
              </a:rPr>
              <a:t>Ing.J.Skorkovský,CSc</a:t>
            </a:r>
            <a:r>
              <a:rPr lang="cs-CZ" sz="2000" dirty="0" smtClean="0">
                <a:solidFill>
                  <a:srgbClr val="C00000"/>
                </a:solidFill>
              </a:rPr>
              <a:t>. </a:t>
            </a:r>
          </a:p>
          <a:p>
            <a:r>
              <a:rPr lang="en-US" sz="1100" dirty="0" smtClean="0">
                <a:solidFill>
                  <a:srgbClr val="C00000"/>
                </a:solidFill>
              </a:rPr>
              <a:t>and various listed sources</a:t>
            </a:r>
          </a:p>
          <a:p>
            <a:r>
              <a:rPr lang="en-US" sz="2000" b="1" dirty="0" smtClean="0">
                <a:solidFill>
                  <a:srgbClr val="0070C0"/>
                </a:solidFill>
              </a:rPr>
              <a:t>Department of Corporate Economy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99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Balanced</a:t>
            </a:r>
            <a:r>
              <a:rPr lang="cs-CZ" dirty="0" smtClean="0"/>
              <a:t> </a:t>
            </a:r>
            <a:r>
              <a:rPr lang="cs-CZ" dirty="0" err="1" smtClean="0"/>
              <a:t>Scorcard</a:t>
            </a:r>
            <a:r>
              <a:rPr lang="cs-CZ" dirty="0" smtClean="0"/>
              <a:t> </a:t>
            </a:r>
            <a:r>
              <a:rPr lang="cs-CZ" dirty="0" err="1" smtClean="0"/>
              <a:t>worksheet</a:t>
            </a:r>
            <a:endParaRPr lang="cs-CZ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1556566"/>
            <a:ext cx="8001000" cy="4495800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402832" y="6484283"/>
            <a:ext cx="454002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Resource  </a:t>
            </a:r>
            <a:r>
              <a:rPr lang="en-US" sz="800" dirty="0" smtClean="0"/>
              <a:t>:</a:t>
            </a:r>
            <a:r>
              <a:rPr lang="cs-CZ" sz="800" dirty="0" smtClean="0"/>
              <a:t> </a:t>
            </a:r>
            <a:r>
              <a:rPr lang="en-US" sz="800" dirty="0" smtClean="0"/>
              <a:t>Operation Management, Quality and Competitiveness in Global  Environment, Russel &amp;Taylor</a:t>
            </a:r>
            <a:endParaRPr lang="en-US" sz="800" dirty="0"/>
          </a:p>
        </p:txBody>
      </p:sp>
      <p:sp>
        <p:nvSpPr>
          <p:cNvPr id="3" name="Obdélník 2"/>
          <p:cNvSpPr/>
          <p:nvPr/>
        </p:nvSpPr>
        <p:spPr>
          <a:xfrm>
            <a:off x="1043608" y="4653136"/>
            <a:ext cx="864096" cy="13992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1928040" y="2708919"/>
            <a:ext cx="1131791" cy="21602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1953875" y="3508680"/>
            <a:ext cx="1080120" cy="21602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1916957" y="2415205"/>
            <a:ext cx="1080120" cy="21602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381447" y="6104996"/>
            <a:ext cx="87014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/>
              <a:t>Explanations  </a:t>
            </a:r>
            <a:r>
              <a:rPr lang="en-ZA" sz="900" b="1" dirty="0" smtClean="0"/>
              <a:t>:</a:t>
            </a:r>
            <a:r>
              <a:rPr lang="en-ZA" sz="900" dirty="0" smtClean="0"/>
              <a:t>  FTL-full truck load, LTL- less than truck load , SPC=statistical process control, EDI=electronic data interchange, Cycle time=time/unit=(e.g.7 min/1 customer request)</a:t>
            </a:r>
            <a:endParaRPr lang="en-ZA" sz="9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7740352" y="2298064"/>
            <a:ext cx="6783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>
                <a:solidFill>
                  <a:srgbClr val="FF0000"/>
                </a:solidFill>
              </a:rPr>
              <a:t> (</a:t>
            </a:r>
            <a:r>
              <a:rPr lang="cs-CZ" sz="900" dirty="0" smtClean="0">
                <a:solidFill>
                  <a:srgbClr val="FF0000"/>
                </a:solidFill>
              </a:rPr>
              <a:t>50+80)/2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844242" y="5352750"/>
            <a:ext cx="1447838" cy="1955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738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Some units</a:t>
            </a:r>
            <a:r>
              <a:rPr lang="cs-CZ" dirty="0" smtClean="0"/>
              <a:t> </a:t>
            </a:r>
            <a:r>
              <a:rPr lang="cs-CZ" sz="2000" dirty="0" smtClean="0">
                <a:solidFill>
                  <a:srgbClr val="FF0000"/>
                </a:solidFill>
              </a:rPr>
              <a:t>(</a:t>
            </a:r>
            <a:r>
              <a:rPr lang="cs-CZ" sz="2000" dirty="0" err="1" smtClean="0">
                <a:solidFill>
                  <a:srgbClr val="FF0000"/>
                </a:solidFill>
              </a:rPr>
              <a:t>home</a:t>
            </a:r>
            <a:r>
              <a:rPr lang="cs-CZ" sz="2000" dirty="0" smtClean="0">
                <a:solidFill>
                  <a:srgbClr val="FF0000"/>
                </a:solidFill>
              </a:rPr>
              <a:t> </a:t>
            </a:r>
            <a:r>
              <a:rPr lang="cs-CZ" sz="2000" dirty="0" smtClean="0">
                <a:solidFill>
                  <a:srgbClr val="FF0000"/>
                </a:solidFill>
              </a:rPr>
              <a:t>study- ONLY Czech </a:t>
            </a:r>
            <a:r>
              <a:rPr lang="cs-CZ" sz="2000" dirty="0" err="1" smtClean="0">
                <a:solidFill>
                  <a:srgbClr val="FF0000"/>
                </a:solidFill>
              </a:rPr>
              <a:t>cousres</a:t>
            </a:r>
            <a:r>
              <a:rPr lang="cs-CZ" sz="2000" dirty="0" smtClean="0">
                <a:solidFill>
                  <a:srgbClr val="FF0000"/>
                </a:solidFill>
              </a:rPr>
              <a:t>)</a:t>
            </a:r>
            <a:r>
              <a:rPr lang="en-ZA" sz="2000" dirty="0" smtClean="0">
                <a:solidFill>
                  <a:srgbClr val="FF0000"/>
                </a:solidFill>
              </a:rPr>
              <a:t> </a:t>
            </a:r>
            <a:endParaRPr lang="en-ZA" sz="20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b="1" dirty="0" smtClean="0"/>
              <a:t>Will be presented later in sections such as :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Little´s law (</a:t>
            </a:r>
            <a:r>
              <a:rPr lang="cs-CZ" sz="2400" dirty="0" smtClean="0">
                <a:solidFill>
                  <a:srgbClr val="0070C0"/>
                </a:solidFill>
              </a:rPr>
              <a:t>WIP=</a:t>
            </a:r>
            <a:r>
              <a:rPr lang="en-US" sz="2400" dirty="0" smtClean="0">
                <a:solidFill>
                  <a:srgbClr val="0070C0"/>
                </a:solidFill>
              </a:rPr>
              <a:t>Throughput</a:t>
            </a:r>
            <a:r>
              <a:rPr lang="cs-CZ" sz="2400" dirty="0" smtClean="0">
                <a:solidFill>
                  <a:srgbClr val="0070C0"/>
                </a:solidFill>
              </a:rPr>
              <a:t> *LT </a:t>
            </a:r>
            <a:endParaRPr lang="en-US" sz="2400" dirty="0" smtClean="0">
              <a:solidFill>
                <a:srgbClr val="0070C0"/>
              </a:solidFill>
            </a:endParaRP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Theory of Constraint…</a:t>
            </a:r>
            <a:r>
              <a:rPr lang="cs-CZ" sz="2800" b="1" dirty="0" smtClean="0"/>
              <a:t> </a:t>
            </a:r>
            <a:endParaRPr lang="en-US" sz="2400" dirty="0" smtClean="0"/>
          </a:p>
          <a:p>
            <a:r>
              <a:rPr lang="en-US" sz="2800" b="1" dirty="0" err="1" smtClean="0"/>
              <a:t>Takt</a:t>
            </a:r>
            <a:r>
              <a:rPr lang="en-US" sz="2800" b="1" dirty="0" smtClean="0"/>
              <a:t>  Time  (TT) – </a:t>
            </a:r>
            <a:r>
              <a:rPr lang="en-US" sz="2400" dirty="0" smtClean="0"/>
              <a:t>rhythm in which we have to produce in order to satisfy customer  demand (demand is 240 toaster ovens and we can produce these in 480 minutes -&gt;TT= 480/240=2</a:t>
            </a:r>
          </a:p>
          <a:p>
            <a:r>
              <a:rPr lang="en-US" sz="2800" b="1" dirty="0" smtClean="0"/>
              <a:t>Lead Time (LT) – </a:t>
            </a:r>
            <a:r>
              <a:rPr lang="en-US" sz="2400" dirty="0" smtClean="0"/>
              <a:t>Number of minutes, hours, or days that must be allowed for the completion of an operation or process, or must elapse before a desired action takes place –see next slide</a:t>
            </a:r>
          </a:p>
          <a:p>
            <a:pPr marL="0" indent="0">
              <a:buNone/>
            </a:pPr>
            <a:r>
              <a:rPr lang="cs-CZ" sz="2400" i="1" dirty="0" smtClean="0"/>
              <a:t> </a:t>
            </a:r>
            <a:endParaRPr lang="en-ZA" sz="2400" i="1" dirty="0"/>
          </a:p>
        </p:txBody>
      </p:sp>
    </p:spTree>
    <p:extLst>
      <p:ext uri="{BB962C8B-B14F-4D97-AF65-F5344CB8AC3E}">
        <p14:creationId xmlns:p14="http://schemas.microsoft.com/office/powerpoint/2010/main" val="185598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ERP </a:t>
            </a:r>
            <a:r>
              <a:rPr lang="cs-CZ" dirty="0" err="1" smtClean="0"/>
              <a:t>outputs</a:t>
            </a:r>
            <a:r>
              <a:rPr lang="cs-CZ" dirty="0" smtClean="0"/>
              <a:t> and BS 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55821"/>
            <a:ext cx="5400600" cy="2359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311531" y="1442416"/>
            <a:ext cx="1897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Report generated from 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ERP MS Dynamics NAV</a:t>
            </a:r>
            <a:endParaRPr lang="en-US" sz="1400" dirty="0">
              <a:solidFill>
                <a:srgbClr val="FF0000"/>
              </a:solidFill>
            </a:endParaRPr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-2124744" y="3861048"/>
            <a:ext cx="8210551" cy="2625725"/>
            <a:chOff x="384" y="2339"/>
            <a:chExt cx="5172" cy="1654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7" y="2339"/>
              <a:ext cx="2449" cy="16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384" y="3360"/>
              <a:ext cx="244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 algn="l">
                <a:buChar char="w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1pPr>
              <a:lvl2pPr marL="742950" indent="-285750" algn="l">
                <a:buSzPct val="55000"/>
                <a:buChar char="n"/>
                <a:defRPr sz="24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2pPr>
              <a:lvl3pPr marL="1085850" indent="-228600" algn="l">
                <a:buSzPct val="65000"/>
                <a:buChar char="l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3pPr>
              <a:lvl4pPr marL="1428750" indent="-228600" algn="l">
                <a:buSzPct val="85000"/>
                <a:buChar char="w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4pPr>
              <a:lvl5pPr marL="1771650" indent="-228600" algn="l">
                <a:buSzPct val="80000"/>
                <a:buChar char="§"/>
                <a:defRPr sz="1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5pPr>
              <a:lvl6pPr marL="222885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6pPr>
              <a:lvl7pPr marL="268605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7pPr>
              <a:lvl8pPr marL="314325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8pPr>
              <a:lvl9pPr marL="360045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9pPr>
            </a:lstStyle>
            <a:p>
              <a:pPr algn="ctr">
                <a:lnSpc>
                  <a:spcPct val="100000"/>
                </a:lnSpc>
                <a:buFont typeface="Wingdings" pitchFamily="2" charset="2"/>
                <a:buNone/>
              </a:pPr>
              <a:r>
                <a:rPr lang="cs-CZ" altLang="cs-CZ" sz="2400" dirty="0" smtClean="0"/>
                <a:t> </a:t>
              </a:r>
              <a:endParaRPr lang="en-US" altLang="cs-CZ" sz="2400" dirty="0"/>
            </a:p>
            <a:p>
              <a:pPr algn="ctr">
                <a:lnSpc>
                  <a:spcPct val="100000"/>
                </a:lnSpc>
              </a:pPr>
              <a:endParaRPr lang="en-US" altLang="cs-CZ" sz="2400" dirty="0"/>
            </a:p>
          </p:txBody>
        </p:sp>
      </p:grpSp>
      <p:sp>
        <p:nvSpPr>
          <p:cNvPr id="6" name="Obdélník 5"/>
          <p:cNvSpPr/>
          <p:nvPr/>
        </p:nvSpPr>
        <p:spPr>
          <a:xfrm>
            <a:off x="6897384" y="1919470"/>
            <a:ext cx="196169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cs-CZ" sz="16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Financial</a:t>
            </a:r>
            <a:r>
              <a:rPr lang="cs-CZ" sz="1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</a:t>
            </a:r>
            <a:r>
              <a:rPr lang="cs-CZ" sz="16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way</a:t>
            </a:r>
            <a:r>
              <a:rPr lang="cs-CZ" sz="1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</a:t>
            </a:r>
            <a:r>
              <a:rPr lang="cs-CZ" sz="16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of</a:t>
            </a:r>
            <a:r>
              <a:rPr lang="cs-CZ" sz="1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</a:p>
          <a:p>
            <a:pPr algn="ctr"/>
            <a:r>
              <a:rPr lang="cs-CZ" sz="1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reporting</a:t>
            </a:r>
            <a:endParaRPr lang="cs-CZ" sz="1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6774145" y="3933056"/>
            <a:ext cx="2208169" cy="50013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cs-CZ" sz="1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BS </a:t>
            </a:r>
            <a:r>
              <a:rPr lang="cs-CZ" sz="16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way</a:t>
            </a:r>
            <a:r>
              <a:rPr lang="cs-CZ" sz="1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cs-CZ" sz="16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of</a:t>
            </a:r>
            <a:r>
              <a:rPr lang="cs-CZ" sz="1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reporting </a:t>
            </a:r>
          </a:p>
          <a:p>
            <a:pPr algn="ctr"/>
            <a:r>
              <a:rPr lang="cs-CZ" sz="105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(Radar Chart)</a:t>
            </a:r>
            <a:endParaRPr lang="cs-CZ" sz="105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5148064" y="6093296"/>
            <a:ext cx="57606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6660232" y="4582328"/>
            <a:ext cx="2273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200" dirty="0" smtClean="0"/>
              <a:t>Based on KPI estimation in %  out</a:t>
            </a:r>
          </a:p>
          <a:p>
            <a:r>
              <a:rPr lang="en-ZA" sz="1200" dirty="0" smtClean="0"/>
              <a:t>analysed  company is excellent,</a:t>
            </a:r>
          </a:p>
          <a:p>
            <a:r>
              <a:rPr lang="en-ZA" sz="1200" dirty="0" smtClean="0"/>
              <a:t>but on the other hand,  </a:t>
            </a:r>
          </a:p>
          <a:p>
            <a:r>
              <a:rPr lang="en-ZA" sz="1200" dirty="0" smtClean="0"/>
              <a:t>collecting money,  credit limit</a:t>
            </a:r>
          </a:p>
          <a:p>
            <a:r>
              <a:rPr lang="en-ZA" sz="1200" dirty="0" smtClean="0"/>
              <a:t>and overdue management </a:t>
            </a:r>
          </a:p>
          <a:p>
            <a:r>
              <a:rPr lang="en-ZA" sz="1200" dirty="0" smtClean="0"/>
              <a:t>is falling behind</a:t>
            </a:r>
            <a:endParaRPr lang="en-ZA" sz="12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3347863" y="6489912"/>
            <a:ext cx="53238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Resource  </a:t>
            </a:r>
            <a:r>
              <a:rPr lang="en-US" sz="800" dirty="0" smtClean="0"/>
              <a:t>:</a:t>
            </a:r>
            <a:r>
              <a:rPr lang="cs-CZ" sz="800" dirty="0" smtClean="0"/>
              <a:t> </a:t>
            </a:r>
            <a:r>
              <a:rPr lang="en-US" sz="800" dirty="0" smtClean="0"/>
              <a:t>Operation Management, Quality and Competitiveness in Global  Environment, Russel &amp;Taylor</a:t>
            </a:r>
            <a:r>
              <a:rPr lang="cs-CZ" sz="800" dirty="0" smtClean="0"/>
              <a:t> (</a:t>
            </a:r>
            <a:r>
              <a:rPr lang="cs-CZ" sz="800" dirty="0" err="1" smtClean="0">
                <a:solidFill>
                  <a:srgbClr val="FF0000"/>
                </a:solidFill>
              </a:rPr>
              <a:t>only</a:t>
            </a:r>
            <a:r>
              <a:rPr lang="cs-CZ" sz="800" dirty="0" smtClean="0">
                <a:solidFill>
                  <a:srgbClr val="FF0000"/>
                </a:solidFill>
              </a:rPr>
              <a:t> radar chart</a:t>
            </a:r>
            <a:r>
              <a:rPr lang="cs-CZ" sz="800" dirty="0" smtClean="0"/>
              <a:t>)</a:t>
            </a:r>
            <a:endParaRPr lang="en-US" sz="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75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600" dirty="0" smtClean="0"/>
              <a:t>ERP forms related to customer aging report</a:t>
            </a:r>
            <a:endParaRPr lang="en-ZA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622935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5220072" y="2348880"/>
            <a:ext cx="122413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216" y="4077072"/>
            <a:ext cx="3733924" cy="2316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3373016" y="6418176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sz="800" b="1" dirty="0" smtClean="0"/>
          </a:p>
          <a:p>
            <a:endParaRPr lang="cs-CZ" sz="800" b="1" dirty="0">
              <a:solidFill>
                <a:srgbClr val="FF0000"/>
              </a:solidFill>
            </a:endParaRPr>
          </a:p>
          <a:p>
            <a:endParaRPr lang="cs-CZ" sz="800" b="1" dirty="0" smtClean="0">
              <a:solidFill>
                <a:srgbClr val="FF0000"/>
              </a:solidFill>
            </a:endParaRPr>
          </a:p>
          <a:p>
            <a:endParaRPr lang="cs-CZ" sz="800" b="1" dirty="0">
              <a:solidFill>
                <a:srgbClr val="FF0000"/>
              </a:solidFill>
            </a:endParaRPr>
          </a:p>
          <a:p>
            <a:endParaRPr lang="cs-CZ" sz="800" b="1" dirty="0" smtClean="0">
              <a:solidFill>
                <a:srgbClr val="FF0000"/>
              </a:solidFill>
            </a:endParaRPr>
          </a:p>
          <a:p>
            <a:endParaRPr lang="en-US" sz="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37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BS  and OM</a:t>
            </a:r>
            <a:endParaRPr lang="cs-CZ" sz="2000" dirty="0"/>
          </a:p>
        </p:txBody>
      </p:sp>
      <p:sp>
        <p:nvSpPr>
          <p:cNvPr id="10" name="Obdélník 9"/>
          <p:cNvSpPr/>
          <p:nvPr/>
        </p:nvSpPr>
        <p:spPr>
          <a:xfrm>
            <a:off x="455140" y="1100409"/>
            <a:ext cx="7344816" cy="3843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Finances </a:t>
            </a:r>
            <a:r>
              <a:rPr lang="en-US" sz="1400" dirty="0" smtClean="0">
                <a:solidFill>
                  <a:schemeClr val="tx1"/>
                </a:solidFill>
              </a:rPr>
              <a:t>– how should we look to our shareholders ?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427679" y="1628661"/>
            <a:ext cx="7344816" cy="29042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b="1" dirty="0" smtClean="0">
                <a:solidFill>
                  <a:srgbClr val="FF0000"/>
                </a:solidFill>
              </a:rPr>
              <a:t>Customers</a:t>
            </a:r>
            <a:r>
              <a:rPr lang="en-ZA" sz="1400" dirty="0" smtClean="0">
                <a:solidFill>
                  <a:srgbClr val="FF0000"/>
                </a:solidFill>
              </a:rPr>
              <a:t> – how should we look to our customer ?</a:t>
            </a:r>
            <a:endParaRPr lang="en-ZA" sz="1400" dirty="0">
              <a:solidFill>
                <a:srgbClr val="FF0000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455140" y="2100474"/>
            <a:ext cx="7344816" cy="3279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ZA" sz="1400" b="1" noProof="1" smtClean="0">
                <a:solidFill>
                  <a:schemeClr val="accent1">
                    <a:lumMod val="75000"/>
                  </a:schemeClr>
                </a:solidFill>
              </a:rPr>
              <a:t>Processes</a:t>
            </a:r>
            <a:r>
              <a:rPr lang="en-ZA" sz="1400" noProof="1" smtClean="0">
                <a:solidFill>
                  <a:schemeClr val="accent1">
                    <a:lumMod val="75000"/>
                  </a:schemeClr>
                </a:solidFill>
              </a:rPr>
              <a:t> – at which business processes must we excel ?</a:t>
            </a:r>
            <a:endParaRPr lang="en-ZA" sz="1400" noProof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455140" y="2616457"/>
            <a:ext cx="7344816" cy="34787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/>
              <a:t>                    </a:t>
            </a:r>
            <a:r>
              <a:rPr lang="en-ZA" sz="1400" b="1" dirty="0" smtClean="0"/>
              <a:t>Learning and Growing </a:t>
            </a:r>
            <a:r>
              <a:rPr lang="en-ZA" sz="1400" dirty="0" smtClean="0"/>
              <a:t>– how will we sustain our ability to change and improve ? </a:t>
            </a:r>
            <a:endParaRPr lang="en-ZA" sz="1400" dirty="0"/>
          </a:p>
        </p:txBody>
      </p:sp>
      <p:sp>
        <p:nvSpPr>
          <p:cNvPr id="14" name="Obousměrná svislá šipka 13"/>
          <p:cNvSpPr/>
          <p:nvPr/>
        </p:nvSpPr>
        <p:spPr>
          <a:xfrm>
            <a:off x="931276" y="2366182"/>
            <a:ext cx="216024" cy="50055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ousměrná svislá šipka 14"/>
          <p:cNvSpPr/>
          <p:nvPr/>
        </p:nvSpPr>
        <p:spPr>
          <a:xfrm>
            <a:off x="1596369" y="1773871"/>
            <a:ext cx="204909" cy="586308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ousměrná svislá šipka 15"/>
          <p:cNvSpPr/>
          <p:nvPr/>
        </p:nvSpPr>
        <p:spPr>
          <a:xfrm>
            <a:off x="899592" y="1292596"/>
            <a:ext cx="216024" cy="561293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 dolů 16"/>
          <p:cNvSpPr/>
          <p:nvPr/>
        </p:nvSpPr>
        <p:spPr>
          <a:xfrm>
            <a:off x="2947959" y="3103604"/>
            <a:ext cx="230425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455140" y="3751676"/>
            <a:ext cx="90807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Project management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1487441" y="3737157"/>
            <a:ext cx="1780018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Theory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of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constraints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3411475" y="3732748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Production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1259632" y="4152660"/>
            <a:ext cx="1083292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Critical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chain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2424959" y="4163233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Drum</a:t>
            </a:r>
            <a:r>
              <a:rPr lang="cs-CZ" sz="900" dirty="0" smtClean="0">
                <a:solidFill>
                  <a:srgbClr val="FF0000"/>
                </a:solidFill>
              </a:rPr>
              <a:t> –</a:t>
            </a:r>
            <a:r>
              <a:rPr lang="cs-CZ" sz="900" dirty="0" err="1" smtClean="0">
                <a:solidFill>
                  <a:srgbClr val="FF0000"/>
                </a:solidFill>
              </a:rPr>
              <a:t>buffer-rope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3411474" y="4153316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MRP-MRP-II,JIT,APS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4356651" y="3731266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Linear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programming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4384112" y="4152963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Cutting</a:t>
            </a:r>
            <a:r>
              <a:rPr lang="cs-CZ" sz="900" dirty="0" smtClean="0">
                <a:solidFill>
                  <a:srgbClr val="FF0000"/>
                </a:solidFill>
              </a:rPr>
              <a:t>, </a:t>
            </a:r>
            <a:r>
              <a:rPr lang="cs-CZ" sz="900" dirty="0" err="1" smtClean="0">
                <a:solidFill>
                  <a:srgbClr val="FF0000"/>
                </a:solidFill>
              </a:rPr>
              <a:t>blending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5352729" y="3751676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Total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quality</a:t>
            </a:r>
            <a:endParaRPr lang="cs-CZ" sz="900" dirty="0" smtClean="0">
              <a:solidFill>
                <a:srgbClr val="FF0000"/>
              </a:solidFill>
            </a:endParaRPr>
          </a:p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management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5377154" y="4152660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Pareto</a:t>
            </a:r>
            <a:r>
              <a:rPr lang="cs-CZ" sz="900" dirty="0" smtClean="0">
                <a:solidFill>
                  <a:srgbClr val="FF0000"/>
                </a:solidFill>
              </a:rPr>
              <a:t>, </a:t>
            </a:r>
            <a:r>
              <a:rPr lang="cs-CZ" sz="900" dirty="0" err="1" smtClean="0">
                <a:solidFill>
                  <a:srgbClr val="FF0000"/>
                </a:solidFill>
              </a:rPr>
              <a:t>ishikawa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1" name="Obdélník 30"/>
          <p:cNvSpPr/>
          <p:nvPr/>
        </p:nvSpPr>
        <p:spPr>
          <a:xfrm>
            <a:off x="6382220" y="3757118"/>
            <a:ext cx="1214115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Product</a:t>
            </a:r>
            <a:r>
              <a:rPr lang="cs-CZ" sz="900" dirty="0" smtClean="0">
                <a:solidFill>
                  <a:srgbClr val="FF0000"/>
                </a:solidFill>
              </a:rPr>
              <a:t>  </a:t>
            </a:r>
            <a:r>
              <a:rPr lang="cs-CZ" sz="900" dirty="0" err="1" smtClean="0">
                <a:solidFill>
                  <a:srgbClr val="FF0000"/>
                </a:solidFill>
              </a:rPr>
              <a:t>postitioning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2" name="Obdélník 31"/>
          <p:cNvSpPr/>
          <p:nvPr/>
        </p:nvSpPr>
        <p:spPr>
          <a:xfrm>
            <a:off x="2435174" y="5346226"/>
            <a:ext cx="1857162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Little´s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law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6410797" y="4152660"/>
            <a:ext cx="541580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Boston Matrix 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4" name="Obdélník 33"/>
          <p:cNvSpPr/>
          <p:nvPr/>
        </p:nvSpPr>
        <p:spPr>
          <a:xfrm>
            <a:off x="7027339" y="4152660"/>
            <a:ext cx="568997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Gartner</a:t>
            </a:r>
            <a:r>
              <a:rPr lang="cs-CZ" sz="900" dirty="0" smtClean="0">
                <a:solidFill>
                  <a:srgbClr val="FF0000"/>
                </a:solidFill>
              </a:rPr>
              <a:t> QM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5" name="Obdélník 34"/>
          <p:cNvSpPr/>
          <p:nvPr/>
        </p:nvSpPr>
        <p:spPr>
          <a:xfrm>
            <a:off x="472205" y="4153316"/>
            <a:ext cx="674984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Workflow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2422414" y="4544768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CONWIP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7" name="Obdélník 36"/>
          <p:cNvSpPr/>
          <p:nvPr/>
        </p:nvSpPr>
        <p:spPr>
          <a:xfrm>
            <a:off x="3436991" y="4544768"/>
            <a:ext cx="842588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smtClean="0">
                <a:solidFill>
                  <a:srgbClr val="FF0000"/>
                </a:solidFill>
              </a:rPr>
              <a:t>Logistics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8" name="Obdélník 37"/>
          <p:cNvSpPr/>
          <p:nvPr/>
        </p:nvSpPr>
        <p:spPr>
          <a:xfrm>
            <a:off x="3424233" y="4951450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EOQ, ABC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9" name="Obdélník 38"/>
          <p:cNvSpPr/>
          <p:nvPr/>
        </p:nvSpPr>
        <p:spPr>
          <a:xfrm>
            <a:off x="7728575" y="4148544"/>
            <a:ext cx="936104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Decision</a:t>
            </a:r>
            <a:endParaRPr lang="cs-CZ" sz="900" dirty="0" smtClean="0">
              <a:solidFill>
                <a:srgbClr val="FF0000"/>
              </a:solidFill>
            </a:endParaRPr>
          </a:p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making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40" name="Obdélník 39"/>
          <p:cNvSpPr/>
          <p:nvPr/>
        </p:nvSpPr>
        <p:spPr>
          <a:xfrm>
            <a:off x="7728575" y="4504409"/>
            <a:ext cx="904961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Kepner-Tregoe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41" name="Obdélník 40"/>
          <p:cNvSpPr/>
          <p:nvPr/>
        </p:nvSpPr>
        <p:spPr>
          <a:xfrm>
            <a:off x="7719020" y="4869932"/>
            <a:ext cx="904961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Hurviwtz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42" name="Obdélník 41"/>
          <p:cNvSpPr/>
          <p:nvPr/>
        </p:nvSpPr>
        <p:spPr>
          <a:xfrm>
            <a:off x="7724108" y="3748481"/>
            <a:ext cx="936104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Business </a:t>
            </a:r>
            <a:r>
              <a:rPr lang="cs-CZ" sz="900" dirty="0" err="1" smtClean="0">
                <a:solidFill>
                  <a:srgbClr val="FF0000"/>
                </a:solidFill>
              </a:rPr>
              <a:t>Intelligence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43" name="Obdélník 42"/>
          <p:cNvSpPr/>
          <p:nvPr/>
        </p:nvSpPr>
        <p:spPr>
          <a:xfrm>
            <a:off x="6447697" y="4559860"/>
            <a:ext cx="1148638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Yield</a:t>
            </a:r>
            <a:r>
              <a:rPr lang="cs-CZ" sz="900" dirty="0" smtClean="0">
                <a:solidFill>
                  <a:srgbClr val="FF0000"/>
                </a:solidFill>
              </a:rPr>
              <a:t> management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44" name="Obdélník 43"/>
          <p:cNvSpPr/>
          <p:nvPr/>
        </p:nvSpPr>
        <p:spPr>
          <a:xfrm>
            <a:off x="7719019" y="5247961"/>
            <a:ext cx="904961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Prospect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theory</a:t>
            </a:r>
            <a:endParaRPr lang="cs-CZ" sz="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21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0559" y="11663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Strategic </a:t>
            </a:r>
            <a:r>
              <a:rPr lang="en-US" dirty="0" err="1" smtClean="0"/>
              <a:t>ini</a:t>
            </a:r>
            <a:r>
              <a:rPr lang="cs-CZ" dirty="0" smtClean="0"/>
              <a:t>t</a:t>
            </a:r>
            <a:r>
              <a:rPr lang="en-US" dirty="0" err="1" smtClean="0"/>
              <a:t>iatives</a:t>
            </a:r>
            <a:r>
              <a:rPr lang="en-US" dirty="0" smtClean="0"/>
              <a:t>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1300" dirty="0" smtClean="0"/>
              <a:t>(</a:t>
            </a:r>
            <a:r>
              <a:rPr lang="cs-CZ" sz="1300" dirty="0" err="1" smtClean="0"/>
              <a:t>two</a:t>
            </a:r>
            <a:r>
              <a:rPr lang="cs-CZ" sz="1300" dirty="0" smtClean="0"/>
              <a:t> </a:t>
            </a:r>
            <a:r>
              <a:rPr lang="cs-CZ" sz="1300" dirty="0" err="1" smtClean="0"/>
              <a:t>lower</a:t>
            </a:r>
            <a:r>
              <a:rPr lang="cs-CZ" sz="1300" dirty="0" smtClean="0"/>
              <a:t> BSC </a:t>
            </a:r>
            <a:r>
              <a:rPr lang="cs-CZ" sz="1300" dirty="0" err="1" smtClean="0"/>
              <a:t>layers</a:t>
            </a:r>
            <a:r>
              <a:rPr lang="cs-CZ" sz="1300" dirty="0" smtClean="0"/>
              <a:t> </a:t>
            </a:r>
            <a:r>
              <a:rPr lang="cs-CZ" sz="1300" dirty="0" err="1" smtClean="0"/>
              <a:t>have</a:t>
            </a:r>
            <a:r>
              <a:rPr lang="cs-CZ" sz="1300" dirty="0" smtClean="0"/>
              <a:t> </a:t>
            </a:r>
            <a:r>
              <a:rPr lang="cs-CZ" sz="1300" dirty="0" err="1" smtClean="0"/>
              <a:t>defined</a:t>
            </a:r>
            <a:r>
              <a:rPr lang="cs-CZ" sz="1300" dirty="0" smtClean="0"/>
              <a:t> </a:t>
            </a:r>
            <a:r>
              <a:rPr lang="cs-CZ" sz="1300" dirty="0" err="1" smtClean="0"/>
              <a:t>way</a:t>
            </a:r>
            <a:r>
              <a:rPr lang="cs-CZ" sz="1300" dirty="0" smtClean="0"/>
              <a:t>  : </a:t>
            </a:r>
            <a:r>
              <a:rPr lang="cs-CZ" sz="1400" dirty="0" err="1" smtClean="0"/>
              <a:t>Goal-Measurement-Intent-Action</a:t>
            </a:r>
            <a:r>
              <a:rPr lang="cs-CZ" sz="1400" dirty="0" smtClean="0"/>
              <a:t> </a:t>
            </a:r>
            <a:r>
              <a:rPr lang="cs-CZ" sz="1400" dirty="0"/>
              <a:t>Program </a:t>
            </a:r>
            <a:endParaRPr lang="cs-CZ" sz="1300" dirty="0"/>
          </a:p>
        </p:txBody>
      </p:sp>
      <p:sp>
        <p:nvSpPr>
          <p:cNvPr id="4" name="Obdélník 3"/>
          <p:cNvSpPr/>
          <p:nvPr/>
        </p:nvSpPr>
        <p:spPr>
          <a:xfrm>
            <a:off x="683568" y="6093296"/>
            <a:ext cx="1584176" cy="3600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1000" b="1" dirty="0" smtClean="0">
                <a:solidFill>
                  <a:schemeClr val="tx1"/>
                </a:solidFill>
              </a:rPr>
              <a:t>Marketing </a:t>
            </a:r>
            <a:r>
              <a:rPr lang="cs-CZ" sz="1000" b="1" dirty="0" err="1" smtClean="0">
                <a:solidFill>
                  <a:schemeClr val="tx1"/>
                </a:solidFill>
              </a:rPr>
              <a:t>skill</a:t>
            </a:r>
            <a:endParaRPr lang="cs-CZ" sz="1000" b="1" dirty="0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63608" y="6093296"/>
            <a:ext cx="1584176" cy="3600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smtClean="0">
                <a:solidFill>
                  <a:srgbClr val="0070C0"/>
                </a:solidFill>
              </a:rPr>
              <a:t>Database </a:t>
            </a:r>
            <a:r>
              <a:rPr lang="cs-CZ" sz="1000" b="1" dirty="0" err="1" smtClean="0">
                <a:solidFill>
                  <a:srgbClr val="0070C0"/>
                </a:solidFill>
              </a:rPr>
              <a:t>of</a:t>
            </a:r>
            <a:r>
              <a:rPr lang="cs-CZ" sz="1000" b="1" dirty="0" smtClean="0">
                <a:solidFill>
                  <a:srgbClr val="0070C0"/>
                </a:solidFill>
              </a:rPr>
              <a:t> </a:t>
            </a:r>
            <a:r>
              <a:rPr lang="cs-CZ" sz="1000" b="1" dirty="0" err="1" smtClean="0">
                <a:solidFill>
                  <a:srgbClr val="0070C0"/>
                </a:solidFill>
              </a:rPr>
              <a:t>customers</a:t>
            </a:r>
            <a:endParaRPr lang="cs-CZ" sz="1000" b="1" dirty="0">
              <a:solidFill>
                <a:srgbClr val="0070C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755576" y="5301208"/>
            <a:ext cx="1584176" cy="3600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err="1" smtClean="0"/>
              <a:t>They</a:t>
            </a:r>
            <a:r>
              <a:rPr lang="cs-CZ" sz="1000" b="1" dirty="0" smtClean="0"/>
              <a:t>  </a:t>
            </a:r>
            <a:r>
              <a:rPr lang="cs-CZ" sz="1000" b="1" dirty="0" err="1" smtClean="0"/>
              <a:t>arrived</a:t>
            </a:r>
            <a:r>
              <a:rPr lang="cs-CZ" sz="1000" b="1" dirty="0" smtClean="0"/>
              <a:t> </a:t>
            </a:r>
            <a:r>
              <a:rPr lang="cs-CZ" sz="1000" b="1" dirty="0" err="1" smtClean="0"/>
              <a:t>for</a:t>
            </a:r>
            <a:r>
              <a:rPr lang="cs-CZ" sz="1000" b="1" dirty="0" smtClean="0"/>
              <a:t> </a:t>
            </a:r>
            <a:r>
              <a:rPr lang="cs-CZ" sz="1000" b="1" dirty="0" err="1" smtClean="0"/>
              <a:t>the</a:t>
            </a:r>
            <a:r>
              <a:rPr lang="cs-CZ" sz="1000" b="1" dirty="0" smtClean="0"/>
              <a:t> </a:t>
            </a:r>
            <a:r>
              <a:rPr lang="cs-CZ" sz="1000" b="1" dirty="0" err="1" smtClean="0"/>
              <a:t>first</a:t>
            </a:r>
            <a:r>
              <a:rPr lang="cs-CZ" sz="1000" b="1" dirty="0" smtClean="0"/>
              <a:t> </a:t>
            </a:r>
            <a:r>
              <a:rPr lang="cs-CZ" sz="1000" b="1" dirty="0" err="1" smtClean="0"/>
              <a:t>time</a:t>
            </a:r>
            <a:endParaRPr lang="cs-CZ" sz="1000" b="1" dirty="0"/>
          </a:p>
        </p:txBody>
      </p:sp>
      <p:sp>
        <p:nvSpPr>
          <p:cNvPr id="7" name="Obdélník 6"/>
          <p:cNvSpPr/>
          <p:nvPr/>
        </p:nvSpPr>
        <p:spPr>
          <a:xfrm>
            <a:off x="2492152" y="5273588"/>
            <a:ext cx="1584176" cy="3600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err="1" smtClean="0"/>
              <a:t>Unpleasan</a:t>
            </a:r>
            <a:r>
              <a:rPr lang="en-US" sz="1000" b="1" dirty="0" smtClean="0"/>
              <a:t>t</a:t>
            </a:r>
            <a:r>
              <a:rPr lang="cs-CZ" sz="1000" b="1" dirty="0" smtClean="0"/>
              <a:t> </a:t>
            </a:r>
            <a:r>
              <a:rPr lang="cs-CZ" sz="1000" b="1" dirty="0" err="1" smtClean="0"/>
              <a:t>surprise</a:t>
            </a:r>
            <a:endParaRPr lang="cs-CZ" sz="1000" b="1" dirty="0"/>
          </a:p>
        </p:txBody>
      </p:sp>
      <p:sp>
        <p:nvSpPr>
          <p:cNvPr id="8" name="Obdélník 7"/>
          <p:cNvSpPr/>
          <p:nvPr/>
        </p:nvSpPr>
        <p:spPr>
          <a:xfrm>
            <a:off x="1700064" y="4653136"/>
            <a:ext cx="1584176" cy="3600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smtClean="0"/>
              <a:t>Sales </a:t>
            </a:r>
            <a:r>
              <a:rPr lang="cs-CZ" sz="1000" b="1" dirty="0" err="1" smtClean="0"/>
              <a:t>channel</a:t>
            </a:r>
            <a:r>
              <a:rPr lang="cs-CZ" sz="1000" b="1" dirty="0" smtClean="0"/>
              <a:t> </a:t>
            </a:r>
            <a:r>
              <a:rPr lang="cs-CZ" sz="1000" b="1" dirty="0" err="1" smtClean="0"/>
              <a:t>turnover</a:t>
            </a:r>
            <a:endParaRPr lang="cs-CZ" sz="1000" b="1" dirty="0"/>
          </a:p>
        </p:txBody>
      </p:sp>
      <p:sp>
        <p:nvSpPr>
          <p:cNvPr id="9" name="Obdélník 8"/>
          <p:cNvSpPr/>
          <p:nvPr/>
        </p:nvSpPr>
        <p:spPr>
          <a:xfrm>
            <a:off x="1684441" y="4077072"/>
            <a:ext cx="1584176" cy="3600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smtClean="0"/>
              <a:t> Ratio  WIN/LOST</a:t>
            </a:r>
            <a:endParaRPr lang="cs-CZ" sz="1000" b="1" dirty="0"/>
          </a:p>
        </p:txBody>
      </p:sp>
      <p:cxnSp>
        <p:nvCxnSpPr>
          <p:cNvPr id="11" name="Přímá spojnice 10"/>
          <p:cNvCxnSpPr/>
          <p:nvPr/>
        </p:nvCxnSpPr>
        <p:spPr>
          <a:xfrm>
            <a:off x="611560" y="5805264"/>
            <a:ext cx="79208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 flipH="1" flipV="1">
            <a:off x="2123728" y="5661248"/>
            <a:ext cx="216024" cy="3960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 flipV="1">
            <a:off x="2484340" y="5625244"/>
            <a:ext cx="17944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 flipV="1">
            <a:off x="2051720" y="501317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 flipV="1">
            <a:off x="2771800" y="502156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>
            <a:stCxn id="9" idx="2"/>
            <a:endCxn id="8" idx="0"/>
          </p:cNvCxnSpPr>
          <p:nvPr/>
        </p:nvCxnSpPr>
        <p:spPr>
          <a:xfrm>
            <a:off x="2476529" y="4437112"/>
            <a:ext cx="15623" cy="21602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>
            <a:off x="4499992" y="3183085"/>
            <a:ext cx="0" cy="31982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>
            <a:off x="5508104" y="3187134"/>
            <a:ext cx="0" cy="31941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>
            <a:off x="6588224" y="3187134"/>
            <a:ext cx="0" cy="3186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/>
          <p:cNvCxnSpPr/>
          <p:nvPr/>
        </p:nvCxnSpPr>
        <p:spPr>
          <a:xfrm>
            <a:off x="7524328" y="3187134"/>
            <a:ext cx="0" cy="3186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/>
          <p:cNvCxnSpPr/>
          <p:nvPr/>
        </p:nvCxnSpPr>
        <p:spPr>
          <a:xfrm>
            <a:off x="8532440" y="3187134"/>
            <a:ext cx="0" cy="3186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ovéPole 38"/>
          <p:cNvSpPr txBox="1"/>
          <p:nvPr/>
        </p:nvSpPr>
        <p:spPr>
          <a:xfrm>
            <a:off x="4770145" y="2869136"/>
            <a:ext cx="4796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200" b="1" dirty="0" err="1" smtClean="0"/>
              <a:t>Goal</a:t>
            </a:r>
            <a:endParaRPr lang="cs-CZ" sz="1200" b="1" dirty="0"/>
          </a:p>
        </p:txBody>
      </p:sp>
      <p:sp>
        <p:nvSpPr>
          <p:cNvPr id="40" name="TextovéPole 39"/>
          <p:cNvSpPr txBox="1"/>
          <p:nvPr/>
        </p:nvSpPr>
        <p:spPr>
          <a:xfrm>
            <a:off x="5652120" y="2902037"/>
            <a:ext cx="1120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 smtClean="0"/>
              <a:t>Measurement</a:t>
            </a:r>
            <a:endParaRPr lang="cs-CZ" sz="1200" b="1" dirty="0"/>
          </a:p>
        </p:txBody>
      </p:sp>
      <p:sp>
        <p:nvSpPr>
          <p:cNvPr id="41" name="TextovéPole 40"/>
          <p:cNvSpPr txBox="1"/>
          <p:nvPr/>
        </p:nvSpPr>
        <p:spPr>
          <a:xfrm>
            <a:off x="6732240" y="2884784"/>
            <a:ext cx="5711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 smtClean="0"/>
              <a:t>Intent</a:t>
            </a:r>
            <a:endParaRPr lang="cs-CZ" sz="1200" b="1" dirty="0"/>
          </a:p>
        </p:txBody>
      </p:sp>
      <p:sp>
        <p:nvSpPr>
          <p:cNvPr id="42" name="TextovéPole 41"/>
          <p:cNvSpPr txBox="1"/>
          <p:nvPr/>
        </p:nvSpPr>
        <p:spPr>
          <a:xfrm>
            <a:off x="7572492" y="2684470"/>
            <a:ext cx="729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200" b="1" dirty="0" err="1" smtClean="0"/>
              <a:t>Action</a:t>
            </a:r>
            <a:endParaRPr lang="cs-CZ" sz="1200" b="1" dirty="0" smtClean="0"/>
          </a:p>
          <a:p>
            <a:pPr algn="ctr"/>
            <a:r>
              <a:rPr lang="cs-CZ" sz="1200" b="1" dirty="0" smtClean="0"/>
              <a:t>program</a:t>
            </a:r>
            <a:endParaRPr lang="cs-CZ" sz="1200" b="1" dirty="0"/>
          </a:p>
        </p:txBody>
      </p:sp>
      <p:cxnSp>
        <p:nvCxnSpPr>
          <p:cNvPr id="45" name="Přímá spojnice 44"/>
          <p:cNvCxnSpPr/>
          <p:nvPr/>
        </p:nvCxnSpPr>
        <p:spPr>
          <a:xfrm>
            <a:off x="4499992" y="3179036"/>
            <a:ext cx="4032448" cy="80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ovéPole 51"/>
          <p:cNvSpPr txBox="1"/>
          <p:nvPr/>
        </p:nvSpPr>
        <p:spPr>
          <a:xfrm>
            <a:off x="4572000" y="5893241"/>
            <a:ext cx="721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Marketing</a:t>
            </a:r>
          </a:p>
          <a:p>
            <a:r>
              <a:rPr lang="cs-CZ" sz="1000" dirty="0" smtClean="0"/>
              <a:t> </a:t>
            </a:r>
            <a:r>
              <a:rPr lang="cs-CZ" sz="1000" dirty="0" err="1" smtClean="0"/>
              <a:t>skills</a:t>
            </a:r>
            <a:endParaRPr lang="cs-CZ" sz="1000" dirty="0"/>
          </a:p>
        </p:txBody>
      </p:sp>
      <p:sp>
        <p:nvSpPr>
          <p:cNvPr id="53" name="TextovéPole 52"/>
          <p:cNvSpPr txBox="1"/>
          <p:nvPr/>
        </p:nvSpPr>
        <p:spPr>
          <a:xfrm>
            <a:off x="5575809" y="5893241"/>
            <a:ext cx="101502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dirty="0" smtClean="0">
                <a:solidFill>
                  <a:srgbClr val="0070C0"/>
                </a:solidFill>
              </a:rPr>
              <a:t>% </a:t>
            </a:r>
            <a:r>
              <a:rPr lang="cs-CZ" sz="900" dirty="0" err="1" smtClean="0">
                <a:solidFill>
                  <a:srgbClr val="0070C0"/>
                </a:solidFill>
              </a:rPr>
              <a:t>of</a:t>
            </a:r>
            <a:r>
              <a:rPr lang="cs-CZ" sz="900" dirty="0" smtClean="0">
                <a:solidFill>
                  <a:srgbClr val="0070C0"/>
                </a:solidFill>
              </a:rPr>
              <a:t> </a:t>
            </a:r>
            <a:r>
              <a:rPr lang="cs-CZ" sz="900" dirty="0" err="1" smtClean="0">
                <a:solidFill>
                  <a:srgbClr val="0070C0"/>
                </a:solidFill>
              </a:rPr>
              <a:t>skills</a:t>
            </a:r>
            <a:endParaRPr lang="cs-CZ" sz="900" dirty="0" smtClean="0">
              <a:solidFill>
                <a:srgbClr val="0070C0"/>
              </a:solidFill>
            </a:endParaRPr>
          </a:p>
          <a:p>
            <a:r>
              <a:rPr lang="cs-CZ" sz="900" dirty="0" smtClean="0">
                <a:solidFill>
                  <a:srgbClr val="0070C0"/>
                </a:solidFill>
              </a:rPr>
              <a:t>% </a:t>
            </a:r>
            <a:r>
              <a:rPr lang="cs-CZ" sz="900" dirty="0" err="1" smtClean="0">
                <a:solidFill>
                  <a:srgbClr val="0070C0"/>
                </a:solidFill>
              </a:rPr>
              <a:t>customers</a:t>
            </a:r>
            <a:r>
              <a:rPr lang="cs-CZ" sz="900" dirty="0" smtClean="0">
                <a:solidFill>
                  <a:srgbClr val="0070C0"/>
                </a:solidFill>
              </a:rPr>
              <a:t> </a:t>
            </a:r>
            <a:r>
              <a:rPr lang="cs-CZ" sz="900" dirty="0" err="1" smtClean="0">
                <a:solidFill>
                  <a:srgbClr val="0070C0"/>
                </a:solidFill>
              </a:rPr>
              <a:t>with</a:t>
            </a:r>
            <a:endParaRPr lang="cs-CZ" sz="900" dirty="0" smtClean="0">
              <a:solidFill>
                <a:srgbClr val="0070C0"/>
              </a:solidFill>
            </a:endParaRPr>
          </a:p>
          <a:p>
            <a:r>
              <a:rPr lang="cs-CZ" sz="900" dirty="0" err="1" smtClean="0">
                <a:solidFill>
                  <a:srgbClr val="0070C0"/>
                </a:solidFill>
              </a:rPr>
              <a:t>correct</a:t>
            </a:r>
            <a:r>
              <a:rPr lang="cs-CZ" sz="900" dirty="0" smtClean="0">
                <a:solidFill>
                  <a:srgbClr val="0070C0"/>
                </a:solidFill>
              </a:rPr>
              <a:t> data</a:t>
            </a:r>
            <a:endParaRPr lang="cs-CZ" sz="900" dirty="0">
              <a:solidFill>
                <a:srgbClr val="0070C0"/>
              </a:solidFill>
            </a:endParaRPr>
          </a:p>
        </p:txBody>
      </p:sp>
      <p:sp>
        <p:nvSpPr>
          <p:cNvPr id="54" name="TextovéPole 53"/>
          <p:cNvSpPr txBox="1"/>
          <p:nvPr/>
        </p:nvSpPr>
        <p:spPr>
          <a:xfrm>
            <a:off x="6588224" y="5893241"/>
            <a:ext cx="10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dirty="0" smtClean="0">
                <a:solidFill>
                  <a:srgbClr val="0070C0"/>
                </a:solidFill>
              </a:rPr>
              <a:t>In </a:t>
            </a:r>
            <a:r>
              <a:rPr lang="cs-CZ" sz="900" dirty="0" err="1" smtClean="0">
                <a:solidFill>
                  <a:srgbClr val="0070C0"/>
                </a:solidFill>
              </a:rPr>
              <a:t>one</a:t>
            </a:r>
            <a:r>
              <a:rPr lang="cs-CZ" sz="900" dirty="0" smtClean="0">
                <a:solidFill>
                  <a:srgbClr val="0070C0"/>
                </a:solidFill>
              </a:rPr>
              <a:t> </a:t>
            </a:r>
            <a:r>
              <a:rPr lang="cs-CZ" sz="900" dirty="0" err="1" smtClean="0">
                <a:solidFill>
                  <a:srgbClr val="0070C0"/>
                </a:solidFill>
              </a:rPr>
              <a:t>year</a:t>
            </a:r>
            <a:r>
              <a:rPr lang="cs-CZ" sz="900" dirty="0" smtClean="0">
                <a:solidFill>
                  <a:srgbClr val="0070C0"/>
                </a:solidFill>
              </a:rPr>
              <a:t> 100% </a:t>
            </a:r>
          </a:p>
          <a:p>
            <a:r>
              <a:rPr lang="cs-CZ" sz="900" dirty="0" smtClean="0">
                <a:solidFill>
                  <a:srgbClr val="0070C0"/>
                </a:solidFill>
              </a:rPr>
              <a:t>In 2 </a:t>
            </a:r>
            <a:r>
              <a:rPr lang="cs-CZ" sz="900" dirty="0" err="1" smtClean="0">
                <a:solidFill>
                  <a:srgbClr val="0070C0"/>
                </a:solidFill>
              </a:rPr>
              <a:t>years</a:t>
            </a:r>
            <a:r>
              <a:rPr lang="cs-CZ" sz="900" dirty="0" smtClean="0">
                <a:solidFill>
                  <a:srgbClr val="0070C0"/>
                </a:solidFill>
              </a:rPr>
              <a:t> 80 % </a:t>
            </a:r>
            <a:endParaRPr lang="cs-CZ" sz="900" dirty="0">
              <a:solidFill>
                <a:srgbClr val="0070C0"/>
              </a:solidFill>
            </a:endParaRPr>
          </a:p>
        </p:txBody>
      </p:sp>
      <p:cxnSp>
        <p:nvCxnSpPr>
          <p:cNvPr id="55" name="Přímá spojnice 54"/>
          <p:cNvCxnSpPr/>
          <p:nvPr/>
        </p:nvCxnSpPr>
        <p:spPr>
          <a:xfrm>
            <a:off x="4499992" y="6373230"/>
            <a:ext cx="4032448" cy="80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ovéPole 60"/>
          <p:cNvSpPr txBox="1"/>
          <p:nvPr/>
        </p:nvSpPr>
        <p:spPr>
          <a:xfrm>
            <a:off x="7552526" y="5893241"/>
            <a:ext cx="625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err="1" smtClean="0"/>
              <a:t>Training</a:t>
            </a:r>
            <a:endParaRPr lang="cs-CZ" sz="1000" dirty="0" smtClean="0"/>
          </a:p>
          <a:p>
            <a:r>
              <a:rPr lang="cs-CZ" sz="1000" dirty="0" smtClean="0"/>
              <a:t>New SW</a:t>
            </a:r>
            <a:endParaRPr lang="cs-CZ" sz="1000" dirty="0"/>
          </a:p>
        </p:txBody>
      </p:sp>
      <p:sp>
        <p:nvSpPr>
          <p:cNvPr id="62" name="TextovéPole 61"/>
          <p:cNvSpPr txBox="1"/>
          <p:nvPr/>
        </p:nvSpPr>
        <p:spPr>
          <a:xfrm>
            <a:off x="4554540" y="3856982"/>
            <a:ext cx="76976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To keep our </a:t>
            </a:r>
          </a:p>
          <a:p>
            <a:r>
              <a:rPr lang="en-US" sz="900" dirty="0" smtClean="0"/>
              <a:t>existing</a:t>
            </a:r>
          </a:p>
          <a:p>
            <a:r>
              <a:rPr lang="en-US" sz="900" dirty="0" smtClean="0"/>
              <a:t>customers</a:t>
            </a:r>
            <a:endParaRPr lang="en-US" sz="900" dirty="0"/>
          </a:p>
        </p:txBody>
      </p:sp>
      <p:sp>
        <p:nvSpPr>
          <p:cNvPr id="63" name="TextovéPole 62"/>
          <p:cNvSpPr txBox="1"/>
          <p:nvPr/>
        </p:nvSpPr>
        <p:spPr>
          <a:xfrm>
            <a:off x="4605359" y="4453081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900" dirty="0" smtClean="0"/>
              <a:t>To enlarge</a:t>
            </a:r>
          </a:p>
          <a:p>
            <a:r>
              <a:rPr lang="en-ZA" sz="900" dirty="0" smtClean="0"/>
              <a:t>market share</a:t>
            </a:r>
            <a:endParaRPr lang="en-ZA" sz="900" dirty="0"/>
          </a:p>
        </p:txBody>
      </p:sp>
      <p:sp>
        <p:nvSpPr>
          <p:cNvPr id="64" name="TextovéPole 63"/>
          <p:cNvSpPr txBox="1"/>
          <p:nvPr/>
        </p:nvSpPr>
        <p:spPr>
          <a:xfrm>
            <a:off x="5508104" y="3933925"/>
            <a:ext cx="10230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Ratio WIN/LOST</a:t>
            </a:r>
            <a:endParaRPr lang="cs-CZ" sz="1000" dirty="0"/>
          </a:p>
        </p:txBody>
      </p:sp>
      <p:sp>
        <p:nvSpPr>
          <p:cNvPr id="65" name="TextovéPole 64"/>
          <p:cNvSpPr txBox="1"/>
          <p:nvPr/>
        </p:nvSpPr>
        <p:spPr>
          <a:xfrm>
            <a:off x="5545352" y="5219840"/>
            <a:ext cx="787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00" dirty="0" smtClean="0"/>
              <a:t>Quantity of</a:t>
            </a:r>
          </a:p>
          <a:p>
            <a:r>
              <a:rPr lang="en-ZA" sz="1000" dirty="0" smtClean="0"/>
              <a:t> problems</a:t>
            </a:r>
            <a:endParaRPr lang="en-ZA" sz="1000" dirty="0"/>
          </a:p>
        </p:txBody>
      </p:sp>
      <p:sp>
        <p:nvSpPr>
          <p:cNvPr id="66" name="TextovéPole 65"/>
          <p:cNvSpPr txBox="1"/>
          <p:nvPr/>
        </p:nvSpPr>
        <p:spPr>
          <a:xfrm>
            <a:off x="6567558" y="5235996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dirty="0"/>
              <a:t>by50 % - 2 </a:t>
            </a:r>
            <a:r>
              <a:rPr lang="cs-CZ" sz="900" dirty="0" err="1"/>
              <a:t>years</a:t>
            </a:r>
            <a:endParaRPr lang="cs-CZ" sz="900" dirty="0"/>
          </a:p>
          <a:p>
            <a:r>
              <a:rPr lang="cs-CZ" sz="900" dirty="0"/>
              <a:t>(</a:t>
            </a:r>
            <a:r>
              <a:rPr lang="cs-CZ" sz="900" dirty="0" err="1"/>
              <a:t>decrease</a:t>
            </a:r>
            <a:r>
              <a:rPr lang="cs-CZ" sz="900" dirty="0"/>
              <a:t>)</a:t>
            </a:r>
          </a:p>
        </p:txBody>
      </p:sp>
      <p:sp>
        <p:nvSpPr>
          <p:cNvPr id="67" name="TextovéPole 66"/>
          <p:cNvSpPr txBox="1"/>
          <p:nvPr/>
        </p:nvSpPr>
        <p:spPr>
          <a:xfrm>
            <a:off x="5559400" y="4810750"/>
            <a:ext cx="10294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Number of  new</a:t>
            </a:r>
          </a:p>
          <a:p>
            <a:r>
              <a:rPr lang="en-US" sz="1000" dirty="0" smtClean="0"/>
              <a:t>customers</a:t>
            </a:r>
            <a:endParaRPr lang="en-US" sz="1000" dirty="0"/>
          </a:p>
        </p:txBody>
      </p:sp>
      <p:sp>
        <p:nvSpPr>
          <p:cNvPr id="68" name="TextovéPole 67"/>
          <p:cNvSpPr txBox="1"/>
          <p:nvPr/>
        </p:nvSpPr>
        <p:spPr>
          <a:xfrm>
            <a:off x="6551308" y="4803109"/>
            <a:ext cx="1053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 </a:t>
            </a:r>
            <a:r>
              <a:rPr lang="cs-CZ" sz="900" dirty="0" smtClean="0"/>
              <a:t>by 100 % - 2 </a:t>
            </a:r>
            <a:r>
              <a:rPr lang="cs-CZ" sz="900" dirty="0" err="1" smtClean="0"/>
              <a:t>years</a:t>
            </a:r>
            <a:endParaRPr lang="cs-CZ" sz="900" dirty="0" smtClean="0"/>
          </a:p>
          <a:p>
            <a:r>
              <a:rPr lang="cs-CZ" sz="900" dirty="0"/>
              <a:t> </a:t>
            </a:r>
            <a:r>
              <a:rPr lang="cs-CZ" sz="900" dirty="0" smtClean="0"/>
              <a:t>    (</a:t>
            </a:r>
            <a:r>
              <a:rPr lang="cs-CZ" sz="900" dirty="0" err="1" smtClean="0"/>
              <a:t>increase</a:t>
            </a:r>
            <a:r>
              <a:rPr lang="cs-CZ" sz="1000" dirty="0" smtClean="0"/>
              <a:t>)</a:t>
            </a:r>
            <a:endParaRPr lang="cs-CZ" sz="1000" dirty="0"/>
          </a:p>
        </p:txBody>
      </p:sp>
      <p:sp>
        <p:nvSpPr>
          <p:cNvPr id="69" name="TextovéPole 68"/>
          <p:cNvSpPr txBox="1"/>
          <p:nvPr/>
        </p:nvSpPr>
        <p:spPr>
          <a:xfrm>
            <a:off x="7552526" y="5249708"/>
            <a:ext cx="79701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err="1" smtClean="0"/>
              <a:t>Programof</a:t>
            </a:r>
            <a:r>
              <a:rPr lang="cs-CZ" sz="1000" dirty="0" smtClean="0"/>
              <a:t>  </a:t>
            </a:r>
          </a:p>
          <a:p>
            <a:r>
              <a:rPr lang="cs-CZ" sz="1000" dirty="0" err="1" smtClean="0"/>
              <a:t>targeted</a:t>
            </a:r>
            <a:r>
              <a:rPr lang="cs-CZ" sz="1000" dirty="0" smtClean="0"/>
              <a:t> </a:t>
            </a:r>
          </a:p>
          <a:p>
            <a:r>
              <a:rPr lang="cs-CZ" sz="1000" dirty="0" smtClean="0"/>
              <a:t>marketing</a:t>
            </a:r>
            <a:endParaRPr lang="cs-CZ" sz="1000" dirty="0"/>
          </a:p>
        </p:txBody>
      </p:sp>
      <p:sp>
        <p:nvSpPr>
          <p:cNvPr id="70" name="TextovéPole 69"/>
          <p:cNvSpPr txBox="1"/>
          <p:nvPr/>
        </p:nvSpPr>
        <p:spPr>
          <a:xfrm>
            <a:off x="7591799" y="4649221"/>
            <a:ext cx="736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Support </a:t>
            </a:r>
            <a:r>
              <a:rPr lang="cs-CZ" sz="1000" dirty="0" err="1" smtClean="0"/>
              <a:t>of</a:t>
            </a:r>
            <a:endParaRPr lang="cs-CZ" sz="1000" dirty="0" smtClean="0"/>
          </a:p>
          <a:p>
            <a:r>
              <a:rPr lang="cs-CZ" sz="1000" dirty="0" smtClean="0"/>
              <a:t>image</a:t>
            </a:r>
            <a:endParaRPr lang="cs-CZ" sz="1000" dirty="0"/>
          </a:p>
        </p:txBody>
      </p:sp>
      <p:sp>
        <p:nvSpPr>
          <p:cNvPr id="71" name="TextovéPole 70"/>
          <p:cNvSpPr txBox="1"/>
          <p:nvPr/>
        </p:nvSpPr>
        <p:spPr>
          <a:xfrm>
            <a:off x="7641998" y="3864034"/>
            <a:ext cx="5485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err="1" smtClean="0"/>
              <a:t>Action</a:t>
            </a:r>
            <a:r>
              <a:rPr lang="cs-CZ" sz="1000" dirty="0" smtClean="0"/>
              <a:t> </a:t>
            </a:r>
          </a:p>
          <a:p>
            <a:r>
              <a:rPr lang="cs-CZ" sz="1000" dirty="0" smtClean="0"/>
              <a:t>sales</a:t>
            </a:r>
            <a:endParaRPr lang="cs-CZ" sz="1000" dirty="0"/>
          </a:p>
        </p:txBody>
      </p:sp>
      <p:sp>
        <p:nvSpPr>
          <p:cNvPr id="72" name="Obdélník 71"/>
          <p:cNvSpPr/>
          <p:nvPr/>
        </p:nvSpPr>
        <p:spPr>
          <a:xfrm>
            <a:off x="892353" y="2915302"/>
            <a:ext cx="1584176" cy="3600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/>
              <a:t> </a:t>
            </a:r>
            <a:r>
              <a:rPr lang="cs-CZ" sz="1000" b="1" dirty="0" err="1" smtClean="0"/>
              <a:t>Provided</a:t>
            </a:r>
            <a:r>
              <a:rPr lang="cs-CZ" sz="1000" b="1" dirty="0" smtClean="0"/>
              <a:t> </a:t>
            </a:r>
            <a:r>
              <a:rPr lang="cs-CZ" sz="1000" b="1" dirty="0" err="1" smtClean="0"/>
              <a:t>value</a:t>
            </a:r>
            <a:endParaRPr lang="cs-CZ" sz="1000" b="1" dirty="0"/>
          </a:p>
        </p:txBody>
      </p:sp>
      <p:sp>
        <p:nvSpPr>
          <p:cNvPr id="73" name="Obdélník 72"/>
          <p:cNvSpPr/>
          <p:nvPr/>
        </p:nvSpPr>
        <p:spPr>
          <a:xfrm>
            <a:off x="2767458" y="2902037"/>
            <a:ext cx="1584176" cy="3600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err="1" smtClean="0"/>
              <a:t>Better</a:t>
            </a:r>
            <a:r>
              <a:rPr lang="cs-CZ" sz="1000" b="1" dirty="0" smtClean="0"/>
              <a:t> </a:t>
            </a:r>
            <a:r>
              <a:rPr lang="cs-CZ" sz="1000" b="1" dirty="0" err="1" smtClean="0"/>
              <a:t>relationships</a:t>
            </a:r>
            <a:endParaRPr lang="cs-CZ" sz="1000" b="1" dirty="0"/>
          </a:p>
        </p:txBody>
      </p:sp>
      <p:cxnSp>
        <p:nvCxnSpPr>
          <p:cNvPr id="74" name="Přímá spojnice 73"/>
          <p:cNvCxnSpPr/>
          <p:nvPr/>
        </p:nvCxnSpPr>
        <p:spPr>
          <a:xfrm>
            <a:off x="933295" y="3645024"/>
            <a:ext cx="336429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Přímá spojnice 75"/>
          <p:cNvCxnSpPr/>
          <p:nvPr/>
        </p:nvCxnSpPr>
        <p:spPr>
          <a:xfrm>
            <a:off x="834162" y="2684470"/>
            <a:ext cx="336429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bdélník 76"/>
          <p:cNvSpPr/>
          <p:nvPr/>
        </p:nvSpPr>
        <p:spPr>
          <a:xfrm>
            <a:off x="892353" y="2060848"/>
            <a:ext cx="1584176" cy="3600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smtClean="0"/>
              <a:t> </a:t>
            </a:r>
            <a:r>
              <a:rPr lang="cs-CZ" sz="1000" b="1" dirty="0" smtClean="0">
                <a:solidFill>
                  <a:schemeClr val="tx1"/>
                </a:solidFill>
              </a:rPr>
              <a:t>Sales </a:t>
            </a:r>
            <a:r>
              <a:rPr lang="cs-CZ" sz="1000" b="1" dirty="0" err="1" smtClean="0">
                <a:solidFill>
                  <a:schemeClr val="tx1"/>
                </a:solidFill>
              </a:rPr>
              <a:t>growth</a:t>
            </a:r>
            <a:r>
              <a:rPr lang="cs-CZ" sz="1000" b="1" dirty="0" smtClean="0">
                <a:solidFill>
                  <a:schemeClr val="tx1"/>
                </a:solidFill>
              </a:rPr>
              <a:t> </a:t>
            </a:r>
            <a:endParaRPr lang="cs-CZ" sz="1000" b="1" dirty="0">
              <a:solidFill>
                <a:schemeClr val="tx1"/>
              </a:solidFill>
            </a:endParaRPr>
          </a:p>
        </p:txBody>
      </p:sp>
      <p:sp>
        <p:nvSpPr>
          <p:cNvPr id="78" name="Obdélník 77"/>
          <p:cNvSpPr/>
          <p:nvPr/>
        </p:nvSpPr>
        <p:spPr>
          <a:xfrm>
            <a:off x="2713409" y="2060848"/>
            <a:ext cx="1584176" cy="3600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smtClean="0"/>
              <a:t> </a:t>
            </a:r>
            <a:r>
              <a:rPr lang="cs-CZ" sz="1000" b="1" dirty="0" smtClean="0">
                <a:solidFill>
                  <a:schemeClr val="tx1"/>
                </a:solidFill>
              </a:rPr>
              <a:t>Profit </a:t>
            </a:r>
            <a:r>
              <a:rPr lang="cs-CZ" sz="1000" b="1" dirty="0" err="1" smtClean="0">
                <a:solidFill>
                  <a:schemeClr val="tx1"/>
                </a:solidFill>
              </a:rPr>
              <a:t>growth</a:t>
            </a:r>
            <a:endParaRPr lang="cs-CZ" sz="1000" b="1" dirty="0">
              <a:solidFill>
                <a:schemeClr val="tx1"/>
              </a:solidFill>
            </a:endParaRPr>
          </a:p>
        </p:txBody>
      </p:sp>
      <p:sp>
        <p:nvSpPr>
          <p:cNvPr id="79" name="Obdélník 78"/>
          <p:cNvSpPr/>
          <p:nvPr/>
        </p:nvSpPr>
        <p:spPr>
          <a:xfrm>
            <a:off x="1979712" y="1431379"/>
            <a:ext cx="1584176" cy="3600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err="1" smtClean="0">
                <a:solidFill>
                  <a:schemeClr val="tx1"/>
                </a:solidFill>
              </a:rPr>
              <a:t>Satisfied</a:t>
            </a:r>
            <a:r>
              <a:rPr lang="cs-CZ" sz="1000" b="1" dirty="0" smtClean="0">
                <a:solidFill>
                  <a:schemeClr val="tx1"/>
                </a:solidFill>
              </a:rPr>
              <a:t> </a:t>
            </a:r>
            <a:r>
              <a:rPr lang="cs-CZ" sz="1000" b="1" dirty="0" err="1" smtClean="0">
                <a:solidFill>
                  <a:schemeClr val="tx1"/>
                </a:solidFill>
              </a:rPr>
              <a:t>shareholders</a:t>
            </a:r>
            <a:endParaRPr lang="cs-CZ" sz="1000" b="1" dirty="0">
              <a:solidFill>
                <a:schemeClr val="tx1"/>
              </a:solidFill>
            </a:endParaRPr>
          </a:p>
        </p:txBody>
      </p:sp>
      <p:cxnSp>
        <p:nvCxnSpPr>
          <p:cNvPr id="81" name="Přímá spojnice se šipkou 80"/>
          <p:cNvCxnSpPr/>
          <p:nvPr/>
        </p:nvCxnSpPr>
        <p:spPr>
          <a:xfrm flipV="1">
            <a:off x="2339752" y="1791419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Přímá spojnice se šipkou 81"/>
          <p:cNvCxnSpPr/>
          <p:nvPr/>
        </p:nvCxnSpPr>
        <p:spPr>
          <a:xfrm flipV="1">
            <a:off x="2843808" y="1799803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Přímá spojnice se šipkou 82"/>
          <p:cNvCxnSpPr/>
          <p:nvPr/>
        </p:nvCxnSpPr>
        <p:spPr>
          <a:xfrm flipH="1" flipV="1">
            <a:off x="2317122" y="2468565"/>
            <a:ext cx="216024" cy="3960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Přímá spojnice se šipkou 83"/>
          <p:cNvCxnSpPr/>
          <p:nvPr/>
        </p:nvCxnSpPr>
        <p:spPr>
          <a:xfrm flipV="1">
            <a:off x="2677734" y="2432561"/>
            <a:ext cx="17944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950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cs-CZ" altLang="cs-CZ" sz="2400" dirty="0" smtClean="0"/>
              <a:t>Tabulka jako podklad pro konstrukci grafu JSS (FRT</a:t>
            </a:r>
            <a:r>
              <a:rPr lang="cs-CZ" altLang="cs-CZ" sz="2400" dirty="0" smtClean="0">
                <a:sym typeface="Wingdings" panose="05000000000000000000" pitchFamily="2" charset="2"/>
              </a:rPr>
              <a:t>BSC)</a:t>
            </a:r>
            <a:r>
              <a:rPr lang="cs-CZ" altLang="cs-CZ" sz="2400" dirty="0" smtClean="0"/>
              <a:t/>
            </a:r>
            <a:br>
              <a:rPr lang="cs-CZ" altLang="cs-CZ" sz="2400" dirty="0" smtClean="0"/>
            </a:br>
            <a:r>
              <a:rPr lang="cs-CZ" altLang="cs-CZ" sz="2400" dirty="0" smtClean="0"/>
              <a:t>a eliminaci nepotřebných aktivit</a:t>
            </a:r>
            <a:br>
              <a:rPr lang="cs-CZ" altLang="cs-CZ" sz="2400" dirty="0" smtClean="0"/>
            </a:br>
            <a:r>
              <a:rPr lang="cs-CZ" altLang="cs-CZ" sz="2400" dirty="0" smtClean="0"/>
              <a:t>(obdoba postupu při zavádějí </a:t>
            </a:r>
            <a:r>
              <a:rPr lang="cs-CZ" altLang="cs-CZ" sz="2400" b="1" dirty="0" smtClean="0"/>
              <a:t>štíhlé výro</a:t>
            </a:r>
            <a:r>
              <a:rPr lang="cs-CZ" altLang="cs-CZ" sz="2400" dirty="0" smtClean="0"/>
              <a:t>by) </a:t>
            </a:r>
          </a:p>
        </p:txBody>
      </p:sp>
      <p:pic>
        <p:nvPicPr>
          <p:cNvPr id="27651" name="Picture 5" descr="JSELIT">
            <a:hlinkClick r:id="rId2" action="ppaction://hlinksldjump" highlightClick="1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1412776"/>
            <a:ext cx="8064500" cy="43910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Výsledek obrázku pro česká vlajka png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0496"/>
            <a:ext cx="72008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859101" y="721601"/>
            <a:ext cx="12314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b="1" dirty="0" smtClean="0">
                <a:solidFill>
                  <a:srgbClr val="FF0000"/>
                </a:solidFill>
              </a:rPr>
              <a:t>Czech </a:t>
            </a:r>
            <a:r>
              <a:rPr lang="cs-CZ" sz="1050" b="1" dirty="0" err="1" smtClean="0">
                <a:solidFill>
                  <a:srgbClr val="FF0000"/>
                </a:solidFill>
              </a:rPr>
              <a:t>courses</a:t>
            </a:r>
            <a:r>
              <a:rPr lang="cs-CZ" sz="1050" b="1" dirty="0" smtClean="0">
                <a:solidFill>
                  <a:srgbClr val="FF0000"/>
                </a:solidFill>
              </a:rPr>
              <a:t> </a:t>
            </a:r>
            <a:r>
              <a:rPr lang="cs-CZ" sz="1050" b="1" dirty="0" err="1" smtClean="0">
                <a:solidFill>
                  <a:srgbClr val="FF0000"/>
                </a:solidFill>
              </a:rPr>
              <a:t>only</a:t>
            </a:r>
            <a:endParaRPr lang="cs-CZ" sz="105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74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dirty="0" smtClean="0"/>
              <a:t>Výsledný graf po aplikaci JSS</a:t>
            </a:r>
            <a:br>
              <a:rPr lang="cs-CZ" altLang="cs-CZ" dirty="0" smtClean="0"/>
            </a:br>
            <a:r>
              <a:rPr lang="cs-CZ" altLang="cs-CZ" dirty="0" smtClean="0"/>
              <a:t>(transpozice FRT-&gt;BSC vrstev)</a:t>
            </a:r>
          </a:p>
        </p:txBody>
      </p:sp>
      <p:grpSp>
        <p:nvGrpSpPr>
          <p:cNvPr id="28675" name="Group 5"/>
          <p:cNvGrpSpPr>
            <a:grpSpLocks noChangeAspect="1"/>
          </p:cNvGrpSpPr>
          <p:nvPr/>
        </p:nvGrpSpPr>
        <p:grpSpPr bwMode="auto">
          <a:xfrm>
            <a:off x="1042988" y="2060575"/>
            <a:ext cx="7129462" cy="4467225"/>
            <a:chOff x="1746" y="1253"/>
            <a:chExt cx="3856" cy="2948"/>
          </a:xfrm>
        </p:grpSpPr>
        <p:pic>
          <p:nvPicPr>
            <p:cNvPr id="28676" name="Picture 6" descr="bluebeve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hidden">
            <a:xfrm>
              <a:off x="1746" y="1253"/>
              <a:ext cx="3856" cy="2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77" name="Picture 7" descr="JSMART"/>
            <p:cNvPicPr>
              <a:picLocks noChangeAspect="1" noChangeArrowheads="1"/>
            </p:cNvPicPr>
            <p:nvPr/>
          </p:nvPicPr>
          <p:blipFill>
            <a:blip r:embed="rId3">
              <a:lum bright="-6000" contras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1" y="1321"/>
              <a:ext cx="3765" cy="2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08" y="1268760"/>
            <a:ext cx="72008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029609" y="1509865"/>
            <a:ext cx="12314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b="1" dirty="0" smtClean="0">
                <a:solidFill>
                  <a:srgbClr val="FF0000"/>
                </a:solidFill>
              </a:rPr>
              <a:t>Czech </a:t>
            </a:r>
            <a:r>
              <a:rPr lang="cs-CZ" sz="1050" b="1" dirty="0" err="1" smtClean="0">
                <a:solidFill>
                  <a:srgbClr val="FF0000"/>
                </a:solidFill>
              </a:rPr>
              <a:t>courses</a:t>
            </a:r>
            <a:r>
              <a:rPr lang="cs-CZ" sz="1050" b="1" dirty="0" smtClean="0">
                <a:solidFill>
                  <a:srgbClr val="FF0000"/>
                </a:solidFill>
              </a:rPr>
              <a:t> </a:t>
            </a:r>
            <a:r>
              <a:rPr lang="cs-CZ" sz="1050" b="1" dirty="0" err="1" smtClean="0">
                <a:solidFill>
                  <a:srgbClr val="FF0000"/>
                </a:solidFill>
              </a:rPr>
              <a:t>only</a:t>
            </a:r>
            <a:endParaRPr lang="cs-CZ" sz="105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71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77838" y="95250"/>
            <a:ext cx="8229600" cy="1143000"/>
          </a:xfrm>
        </p:spPr>
        <p:txBody>
          <a:bodyPr/>
          <a:lstStyle/>
          <a:p>
            <a:r>
              <a:rPr lang="en-AU" altLang="cs-CZ" sz="2800" smtClean="0">
                <a:latin typeface="Calibri" pitchFamily="34" charset="0"/>
              </a:rPr>
              <a:t>Strategy Map-The Simple Model of Value Creation</a:t>
            </a: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3322638" y="5808663"/>
            <a:ext cx="2540000" cy="806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cs-CZ" sz="1400">
                <a:latin typeface="Calibri" pitchFamily="34" charset="0"/>
              </a:rPr>
              <a:t>To achieve our vision,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cs-CZ" sz="1400">
                <a:latin typeface="Calibri" pitchFamily="34" charset="0"/>
              </a:rPr>
              <a:t>how must our organization learn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cs-CZ" sz="1400">
                <a:latin typeface="Calibri" pitchFamily="34" charset="0"/>
              </a:rPr>
              <a:t> and improve ?</a:t>
            </a:r>
          </a:p>
        </p:txBody>
      </p:sp>
      <p:sp>
        <p:nvSpPr>
          <p:cNvPr id="24580" name="Rectangle 6"/>
          <p:cNvSpPr>
            <a:spLocks noChangeArrowheads="1"/>
          </p:cNvSpPr>
          <p:nvPr/>
        </p:nvSpPr>
        <p:spPr bwMode="auto">
          <a:xfrm>
            <a:off x="3281363" y="4397375"/>
            <a:ext cx="2540000" cy="806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cs-CZ" sz="1400">
                <a:latin typeface="Calibri" pitchFamily="34" charset="0"/>
              </a:rPr>
              <a:t>To satisfy our customer, which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cs-CZ" sz="1400">
                <a:latin typeface="Calibri" pitchFamily="34" charset="0"/>
              </a:rPr>
              <a:t> processes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cs-CZ" sz="1400">
                <a:latin typeface="Calibri" pitchFamily="34" charset="0"/>
              </a:rPr>
              <a:t>must we excel at ?</a:t>
            </a:r>
          </a:p>
        </p:txBody>
      </p:sp>
      <p:sp>
        <p:nvSpPr>
          <p:cNvPr id="24581" name="Rectangle 7"/>
          <p:cNvSpPr>
            <a:spLocks noChangeArrowheads="1"/>
          </p:cNvSpPr>
          <p:nvPr/>
        </p:nvSpPr>
        <p:spPr bwMode="auto">
          <a:xfrm>
            <a:off x="3281363" y="2986088"/>
            <a:ext cx="2540000" cy="806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cs-CZ" sz="1400">
                <a:latin typeface="Calibri" pitchFamily="34" charset="0"/>
              </a:rPr>
              <a:t>To achieve our vision,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cs-CZ" sz="1400">
                <a:latin typeface="Calibri" pitchFamily="34" charset="0"/>
              </a:rPr>
              <a:t>how must we look to our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cs-CZ" sz="1400">
                <a:latin typeface="Calibri" pitchFamily="34" charset="0"/>
              </a:rPr>
              <a:t>customers?</a:t>
            </a:r>
            <a:r>
              <a:rPr lang="cs-CZ" altLang="cs-CZ" sz="1400">
                <a:latin typeface="Calibri" pitchFamily="34" charset="0"/>
              </a:rPr>
              <a:t> 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4582" name="Rectangle 8"/>
          <p:cNvSpPr>
            <a:spLocks noChangeArrowheads="1"/>
          </p:cNvSpPr>
          <p:nvPr/>
        </p:nvSpPr>
        <p:spPr bwMode="auto">
          <a:xfrm>
            <a:off x="3281363" y="1695450"/>
            <a:ext cx="2540000" cy="806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cs-CZ" altLang="cs-CZ" sz="1400"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cs-CZ" altLang="cs-CZ" sz="1400"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AU" altLang="cs-CZ" sz="1400">
                <a:latin typeface="Calibri" pitchFamily="34" charset="0"/>
              </a:rPr>
              <a:t>If we succeed, how will we look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AU" altLang="cs-CZ" sz="1400">
                <a:latin typeface="Calibri" pitchFamily="34" charset="0"/>
              </a:rPr>
              <a:t>to our shareholders ?</a:t>
            </a:r>
            <a:r>
              <a:rPr lang="en-US" altLang="cs-CZ" sz="1400">
                <a:latin typeface="Calibri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US" altLang="cs-CZ" sz="1400">
              <a:latin typeface="Calibri" pitchFamily="34" charset="0"/>
            </a:endParaRPr>
          </a:p>
        </p:txBody>
      </p:sp>
      <p:sp>
        <p:nvSpPr>
          <p:cNvPr id="24583" name="Text Box 9"/>
          <p:cNvSpPr txBox="1">
            <a:spLocks noChangeArrowheads="1"/>
          </p:cNvSpPr>
          <p:nvPr/>
        </p:nvSpPr>
        <p:spPr bwMode="auto">
          <a:xfrm>
            <a:off x="0" y="6372225"/>
            <a:ext cx="29956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cs-CZ" sz="1200">
                <a:latin typeface="Calibri" pitchFamily="34" charset="0"/>
              </a:rPr>
              <a:t>Resource : Strategy Maps, Kaplan and Norton</a:t>
            </a:r>
          </a:p>
        </p:txBody>
      </p:sp>
      <p:sp>
        <p:nvSpPr>
          <p:cNvPr id="24584" name="Rectangle 10"/>
          <p:cNvSpPr>
            <a:spLocks noChangeArrowheads="1"/>
          </p:cNvSpPr>
          <p:nvPr/>
        </p:nvSpPr>
        <p:spPr bwMode="auto">
          <a:xfrm>
            <a:off x="3322638" y="5484813"/>
            <a:ext cx="2540000" cy="3206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 </a:t>
            </a:r>
            <a:r>
              <a:rPr lang="en-US" altLang="cs-CZ" sz="1400">
                <a:latin typeface="Calibri" pitchFamily="34" charset="0"/>
              </a:rPr>
              <a:t>Learning and growth perspective</a:t>
            </a:r>
          </a:p>
        </p:txBody>
      </p:sp>
      <p:sp>
        <p:nvSpPr>
          <p:cNvPr id="24585" name="Rectangle 11"/>
          <p:cNvSpPr>
            <a:spLocks noChangeArrowheads="1"/>
          </p:cNvSpPr>
          <p:nvPr/>
        </p:nvSpPr>
        <p:spPr bwMode="auto">
          <a:xfrm>
            <a:off x="3281363" y="4073525"/>
            <a:ext cx="2540000" cy="3206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 </a:t>
            </a:r>
            <a:r>
              <a:rPr lang="en-US" altLang="cs-CZ" sz="1400">
                <a:latin typeface="Calibri" pitchFamily="34" charset="0"/>
              </a:rPr>
              <a:t>Internal perspective</a:t>
            </a:r>
          </a:p>
        </p:txBody>
      </p:sp>
      <p:sp>
        <p:nvSpPr>
          <p:cNvPr id="24586" name="Rectangle 12"/>
          <p:cNvSpPr>
            <a:spLocks noChangeArrowheads="1"/>
          </p:cNvSpPr>
          <p:nvPr/>
        </p:nvSpPr>
        <p:spPr bwMode="auto">
          <a:xfrm>
            <a:off x="3281363" y="2662238"/>
            <a:ext cx="2540000" cy="3206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 </a:t>
            </a:r>
            <a:r>
              <a:rPr lang="en-AU" altLang="cs-CZ" sz="1400">
                <a:latin typeface="Calibri" pitchFamily="34" charset="0"/>
              </a:rPr>
              <a:t>Customer perspective</a:t>
            </a:r>
          </a:p>
        </p:txBody>
      </p:sp>
      <p:sp>
        <p:nvSpPr>
          <p:cNvPr id="24587" name="Rectangle 13"/>
          <p:cNvSpPr>
            <a:spLocks noChangeArrowheads="1"/>
          </p:cNvSpPr>
          <p:nvPr/>
        </p:nvSpPr>
        <p:spPr bwMode="auto">
          <a:xfrm>
            <a:off x="3281363" y="1373188"/>
            <a:ext cx="2540000" cy="3206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 </a:t>
            </a:r>
            <a:r>
              <a:rPr lang="en-US" altLang="cs-CZ" sz="1400">
                <a:latin typeface="Calibri" pitchFamily="34" charset="0"/>
              </a:rPr>
              <a:t>Financial perspective</a:t>
            </a:r>
          </a:p>
        </p:txBody>
      </p:sp>
      <p:sp>
        <p:nvSpPr>
          <p:cNvPr id="24588" name="Line 14"/>
          <p:cNvSpPr>
            <a:spLocks noChangeShapeType="1"/>
          </p:cNvSpPr>
          <p:nvPr/>
        </p:nvSpPr>
        <p:spPr bwMode="auto">
          <a:xfrm>
            <a:off x="5862638" y="6170613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89" name="Line 15"/>
          <p:cNvSpPr>
            <a:spLocks noChangeShapeType="1"/>
          </p:cNvSpPr>
          <p:nvPr/>
        </p:nvSpPr>
        <p:spPr bwMode="auto">
          <a:xfrm flipH="1" flipV="1">
            <a:off x="6265863" y="4840288"/>
            <a:ext cx="0" cy="1330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0" name="Line 16"/>
          <p:cNvSpPr>
            <a:spLocks noChangeShapeType="1"/>
          </p:cNvSpPr>
          <p:nvPr/>
        </p:nvSpPr>
        <p:spPr bwMode="auto">
          <a:xfrm flipH="1">
            <a:off x="5821363" y="4840288"/>
            <a:ext cx="44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1" name="Line 17"/>
          <p:cNvSpPr>
            <a:spLocks noChangeShapeType="1"/>
          </p:cNvSpPr>
          <p:nvPr/>
        </p:nvSpPr>
        <p:spPr bwMode="auto">
          <a:xfrm>
            <a:off x="5862638" y="4638675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2" name="Line 18"/>
          <p:cNvSpPr>
            <a:spLocks noChangeShapeType="1"/>
          </p:cNvSpPr>
          <p:nvPr/>
        </p:nvSpPr>
        <p:spPr bwMode="auto">
          <a:xfrm flipH="1" flipV="1">
            <a:off x="6265863" y="3308350"/>
            <a:ext cx="0" cy="1330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3" name="Line 19"/>
          <p:cNvSpPr>
            <a:spLocks noChangeShapeType="1"/>
          </p:cNvSpPr>
          <p:nvPr/>
        </p:nvSpPr>
        <p:spPr bwMode="auto">
          <a:xfrm flipH="1">
            <a:off x="5821363" y="3308350"/>
            <a:ext cx="44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4" name="Line 20"/>
          <p:cNvSpPr>
            <a:spLocks noChangeShapeType="1"/>
          </p:cNvSpPr>
          <p:nvPr/>
        </p:nvSpPr>
        <p:spPr bwMode="auto">
          <a:xfrm>
            <a:off x="5862638" y="3187700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5" name="Line 21"/>
          <p:cNvSpPr>
            <a:spLocks noChangeShapeType="1"/>
          </p:cNvSpPr>
          <p:nvPr/>
        </p:nvSpPr>
        <p:spPr bwMode="auto">
          <a:xfrm flipH="1" flipV="1">
            <a:off x="6265863" y="2098675"/>
            <a:ext cx="0" cy="1089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6" name="Line 22"/>
          <p:cNvSpPr>
            <a:spLocks noChangeShapeType="1"/>
          </p:cNvSpPr>
          <p:nvPr/>
        </p:nvSpPr>
        <p:spPr bwMode="auto">
          <a:xfrm flipH="1">
            <a:off x="5821363" y="2098675"/>
            <a:ext cx="44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7" name="Oval 23"/>
          <p:cNvSpPr>
            <a:spLocks noChangeArrowheads="1"/>
          </p:cNvSpPr>
          <p:nvPr/>
        </p:nvSpPr>
        <p:spPr bwMode="auto">
          <a:xfrm>
            <a:off x="3644900" y="889000"/>
            <a:ext cx="1895475" cy="36195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  <a:latin typeface="Calibri" pitchFamily="34" charset="0"/>
              </a:rPr>
              <a:t>Strategy</a:t>
            </a:r>
            <a:endParaRPr lang="en-GB" altLang="cs-CZ" sz="18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4598" name="Line 25"/>
          <p:cNvSpPr>
            <a:spLocks noChangeShapeType="1"/>
          </p:cNvSpPr>
          <p:nvPr/>
        </p:nvSpPr>
        <p:spPr bwMode="auto">
          <a:xfrm>
            <a:off x="2919413" y="6170613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9" name="Line 26"/>
          <p:cNvSpPr>
            <a:spLocks noChangeShapeType="1"/>
          </p:cNvSpPr>
          <p:nvPr/>
        </p:nvSpPr>
        <p:spPr bwMode="auto">
          <a:xfrm flipH="1" flipV="1">
            <a:off x="2919413" y="4840288"/>
            <a:ext cx="0" cy="1330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00" name="Line 27"/>
          <p:cNvSpPr>
            <a:spLocks noChangeShapeType="1"/>
          </p:cNvSpPr>
          <p:nvPr/>
        </p:nvSpPr>
        <p:spPr bwMode="auto">
          <a:xfrm>
            <a:off x="2919413" y="4840288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01" name="Line 28"/>
          <p:cNvSpPr>
            <a:spLocks noChangeShapeType="1"/>
          </p:cNvSpPr>
          <p:nvPr/>
        </p:nvSpPr>
        <p:spPr bwMode="auto">
          <a:xfrm>
            <a:off x="2838450" y="4518025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02" name="Line 29"/>
          <p:cNvSpPr>
            <a:spLocks noChangeShapeType="1"/>
          </p:cNvSpPr>
          <p:nvPr/>
        </p:nvSpPr>
        <p:spPr bwMode="auto">
          <a:xfrm flipH="1" flipV="1">
            <a:off x="2838450" y="3187700"/>
            <a:ext cx="0" cy="1330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03" name="Line 30"/>
          <p:cNvSpPr>
            <a:spLocks noChangeShapeType="1"/>
          </p:cNvSpPr>
          <p:nvPr/>
        </p:nvSpPr>
        <p:spPr bwMode="auto">
          <a:xfrm>
            <a:off x="2838450" y="3187700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04" name="Line 31"/>
          <p:cNvSpPr>
            <a:spLocks noChangeShapeType="1"/>
          </p:cNvSpPr>
          <p:nvPr/>
        </p:nvSpPr>
        <p:spPr bwMode="auto">
          <a:xfrm>
            <a:off x="2838450" y="3106738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05" name="Line 32"/>
          <p:cNvSpPr>
            <a:spLocks noChangeShapeType="1"/>
          </p:cNvSpPr>
          <p:nvPr/>
        </p:nvSpPr>
        <p:spPr bwMode="auto">
          <a:xfrm flipH="1" flipV="1">
            <a:off x="2838450" y="1978025"/>
            <a:ext cx="0" cy="1128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06" name="Line 33"/>
          <p:cNvSpPr>
            <a:spLocks noChangeShapeType="1"/>
          </p:cNvSpPr>
          <p:nvPr/>
        </p:nvSpPr>
        <p:spPr bwMode="auto">
          <a:xfrm>
            <a:off x="2838450" y="1978025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07" name="Line 35"/>
          <p:cNvSpPr>
            <a:spLocks noChangeShapeType="1"/>
          </p:cNvSpPr>
          <p:nvPr/>
        </p:nvSpPr>
        <p:spPr bwMode="auto">
          <a:xfrm>
            <a:off x="2878138" y="1776413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08" name="Line 36"/>
          <p:cNvSpPr>
            <a:spLocks noChangeShapeType="1"/>
          </p:cNvSpPr>
          <p:nvPr/>
        </p:nvSpPr>
        <p:spPr bwMode="auto">
          <a:xfrm flipH="1" flipV="1">
            <a:off x="2878138" y="1090613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09" name="Line 37"/>
          <p:cNvSpPr>
            <a:spLocks noChangeShapeType="1"/>
          </p:cNvSpPr>
          <p:nvPr/>
        </p:nvSpPr>
        <p:spPr bwMode="auto">
          <a:xfrm flipV="1">
            <a:off x="2878138" y="1090613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10" name="Line 38"/>
          <p:cNvSpPr>
            <a:spLocks noChangeShapeType="1"/>
          </p:cNvSpPr>
          <p:nvPr/>
        </p:nvSpPr>
        <p:spPr bwMode="auto">
          <a:xfrm>
            <a:off x="5821363" y="1855788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11" name="Line 39"/>
          <p:cNvSpPr>
            <a:spLocks noChangeShapeType="1"/>
          </p:cNvSpPr>
          <p:nvPr/>
        </p:nvSpPr>
        <p:spPr bwMode="auto">
          <a:xfrm flipH="1" flipV="1">
            <a:off x="6224588" y="1090613"/>
            <a:ext cx="0" cy="766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12" name="Line 40"/>
          <p:cNvSpPr>
            <a:spLocks noChangeShapeType="1"/>
          </p:cNvSpPr>
          <p:nvPr/>
        </p:nvSpPr>
        <p:spPr bwMode="auto">
          <a:xfrm flipH="1">
            <a:off x="5619750" y="1090613"/>
            <a:ext cx="6048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587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77825" y="0"/>
            <a:ext cx="8305800" cy="838200"/>
          </a:xfrm>
        </p:spPr>
        <p:txBody>
          <a:bodyPr/>
          <a:lstStyle/>
          <a:p>
            <a:pPr eaLnBrk="1" hangingPunct="1"/>
            <a:r>
              <a:rPr lang="cs-CZ" altLang="cs-CZ" sz="3500" smtClean="0">
                <a:latin typeface="Calibri" pitchFamily="34" charset="0"/>
              </a:rPr>
              <a:t>Strategická mapa (BSC)- </a:t>
            </a:r>
            <a:r>
              <a:rPr lang="cs-CZ" altLang="cs-CZ" sz="2000" smtClean="0"/>
              <a:t>velmi zjednodušené schéma</a:t>
            </a:r>
            <a:endParaRPr lang="en-GB" altLang="cs-CZ" sz="2000" smtClean="0"/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458788" y="5808663"/>
            <a:ext cx="2620962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Potřeba unikátních zdrojů-znalostí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04" name="Rectangle 6"/>
          <p:cNvSpPr>
            <a:spLocks noChangeArrowheads="1"/>
          </p:cNvSpPr>
          <p:nvPr/>
        </p:nvSpPr>
        <p:spPr bwMode="auto">
          <a:xfrm>
            <a:off x="539750" y="5081588"/>
            <a:ext cx="2338388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600">
                <a:latin typeface="Calibri" pitchFamily="34" charset="0"/>
              </a:rPr>
              <a:t>Vyhledávání zdrojů</a:t>
            </a:r>
            <a:endParaRPr lang="en-GB" altLang="cs-CZ" sz="1600">
              <a:latin typeface="Calibri" pitchFamily="34" charset="0"/>
            </a:endParaRPr>
          </a:p>
        </p:txBody>
      </p:sp>
      <p:sp>
        <p:nvSpPr>
          <p:cNvPr id="25605" name="Line 7"/>
          <p:cNvSpPr>
            <a:spLocks noChangeShapeType="1"/>
          </p:cNvSpPr>
          <p:nvPr/>
        </p:nvSpPr>
        <p:spPr bwMode="auto">
          <a:xfrm>
            <a:off x="296863" y="4275138"/>
            <a:ext cx="8469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06" name="Rectangle 8"/>
          <p:cNvSpPr>
            <a:spLocks noChangeArrowheads="1"/>
          </p:cNvSpPr>
          <p:nvPr/>
        </p:nvSpPr>
        <p:spPr bwMode="auto">
          <a:xfrm>
            <a:off x="3362325" y="6170613"/>
            <a:ext cx="1733550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600">
                <a:latin typeface="Calibri" pitchFamily="34" charset="0"/>
              </a:rPr>
              <a:t>Náklady na zdroje</a:t>
            </a:r>
            <a:endParaRPr lang="en-GB" altLang="cs-CZ" sz="1600">
              <a:latin typeface="Calibri" pitchFamily="34" charset="0"/>
            </a:endParaRPr>
          </a:p>
        </p:txBody>
      </p:sp>
      <p:sp>
        <p:nvSpPr>
          <p:cNvPr id="25607" name="Rectangle 9"/>
          <p:cNvSpPr>
            <a:spLocks noChangeArrowheads="1"/>
          </p:cNvSpPr>
          <p:nvPr/>
        </p:nvSpPr>
        <p:spPr bwMode="auto">
          <a:xfrm>
            <a:off x="6305550" y="4921250"/>
            <a:ext cx="2460625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600">
                <a:latin typeface="Calibri" pitchFamily="34" charset="0"/>
              </a:rPr>
              <a:t>Parametry výběru zdroje</a:t>
            </a:r>
            <a:endParaRPr lang="en-GB" altLang="cs-CZ" sz="1600">
              <a:latin typeface="Calibri" pitchFamily="34" charset="0"/>
            </a:endParaRPr>
          </a:p>
        </p:txBody>
      </p:sp>
      <p:sp>
        <p:nvSpPr>
          <p:cNvPr id="25608" name="Rectangle 10"/>
          <p:cNvSpPr>
            <a:spLocks noChangeArrowheads="1"/>
          </p:cNvSpPr>
          <p:nvPr/>
        </p:nvSpPr>
        <p:spPr bwMode="auto">
          <a:xfrm>
            <a:off x="5378450" y="6170613"/>
            <a:ext cx="685800" cy="4032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IQ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09" name="Rectangle 15"/>
          <p:cNvSpPr>
            <a:spLocks noChangeArrowheads="1"/>
          </p:cNvSpPr>
          <p:nvPr/>
        </p:nvSpPr>
        <p:spPr bwMode="auto">
          <a:xfrm>
            <a:off x="6184900" y="6170613"/>
            <a:ext cx="846138" cy="4032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solidFill>
                  <a:srgbClr val="FF0000"/>
                </a:solidFill>
                <a:latin typeface="Calibri" pitchFamily="34" charset="0"/>
              </a:rPr>
              <a:t>kreativita</a:t>
            </a:r>
            <a:endParaRPr lang="en-GB" altLang="cs-CZ" sz="14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5610" name="Rectangle 16"/>
          <p:cNvSpPr>
            <a:spLocks noChangeArrowheads="1"/>
          </p:cNvSpPr>
          <p:nvPr/>
        </p:nvSpPr>
        <p:spPr bwMode="auto">
          <a:xfrm>
            <a:off x="7112000" y="6170613"/>
            <a:ext cx="806450" cy="4032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solidFill>
                  <a:srgbClr val="FF0000"/>
                </a:solidFill>
                <a:latin typeface="Calibri" pitchFamily="34" charset="0"/>
              </a:rPr>
              <a:t>flexibilita</a:t>
            </a:r>
            <a:endParaRPr lang="en-GB" altLang="cs-CZ" sz="14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5611" name="Rectangle 17"/>
          <p:cNvSpPr>
            <a:spLocks noChangeArrowheads="1"/>
          </p:cNvSpPr>
          <p:nvPr/>
        </p:nvSpPr>
        <p:spPr bwMode="auto">
          <a:xfrm>
            <a:off x="7839075" y="5405438"/>
            <a:ext cx="927100" cy="3222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000">
                <a:solidFill>
                  <a:srgbClr val="FF0000"/>
                </a:solidFill>
                <a:latin typeface="Calibri" pitchFamily="34" charset="0"/>
              </a:rPr>
              <a:t>míra shody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000">
                <a:solidFill>
                  <a:srgbClr val="FF0000"/>
                </a:solidFill>
                <a:latin typeface="Calibri" pitchFamily="34" charset="0"/>
              </a:rPr>
              <a:t> SZ a PZ</a:t>
            </a:r>
            <a:endParaRPr lang="en-GB" altLang="cs-CZ" sz="10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5612" name="Line 18"/>
          <p:cNvSpPr>
            <a:spLocks noChangeShapeType="1"/>
          </p:cNvSpPr>
          <p:nvPr/>
        </p:nvSpPr>
        <p:spPr bwMode="auto">
          <a:xfrm flipV="1">
            <a:off x="3362325" y="5888038"/>
            <a:ext cx="55641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13" name="Line 19"/>
          <p:cNvSpPr>
            <a:spLocks noChangeShapeType="1"/>
          </p:cNvSpPr>
          <p:nvPr/>
        </p:nvSpPr>
        <p:spPr bwMode="auto">
          <a:xfrm flipV="1">
            <a:off x="5862638" y="5888038"/>
            <a:ext cx="0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14" name="Line 20"/>
          <p:cNvSpPr>
            <a:spLocks noChangeShapeType="1"/>
          </p:cNvSpPr>
          <p:nvPr/>
        </p:nvSpPr>
        <p:spPr bwMode="auto">
          <a:xfrm flipV="1">
            <a:off x="6588125" y="5888038"/>
            <a:ext cx="0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15" name="Line 21"/>
          <p:cNvSpPr>
            <a:spLocks noChangeShapeType="1"/>
          </p:cNvSpPr>
          <p:nvPr/>
        </p:nvSpPr>
        <p:spPr bwMode="auto">
          <a:xfrm flipV="1">
            <a:off x="7556500" y="5888038"/>
            <a:ext cx="0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16" name="Line 22"/>
          <p:cNvSpPr>
            <a:spLocks noChangeShapeType="1"/>
          </p:cNvSpPr>
          <p:nvPr/>
        </p:nvSpPr>
        <p:spPr bwMode="auto">
          <a:xfrm>
            <a:off x="8564563" y="5727700"/>
            <a:ext cx="0" cy="160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17" name="Line 23"/>
          <p:cNvSpPr>
            <a:spLocks noChangeShapeType="1"/>
          </p:cNvSpPr>
          <p:nvPr/>
        </p:nvSpPr>
        <p:spPr bwMode="auto">
          <a:xfrm flipV="1">
            <a:off x="7112000" y="5324475"/>
            <a:ext cx="0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18" name="Line 24"/>
          <p:cNvSpPr>
            <a:spLocks noChangeShapeType="1"/>
          </p:cNvSpPr>
          <p:nvPr/>
        </p:nvSpPr>
        <p:spPr bwMode="auto">
          <a:xfrm flipH="1" flipV="1">
            <a:off x="2878138" y="5162550"/>
            <a:ext cx="3427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19" name="Line 25"/>
          <p:cNvSpPr>
            <a:spLocks noChangeShapeType="1"/>
          </p:cNvSpPr>
          <p:nvPr/>
        </p:nvSpPr>
        <p:spPr bwMode="auto">
          <a:xfrm flipV="1">
            <a:off x="4773613" y="5888038"/>
            <a:ext cx="0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20" name="Line 26"/>
          <p:cNvSpPr>
            <a:spLocks noChangeShapeType="1"/>
          </p:cNvSpPr>
          <p:nvPr/>
        </p:nvSpPr>
        <p:spPr bwMode="auto">
          <a:xfrm flipV="1">
            <a:off x="2152650" y="5484813"/>
            <a:ext cx="0" cy="32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21" name="Line 27"/>
          <p:cNvSpPr>
            <a:spLocks noChangeShapeType="1"/>
          </p:cNvSpPr>
          <p:nvPr/>
        </p:nvSpPr>
        <p:spPr bwMode="auto">
          <a:xfrm flipV="1">
            <a:off x="2152650" y="3871913"/>
            <a:ext cx="0" cy="1209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22" name="Rectangle 28"/>
          <p:cNvSpPr>
            <a:spLocks noChangeArrowheads="1"/>
          </p:cNvSpPr>
          <p:nvPr/>
        </p:nvSpPr>
        <p:spPr bwMode="auto">
          <a:xfrm>
            <a:off x="1749425" y="3468688"/>
            <a:ext cx="968375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Zdroj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23" name="Rectangle 29"/>
          <p:cNvSpPr>
            <a:spLocks noChangeArrowheads="1"/>
          </p:cNvSpPr>
          <p:nvPr/>
        </p:nvSpPr>
        <p:spPr bwMode="auto">
          <a:xfrm>
            <a:off x="3200400" y="3468688"/>
            <a:ext cx="1008063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Školení PZ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24" name="Line 30"/>
          <p:cNvSpPr>
            <a:spLocks noChangeShapeType="1"/>
          </p:cNvSpPr>
          <p:nvPr/>
        </p:nvSpPr>
        <p:spPr bwMode="auto">
          <a:xfrm>
            <a:off x="2717800" y="3670300"/>
            <a:ext cx="442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25" name="Rectangle 31"/>
          <p:cNvSpPr>
            <a:spLocks noChangeArrowheads="1"/>
          </p:cNvSpPr>
          <p:nvPr/>
        </p:nvSpPr>
        <p:spPr bwMode="auto">
          <a:xfrm>
            <a:off x="4532313" y="3468688"/>
            <a:ext cx="1008062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Testy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26" name="Rectangle 32"/>
          <p:cNvSpPr>
            <a:spLocks noChangeArrowheads="1"/>
          </p:cNvSpPr>
          <p:nvPr/>
        </p:nvSpPr>
        <p:spPr bwMode="auto">
          <a:xfrm>
            <a:off x="5821363" y="3468688"/>
            <a:ext cx="1452562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Vyškolený zdroj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27" name="Line 33"/>
          <p:cNvSpPr>
            <a:spLocks noChangeShapeType="1"/>
          </p:cNvSpPr>
          <p:nvPr/>
        </p:nvSpPr>
        <p:spPr bwMode="auto">
          <a:xfrm>
            <a:off x="4208463" y="3670300"/>
            <a:ext cx="323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28" name="Line 34"/>
          <p:cNvSpPr>
            <a:spLocks noChangeShapeType="1"/>
          </p:cNvSpPr>
          <p:nvPr/>
        </p:nvSpPr>
        <p:spPr bwMode="auto">
          <a:xfrm>
            <a:off x="5540375" y="3670300"/>
            <a:ext cx="2809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29" name="Oval 35"/>
          <p:cNvSpPr>
            <a:spLocks noChangeArrowheads="1"/>
          </p:cNvSpPr>
          <p:nvPr/>
        </p:nvSpPr>
        <p:spPr bwMode="auto">
          <a:xfrm>
            <a:off x="1911350" y="4557713"/>
            <a:ext cx="563563" cy="1619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GB" altLang="cs-CZ" sz="1800">
              <a:latin typeface="Arial" charset="0"/>
            </a:endParaRPr>
          </a:p>
        </p:txBody>
      </p:sp>
      <p:sp>
        <p:nvSpPr>
          <p:cNvPr id="25630" name="Line 36"/>
          <p:cNvSpPr>
            <a:spLocks noChangeShapeType="1"/>
          </p:cNvSpPr>
          <p:nvPr/>
        </p:nvSpPr>
        <p:spPr bwMode="auto">
          <a:xfrm flipH="1">
            <a:off x="2516188" y="4638675"/>
            <a:ext cx="9271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31" name="Text Box 37"/>
          <p:cNvSpPr txBox="1">
            <a:spLocks noChangeArrowheads="1"/>
          </p:cNvSpPr>
          <p:nvPr/>
        </p:nvSpPr>
        <p:spPr bwMode="auto">
          <a:xfrm>
            <a:off x="3482975" y="4518025"/>
            <a:ext cx="15509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200" b="1">
                <a:solidFill>
                  <a:srgbClr val="FF3300"/>
                </a:solidFill>
                <a:latin typeface="Calibri" pitchFamily="34" charset="0"/>
              </a:rPr>
              <a:t>nízká míra úspěšnosti</a:t>
            </a:r>
            <a:endParaRPr lang="en-GB" altLang="cs-CZ" sz="1200" b="1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25632" name="Text Box 38"/>
          <p:cNvSpPr txBox="1">
            <a:spLocks noChangeArrowheads="1"/>
          </p:cNvSpPr>
          <p:nvPr/>
        </p:nvSpPr>
        <p:spPr bwMode="auto">
          <a:xfrm rot="-5400000">
            <a:off x="-48418" y="4620418"/>
            <a:ext cx="654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800">
                <a:latin typeface="Arial" charset="0"/>
              </a:rPr>
              <a:t>Růst</a:t>
            </a:r>
            <a:endParaRPr lang="en-GB" altLang="cs-CZ" sz="1800">
              <a:latin typeface="Arial" charset="0"/>
            </a:endParaRPr>
          </a:p>
        </p:txBody>
      </p:sp>
      <p:sp>
        <p:nvSpPr>
          <p:cNvPr id="25633" name="Text Box 39"/>
          <p:cNvSpPr txBox="1">
            <a:spLocks noChangeArrowheads="1"/>
          </p:cNvSpPr>
          <p:nvPr/>
        </p:nvSpPr>
        <p:spPr bwMode="auto">
          <a:xfrm rot="-5400000">
            <a:off x="-226218" y="3467893"/>
            <a:ext cx="1009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800">
                <a:latin typeface="Arial" charset="0"/>
              </a:rPr>
              <a:t>Procesy</a:t>
            </a:r>
            <a:endParaRPr lang="en-GB" altLang="cs-CZ" sz="1800">
              <a:latin typeface="Arial" charset="0"/>
            </a:endParaRPr>
          </a:p>
        </p:txBody>
      </p:sp>
      <p:sp>
        <p:nvSpPr>
          <p:cNvPr id="25634" name="Text Box 40"/>
          <p:cNvSpPr txBox="1">
            <a:spLocks noChangeArrowheads="1"/>
          </p:cNvSpPr>
          <p:nvPr/>
        </p:nvSpPr>
        <p:spPr bwMode="auto">
          <a:xfrm rot="-5400000">
            <a:off x="-235743" y="2269331"/>
            <a:ext cx="1111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800">
                <a:latin typeface="Arial" charset="0"/>
              </a:rPr>
              <a:t>Zákazník</a:t>
            </a:r>
            <a:endParaRPr lang="en-GB" altLang="cs-CZ" sz="1800">
              <a:latin typeface="Arial" charset="0"/>
            </a:endParaRPr>
          </a:p>
        </p:txBody>
      </p:sp>
      <p:sp>
        <p:nvSpPr>
          <p:cNvPr id="25635" name="Text Box 41"/>
          <p:cNvSpPr txBox="1">
            <a:spLocks noChangeArrowheads="1"/>
          </p:cNvSpPr>
          <p:nvPr/>
        </p:nvSpPr>
        <p:spPr bwMode="auto">
          <a:xfrm rot="-5400000">
            <a:off x="-138906" y="1083469"/>
            <a:ext cx="996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800">
                <a:latin typeface="Arial" charset="0"/>
              </a:rPr>
              <a:t>Finance</a:t>
            </a:r>
            <a:endParaRPr lang="en-GB" altLang="cs-CZ" sz="1800">
              <a:latin typeface="Arial" charset="0"/>
            </a:endParaRPr>
          </a:p>
        </p:txBody>
      </p:sp>
      <p:sp>
        <p:nvSpPr>
          <p:cNvPr id="25636" name="Line 42"/>
          <p:cNvSpPr>
            <a:spLocks noChangeShapeType="1"/>
          </p:cNvSpPr>
          <p:nvPr/>
        </p:nvSpPr>
        <p:spPr bwMode="auto">
          <a:xfrm>
            <a:off x="338138" y="2986088"/>
            <a:ext cx="848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37" name="Line 43"/>
          <p:cNvSpPr>
            <a:spLocks noChangeShapeType="1"/>
          </p:cNvSpPr>
          <p:nvPr/>
        </p:nvSpPr>
        <p:spPr bwMode="auto">
          <a:xfrm>
            <a:off x="377825" y="1816100"/>
            <a:ext cx="848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38" name="Line 44"/>
          <p:cNvSpPr>
            <a:spLocks noChangeShapeType="1"/>
          </p:cNvSpPr>
          <p:nvPr/>
        </p:nvSpPr>
        <p:spPr bwMode="auto">
          <a:xfrm flipV="1">
            <a:off x="6627813" y="2743200"/>
            <a:ext cx="0" cy="725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39" name="Rectangle 45"/>
          <p:cNvSpPr>
            <a:spLocks noChangeArrowheads="1"/>
          </p:cNvSpPr>
          <p:nvPr/>
        </p:nvSpPr>
        <p:spPr bwMode="auto">
          <a:xfrm>
            <a:off x="5700713" y="2339975"/>
            <a:ext cx="1452562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Dodávka služeb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40" name="Rectangle 46"/>
          <p:cNvSpPr>
            <a:spLocks noChangeArrowheads="1"/>
          </p:cNvSpPr>
          <p:nvPr/>
        </p:nvSpPr>
        <p:spPr bwMode="auto">
          <a:xfrm>
            <a:off x="4006850" y="2339975"/>
            <a:ext cx="1452563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Spokojený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 zákazník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41" name="Rectangle 47"/>
          <p:cNvSpPr>
            <a:spLocks noChangeArrowheads="1"/>
          </p:cNvSpPr>
          <p:nvPr/>
        </p:nvSpPr>
        <p:spPr bwMode="auto">
          <a:xfrm>
            <a:off x="2192338" y="2339975"/>
            <a:ext cx="1452562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Konkurenční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 výhoda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42" name="Line 48"/>
          <p:cNvSpPr>
            <a:spLocks noChangeShapeType="1"/>
          </p:cNvSpPr>
          <p:nvPr/>
        </p:nvSpPr>
        <p:spPr bwMode="auto">
          <a:xfrm flipH="1">
            <a:off x="5459413" y="2582863"/>
            <a:ext cx="2016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43" name="Line 49"/>
          <p:cNvSpPr>
            <a:spLocks noChangeShapeType="1"/>
          </p:cNvSpPr>
          <p:nvPr/>
        </p:nvSpPr>
        <p:spPr bwMode="auto">
          <a:xfrm flipH="1">
            <a:off x="3644900" y="2541588"/>
            <a:ext cx="322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44" name="Line 50"/>
          <p:cNvSpPr>
            <a:spLocks noChangeShapeType="1"/>
          </p:cNvSpPr>
          <p:nvPr/>
        </p:nvSpPr>
        <p:spPr bwMode="auto">
          <a:xfrm flipV="1">
            <a:off x="2959100" y="1493838"/>
            <a:ext cx="0" cy="806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45" name="Rectangle 51"/>
          <p:cNvSpPr>
            <a:spLocks noChangeArrowheads="1"/>
          </p:cNvSpPr>
          <p:nvPr/>
        </p:nvSpPr>
        <p:spPr bwMode="auto">
          <a:xfrm>
            <a:off x="2273300" y="1090613"/>
            <a:ext cx="1452563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Vyšší tržní podíl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46" name="Line 52"/>
          <p:cNvSpPr>
            <a:spLocks noChangeShapeType="1"/>
          </p:cNvSpPr>
          <p:nvPr/>
        </p:nvSpPr>
        <p:spPr bwMode="auto">
          <a:xfrm flipV="1">
            <a:off x="4773613" y="1493838"/>
            <a:ext cx="0" cy="806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47" name="Rectangle 53"/>
          <p:cNvSpPr>
            <a:spLocks noChangeArrowheads="1"/>
          </p:cNvSpPr>
          <p:nvPr/>
        </p:nvSpPr>
        <p:spPr bwMode="auto">
          <a:xfrm>
            <a:off x="4087813" y="1090613"/>
            <a:ext cx="1452562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Zisk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48" name="Line 54"/>
          <p:cNvSpPr>
            <a:spLocks noChangeShapeType="1"/>
          </p:cNvSpPr>
          <p:nvPr/>
        </p:nvSpPr>
        <p:spPr bwMode="auto">
          <a:xfrm flipV="1">
            <a:off x="2919413" y="847725"/>
            <a:ext cx="3427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49" name="Line 55"/>
          <p:cNvSpPr>
            <a:spLocks noChangeShapeType="1"/>
          </p:cNvSpPr>
          <p:nvPr/>
        </p:nvSpPr>
        <p:spPr bwMode="auto">
          <a:xfrm flipV="1">
            <a:off x="2919413" y="847725"/>
            <a:ext cx="0" cy="24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50" name="Line 56"/>
          <p:cNvSpPr>
            <a:spLocks noChangeShapeType="1"/>
          </p:cNvSpPr>
          <p:nvPr/>
        </p:nvSpPr>
        <p:spPr bwMode="auto">
          <a:xfrm flipV="1">
            <a:off x="4854575" y="847725"/>
            <a:ext cx="0" cy="24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51" name="Rectangle 57"/>
          <p:cNvSpPr>
            <a:spLocks noChangeArrowheads="1"/>
          </p:cNvSpPr>
          <p:nvPr/>
        </p:nvSpPr>
        <p:spPr bwMode="auto">
          <a:xfrm>
            <a:off x="6346825" y="727075"/>
            <a:ext cx="1452563" cy="523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Spokojení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majitelé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52" name="Rectangle 58"/>
          <p:cNvSpPr>
            <a:spLocks noChangeArrowheads="1"/>
          </p:cNvSpPr>
          <p:nvPr/>
        </p:nvSpPr>
        <p:spPr bwMode="auto">
          <a:xfrm>
            <a:off x="4894263" y="5364163"/>
            <a:ext cx="685800" cy="4032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200">
                <a:solidFill>
                  <a:srgbClr val="FF0000"/>
                </a:solidFill>
                <a:latin typeface="Calibri" pitchFamily="34" charset="0"/>
              </a:rPr>
              <a:t>profil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200">
                <a:solidFill>
                  <a:srgbClr val="FF0000"/>
                </a:solidFill>
                <a:latin typeface="Calibri" pitchFamily="34" charset="0"/>
              </a:rPr>
              <a:t>zdroje</a:t>
            </a:r>
            <a:endParaRPr lang="en-GB" altLang="cs-CZ" sz="12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5653" name="Line 59"/>
          <p:cNvSpPr>
            <a:spLocks noChangeShapeType="1"/>
          </p:cNvSpPr>
          <p:nvPr/>
        </p:nvSpPr>
        <p:spPr bwMode="auto">
          <a:xfrm>
            <a:off x="5580063" y="5607050"/>
            <a:ext cx="484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54" name="Line 60"/>
          <p:cNvSpPr>
            <a:spLocks noChangeShapeType="1"/>
          </p:cNvSpPr>
          <p:nvPr/>
        </p:nvSpPr>
        <p:spPr bwMode="auto">
          <a:xfrm>
            <a:off x="6064250" y="5607050"/>
            <a:ext cx="0" cy="280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55" name="Rectangle 61"/>
          <p:cNvSpPr>
            <a:spLocks noChangeArrowheads="1"/>
          </p:cNvSpPr>
          <p:nvPr/>
        </p:nvSpPr>
        <p:spPr bwMode="auto">
          <a:xfrm>
            <a:off x="217488" y="6413500"/>
            <a:ext cx="482600" cy="241300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TOC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56" name="Rectangle 63"/>
          <p:cNvSpPr>
            <a:spLocks noChangeArrowheads="1"/>
          </p:cNvSpPr>
          <p:nvPr/>
        </p:nvSpPr>
        <p:spPr bwMode="auto">
          <a:xfrm>
            <a:off x="942975" y="6413500"/>
            <a:ext cx="685800" cy="242888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CONWIP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57" name="Rectangle 64"/>
          <p:cNvSpPr>
            <a:spLocks noChangeArrowheads="1"/>
          </p:cNvSpPr>
          <p:nvPr/>
        </p:nvSpPr>
        <p:spPr bwMode="auto">
          <a:xfrm>
            <a:off x="2273300" y="6413500"/>
            <a:ext cx="806450" cy="241300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Workflow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58" name="Line 65"/>
          <p:cNvSpPr>
            <a:spLocks noChangeShapeType="1"/>
          </p:cNvSpPr>
          <p:nvPr/>
        </p:nvSpPr>
        <p:spPr bwMode="auto">
          <a:xfrm flipV="1">
            <a:off x="539750" y="6211888"/>
            <a:ext cx="0" cy="201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59" name="Line 66"/>
          <p:cNvSpPr>
            <a:spLocks noChangeShapeType="1"/>
          </p:cNvSpPr>
          <p:nvPr/>
        </p:nvSpPr>
        <p:spPr bwMode="auto">
          <a:xfrm flipV="1">
            <a:off x="1346200" y="6211888"/>
            <a:ext cx="0" cy="160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60" name="Line 67"/>
          <p:cNvSpPr>
            <a:spLocks noChangeShapeType="1"/>
          </p:cNvSpPr>
          <p:nvPr/>
        </p:nvSpPr>
        <p:spPr bwMode="auto">
          <a:xfrm flipV="1">
            <a:off x="2474913" y="6251575"/>
            <a:ext cx="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61" name="Line 68"/>
          <p:cNvSpPr>
            <a:spLocks noChangeShapeType="1"/>
          </p:cNvSpPr>
          <p:nvPr/>
        </p:nvSpPr>
        <p:spPr bwMode="auto">
          <a:xfrm>
            <a:off x="1628775" y="6573838"/>
            <a:ext cx="644525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62" name="Line 69"/>
          <p:cNvSpPr>
            <a:spLocks noChangeShapeType="1"/>
          </p:cNvSpPr>
          <p:nvPr/>
        </p:nvSpPr>
        <p:spPr bwMode="auto">
          <a:xfrm>
            <a:off x="5943600" y="6010275"/>
            <a:ext cx="0" cy="160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63" name="Line 70"/>
          <p:cNvSpPr>
            <a:spLocks noChangeShapeType="1"/>
          </p:cNvSpPr>
          <p:nvPr/>
        </p:nvSpPr>
        <p:spPr bwMode="auto">
          <a:xfrm>
            <a:off x="6346825" y="6010275"/>
            <a:ext cx="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64" name="Line 71"/>
          <p:cNvSpPr>
            <a:spLocks noChangeShapeType="1"/>
          </p:cNvSpPr>
          <p:nvPr/>
        </p:nvSpPr>
        <p:spPr bwMode="auto">
          <a:xfrm>
            <a:off x="5943600" y="6010275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65" name="AutoShape 72"/>
          <p:cNvSpPr>
            <a:spLocks noChangeArrowheads="1"/>
          </p:cNvSpPr>
          <p:nvPr/>
        </p:nvSpPr>
        <p:spPr bwMode="auto">
          <a:xfrm>
            <a:off x="7878763" y="2986088"/>
            <a:ext cx="604837" cy="1854200"/>
          </a:xfrm>
          <a:prstGeom prst="downArrow">
            <a:avLst>
              <a:gd name="adj1" fmla="val 50000"/>
              <a:gd name="adj2" fmla="val 76640"/>
            </a:avLst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 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66" name="Text Box 74"/>
          <p:cNvSpPr txBox="1">
            <a:spLocks noChangeArrowheads="1"/>
          </p:cNvSpPr>
          <p:nvPr/>
        </p:nvSpPr>
        <p:spPr bwMode="auto">
          <a:xfrm rot="5400000">
            <a:off x="7828757" y="3723481"/>
            <a:ext cx="698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200" b="1">
                <a:latin typeface="Calibri" pitchFamily="34" charset="0"/>
              </a:rPr>
              <a:t>Náklady</a:t>
            </a:r>
            <a:endParaRPr lang="en-GB" altLang="cs-CZ" sz="1200" b="1">
              <a:latin typeface="Calibri" pitchFamily="34" charset="0"/>
            </a:endParaRPr>
          </a:p>
        </p:txBody>
      </p:sp>
      <p:sp>
        <p:nvSpPr>
          <p:cNvPr id="25667" name="AutoShape 75"/>
          <p:cNvSpPr>
            <a:spLocks noChangeArrowheads="1"/>
          </p:cNvSpPr>
          <p:nvPr/>
        </p:nvSpPr>
        <p:spPr bwMode="auto">
          <a:xfrm>
            <a:off x="7878763" y="1331913"/>
            <a:ext cx="604837" cy="1654175"/>
          </a:xfrm>
          <a:prstGeom prst="upArrow">
            <a:avLst>
              <a:gd name="adj1" fmla="val 50000"/>
              <a:gd name="adj2" fmla="val 68373"/>
            </a:avLst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GB" altLang="cs-CZ" sz="1800">
              <a:latin typeface="Arial" charset="0"/>
            </a:endParaRPr>
          </a:p>
        </p:txBody>
      </p:sp>
      <p:sp>
        <p:nvSpPr>
          <p:cNvPr id="25668" name="Text Box 76"/>
          <p:cNvSpPr txBox="1">
            <a:spLocks noChangeArrowheads="1"/>
          </p:cNvSpPr>
          <p:nvPr/>
        </p:nvSpPr>
        <p:spPr bwMode="auto">
          <a:xfrm rot="5400000" flipH="1" flipV="1">
            <a:off x="7753350" y="2224088"/>
            <a:ext cx="8493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200" b="1">
                <a:latin typeface="Calibri" pitchFamily="34" charset="0"/>
              </a:rPr>
              <a:t>Výnosy</a:t>
            </a:r>
            <a:endParaRPr lang="en-GB" altLang="cs-CZ" sz="1200" b="1">
              <a:latin typeface="Calibri" pitchFamily="34" charset="0"/>
            </a:endParaRPr>
          </a:p>
        </p:txBody>
      </p:sp>
      <p:sp>
        <p:nvSpPr>
          <p:cNvPr id="25669" name="Zástupný symbol pro číslo snímku 68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SzTx/>
              <a:buFontTx/>
              <a:buNone/>
            </a:pPr>
            <a:fld id="{398B114C-6D55-44E0-AC27-70EE29DE4C33}" type="slidenum">
              <a:rPr lang="en-US" altLang="cs-CZ" sz="1400" smtClean="0">
                <a:latin typeface="Arial" charset="0"/>
              </a:rPr>
              <a:pPr algn="r" eaLnBrk="1" hangingPunct="1">
                <a:spcBef>
                  <a:spcPct val="0"/>
                </a:spcBef>
                <a:buSzTx/>
                <a:buFontTx/>
                <a:buNone/>
              </a:pPr>
              <a:t>19</a:t>
            </a:fld>
            <a:r>
              <a:rPr lang="cs-CZ" altLang="cs-CZ" sz="1400" smtClean="0">
                <a:latin typeface="Arial" charset="0"/>
              </a:rPr>
              <a:t>/11</a:t>
            </a:r>
            <a:endParaRPr lang="en-US" altLang="cs-CZ" sz="1400" smtClean="0">
              <a:latin typeface="Arial" charset="0"/>
            </a:endParaRPr>
          </a:p>
        </p:txBody>
      </p:sp>
      <p:pic>
        <p:nvPicPr>
          <p:cNvPr id="7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72" y="660283"/>
            <a:ext cx="555016" cy="555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TextovéPole 70"/>
          <p:cNvSpPr txBox="1"/>
          <p:nvPr/>
        </p:nvSpPr>
        <p:spPr>
          <a:xfrm>
            <a:off x="1461435" y="810833"/>
            <a:ext cx="12314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b="1" dirty="0" smtClean="0">
                <a:solidFill>
                  <a:srgbClr val="FF0000"/>
                </a:solidFill>
              </a:rPr>
              <a:t>Czech </a:t>
            </a:r>
            <a:r>
              <a:rPr lang="cs-CZ" sz="1050" b="1" dirty="0" err="1" smtClean="0">
                <a:solidFill>
                  <a:srgbClr val="FF0000"/>
                </a:solidFill>
              </a:rPr>
              <a:t>courses</a:t>
            </a:r>
            <a:r>
              <a:rPr lang="cs-CZ" sz="1050" b="1" dirty="0" smtClean="0">
                <a:solidFill>
                  <a:srgbClr val="FF0000"/>
                </a:solidFill>
              </a:rPr>
              <a:t> </a:t>
            </a:r>
            <a:r>
              <a:rPr lang="cs-CZ" sz="1050" b="1" dirty="0" err="1" smtClean="0">
                <a:solidFill>
                  <a:srgbClr val="FF0000"/>
                </a:solidFill>
              </a:rPr>
              <a:t>only</a:t>
            </a:r>
            <a:endParaRPr lang="cs-CZ" sz="105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99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colorTemperature colorTemp="2375"/>
                    </a14:imgEffect>
                    <a14:imgEffect>
                      <a14:saturation sat="235000"/>
                    </a14:imgEffect>
                    <a14:imgEffect>
                      <a14:brightnessContrast brigh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22" y="1376499"/>
            <a:ext cx="7844120" cy="5249024"/>
          </a:xfrm>
          <a:prstGeom prst="rect">
            <a:avLst/>
          </a:prstGeom>
          <a:noFill/>
          <a:ln>
            <a:noFill/>
          </a:ln>
          <a:effectLst>
            <a:glow rad="1295400">
              <a:schemeClr val="accent1">
                <a:alpha val="20000"/>
              </a:schemeClr>
            </a:glow>
            <a:outerShdw blurRad="50800" dist="50800" dir="5400000" algn="ctr" rotWithShape="0">
              <a:srgbClr val="000000">
                <a:alpha val="7000"/>
              </a:srgbClr>
            </a:outerShdw>
            <a:reflection stA="1200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800" b="1" dirty="0" smtClean="0"/>
              <a:t>Balanced Scorecard and continuum of value</a:t>
            </a:r>
            <a:r>
              <a:rPr lang="cs-CZ" sz="2800" b="1" dirty="0" smtClean="0"/>
              <a:t> (1st part)</a:t>
            </a:r>
            <a:endParaRPr lang="en-ZA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07491" y="1426686"/>
            <a:ext cx="8229600" cy="4525963"/>
          </a:xfrm>
        </p:spPr>
        <p:txBody>
          <a:bodyPr>
            <a:normAutofit/>
          </a:bodyPr>
          <a:lstStyle/>
          <a:p>
            <a:r>
              <a:rPr lang="en-ZA" sz="1600" dirty="0" smtClean="0"/>
              <a:t>Balanced Scorecard is a step in the continuum describing value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/>
              <a:t> </a:t>
            </a:r>
            <a:r>
              <a:rPr lang="cs-CZ" sz="1600" dirty="0" smtClean="0"/>
              <a:t>        </a:t>
            </a:r>
            <a:r>
              <a:rPr lang="en-ZA" sz="1600" dirty="0" smtClean="0"/>
              <a:t>and how the value is created</a:t>
            </a:r>
            <a:endParaRPr lang="en-ZA" sz="16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627784" y="2276872"/>
            <a:ext cx="416983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ZA" b="1" dirty="0" smtClean="0"/>
              <a:t>Mission</a:t>
            </a:r>
            <a:r>
              <a:rPr lang="en-ZA" dirty="0" smtClean="0"/>
              <a:t> – why we exist</a:t>
            </a:r>
            <a:endParaRPr lang="en-ZA" dirty="0"/>
          </a:p>
        </p:txBody>
      </p:sp>
      <p:sp>
        <p:nvSpPr>
          <p:cNvPr id="5" name="TextovéPole 4"/>
          <p:cNvSpPr txBox="1"/>
          <p:nvPr/>
        </p:nvSpPr>
        <p:spPr>
          <a:xfrm>
            <a:off x="2625138" y="2798604"/>
            <a:ext cx="416983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ZA" b="1" dirty="0" smtClean="0"/>
              <a:t>Values</a:t>
            </a:r>
            <a:r>
              <a:rPr lang="en-ZA" dirty="0" smtClean="0"/>
              <a:t> – what is important to us</a:t>
            </a:r>
            <a:endParaRPr lang="en-ZA" dirty="0"/>
          </a:p>
        </p:txBody>
      </p:sp>
      <p:sp>
        <p:nvSpPr>
          <p:cNvPr id="6" name="TextovéPole 5"/>
          <p:cNvSpPr txBox="1"/>
          <p:nvPr/>
        </p:nvSpPr>
        <p:spPr>
          <a:xfrm>
            <a:off x="2640585" y="3320336"/>
            <a:ext cx="416366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Vision</a:t>
            </a:r>
            <a:r>
              <a:rPr lang="en-US" dirty="0" smtClean="0"/>
              <a:t> – what we want t</a:t>
            </a:r>
            <a:r>
              <a:rPr lang="cs-CZ" dirty="0" smtClean="0"/>
              <a:t>o</a:t>
            </a:r>
            <a:r>
              <a:rPr lang="en-US" dirty="0" smtClean="0"/>
              <a:t> be</a:t>
            </a:r>
            <a:endParaRPr lang="en-US" dirty="0"/>
          </a:p>
        </p:txBody>
      </p:sp>
      <p:sp>
        <p:nvSpPr>
          <p:cNvPr id="7" name="TextovéPole 6"/>
          <p:cNvSpPr txBox="1"/>
          <p:nvPr/>
        </p:nvSpPr>
        <p:spPr>
          <a:xfrm>
            <a:off x="2682714" y="3832239"/>
            <a:ext cx="415049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ZA" b="1" dirty="0" smtClean="0"/>
              <a:t>Strategy</a:t>
            </a:r>
            <a:r>
              <a:rPr lang="en-ZA" dirty="0" smtClean="0"/>
              <a:t> – our game plan </a:t>
            </a:r>
            <a:endParaRPr lang="en-ZA" dirty="0"/>
          </a:p>
        </p:txBody>
      </p:sp>
      <p:sp>
        <p:nvSpPr>
          <p:cNvPr id="8" name="TextovéPole 7"/>
          <p:cNvSpPr txBox="1"/>
          <p:nvPr/>
        </p:nvSpPr>
        <p:spPr>
          <a:xfrm>
            <a:off x="2666916" y="4375740"/>
            <a:ext cx="413733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ZA" b="1" dirty="0" smtClean="0"/>
              <a:t>Strategy map </a:t>
            </a:r>
            <a:r>
              <a:rPr lang="cs-CZ" dirty="0" smtClean="0"/>
              <a:t>– </a:t>
            </a:r>
            <a:r>
              <a:rPr lang="en-ZA" dirty="0" smtClean="0"/>
              <a:t>translate to strategy</a:t>
            </a:r>
            <a:endParaRPr lang="en-ZA" dirty="0"/>
          </a:p>
        </p:txBody>
      </p:sp>
      <p:sp>
        <p:nvSpPr>
          <p:cNvPr id="9" name="TextovéPole 8"/>
          <p:cNvSpPr txBox="1"/>
          <p:nvPr/>
        </p:nvSpPr>
        <p:spPr>
          <a:xfrm>
            <a:off x="2666916" y="4907327"/>
            <a:ext cx="413733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ZA" b="1" dirty="0" smtClean="0"/>
              <a:t>Balanced scorecard </a:t>
            </a:r>
            <a:r>
              <a:rPr lang="cs-CZ" dirty="0" smtClean="0"/>
              <a:t>– </a:t>
            </a:r>
            <a:r>
              <a:rPr lang="en-ZA" dirty="0" smtClean="0"/>
              <a:t>measure and focus</a:t>
            </a:r>
            <a:endParaRPr lang="en-Z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16" y="2164353"/>
            <a:ext cx="1029049" cy="59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737145"/>
            <a:ext cx="889282" cy="492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16" y="3318336"/>
            <a:ext cx="1067479" cy="36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044" y="3772573"/>
            <a:ext cx="1092356" cy="456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377" y="4001011"/>
            <a:ext cx="1435888" cy="1275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Šipka doprava 9"/>
          <p:cNvSpPr/>
          <p:nvPr/>
        </p:nvSpPr>
        <p:spPr>
          <a:xfrm>
            <a:off x="7020272" y="4797152"/>
            <a:ext cx="1656184" cy="4795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err="1" smtClean="0"/>
              <a:t>See</a:t>
            </a:r>
            <a:r>
              <a:rPr lang="cs-CZ" sz="1600" dirty="0" smtClean="0"/>
              <a:t> </a:t>
            </a:r>
            <a:r>
              <a:rPr lang="cs-CZ" sz="1600" dirty="0" err="1" smtClean="0"/>
              <a:t>next</a:t>
            </a:r>
            <a:r>
              <a:rPr lang="cs-CZ" sz="1600" dirty="0" smtClean="0"/>
              <a:t> show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56820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 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What </a:t>
            </a:r>
            <a:r>
              <a:rPr lang="en-US" b="1" dirty="0"/>
              <a:t>is the main goal of a company</a:t>
            </a:r>
            <a:r>
              <a:rPr lang="en-US" b="1" dirty="0" smtClean="0"/>
              <a:t>?</a:t>
            </a:r>
            <a:endParaRPr lang="cs-CZ" b="1" dirty="0" smtClean="0"/>
          </a:p>
          <a:p>
            <a:pPr marL="0" indent="0">
              <a:buNone/>
            </a:pP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>A) </a:t>
            </a:r>
            <a:r>
              <a:rPr lang="cs-CZ" dirty="0" smtClean="0"/>
              <a:t> </a:t>
            </a:r>
            <a:r>
              <a:rPr lang="en-US" dirty="0" smtClean="0"/>
              <a:t>Obtain </a:t>
            </a:r>
            <a:r>
              <a:rPr lang="en-US" dirty="0"/>
              <a:t>the highest profit</a:t>
            </a:r>
            <a:br>
              <a:rPr lang="en-US" dirty="0"/>
            </a:br>
            <a:r>
              <a:rPr lang="en-US" dirty="0"/>
              <a:t>B) </a:t>
            </a:r>
            <a:r>
              <a:rPr lang="cs-CZ" dirty="0" smtClean="0"/>
              <a:t> </a:t>
            </a:r>
            <a:r>
              <a:rPr lang="en-US" dirty="0" smtClean="0"/>
              <a:t>Find </a:t>
            </a:r>
            <a:r>
              <a:rPr lang="en-US" dirty="0"/>
              <a:t>solutions that will be in the best </a:t>
            </a:r>
            <a:r>
              <a:rPr lang="cs-CZ" dirty="0" smtClean="0"/>
              <a:t>   	</a:t>
            </a:r>
            <a:r>
              <a:rPr lang="en-US" dirty="0" smtClean="0"/>
              <a:t>interests </a:t>
            </a:r>
            <a:r>
              <a:rPr lang="en-US" dirty="0"/>
              <a:t>of stakeholders</a:t>
            </a:r>
            <a:br>
              <a:rPr lang="en-US" dirty="0"/>
            </a:br>
            <a:r>
              <a:rPr lang="en-US" dirty="0"/>
              <a:t>C) </a:t>
            </a:r>
            <a:r>
              <a:rPr lang="cs-CZ" dirty="0" smtClean="0"/>
              <a:t> </a:t>
            </a:r>
            <a:r>
              <a:rPr lang="en-US" dirty="0" smtClean="0"/>
              <a:t>Produce </a:t>
            </a:r>
            <a:r>
              <a:rPr lang="en-US" dirty="0"/>
              <a:t>as many products as possible</a:t>
            </a:r>
            <a:br>
              <a:rPr lang="en-US" dirty="0"/>
            </a:br>
            <a:r>
              <a:rPr lang="en-US" dirty="0"/>
              <a:t>D) </a:t>
            </a:r>
            <a:r>
              <a:rPr lang="cs-CZ" dirty="0" smtClean="0"/>
              <a:t> </a:t>
            </a:r>
            <a:r>
              <a:rPr lang="en-US" dirty="0" smtClean="0"/>
              <a:t>A </a:t>
            </a:r>
            <a:r>
              <a:rPr lang="en-US" dirty="0"/>
              <a:t>and C</a:t>
            </a:r>
            <a:br>
              <a:rPr lang="en-US" dirty="0"/>
            </a:br>
            <a:r>
              <a:rPr lang="en-US" dirty="0"/>
              <a:t>E) </a:t>
            </a:r>
            <a:r>
              <a:rPr lang="cs-CZ" dirty="0" smtClean="0"/>
              <a:t> </a:t>
            </a:r>
            <a:r>
              <a:rPr lang="en-US" dirty="0" smtClean="0"/>
              <a:t>N</a:t>
            </a:r>
            <a:r>
              <a:rPr lang="cs-CZ" dirty="0" smtClean="0"/>
              <a:t>o</a:t>
            </a:r>
            <a:r>
              <a:rPr lang="en-US" dirty="0" smtClean="0"/>
              <a:t>ne </a:t>
            </a:r>
            <a:r>
              <a:rPr lang="en-US" dirty="0"/>
              <a:t>of the above</a:t>
            </a:r>
            <a:br>
              <a:rPr lang="en-US" dirty="0"/>
            </a:br>
            <a:r>
              <a:rPr lang="cs-CZ" b="1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664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 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Which of the following is Operations Management Technology not concerned with? </a:t>
            </a:r>
            <a:r>
              <a:rPr lang="cs-CZ" b="1" dirty="0"/>
              <a:t> </a:t>
            </a:r>
            <a:endParaRPr lang="cs-CZ" b="1" dirty="0" smtClean="0"/>
          </a:p>
          <a:p>
            <a:endParaRPr lang="cs-CZ" b="1" dirty="0"/>
          </a:p>
          <a:p>
            <a:pPr marL="0" indent="0">
              <a:buNone/>
            </a:pPr>
            <a:r>
              <a:rPr lang="cs-CZ" b="1" dirty="0" smtClean="0"/>
              <a:t>	</a:t>
            </a:r>
            <a:r>
              <a:rPr lang="en-US" dirty="0" smtClean="0"/>
              <a:t>A)Product </a:t>
            </a:r>
            <a:r>
              <a:rPr lang="en-US" dirty="0"/>
              <a:t>&amp; Service Technology</a:t>
            </a:r>
            <a:br>
              <a:rPr lang="en-US" dirty="0"/>
            </a:br>
            <a:r>
              <a:rPr lang="cs-CZ" dirty="0" smtClean="0"/>
              <a:t>	</a:t>
            </a:r>
            <a:r>
              <a:rPr lang="en-US" dirty="0" smtClean="0"/>
              <a:t>B)Process </a:t>
            </a:r>
            <a:r>
              <a:rPr lang="en-US" dirty="0"/>
              <a:t>Technology</a:t>
            </a:r>
            <a:br>
              <a:rPr lang="en-US" dirty="0"/>
            </a:br>
            <a:r>
              <a:rPr lang="cs-CZ" dirty="0" smtClean="0"/>
              <a:t>	</a:t>
            </a:r>
            <a:r>
              <a:rPr lang="en-US" dirty="0" smtClean="0"/>
              <a:t>C</a:t>
            </a:r>
            <a:r>
              <a:rPr lang="en-US" dirty="0"/>
              <a:t>) Globalization technology</a:t>
            </a:r>
            <a:br>
              <a:rPr lang="en-US" dirty="0"/>
            </a:br>
            <a:r>
              <a:rPr lang="cs-CZ" dirty="0" smtClean="0"/>
              <a:t>	</a:t>
            </a:r>
            <a:r>
              <a:rPr lang="en-US" dirty="0" smtClean="0"/>
              <a:t>D)Information </a:t>
            </a:r>
            <a:r>
              <a:rPr lang="en-US" dirty="0"/>
              <a:t>Technology</a:t>
            </a:r>
            <a:br>
              <a:rPr lang="en-US" dirty="0"/>
            </a:br>
            <a:r>
              <a:rPr lang="cs-CZ" dirty="0" smtClean="0"/>
              <a:t>	</a:t>
            </a:r>
            <a:r>
              <a:rPr lang="en-US" dirty="0" smtClean="0"/>
              <a:t>E)All </a:t>
            </a:r>
            <a:r>
              <a:rPr lang="en-US" dirty="0"/>
              <a:t>of the above</a:t>
            </a:r>
            <a:br>
              <a:rPr lang="en-US" dirty="0"/>
            </a:br>
            <a:r>
              <a:rPr lang="cs-CZ" b="1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890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 3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b="1" dirty="0"/>
              <a:t>Which of the following would be considered an input when converting inputs into outputs during the transformation process?</a:t>
            </a:r>
            <a:r>
              <a:rPr lang="en-US" dirty="0"/>
              <a:t> 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A</a:t>
            </a:r>
            <a:r>
              <a:rPr lang="en-US" dirty="0"/>
              <a:t>) Land</a:t>
            </a:r>
            <a:br>
              <a:rPr lang="en-US" dirty="0"/>
            </a:br>
            <a:r>
              <a:rPr lang="en-US" dirty="0"/>
              <a:t>B) Capital</a:t>
            </a:r>
            <a:br>
              <a:rPr lang="en-US" dirty="0"/>
            </a:br>
            <a:r>
              <a:rPr lang="en-US" dirty="0"/>
              <a:t>C) Raw Materials</a:t>
            </a:r>
            <a:br>
              <a:rPr lang="en-US" dirty="0"/>
            </a:br>
            <a:r>
              <a:rPr lang="en-US" dirty="0"/>
              <a:t>D) Facilities</a:t>
            </a:r>
            <a:br>
              <a:rPr lang="en-US" dirty="0"/>
            </a:br>
            <a:r>
              <a:rPr lang="en-US" dirty="0"/>
              <a:t>E) All of the above</a:t>
            </a:r>
            <a:br>
              <a:rPr lang="en-US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545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 4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b="1" dirty="0"/>
              <a:t>Which of the following is not a key element of supply chain </a:t>
            </a:r>
            <a:r>
              <a:rPr lang="en-US" sz="3000" b="1" dirty="0" smtClean="0"/>
              <a:t>management</a:t>
            </a:r>
            <a:r>
              <a:rPr lang="cs-CZ" sz="3000" b="1" dirty="0" smtClean="0"/>
              <a:t> ? </a:t>
            </a:r>
            <a:endParaRPr lang="cs-CZ" sz="3000" b="1" dirty="0"/>
          </a:p>
          <a:p>
            <a:pPr marL="0" indent="0">
              <a:buNone/>
            </a:pPr>
            <a:r>
              <a:rPr lang="en-US" dirty="0" smtClean="0"/>
              <a:t>A)Purchasing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B) Suppliers</a:t>
            </a:r>
            <a:br>
              <a:rPr lang="en-US" dirty="0"/>
            </a:br>
            <a:r>
              <a:rPr lang="en-US" dirty="0"/>
              <a:t>C) Location</a:t>
            </a:r>
            <a:br>
              <a:rPr lang="en-US" dirty="0"/>
            </a:br>
            <a:r>
              <a:rPr lang="en-US" dirty="0"/>
              <a:t>D) Logistics</a:t>
            </a:r>
            <a:br>
              <a:rPr lang="en-US" dirty="0"/>
            </a:br>
            <a:r>
              <a:rPr lang="en-US" dirty="0"/>
              <a:t>E) Managers decision</a:t>
            </a:r>
            <a:br>
              <a:rPr lang="en-US" dirty="0"/>
            </a:br>
            <a:r>
              <a:rPr lang="cs-CZ" b="1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262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800" b="1" dirty="0" smtClean="0"/>
              <a:t>Balanced Scorecard and continuum of value</a:t>
            </a:r>
            <a:r>
              <a:rPr lang="cs-CZ" sz="2800" b="1" dirty="0" smtClean="0"/>
              <a:t> (2nd part)</a:t>
            </a:r>
            <a:endParaRPr lang="en-ZA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07491" y="1426686"/>
            <a:ext cx="8229600" cy="4525963"/>
          </a:xfrm>
        </p:spPr>
        <p:txBody>
          <a:bodyPr>
            <a:normAutofit/>
          </a:bodyPr>
          <a:lstStyle/>
          <a:p>
            <a:r>
              <a:rPr lang="en-ZA" sz="1600" dirty="0" smtClean="0"/>
              <a:t>Balanced Scorecard is a step in the continuum describing value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/>
              <a:t> </a:t>
            </a:r>
            <a:r>
              <a:rPr lang="cs-CZ" sz="1600" dirty="0" smtClean="0"/>
              <a:t>        </a:t>
            </a:r>
            <a:r>
              <a:rPr lang="en-ZA" sz="1600" dirty="0" smtClean="0"/>
              <a:t>and how the value is created</a:t>
            </a:r>
            <a:endParaRPr lang="en-ZA" sz="16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627784" y="2276872"/>
            <a:ext cx="416983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/>
              <a:t>Target </a:t>
            </a:r>
            <a:r>
              <a:rPr lang="en-ZA" dirty="0" smtClean="0"/>
              <a:t>– </a:t>
            </a:r>
            <a:r>
              <a:rPr lang="en-ZA" sz="1200" dirty="0" err="1" smtClean="0"/>
              <a:t>wh</a:t>
            </a:r>
            <a:r>
              <a:rPr lang="cs-CZ" sz="1200" dirty="0" err="1" smtClean="0"/>
              <a:t>at</a:t>
            </a:r>
            <a:r>
              <a:rPr lang="cs-CZ" sz="1200" dirty="0" smtClean="0"/>
              <a:t> </a:t>
            </a:r>
            <a:r>
              <a:rPr lang="cs-CZ" sz="1200" b="1" dirty="0" smtClean="0">
                <a:solidFill>
                  <a:srgbClr val="FF0000"/>
                </a:solidFill>
              </a:rPr>
              <a:t>WE</a:t>
            </a:r>
            <a:r>
              <a:rPr lang="cs-CZ" sz="1200" dirty="0" smtClean="0"/>
              <a:t> </a:t>
            </a:r>
            <a:r>
              <a:rPr lang="cs-CZ" sz="1200" dirty="0" err="1" smtClean="0"/>
              <a:t>need</a:t>
            </a:r>
            <a:r>
              <a:rPr lang="cs-CZ" sz="1200" dirty="0" smtClean="0"/>
              <a:t> to do (</a:t>
            </a:r>
            <a:r>
              <a:rPr lang="cs-CZ" sz="1200" dirty="0" err="1" smtClean="0"/>
              <a:t>plan</a:t>
            </a:r>
            <a:r>
              <a:rPr lang="cs-CZ" sz="1200" dirty="0" smtClean="0"/>
              <a:t>, </a:t>
            </a:r>
            <a:r>
              <a:rPr lang="cs-CZ" sz="1200" dirty="0" err="1" smtClean="0"/>
              <a:t>project</a:t>
            </a:r>
            <a:r>
              <a:rPr lang="cs-CZ" sz="1200" dirty="0" smtClean="0"/>
              <a:t>, </a:t>
            </a:r>
            <a:r>
              <a:rPr lang="cs-CZ" sz="1200" b="1" dirty="0" smtClean="0">
                <a:solidFill>
                  <a:srgbClr val="FF0000"/>
                </a:solidFill>
              </a:rPr>
              <a:t>budget</a:t>
            </a:r>
            <a:r>
              <a:rPr lang="cs-CZ" sz="1200" dirty="0" smtClean="0"/>
              <a:t>, …)</a:t>
            </a:r>
            <a:endParaRPr lang="en-ZA" sz="1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2625138" y="2798604"/>
            <a:ext cx="416983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Personal</a:t>
            </a:r>
            <a:r>
              <a:rPr lang="cs-CZ" b="1" dirty="0" smtClean="0"/>
              <a:t> </a:t>
            </a:r>
            <a:r>
              <a:rPr lang="cs-CZ" b="1" dirty="0" err="1" smtClean="0"/>
              <a:t>Objectives</a:t>
            </a:r>
            <a:r>
              <a:rPr lang="en-ZA" dirty="0" smtClean="0"/>
              <a:t> – </a:t>
            </a:r>
            <a:r>
              <a:rPr lang="cs-CZ" sz="1200" dirty="0" err="1"/>
              <a:t>what</a:t>
            </a:r>
            <a:r>
              <a:rPr lang="cs-CZ" sz="1200" dirty="0"/>
              <a:t> </a:t>
            </a:r>
            <a:r>
              <a:rPr lang="cs-CZ" sz="1200" b="1" dirty="0">
                <a:solidFill>
                  <a:srgbClr val="FF0000"/>
                </a:solidFill>
              </a:rPr>
              <a:t>I </a:t>
            </a:r>
            <a:r>
              <a:rPr lang="cs-CZ" sz="1200" dirty="0" err="1"/>
              <a:t>need</a:t>
            </a:r>
            <a:r>
              <a:rPr lang="cs-CZ" sz="1200" dirty="0"/>
              <a:t> to do </a:t>
            </a:r>
            <a:endParaRPr lang="en-ZA" sz="1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2640585" y="3320336"/>
            <a:ext cx="4163662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Strategic</a:t>
            </a:r>
            <a:r>
              <a:rPr lang="cs-CZ" b="1" dirty="0" smtClean="0"/>
              <a:t> </a:t>
            </a:r>
            <a:r>
              <a:rPr lang="cs-CZ" b="1" dirty="0" err="1" smtClean="0"/>
              <a:t>Outcomes</a:t>
            </a:r>
            <a:endParaRPr lang="en-US" dirty="0"/>
          </a:p>
        </p:txBody>
      </p:sp>
      <p:sp>
        <p:nvSpPr>
          <p:cNvPr id="7" name="TextovéPole 6"/>
          <p:cNvSpPr txBox="1"/>
          <p:nvPr/>
        </p:nvSpPr>
        <p:spPr>
          <a:xfrm>
            <a:off x="467632" y="4077072"/>
            <a:ext cx="388843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ZA" b="1" dirty="0" smtClean="0"/>
              <a:t>S</a:t>
            </a:r>
            <a:r>
              <a:rPr lang="cs-CZ" b="1" dirty="0" err="1" smtClean="0"/>
              <a:t>atisfied</a:t>
            </a:r>
            <a:r>
              <a:rPr lang="cs-CZ" b="1" dirty="0" smtClean="0"/>
              <a:t>  </a:t>
            </a:r>
            <a:r>
              <a:rPr lang="cs-CZ" b="1" dirty="0" err="1" smtClean="0"/>
              <a:t>Shareholders</a:t>
            </a:r>
            <a:r>
              <a:rPr lang="en-ZA" dirty="0" smtClean="0"/>
              <a:t> </a:t>
            </a:r>
            <a:endParaRPr lang="en-ZA" dirty="0"/>
          </a:p>
        </p:txBody>
      </p:sp>
      <p:sp>
        <p:nvSpPr>
          <p:cNvPr id="8" name="TextovéPole 7"/>
          <p:cNvSpPr txBox="1"/>
          <p:nvPr/>
        </p:nvSpPr>
        <p:spPr>
          <a:xfrm>
            <a:off x="1547664" y="4574175"/>
            <a:ext cx="3600400" cy="369332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Delighted</a:t>
            </a:r>
            <a:r>
              <a:rPr lang="cs-CZ" b="1" dirty="0" smtClean="0"/>
              <a:t> </a:t>
            </a:r>
            <a:r>
              <a:rPr lang="cs-CZ" b="1" dirty="0" err="1" smtClean="0"/>
              <a:t>Customers</a:t>
            </a:r>
            <a:endParaRPr lang="en-ZA" dirty="0"/>
          </a:p>
        </p:txBody>
      </p:sp>
      <p:sp>
        <p:nvSpPr>
          <p:cNvPr id="9" name="TextovéPole 8"/>
          <p:cNvSpPr txBox="1"/>
          <p:nvPr/>
        </p:nvSpPr>
        <p:spPr>
          <a:xfrm>
            <a:off x="2125546" y="5082326"/>
            <a:ext cx="4137332" cy="369332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Efficient</a:t>
            </a:r>
            <a:r>
              <a:rPr lang="cs-CZ" b="1" dirty="0" smtClean="0"/>
              <a:t> and </a:t>
            </a:r>
            <a:r>
              <a:rPr lang="cs-CZ" b="1" dirty="0" err="1" smtClean="0"/>
              <a:t>Effective</a:t>
            </a:r>
            <a:r>
              <a:rPr lang="cs-CZ" b="1" dirty="0" smtClean="0"/>
              <a:t> </a:t>
            </a:r>
            <a:r>
              <a:rPr lang="cs-CZ" b="1" dirty="0" err="1" smtClean="0"/>
              <a:t>Processes</a:t>
            </a:r>
            <a:endParaRPr lang="en-ZA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2666916" y="5649039"/>
            <a:ext cx="4137332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Motivated</a:t>
            </a:r>
            <a:r>
              <a:rPr lang="cs-CZ" b="1" dirty="0" smtClean="0"/>
              <a:t> and </a:t>
            </a:r>
            <a:r>
              <a:rPr lang="cs-CZ" b="1" dirty="0" err="1" smtClean="0"/>
              <a:t>Prepared</a:t>
            </a:r>
            <a:r>
              <a:rPr lang="cs-CZ" b="1" dirty="0" smtClean="0"/>
              <a:t> </a:t>
            </a:r>
            <a:r>
              <a:rPr lang="cs-CZ" b="1" dirty="0" err="1" smtClean="0"/>
              <a:t>Workforce</a:t>
            </a:r>
            <a:r>
              <a:rPr lang="cs-CZ" b="1" dirty="0" smtClean="0"/>
              <a:t> </a:t>
            </a:r>
            <a:endParaRPr lang="en-ZA" dirty="0"/>
          </a:p>
        </p:txBody>
      </p:sp>
      <p:sp>
        <p:nvSpPr>
          <p:cNvPr id="11" name="Šipka dolů 10"/>
          <p:cNvSpPr/>
          <p:nvPr/>
        </p:nvSpPr>
        <p:spPr>
          <a:xfrm>
            <a:off x="3635896" y="3761676"/>
            <a:ext cx="216024" cy="31539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Šipka dolů 18"/>
          <p:cNvSpPr/>
          <p:nvPr/>
        </p:nvSpPr>
        <p:spPr>
          <a:xfrm>
            <a:off x="4627570" y="3761676"/>
            <a:ext cx="216024" cy="68472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Šipka dolů 20"/>
          <p:cNvSpPr/>
          <p:nvPr/>
        </p:nvSpPr>
        <p:spPr>
          <a:xfrm>
            <a:off x="5580112" y="3796923"/>
            <a:ext cx="216024" cy="114658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Šipka dolů 21"/>
          <p:cNvSpPr/>
          <p:nvPr/>
        </p:nvSpPr>
        <p:spPr>
          <a:xfrm>
            <a:off x="6444208" y="3796924"/>
            <a:ext cx="216024" cy="17203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2" name="Přímá spojnice se šipkou 11"/>
          <p:cNvCxnSpPr/>
          <p:nvPr/>
        </p:nvCxnSpPr>
        <p:spPr>
          <a:xfrm>
            <a:off x="6552220" y="2461538"/>
            <a:ext cx="900100" cy="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6823933" y="2515399"/>
            <a:ext cx="10337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 dirty="0" err="1" smtClean="0">
                <a:solidFill>
                  <a:srgbClr val="FF0000"/>
                </a:solidFill>
              </a:rPr>
              <a:t>See</a:t>
            </a:r>
            <a:r>
              <a:rPr lang="cs-CZ" sz="1100" b="1" dirty="0" smtClean="0">
                <a:solidFill>
                  <a:srgbClr val="FF0000"/>
                </a:solidFill>
              </a:rPr>
              <a:t> </a:t>
            </a:r>
            <a:r>
              <a:rPr lang="cs-CZ" sz="1100" b="1" dirty="0" err="1" smtClean="0">
                <a:solidFill>
                  <a:srgbClr val="FF0000"/>
                </a:solidFill>
              </a:rPr>
              <a:t>next</a:t>
            </a:r>
            <a:r>
              <a:rPr lang="cs-CZ" sz="1100" b="1" dirty="0" smtClean="0">
                <a:solidFill>
                  <a:srgbClr val="FF0000"/>
                </a:solidFill>
              </a:rPr>
              <a:t> </a:t>
            </a:r>
            <a:r>
              <a:rPr lang="cs-CZ" sz="1100" b="1" dirty="0" err="1" smtClean="0">
                <a:solidFill>
                  <a:srgbClr val="FF0000"/>
                </a:solidFill>
              </a:rPr>
              <a:t>slide</a:t>
            </a:r>
            <a:endParaRPr lang="cs-CZ" sz="1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55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Budget model in ERP-</a:t>
            </a:r>
            <a:r>
              <a:rPr lang="cs-CZ" sz="3600" dirty="0" err="1" smtClean="0"/>
              <a:t>setup</a:t>
            </a:r>
            <a:r>
              <a:rPr lang="cs-CZ" sz="3600" dirty="0" smtClean="0"/>
              <a:t> </a:t>
            </a:r>
            <a:endParaRPr lang="cs-CZ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40768"/>
            <a:ext cx="5124897" cy="104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08920"/>
            <a:ext cx="5768677" cy="2477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835696" y="5589240"/>
            <a:ext cx="2931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solidFill>
                  <a:srgbClr val="0070C0"/>
                </a:solidFill>
              </a:rPr>
              <a:t>Total</a:t>
            </a:r>
            <a:r>
              <a:rPr lang="cs-CZ" b="1" dirty="0" smtClean="0">
                <a:solidFill>
                  <a:srgbClr val="0070C0"/>
                </a:solidFill>
              </a:rPr>
              <a:t> </a:t>
            </a:r>
            <a:r>
              <a:rPr lang="cs-CZ" b="1" dirty="0" err="1" smtClean="0">
                <a:solidFill>
                  <a:srgbClr val="0070C0"/>
                </a:solidFill>
              </a:rPr>
              <a:t>budgeted</a:t>
            </a:r>
            <a:r>
              <a:rPr lang="cs-CZ" b="1" dirty="0" smtClean="0">
                <a:solidFill>
                  <a:srgbClr val="0070C0"/>
                </a:solidFill>
              </a:rPr>
              <a:t> </a:t>
            </a:r>
            <a:r>
              <a:rPr lang="cs-CZ" b="1" dirty="0" err="1" smtClean="0">
                <a:solidFill>
                  <a:srgbClr val="0070C0"/>
                </a:solidFill>
              </a:rPr>
              <a:t>amount</a:t>
            </a:r>
            <a:r>
              <a:rPr lang="cs-CZ" b="1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=</a:t>
            </a:r>
            <a:r>
              <a:rPr lang="cs-CZ" dirty="0" smtClean="0">
                <a:solidFill>
                  <a:srgbClr val="0070C0"/>
                </a:solidFill>
              </a:rPr>
              <a:t>380</a:t>
            </a:r>
            <a:endParaRPr lang="cs-CZ" dirty="0">
              <a:solidFill>
                <a:srgbClr val="0070C0"/>
              </a:solidFill>
            </a:endParaRPr>
          </a:p>
        </p:txBody>
      </p:sp>
      <p:cxnSp>
        <p:nvCxnSpPr>
          <p:cNvPr id="6" name="Přímá spojnice se šipkou 5"/>
          <p:cNvCxnSpPr/>
          <p:nvPr/>
        </p:nvCxnSpPr>
        <p:spPr>
          <a:xfrm flipV="1">
            <a:off x="4504010" y="5186110"/>
            <a:ext cx="139998" cy="40313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221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/>
              <a:t>Budget model in </a:t>
            </a:r>
            <a:r>
              <a:rPr lang="cs-CZ" dirty="0" smtClean="0"/>
              <a:t>ERP </a:t>
            </a:r>
            <a:r>
              <a:rPr lang="cs-CZ" sz="2000" dirty="0" smtClean="0">
                <a:solidFill>
                  <a:srgbClr val="0070C0"/>
                </a:solidFill>
              </a:rPr>
              <a:t>– </a:t>
            </a:r>
            <a:r>
              <a:rPr lang="en-US" sz="2000" dirty="0" smtClean="0">
                <a:solidFill>
                  <a:srgbClr val="0070C0"/>
                </a:solidFill>
              </a:rPr>
              <a:t>(sales of consulting services) </a:t>
            </a: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8760"/>
            <a:ext cx="6402363" cy="78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211960" y="1268760"/>
            <a:ext cx="16930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>
                <a:solidFill>
                  <a:srgbClr val="FF0000"/>
                </a:solidFill>
              </a:rPr>
              <a:t>Sales line (</a:t>
            </a:r>
            <a:r>
              <a:rPr lang="cs-CZ" sz="1000" dirty="0" err="1" smtClean="0">
                <a:solidFill>
                  <a:srgbClr val="FF0000"/>
                </a:solidFill>
              </a:rPr>
              <a:t>invoice</a:t>
            </a:r>
            <a:r>
              <a:rPr lang="cs-CZ" sz="1000" dirty="0" smtClean="0">
                <a:solidFill>
                  <a:srgbClr val="FF0000"/>
                </a:solidFill>
              </a:rPr>
              <a:t>) 24.1.2019</a:t>
            </a:r>
            <a:endParaRPr lang="cs-CZ" sz="1000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20888"/>
            <a:ext cx="6402363" cy="809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4355976" y="2417643"/>
            <a:ext cx="16930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>
                <a:solidFill>
                  <a:srgbClr val="FF0000"/>
                </a:solidFill>
              </a:rPr>
              <a:t>Sales line (</a:t>
            </a:r>
            <a:r>
              <a:rPr lang="cs-CZ" sz="1000" dirty="0" err="1" smtClean="0">
                <a:solidFill>
                  <a:srgbClr val="FF0000"/>
                </a:solidFill>
              </a:rPr>
              <a:t>invoice</a:t>
            </a:r>
            <a:r>
              <a:rPr lang="cs-CZ" sz="1000" dirty="0" smtClean="0">
                <a:solidFill>
                  <a:srgbClr val="FF0000"/>
                </a:solidFill>
              </a:rPr>
              <a:t>) 31.1.2019</a:t>
            </a:r>
            <a:endParaRPr lang="cs-CZ" sz="1000" dirty="0">
              <a:solidFill>
                <a:srgbClr val="FF00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916" y="3466629"/>
            <a:ext cx="6408079" cy="875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4441389" y="3466628"/>
            <a:ext cx="15985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>
                <a:solidFill>
                  <a:srgbClr val="FF0000"/>
                </a:solidFill>
              </a:rPr>
              <a:t>Sales line (</a:t>
            </a:r>
            <a:r>
              <a:rPr lang="cs-CZ" sz="1000" dirty="0" err="1" smtClean="0">
                <a:solidFill>
                  <a:srgbClr val="FF0000"/>
                </a:solidFill>
              </a:rPr>
              <a:t>invoice</a:t>
            </a:r>
            <a:r>
              <a:rPr lang="cs-CZ" sz="1000" dirty="0" smtClean="0">
                <a:solidFill>
                  <a:srgbClr val="FF0000"/>
                </a:solidFill>
              </a:rPr>
              <a:t>)7.2.2019</a:t>
            </a:r>
            <a:endParaRPr lang="cs-CZ" sz="1000" dirty="0">
              <a:solidFill>
                <a:srgbClr val="FF0000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851" y="4677557"/>
            <a:ext cx="6627924" cy="77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4067944" y="4431336"/>
            <a:ext cx="13452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>
                <a:solidFill>
                  <a:srgbClr val="FF0000"/>
                </a:solidFill>
              </a:rPr>
              <a:t>General </a:t>
            </a:r>
            <a:r>
              <a:rPr lang="cs-CZ" sz="1000" dirty="0" err="1" smtClean="0">
                <a:solidFill>
                  <a:srgbClr val="FF0000"/>
                </a:solidFill>
              </a:rPr>
              <a:t>ledger</a:t>
            </a:r>
            <a:r>
              <a:rPr lang="cs-CZ" sz="1000" dirty="0" smtClean="0">
                <a:solidFill>
                  <a:srgbClr val="FF0000"/>
                </a:solidFill>
              </a:rPr>
              <a:t> </a:t>
            </a:r>
            <a:r>
              <a:rPr lang="cs-CZ" sz="1000" dirty="0" err="1" smtClean="0">
                <a:solidFill>
                  <a:srgbClr val="FF0000"/>
                </a:solidFill>
              </a:rPr>
              <a:t>entries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302897" y="5692606"/>
            <a:ext cx="1818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400+480+60=940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781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1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Budget- </a:t>
            </a:r>
            <a:r>
              <a:rPr lang="cs-CZ" dirty="0" err="1" smtClean="0"/>
              <a:t>Planned-Actual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6607570" cy="1040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554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BS </a:t>
            </a:r>
            <a:r>
              <a:rPr lang="en-ZA" sz="2400" dirty="0" smtClean="0"/>
              <a:t>developed by Robert Kaplan and David Norton </a:t>
            </a:r>
          </a:p>
          <a:p>
            <a:r>
              <a:rPr lang="en-ZA" sz="2400" dirty="0" smtClean="0"/>
              <a:t>BS examines a firm´s performance in four critical areas</a:t>
            </a:r>
            <a:endParaRPr lang="en-ZA" sz="2400" dirty="0"/>
          </a:p>
        </p:txBody>
      </p:sp>
      <p:sp>
        <p:nvSpPr>
          <p:cNvPr id="4" name="Obdélník 3"/>
          <p:cNvSpPr/>
          <p:nvPr/>
        </p:nvSpPr>
        <p:spPr>
          <a:xfrm>
            <a:off x="818704" y="2678452"/>
            <a:ext cx="7344816" cy="57606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Finances </a:t>
            </a:r>
            <a:r>
              <a:rPr lang="en-US" sz="1400" dirty="0" smtClean="0">
                <a:solidFill>
                  <a:schemeClr val="tx1"/>
                </a:solidFill>
              </a:rPr>
              <a:t>– how should we look to our shareholders ?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827584" y="3489402"/>
            <a:ext cx="7344816" cy="57606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b="1" dirty="0" smtClean="0">
                <a:solidFill>
                  <a:srgbClr val="FF0000"/>
                </a:solidFill>
              </a:rPr>
              <a:t>Customers</a:t>
            </a:r>
            <a:r>
              <a:rPr lang="en-ZA" sz="1400" dirty="0" smtClean="0">
                <a:solidFill>
                  <a:srgbClr val="FF0000"/>
                </a:solidFill>
              </a:rPr>
              <a:t> – how should we look to our customer ?</a:t>
            </a:r>
            <a:endParaRPr lang="en-ZA" sz="1400" dirty="0">
              <a:solidFill>
                <a:srgbClr val="FF000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827584" y="4353498"/>
            <a:ext cx="7344816" cy="5760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ZA" sz="1400" b="1" noProof="1" smtClean="0">
                <a:solidFill>
                  <a:schemeClr val="accent1">
                    <a:lumMod val="75000"/>
                  </a:schemeClr>
                </a:solidFill>
              </a:rPr>
              <a:t>Processes</a:t>
            </a:r>
            <a:r>
              <a:rPr lang="en-ZA" sz="1400" noProof="1" smtClean="0">
                <a:solidFill>
                  <a:schemeClr val="accent1">
                    <a:lumMod val="75000"/>
                  </a:schemeClr>
                </a:solidFill>
              </a:rPr>
              <a:t> – at which business processes must we excel ?</a:t>
            </a:r>
            <a:endParaRPr lang="en-ZA" sz="1400" noProof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818704" y="5217594"/>
            <a:ext cx="7344816" cy="5760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/>
              <a:t>                    </a:t>
            </a:r>
            <a:r>
              <a:rPr lang="en-ZA" sz="1400" b="1" dirty="0" smtClean="0"/>
              <a:t>Learning and Growing </a:t>
            </a:r>
            <a:r>
              <a:rPr lang="en-ZA" sz="1400" dirty="0" smtClean="0"/>
              <a:t>– how will we sustain our ability to change and improve ? </a:t>
            </a:r>
            <a:endParaRPr lang="en-ZA" sz="1400" dirty="0"/>
          </a:p>
        </p:txBody>
      </p:sp>
      <p:sp>
        <p:nvSpPr>
          <p:cNvPr id="8" name="AutoShape 2" descr="Výsledek obrázku pro money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73" y="2857661"/>
            <a:ext cx="936104" cy="392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03" y="3654242"/>
            <a:ext cx="936104" cy="41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591543"/>
            <a:ext cx="1129536" cy="315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360949"/>
            <a:ext cx="649775" cy="432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ousměrná svislá šipka 8"/>
          <p:cNvSpPr/>
          <p:nvPr/>
        </p:nvSpPr>
        <p:spPr>
          <a:xfrm>
            <a:off x="7812360" y="4725143"/>
            <a:ext cx="288032" cy="852159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ousměrná svislá šipka 15"/>
          <p:cNvSpPr/>
          <p:nvPr/>
        </p:nvSpPr>
        <p:spPr>
          <a:xfrm>
            <a:off x="7554099" y="3933056"/>
            <a:ext cx="288032" cy="791293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ousměrná svislá šipka 16"/>
          <p:cNvSpPr/>
          <p:nvPr/>
        </p:nvSpPr>
        <p:spPr>
          <a:xfrm>
            <a:off x="7266067" y="3053839"/>
            <a:ext cx="288032" cy="72008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ovéPole 17"/>
          <p:cNvSpPr txBox="1"/>
          <p:nvPr/>
        </p:nvSpPr>
        <p:spPr>
          <a:xfrm>
            <a:off x="4402832" y="6484283"/>
            <a:ext cx="454002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Resource  </a:t>
            </a:r>
            <a:r>
              <a:rPr lang="en-US" sz="800" dirty="0" smtClean="0"/>
              <a:t>:</a:t>
            </a:r>
            <a:r>
              <a:rPr lang="cs-CZ" sz="800" dirty="0" smtClean="0"/>
              <a:t> </a:t>
            </a:r>
            <a:r>
              <a:rPr lang="en-US" sz="800" dirty="0" smtClean="0"/>
              <a:t>Operation Management, Quality and Competitiveness in Global  Environment, Russel &amp;Taylor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16990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Basic </a:t>
            </a:r>
            <a:r>
              <a:rPr lang="cs-CZ" sz="3600" dirty="0" err="1" smtClean="0"/>
              <a:t>strategy</a:t>
            </a:r>
            <a:r>
              <a:rPr lang="cs-CZ" sz="3600" dirty="0" smtClean="0"/>
              <a:t> map (</a:t>
            </a:r>
            <a:r>
              <a:rPr lang="cs-CZ" sz="3600" dirty="0" err="1" smtClean="0"/>
              <a:t>two</a:t>
            </a:r>
            <a:r>
              <a:rPr lang="cs-CZ" sz="3600" dirty="0" smtClean="0"/>
              <a:t> </a:t>
            </a:r>
            <a:r>
              <a:rPr lang="cs-CZ" sz="3600" dirty="0" err="1" smtClean="0"/>
              <a:t>lower</a:t>
            </a:r>
            <a:r>
              <a:rPr lang="cs-CZ" sz="3600" dirty="0" smtClean="0"/>
              <a:t>  BS </a:t>
            </a:r>
            <a:r>
              <a:rPr lang="cs-CZ" sz="3600" dirty="0" err="1" smtClean="0"/>
              <a:t>levels</a:t>
            </a:r>
            <a:r>
              <a:rPr lang="cs-CZ" sz="3600" dirty="0" smtClean="0"/>
              <a:t>)</a:t>
            </a:r>
            <a:endParaRPr lang="cs-CZ" sz="36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347864" y="6382190"/>
            <a:ext cx="541686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Resource  </a:t>
            </a:r>
            <a:r>
              <a:rPr lang="en-US" sz="800" dirty="0" smtClean="0"/>
              <a:t>:</a:t>
            </a:r>
            <a:r>
              <a:rPr lang="cs-CZ" sz="800" dirty="0" smtClean="0"/>
              <a:t> </a:t>
            </a:r>
            <a:r>
              <a:rPr lang="en-US" sz="800" dirty="0" smtClean="0"/>
              <a:t>Operation Management, Quality and Competitiveness in Global  Environment, Russel &amp;Taylor</a:t>
            </a:r>
            <a:r>
              <a:rPr lang="cs-CZ" sz="800" dirty="0" smtClean="0"/>
              <a:t> (</a:t>
            </a:r>
            <a:r>
              <a:rPr lang="cs-CZ" sz="800" dirty="0" smtClean="0">
                <a:solidFill>
                  <a:srgbClr val="FF0000"/>
                </a:solidFill>
              </a:rPr>
              <a:t>not  </a:t>
            </a:r>
            <a:r>
              <a:rPr lang="cs-CZ" sz="800" dirty="0" err="1" smtClean="0">
                <a:solidFill>
                  <a:srgbClr val="FF0000"/>
                </a:solidFill>
              </a:rPr>
              <a:t>the</a:t>
            </a:r>
            <a:r>
              <a:rPr lang="cs-CZ" sz="800" dirty="0" smtClean="0">
                <a:solidFill>
                  <a:srgbClr val="FF0000"/>
                </a:solidFill>
              </a:rPr>
              <a:t>  </a:t>
            </a:r>
            <a:r>
              <a:rPr lang="cs-CZ" sz="800" dirty="0" err="1" smtClean="0">
                <a:solidFill>
                  <a:srgbClr val="FF0000"/>
                </a:solidFill>
              </a:rPr>
              <a:t>red</a:t>
            </a:r>
            <a:r>
              <a:rPr lang="cs-CZ" sz="800" dirty="0" smtClean="0">
                <a:solidFill>
                  <a:srgbClr val="FF0000"/>
                </a:solidFill>
              </a:rPr>
              <a:t> </a:t>
            </a:r>
            <a:r>
              <a:rPr lang="cs-CZ" sz="800" dirty="0" err="1" smtClean="0">
                <a:solidFill>
                  <a:srgbClr val="FF0000"/>
                </a:solidFill>
              </a:rPr>
              <a:t>ones</a:t>
            </a:r>
            <a:r>
              <a:rPr lang="cs-CZ" sz="800" dirty="0" smtClean="0">
                <a:solidFill>
                  <a:srgbClr val="FF0000"/>
                </a:solidFill>
              </a:rPr>
              <a:t>)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23528" y="1244346"/>
            <a:ext cx="7776864" cy="293126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cs-CZ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34614" y="4604297"/>
            <a:ext cx="7718284" cy="5760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err="1" smtClean="0"/>
              <a:t>Human</a:t>
            </a:r>
            <a:r>
              <a:rPr lang="cs-CZ" sz="1400" b="1" dirty="0" smtClean="0"/>
              <a:t> </a:t>
            </a:r>
            <a:r>
              <a:rPr lang="cs-CZ" sz="1400" b="1" dirty="0" err="1" smtClean="0"/>
              <a:t>capital</a:t>
            </a:r>
            <a:r>
              <a:rPr lang="cs-CZ" sz="1400" b="1" dirty="0" smtClean="0"/>
              <a:t>          </a:t>
            </a:r>
            <a:r>
              <a:rPr lang="cs-CZ" sz="1400" b="1" dirty="0" err="1" smtClean="0"/>
              <a:t>Organizational</a:t>
            </a:r>
            <a:r>
              <a:rPr lang="cs-CZ" sz="1400" b="1" dirty="0" smtClean="0"/>
              <a:t> </a:t>
            </a:r>
            <a:r>
              <a:rPr lang="cs-CZ" sz="1400" b="1" dirty="0" err="1" smtClean="0"/>
              <a:t>Capital</a:t>
            </a:r>
            <a:r>
              <a:rPr lang="cs-CZ" sz="1400" b="1" dirty="0" smtClean="0"/>
              <a:t>  </a:t>
            </a:r>
            <a:r>
              <a:rPr lang="cs-CZ" sz="1600" b="1" dirty="0" smtClean="0"/>
              <a:t>             </a:t>
            </a:r>
            <a:r>
              <a:rPr lang="cs-CZ" sz="1400" b="1" dirty="0" err="1" smtClean="0"/>
              <a:t>Information</a:t>
            </a:r>
            <a:r>
              <a:rPr lang="cs-CZ" sz="1400" b="1" dirty="0" smtClean="0"/>
              <a:t> </a:t>
            </a:r>
            <a:r>
              <a:rPr lang="cs-CZ" sz="1400" b="1" dirty="0" err="1" smtClean="0"/>
              <a:t>Capital</a:t>
            </a:r>
            <a:endParaRPr lang="cs-CZ" sz="1400" dirty="0"/>
          </a:p>
        </p:txBody>
      </p:sp>
      <p:sp>
        <p:nvSpPr>
          <p:cNvPr id="9" name="Obdélník 8"/>
          <p:cNvSpPr/>
          <p:nvPr/>
        </p:nvSpPr>
        <p:spPr>
          <a:xfrm>
            <a:off x="1187624" y="4712309"/>
            <a:ext cx="1583536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2967256" y="4712309"/>
            <a:ext cx="2088232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5237237" y="4712309"/>
            <a:ext cx="2088232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683568" y="2186757"/>
            <a:ext cx="208823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 smtClean="0"/>
              <a:t>Supplier Relationship</a:t>
            </a:r>
          </a:p>
          <a:p>
            <a:r>
              <a:rPr lang="en-ZA" sz="1000" dirty="0" smtClean="0"/>
              <a:t>Lower cost of owner</a:t>
            </a:r>
            <a:r>
              <a:rPr lang="cs-CZ" sz="1000" dirty="0" smtClean="0"/>
              <a:t>s</a:t>
            </a:r>
            <a:r>
              <a:rPr lang="en-ZA" sz="1000" dirty="0" smtClean="0"/>
              <a:t>hip</a:t>
            </a:r>
          </a:p>
          <a:p>
            <a:r>
              <a:rPr lang="en-ZA" sz="1000" b="1" dirty="0" smtClean="0">
                <a:solidFill>
                  <a:srgbClr val="FF0000"/>
                </a:solidFill>
              </a:rPr>
              <a:t>JIT</a:t>
            </a:r>
            <a:r>
              <a:rPr lang="en-ZA" sz="1000" dirty="0" smtClean="0"/>
              <a:t> delivery</a:t>
            </a:r>
          </a:p>
          <a:p>
            <a:r>
              <a:rPr lang="en-ZA" sz="1000" b="1" dirty="0" smtClean="0">
                <a:solidFill>
                  <a:srgbClr val="FF0000"/>
                </a:solidFill>
              </a:rPr>
              <a:t>TQM</a:t>
            </a:r>
            <a:r>
              <a:rPr lang="en-ZA" sz="1000" dirty="0" smtClean="0"/>
              <a:t> – High quality supply</a:t>
            </a:r>
          </a:p>
          <a:p>
            <a:endParaRPr lang="en-ZA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2746736" y="1386934"/>
            <a:ext cx="235755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 smtClean="0"/>
              <a:t>Production and Services</a:t>
            </a:r>
          </a:p>
          <a:p>
            <a:r>
              <a:rPr lang="en-ZA" sz="1000" dirty="0" smtClean="0"/>
              <a:t>Lower cost of production </a:t>
            </a:r>
          </a:p>
          <a:p>
            <a:r>
              <a:rPr lang="en-ZA" sz="1000" dirty="0" smtClean="0"/>
              <a:t>Continuous improvement (Kaizen)</a:t>
            </a:r>
          </a:p>
          <a:p>
            <a:r>
              <a:rPr lang="en-ZA" sz="1000" b="1" dirty="0" smtClean="0"/>
              <a:t>Reduced cycle time (see </a:t>
            </a:r>
            <a:r>
              <a:rPr lang="en-ZA" sz="1000" b="1" dirty="0" smtClean="0">
                <a:solidFill>
                  <a:srgbClr val="FF0000"/>
                </a:solidFill>
              </a:rPr>
              <a:t>Little´s law</a:t>
            </a:r>
            <a:r>
              <a:rPr lang="en-ZA" sz="1000" b="1" dirty="0" smtClean="0"/>
              <a:t>)</a:t>
            </a:r>
          </a:p>
          <a:p>
            <a:r>
              <a:rPr lang="en-ZA" sz="1000" dirty="0" smtClean="0"/>
              <a:t>Shorter production lead times </a:t>
            </a:r>
          </a:p>
          <a:p>
            <a:r>
              <a:rPr lang="en-ZA" sz="1000" dirty="0" smtClean="0"/>
              <a:t>Working capital efficiency (fin. leverage)</a:t>
            </a:r>
          </a:p>
          <a:p>
            <a:r>
              <a:rPr lang="en-ZA" sz="1000" dirty="0" smtClean="0">
                <a:solidFill>
                  <a:srgbClr val="FF0000"/>
                </a:solidFill>
              </a:rPr>
              <a:t>MRP,MRP_II</a:t>
            </a:r>
          </a:p>
          <a:p>
            <a:r>
              <a:rPr lang="en-ZA" sz="1000" dirty="0" smtClean="0">
                <a:solidFill>
                  <a:srgbClr val="FF0000"/>
                </a:solidFill>
              </a:rPr>
              <a:t>Advanced Planning  and Scheduling</a:t>
            </a:r>
          </a:p>
          <a:p>
            <a:r>
              <a:rPr lang="en-ZA" sz="1000" dirty="0" smtClean="0"/>
              <a:t>Good Resource Planning </a:t>
            </a:r>
          </a:p>
          <a:p>
            <a:r>
              <a:rPr lang="en-ZA" sz="1000" dirty="0" smtClean="0">
                <a:solidFill>
                  <a:srgbClr val="FF0000"/>
                </a:solidFill>
              </a:rPr>
              <a:t>Perfect way of cost calculation  (actual-expected)</a:t>
            </a:r>
            <a:endParaRPr lang="cs-CZ" sz="1000" dirty="0" smtClean="0">
              <a:solidFill>
                <a:srgbClr val="FF0000"/>
              </a:solidFill>
            </a:endParaRPr>
          </a:p>
          <a:p>
            <a:r>
              <a:rPr lang="en-ZA" sz="1000" b="1" dirty="0" smtClean="0">
                <a:solidFill>
                  <a:srgbClr val="FF0000"/>
                </a:solidFill>
              </a:rPr>
              <a:t>Application of Theory of Constraints</a:t>
            </a:r>
            <a:endParaRPr lang="cs-CZ" sz="1000" b="1" dirty="0" smtClean="0">
              <a:solidFill>
                <a:srgbClr val="FF0000"/>
              </a:solidFill>
            </a:endParaRPr>
          </a:p>
          <a:p>
            <a:r>
              <a:rPr lang="en-US" sz="1000" b="1" dirty="0" smtClean="0">
                <a:solidFill>
                  <a:srgbClr val="FF0000"/>
                </a:solidFill>
              </a:rPr>
              <a:t>Linear programming- </a:t>
            </a:r>
            <a:r>
              <a:rPr lang="en-US" sz="1000" dirty="0" smtClean="0">
                <a:solidFill>
                  <a:srgbClr val="FF0000"/>
                </a:solidFill>
              </a:rPr>
              <a:t>optimization</a:t>
            </a:r>
          </a:p>
          <a:p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5420298" y="1340768"/>
            <a:ext cx="23575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SCM-Supply Chain Management</a:t>
            </a:r>
          </a:p>
          <a:p>
            <a:r>
              <a:rPr lang="en-US" sz="1000" dirty="0" smtClean="0"/>
              <a:t>Lower cost of transport</a:t>
            </a:r>
          </a:p>
          <a:p>
            <a:r>
              <a:rPr lang="en-US" sz="1000" dirty="0" smtClean="0">
                <a:solidFill>
                  <a:srgbClr val="FF0000"/>
                </a:solidFill>
              </a:rPr>
              <a:t>Better way of</a:t>
            </a:r>
            <a:r>
              <a:rPr lang="cs-CZ" sz="1000" dirty="0" smtClean="0">
                <a:solidFill>
                  <a:srgbClr val="FF0000"/>
                </a:solidFill>
              </a:rPr>
              <a:t> </a:t>
            </a:r>
            <a:r>
              <a:rPr lang="cs-CZ" sz="1000" dirty="0" err="1" smtClean="0">
                <a:solidFill>
                  <a:srgbClr val="FF0000"/>
                </a:solidFill>
              </a:rPr>
              <a:t>stock</a:t>
            </a:r>
            <a:r>
              <a:rPr lang="en-US" sz="1000" dirty="0" smtClean="0">
                <a:solidFill>
                  <a:srgbClr val="FF0000"/>
                </a:solidFill>
              </a:rPr>
              <a:t> replenishment  </a:t>
            </a:r>
          </a:p>
          <a:p>
            <a:r>
              <a:rPr lang="en-US" sz="1000" dirty="0" smtClean="0"/>
              <a:t>Better delivery performance </a:t>
            </a:r>
          </a:p>
          <a:p>
            <a:r>
              <a:rPr lang="en-US" sz="1000" dirty="0" smtClean="0"/>
              <a:t>  </a:t>
            </a:r>
          </a:p>
          <a:p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5293362" y="2348880"/>
            <a:ext cx="23575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 smtClean="0"/>
              <a:t>Risk Management</a:t>
            </a:r>
          </a:p>
          <a:p>
            <a:r>
              <a:rPr lang="en-ZA" sz="1000" dirty="0" smtClean="0"/>
              <a:t>Financial  risks</a:t>
            </a:r>
          </a:p>
          <a:p>
            <a:r>
              <a:rPr lang="en-ZA" sz="1000" dirty="0" smtClean="0"/>
              <a:t>Cash flow  management</a:t>
            </a:r>
          </a:p>
          <a:p>
            <a:r>
              <a:rPr lang="en-ZA" sz="1000" dirty="0" smtClean="0"/>
              <a:t>Operational risk </a:t>
            </a:r>
          </a:p>
          <a:p>
            <a:r>
              <a:rPr lang="en-ZA" sz="1000" dirty="0" smtClean="0"/>
              <a:t>Technological risk </a:t>
            </a:r>
          </a:p>
          <a:p>
            <a:endParaRPr lang="cs-CZ" dirty="0"/>
          </a:p>
        </p:txBody>
      </p:sp>
      <p:sp>
        <p:nvSpPr>
          <p:cNvPr id="16" name="Šipka nahoru 15"/>
          <p:cNvSpPr/>
          <p:nvPr/>
        </p:nvSpPr>
        <p:spPr>
          <a:xfrm>
            <a:off x="2137552" y="3914950"/>
            <a:ext cx="216024" cy="68934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 nahoru 16"/>
          <p:cNvSpPr/>
          <p:nvPr/>
        </p:nvSpPr>
        <p:spPr>
          <a:xfrm>
            <a:off x="3903360" y="3914949"/>
            <a:ext cx="216024" cy="68934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Šipka nahoru 17"/>
          <p:cNvSpPr/>
          <p:nvPr/>
        </p:nvSpPr>
        <p:spPr>
          <a:xfrm>
            <a:off x="6173341" y="3914950"/>
            <a:ext cx="216024" cy="68934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Šipka dolů 2"/>
          <p:cNvSpPr/>
          <p:nvPr/>
        </p:nvSpPr>
        <p:spPr>
          <a:xfrm>
            <a:off x="7020272" y="4892329"/>
            <a:ext cx="144016" cy="6249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6389365" y="5517232"/>
            <a:ext cx="205363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Analytic applications</a:t>
            </a:r>
          </a:p>
          <a:p>
            <a:r>
              <a:rPr lang="en-US" sz="1400" dirty="0" smtClean="0"/>
              <a:t>BI, transaction processing</a:t>
            </a:r>
          </a:p>
          <a:p>
            <a:r>
              <a:rPr lang="en-US" sz="1400" dirty="0" smtClean="0"/>
              <a:t>applications=ERP, ..)</a:t>
            </a:r>
            <a:endParaRPr lang="en-US" sz="1400" dirty="0"/>
          </a:p>
        </p:txBody>
      </p:sp>
      <p:sp>
        <p:nvSpPr>
          <p:cNvPr id="19" name="Šipka dolů 18"/>
          <p:cNvSpPr/>
          <p:nvPr/>
        </p:nvSpPr>
        <p:spPr>
          <a:xfrm>
            <a:off x="4788024" y="4949040"/>
            <a:ext cx="144016" cy="6249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Šipka dolů 19"/>
          <p:cNvSpPr/>
          <p:nvPr/>
        </p:nvSpPr>
        <p:spPr>
          <a:xfrm>
            <a:off x="1331640" y="4949040"/>
            <a:ext cx="144016" cy="6249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/>
          <p:cNvSpPr txBox="1"/>
          <p:nvPr/>
        </p:nvSpPr>
        <p:spPr>
          <a:xfrm>
            <a:off x="827055" y="5572813"/>
            <a:ext cx="14432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dirty="0" smtClean="0"/>
              <a:t>Excellent training</a:t>
            </a:r>
          </a:p>
          <a:p>
            <a:r>
              <a:rPr lang="en-ZA" sz="1400" dirty="0" smtClean="0"/>
              <a:t>of resources</a:t>
            </a:r>
            <a:endParaRPr lang="en-ZA" sz="1400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3232844" y="5570656"/>
            <a:ext cx="220393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dirty="0" smtClean="0"/>
              <a:t>Efficient and flexible </a:t>
            </a:r>
          </a:p>
          <a:p>
            <a:r>
              <a:rPr lang="en-ZA" sz="1400" dirty="0" smtClean="0"/>
              <a:t>structures and reporting</a:t>
            </a:r>
          </a:p>
          <a:p>
            <a:r>
              <a:rPr lang="cs-CZ" sz="1400" dirty="0" smtClean="0"/>
              <a:t>s</a:t>
            </a:r>
            <a:r>
              <a:rPr lang="en-ZA" sz="1400" dirty="0" err="1" smtClean="0"/>
              <a:t>yst</a:t>
            </a:r>
            <a:r>
              <a:rPr lang="cs-CZ" sz="1400" dirty="0" smtClean="0"/>
              <a:t>e</a:t>
            </a:r>
            <a:r>
              <a:rPr lang="en-ZA" sz="1400" dirty="0" smtClean="0"/>
              <a:t>m</a:t>
            </a:r>
            <a:r>
              <a:rPr lang="cs-CZ" sz="1400" dirty="0" smtClean="0"/>
              <a:t>, </a:t>
            </a:r>
            <a:r>
              <a:rPr lang="cs-CZ" sz="1400" dirty="0" err="1" smtClean="0"/>
              <a:t>teamwork</a:t>
            </a:r>
            <a:r>
              <a:rPr lang="cs-CZ" sz="1400" dirty="0" smtClean="0"/>
              <a:t>, </a:t>
            </a:r>
            <a:r>
              <a:rPr lang="cs-CZ" sz="1400" dirty="0" err="1" smtClean="0"/>
              <a:t>culture</a:t>
            </a:r>
            <a:endParaRPr lang="en-ZA" sz="1400" dirty="0"/>
          </a:p>
        </p:txBody>
      </p:sp>
      <p:sp>
        <p:nvSpPr>
          <p:cNvPr id="6" name="Obdélník 5"/>
          <p:cNvSpPr/>
          <p:nvPr/>
        </p:nvSpPr>
        <p:spPr>
          <a:xfrm>
            <a:off x="612938" y="1346251"/>
            <a:ext cx="163262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Processes</a:t>
            </a:r>
            <a:endParaRPr lang="cs-CZ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058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Basic </a:t>
            </a:r>
            <a:r>
              <a:rPr lang="cs-CZ" sz="3600" dirty="0" err="1" smtClean="0"/>
              <a:t>strategy</a:t>
            </a:r>
            <a:r>
              <a:rPr lang="cs-CZ" sz="3600" dirty="0" smtClean="0"/>
              <a:t> map (</a:t>
            </a:r>
            <a:r>
              <a:rPr lang="cs-CZ" sz="3600" dirty="0" err="1" smtClean="0"/>
              <a:t>two</a:t>
            </a:r>
            <a:r>
              <a:rPr lang="cs-CZ" sz="3600" dirty="0" smtClean="0"/>
              <a:t> </a:t>
            </a:r>
            <a:r>
              <a:rPr lang="cs-CZ" sz="3600" dirty="0" err="1" smtClean="0"/>
              <a:t>upper</a:t>
            </a:r>
            <a:r>
              <a:rPr lang="cs-CZ" sz="3600" dirty="0" smtClean="0"/>
              <a:t>  BS </a:t>
            </a:r>
            <a:r>
              <a:rPr lang="cs-CZ" sz="3600" dirty="0" err="1" smtClean="0"/>
              <a:t>levels</a:t>
            </a:r>
            <a:r>
              <a:rPr lang="cs-CZ" sz="3600" dirty="0" smtClean="0"/>
              <a:t>)</a:t>
            </a:r>
            <a:endParaRPr lang="cs-CZ" sz="36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561624" y="6498538"/>
            <a:ext cx="534954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Resource  </a:t>
            </a:r>
            <a:r>
              <a:rPr lang="en-US" sz="800" dirty="0" smtClean="0"/>
              <a:t>:</a:t>
            </a:r>
            <a:r>
              <a:rPr lang="cs-CZ" sz="800" dirty="0" smtClean="0"/>
              <a:t> </a:t>
            </a:r>
            <a:r>
              <a:rPr lang="en-US" sz="800" dirty="0" smtClean="0"/>
              <a:t>Operation Management, Quality and Competitiveness in Global  Environment, Russel &amp;Taylor</a:t>
            </a:r>
            <a:r>
              <a:rPr lang="cs-CZ" sz="800" dirty="0" smtClean="0"/>
              <a:t> (</a:t>
            </a:r>
            <a:r>
              <a:rPr lang="cs-CZ" sz="800" dirty="0" smtClean="0">
                <a:solidFill>
                  <a:srgbClr val="FF0000"/>
                </a:solidFill>
              </a:rPr>
              <a:t>not  </a:t>
            </a:r>
            <a:r>
              <a:rPr lang="cs-CZ" sz="800" dirty="0" err="1" smtClean="0">
                <a:solidFill>
                  <a:srgbClr val="FF0000"/>
                </a:solidFill>
              </a:rPr>
              <a:t>the</a:t>
            </a:r>
            <a:r>
              <a:rPr lang="cs-CZ" sz="800" dirty="0" smtClean="0">
                <a:solidFill>
                  <a:srgbClr val="FF0000"/>
                </a:solidFill>
              </a:rPr>
              <a:t> </a:t>
            </a:r>
            <a:r>
              <a:rPr lang="cs-CZ" sz="800" dirty="0" err="1" smtClean="0">
                <a:solidFill>
                  <a:srgbClr val="FF0000"/>
                </a:solidFill>
              </a:rPr>
              <a:t>red</a:t>
            </a:r>
            <a:r>
              <a:rPr lang="cs-CZ" sz="800" dirty="0" smtClean="0">
                <a:solidFill>
                  <a:srgbClr val="FF0000"/>
                </a:solidFill>
              </a:rPr>
              <a:t> </a:t>
            </a:r>
            <a:r>
              <a:rPr lang="cs-CZ" sz="800" dirty="0" err="1" smtClean="0">
                <a:solidFill>
                  <a:srgbClr val="FF0000"/>
                </a:solidFill>
              </a:rPr>
              <a:t>ones</a:t>
            </a:r>
            <a:r>
              <a:rPr lang="cs-CZ" sz="800" dirty="0" smtClean="0">
                <a:solidFill>
                  <a:srgbClr val="FF0000"/>
                </a:solidFill>
              </a:rPr>
              <a:t>)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43690" y="4843397"/>
            <a:ext cx="7718284" cy="5760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400" b="1" dirty="0" smtClean="0"/>
              <a:t>   </a:t>
            </a:r>
            <a:r>
              <a:rPr lang="en-US" sz="1400" b="1" dirty="0" smtClean="0"/>
              <a:t>Competitive prices          Low cost of supply  </a:t>
            </a:r>
            <a:r>
              <a:rPr lang="en-US" sz="1600" b="1" dirty="0" smtClean="0"/>
              <a:t>     </a:t>
            </a:r>
            <a:r>
              <a:rPr lang="en-US" sz="1400" b="1" dirty="0" smtClean="0"/>
              <a:t>Perfect Quality          Deliveries in time </a:t>
            </a:r>
            <a:endParaRPr lang="en-US" sz="1400" b="1" dirty="0"/>
          </a:p>
        </p:txBody>
      </p:sp>
      <p:sp>
        <p:nvSpPr>
          <p:cNvPr id="7" name="Obdélník 6"/>
          <p:cNvSpPr/>
          <p:nvPr/>
        </p:nvSpPr>
        <p:spPr>
          <a:xfrm>
            <a:off x="516720" y="2583204"/>
            <a:ext cx="3044904" cy="136815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cs-CZ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4089968" y="4959810"/>
            <a:ext cx="1346128" cy="3516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791578" y="2844227"/>
            <a:ext cx="249518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 smtClean="0"/>
              <a:t>Finance </a:t>
            </a:r>
          </a:p>
          <a:p>
            <a:r>
              <a:rPr lang="en-ZA" sz="1000" dirty="0" smtClean="0"/>
              <a:t>Become industry cost leader </a:t>
            </a:r>
            <a:r>
              <a:rPr lang="en-ZA" sz="1000" dirty="0" smtClean="0">
                <a:solidFill>
                  <a:srgbClr val="FF0000"/>
                </a:solidFill>
              </a:rPr>
              <a:t>(</a:t>
            </a:r>
            <a:r>
              <a:rPr lang="en-ZA" sz="1000" dirty="0" err="1" smtClean="0">
                <a:solidFill>
                  <a:srgbClr val="FF0000"/>
                </a:solidFill>
              </a:rPr>
              <a:t>Gart</a:t>
            </a:r>
            <a:r>
              <a:rPr lang="cs-CZ" sz="1000" dirty="0" smtClean="0">
                <a:solidFill>
                  <a:srgbClr val="FF0000"/>
                </a:solidFill>
              </a:rPr>
              <a:t>n</a:t>
            </a:r>
            <a:r>
              <a:rPr lang="en-ZA" sz="1000" dirty="0" err="1" smtClean="0">
                <a:solidFill>
                  <a:srgbClr val="FF0000"/>
                </a:solidFill>
              </a:rPr>
              <a:t>er</a:t>
            </a:r>
            <a:r>
              <a:rPr lang="en-ZA" sz="1000" dirty="0" smtClean="0">
                <a:solidFill>
                  <a:srgbClr val="FF0000"/>
                </a:solidFill>
              </a:rPr>
              <a:t> M</a:t>
            </a:r>
            <a:r>
              <a:rPr lang="cs-CZ" sz="1000" dirty="0" err="1" smtClean="0">
                <a:solidFill>
                  <a:srgbClr val="FF0000"/>
                </a:solidFill>
              </a:rPr>
              <a:t>agic</a:t>
            </a:r>
            <a:r>
              <a:rPr lang="cs-CZ" sz="1000" dirty="0" smtClean="0">
                <a:solidFill>
                  <a:srgbClr val="FF0000"/>
                </a:solidFill>
              </a:rPr>
              <a:t> </a:t>
            </a:r>
            <a:r>
              <a:rPr lang="en-ZA" sz="1000" dirty="0" smtClean="0">
                <a:solidFill>
                  <a:srgbClr val="FF0000"/>
                </a:solidFill>
              </a:rPr>
              <a:t>Q</a:t>
            </a:r>
            <a:r>
              <a:rPr lang="cs-CZ" sz="1000" dirty="0" err="1" smtClean="0">
                <a:solidFill>
                  <a:srgbClr val="FF0000"/>
                </a:solidFill>
              </a:rPr>
              <a:t>uadrant</a:t>
            </a:r>
            <a:r>
              <a:rPr lang="cs-CZ" sz="1000" dirty="0" smtClean="0">
                <a:solidFill>
                  <a:srgbClr val="FF0000"/>
                </a:solidFill>
              </a:rPr>
              <a:t> Matrix</a:t>
            </a:r>
            <a:r>
              <a:rPr lang="en-ZA" sz="10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ZA" sz="1000" dirty="0" smtClean="0"/>
              <a:t>Maximize use of existing assets </a:t>
            </a:r>
            <a:endParaRPr lang="cs-CZ" sz="1000" dirty="0" smtClean="0"/>
          </a:p>
          <a:p>
            <a:r>
              <a:rPr lang="cs-CZ" sz="1000" dirty="0" err="1"/>
              <a:t>Improve</a:t>
            </a:r>
            <a:r>
              <a:rPr lang="cs-CZ" sz="1000" dirty="0"/>
              <a:t> </a:t>
            </a:r>
            <a:r>
              <a:rPr lang="cs-CZ" sz="1000" dirty="0" err="1"/>
              <a:t>cost</a:t>
            </a:r>
            <a:r>
              <a:rPr lang="cs-CZ" sz="1000" dirty="0"/>
              <a:t> </a:t>
            </a:r>
            <a:r>
              <a:rPr lang="en-ZA" sz="1000" smtClean="0"/>
              <a:t> </a:t>
            </a:r>
            <a:r>
              <a:rPr lang="cs-CZ" sz="1000" smtClean="0"/>
              <a:t>management</a:t>
            </a:r>
            <a:endParaRPr lang="en-ZA" sz="1000" dirty="0"/>
          </a:p>
        </p:txBody>
      </p:sp>
      <p:sp>
        <p:nvSpPr>
          <p:cNvPr id="16" name="Šipka nahoru 15"/>
          <p:cNvSpPr/>
          <p:nvPr/>
        </p:nvSpPr>
        <p:spPr>
          <a:xfrm>
            <a:off x="1823148" y="4005064"/>
            <a:ext cx="216024" cy="68934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/>
          <p:cNvSpPr/>
          <p:nvPr/>
        </p:nvSpPr>
        <p:spPr>
          <a:xfrm>
            <a:off x="5579055" y="4951409"/>
            <a:ext cx="1606856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21" name="Obdélník 20"/>
          <p:cNvSpPr/>
          <p:nvPr/>
        </p:nvSpPr>
        <p:spPr>
          <a:xfrm>
            <a:off x="516720" y="5886636"/>
            <a:ext cx="7676576" cy="4576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ZA" sz="1400" b="1" dirty="0" smtClean="0">
                <a:solidFill>
                  <a:schemeClr val="accent1">
                    <a:lumMod val="75000"/>
                  </a:schemeClr>
                </a:solidFill>
              </a:rPr>
              <a:t>Processes</a:t>
            </a:r>
            <a:r>
              <a:rPr lang="en-ZA" sz="1400" dirty="0" smtClean="0">
                <a:solidFill>
                  <a:schemeClr val="accent1">
                    <a:lumMod val="75000"/>
                  </a:schemeClr>
                </a:solidFill>
              </a:rPr>
              <a:t> – at which business processes must we excel  (see previous slide) ?</a:t>
            </a:r>
            <a:endParaRPr lang="en-ZA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Šipka nahoru 21"/>
          <p:cNvSpPr/>
          <p:nvPr/>
        </p:nvSpPr>
        <p:spPr>
          <a:xfrm>
            <a:off x="1468310" y="5517801"/>
            <a:ext cx="232026" cy="36883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Šipka nahoru 22"/>
          <p:cNvSpPr/>
          <p:nvPr/>
        </p:nvSpPr>
        <p:spPr>
          <a:xfrm>
            <a:off x="7578775" y="5427862"/>
            <a:ext cx="232026" cy="36883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4860032" y="2583202"/>
            <a:ext cx="3044904" cy="136815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cs-CZ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Šipka nahoru 24"/>
          <p:cNvSpPr/>
          <p:nvPr/>
        </p:nvSpPr>
        <p:spPr>
          <a:xfrm>
            <a:off x="6456820" y="4005064"/>
            <a:ext cx="216024" cy="68934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TextovéPole 25"/>
          <p:cNvSpPr txBox="1"/>
          <p:nvPr/>
        </p:nvSpPr>
        <p:spPr>
          <a:xfrm>
            <a:off x="5040755" y="2744059"/>
            <a:ext cx="277004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 smtClean="0"/>
              <a:t>Strategy</a:t>
            </a:r>
          </a:p>
          <a:p>
            <a:r>
              <a:rPr lang="en-ZA" sz="1000" dirty="0" smtClean="0"/>
              <a:t>Increase value of customer  account</a:t>
            </a:r>
          </a:p>
          <a:p>
            <a:r>
              <a:rPr lang="en-ZA" sz="1000" dirty="0" smtClean="0">
                <a:solidFill>
                  <a:srgbClr val="FF0000"/>
                </a:solidFill>
              </a:rPr>
              <a:t>Stars and Milk </a:t>
            </a:r>
            <a:r>
              <a:rPr lang="cs-CZ" sz="1000" dirty="0" smtClean="0">
                <a:solidFill>
                  <a:srgbClr val="FF0000"/>
                </a:solidFill>
              </a:rPr>
              <a:t>C</a:t>
            </a:r>
            <a:r>
              <a:rPr lang="en-ZA" sz="1000" dirty="0" smtClean="0">
                <a:solidFill>
                  <a:srgbClr val="FF0000"/>
                </a:solidFill>
              </a:rPr>
              <a:t>aw</a:t>
            </a:r>
            <a:r>
              <a:rPr lang="cs-CZ" sz="1000" dirty="0" smtClean="0">
                <a:solidFill>
                  <a:srgbClr val="FF0000"/>
                </a:solidFill>
              </a:rPr>
              <a:t>s </a:t>
            </a:r>
            <a:r>
              <a:rPr lang="en-ZA" sz="1000" dirty="0" smtClean="0">
                <a:solidFill>
                  <a:srgbClr val="FF0000"/>
                </a:solidFill>
              </a:rPr>
              <a:t>segments of Boston  </a:t>
            </a:r>
            <a:r>
              <a:rPr lang="cs-CZ" sz="1000" dirty="0" smtClean="0">
                <a:solidFill>
                  <a:srgbClr val="FF0000"/>
                </a:solidFill>
              </a:rPr>
              <a:t>Matrix</a:t>
            </a:r>
            <a:endParaRPr lang="en-ZA" sz="1000" dirty="0" smtClean="0">
              <a:solidFill>
                <a:srgbClr val="FF0000"/>
              </a:solidFill>
            </a:endParaRPr>
          </a:p>
          <a:p>
            <a:r>
              <a:rPr lang="en-ZA" sz="1000" dirty="0" smtClean="0"/>
              <a:t>Stable product portfolio </a:t>
            </a:r>
          </a:p>
          <a:p>
            <a:r>
              <a:rPr lang="en-ZA" sz="1000" dirty="0" smtClean="0"/>
              <a:t>New resources generation (higher market share )</a:t>
            </a:r>
            <a:endParaRPr lang="cs-CZ" sz="1000" dirty="0" smtClean="0"/>
          </a:p>
          <a:p>
            <a:r>
              <a:rPr lang="cs-CZ" sz="1000" dirty="0" smtClean="0"/>
              <a:t>R</a:t>
            </a:r>
            <a:r>
              <a:rPr lang="en-US" sz="1000" dirty="0" smtClean="0"/>
              <a:t>&amp;D </a:t>
            </a:r>
            <a:r>
              <a:rPr lang="en-ZA" sz="1000" dirty="0" smtClean="0"/>
              <a:t>related to current product portfolio</a:t>
            </a:r>
            <a:endParaRPr lang="en-ZA" dirty="0"/>
          </a:p>
        </p:txBody>
      </p:sp>
      <p:sp>
        <p:nvSpPr>
          <p:cNvPr id="27" name="Obdélník 26"/>
          <p:cNvSpPr/>
          <p:nvPr/>
        </p:nvSpPr>
        <p:spPr>
          <a:xfrm>
            <a:off x="689198" y="4957904"/>
            <a:ext cx="1516168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bdélník 27"/>
          <p:cNvSpPr/>
          <p:nvPr/>
        </p:nvSpPr>
        <p:spPr>
          <a:xfrm>
            <a:off x="2437627" y="4951409"/>
            <a:ext cx="1493517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2921671" y="1363149"/>
            <a:ext cx="2611751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Shareholder value</a:t>
            </a:r>
            <a:endParaRPr lang="en-ZA" dirty="0"/>
          </a:p>
        </p:txBody>
      </p:sp>
      <p:cxnSp>
        <p:nvCxnSpPr>
          <p:cNvPr id="29" name="Přímá spojnice se šipkou 28"/>
          <p:cNvCxnSpPr>
            <a:stCxn id="7" idx="0"/>
            <a:endCxn id="5" idx="2"/>
          </p:cNvCxnSpPr>
          <p:nvPr/>
        </p:nvCxnSpPr>
        <p:spPr>
          <a:xfrm flipV="1">
            <a:off x="2039172" y="1795197"/>
            <a:ext cx="882499" cy="7880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se šipkou 29"/>
          <p:cNvCxnSpPr>
            <a:endCxn id="5" idx="6"/>
          </p:cNvCxnSpPr>
          <p:nvPr/>
        </p:nvCxnSpPr>
        <p:spPr>
          <a:xfrm flipH="1" flipV="1">
            <a:off x="5533422" y="1795197"/>
            <a:ext cx="850826" cy="7880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bdélník 31"/>
          <p:cNvSpPr/>
          <p:nvPr/>
        </p:nvSpPr>
        <p:spPr>
          <a:xfrm>
            <a:off x="375703" y="1610531"/>
            <a:ext cx="218521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ZA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Productivity Strategy</a:t>
            </a:r>
            <a:endParaRPr lang="en-ZA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6209558" y="1610531"/>
            <a:ext cx="175105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ZA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Growth Strategy</a:t>
            </a:r>
            <a:endParaRPr lang="en-ZA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96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1254</Words>
  <Application>Microsoft Office PowerPoint</Application>
  <PresentationFormat>Předvádění na obrazovce (4:3)</PresentationFormat>
  <Paragraphs>294</Paragraphs>
  <Slides>23</Slides>
  <Notes>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Motiv systému Office</vt:lpstr>
      <vt:lpstr> Balanced Scorecard</vt:lpstr>
      <vt:lpstr>Balanced Scorecard and continuum of value (1st part)</vt:lpstr>
      <vt:lpstr>Balanced Scorecard and continuum of value (2nd part)</vt:lpstr>
      <vt:lpstr>Budget model in ERP-setup </vt:lpstr>
      <vt:lpstr>Budget model in ERP – (sales of consulting services) </vt:lpstr>
      <vt:lpstr>Budget- Planned-Actual</vt:lpstr>
      <vt:lpstr>Definition</vt:lpstr>
      <vt:lpstr>Basic strategy map (two lower  BS levels)</vt:lpstr>
      <vt:lpstr>Basic strategy map (two upper  BS levels)</vt:lpstr>
      <vt:lpstr>Balanced Scorcard worksheet</vt:lpstr>
      <vt:lpstr>Some units (home study- ONLY Czech cousres) </vt:lpstr>
      <vt:lpstr>ERP outputs and BS </vt:lpstr>
      <vt:lpstr>ERP forms related to customer aging report</vt:lpstr>
      <vt:lpstr>BS  and OM</vt:lpstr>
      <vt:lpstr>Strategic initiatives  (two lower BSC layers have defined way  : Goal-Measurement-Intent-Action Program </vt:lpstr>
      <vt:lpstr>Tabulka jako podklad pro konstrukci grafu JSS (FRTBSC) a eliminaci nepotřebných aktivit (obdoba postupu při zavádějí štíhlé výroby) </vt:lpstr>
      <vt:lpstr>Výsledný graf po aplikaci JSS (transpozice FRT-&gt;BSC vrstev)</vt:lpstr>
      <vt:lpstr>Strategy Map-The Simple Model of Value Creation</vt:lpstr>
      <vt:lpstr>Strategická mapa (BSC)- velmi zjednodušené schéma</vt:lpstr>
      <vt:lpstr>Test 1</vt:lpstr>
      <vt:lpstr>Test 2</vt:lpstr>
      <vt:lpstr>Test 3</vt:lpstr>
      <vt:lpstr>Test 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Balanced Scorecard</dc:title>
  <dc:creator>Skorkovsky Jaromir</dc:creator>
  <cp:lastModifiedBy>Skorkovsky Jaromir</cp:lastModifiedBy>
  <cp:revision>68</cp:revision>
  <dcterms:created xsi:type="dcterms:W3CDTF">2015-06-12T06:47:01Z</dcterms:created>
  <dcterms:modified xsi:type="dcterms:W3CDTF">2018-11-02T07:18:53Z</dcterms:modified>
</cp:coreProperties>
</file>