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12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92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81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20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772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33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48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90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05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75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45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9E074-BC62-4D46-A376-95098E81C797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76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softwareadvice.com/manufacturing/#top-product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ftwareadvice.com/erp/#top-product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Gartner</a:t>
            </a:r>
            <a:r>
              <a:rPr lang="cs-CZ" dirty="0" smtClean="0"/>
              <a:t> </a:t>
            </a:r>
            <a:r>
              <a:rPr lang="cs-CZ" dirty="0" err="1" smtClean="0"/>
              <a:t>Magic</a:t>
            </a:r>
            <a:r>
              <a:rPr lang="cs-CZ" dirty="0" smtClean="0"/>
              <a:t> </a:t>
            </a:r>
            <a:r>
              <a:rPr lang="cs-CZ" dirty="0" err="1" smtClean="0"/>
              <a:t>Quadrant</a:t>
            </a:r>
            <a:r>
              <a:rPr lang="cs-CZ" dirty="0" smtClean="0"/>
              <a:t> </a:t>
            </a:r>
            <a:r>
              <a:rPr lang="cs-CZ" dirty="0" err="1" smtClean="0"/>
              <a:t>Tool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J.Skorkovský</a:t>
            </a:r>
            <a:r>
              <a:rPr lang="cs-CZ" dirty="0" smtClean="0"/>
              <a:t> , KPH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8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Frontrunners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manufacturing</a:t>
            </a:r>
            <a:r>
              <a:rPr lang="cs-CZ" dirty="0" smtClean="0"/>
              <a:t> SW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hlinkClick r:id="rId2"/>
              </a:rPr>
              <a:t>https://www.softwareadvice.com/manufacturing/#</a:t>
            </a:r>
            <a:r>
              <a:rPr lang="cs-CZ" sz="1800" dirty="0" smtClean="0">
                <a:hlinkClick r:id="rId2"/>
              </a:rPr>
              <a:t>top-products</a:t>
            </a:r>
            <a:r>
              <a:rPr lang="cs-CZ" sz="1800" dirty="0" smtClean="0"/>
              <a:t> </a:t>
            </a: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204864"/>
            <a:ext cx="5298390" cy="4273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43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Evaluations</a:t>
            </a:r>
            <a:r>
              <a:rPr lang="cs-CZ" dirty="0" smtClean="0"/>
              <a:t> and </a:t>
            </a:r>
            <a:r>
              <a:rPr lang="cs-CZ" dirty="0" err="1" smtClean="0"/>
              <a:t>review</a:t>
            </a:r>
            <a:r>
              <a:rPr lang="cs-CZ" dirty="0" smtClean="0"/>
              <a:t> and </a:t>
            </a:r>
            <a:r>
              <a:rPr lang="cs-CZ" dirty="0" err="1" smtClean="0"/>
              <a:t>templates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b="1" dirty="0"/>
              <a:t>EASE –OF – USE</a:t>
            </a:r>
          </a:p>
          <a:p>
            <a:pPr lvl="1"/>
            <a:r>
              <a:rPr lang="cs-CZ" sz="2000" dirty="0" smtClean="0"/>
              <a:t>Pros - </a:t>
            </a:r>
            <a:r>
              <a:rPr lang="en-US" sz="2100" dirty="0">
                <a:solidFill>
                  <a:srgbClr val="FF0000"/>
                </a:solidFill>
              </a:rPr>
              <a:t>Once you are comfortable working in </a:t>
            </a:r>
            <a:r>
              <a:rPr lang="cs-CZ" sz="2100" dirty="0" smtClean="0">
                <a:solidFill>
                  <a:srgbClr val="FF0000"/>
                </a:solidFill>
              </a:rPr>
              <a:t>NAV</a:t>
            </a:r>
            <a:r>
              <a:rPr lang="en-US" sz="2100" dirty="0" smtClean="0">
                <a:solidFill>
                  <a:srgbClr val="FF0000"/>
                </a:solidFill>
              </a:rPr>
              <a:t> </a:t>
            </a:r>
            <a:r>
              <a:rPr lang="en-US" sz="2100" dirty="0">
                <a:solidFill>
                  <a:srgbClr val="FF0000"/>
                </a:solidFill>
              </a:rPr>
              <a:t>it is very easy to navigate</a:t>
            </a:r>
            <a:endParaRPr lang="cs-CZ" sz="2100" dirty="0">
              <a:solidFill>
                <a:srgbClr val="FF0000"/>
              </a:solidFill>
            </a:endParaRPr>
          </a:p>
          <a:p>
            <a:pPr lvl="1"/>
            <a:r>
              <a:rPr lang="cs-CZ" sz="2000" dirty="0" err="1" smtClean="0"/>
              <a:t>Cons</a:t>
            </a:r>
            <a:endParaRPr lang="cs-CZ" sz="2000" dirty="0" smtClean="0"/>
          </a:p>
          <a:p>
            <a:r>
              <a:rPr lang="cs-CZ" sz="2400" b="1" dirty="0"/>
              <a:t>FUNCTIONALITY</a:t>
            </a:r>
          </a:p>
          <a:p>
            <a:pPr lvl="1"/>
            <a:r>
              <a:rPr lang="cs-CZ" sz="2000" dirty="0" smtClean="0"/>
              <a:t>Pros</a:t>
            </a:r>
          </a:p>
          <a:p>
            <a:pPr lvl="1"/>
            <a:r>
              <a:rPr lang="cs-CZ" sz="2000" dirty="0" err="1" smtClean="0"/>
              <a:t>Cons</a:t>
            </a:r>
            <a:endParaRPr lang="cs-CZ" sz="2000" dirty="0" smtClean="0"/>
          </a:p>
          <a:p>
            <a:r>
              <a:rPr lang="cs-CZ" sz="2400" b="1" dirty="0"/>
              <a:t>PRODUCT QUALITY</a:t>
            </a:r>
          </a:p>
          <a:p>
            <a:pPr lvl="1"/>
            <a:r>
              <a:rPr lang="cs-CZ" sz="2000" dirty="0" smtClean="0"/>
              <a:t>Pros </a:t>
            </a:r>
          </a:p>
          <a:p>
            <a:pPr lvl="1"/>
            <a:r>
              <a:rPr lang="cs-CZ" sz="2000" dirty="0" err="1" smtClean="0"/>
              <a:t>Cons</a:t>
            </a:r>
            <a:endParaRPr lang="cs-CZ" sz="2000" dirty="0" smtClean="0"/>
          </a:p>
          <a:p>
            <a:r>
              <a:rPr lang="cs-CZ" sz="2400" b="1" dirty="0" smtClean="0"/>
              <a:t>CUSTOMER SUPPORT</a:t>
            </a:r>
          </a:p>
          <a:p>
            <a:pPr lvl="1"/>
            <a:r>
              <a:rPr lang="cs-CZ" sz="2000" dirty="0"/>
              <a:t>Pros </a:t>
            </a:r>
          </a:p>
          <a:p>
            <a:pPr lvl="1"/>
            <a:r>
              <a:rPr lang="cs-CZ" sz="2000" dirty="0" err="1"/>
              <a:t>Cons</a:t>
            </a:r>
            <a:endParaRPr lang="cs-CZ" sz="2000" dirty="0"/>
          </a:p>
          <a:p>
            <a:r>
              <a:rPr lang="cs-CZ" sz="2400" b="1" dirty="0"/>
              <a:t>VALUE FOR </a:t>
            </a:r>
            <a:r>
              <a:rPr lang="cs-CZ" sz="2400" b="1" dirty="0" smtClean="0"/>
              <a:t>MONEY</a:t>
            </a:r>
          </a:p>
          <a:p>
            <a:pPr lvl="1"/>
            <a:r>
              <a:rPr lang="cs-CZ" sz="2000" dirty="0" smtClean="0"/>
              <a:t>Pros</a:t>
            </a:r>
            <a:endParaRPr lang="cs-CZ" sz="2000" dirty="0"/>
          </a:p>
          <a:p>
            <a:pPr marL="400050" lvl="2" indent="0">
              <a:buNone/>
            </a:pPr>
            <a:r>
              <a:rPr lang="cs-CZ" sz="2100" dirty="0" smtClean="0"/>
              <a:t>  -   </a:t>
            </a:r>
            <a:r>
              <a:rPr lang="cs-CZ" sz="2100" dirty="0" err="1" smtClean="0"/>
              <a:t>Cons</a:t>
            </a:r>
            <a:r>
              <a:rPr lang="cs-CZ" sz="2100" dirty="0" smtClean="0"/>
              <a:t> -</a:t>
            </a:r>
            <a:r>
              <a:rPr lang="en-US" sz="2100" dirty="0">
                <a:solidFill>
                  <a:srgbClr val="FF0000"/>
                </a:solidFill>
              </a:rPr>
              <a:t>Often bad advice is received, where the </a:t>
            </a:r>
            <a:r>
              <a:rPr lang="cs-CZ" sz="2100" dirty="0" smtClean="0">
                <a:solidFill>
                  <a:srgbClr val="FF0000"/>
                </a:solidFill>
              </a:rPr>
              <a:t>NAV</a:t>
            </a:r>
            <a:r>
              <a:rPr lang="en-US" sz="2100" dirty="0" smtClean="0">
                <a:solidFill>
                  <a:srgbClr val="FF0000"/>
                </a:solidFill>
              </a:rPr>
              <a:t> </a:t>
            </a:r>
            <a:r>
              <a:rPr lang="en-US" sz="2100" dirty="0">
                <a:solidFill>
                  <a:srgbClr val="FF0000"/>
                </a:solidFill>
              </a:rPr>
              <a:t>consultants don't even know how their own system </a:t>
            </a:r>
            <a:r>
              <a:rPr lang="en-US" sz="2100" dirty="0" smtClean="0">
                <a:solidFill>
                  <a:srgbClr val="FF0000"/>
                </a:solidFill>
              </a:rPr>
              <a:t>works</a:t>
            </a:r>
            <a:r>
              <a:rPr lang="cs-CZ" sz="2100" dirty="0" smtClean="0">
                <a:solidFill>
                  <a:srgbClr val="FF0000"/>
                </a:solidFill>
              </a:rPr>
              <a:t> (</a:t>
            </a:r>
            <a:r>
              <a:rPr lang="cs-CZ" sz="2100" dirty="0" err="1" smtClean="0">
                <a:solidFill>
                  <a:srgbClr val="FF0000"/>
                </a:solidFill>
              </a:rPr>
              <a:t>Example</a:t>
            </a:r>
            <a:r>
              <a:rPr lang="cs-CZ" sz="2100" dirty="0" smtClean="0">
                <a:solidFill>
                  <a:srgbClr val="FF0000"/>
                </a:solidFill>
              </a:rPr>
              <a:t>)</a:t>
            </a:r>
            <a:endParaRPr lang="cs-CZ" sz="2100" dirty="0"/>
          </a:p>
          <a:p>
            <a:pPr lvl="1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2932" y="1593177"/>
            <a:ext cx="1409524" cy="37142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123" y="2411932"/>
            <a:ext cx="1257143" cy="33333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872" y="3373575"/>
            <a:ext cx="1352381" cy="28571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864" y="4121619"/>
            <a:ext cx="1352381" cy="28571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4201" y="4874810"/>
            <a:ext cx="1352381" cy="2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20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836712"/>
            <a:ext cx="6627583" cy="538982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144423" y="260648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https://www.softwareadvice.com/erp/#</a:t>
            </a:r>
            <a:r>
              <a:rPr lang="cs-CZ" dirty="0" smtClean="0">
                <a:hlinkClick r:id="rId3"/>
              </a:rPr>
              <a:t>top-product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003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Agenda </a:t>
            </a:r>
            <a:r>
              <a:rPr lang="cs-CZ" dirty="0" err="1" smtClean="0"/>
              <a:t>related</a:t>
            </a:r>
            <a:r>
              <a:rPr lang="cs-CZ" dirty="0" smtClean="0"/>
              <a:t> to MQ Matrix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Positioning Technology Players Within a Specific Market</a:t>
            </a:r>
          </a:p>
          <a:p>
            <a:r>
              <a:rPr lang="en-ZA" dirty="0" smtClean="0"/>
              <a:t>Giving you a wide-angle view of the relative positions of the market's competitors</a:t>
            </a:r>
          </a:p>
          <a:p>
            <a:r>
              <a:rPr lang="en-ZA" dirty="0" smtClean="0"/>
              <a:t>Helps to digest how well technology providers are executing against their stated vis</a:t>
            </a:r>
            <a:r>
              <a:rPr lang="en-US" dirty="0" smtClean="0"/>
              <a:t>ion</a:t>
            </a:r>
            <a:endParaRPr lang="cs-CZ" b="1" dirty="0" smtClean="0"/>
          </a:p>
          <a:p>
            <a:endParaRPr lang="cs-CZ" b="1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051" y="5013176"/>
            <a:ext cx="366712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154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Matrix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(gap in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market)</a:t>
            </a:r>
          </a:p>
          <a:p>
            <a:pPr algn="ctr"/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399" y="2924943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301" y="2924943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882804" y="3292175"/>
            <a:ext cx="2261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Niche</a:t>
            </a:r>
            <a:r>
              <a:rPr lang="cs-CZ" dirty="0" smtClean="0"/>
              <a:t>=mezera na trhu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156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Matrix </a:t>
            </a:r>
            <a:r>
              <a:rPr lang="en-US" dirty="0" smtClean="0"/>
              <a:t>explanation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Leaders</a:t>
            </a:r>
            <a:r>
              <a:rPr lang="en-US" sz="2400" dirty="0" smtClean="0"/>
              <a:t> execute well against their current vision and are well positioned for </a:t>
            </a:r>
            <a:r>
              <a:rPr lang="en-US" sz="2400" dirty="0" smtClean="0"/>
              <a:t>tomorrow</a:t>
            </a:r>
            <a:r>
              <a:rPr lang="cs-CZ" sz="2400" dirty="0" smtClean="0"/>
              <a:t> </a:t>
            </a:r>
            <a:r>
              <a:rPr lang="cs-CZ" sz="1300" b="1" dirty="0" smtClean="0">
                <a:solidFill>
                  <a:srgbClr val="FF0000"/>
                </a:solidFill>
              </a:rPr>
              <a:t>(make </a:t>
            </a:r>
            <a:r>
              <a:rPr lang="cs-CZ" sz="1300" b="1" dirty="0" err="1" smtClean="0">
                <a:solidFill>
                  <a:srgbClr val="FF0000"/>
                </a:solidFill>
              </a:rPr>
              <a:t>money</a:t>
            </a:r>
            <a:r>
              <a:rPr lang="cs-CZ" sz="1300" b="1" dirty="0" smtClean="0">
                <a:solidFill>
                  <a:srgbClr val="FF0000"/>
                </a:solidFill>
              </a:rPr>
              <a:t> </a:t>
            </a:r>
            <a:r>
              <a:rPr lang="cs-CZ" sz="1300" b="1" dirty="0" err="1" smtClean="0">
                <a:solidFill>
                  <a:srgbClr val="FF0000"/>
                </a:solidFill>
              </a:rPr>
              <a:t>now</a:t>
            </a:r>
            <a:r>
              <a:rPr lang="cs-CZ" sz="1300" b="1" dirty="0" smtClean="0">
                <a:solidFill>
                  <a:srgbClr val="FF0000"/>
                </a:solidFill>
              </a:rPr>
              <a:t> and in </a:t>
            </a:r>
            <a:r>
              <a:rPr lang="cs-CZ" sz="1300" b="1" dirty="0" err="1" smtClean="0">
                <a:solidFill>
                  <a:srgbClr val="FF0000"/>
                </a:solidFill>
              </a:rPr>
              <a:t>the</a:t>
            </a:r>
            <a:r>
              <a:rPr lang="cs-CZ" sz="1300" b="1" dirty="0" smtClean="0">
                <a:solidFill>
                  <a:srgbClr val="FF0000"/>
                </a:solidFill>
              </a:rPr>
              <a:t> </a:t>
            </a:r>
            <a:r>
              <a:rPr lang="cs-CZ" sz="1300" b="1" dirty="0" err="1" smtClean="0">
                <a:solidFill>
                  <a:srgbClr val="FF0000"/>
                </a:solidFill>
              </a:rPr>
              <a:t>future</a:t>
            </a:r>
            <a:r>
              <a:rPr lang="cs-CZ" sz="1300" b="1" dirty="0" smtClean="0">
                <a:solidFill>
                  <a:srgbClr val="FF0000"/>
                </a:solidFill>
              </a:rPr>
              <a:t>- TOC </a:t>
            </a:r>
            <a:r>
              <a:rPr lang="cs-CZ" sz="1300" b="1" dirty="0" err="1" smtClean="0">
                <a:solidFill>
                  <a:srgbClr val="FF0000"/>
                </a:solidFill>
              </a:rPr>
              <a:t>statement</a:t>
            </a:r>
            <a:r>
              <a:rPr lang="cs-CZ" sz="1300" b="1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/>
              <a:t>Visionaries</a:t>
            </a:r>
            <a:r>
              <a:rPr lang="en-US" sz="2400" dirty="0" smtClean="0"/>
              <a:t> understand where the market is going or have a vision for changing market rules, but do not yet execute well.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Niche Players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smtClean="0"/>
              <a:t>focus successfully on a small segment, or are unfocused and do not out-innovate or outperform others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>
                <a:solidFill>
                  <a:srgbClr val="0070C0"/>
                </a:solidFill>
              </a:rPr>
              <a:t>Challengers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execute well today or may dominate a large segment, but do not demonstrate an understanding of market direction.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868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MQ Matrix </a:t>
            </a:r>
            <a:br>
              <a:rPr lang="cs-CZ" dirty="0" smtClean="0"/>
            </a:br>
            <a:r>
              <a:rPr lang="cs-CZ" sz="1800" dirty="0" smtClean="0"/>
              <a:t>„A“ </a:t>
            </a:r>
            <a:r>
              <a:rPr lang="cs-CZ" sz="1800" dirty="0" err="1" smtClean="0"/>
              <a:t>better</a:t>
            </a:r>
            <a:r>
              <a:rPr lang="cs-CZ" sz="1800" dirty="0" smtClean="0"/>
              <a:t> </a:t>
            </a:r>
            <a:r>
              <a:rPr lang="cs-CZ" sz="1800" dirty="0" err="1" smtClean="0"/>
              <a:t>than</a:t>
            </a:r>
            <a:r>
              <a:rPr lang="cs-CZ" sz="1800" dirty="0" smtClean="0"/>
              <a:t> „B“ and „B“ </a:t>
            </a:r>
            <a:r>
              <a:rPr lang="cs-CZ" sz="1800" dirty="0" err="1" smtClean="0"/>
              <a:t>Better</a:t>
            </a:r>
            <a:r>
              <a:rPr lang="cs-CZ" sz="1800" dirty="0" smtClean="0"/>
              <a:t> </a:t>
            </a:r>
            <a:r>
              <a:rPr lang="cs-CZ" sz="1800" dirty="0" err="1" smtClean="0"/>
              <a:t>than“C</a:t>
            </a:r>
            <a:r>
              <a:rPr lang="cs-CZ" sz="1800" dirty="0" smtClean="0"/>
              <a:t>“ 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364088" y="3093077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4850870" y="3616601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32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MQ Matrix </a:t>
            </a:r>
            <a:br>
              <a:rPr lang="cs-CZ" dirty="0" smtClean="0"/>
            </a:br>
            <a:r>
              <a:rPr lang="cs-CZ" sz="1800" dirty="0" err="1" smtClean="0"/>
              <a:t>Using</a:t>
            </a:r>
            <a:r>
              <a:rPr lang="cs-CZ" sz="1800" dirty="0" smtClean="0"/>
              <a:t> </a:t>
            </a:r>
            <a:r>
              <a:rPr lang="cs-CZ" sz="1800" dirty="0" err="1" smtClean="0"/>
              <a:t>colors</a:t>
            </a:r>
            <a:r>
              <a:rPr lang="cs-CZ" sz="1800" dirty="0" smtClean="0"/>
              <a:t> in </a:t>
            </a:r>
            <a:r>
              <a:rPr lang="cs-CZ" sz="1800" dirty="0" err="1" smtClean="0"/>
              <a:t>order</a:t>
            </a:r>
            <a:r>
              <a:rPr lang="cs-CZ" sz="1800" dirty="0" smtClean="0"/>
              <a:t>  to show </a:t>
            </a:r>
            <a:r>
              <a:rPr lang="cs-CZ" sz="1800" dirty="0" err="1" smtClean="0"/>
              <a:t>progress</a:t>
            </a:r>
            <a:r>
              <a:rPr lang="cs-CZ" sz="1800" dirty="0" smtClean="0"/>
              <a:t> (</a:t>
            </a:r>
            <a:r>
              <a:rPr lang="cs-CZ" sz="1800" dirty="0" err="1" smtClean="0">
                <a:solidFill>
                  <a:srgbClr val="FF0000"/>
                </a:solidFill>
              </a:rPr>
              <a:t>Red</a:t>
            </a:r>
            <a:r>
              <a:rPr lang="cs-CZ" sz="1800" dirty="0" smtClean="0"/>
              <a:t> =</a:t>
            </a:r>
            <a:r>
              <a:rPr lang="cs-CZ" sz="1800" dirty="0" err="1" smtClean="0"/>
              <a:t>bad</a:t>
            </a:r>
            <a:r>
              <a:rPr lang="cs-CZ" sz="1800" dirty="0" smtClean="0"/>
              <a:t>, </a:t>
            </a:r>
            <a:r>
              <a:rPr lang="cs-CZ" sz="1800" dirty="0" smtClean="0">
                <a:solidFill>
                  <a:srgbClr val="00B050"/>
                </a:solidFill>
              </a:rPr>
              <a:t>Green</a:t>
            </a:r>
            <a:r>
              <a:rPr lang="cs-CZ" sz="1800" dirty="0" smtClean="0"/>
              <a:t>  = </a:t>
            </a:r>
            <a:r>
              <a:rPr lang="cs-CZ" sz="1800" dirty="0" err="1" smtClean="0"/>
              <a:t>good</a:t>
            </a:r>
            <a:r>
              <a:rPr lang="cs-CZ" sz="1800" dirty="0" smtClean="0"/>
              <a:t>)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41908" y="1691533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37174" y="3772396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708011" y="2953294"/>
            <a:ext cx="520173" cy="44756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4705018" y="3517083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1" name="Ovál 20"/>
          <p:cNvSpPr/>
          <p:nvPr/>
        </p:nvSpPr>
        <p:spPr>
          <a:xfrm>
            <a:off x="5315754" y="3601952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2" name="Ovál 21"/>
          <p:cNvSpPr/>
          <p:nvPr/>
        </p:nvSpPr>
        <p:spPr>
          <a:xfrm>
            <a:off x="4636868" y="2572565"/>
            <a:ext cx="474068" cy="4243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4850869" y="2996952"/>
            <a:ext cx="0" cy="520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3" idx="3"/>
            <a:endCxn id="21" idx="7"/>
          </p:cNvCxnSpPr>
          <p:nvPr/>
        </p:nvCxnSpPr>
        <p:spPr>
          <a:xfrm flipH="1">
            <a:off x="5564738" y="3335310"/>
            <a:ext cx="219451" cy="3117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03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527" y="53752"/>
            <a:ext cx="8229600" cy="1143000"/>
          </a:xfrm>
        </p:spPr>
        <p:txBody>
          <a:bodyPr/>
          <a:lstStyle/>
          <a:p>
            <a:r>
              <a:rPr lang="cs-CZ" dirty="0" smtClean="0"/>
              <a:t>MQ </a:t>
            </a:r>
            <a:r>
              <a:rPr lang="cs-CZ" dirty="0" err="1" smtClean="0"/>
              <a:t>for</a:t>
            </a:r>
            <a:r>
              <a:rPr lang="cs-CZ" dirty="0" smtClean="0"/>
              <a:t> BI 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52736"/>
            <a:ext cx="5199923" cy="5272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50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</a:t>
            </a:r>
            <a:r>
              <a:rPr lang="cs-CZ" dirty="0" err="1" smtClean="0"/>
              <a:t>for</a:t>
            </a:r>
            <a:r>
              <a:rPr lang="cs-CZ" smtClean="0"/>
              <a:t> ERP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4176464" cy="433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04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Front </a:t>
            </a:r>
            <a:r>
              <a:rPr lang="cs-CZ" dirty="0" err="1" smtClean="0"/>
              <a:t>runners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2910" y="1417638"/>
            <a:ext cx="8229600" cy="3107681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4461058" y="3037820"/>
            <a:ext cx="1676762" cy="1753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Masters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156176" y="3037820"/>
            <a:ext cx="1676762" cy="1753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Leaders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461058" y="4791486"/>
            <a:ext cx="1676762" cy="1753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Conteders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156176" y="4791486"/>
            <a:ext cx="1676762" cy="1753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Pacesetters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4653136"/>
            <a:ext cx="39333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Contender</a:t>
            </a:r>
            <a:r>
              <a:rPr lang="cs-CZ" dirty="0" smtClean="0"/>
              <a:t>- </a:t>
            </a:r>
            <a:r>
              <a:rPr lang="cs-CZ" sz="1400" dirty="0" smtClean="0"/>
              <a:t>uchazeč, protivník</a:t>
            </a:r>
          </a:p>
          <a:p>
            <a:r>
              <a:rPr lang="cs-CZ" dirty="0" err="1" smtClean="0"/>
              <a:t>Pacesetter</a:t>
            </a:r>
            <a:r>
              <a:rPr lang="cs-CZ" dirty="0" smtClean="0"/>
              <a:t>= </a:t>
            </a:r>
            <a:r>
              <a:rPr lang="cs-CZ" sz="1200" dirty="0" smtClean="0"/>
              <a:t>tahoun, společnost udávající směr vývoje </a:t>
            </a:r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90619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3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299</Words>
  <Application>Microsoft Office PowerPoint</Application>
  <PresentationFormat>Předvádění na obrazovce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Gartner Magic Quadrant Tool</vt:lpstr>
      <vt:lpstr>Agenda related to MQ Matrix</vt:lpstr>
      <vt:lpstr>MQ Matrix</vt:lpstr>
      <vt:lpstr>MQ Matrix explanation </vt:lpstr>
      <vt:lpstr>MQ Matrix  „A“ better than „B“ and „B“ Better than“C“ </vt:lpstr>
      <vt:lpstr>MQ Matrix  Using colors in order  to show progress (Red =bad, Green  = good)</vt:lpstr>
      <vt:lpstr>MQ for BI </vt:lpstr>
      <vt:lpstr>MQ for ERP </vt:lpstr>
      <vt:lpstr>Front runners</vt:lpstr>
      <vt:lpstr>Frontrunners for manufacturing SW</vt:lpstr>
      <vt:lpstr>Evaluations and review and templates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Gartner Magic Quadrant Tool</dc:title>
  <dc:creator>Skorkovsky Jaromir</dc:creator>
  <cp:lastModifiedBy>Skorkovsky Jaromir</cp:lastModifiedBy>
  <cp:revision>14</cp:revision>
  <dcterms:created xsi:type="dcterms:W3CDTF">2013-04-18T08:23:35Z</dcterms:created>
  <dcterms:modified xsi:type="dcterms:W3CDTF">2018-04-04T09:31:40Z</dcterms:modified>
</cp:coreProperties>
</file>